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7"/>
  </p:notesMasterIdLst>
  <p:sldIdLst>
    <p:sldId id="256" r:id="rId2"/>
    <p:sldId id="259" r:id="rId3"/>
    <p:sldId id="25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63"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265" r:id="rId47"/>
    <p:sldId id="310" r:id="rId48"/>
    <p:sldId id="354" r:id="rId49"/>
    <p:sldId id="355" r:id="rId50"/>
    <p:sldId id="353" r:id="rId51"/>
    <p:sldId id="356" r:id="rId52"/>
    <p:sldId id="352"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267" r:id="rId74"/>
    <p:sldId id="268"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FFFFCC"/>
    <a:srgbClr val="CC00CC"/>
    <a:srgbClr val="FFCC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15" autoAdjust="0"/>
    <p:restoredTop sz="94660"/>
  </p:normalViewPr>
  <p:slideViewPr>
    <p:cSldViewPr snapToGrid="0">
      <p:cViewPr>
        <p:scale>
          <a:sx n="100" d="100"/>
          <a:sy n="100" d="100"/>
        </p:scale>
        <p:origin x="474" y="48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1C22BC-0037-42F2-99BD-193323B2B0CE}" type="datetimeFigureOut">
              <a:rPr lang="en-GB" smtClean="0"/>
              <a:t>20/07/2020</a:t>
            </a:fld>
            <a:endParaRPr lang="en-GB"/>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4A6678-F242-410C-B12C-7FE2DD7D2284}" type="slidenum">
              <a:rPr lang="en-GB" smtClean="0"/>
              <a:t>‹#›</a:t>
            </a:fld>
            <a:endParaRPr lang="en-GB"/>
          </a:p>
        </p:txBody>
      </p:sp>
    </p:spTree>
    <p:extLst>
      <p:ext uri="{BB962C8B-B14F-4D97-AF65-F5344CB8AC3E}">
        <p14:creationId xmlns:p14="http://schemas.microsoft.com/office/powerpoint/2010/main" val="3053168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D4B84-B461-41D9-95E5-123F16919912}" type="slidenum">
              <a:rPr lang="en-GB" smtClean="0"/>
              <a:t>15</a:t>
            </a:fld>
            <a:endParaRPr lang="en-GB"/>
          </a:p>
        </p:txBody>
      </p:sp>
    </p:spTree>
    <p:extLst>
      <p:ext uri="{BB962C8B-B14F-4D97-AF65-F5344CB8AC3E}">
        <p14:creationId xmlns:p14="http://schemas.microsoft.com/office/powerpoint/2010/main" val="2172978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D4B84-B461-41D9-95E5-123F16919912}" type="slidenum">
              <a:rPr lang="en-GB" smtClean="0"/>
              <a:t>24</a:t>
            </a:fld>
            <a:endParaRPr lang="en-GB"/>
          </a:p>
        </p:txBody>
      </p:sp>
    </p:spTree>
    <p:extLst>
      <p:ext uri="{BB962C8B-B14F-4D97-AF65-F5344CB8AC3E}">
        <p14:creationId xmlns:p14="http://schemas.microsoft.com/office/powerpoint/2010/main" val="2172978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D4B84-B461-41D9-95E5-123F16919912}" type="slidenum">
              <a:rPr lang="en-GB" smtClean="0"/>
              <a:t>78</a:t>
            </a:fld>
            <a:endParaRPr lang="en-GB"/>
          </a:p>
        </p:txBody>
      </p:sp>
    </p:spTree>
    <p:extLst>
      <p:ext uri="{BB962C8B-B14F-4D97-AF65-F5344CB8AC3E}">
        <p14:creationId xmlns:p14="http://schemas.microsoft.com/office/powerpoint/2010/main" val="3159539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D4B84-B461-41D9-95E5-123F16919912}" type="slidenum">
              <a:rPr lang="en-GB" smtClean="0"/>
              <a:t>79</a:t>
            </a:fld>
            <a:endParaRPr lang="en-GB"/>
          </a:p>
        </p:txBody>
      </p:sp>
    </p:spTree>
    <p:extLst>
      <p:ext uri="{BB962C8B-B14F-4D97-AF65-F5344CB8AC3E}">
        <p14:creationId xmlns:p14="http://schemas.microsoft.com/office/powerpoint/2010/main" val="3159539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D4B84-B461-41D9-95E5-123F16919912}" type="slidenum">
              <a:rPr lang="en-GB" smtClean="0"/>
              <a:t>16</a:t>
            </a:fld>
            <a:endParaRPr lang="en-GB"/>
          </a:p>
        </p:txBody>
      </p:sp>
    </p:spTree>
    <p:extLst>
      <p:ext uri="{BB962C8B-B14F-4D97-AF65-F5344CB8AC3E}">
        <p14:creationId xmlns:p14="http://schemas.microsoft.com/office/powerpoint/2010/main" val="2172978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D4B84-B461-41D9-95E5-123F16919912}" type="slidenum">
              <a:rPr lang="en-GB" smtClean="0"/>
              <a:t>17</a:t>
            </a:fld>
            <a:endParaRPr lang="en-GB"/>
          </a:p>
        </p:txBody>
      </p:sp>
    </p:spTree>
    <p:extLst>
      <p:ext uri="{BB962C8B-B14F-4D97-AF65-F5344CB8AC3E}">
        <p14:creationId xmlns:p14="http://schemas.microsoft.com/office/powerpoint/2010/main" val="2172978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D4B84-B461-41D9-95E5-123F16919912}" type="slidenum">
              <a:rPr lang="en-GB" smtClean="0"/>
              <a:t>18</a:t>
            </a:fld>
            <a:endParaRPr lang="en-GB"/>
          </a:p>
        </p:txBody>
      </p:sp>
    </p:spTree>
    <p:extLst>
      <p:ext uri="{BB962C8B-B14F-4D97-AF65-F5344CB8AC3E}">
        <p14:creationId xmlns:p14="http://schemas.microsoft.com/office/powerpoint/2010/main" val="2172978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D4B84-B461-41D9-95E5-123F16919912}" type="slidenum">
              <a:rPr lang="en-GB" smtClean="0"/>
              <a:t>19</a:t>
            </a:fld>
            <a:endParaRPr lang="en-GB"/>
          </a:p>
        </p:txBody>
      </p:sp>
    </p:spTree>
    <p:extLst>
      <p:ext uri="{BB962C8B-B14F-4D97-AF65-F5344CB8AC3E}">
        <p14:creationId xmlns:p14="http://schemas.microsoft.com/office/powerpoint/2010/main" val="2172978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D4B84-B461-41D9-95E5-123F16919912}" type="slidenum">
              <a:rPr lang="en-GB" smtClean="0"/>
              <a:t>20</a:t>
            </a:fld>
            <a:endParaRPr lang="en-GB"/>
          </a:p>
        </p:txBody>
      </p:sp>
    </p:spTree>
    <p:extLst>
      <p:ext uri="{BB962C8B-B14F-4D97-AF65-F5344CB8AC3E}">
        <p14:creationId xmlns:p14="http://schemas.microsoft.com/office/powerpoint/2010/main" val="2172978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D4B84-B461-41D9-95E5-123F16919912}" type="slidenum">
              <a:rPr lang="en-GB" smtClean="0"/>
              <a:t>21</a:t>
            </a:fld>
            <a:endParaRPr lang="en-GB"/>
          </a:p>
        </p:txBody>
      </p:sp>
    </p:spTree>
    <p:extLst>
      <p:ext uri="{BB962C8B-B14F-4D97-AF65-F5344CB8AC3E}">
        <p14:creationId xmlns:p14="http://schemas.microsoft.com/office/powerpoint/2010/main" val="2172978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D4B84-B461-41D9-95E5-123F16919912}" type="slidenum">
              <a:rPr lang="en-GB" smtClean="0"/>
              <a:t>22</a:t>
            </a:fld>
            <a:endParaRPr lang="en-GB"/>
          </a:p>
        </p:txBody>
      </p:sp>
    </p:spTree>
    <p:extLst>
      <p:ext uri="{BB962C8B-B14F-4D97-AF65-F5344CB8AC3E}">
        <p14:creationId xmlns:p14="http://schemas.microsoft.com/office/powerpoint/2010/main" val="2172978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7D4B84-B461-41D9-95E5-123F16919912}" type="slidenum">
              <a:rPr lang="en-GB" smtClean="0"/>
              <a:t>23</a:t>
            </a:fld>
            <a:endParaRPr lang="en-GB"/>
          </a:p>
        </p:txBody>
      </p:sp>
    </p:spTree>
    <p:extLst>
      <p:ext uri="{BB962C8B-B14F-4D97-AF65-F5344CB8AC3E}">
        <p14:creationId xmlns:p14="http://schemas.microsoft.com/office/powerpoint/2010/main" val="2172978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450C350-365A-4F35-859D-17F134836970}" type="datetimeFigureOut">
              <a:rPr lang="en-GB" smtClean="0"/>
              <a:t>20/07/2020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497934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50C350-365A-4F35-859D-17F134836970}" type="datetimeFigureOut">
              <a:rPr lang="en-GB" smtClean="0"/>
              <a:t>20/07/2020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3850667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50C350-365A-4F35-859D-17F134836970}" type="datetimeFigureOut">
              <a:rPr lang="en-GB" smtClean="0"/>
              <a:t>20/07/2020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3445268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50C350-365A-4F35-859D-17F134836970}" type="datetimeFigureOut">
              <a:rPr lang="en-GB" smtClean="0"/>
              <a:t>20/07/2020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169759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450C350-365A-4F35-859D-17F134836970}" type="datetimeFigureOut">
              <a:rPr lang="en-GB" smtClean="0"/>
              <a:t>20/07/2020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904139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450C350-365A-4F35-859D-17F134836970}" type="datetimeFigureOut">
              <a:rPr lang="en-GB" smtClean="0"/>
              <a:t>20/07/2020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3973651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450C350-365A-4F35-859D-17F134836970}" type="datetimeFigureOut">
              <a:rPr lang="en-GB" smtClean="0"/>
              <a:t>20/07/2020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3533977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450C350-365A-4F35-859D-17F134836970}" type="datetimeFigureOut">
              <a:rPr lang="en-GB" smtClean="0"/>
              <a:t>20/07/2020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704381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50C350-365A-4F35-859D-17F134836970}" type="datetimeFigureOut">
              <a:rPr lang="en-GB" smtClean="0"/>
              <a:t>20/07/2020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2340146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50C350-365A-4F35-859D-17F134836970}" type="datetimeFigureOut">
              <a:rPr lang="en-GB" smtClean="0"/>
              <a:t>20/07/2020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3252038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50C350-365A-4F35-859D-17F134836970}" type="datetimeFigureOut">
              <a:rPr lang="en-GB" smtClean="0"/>
              <a:t>20/07/2020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4100777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00CC"/>
            </a:gs>
            <a:gs pos="7000">
              <a:srgbClr val="FFFFCC"/>
            </a:gs>
            <a:gs pos="95000">
              <a:srgbClr val="FFFFCC"/>
            </a:gs>
            <a:gs pos="100000">
              <a:srgbClr val="CC00CC"/>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50C350-365A-4F35-859D-17F134836970}" type="datetimeFigureOut">
              <a:rPr lang="en-GB" smtClean="0"/>
              <a:t>20/07/2020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55662A-1E8C-41A9-AAAB-2F6E2B9C335B}" type="slidenum">
              <a:rPr lang="en-GB" smtClean="0"/>
              <a:t>‹#›</a:t>
            </a:fld>
            <a:endParaRPr lang="en-GB"/>
          </a:p>
        </p:txBody>
      </p:sp>
    </p:spTree>
    <p:extLst>
      <p:ext uri="{BB962C8B-B14F-4D97-AF65-F5344CB8AC3E}">
        <p14:creationId xmlns:p14="http://schemas.microsoft.com/office/powerpoint/2010/main" val="18499737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18.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20.png"/><Relationship Id="rId10" Type="http://schemas.openxmlformats.org/officeDocument/2006/relationships/image" Target="../media/image52.png"/><Relationship Id="rId4" Type="http://schemas.openxmlformats.org/officeDocument/2006/relationships/image" Target="../media/image19.png"/><Relationship Id="rId9" Type="http://schemas.openxmlformats.org/officeDocument/2006/relationships/image" Target="../media/image51.png"/></Relationships>
</file>

<file path=ppt/slides/_rels/slide1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18.png"/><Relationship Id="rId7" Type="http://schemas.openxmlformats.org/officeDocument/2006/relationships/image" Target="../media/image49.png"/><Relationship Id="rId12" Type="http://schemas.openxmlformats.org/officeDocument/2006/relationships/image" Target="../media/image59.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58.png"/><Relationship Id="rId5" Type="http://schemas.openxmlformats.org/officeDocument/2006/relationships/image" Target="../media/image20.png"/><Relationship Id="rId10" Type="http://schemas.openxmlformats.org/officeDocument/2006/relationships/image" Target="../media/image57.png"/><Relationship Id="rId4" Type="http://schemas.openxmlformats.org/officeDocument/2006/relationships/image" Target="../media/image19.png"/><Relationship Id="rId9" Type="http://schemas.openxmlformats.org/officeDocument/2006/relationships/image" Target="../media/image56.png"/></Relationships>
</file>

<file path=ppt/slides/_rels/slide1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1.png"/><Relationship Id="rId7" Type="http://schemas.openxmlformats.org/officeDocument/2006/relationships/image" Target="../media/image64.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19.png"/><Relationship Id="rId9" Type="http://schemas.openxmlformats.org/officeDocument/2006/relationships/image" Target="../media/image66.png"/></Relationships>
</file>

<file path=ppt/slides/_rels/slide14.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1.png"/><Relationship Id="rId7" Type="http://schemas.openxmlformats.org/officeDocument/2006/relationships/image" Target="../media/image68.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2.png"/><Relationship Id="rId10" Type="http://schemas.openxmlformats.org/officeDocument/2006/relationships/image" Target="../media/image71.png"/><Relationship Id="rId4" Type="http://schemas.openxmlformats.org/officeDocument/2006/relationships/image" Target="../media/image19.png"/><Relationship Id="rId9" Type="http://schemas.openxmlformats.org/officeDocument/2006/relationships/image" Target="../media/image70.png"/></Relationships>
</file>

<file path=ppt/slides/_rels/slide15.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3" Type="http://schemas.openxmlformats.org/officeDocument/2006/relationships/image" Target="../media/image60.png"/><Relationship Id="rId7" Type="http://schemas.openxmlformats.org/officeDocument/2006/relationships/image" Target="../media/image72.png"/><Relationship Id="rId12" Type="http://schemas.openxmlformats.org/officeDocument/2006/relationships/image" Target="../media/image7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76.png"/><Relationship Id="rId5" Type="http://schemas.openxmlformats.org/officeDocument/2006/relationships/image" Target="../media/image19.png"/><Relationship Id="rId15" Type="http://schemas.openxmlformats.org/officeDocument/2006/relationships/image" Target="../media/image80.png"/><Relationship Id="rId10" Type="http://schemas.openxmlformats.org/officeDocument/2006/relationships/image" Target="../media/image75.png"/><Relationship Id="rId4" Type="http://schemas.openxmlformats.org/officeDocument/2006/relationships/image" Target="../media/image61.png"/><Relationship Id="rId9" Type="http://schemas.openxmlformats.org/officeDocument/2006/relationships/image" Target="../media/image74.png"/><Relationship Id="rId14" Type="http://schemas.openxmlformats.org/officeDocument/2006/relationships/image" Target="../media/image79.png"/></Relationships>
</file>

<file path=ppt/slides/_rels/slide16.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png"/><Relationship Id="rId18" Type="http://schemas.openxmlformats.org/officeDocument/2006/relationships/image" Target="../media/image91.png"/><Relationship Id="rId3" Type="http://schemas.openxmlformats.org/officeDocument/2006/relationships/image" Target="../media/image60.png"/><Relationship Id="rId7" Type="http://schemas.openxmlformats.org/officeDocument/2006/relationships/image" Target="../media/image80.png"/><Relationship Id="rId12" Type="http://schemas.openxmlformats.org/officeDocument/2006/relationships/image" Target="../media/image85.png"/><Relationship Id="rId17" Type="http://schemas.openxmlformats.org/officeDocument/2006/relationships/image" Target="../media/image90.png"/><Relationship Id="rId2" Type="http://schemas.openxmlformats.org/officeDocument/2006/relationships/notesSlide" Target="../notesSlides/notesSlide2.xml"/><Relationship Id="rId16"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84.png"/><Relationship Id="rId5" Type="http://schemas.openxmlformats.org/officeDocument/2006/relationships/image" Target="../media/image19.png"/><Relationship Id="rId15" Type="http://schemas.openxmlformats.org/officeDocument/2006/relationships/image" Target="../media/image88.png"/><Relationship Id="rId10" Type="http://schemas.openxmlformats.org/officeDocument/2006/relationships/image" Target="../media/image83.png"/><Relationship Id="rId19" Type="http://schemas.openxmlformats.org/officeDocument/2006/relationships/image" Target="../media/image72.png"/><Relationship Id="rId4" Type="http://schemas.openxmlformats.org/officeDocument/2006/relationships/image" Target="../media/image61.png"/><Relationship Id="rId9" Type="http://schemas.openxmlformats.org/officeDocument/2006/relationships/image" Target="../media/image82.png"/><Relationship Id="rId14" Type="http://schemas.openxmlformats.org/officeDocument/2006/relationships/image" Target="../media/image87.png"/></Relationships>
</file>

<file path=ppt/slides/_rels/slide17.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8.png"/><Relationship Id="rId3" Type="http://schemas.openxmlformats.org/officeDocument/2006/relationships/image" Target="../media/image60.png"/><Relationship Id="rId7" Type="http://schemas.openxmlformats.org/officeDocument/2006/relationships/image" Target="../media/image92.png"/><Relationship Id="rId12" Type="http://schemas.openxmlformats.org/officeDocument/2006/relationships/image" Target="../media/image9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96.png"/><Relationship Id="rId5" Type="http://schemas.openxmlformats.org/officeDocument/2006/relationships/image" Target="../media/image19.png"/><Relationship Id="rId10" Type="http://schemas.openxmlformats.org/officeDocument/2006/relationships/image" Target="../media/image95.png"/><Relationship Id="rId4" Type="http://schemas.openxmlformats.org/officeDocument/2006/relationships/image" Target="../media/image61.png"/><Relationship Id="rId9" Type="http://schemas.openxmlformats.org/officeDocument/2006/relationships/image" Target="../media/image94.png"/><Relationship Id="rId14" Type="http://schemas.openxmlformats.org/officeDocument/2006/relationships/image" Target="../media/image99.png"/></Relationships>
</file>

<file path=ppt/slides/_rels/slide18.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60.png"/><Relationship Id="rId7" Type="http://schemas.openxmlformats.org/officeDocument/2006/relationships/image" Target="../media/image93.png"/><Relationship Id="rId12" Type="http://schemas.openxmlformats.org/officeDocument/2006/relationships/image" Target="../media/image10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103.png"/><Relationship Id="rId5" Type="http://schemas.openxmlformats.org/officeDocument/2006/relationships/image" Target="../media/image19.png"/><Relationship Id="rId10" Type="http://schemas.openxmlformats.org/officeDocument/2006/relationships/image" Target="../media/image102.png"/><Relationship Id="rId4" Type="http://schemas.openxmlformats.org/officeDocument/2006/relationships/image" Target="../media/image61.png"/><Relationship Id="rId9" Type="http://schemas.openxmlformats.org/officeDocument/2006/relationships/image" Target="../media/image101.png"/></Relationships>
</file>

<file path=ppt/slides/_rels/slide19.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111.png"/><Relationship Id="rId3" Type="http://schemas.openxmlformats.org/officeDocument/2006/relationships/image" Target="../media/image60.png"/><Relationship Id="rId7" Type="http://schemas.openxmlformats.org/officeDocument/2006/relationships/image" Target="../media/image105.png"/><Relationship Id="rId12" Type="http://schemas.openxmlformats.org/officeDocument/2006/relationships/image" Target="../media/image1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109.png"/><Relationship Id="rId5" Type="http://schemas.openxmlformats.org/officeDocument/2006/relationships/image" Target="../media/image19.png"/><Relationship Id="rId10" Type="http://schemas.openxmlformats.org/officeDocument/2006/relationships/image" Target="../media/image108.png"/><Relationship Id="rId4" Type="http://schemas.openxmlformats.org/officeDocument/2006/relationships/image" Target="../media/image61.png"/><Relationship Id="rId9" Type="http://schemas.openxmlformats.org/officeDocument/2006/relationships/image" Target="../media/image10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113.png"/><Relationship Id="rId13" Type="http://schemas.openxmlformats.org/officeDocument/2006/relationships/image" Target="../media/image118.png"/><Relationship Id="rId3" Type="http://schemas.openxmlformats.org/officeDocument/2006/relationships/image" Target="../media/image60.png"/><Relationship Id="rId7" Type="http://schemas.openxmlformats.org/officeDocument/2006/relationships/image" Target="../media/image112.png"/><Relationship Id="rId12" Type="http://schemas.openxmlformats.org/officeDocument/2006/relationships/image" Target="../media/image1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116.png"/><Relationship Id="rId5" Type="http://schemas.openxmlformats.org/officeDocument/2006/relationships/image" Target="../media/image19.png"/><Relationship Id="rId10" Type="http://schemas.openxmlformats.org/officeDocument/2006/relationships/image" Target="../media/image115.png"/><Relationship Id="rId4" Type="http://schemas.openxmlformats.org/officeDocument/2006/relationships/image" Target="../media/image61.png"/><Relationship Id="rId9" Type="http://schemas.openxmlformats.org/officeDocument/2006/relationships/image" Target="../media/image114.png"/><Relationship Id="rId14" Type="http://schemas.openxmlformats.org/officeDocument/2006/relationships/image" Target="../media/image119.png"/></Relationships>
</file>

<file path=ppt/slides/_rels/slide21.xml.rels><?xml version="1.0" encoding="UTF-8" standalone="yes"?>
<Relationships xmlns="http://schemas.openxmlformats.org/package/2006/relationships"><Relationship Id="rId8" Type="http://schemas.openxmlformats.org/officeDocument/2006/relationships/image" Target="../media/image121.png"/><Relationship Id="rId13" Type="http://schemas.openxmlformats.org/officeDocument/2006/relationships/image" Target="../media/image126.png"/><Relationship Id="rId3" Type="http://schemas.openxmlformats.org/officeDocument/2006/relationships/image" Target="../media/image60.png"/><Relationship Id="rId7" Type="http://schemas.openxmlformats.org/officeDocument/2006/relationships/image" Target="../media/image120.png"/><Relationship Id="rId12" Type="http://schemas.openxmlformats.org/officeDocument/2006/relationships/image" Target="../media/image125.png"/><Relationship Id="rId2" Type="http://schemas.openxmlformats.org/officeDocument/2006/relationships/notesSlide" Target="../notesSlides/notesSlide7.xml"/><Relationship Id="rId16" Type="http://schemas.openxmlformats.org/officeDocument/2006/relationships/image" Target="../media/image129.png"/><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124.png"/><Relationship Id="rId5" Type="http://schemas.openxmlformats.org/officeDocument/2006/relationships/image" Target="../media/image19.png"/><Relationship Id="rId15" Type="http://schemas.openxmlformats.org/officeDocument/2006/relationships/image" Target="../media/image128.png"/><Relationship Id="rId10" Type="http://schemas.openxmlformats.org/officeDocument/2006/relationships/image" Target="../media/image123.png"/><Relationship Id="rId4" Type="http://schemas.openxmlformats.org/officeDocument/2006/relationships/image" Target="../media/image61.png"/><Relationship Id="rId9" Type="http://schemas.openxmlformats.org/officeDocument/2006/relationships/image" Target="../media/image122.png"/><Relationship Id="rId14" Type="http://schemas.openxmlformats.org/officeDocument/2006/relationships/image" Target="../media/image127.png"/></Relationships>
</file>

<file path=ppt/slides/_rels/slide22.xml.rels><?xml version="1.0" encoding="UTF-8" standalone="yes"?>
<Relationships xmlns="http://schemas.openxmlformats.org/package/2006/relationships"><Relationship Id="rId8" Type="http://schemas.openxmlformats.org/officeDocument/2006/relationships/image" Target="../media/image121.png"/><Relationship Id="rId13" Type="http://schemas.openxmlformats.org/officeDocument/2006/relationships/image" Target="../media/image129.png"/><Relationship Id="rId3" Type="http://schemas.openxmlformats.org/officeDocument/2006/relationships/image" Target="../media/image60.png"/><Relationship Id="rId7" Type="http://schemas.openxmlformats.org/officeDocument/2006/relationships/image" Target="../media/image120.png"/><Relationship Id="rId12" Type="http://schemas.openxmlformats.org/officeDocument/2006/relationships/image" Target="../media/image12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124.png"/><Relationship Id="rId5" Type="http://schemas.openxmlformats.org/officeDocument/2006/relationships/image" Target="../media/image19.png"/><Relationship Id="rId15" Type="http://schemas.openxmlformats.org/officeDocument/2006/relationships/image" Target="../media/image131.png"/><Relationship Id="rId10" Type="http://schemas.openxmlformats.org/officeDocument/2006/relationships/image" Target="../media/image123.png"/><Relationship Id="rId4" Type="http://schemas.openxmlformats.org/officeDocument/2006/relationships/image" Target="../media/image61.png"/><Relationship Id="rId9" Type="http://schemas.openxmlformats.org/officeDocument/2006/relationships/image" Target="../media/image122.png"/><Relationship Id="rId14" Type="http://schemas.openxmlformats.org/officeDocument/2006/relationships/image" Target="../media/image130.png"/></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13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19.png"/><Relationship Id="rId4" Type="http://schemas.openxmlformats.org/officeDocument/2006/relationships/image" Target="../media/image61.png"/></Relationships>
</file>

<file path=ppt/slides/_rels/slide24.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133.png"/><Relationship Id="rId7" Type="http://schemas.openxmlformats.org/officeDocument/2006/relationships/image" Target="../media/image62.png"/><Relationship Id="rId12" Type="http://schemas.openxmlformats.org/officeDocument/2006/relationships/image" Target="../media/image13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137.png"/><Relationship Id="rId5" Type="http://schemas.openxmlformats.org/officeDocument/2006/relationships/image" Target="../media/image61.png"/><Relationship Id="rId10" Type="http://schemas.openxmlformats.org/officeDocument/2006/relationships/image" Target="../media/image136.png"/><Relationship Id="rId4" Type="http://schemas.openxmlformats.org/officeDocument/2006/relationships/image" Target="../media/image60.png"/><Relationship Id="rId9" Type="http://schemas.openxmlformats.org/officeDocument/2006/relationships/image" Target="../media/image1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5.png"/><Relationship Id="rId1" Type="http://schemas.openxmlformats.org/officeDocument/2006/relationships/slideLayout" Target="../slideLayouts/slideLayout2.xml"/><Relationship Id="rId5" Type="http://schemas.openxmlformats.org/officeDocument/2006/relationships/image" Target="../media/image148.png"/><Relationship Id="rId4" Type="http://schemas.openxmlformats.org/officeDocument/2006/relationships/image" Target="../media/image147.png"/></Relationships>
</file>

<file path=ppt/slides/_rels/slide31.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2.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153.png"/></Relationships>
</file>

<file path=ppt/slides/_rels/slide33.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58.png"/><Relationship Id="rId1" Type="http://schemas.openxmlformats.org/officeDocument/2006/relationships/slideLayout" Target="../slideLayouts/slideLayout2.xml"/><Relationship Id="rId4" Type="http://schemas.openxmlformats.org/officeDocument/2006/relationships/image" Target="../media/image157.png"/></Relationships>
</file>

<file path=ppt/slides/_rels/slide36.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image" Target="../media/image16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image" Target="../media/image16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image" Target="../media/image166.png"/><Relationship Id="rId1" Type="http://schemas.openxmlformats.org/officeDocument/2006/relationships/slideLayout" Target="../slideLayouts/slideLayout2.xml"/><Relationship Id="rId5" Type="http://schemas.openxmlformats.org/officeDocument/2006/relationships/image" Target="../media/image169.png"/><Relationship Id="rId4" Type="http://schemas.openxmlformats.org/officeDocument/2006/relationships/image" Target="../media/image168.png"/></Relationships>
</file>

<file path=ppt/slides/_rels/slide41.xml.rels><?xml version="1.0" encoding="UTF-8" standalone="yes"?>
<Relationships xmlns="http://schemas.openxmlformats.org/package/2006/relationships"><Relationship Id="rId8" Type="http://schemas.openxmlformats.org/officeDocument/2006/relationships/image" Target="../media/image176.png"/><Relationship Id="rId13" Type="http://schemas.openxmlformats.org/officeDocument/2006/relationships/image" Target="../media/image181.png"/><Relationship Id="rId3" Type="http://schemas.openxmlformats.org/officeDocument/2006/relationships/image" Target="../media/image171.png"/><Relationship Id="rId7" Type="http://schemas.openxmlformats.org/officeDocument/2006/relationships/image" Target="../media/image175.png"/><Relationship Id="rId12" Type="http://schemas.openxmlformats.org/officeDocument/2006/relationships/image" Target="../media/image180.png"/><Relationship Id="rId2" Type="http://schemas.openxmlformats.org/officeDocument/2006/relationships/image" Target="../media/image170.png"/><Relationship Id="rId1" Type="http://schemas.openxmlformats.org/officeDocument/2006/relationships/slideLayout" Target="../slideLayouts/slideLayout2.xml"/><Relationship Id="rId6" Type="http://schemas.openxmlformats.org/officeDocument/2006/relationships/image" Target="../media/image174.png"/><Relationship Id="rId11" Type="http://schemas.openxmlformats.org/officeDocument/2006/relationships/image" Target="../media/image179.png"/><Relationship Id="rId5" Type="http://schemas.openxmlformats.org/officeDocument/2006/relationships/image" Target="../media/image173.png"/><Relationship Id="rId10" Type="http://schemas.openxmlformats.org/officeDocument/2006/relationships/image" Target="../media/image178.png"/><Relationship Id="rId4" Type="http://schemas.openxmlformats.org/officeDocument/2006/relationships/image" Target="../media/image172.png"/><Relationship Id="rId9" Type="http://schemas.openxmlformats.org/officeDocument/2006/relationships/image" Target="../media/image177.png"/></Relationships>
</file>

<file path=ppt/slides/_rels/slide42.xml.rels><?xml version="1.0" encoding="UTF-8" standalone="yes"?>
<Relationships xmlns="http://schemas.openxmlformats.org/package/2006/relationships"><Relationship Id="rId8" Type="http://schemas.openxmlformats.org/officeDocument/2006/relationships/image" Target="../media/image188.png"/><Relationship Id="rId13" Type="http://schemas.openxmlformats.org/officeDocument/2006/relationships/image" Target="../media/image193.png"/><Relationship Id="rId3" Type="http://schemas.openxmlformats.org/officeDocument/2006/relationships/image" Target="../media/image183.png"/><Relationship Id="rId7" Type="http://schemas.openxmlformats.org/officeDocument/2006/relationships/image" Target="../media/image187.png"/><Relationship Id="rId12" Type="http://schemas.openxmlformats.org/officeDocument/2006/relationships/image" Target="../media/image192.png"/><Relationship Id="rId2" Type="http://schemas.openxmlformats.org/officeDocument/2006/relationships/image" Target="../media/image182.png"/><Relationship Id="rId1" Type="http://schemas.openxmlformats.org/officeDocument/2006/relationships/slideLayout" Target="../slideLayouts/slideLayout2.xml"/><Relationship Id="rId6" Type="http://schemas.openxmlformats.org/officeDocument/2006/relationships/image" Target="../media/image186.png"/><Relationship Id="rId11" Type="http://schemas.openxmlformats.org/officeDocument/2006/relationships/image" Target="../media/image191.png"/><Relationship Id="rId5" Type="http://schemas.openxmlformats.org/officeDocument/2006/relationships/image" Target="../media/image185.png"/><Relationship Id="rId10" Type="http://schemas.openxmlformats.org/officeDocument/2006/relationships/image" Target="../media/image190.png"/><Relationship Id="rId4" Type="http://schemas.openxmlformats.org/officeDocument/2006/relationships/image" Target="../media/image184.png"/><Relationship Id="rId9" Type="http://schemas.openxmlformats.org/officeDocument/2006/relationships/image" Target="../media/image189.png"/></Relationships>
</file>

<file path=ppt/slides/_rels/slide43.xml.rels><?xml version="1.0" encoding="UTF-8" standalone="yes"?>
<Relationships xmlns="http://schemas.openxmlformats.org/package/2006/relationships"><Relationship Id="rId8" Type="http://schemas.openxmlformats.org/officeDocument/2006/relationships/image" Target="../media/image200.png"/><Relationship Id="rId13" Type="http://schemas.openxmlformats.org/officeDocument/2006/relationships/image" Target="../media/image205.png"/><Relationship Id="rId3" Type="http://schemas.openxmlformats.org/officeDocument/2006/relationships/image" Target="../media/image195.png"/><Relationship Id="rId7" Type="http://schemas.openxmlformats.org/officeDocument/2006/relationships/image" Target="../media/image199.png"/><Relationship Id="rId12" Type="http://schemas.openxmlformats.org/officeDocument/2006/relationships/image" Target="../media/image204.png"/><Relationship Id="rId2" Type="http://schemas.openxmlformats.org/officeDocument/2006/relationships/image" Target="../media/image194.png"/><Relationship Id="rId1" Type="http://schemas.openxmlformats.org/officeDocument/2006/relationships/slideLayout" Target="../slideLayouts/slideLayout2.xml"/><Relationship Id="rId6" Type="http://schemas.openxmlformats.org/officeDocument/2006/relationships/image" Target="../media/image198.png"/><Relationship Id="rId11" Type="http://schemas.openxmlformats.org/officeDocument/2006/relationships/image" Target="../media/image203.png"/><Relationship Id="rId5" Type="http://schemas.openxmlformats.org/officeDocument/2006/relationships/image" Target="../media/image197.png"/><Relationship Id="rId10" Type="http://schemas.openxmlformats.org/officeDocument/2006/relationships/image" Target="../media/image202.png"/><Relationship Id="rId4" Type="http://schemas.openxmlformats.org/officeDocument/2006/relationships/image" Target="../media/image196.png"/><Relationship Id="rId9" Type="http://schemas.openxmlformats.org/officeDocument/2006/relationships/image" Target="../media/image201.png"/></Relationships>
</file>

<file path=ppt/slides/_rels/slide44.xml.rels><?xml version="1.0" encoding="UTF-8" standalone="yes"?>
<Relationships xmlns="http://schemas.openxmlformats.org/package/2006/relationships"><Relationship Id="rId8" Type="http://schemas.openxmlformats.org/officeDocument/2006/relationships/image" Target="../media/image212.png"/><Relationship Id="rId3" Type="http://schemas.openxmlformats.org/officeDocument/2006/relationships/image" Target="../media/image207.png"/><Relationship Id="rId7" Type="http://schemas.openxmlformats.org/officeDocument/2006/relationships/image" Target="../media/image211.png"/><Relationship Id="rId2" Type="http://schemas.openxmlformats.org/officeDocument/2006/relationships/image" Target="../media/image206.png"/><Relationship Id="rId1" Type="http://schemas.openxmlformats.org/officeDocument/2006/relationships/slideLayout" Target="../slideLayouts/slideLayout2.xml"/><Relationship Id="rId6" Type="http://schemas.openxmlformats.org/officeDocument/2006/relationships/image" Target="../media/image210.png"/><Relationship Id="rId5" Type="http://schemas.openxmlformats.org/officeDocument/2006/relationships/image" Target="../media/image209.png"/><Relationship Id="rId4" Type="http://schemas.openxmlformats.org/officeDocument/2006/relationships/image" Target="../media/image208.png"/></Relationships>
</file>

<file path=ppt/slides/_rels/slide45.xml.rels><?xml version="1.0" encoding="UTF-8" standalone="yes"?>
<Relationships xmlns="http://schemas.openxmlformats.org/package/2006/relationships"><Relationship Id="rId8" Type="http://schemas.openxmlformats.org/officeDocument/2006/relationships/image" Target="../media/image215.png"/><Relationship Id="rId13" Type="http://schemas.openxmlformats.org/officeDocument/2006/relationships/image" Target="../media/image220.png"/><Relationship Id="rId3" Type="http://schemas.openxmlformats.org/officeDocument/2006/relationships/image" Target="../media/image209.png"/><Relationship Id="rId7" Type="http://schemas.openxmlformats.org/officeDocument/2006/relationships/image" Target="../media/image214.png"/><Relationship Id="rId12" Type="http://schemas.openxmlformats.org/officeDocument/2006/relationships/image" Target="../media/image219.png"/><Relationship Id="rId2" Type="http://schemas.openxmlformats.org/officeDocument/2006/relationships/image" Target="../media/image213.png"/><Relationship Id="rId16" Type="http://schemas.openxmlformats.org/officeDocument/2006/relationships/image" Target="../media/image223.png"/><Relationship Id="rId1" Type="http://schemas.openxmlformats.org/officeDocument/2006/relationships/slideLayout" Target="../slideLayouts/slideLayout2.xml"/><Relationship Id="rId6" Type="http://schemas.openxmlformats.org/officeDocument/2006/relationships/image" Target="../media/image212.png"/><Relationship Id="rId11" Type="http://schemas.openxmlformats.org/officeDocument/2006/relationships/image" Target="../media/image218.png"/><Relationship Id="rId5" Type="http://schemas.openxmlformats.org/officeDocument/2006/relationships/image" Target="../media/image211.png"/><Relationship Id="rId15" Type="http://schemas.openxmlformats.org/officeDocument/2006/relationships/image" Target="../media/image222.png"/><Relationship Id="rId10" Type="http://schemas.openxmlformats.org/officeDocument/2006/relationships/image" Target="../media/image217.png"/><Relationship Id="rId4" Type="http://schemas.openxmlformats.org/officeDocument/2006/relationships/image" Target="../media/image210.png"/><Relationship Id="rId9" Type="http://schemas.openxmlformats.org/officeDocument/2006/relationships/image" Target="../media/image216.png"/><Relationship Id="rId14" Type="http://schemas.openxmlformats.org/officeDocument/2006/relationships/image" Target="../media/image22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25.png"/><Relationship Id="rId2" Type="http://schemas.openxmlformats.org/officeDocument/2006/relationships/image" Target="../media/image224.png"/><Relationship Id="rId1" Type="http://schemas.openxmlformats.org/officeDocument/2006/relationships/slideLayout" Target="../slideLayouts/slideLayout2.xml"/><Relationship Id="rId6" Type="http://schemas.openxmlformats.org/officeDocument/2006/relationships/image" Target="../media/image228.png"/><Relationship Id="rId5" Type="http://schemas.openxmlformats.org/officeDocument/2006/relationships/image" Target="../media/image227.png"/><Relationship Id="rId4" Type="http://schemas.openxmlformats.org/officeDocument/2006/relationships/image" Target="../media/image226.png"/></Relationships>
</file>

<file path=ppt/slides/_rels/slide48.xml.rels><?xml version="1.0" encoding="UTF-8" standalone="yes"?>
<Relationships xmlns="http://schemas.openxmlformats.org/package/2006/relationships"><Relationship Id="rId8" Type="http://schemas.openxmlformats.org/officeDocument/2006/relationships/image" Target="../media/image235.png"/><Relationship Id="rId3" Type="http://schemas.openxmlformats.org/officeDocument/2006/relationships/image" Target="../media/image230.png"/><Relationship Id="rId7" Type="http://schemas.openxmlformats.org/officeDocument/2006/relationships/image" Target="../media/image234.png"/><Relationship Id="rId2" Type="http://schemas.openxmlformats.org/officeDocument/2006/relationships/image" Target="../media/image229.png"/><Relationship Id="rId1" Type="http://schemas.openxmlformats.org/officeDocument/2006/relationships/slideLayout" Target="../slideLayouts/slideLayout2.xml"/><Relationship Id="rId6" Type="http://schemas.openxmlformats.org/officeDocument/2006/relationships/image" Target="../media/image233.png"/><Relationship Id="rId5" Type="http://schemas.openxmlformats.org/officeDocument/2006/relationships/image" Target="../media/image232.png"/><Relationship Id="rId4" Type="http://schemas.openxmlformats.org/officeDocument/2006/relationships/image" Target="../media/image231.png"/></Relationships>
</file>

<file path=ppt/slides/_rels/slide49.xml.rels><?xml version="1.0" encoding="UTF-8" standalone="yes"?>
<Relationships xmlns="http://schemas.openxmlformats.org/package/2006/relationships"><Relationship Id="rId8" Type="http://schemas.openxmlformats.org/officeDocument/2006/relationships/image" Target="../media/image234.png"/><Relationship Id="rId13" Type="http://schemas.openxmlformats.org/officeDocument/2006/relationships/image" Target="../media/image241.png"/><Relationship Id="rId3" Type="http://schemas.openxmlformats.org/officeDocument/2006/relationships/image" Target="../media/image230.png"/><Relationship Id="rId7" Type="http://schemas.openxmlformats.org/officeDocument/2006/relationships/image" Target="../media/image233.png"/><Relationship Id="rId12" Type="http://schemas.openxmlformats.org/officeDocument/2006/relationships/image" Target="../media/image240.png"/><Relationship Id="rId2" Type="http://schemas.openxmlformats.org/officeDocument/2006/relationships/image" Target="../media/image229.png"/><Relationship Id="rId1" Type="http://schemas.openxmlformats.org/officeDocument/2006/relationships/slideLayout" Target="../slideLayouts/slideLayout2.xml"/><Relationship Id="rId6" Type="http://schemas.openxmlformats.org/officeDocument/2006/relationships/image" Target="../media/image236.png"/><Relationship Id="rId11" Type="http://schemas.openxmlformats.org/officeDocument/2006/relationships/image" Target="../media/image239.png"/><Relationship Id="rId5" Type="http://schemas.openxmlformats.org/officeDocument/2006/relationships/image" Target="../media/image232.png"/><Relationship Id="rId10" Type="http://schemas.openxmlformats.org/officeDocument/2006/relationships/image" Target="../media/image238.png"/><Relationship Id="rId4" Type="http://schemas.openxmlformats.org/officeDocument/2006/relationships/image" Target="../media/image231.png"/><Relationship Id="rId9" Type="http://schemas.openxmlformats.org/officeDocument/2006/relationships/image" Target="../media/image237.png"/><Relationship Id="rId14" Type="http://schemas.openxmlformats.org/officeDocument/2006/relationships/image" Target="../media/image235.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234.png"/><Relationship Id="rId13" Type="http://schemas.openxmlformats.org/officeDocument/2006/relationships/image" Target="../media/image237.png"/><Relationship Id="rId3" Type="http://schemas.openxmlformats.org/officeDocument/2006/relationships/image" Target="../media/image242.png"/><Relationship Id="rId7" Type="http://schemas.openxmlformats.org/officeDocument/2006/relationships/image" Target="../media/image233.png"/><Relationship Id="rId12" Type="http://schemas.openxmlformats.org/officeDocument/2006/relationships/image" Target="../media/image246.png"/><Relationship Id="rId2" Type="http://schemas.openxmlformats.org/officeDocument/2006/relationships/image" Target="../media/image229.png"/><Relationship Id="rId16" Type="http://schemas.openxmlformats.org/officeDocument/2006/relationships/image" Target="../media/image241.png"/><Relationship Id="rId1" Type="http://schemas.openxmlformats.org/officeDocument/2006/relationships/slideLayout" Target="../slideLayouts/slideLayout2.xml"/><Relationship Id="rId6" Type="http://schemas.openxmlformats.org/officeDocument/2006/relationships/image" Target="../media/image232.png"/><Relationship Id="rId11" Type="http://schemas.openxmlformats.org/officeDocument/2006/relationships/image" Target="../media/image245.png"/><Relationship Id="rId5" Type="http://schemas.openxmlformats.org/officeDocument/2006/relationships/image" Target="../media/image231.png"/><Relationship Id="rId15" Type="http://schemas.openxmlformats.org/officeDocument/2006/relationships/image" Target="../media/image235.png"/><Relationship Id="rId10" Type="http://schemas.openxmlformats.org/officeDocument/2006/relationships/image" Target="../media/image244.png"/><Relationship Id="rId4" Type="http://schemas.openxmlformats.org/officeDocument/2006/relationships/image" Target="../media/image230.png"/><Relationship Id="rId9" Type="http://schemas.openxmlformats.org/officeDocument/2006/relationships/image" Target="../media/image243.png"/><Relationship Id="rId14" Type="http://schemas.openxmlformats.org/officeDocument/2006/relationships/image" Target="../media/image247.png"/></Relationships>
</file>

<file path=ppt/slides/_rels/slide51.xml.rels><?xml version="1.0" encoding="UTF-8" standalone="yes"?>
<Relationships xmlns="http://schemas.openxmlformats.org/package/2006/relationships"><Relationship Id="rId8" Type="http://schemas.openxmlformats.org/officeDocument/2006/relationships/image" Target="../media/image253.png"/><Relationship Id="rId13" Type="http://schemas.openxmlformats.org/officeDocument/2006/relationships/image" Target="../media/image258.png"/><Relationship Id="rId3" Type="http://schemas.openxmlformats.org/officeDocument/2006/relationships/image" Target="../media/image248.png"/><Relationship Id="rId7" Type="http://schemas.openxmlformats.org/officeDocument/2006/relationships/image" Target="../media/image252.png"/><Relationship Id="rId12" Type="http://schemas.openxmlformats.org/officeDocument/2006/relationships/image" Target="../media/image257.png"/><Relationship Id="rId17" Type="http://schemas.openxmlformats.org/officeDocument/2006/relationships/image" Target="../media/image241.png"/><Relationship Id="rId2" Type="http://schemas.openxmlformats.org/officeDocument/2006/relationships/image" Target="../media/image229.png"/><Relationship Id="rId16" Type="http://schemas.openxmlformats.org/officeDocument/2006/relationships/image" Target="../media/image247.png"/><Relationship Id="rId1" Type="http://schemas.openxmlformats.org/officeDocument/2006/relationships/slideLayout" Target="../slideLayouts/slideLayout2.xml"/><Relationship Id="rId6" Type="http://schemas.openxmlformats.org/officeDocument/2006/relationships/image" Target="../media/image251.png"/><Relationship Id="rId11" Type="http://schemas.openxmlformats.org/officeDocument/2006/relationships/image" Target="../media/image256.png"/><Relationship Id="rId5" Type="http://schemas.openxmlformats.org/officeDocument/2006/relationships/image" Target="../media/image250.png"/><Relationship Id="rId15" Type="http://schemas.openxmlformats.org/officeDocument/2006/relationships/image" Target="../media/image235.png"/><Relationship Id="rId10" Type="http://schemas.openxmlformats.org/officeDocument/2006/relationships/image" Target="../media/image255.png"/><Relationship Id="rId4" Type="http://schemas.openxmlformats.org/officeDocument/2006/relationships/image" Target="../media/image249.png"/><Relationship Id="rId9" Type="http://schemas.openxmlformats.org/officeDocument/2006/relationships/image" Target="../media/image254.png"/><Relationship Id="rId14" Type="http://schemas.openxmlformats.org/officeDocument/2006/relationships/image" Target="../media/image259.png"/></Relationships>
</file>

<file path=ppt/slides/_rels/slide52.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2250.png"/><Relationship Id="rId1" Type="http://schemas.openxmlformats.org/officeDocument/2006/relationships/slideLayout" Target="../slideLayouts/slideLayout2.xml"/><Relationship Id="rId6" Type="http://schemas.openxmlformats.org/officeDocument/2006/relationships/image" Target="../media/image2240.png"/><Relationship Id="rId5" Type="http://schemas.openxmlformats.org/officeDocument/2006/relationships/image" Target="../media/image2270.png"/><Relationship Id="rId4" Type="http://schemas.openxmlformats.org/officeDocument/2006/relationships/image" Target="../media/image2260.png"/></Relationships>
</file>

<file path=ppt/slides/_rels/slide53.xml.rels><?xml version="1.0" encoding="UTF-8" standalone="yes"?>
<Relationships xmlns="http://schemas.openxmlformats.org/package/2006/relationships"><Relationship Id="rId3" Type="http://schemas.openxmlformats.org/officeDocument/2006/relationships/image" Target="../media/image260.png"/><Relationship Id="rId7" Type="http://schemas.openxmlformats.org/officeDocument/2006/relationships/image" Target="../media/image2250.png"/><Relationship Id="rId2" Type="http://schemas.openxmlformats.org/officeDocument/2006/relationships/image" Target="../media/image2240.png"/><Relationship Id="rId1" Type="http://schemas.openxmlformats.org/officeDocument/2006/relationships/slideLayout" Target="../slideLayouts/slideLayout2.xml"/><Relationship Id="rId6" Type="http://schemas.openxmlformats.org/officeDocument/2006/relationships/image" Target="../media/image2310.png"/><Relationship Id="rId5" Type="http://schemas.openxmlformats.org/officeDocument/2006/relationships/image" Target="../media/image2300.png"/><Relationship Id="rId4" Type="http://schemas.openxmlformats.org/officeDocument/2006/relationships/image" Target="../media/image2290.png"/></Relationships>
</file>

<file path=ppt/slides/_rels/slide54.xml.rels><?xml version="1.0" encoding="UTF-8" standalone="yes"?>
<Relationships xmlns="http://schemas.openxmlformats.org/package/2006/relationships"><Relationship Id="rId8" Type="http://schemas.openxmlformats.org/officeDocument/2006/relationships/image" Target="../media/image2350.png"/><Relationship Id="rId3" Type="http://schemas.openxmlformats.org/officeDocument/2006/relationships/image" Target="../media/image2290.png"/><Relationship Id="rId7" Type="http://schemas.openxmlformats.org/officeDocument/2006/relationships/image" Target="../media/image2340.png"/><Relationship Id="rId2" Type="http://schemas.openxmlformats.org/officeDocument/2006/relationships/image" Target="../media/image2240.png"/><Relationship Id="rId1" Type="http://schemas.openxmlformats.org/officeDocument/2006/relationships/slideLayout" Target="../slideLayouts/slideLayout2.xml"/><Relationship Id="rId6" Type="http://schemas.openxmlformats.org/officeDocument/2006/relationships/image" Target="../media/image2330.png"/><Relationship Id="rId11" Type="http://schemas.openxmlformats.org/officeDocument/2006/relationships/image" Target="../media/image2380.png"/><Relationship Id="rId5" Type="http://schemas.openxmlformats.org/officeDocument/2006/relationships/image" Target="../media/image2320.png"/><Relationship Id="rId10" Type="http://schemas.openxmlformats.org/officeDocument/2006/relationships/image" Target="../media/image2370.png"/><Relationship Id="rId4" Type="http://schemas.openxmlformats.org/officeDocument/2006/relationships/image" Target="../media/image2300.png"/><Relationship Id="rId9" Type="http://schemas.openxmlformats.org/officeDocument/2006/relationships/image" Target="../media/image2360.png"/></Relationships>
</file>

<file path=ppt/slides/_rels/slide55.xml.rels><?xml version="1.0" encoding="UTF-8" standalone="yes"?>
<Relationships xmlns="http://schemas.openxmlformats.org/package/2006/relationships"><Relationship Id="rId8" Type="http://schemas.openxmlformats.org/officeDocument/2006/relationships/image" Target="../media/image2410.png"/><Relationship Id="rId3" Type="http://schemas.openxmlformats.org/officeDocument/2006/relationships/image" Target="../media/image2290.png"/><Relationship Id="rId7" Type="http://schemas.openxmlformats.org/officeDocument/2006/relationships/image" Target="../media/image2400.png"/><Relationship Id="rId12" Type="http://schemas.openxmlformats.org/officeDocument/2006/relationships/image" Target="../media/image2450.png"/><Relationship Id="rId2" Type="http://schemas.openxmlformats.org/officeDocument/2006/relationships/image" Target="../media/image2240.png"/><Relationship Id="rId1" Type="http://schemas.openxmlformats.org/officeDocument/2006/relationships/slideLayout" Target="../slideLayouts/slideLayout2.xml"/><Relationship Id="rId6" Type="http://schemas.openxmlformats.org/officeDocument/2006/relationships/image" Target="../media/image2390.png"/><Relationship Id="rId11" Type="http://schemas.openxmlformats.org/officeDocument/2006/relationships/image" Target="../media/image2440.png"/><Relationship Id="rId5" Type="http://schemas.openxmlformats.org/officeDocument/2006/relationships/image" Target="../media/image2320.png"/><Relationship Id="rId10" Type="http://schemas.openxmlformats.org/officeDocument/2006/relationships/image" Target="../media/image2430.png"/><Relationship Id="rId4" Type="http://schemas.openxmlformats.org/officeDocument/2006/relationships/image" Target="../media/image2300.png"/><Relationship Id="rId9" Type="http://schemas.openxmlformats.org/officeDocument/2006/relationships/image" Target="../media/image2420.png"/></Relationships>
</file>

<file path=ppt/slides/_rels/slide56.xml.rels><?xml version="1.0" encoding="UTF-8" standalone="yes"?>
<Relationships xmlns="http://schemas.openxmlformats.org/package/2006/relationships"><Relationship Id="rId8" Type="http://schemas.openxmlformats.org/officeDocument/2006/relationships/image" Target="../media/image2390.png"/><Relationship Id="rId13" Type="http://schemas.openxmlformats.org/officeDocument/2006/relationships/image" Target="../media/image2490.png"/><Relationship Id="rId18" Type="http://schemas.openxmlformats.org/officeDocument/2006/relationships/image" Target="../media/image2540.png"/><Relationship Id="rId3" Type="http://schemas.openxmlformats.org/officeDocument/2006/relationships/image" Target="../media/image2470.png"/><Relationship Id="rId21" Type="http://schemas.openxmlformats.org/officeDocument/2006/relationships/image" Target="../media/image2570.png"/><Relationship Id="rId7" Type="http://schemas.openxmlformats.org/officeDocument/2006/relationships/image" Target="../media/image2320.png"/><Relationship Id="rId12" Type="http://schemas.openxmlformats.org/officeDocument/2006/relationships/image" Target="../media/image2480.png"/><Relationship Id="rId17" Type="http://schemas.openxmlformats.org/officeDocument/2006/relationships/image" Target="../media/image2530.png"/><Relationship Id="rId2" Type="http://schemas.openxmlformats.org/officeDocument/2006/relationships/image" Target="../media/image2460.png"/><Relationship Id="rId16" Type="http://schemas.openxmlformats.org/officeDocument/2006/relationships/image" Target="../media/image2520.png"/><Relationship Id="rId20" Type="http://schemas.openxmlformats.org/officeDocument/2006/relationships/image" Target="../media/image2560.png"/><Relationship Id="rId1" Type="http://schemas.openxmlformats.org/officeDocument/2006/relationships/slideLayout" Target="../slideLayouts/slideLayout2.xml"/><Relationship Id="rId6" Type="http://schemas.openxmlformats.org/officeDocument/2006/relationships/image" Target="../media/image2300.png"/><Relationship Id="rId11" Type="http://schemas.openxmlformats.org/officeDocument/2006/relationships/image" Target="../media/image2450.png"/><Relationship Id="rId5" Type="http://schemas.openxmlformats.org/officeDocument/2006/relationships/image" Target="../media/image2290.png"/><Relationship Id="rId15" Type="http://schemas.openxmlformats.org/officeDocument/2006/relationships/image" Target="../media/image2510.png"/><Relationship Id="rId10" Type="http://schemas.openxmlformats.org/officeDocument/2006/relationships/image" Target="../media/image2440.png"/><Relationship Id="rId19" Type="http://schemas.openxmlformats.org/officeDocument/2006/relationships/image" Target="../media/image2550.png"/><Relationship Id="rId4" Type="http://schemas.openxmlformats.org/officeDocument/2006/relationships/image" Target="../media/image2240.png"/><Relationship Id="rId9" Type="http://schemas.openxmlformats.org/officeDocument/2006/relationships/image" Target="../media/image2400.png"/><Relationship Id="rId14" Type="http://schemas.openxmlformats.org/officeDocument/2006/relationships/image" Target="../media/image2500.png"/></Relationships>
</file>

<file path=ppt/slides/_rels/slide57.xml.rels><?xml version="1.0" encoding="UTF-8" standalone="yes"?>
<Relationships xmlns="http://schemas.openxmlformats.org/package/2006/relationships"><Relationship Id="rId3" Type="http://schemas.openxmlformats.org/officeDocument/2006/relationships/image" Target="../media/image261.png"/><Relationship Id="rId2" Type="http://schemas.openxmlformats.org/officeDocument/2006/relationships/image" Target="../media/image224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263.png"/><Relationship Id="rId3" Type="http://schemas.openxmlformats.org/officeDocument/2006/relationships/image" Target="../media/image2240.png"/><Relationship Id="rId7" Type="http://schemas.openxmlformats.org/officeDocument/2006/relationships/image" Target="../media/image2620.png"/><Relationship Id="rId2" Type="http://schemas.openxmlformats.org/officeDocument/2006/relationships/image" Target="../media/image262.png"/><Relationship Id="rId1" Type="http://schemas.openxmlformats.org/officeDocument/2006/relationships/slideLayout" Target="../slideLayouts/slideLayout2.xml"/><Relationship Id="rId6" Type="http://schemas.openxmlformats.org/officeDocument/2006/relationships/image" Target="../media/image2610.png"/><Relationship Id="rId5" Type="http://schemas.openxmlformats.org/officeDocument/2006/relationships/image" Target="../media/image2600.png"/><Relationship Id="rId4" Type="http://schemas.openxmlformats.org/officeDocument/2006/relationships/image" Target="../media/image261.png"/></Relationships>
</file>

<file path=ppt/slides/_rels/slide59.xml.rels><?xml version="1.0" encoding="UTF-8" standalone="yes"?>
<Relationships xmlns="http://schemas.openxmlformats.org/package/2006/relationships"><Relationship Id="rId8" Type="http://schemas.openxmlformats.org/officeDocument/2006/relationships/image" Target="../media/image268.png"/><Relationship Id="rId3" Type="http://schemas.openxmlformats.org/officeDocument/2006/relationships/image" Target="../media/image264.png"/><Relationship Id="rId7" Type="http://schemas.openxmlformats.org/officeDocument/2006/relationships/image" Target="../media/image267.png"/><Relationship Id="rId2" Type="http://schemas.openxmlformats.org/officeDocument/2006/relationships/image" Target="../media/image2240.png"/><Relationship Id="rId1" Type="http://schemas.openxmlformats.org/officeDocument/2006/relationships/slideLayout" Target="../slideLayouts/slideLayout2.xml"/><Relationship Id="rId6" Type="http://schemas.openxmlformats.org/officeDocument/2006/relationships/image" Target="../media/image266.png"/><Relationship Id="rId5" Type="http://schemas.openxmlformats.org/officeDocument/2006/relationships/image" Target="../media/image265.png"/><Relationship Id="rId4" Type="http://schemas.openxmlformats.org/officeDocument/2006/relationships/image" Target="../media/image2610.png"/><Relationship Id="rId9" Type="http://schemas.openxmlformats.org/officeDocument/2006/relationships/image" Target="../media/image269.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60.xml.rels><?xml version="1.0" encoding="UTF-8" standalone="yes"?>
<Relationships xmlns="http://schemas.openxmlformats.org/package/2006/relationships"><Relationship Id="rId8" Type="http://schemas.openxmlformats.org/officeDocument/2006/relationships/image" Target="../media/image272.png"/><Relationship Id="rId13" Type="http://schemas.openxmlformats.org/officeDocument/2006/relationships/image" Target="../media/image277.png"/><Relationship Id="rId3" Type="http://schemas.openxmlformats.org/officeDocument/2006/relationships/image" Target="../media/image264.png"/><Relationship Id="rId7" Type="http://schemas.openxmlformats.org/officeDocument/2006/relationships/image" Target="../media/image271.png"/><Relationship Id="rId12" Type="http://schemas.openxmlformats.org/officeDocument/2006/relationships/image" Target="../media/image276.png"/><Relationship Id="rId2" Type="http://schemas.openxmlformats.org/officeDocument/2006/relationships/image" Target="../media/image2240.png"/><Relationship Id="rId1" Type="http://schemas.openxmlformats.org/officeDocument/2006/relationships/slideLayout" Target="../slideLayouts/slideLayout2.xml"/><Relationship Id="rId6" Type="http://schemas.openxmlformats.org/officeDocument/2006/relationships/image" Target="../media/image270.png"/><Relationship Id="rId11" Type="http://schemas.openxmlformats.org/officeDocument/2006/relationships/image" Target="../media/image275.png"/><Relationship Id="rId5" Type="http://schemas.openxmlformats.org/officeDocument/2006/relationships/image" Target="../media/image265.png"/><Relationship Id="rId10" Type="http://schemas.openxmlformats.org/officeDocument/2006/relationships/image" Target="../media/image274.png"/><Relationship Id="rId4" Type="http://schemas.openxmlformats.org/officeDocument/2006/relationships/image" Target="../media/image2610.png"/><Relationship Id="rId9" Type="http://schemas.openxmlformats.org/officeDocument/2006/relationships/image" Target="../media/image273.png"/></Relationships>
</file>

<file path=ppt/slides/_rels/slide61.xml.rels><?xml version="1.0" encoding="UTF-8" standalone="yes"?>
<Relationships xmlns="http://schemas.openxmlformats.org/package/2006/relationships"><Relationship Id="rId8" Type="http://schemas.openxmlformats.org/officeDocument/2006/relationships/image" Target="../media/image276.png"/><Relationship Id="rId3" Type="http://schemas.openxmlformats.org/officeDocument/2006/relationships/image" Target="../media/image264.png"/><Relationship Id="rId7" Type="http://schemas.openxmlformats.org/officeDocument/2006/relationships/image" Target="../media/image271.png"/><Relationship Id="rId12" Type="http://schemas.openxmlformats.org/officeDocument/2006/relationships/image" Target="../media/image280.png"/><Relationship Id="rId2" Type="http://schemas.openxmlformats.org/officeDocument/2006/relationships/image" Target="../media/image2240.png"/><Relationship Id="rId1" Type="http://schemas.openxmlformats.org/officeDocument/2006/relationships/slideLayout" Target="../slideLayouts/slideLayout2.xml"/><Relationship Id="rId6" Type="http://schemas.openxmlformats.org/officeDocument/2006/relationships/image" Target="../media/image270.png"/><Relationship Id="rId11" Type="http://schemas.openxmlformats.org/officeDocument/2006/relationships/image" Target="../media/image279.png"/><Relationship Id="rId5" Type="http://schemas.openxmlformats.org/officeDocument/2006/relationships/image" Target="../media/image265.png"/><Relationship Id="rId10" Type="http://schemas.openxmlformats.org/officeDocument/2006/relationships/image" Target="../media/image278.png"/><Relationship Id="rId4" Type="http://schemas.openxmlformats.org/officeDocument/2006/relationships/image" Target="../media/image2610.png"/><Relationship Id="rId9" Type="http://schemas.openxmlformats.org/officeDocument/2006/relationships/image" Target="../media/image277.png"/></Relationships>
</file>

<file path=ppt/slides/_rels/slide62.xml.rels><?xml version="1.0" encoding="UTF-8" standalone="yes"?>
<Relationships xmlns="http://schemas.openxmlformats.org/package/2006/relationships"><Relationship Id="rId3" Type="http://schemas.openxmlformats.org/officeDocument/2006/relationships/image" Target="../media/image281.png"/><Relationship Id="rId2" Type="http://schemas.openxmlformats.org/officeDocument/2006/relationships/image" Target="../media/image2240.png"/><Relationship Id="rId1" Type="http://schemas.openxmlformats.org/officeDocument/2006/relationships/slideLayout" Target="../slideLayouts/slideLayout2.xml"/><Relationship Id="rId4" Type="http://schemas.openxmlformats.org/officeDocument/2006/relationships/image" Target="../media/image282.png"/></Relationships>
</file>

<file path=ppt/slides/_rels/slide63.xml.rels><?xml version="1.0" encoding="UTF-8" standalone="yes"?>
<Relationships xmlns="http://schemas.openxmlformats.org/package/2006/relationships"><Relationship Id="rId3" Type="http://schemas.openxmlformats.org/officeDocument/2006/relationships/image" Target="../media/image2240.png"/><Relationship Id="rId2" Type="http://schemas.openxmlformats.org/officeDocument/2006/relationships/image" Target="../media/image283.png"/><Relationship Id="rId1" Type="http://schemas.openxmlformats.org/officeDocument/2006/relationships/slideLayout" Target="../slideLayouts/slideLayout2.xml"/><Relationship Id="rId6" Type="http://schemas.openxmlformats.org/officeDocument/2006/relationships/image" Target="../media/image284.png"/><Relationship Id="rId5" Type="http://schemas.openxmlformats.org/officeDocument/2006/relationships/image" Target="../media/image282.png"/><Relationship Id="rId4" Type="http://schemas.openxmlformats.org/officeDocument/2006/relationships/image" Target="../media/image281.png"/></Relationships>
</file>

<file path=ppt/slides/_rels/slide64.xml.rels><?xml version="1.0" encoding="UTF-8" standalone="yes"?>
<Relationships xmlns="http://schemas.openxmlformats.org/package/2006/relationships"><Relationship Id="rId8" Type="http://schemas.openxmlformats.org/officeDocument/2006/relationships/image" Target="../media/image282.png"/><Relationship Id="rId3" Type="http://schemas.openxmlformats.org/officeDocument/2006/relationships/image" Target="../media/image2240.png"/><Relationship Id="rId7" Type="http://schemas.openxmlformats.org/officeDocument/2006/relationships/image" Target="../media/image288.png"/><Relationship Id="rId2" Type="http://schemas.openxmlformats.org/officeDocument/2006/relationships/image" Target="../media/image283.png"/><Relationship Id="rId1" Type="http://schemas.openxmlformats.org/officeDocument/2006/relationships/slideLayout" Target="../slideLayouts/slideLayout2.xml"/><Relationship Id="rId6" Type="http://schemas.openxmlformats.org/officeDocument/2006/relationships/image" Target="../media/image287.png"/><Relationship Id="rId5" Type="http://schemas.openxmlformats.org/officeDocument/2006/relationships/image" Target="../media/image286.png"/><Relationship Id="rId4" Type="http://schemas.openxmlformats.org/officeDocument/2006/relationships/image" Target="../media/image285.png"/><Relationship Id="rId9" Type="http://schemas.openxmlformats.org/officeDocument/2006/relationships/image" Target="../media/image284.png"/></Relationships>
</file>

<file path=ppt/slides/_rels/slide65.xml.rels><?xml version="1.0" encoding="UTF-8" standalone="yes"?>
<Relationships xmlns="http://schemas.openxmlformats.org/package/2006/relationships"><Relationship Id="rId3" Type="http://schemas.openxmlformats.org/officeDocument/2006/relationships/image" Target="../media/image2240.png"/><Relationship Id="rId2" Type="http://schemas.openxmlformats.org/officeDocument/2006/relationships/image" Target="../media/image283.png"/><Relationship Id="rId1" Type="http://schemas.openxmlformats.org/officeDocument/2006/relationships/slideLayout" Target="../slideLayouts/slideLayout2.xml"/><Relationship Id="rId5" Type="http://schemas.openxmlformats.org/officeDocument/2006/relationships/image" Target="../media/image284.png"/><Relationship Id="rId4" Type="http://schemas.openxmlformats.org/officeDocument/2006/relationships/image" Target="../media/image282.png"/></Relationships>
</file>

<file path=ppt/slides/_rels/slide66.xml.rels><?xml version="1.0" encoding="UTF-8" standalone="yes"?>
<Relationships xmlns="http://schemas.openxmlformats.org/package/2006/relationships"><Relationship Id="rId3" Type="http://schemas.openxmlformats.org/officeDocument/2006/relationships/image" Target="../media/image2240.png"/><Relationship Id="rId2" Type="http://schemas.openxmlformats.org/officeDocument/2006/relationships/image" Target="../media/image283.png"/><Relationship Id="rId1" Type="http://schemas.openxmlformats.org/officeDocument/2006/relationships/slideLayout" Target="../slideLayouts/slideLayout2.xml"/><Relationship Id="rId5" Type="http://schemas.openxmlformats.org/officeDocument/2006/relationships/image" Target="../media/image284.png"/><Relationship Id="rId4" Type="http://schemas.openxmlformats.org/officeDocument/2006/relationships/image" Target="../media/image282.png"/></Relationships>
</file>

<file path=ppt/slides/_rels/slide67.xml.rels><?xml version="1.0" encoding="UTF-8" standalone="yes"?>
<Relationships xmlns="http://schemas.openxmlformats.org/package/2006/relationships"><Relationship Id="rId8" Type="http://schemas.openxmlformats.org/officeDocument/2006/relationships/image" Target="../media/image291.png"/><Relationship Id="rId3" Type="http://schemas.openxmlformats.org/officeDocument/2006/relationships/image" Target="../media/image2240.png"/><Relationship Id="rId7" Type="http://schemas.openxmlformats.org/officeDocument/2006/relationships/image" Target="../media/image290.png"/><Relationship Id="rId2" Type="http://schemas.openxmlformats.org/officeDocument/2006/relationships/image" Target="../media/image283.png"/><Relationship Id="rId1" Type="http://schemas.openxmlformats.org/officeDocument/2006/relationships/slideLayout" Target="../slideLayouts/slideLayout2.xml"/><Relationship Id="rId6" Type="http://schemas.openxmlformats.org/officeDocument/2006/relationships/image" Target="../media/image289.png"/><Relationship Id="rId11" Type="http://schemas.openxmlformats.org/officeDocument/2006/relationships/image" Target="../media/image294.png"/><Relationship Id="rId5" Type="http://schemas.openxmlformats.org/officeDocument/2006/relationships/image" Target="../media/image284.png"/><Relationship Id="rId10" Type="http://schemas.openxmlformats.org/officeDocument/2006/relationships/image" Target="../media/image293.png"/><Relationship Id="rId4" Type="http://schemas.openxmlformats.org/officeDocument/2006/relationships/image" Target="../media/image282.png"/><Relationship Id="rId9" Type="http://schemas.openxmlformats.org/officeDocument/2006/relationships/image" Target="../media/image292.png"/></Relationships>
</file>

<file path=ppt/slides/_rels/slide68.xml.rels><?xml version="1.0" encoding="UTF-8" standalone="yes"?>
<Relationships xmlns="http://schemas.openxmlformats.org/package/2006/relationships"><Relationship Id="rId8" Type="http://schemas.openxmlformats.org/officeDocument/2006/relationships/image" Target="../media/image300.png"/><Relationship Id="rId13" Type="http://schemas.openxmlformats.org/officeDocument/2006/relationships/image" Target="../media/image305.png"/><Relationship Id="rId3" Type="http://schemas.openxmlformats.org/officeDocument/2006/relationships/image" Target="../media/image295.png"/><Relationship Id="rId7" Type="http://schemas.openxmlformats.org/officeDocument/2006/relationships/image" Target="../media/image299.png"/><Relationship Id="rId12" Type="http://schemas.openxmlformats.org/officeDocument/2006/relationships/image" Target="../media/image304.png"/><Relationship Id="rId2" Type="http://schemas.openxmlformats.org/officeDocument/2006/relationships/image" Target="../media/image2240.png"/><Relationship Id="rId1" Type="http://schemas.openxmlformats.org/officeDocument/2006/relationships/slideLayout" Target="../slideLayouts/slideLayout2.xml"/><Relationship Id="rId6" Type="http://schemas.openxmlformats.org/officeDocument/2006/relationships/image" Target="../media/image298.png"/><Relationship Id="rId11" Type="http://schemas.openxmlformats.org/officeDocument/2006/relationships/image" Target="../media/image303.png"/><Relationship Id="rId5" Type="http://schemas.openxmlformats.org/officeDocument/2006/relationships/image" Target="../media/image297.png"/><Relationship Id="rId10" Type="http://schemas.openxmlformats.org/officeDocument/2006/relationships/image" Target="../media/image302.png"/><Relationship Id="rId4" Type="http://schemas.openxmlformats.org/officeDocument/2006/relationships/image" Target="../media/image296.png"/><Relationship Id="rId9" Type="http://schemas.openxmlformats.org/officeDocument/2006/relationships/image" Target="../media/image301.png"/><Relationship Id="rId14" Type="http://schemas.openxmlformats.org/officeDocument/2006/relationships/image" Target="../media/image306.png"/></Relationships>
</file>

<file path=ppt/slides/_rels/slide69.xml.rels><?xml version="1.0" encoding="UTF-8" standalone="yes"?>
<Relationships xmlns="http://schemas.openxmlformats.org/package/2006/relationships"><Relationship Id="rId8" Type="http://schemas.openxmlformats.org/officeDocument/2006/relationships/image" Target="../media/image300.png"/><Relationship Id="rId13" Type="http://schemas.openxmlformats.org/officeDocument/2006/relationships/image" Target="../media/image310.png"/><Relationship Id="rId3" Type="http://schemas.openxmlformats.org/officeDocument/2006/relationships/image" Target="../media/image295.png"/><Relationship Id="rId7" Type="http://schemas.openxmlformats.org/officeDocument/2006/relationships/image" Target="../media/image299.png"/><Relationship Id="rId12" Type="http://schemas.openxmlformats.org/officeDocument/2006/relationships/image" Target="../media/image309.png"/><Relationship Id="rId2" Type="http://schemas.openxmlformats.org/officeDocument/2006/relationships/image" Target="../media/image2240.png"/><Relationship Id="rId1" Type="http://schemas.openxmlformats.org/officeDocument/2006/relationships/slideLayout" Target="../slideLayouts/slideLayout2.xml"/><Relationship Id="rId6" Type="http://schemas.openxmlformats.org/officeDocument/2006/relationships/image" Target="../media/image298.png"/><Relationship Id="rId11" Type="http://schemas.openxmlformats.org/officeDocument/2006/relationships/image" Target="../media/image308.png"/><Relationship Id="rId5" Type="http://schemas.openxmlformats.org/officeDocument/2006/relationships/image" Target="../media/image297.png"/><Relationship Id="rId15" Type="http://schemas.openxmlformats.org/officeDocument/2006/relationships/image" Target="../media/image312.png"/><Relationship Id="rId10" Type="http://schemas.openxmlformats.org/officeDocument/2006/relationships/image" Target="../media/image307.png"/><Relationship Id="rId4" Type="http://schemas.openxmlformats.org/officeDocument/2006/relationships/image" Target="../media/image296.png"/><Relationship Id="rId9" Type="http://schemas.openxmlformats.org/officeDocument/2006/relationships/image" Target="../media/image305.png"/><Relationship Id="rId14" Type="http://schemas.openxmlformats.org/officeDocument/2006/relationships/image" Target="../media/image311.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70.xml.rels><?xml version="1.0" encoding="UTF-8" standalone="yes"?>
<Relationships xmlns="http://schemas.openxmlformats.org/package/2006/relationships"><Relationship Id="rId8" Type="http://schemas.openxmlformats.org/officeDocument/2006/relationships/image" Target="../media/image301.png"/><Relationship Id="rId3" Type="http://schemas.openxmlformats.org/officeDocument/2006/relationships/image" Target="../media/image296.png"/><Relationship Id="rId7" Type="http://schemas.openxmlformats.org/officeDocument/2006/relationships/image" Target="../media/image313.png"/><Relationship Id="rId12" Type="http://schemas.openxmlformats.org/officeDocument/2006/relationships/image" Target="../media/image317.png"/><Relationship Id="rId2" Type="http://schemas.openxmlformats.org/officeDocument/2006/relationships/image" Target="../media/image2240.png"/><Relationship Id="rId1" Type="http://schemas.openxmlformats.org/officeDocument/2006/relationships/slideLayout" Target="../slideLayouts/slideLayout2.xml"/><Relationship Id="rId6" Type="http://schemas.openxmlformats.org/officeDocument/2006/relationships/image" Target="../media/image305.png"/><Relationship Id="rId11" Type="http://schemas.openxmlformats.org/officeDocument/2006/relationships/image" Target="../media/image316.png"/><Relationship Id="rId5" Type="http://schemas.openxmlformats.org/officeDocument/2006/relationships/image" Target="../media/image300.png"/><Relationship Id="rId10" Type="http://schemas.openxmlformats.org/officeDocument/2006/relationships/image" Target="../media/image315.png"/><Relationship Id="rId4" Type="http://schemas.openxmlformats.org/officeDocument/2006/relationships/image" Target="../media/image299.png"/><Relationship Id="rId9" Type="http://schemas.openxmlformats.org/officeDocument/2006/relationships/image" Target="../media/image314.png"/></Relationships>
</file>

<file path=ppt/slides/_rels/slide71.xml.rels><?xml version="1.0" encoding="UTF-8" standalone="yes"?>
<Relationships xmlns="http://schemas.openxmlformats.org/package/2006/relationships"><Relationship Id="rId8" Type="http://schemas.openxmlformats.org/officeDocument/2006/relationships/image" Target="../media/image318.png"/><Relationship Id="rId13" Type="http://schemas.openxmlformats.org/officeDocument/2006/relationships/image" Target="../media/image323.png"/><Relationship Id="rId3" Type="http://schemas.openxmlformats.org/officeDocument/2006/relationships/image" Target="../media/image296.png"/><Relationship Id="rId7" Type="http://schemas.openxmlformats.org/officeDocument/2006/relationships/image" Target="../media/image313.png"/><Relationship Id="rId12" Type="http://schemas.openxmlformats.org/officeDocument/2006/relationships/image" Target="../media/image322.png"/><Relationship Id="rId2" Type="http://schemas.openxmlformats.org/officeDocument/2006/relationships/image" Target="../media/image2240.png"/><Relationship Id="rId1" Type="http://schemas.openxmlformats.org/officeDocument/2006/relationships/slideLayout" Target="../slideLayouts/slideLayout2.xml"/><Relationship Id="rId6" Type="http://schemas.openxmlformats.org/officeDocument/2006/relationships/image" Target="../media/image305.png"/><Relationship Id="rId11" Type="http://schemas.openxmlformats.org/officeDocument/2006/relationships/image" Target="../media/image321.png"/><Relationship Id="rId5" Type="http://schemas.openxmlformats.org/officeDocument/2006/relationships/image" Target="../media/image300.png"/><Relationship Id="rId10" Type="http://schemas.openxmlformats.org/officeDocument/2006/relationships/image" Target="../media/image320.png"/><Relationship Id="rId4" Type="http://schemas.openxmlformats.org/officeDocument/2006/relationships/image" Target="../media/image299.png"/><Relationship Id="rId9" Type="http://schemas.openxmlformats.org/officeDocument/2006/relationships/image" Target="../media/image319.png"/></Relationships>
</file>

<file path=ppt/slides/_rels/slide72.xml.rels><?xml version="1.0" encoding="UTF-8" standalone="yes"?>
<Relationships xmlns="http://schemas.openxmlformats.org/package/2006/relationships"><Relationship Id="rId8" Type="http://schemas.openxmlformats.org/officeDocument/2006/relationships/image" Target="../media/image327.png"/><Relationship Id="rId3" Type="http://schemas.openxmlformats.org/officeDocument/2006/relationships/image" Target="../media/image305.png"/><Relationship Id="rId7" Type="http://schemas.openxmlformats.org/officeDocument/2006/relationships/image" Target="../media/image326.png"/><Relationship Id="rId2" Type="http://schemas.openxmlformats.org/officeDocument/2006/relationships/image" Target="../media/image2240.png"/><Relationship Id="rId1" Type="http://schemas.openxmlformats.org/officeDocument/2006/relationships/slideLayout" Target="../slideLayouts/slideLayout2.xml"/><Relationship Id="rId6" Type="http://schemas.openxmlformats.org/officeDocument/2006/relationships/image" Target="../media/image325.png"/><Relationship Id="rId5" Type="http://schemas.openxmlformats.org/officeDocument/2006/relationships/image" Target="../media/image324.png"/><Relationship Id="rId4" Type="http://schemas.openxmlformats.org/officeDocument/2006/relationships/image" Target="../media/image313.png"/><Relationship Id="rId9" Type="http://schemas.openxmlformats.org/officeDocument/2006/relationships/image" Target="../media/image328.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8" Type="http://schemas.openxmlformats.org/officeDocument/2006/relationships/image" Target="../media/image335.png"/><Relationship Id="rId3" Type="http://schemas.openxmlformats.org/officeDocument/2006/relationships/image" Target="../media/image330.png"/><Relationship Id="rId7" Type="http://schemas.openxmlformats.org/officeDocument/2006/relationships/image" Target="../media/image334.png"/><Relationship Id="rId2" Type="http://schemas.openxmlformats.org/officeDocument/2006/relationships/image" Target="../media/image329.png"/><Relationship Id="rId1" Type="http://schemas.openxmlformats.org/officeDocument/2006/relationships/slideLayout" Target="../slideLayouts/slideLayout2.xml"/><Relationship Id="rId6" Type="http://schemas.openxmlformats.org/officeDocument/2006/relationships/image" Target="../media/image333.png"/><Relationship Id="rId5" Type="http://schemas.openxmlformats.org/officeDocument/2006/relationships/image" Target="../media/image332.png"/><Relationship Id="rId4" Type="http://schemas.openxmlformats.org/officeDocument/2006/relationships/image" Target="../media/image331.png"/><Relationship Id="rId9" Type="http://schemas.openxmlformats.org/officeDocument/2006/relationships/image" Target="../media/image336.png"/></Relationships>
</file>

<file path=ppt/slides/_rels/slide75.xml.rels><?xml version="1.0" encoding="UTF-8" standalone="yes"?>
<Relationships xmlns="http://schemas.openxmlformats.org/package/2006/relationships"><Relationship Id="rId3" Type="http://schemas.openxmlformats.org/officeDocument/2006/relationships/image" Target="../media/image338.png"/><Relationship Id="rId7" Type="http://schemas.openxmlformats.org/officeDocument/2006/relationships/image" Target="../media/image341.png"/><Relationship Id="rId2" Type="http://schemas.openxmlformats.org/officeDocument/2006/relationships/image" Target="../media/image337.png"/><Relationship Id="rId1" Type="http://schemas.openxmlformats.org/officeDocument/2006/relationships/slideLayout" Target="../slideLayouts/slideLayout2.xml"/><Relationship Id="rId6" Type="http://schemas.openxmlformats.org/officeDocument/2006/relationships/image" Target="../media/image340.png"/><Relationship Id="rId5" Type="http://schemas.openxmlformats.org/officeDocument/2006/relationships/image" Target="../media/image339.png"/><Relationship Id="rId4" Type="http://schemas.openxmlformats.org/officeDocument/2006/relationships/image" Target="../media/image167.png"/></Relationships>
</file>

<file path=ppt/slides/_rels/slide76.xml.rels><?xml version="1.0" encoding="UTF-8" standalone="yes"?>
<Relationships xmlns="http://schemas.openxmlformats.org/package/2006/relationships"><Relationship Id="rId8" Type="http://schemas.openxmlformats.org/officeDocument/2006/relationships/image" Target="../media/image337.png"/><Relationship Id="rId3" Type="http://schemas.openxmlformats.org/officeDocument/2006/relationships/image" Target="../media/image342.png"/><Relationship Id="rId7" Type="http://schemas.openxmlformats.org/officeDocument/2006/relationships/image" Target="../media/image344.png"/><Relationship Id="rId2" Type="http://schemas.openxmlformats.org/officeDocument/2006/relationships/image" Target="../media/image167.png"/><Relationship Id="rId1" Type="http://schemas.openxmlformats.org/officeDocument/2006/relationships/slideLayout" Target="../slideLayouts/slideLayout2.xml"/><Relationship Id="rId6" Type="http://schemas.openxmlformats.org/officeDocument/2006/relationships/image" Target="../media/image341.png"/><Relationship Id="rId5" Type="http://schemas.openxmlformats.org/officeDocument/2006/relationships/image" Target="../media/image343.png"/><Relationship Id="rId4" Type="http://schemas.openxmlformats.org/officeDocument/2006/relationships/image" Target="../media/image340.png"/><Relationship Id="rId9" Type="http://schemas.openxmlformats.org/officeDocument/2006/relationships/image" Target="../media/image338.png"/></Relationships>
</file>

<file path=ppt/slides/_rels/slide77.xml.rels><?xml version="1.0" encoding="UTF-8" standalone="yes"?>
<Relationships xmlns="http://schemas.openxmlformats.org/package/2006/relationships"><Relationship Id="rId8" Type="http://schemas.openxmlformats.org/officeDocument/2006/relationships/image" Target="../media/image348.png"/><Relationship Id="rId13" Type="http://schemas.openxmlformats.org/officeDocument/2006/relationships/image" Target="../media/image352.png"/><Relationship Id="rId3" Type="http://schemas.openxmlformats.org/officeDocument/2006/relationships/image" Target="../media/image346.png"/><Relationship Id="rId7" Type="http://schemas.openxmlformats.org/officeDocument/2006/relationships/image" Target="../media/image347.png"/><Relationship Id="rId12" Type="http://schemas.openxmlformats.org/officeDocument/2006/relationships/image" Target="../media/image351.png"/><Relationship Id="rId2" Type="http://schemas.openxmlformats.org/officeDocument/2006/relationships/image" Target="../media/image345.png"/><Relationship Id="rId1" Type="http://schemas.openxmlformats.org/officeDocument/2006/relationships/slideLayout" Target="../slideLayouts/slideLayout2.xml"/><Relationship Id="rId6" Type="http://schemas.openxmlformats.org/officeDocument/2006/relationships/image" Target="../media/image341.png"/><Relationship Id="rId11" Type="http://schemas.openxmlformats.org/officeDocument/2006/relationships/image" Target="../media/image2320.png"/><Relationship Id="rId5" Type="http://schemas.openxmlformats.org/officeDocument/2006/relationships/image" Target="../media/image343.png"/><Relationship Id="rId15" Type="http://schemas.openxmlformats.org/officeDocument/2006/relationships/image" Target="../media/image344.png"/><Relationship Id="rId10" Type="http://schemas.openxmlformats.org/officeDocument/2006/relationships/image" Target="../media/image350.png"/><Relationship Id="rId4" Type="http://schemas.openxmlformats.org/officeDocument/2006/relationships/image" Target="../media/image340.png"/><Relationship Id="rId9" Type="http://schemas.openxmlformats.org/officeDocument/2006/relationships/image" Target="../media/image349.png"/><Relationship Id="rId14" Type="http://schemas.openxmlformats.org/officeDocument/2006/relationships/image" Target="../media/image353.png"/></Relationships>
</file>

<file path=ppt/slides/_rels/slide78.xml.rels><?xml version="1.0" encoding="UTF-8" standalone="yes"?>
<Relationships xmlns="http://schemas.openxmlformats.org/package/2006/relationships"><Relationship Id="rId8" Type="http://schemas.openxmlformats.org/officeDocument/2006/relationships/image" Target="../media/image359.png"/><Relationship Id="rId13" Type="http://schemas.openxmlformats.org/officeDocument/2006/relationships/image" Target="../media/image364.png"/><Relationship Id="rId18" Type="http://schemas.openxmlformats.org/officeDocument/2006/relationships/image" Target="../media/image341.png"/><Relationship Id="rId3" Type="http://schemas.openxmlformats.org/officeDocument/2006/relationships/image" Target="../media/image354.png"/><Relationship Id="rId21" Type="http://schemas.openxmlformats.org/officeDocument/2006/relationships/image" Target="../media/image344.png"/><Relationship Id="rId7" Type="http://schemas.openxmlformats.org/officeDocument/2006/relationships/image" Target="../media/image358.png"/><Relationship Id="rId12" Type="http://schemas.openxmlformats.org/officeDocument/2006/relationships/image" Target="../media/image363.png"/><Relationship Id="rId17" Type="http://schemas.openxmlformats.org/officeDocument/2006/relationships/image" Target="../media/image343.png"/><Relationship Id="rId2" Type="http://schemas.openxmlformats.org/officeDocument/2006/relationships/notesSlide" Target="../notesSlides/notesSlide11.xml"/><Relationship Id="rId16" Type="http://schemas.openxmlformats.org/officeDocument/2006/relationships/image" Target="../media/image340.png"/><Relationship Id="rId20" Type="http://schemas.openxmlformats.org/officeDocument/2006/relationships/image" Target="../media/image348.png"/><Relationship Id="rId1" Type="http://schemas.openxmlformats.org/officeDocument/2006/relationships/slideLayout" Target="../slideLayouts/slideLayout2.xml"/><Relationship Id="rId6" Type="http://schemas.openxmlformats.org/officeDocument/2006/relationships/image" Target="../media/image357.png"/><Relationship Id="rId11" Type="http://schemas.openxmlformats.org/officeDocument/2006/relationships/image" Target="../media/image362.png"/><Relationship Id="rId5" Type="http://schemas.openxmlformats.org/officeDocument/2006/relationships/image" Target="../media/image356.png"/><Relationship Id="rId15" Type="http://schemas.openxmlformats.org/officeDocument/2006/relationships/image" Target="../media/image366.png"/><Relationship Id="rId10" Type="http://schemas.openxmlformats.org/officeDocument/2006/relationships/image" Target="../media/image361.png"/><Relationship Id="rId19" Type="http://schemas.openxmlformats.org/officeDocument/2006/relationships/image" Target="../media/image347.png"/><Relationship Id="rId4" Type="http://schemas.openxmlformats.org/officeDocument/2006/relationships/image" Target="../media/image355.png"/><Relationship Id="rId9" Type="http://schemas.openxmlformats.org/officeDocument/2006/relationships/image" Target="../media/image360.png"/><Relationship Id="rId14" Type="http://schemas.openxmlformats.org/officeDocument/2006/relationships/image" Target="../media/image365.png"/></Relationships>
</file>

<file path=ppt/slides/_rels/slide79.xml.rels><?xml version="1.0" encoding="UTF-8" standalone="yes"?>
<Relationships xmlns="http://schemas.openxmlformats.org/package/2006/relationships"><Relationship Id="rId8" Type="http://schemas.openxmlformats.org/officeDocument/2006/relationships/image" Target="../media/image367.png"/><Relationship Id="rId13" Type="http://schemas.openxmlformats.org/officeDocument/2006/relationships/image" Target="../media/image372.png"/><Relationship Id="rId3" Type="http://schemas.openxmlformats.org/officeDocument/2006/relationships/image" Target="../media/image340.png"/><Relationship Id="rId7" Type="http://schemas.openxmlformats.org/officeDocument/2006/relationships/image" Target="../media/image348.png"/><Relationship Id="rId12" Type="http://schemas.openxmlformats.org/officeDocument/2006/relationships/image" Target="../media/image371.png"/><Relationship Id="rId2" Type="http://schemas.openxmlformats.org/officeDocument/2006/relationships/notesSlide" Target="../notesSlides/notesSlide12.xml"/><Relationship Id="rId16" Type="http://schemas.openxmlformats.org/officeDocument/2006/relationships/image" Target="../media/image344.png"/><Relationship Id="rId1" Type="http://schemas.openxmlformats.org/officeDocument/2006/relationships/slideLayout" Target="../slideLayouts/slideLayout2.xml"/><Relationship Id="rId6" Type="http://schemas.openxmlformats.org/officeDocument/2006/relationships/image" Target="../media/image347.png"/><Relationship Id="rId11" Type="http://schemas.openxmlformats.org/officeDocument/2006/relationships/image" Target="../media/image370.png"/><Relationship Id="rId5" Type="http://schemas.openxmlformats.org/officeDocument/2006/relationships/image" Target="../media/image341.png"/><Relationship Id="rId15" Type="http://schemas.openxmlformats.org/officeDocument/2006/relationships/image" Target="../media/image374.png"/><Relationship Id="rId10" Type="http://schemas.openxmlformats.org/officeDocument/2006/relationships/image" Target="../media/image369.png"/><Relationship Id="rId4" Type="http://schemas.openxmlformats.org/officeDocument/2006/relationships/image" Target="../media/image343.png"/><Relationship Id="rId9" Type="http://schemas.openxmlformats.org/officeDocument/2006/relationships/image" Target="../media/image368.png"/><Relationship Id="rId14" Type="http://schemas.openxmlformats.org/officeDocument/2006/relationships/image" Target="../media/image373.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18.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0.png"/><Relationship Id="rId10"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33.png"/><Relationship Id="rId14" Type="http://schemas.openxmlformats.org/officeDocument/2006/relationships/image" Target="../media/image38.png"/></Relationships>
</file>

<file path=ppt/slides/_rels/slide80.xml.rels><?xml version="1.0" encoding="UTF-8" standalone="yes"?>
<Relationships xmlns="http://schemas.openxmlformats.org/package/2006/relationships"><Relationship Id="rId8" Type="http://schemas.openxmlformats.org/officeDocument/2006/relationships/image" Target="../media/image347.png"/><Relationship Id="rId3" Type="http://schemas.openxmlformats.org/officeDocument/2006/relationships/image" Target="../media/image376.png"/><Relationship Id="rId7" Type="http://schemas.openxmlformats.org/officeDocument/2006/relationships/image" Target="../media/image341.png"/><Relationship Id="rId2" Type="http://schemas.openxmlformats.org/officeDocument/2006/relationships/image" Target="../media/image375.png"/><Relationship Id="rId1" Type="http://schemas.openxmlformats.org/officeDocument/2006/relationships/slideLayout" Target="../slideLayouts/slideLayout2.xml"/><Relationship Id="rId6" Type="http://schemas.openxmlformats.org/officeDocument/2006/relationships/image" Target="../media/image343.png"/><Relationship Id="rId5" Type="http://schemas.openxmlformats.org/officeDocument/2006/relationships/image" Target="../media/image340.png"/><Relationship Id="rId10" Type="http://schemas.openxmlformats.org/officeDocument/2006/relationships/image" Target="../media/image344.png"/><Relationship Id="rId4" Type="http://schemas.openxmlformats.org/officeDocument/2006/relationships/image" Target="../media/image377.png"/><Relationship Id="rId9" Type="http://schemas.openxmlformats.org/officeDocument/2006/relationships/image" Target="../media/image348.png"/></Relationships>
</file>

<file path=ppt/slides/_rels/slide81.xml.rels><?xml version="1.0" encoding="UTF-8" standalone="yes"?>
<Relationships xmlns="http://schemas.openxmlformats.org/package/2006/relationships"><Relationship Id="rId8" Type="http://schemas.openxmlformats.org/officeDocument/2006/relationships/image" Target="../media/image344.png"/><Relationship Id="rId13" Type="http://schemas.openxmlformats.org/officeDocument/2006/relationships/image" Target="../media/image383.png"/><Relationship Id="rId18" Type="http://schemas.openxmlformats.org/officeDocument/2006/relationships/image" Target="../media/image388.png"/><Relationship Id="rId26" Type="http://schemas.openxmlformats.org/officeDocument/2006/relationships/image" Target="../media/image396.png"/><Relationship Id="rId3" Type="http://schemas.openxmlformats.org/officeDocument/2006/relationships/image" Target="../media/image340.png"/><Relationship Id="rId21" Type="http://schemas.openxmlformats.org/officeDocument/2006/relationships/image" Target="../media/image391.png"/><Relationship Id="rId7" Type="http://schemas.openxmlformats.org/officeDocument/2006/relationships/image" Target="../media/image348.png"/><Relationship Id="rId12" Type="http://schemas.openxmlformats.org/officeDocument/2006/relationships/image" Target="../media/image382.png"/><Relationship Id="rId17" Type="http://schemas.openxmlformats.org/officeDocument/2006/relationships/image" Target="../media/image387.png"/><Relationship Id="rId25" Type="http://schemas.openxmlformats.org/officeDocument/2006/relationships/image" Target="../media/image395.png"/><Relationship Id="rId2" Type="http://schemas.openxmlformats.org/officeDocument/2006/relationships/image" Target="../media/image378.png"/><Relationship Id="rId16" Type="http://schemas.openxmlformats.org/officeDocument/2006/relationships/image" Target="../media/image386.png"/><Relationship Id="rId20" Type="http://schemas.openxmlformats.org/officeDocument/2006/relationships/image" Target="../media/image390.png"/><Relationship Id="rId1" Type="http://schemas.openxmlformats.org/officeDocument/2006/relationships/slideLayout" Target="../slideLayouts/slideLayout2.xml"/><Relationship Id="rId6" Type="http://schemas.openxmlformats.org/officeDocument/2006/relationships/image" Target="../media/image347.png"/><Relationship Id="rId11" Type="http://schemas.openxmlformats.org/officeDocument/2006/relationships/image" Target="../media/image381.png"/><Relationship Id="rId24" Type="http://schemas.openxmlformats.org/officeDocument/2006/relationships/image" Target="../media/image394.png"/><Relationship Id="rId5" Type="http://schemas.openxmlformats.org/officeDocument/2006/relationships/image" Target="../media/image341.png"/><Relationship Id="rId15" Type="http://schemas.openxmlformats.org/officeDocument/2006/relationships/image" Target="../media/image385.png"/><Relationship Id="rId23" Type="http://schemas.openxmlformats.org/officeDocument/2006/relationships/image" Target="../media/image393.png"/><Relationship Id="rId28" Type="http://schemas.openxmlformats.org/officeDocument/2006/relationships/image" Target="../media/image398.png"/><Relationship Id="rId10" Type="http://schemas.openxmlformats.org/officeDocument/2006/relationships/image" Target="../media/image380.png"/><Relationship Id="rId19" Type="http://schemas.openxmlformats.org/officeDocument/2006/relationships/image" Target="../media/image389.png"/><Relationship Id="rId4" Type="http://schemas.openxmlformats.org/officeDocument/2006/relationships/image" Target="../media/image343.png"/><Relationship Id="rId9" Type="http://schemas.openxmlformats.org/officeDocument/2006/relationships/image" Target="../media/image379.png"/><Relationship Id="rId14" Type="http://schemas.openxmlformats.org/officeDocument/2006/relationships/image" Target="../media/image384.png"/><Relationship Id="rId22" Type="http://schemas.openxmlformats.org/officeDocument/2006/relationships/image" Target="../media/image392.png"/><Relationship Id="rId27" Type="http://schemas.openxmlformats.org/officeDocument/2006/relationships/image" Target="../media/image397.png"/></Relationships>
</file>

<file path=ppt/slides/_rels/slide82.xml.rels><?xml version="1.0" encoding="UTF-8" standalone="yes"?>
<Relationships xmlns="http://schemas.openxmlformats.org/package/2006/relationships"><Relationship Id="rId8" Type="http://schemas.openxmlformats.org/officeDocument/2006/relationships/image" Target="../media/image399.png"/><Relationship Id="rId3" Type="http://schemas.openxmlformats.org/officeDocument/2006/relationships/image" Target="../media/image343.png"/><Relationship Id="rId7" Type="http://schemas.openxmlformats.org/officeDocument/2006/relationships/image" Target="../media/image344.png"/><Relationship Id="rId12" Type="http://schemas.openxmlformats.org/officeDocument/2006/relationships/image" Target="../media/image402.png"/><Relationship Id="rId2" Type="http://schemas.openxmlformats.org/officeDocument/2006/relationships/image" Target="../media/image340.png"/><Relationship Id="rId1" Type="http://schemas.openxmlformats.org/officeDocument/2006/relationships/slideLayout" Target="../slideLayouts/slideLayout2.xml"/><Relationship Id="rId6" Type="http://schemas.openxmlformats.org/officeDocument/2006/relationships/image" Target="../media/image348.png"/><Relationship Id="rId11" Type="http://schemas.openxmlformats.org/officeDocument/2006/relationships/image" Target="../media/image401.png"/><Relationship Id="rId5" Type="http://schemas.openxmlformats.org/officeDocument/2006/relationships/image" Target="../media/image347.png"/><Relationship Id="rId10" Type="http://schemas.openxmlformats.org/officeDocument/2006/relationships/image" Target="../media/image400.png"/><Relationship Id="rId4" Type="http://schemas.openxmlformats.org/officeDocument/2006/relationships/image" Target="../media/image341.png"/><Relationship Id="rId9" Type="http://schemas.openxmlformats.org/officeDocument/2006/relationships/image" Target="../media/image375.png"/></Relationships>
</file>

<file path=ppt/slides/_rels/slide83.xml.rels><?xml version="1.0" encoding="UTF-8" standalone="yes"?>
<Relationships xmlns="http://schemas.openxmlformats.org/package/2006/relationships"><Relationship Id="rId8" Type="http://schemas.openxmlformats.org/officeDocument/2006/relationships/image" Target="../media/image399.png"/><Relationship Id="rId13" Type="http://schemas.openxmlformats.org/officeDocument/2006/relationships/image" Target="../media/image404.png"/><Relationship Id="rId3" Type="http://schemas.openxmlformats.org/officeDocument/2006/relationships/image" Target="../media/image343.png"/><Relationship Id="rId7" Type="http://schemas.openxmlformats.org/officeDocument/2006/relationships/image" Target="../media/image344.png"/><Relationship Id="rId12" Type="http://schemas.openxmlformats.org/officeDocument/2006/relationships/image" Target="../media/image403.png"/><Relationship Id="rId17" Type="http://schemas.openxmlformats.org/officeDocument/2006/relationships/image" Target="../media/image408.png"/><Relationship Id="rId2" Type="http://schemas.openxmlformats.org/officeDocument/2006/relationships/image" Target="../media/image340.png"/><Relationship Id="rId16" Type="http://schemas.openxmlformats.org/officeDocument/2006/relationships/image" Target="../media/image407.png"/><Relationship Id="rId1" Type="http://schemas.openxmlformats.org/officeDocument/2006/relationships/slideLayout" Target="../slideLayouts/slideLayout2.xml"/><Relationship Id="rId6" Type="http://schemas.openxmlformats.org/officeDocument/2006/relationships/image" Target="../media/image348.png"/><Relationship Id="rId11" Type="http://schemas.openxmlformats.org/officeDocument/2006/relationships/image" Target="../media/image402.png"/><Relationship Id="rId5" Type="http://schemas.openxmlformats.org/officeDocument/2006/relationships/image" Target="../media/image347.png"/><Relationship Id="rId15" Type="http://schemas.openxmlformats.org/officeDocument/2006/relationships/image" Target="../media/image406.png"/><Relationship Id="rId10" Type="http://schemas.openxmlformats.org/officeDocument/2006/relationships/image" Target="../media/image400.png"/><Relationship Id="rId4" Type="http://schemas.openxmlformats.org/officeDocument/2006/relationships/image" Target="../media/image341.png"/><Relationship Id="rId9" Type="http://schemas.openxmlformats.org/officeDocument/2006/relationships/image" Target="../media/image375.png"/><Relationship Id="rId14" Type="http://schemas.openxmlformats.org/officeDocument/2006/relationships/image" Target="../media/image405.png"/></Relationships>
</file>

<file path=ppt/slides/_rels/slide84.xml.rels><?xml version="1.0" encoding="UTF-8" standalone="yes"?>
<Relationships xmlns="http://schemas.openxmlformats.org/package/2006/relationships"><Relationship Id="rId8" Type="http://schemas.openxmlformats.org/officeDocument/2006/relationships/image" Target="../media/image399.png"/><Relationship Id="rId13" Type="http://schemas.openxmlformats.org/officeDocument/2006/relationships/image" Target="../media/image408.png"/><Relationship Id="rId3" Type="http://schemas.openxmlformats.org/officeDocument/2006/relationships/image" Target="../media/image343.png"/><Relationship Id="rId7" Type="http://schemas.openxmlformats.org/officeDocument/2006/relationships/image" Target="../media/image344.png"/><Relationship Id="rId12" Type="http://schemas.openxmlformats.org/officeDocument/2006/relationships/image" Target="../media/image407.png"/><Relationship Id="rId17" Type="http://schemas.openxmlformats.org/officeDocument/2006/relationships/image" Target="../media/image412.png"/><Relationship Id="rId2" Type="http://schemas.openxmlformats.org/officeDocument/2006/relationships/image" Target="../media/image340.png"/><Relationship Id="rId16" Type="http://schemas.openxmlformats.org/officeDocument/2006/relationships/image" Target="../media/image411.png"/><Relationship Id="rId1" Type="http://schemas.openxmlformats.org/officeDocument/2006/relationships/slideLayout" Target="../slideLayouts/slideLayout2.xml"/><Relationship Id="rId6" Type="http://schemas.openxmlformats.org/officeDocument/2006/relationships/image" Target="../media/image348.png"/><Relationship Id="rId11" Type="http://schemas.openxmlformats.org/officeDocument/2006/relationships/image" Target="../media/image402.png"/><Relationship Id="rId5" Type="http://schemas.openxmlformats.org/officeDocument/2006/relationships/image" Target="../media/image347.png"/><Relationship Id="rId15" Type="http://schemas.openxmlformats.org/officeDocument/2006/relationships/image" Target="../media/image410.png"/><Relationship Id="rId10" Type="http://schemas.openxmlformats.org/officeDocument/2006/relationships/image" Target="../media/image400.png"/><Relationship Id="rId4" Type="http://schemas.openxmlformats.org/officeDocument/2006/relationships/image" Target="../media/image341.png"/><Relationship Id="rId9" Type="http://schemas.openxmlformats.org/officeDocument/2006/relationships/image" Target="../media/image375.png"/><Relationship Id="rId14" Type="http://schemas.openxmlformats.org/officeDocument/2006/relationships/image" Target="../media/image409.png"/></Relationships>
</file>

<file path=ppt/slides/_rels/slide85.xml.rels><?xml version="1.0" encoding="UTF-8" standalone="yes"?>
<Relationships xmlns="http://schemas.openxmlformats.org/package/2006/relationships"><Relationship Id="rId8" Type="http://schemas.openxmlformats.org/officeDocument/2006/relationships/image" Target="../media/image399.png"/><Relationship Id="rId13" Type="http://schemas.openxmlformats.org/officeDocument/2006/relationships/image" Target="../media/image376.png"/><Relationship Id="rId18" Type="http://schemas.openxmlformats.org/officeDocument/2006/relationships/image" Target="../media/image418.png"/><Relationship Id="rId3" Type="http://schemas.openxmlformats.org/officeDocument/2006/relationships/image" Target="../media/image343.png"/><Relationship Id="rId7" Type="http://schemas.openxmlformats.org/officeDocument/2006/relationships/image" Target="../media/image344.png"/><Relationship Id="rId12" Type="http://schemas.openxmlformats.org/officeDocument/2006/relationships/image" Target="../media/image413.png"/><Relationship Id="rId17" Type="http://schemas.openxmlformats.org/officeDocument/2006/relationships/image" Target="../media/image417.png"/><Relationship Id="rId2" Type="http://schemas.openxmlformats.org/officeDocument/2006/relationships/image" Target="../media/image340.png"/><Relationship Id="rId16" Type="http://schemas.openxmlformats.org/officeDocument/2006/relationships/image" Target="../media/image416.png"/><Relationship Id="rId1" Type="http://schemas.openxmlformats.org/officeDocument/2006/relationships/slideLayout" Target="../slideLayouts/slideLayout2.xml"/><Relationship Id="rId6" Type="http://schemas.openxmlformats.org/officeDocument/2006/relationships/image" Target="../media/image348.png"/><Relationship Id="rId11" Type="http://schemas.openxmlformats.org/officeDocument/2006/relationships/image" Target="../media/image402.png"/><Relationship Id="rId5" Type="http://schemas.openxmlformats.org/officeDocument/2006/relationships/image" Target="../media/image347.png"/><Relationship Id="rId15" Type="http://schemas.openxmlformats.org/officeDocument/2006/relationships/image" Target="../media/image415.png"/><Relationship Id="rId10" Type="http://schemas.openxmlformats.org/officeDocument/2006/relationships/image" Target="../media/image400.png"/><Relationship Id="rId4" Type="http://schemas.openxmlformats.org/officeDocument/2006/relationships/image" Target="../media/image341.png"/><Relationship Id="rId9" Type="http://schemas.openxmlformats.org/officeDocument/2006/relationships/image" Target="../media/image375.png"/><Relationship Id="rId14" Type="http://schemas.openxmlformats.org/officeDocument/2006/relationships/image" Target="../media/image414.png"/></Relationships>
</file>

<file path=ppt/slides/_rels/slide86.xml.rels><?xml version="1.0" encoding="UTF-8" standalone="yes"?>
<Relationships xmlns="http://schemas.openxmlformats.org/package/2006/relationships"><Relationship Id="rId8" Type="http://schemas.openxmlformats.org/officeDocument/2006/relationships/image" Target="../media/image375.png"/><Relationship Id="rId3" Type="http://schemas.openxmlformats.org/officeDocument/2006/relationships/image" Target="../media/image343.png"/><Relationship Id="rId7" Type="http://schemas.openxmlformats.org/officeDocument/2006/relationships/image" Target="../media/image344.png"/><Relationship Id="rId2" Type="http://schemas.openxmlformats.org/officeDocument/2006/relationships/image" Target="../media/image340.png"/><Relationship Id="rId1" Type="http://schemas.openxmlformats.org/officeDocument/2006/relationships/slideLayout" Target="../slideLayouts/slideLayout2.xml"/><Relationship Id="rId6" Type="http://schemas.openxmlformats.org/officeDocument/2006/relationships/image" Target="../media/image348.png"/><Relationship Id="rId5" Type="http://schemas.openxmlformats.org/officeDocument/2006/relationships/image" Target="../media/image347.png"/><Relationship Id="rId10" Type="http://schemas.openxmlformats.org/officeDocument/2006/relationships/image" Target="../media/image420.png"/><Relationship Id="rId4" Type="http://schemas.openxmlformats.org/officeDocument/2006/relationships/image" Target="../media/image341.png"/><Relationship Id="rId9" Type="http://schemas.openxmlformats.org/officeDocument/2006/relationships/image" Target="../media/image419.png"/></Relationships>
</file>

<file path=ppt/slides/_rels/slide87.xml.rels><?xml version="1.0" encoding="UTF-8" standalone="yes"?>
<Relationships xmlns="http://schemas.openxmlformats.org/package/2006/relationships"><Relationship Id="rId8" Type="http://schemas.openxmlformats.org/officeDocument/2006/relationships/image" Target="../media/image344.png"/><Relationship Id="rId13" Type="http://schemas.openxmlformats.org/officeDocument/2006/relationships/image" Target="../media/image424.png"/><Relationship Id="rId18" Type="http://schemas.openxmlformats.org/officeDocument/2006/relationships/image" Target="../media/image429.png"/><Relationship Id="rId26" Type="http://schemas.openxmlformats.org/officeDocument/2006/relationships/image" Target="../media/image437.png"/><Relationship Id="rId3" Type="http://schemas.openxmlformats.org/officeDocument/2006/relationships/image" Target="../media/image340.png"/><Relationship Id="rId21" Type="http://schemas.openxmlformats.org/officeDocument/2006/relationships/image" Target="../media/image432.png"/><Relationship Id="rId7" Type="http://schemas.openxmlformats.org/officeDocument/2006/relationships/image" Target="../media/image348.png"/><Relationship Id="rId12" Type="http://schemas.openxmlformats.org/officeDocument/2006/relationships/image" Target="../media/image386.png"/><Relationship Id="rId17" Type="http://schemas.openxmlformats.org/officeDocument/2006/relationships/image" Target="../media/image428.png"/><Relationship Id="rId25" Type="http://schemas.openxmlformats.org/officeDocument/2006/relationships/image" Target="../media/image436.png"/><Relationship Id="rId2" Type="http://schemas.openxmlformats.org/officeDocument/2006/relationships/image" Target="../media/image421.png"/><Relationship Id="rId16" Type="http://schemas.openxmlformats.org/officeDocument/2006/relationships/image" Target="../media/image427.png"/><Relationship Id="rId20" Type="http://schemas.openxmlformats.org/officeDocument/2006/relationships/image" Target="../media/image431.png"/><Relationship Id="rId1" Type="http://schemas.openxmlformats.org/officeDocument/2006/relationships/slideLayout" Target="../slideLayouts/slideLayout2.xml"/><Relationship Id="rId6" Type="http://schemas.openxmlformats.org/officeDocument/2006/relationships/image" Target="../media/image347.png"/><Relationship Id="rId11" Type="http://schemas.openxmlformats.org/officeDocument/2006/relationships/image" Target="../media/image423.png"/><Relationship Id="rId24" Type="http://schemas.openxmlformats.org/officeDocument/2006/relationships/image" Target="../media/image435.png"/><Relationship Id="rId5" Type="http://schemas.openxmlformats.org/officeDocument/2006/relationships/image" Target="../media/image341.png"/><Relationship Id="rId15" Type="http://schemas.openxmlformats.org/officeDocument/2006/relationships/image" Target="../media/image426.png"/><Relationship Id="rId23" Type="http://schemas.openxmlformats.org/officeDocument/2006/relationships/image" Target="../media/image434.png"/><Relationship Id="rId10" Type="http://schemas.openxmlformats.org/officeDocument/2006/relationships/image" Target="../media/image422.png"/><Relationship Id="rId19" Type="http://schemas.openxmlformats.org/officeDocument/2006/relationships/image" Target="../media/image430.png"/><Relationship Id="rId4" Type="http://schemas.openxmlformats.org/officeDocument/2006/relationships/image" Target="../media/image343.png"/><Relationship Id="rId9" Type="http://schemas.openxmlformats.org/officeDocument/2006/relationships/image" Target="../media/image379.png"/><Relationship Id="rId14" Type="http://schemas.openxmlformats.org/officeDocument/2006/relationships/image" Target="../media/image425.png"/><Relationship Id="rId22" Type="http://schemas.openxmlformats.org/officeDocument/2006/relationships/image" Target="../media/image433.png"/><Relationship Id="rId27" Type="http://schemas.openxmlformats.org/officeDocument/2006/relationships/image" Target="../media/image438.png"/></Relationships>
</file>

<file path=ppt/slides/_rels/slide88.xml.rels><?xml version="1.0" encoding="UTF-8" standalone="yes"?>
<Relationships xmlns="http://schemas.openxmlformats.org/package/2006/relationships"><Relationship Id="rId8" Type="http://schemas.openxmlformats.org/officeDocument/2006/relationships/image" Target="../media/image439.png"/><Relationship Id="rId3" Type="http://schemas.openxmlformats.org/officeDocument/2006/relationships/image" Target="../media/image343.png"/><Relationship Id="rId7" Type="http://schemas.openxmlformats.org/officeDocument/2006/relationships/image" Target="../media/image344.png"/><Relationship Id="rId12" Type="http://schemas.openxmlformats.org/officeDocument/2006/relationships/image" Target="../media/image441.png"/><Relationship Id="rId2" Type="http://schemas.openxmlformats.org/officeDocument/2006/relationships/image" Target="../media/image340.png"/><Relationship Id="rId1" Type="http://schemas.openxmlformats.org/officeDocument/2006/relationships/slideLayout" Target="../slideLayouts/slideLayout2.xml"/><Relationship Id="rId6" Type="http://schemas.openxmlformats.org/officeDocument/2006/relationships/image" Target="../media/image348.png"/><Relationship Id="rId11" Type="http://schemas.openxmlformats.org/officeDocument/2006/relationships/image" Target="../media/image440.png"/><Relationship Id="rId5" Type="http://schemas.openxmlformats.org/officeDocument/2006/relationships/image" Target="../media/image347.png"/><Relationship Id="rId10" Type="http://schemas.openxmlformats.org/officeDocument/2006/relationships/image" Target="../media/image400.png"/><Relationship Id="rId4" Type="http://schemas.openxmlformats.org/officeDocument/2006/relationships/image" Target="../media/image341.png"/><Relationship Id="rId9" Type="http://schemas.openxmlformats.org/officeDocument/2006/relationships/image" Target="../media/image375.png"/></Relationships>
</file>

<file path=ppt/slides/_rels/slide89.xml.rels><?xml version="1.0" encoding="UTF-8" standalone="yes"?>
<Relationships xmlns="http://schemas.openxmlformats.org/package/2006/relationships"><Relationship Id="rId8" Type="http://schemas.openxmlformats.org/officeDocument/2006/relationships/image" Target="../media/image439.png"/><Relationship Id="rId13" Type="http://schemas.openxmlformats.org/officeDocument/2006/relationships/image" Target="../media/image443.png"/><Relationship Id="rId3" Type="http://schemas.openxmlformats.org/officeDocument/2006/relationships/image" Target="../media/image343.png"/><Relationship Id="rId7" Type="http://schemas.openxmlformats.org/officeDocument/2006/relationships/image" Target="../media/image344.png"/><Relationship Id="rId12" Type="http://schemas.openxmlformats.org/officeDocument/2006/relationships/image" Target="../media/image442.png"/><Relationship Id="rId17" Type="http://schemas.openxmlformats.org/officeDocument/2006/relationships/image" Target="../media/image447.png"/><Relationship Id="rId2" Type="http://schemas.openxmlformats.org/officeDocument/2006/relationships/image" Target="../media/image340.png"/><Relationship Id="rId16" Type="http://schemas.openxmlformats.org/officeDocument/2006/relationships/image" Target="../media/image446.png"/><Relationship Id="rId1" Type="http://schemas.openxmlformats.org/officeDocument/2006/relationships/slideLayout" Target="../slideLayouts/slideLayout2.xml"/><Relationship Id="rId6" Type="http://schemas.openxmlformats.org/officeDocument/2006/relationships/image" Target="../media/image348.png"/><Relationship Id="rId11" Type="http://schemas.openxmlformats.org/officeDocument/2006/relationships/image" Target="../media/image441.png"/><Relationship Id="rId5" Type="http://schemas.openxmlformats.org/officeDocument/2006/relationships/image" Target="../media/image347.png"/><Relationship Id="rId15" Type="http://schemas.openxmlformats.org/officeDocument/2006/relationships/image" Target="../media/image445.png"/><Relationship Id="rId10" Type="http://schemas.openxmlformats.org/officeDocument/2006/relationships/image" Target="../media/image400.png"/><Relationship Id="rId4" Type="http://schemas.openxmlformats.org/officeDocument/2006/relationships/image" Target="../media/image341.png"/><Relationship Id="rId9" Type="http://schemas.openxmlformats.org/officeDocument/2006/relationships/image" Target="../media/image375.png"/><Relationship Id="rId14" Type="http://schemas.openxmlformats.org/officeDocument/2006/relationships/image" Target="../media/image444.png"/></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18.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20.png"/><Relationship Id="rId10" Type="http://schemas.openxmlformats.org/officeDocument/2006/relationships/image" Target="../media/image43.png"/><Relationship Id="rId4" Type="http://schemas.openxmlformats.org/officeDocument/2006/relationships/image" Target="../media/image19.png"/><Relationship Id="rId9" Type="http://schemas.openxmlformats.org/officeDocument/2006/relationships/image" Target="../media/image42.png"/><Relationship Id="rId14" Type="http://schemas.openxmlformats.org/officeDocument/2006/relationships/image" Target="../media/image47.png"/></Relationships>
</file>

<file path=ppt/slides/_rels/slide90.xml.rels><?xml version="1.0" encoding="UTF-8" standalone="yes"?>
<Relationships xmlns="http://schemas.openxmlformats.org/package/2006/relationships"><Relationship Id="rId8" Type="http://schemas.openxmlformats.org/officeDocument/2006/relationships/image" Target="../media/image439.png"/><Relationship Id="rId13" Type="http://schemas.openxmlformats.org/officeDocument/2006/relationships/image" Target="../media/image447.png"/><Relationship Id="rId3" Type="http://schemas.openxmlformats.org/officeDocument/2006/relationships/image" Target="../media/image343.png"/><Relationship Id="rId7" Type="http://schemas.openxmlformats.org/officeDocument/2006/relationships/image" Target="../media/image344.png"/><Relationship Id="rId12" Type="http://schemas.openxmlformats.org/officeDocument/2006/relationships/image" Target="../media/image446.png"/><Relationship Id="rId17" Type="http://schemas.openxmlformats.org/officeDocument/2006/relationships/image" Target="../media/image451.png"/><Relationship Id="rId2" Type="http://schemas.openxmlformats.org/officeDocument/2006/relationships/image" Target="../media/image340.png"/><Relationship Id="rId16" Type="http://schemas.openxmlformats.org/officeDocument/2006/relationships/image" Target="../media/image450.png"/><Relationship Id="rId1" Type="http://schemas.openxmlformats.org/officeDocument/2006/relationships/slideLayout" Target="../slideLayouts/slideLayout2.xml"/><Relationship Id="rId6" Type="http://schemas.openxmlformats.org/officeDocument/2006/relationships/image" Target="../media/image348.png"/><Relationship Id="rId11" Type="http://schemas.openxmlformats.org/officeDocument/2006/relationships/image" Target="../media/image441.png"/><Relationship Id="rId5" Type="http://schemas.openxmlformats.org/officeDocument/2006/relationships/image" Target="../media/image347.png"/><Relationship Id="rId15" Type="http://schemas.openxmlformats.org/officeDocument/2006/relationships/image" Target="../media/image449.png"/><Relationship Id="rId10" Type="http://schemas.openxmlformats.org/officeDocument/2006/relationships/image" Target="../media/image400.png"/><Relationship Id="rId4" Type="http://schemas.openxmlformats.org/officeDocument/2006/relationships/image" Target="../media/image341.png"/><Relationship Id="rId9" Type="http://schemas.openxmlformats.org/officeDocument/2006/relationships/image" Target="../media/image375.png"/><Relationship Id="rId14" Type="http://schemas.openxmlformats.org/officeDocument/2006/relationships/image" Target="../media/image448.png"/></Relationships>
</file>

<file path=ppt/slides/_rels/slide91.xml.rels><?xml version="1.0" encoding="UTF-8" standalone="yes"?>
<Relationships xmlns="http://schemas.openxmlformats.org/package/2006/relationships"><Relationship Id="rId8" Type="http://schemas.openxmlformats.org/officeDocument/2006/relationships/image" Target="../media/image439.png"/><Relationship Id="rId13" Type="http://schemas.openxmlformats.org/officeDocument/2006/relationships/image" Target="../media/image453.png"/><Relationship Id="rId18" Type="http://schemas.openxmlformats.org/officeDocument/2006/relationships/image" Target="../media/image458.png"/><Relationship Id="rId3" Type="http://schemas.openxmlformats.org/officeDocument/2006/relationships/image" Target="../media/image343.png"/><Relationship Id="rId7" Type="http://schemas.openxmlformats.org/officeDocument/2006/relationships/image" Target="../media/image344.png"/><Relationship Id="rId12" Type="http://schemas.openxmlformats.org/officeDocument/2006/relationships/image" Target="../media/image452.png"/><Relationship Id="rId17" Type="http://schemas.openxmlformats.org/officeDocument/2006/relationships/image" Target="../media/image457.png"/><Relationship Id="rId2" Type="http://schemas.openxmlformats.org/officeDocument/2006/relationships/image" Target="../media/image340.png"/><Relationship Id="rId16" Type="http://schemas.openxmlformats.org/officeDocument/2006/relationships/image" Target="../media/image456.png"/><Relationship Id="rId1" Type="http://schemas.openxmlformats.org/officeDocument/2006/relationships/slideLayout" Target="../slideLayouts/slideLayout2.xml"/><Relationship Id="rId6" Type="http://schemas.openxmlformats.org/officeDocument/2006/relationships/image" Target="../media/image348.png"/><Relationship Id="rId11" Type="http://schemas.openxmlformats.org/officeDocument/2006/relationships/image" Target="../media/image441.png"/><Relationship Id="rId5" Type="http://schemas.openxmlformats.org/officeDocument/2006/relationships/image" Target="../media/image347.png"/><Relationship Id="rId15" Type="http://schemas.openxmlformats.org/officeDocument/2006/relationships/image" Target="../media/image455.png"/><Relationship Id="rId10" Type="http://schemas.openxmlformats.org/officeDocument/2006/relationships/image" Target="../media/image400.png"/><Relationship Id="rId19" Type="http://schemas.openxmlformats.org/officeDocument/2006/relationships/image" Target="../media/image459.png"/><Relationship Id="rId4" Type="http://schemas.openxmlformats.org/officeDocument/2006/relationships/image" Target="../media/image341.png"/><Relationship Id="rId9" Type="http://schemas.openxmlformats.org/officeDocument/2006/relationships/image" Target="../media/image375.png"/><Relationship Id="rId14" Type="http://schemas.openxmlformats.org/officeDocument/2006/relationships/image" Target="../media/image454.png"/></Relationships>
</file>

<file path=ppt/slides/_rels/slide92.xml.rels><?xml version="1.0" encoding="UTF-8" standalone="yes"?>
<Relationships xmlns="http://schemas.openxmlformats.org/package/2006/relationships"><Relationship Id="rId8" Type="http://schemas.openxmlformats.org/officeDocument/2006/relationships/image" Target="../media/image347.png"/><Relationship Id="rId3" Type="http://schemas.openxmlformats.org/officeDocument/2006/relationships/image" Target="../media/image461.png"/><Relationship Id="rId7" Type="http://schemas.openxmlformats.org/officeDocument/2006/relationships/image" Target="../media/image341.png"/><Relationship Id="rId2" Type="http://schemas.openxmlformats.org/officeDocument/2006/relationships/image" Target="../media/image460.png"/><Relationship Id="rId1" Type="http://schemas.openxmlformats.org/officeDocument/2006/relationships/slideLayout" Target="../slideLayouts/slideLayout2.xml"/><Relationship Id="rId6" Type="http://schemas.openxmlformats.org/officeDocument/2006/relationships/image" Target="../media/image343.png"/><Relationship Id="rId5" Type="http://schemas.openxmlformats.org/officeDocument/2006/relationships/image" Target="../media/image340.png"/><Relationship Id="rId10" Type="http://schemas.openxmlformats.org/officeDocument/2006/relationships/image" Target="../media/image344.png"/><Relationship Id="rId4" Type="http://schemas.openxmlformats.org/officeDocument/2006/relationships/image" Target="../media/image462.png"/><Relationship Id="rId9" Type="http://schemas.openxmlformats.org/officeDocument/2006/relationships/image" Target="../media/image348.png"/></Relationships>
</file>

<file path=ppt/slides/_rels/slide93.xml.rels><?xml version="1.0" encoding="UTF-8" standalone="yes"?>
<Relationships xmlns="http://schemas.openxmlformats.org/package/2006/relationships"><Relationship Id="rId8" Type="http://schemas.openxmlformats.org/officeDocument/2006/relationships/image" Target="../media/image419.png"/><Relationship Id="rId13" Type="http://schemas.openxmlformats.org/officeDocument/2006/relationships/image" Target="../media/image467.png"/><Relationship Id="rId18" Type="http://schemas.openxmlformats.org/officeDocument/2006/relationships/image" Target="../media/image472.png"/><Relationship Id="rId3" Type="http://schemas.openxmlformats.org/officeDocument/2006/relationships/image" Target="../media/image343.png"/><Relationship Id="rId21" Type="http://schemas.openxmlformats.org/officeDocument/2006/relationships/image" Target="../media/image475.png"/><Relationship Id="rId7" Type="http://schemas.openxmlformats.org/officeDocument/2006/relationships/image" Target="../media/image344.png"/><Relationship Id="rId12" Type="http://schemas.openxmlformats.org/officeDocument/2006/relationships/image" Target="../media/image466.png"/><Relationship Id="rId17" Type="http://schemas.openxmlformats.org/officeDocument/2006/relationships/image" Target="../media/image471.png"/><Relationship Id="rId25" Type="http://schemas.openxmlformats.org/officeDocument/2006/relationships/image" Target="../media/image479.png"/><Relationship Id="rId2" Type="http://schemas.openxmlformats.org/officeDocument/2006/relationships/image" Target="../media/image340.png"/><Relationship Id="rId16" Type="http://schemas.openxmlformats.org/officeDocument/2006/relationships/image" Target="../media/image470.png"/><Relationship Id="rId20" Type="http://schemas.openxmlformats.org/officeDocument/2006/relationships/image" Target="../media/image474.png"/><Relationship Id="rId1" Type="http://schemas.openxmlformats.org/officeDocument/2006/relationships/slideLayout" Target="../slideLayouts/slideLayout2.xml"/><Relationship Id="rId6" Type="http://schemas.openxmlformats.org/officeDocument/2006/relationships/image" Target="../media/image348.png"/><Relationship Id="rId11" Type="http://schemas.openxmlformats.org/officeDocument/2006/relationships/image" Target="../media/image465.png"/><Relationship Id="rId24" Type="http://schemas.openxmlformats.org/officeDocument/2006/relationships/image" Target="../media/image478.png"/><Relationship Id="rId5" Type="http://schemas.openxmlformats.org/officeDocument/2006/relationships/image" Target="../media/image347.png"/><Relationship Id="rId15" Type="http://schemas.openxmlformats.org/officeDocument/2006/relationships/image" Target="../media/image469.png"/><Relationship Id="rId23" Type="http://schemas.openxmlformats.org/officeDocument/2006/relationships/image" Target="../media/image477.png"/><Relationship Id="rId10" Type="http://schemas.openxmlformats.org/officeDocument/2006/relationships/image" Target="../media/image464.png"/><Relationship Id="rId19" Type="http://schemas.openxmlformats.org/officeDocument/2006/relationships/image" Target="../media/image473.png"/><Relationship Id="rId4" Type="http://schemas.openxmlformats.org/officeDocument/2006/relationships/image" Target="../media/image341.png"/><Relationship Id="rId9" Type="http://schemas.openxmlformats.org/officeDocument/2006/relationships/image" Target="../media/image463.png"/><Relationship Id="rId14" Type="http://schemas.openxmlformats.org/officeDocument/2006/relationships/image" Target="../media/image468.png"/><Relationship Id="rId22" Type="http://schemas.openxmlformats.org/officeDocument/2006/relationships/image" Target="../media/image476.png"/></Relationships>
</file>

<file path=ppt/slides/_rels/slide94.xml.rels><?xml version="1.0" encoding="UTF-8" standalone="yes"?>
<Relationships xmlns="http://schemas.openxmlformats.org/package/2006/relationships"><Relationship Id="rId8" Type="http://schemas.openxmlformats.org/officeDocument/2006/relationships/image" Target="../media/image480.png"/><Relationship Id="rId3" Type="http://schemas.openxmlformats.org/officeDocument/2006/relationships/image" Target="../media/image343.png"/><Relationship Id="rId7" Type="http://schemas.openxmlformats.org/officeDocument/2006/relationships/image" Target="../media/image344.png"/><Relationship Id="rId2" Type="http://schemas.openxmlformats.org/officeDocument/2006/relationships/image" Target="../media/image340.png"/><Relationship Id="rId1" Type="http://schemas.openxmlformats.org/officeDocument/2006/relationships/slideLayout" Target="../slideLayouts/slideLayout2.xml"/><Relationship Id="rId6" Type="http://schemas.openxmlformats.org/officeDocument/2006/relationships/image" Target="../media/image348.png"/><Relationship Id="rId11" Type="http://schemas.openxmlformats.org/officeDocument/2006/relationships/image" Target="../media/image483.png"/><Relationship Id="rId5" Type="http://schemas.openxmlformats.org/officeDocument/2006/relationships/image" Target="../media/image347.png"/><Relationship Id="rId10" Type="http://schemas.openxmlformats.org/officeDocument/2006/relationships/image" Target="../media/image482.png"/><Relationship Id="rId4" Type="http://schemas.openxmlformats.org/officeDocument/2006/relationships/image" Target="../media/image341.png"/><Relationship Id="rId9" Type="http://schemas.openxmlformats.org/officeDocument/2006/relationships/image" Target="../media/image481.png"/></Relationships>
</file>

<file path=ppt/slides/_rels/slide95.xml.rels><?xml version="1.0" encoding="UTF-8" standalone="yes"?>
<Relationships xmlns="http://schemas.openxmlformats.org/package/2006/relationships"><Relationship Id="rId3" Type="http://schemas.openxmlformats.org/officeDocument/2006/relationships/image" Target="../media/image343.png"/><Relationship Id="rId7" Type="http://schemas.openxmlformats.org/officeDocument/2006/relationships/image" Target="../media/image344.png"/><Relationship Id="rId2" Type="http://schemas.openxmlformats.org/officeDocument/2006/relationships/image" Target="../media/image340.png"/><Relationship Id="rId1" Type="http://schemas.openxmlformats.org/officeDocument/2006/relationships/slideLayout" Target="../slideLayouts/slideLayout2.xml"/><Relationship Id="rId6" Type="http://schemas.openxmlformats.org/officeDocument/2006/relationships/image" Target="../media/image348.png"/><Relationship Id="rId5" Type="http://schemas.openxmlformats.org/officeDocument/2006/relationships/image" Target="../media/image347.png"/><Relationship Id="rId4" Type="http://schemas.openxmlformats.org/officeDocument/2006/relationships/image" Target="../media/image3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51BC11E-75C5-4612-8041-02DDC84458DD}"/>
              </a:ext>
            </a:extLst>
          </p:cNvPr>
          <p:cNvSpPr/>
          <p:nvPr/>
        </p:nvSpPr>
        <p:spPr>
          <a:xfrm>
            <a:off x="1349250" y="2843054"/>
            <a:ext cx="6552115" cy="1084912"/>
          </a:xfrm>
          <a:prstGeom prst="rect">
            <a:avLst/>
          </a:prstGeom>
          <a:noFill/>
        </p:spPr>
        <p:txBody>
          <a:bodyPr wrap="none" lIns="68580" tIns="34290" rIns="68580" bIns="34290">
            <a:spAutoFit/>
          </a:bodyPr>
          <a:lstStyle/>
          <a:p>
            <a:pPr algn="ctr"/>
            <a:r>
              <a:rPr lang="en-US" altLang="ja-JP" sz="6600" b="1" dirty="0">
                <a:ln w="38100">
                  <a:solidFill>
                    <a:srgbClr val="7030A0"/>
                  </a:solidFill>
                  <a:prstDash val="solid"/>
                </a:ln>
                <a:solidFill>
                  <a:srgbClr val="00B0F0"/>
                </a:solidFill>
                <a:latin typeface="Javanese Text" panose="02000000000000000000" pitchFamily="2" charset="0"/>
                <a:ea typeface="HGGyoshotai" panose="03000609000000000000" pitchFamily="65" charset="-128"/>
                <a:cs typeface="Segoe UI Black" panose="020B0A02040204020203" pitchFamily="34" charset="0"/>
              </a:rPr>
              <a:t>Polar Coordinates</a:t>
            </a:r>
            <a:endParaRPr lang="ja-JP" altLang="en-US" sz="6600" b="1" dirty="0">
              <a:ln w="38100">
                <a:solidFill>
                  <a:srgbClr val="7030A0"/>
                </a:solidFill>
                <a:prstDash val="solid"/>
              </a:ln>
              <a:solidFill>
                <a:srgbClr val="00B0F0"/>
              </a:solidFill>
              <a:latin typeface="Javanese Text" panose="02000000000000000000" pitchFamily="2" charset="0"/>
              <a:ea typeface="HGGyoshotai" panose="03000609000000000000" pitchFamily="65" charset="-128"/>
              <a:cs typeface="Segoe UI Black" panose="020B0A02040204020203" pitchFamily="34" charset="0"/>
            </a:endParaRPr>
          </a:p>
        </p:txBody>
      </p:sp>
      <p:sp>
        <p:nvSpPr>
          <p:cNvPr id="3" name="テキスト ボックス 2">
            <a:extLst>
              <a:ext uri="{FF2B5EF4-FFF2-40B4-BE49-F238E27FC236}">
                <a16:creationId xmlns:a16="http://schemas.microsoft.com/office/drawing/2014/main" id="{CD70DD23-DBB1-48AE-BCF2-1500DD51E942}"/>
              </a:ext>
            </a:extLst>
          </p:cNvPr>
          <p:cNvSpPr txBox="1"/>
          <p:nvPr/>
        </p:nvSpPr>
        <p:spPr>
          <a:xfrm>
            <a:off x="2220551" y="3837347"/>
            <a:ext cx="4720652" cy="92333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latin typeface="Arial Black" panose="020B0A04020102020204" pitchFamily="34" charset="0"/>
              </a:rPr>
              <a:t>Twitter: @Owen134866</a:t>
            </a:r>
          </a:p>
          <a:p>
            <a:pPr algn="ctr"/>
            <a:endParaRPr lang="en-US" dirty="0">
              <a:latin typeface="Arial Black" panose="020B0A04020102020204" pitchFamily="34" charset="0"/>
            </a:endParaRPr>
          </a:p>
          <a:p>
            <a:pPr algn="ctr"/>
            <a:r>
              <a:rPr lang="en-US" dirty="0">
                <a:latin typeface="Arial Black" panose="020B0A04020102020204" pitchFamily="34" charset="0"/>
              </a:rPr>
              <a:t>www.mathsfreeresourcelibrary.com</a:t>
            </a:r>
            <a:endParaRPr lang="en-GB" dirty="0">
              <a:latin typeface="Arial Black" panose="020B0A04020102020204" pitchFamily="34" charset="0"/>
            </a:endParaRPr>
          </a:p>
        </p:txBody>
      </p:sp>
    </p:spTree>
    <p:extLst>
      <p:ext uri="{BB962C8B-B14F-4D97-AF65-F5344CB8AC3E}">
        <p14:creationId xmlns:p14="http://schemas.microsoft.com/office/powerpoint/2010/main" val="2291763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3505200" cy="5029200"/>
          </a:xfrm>
        </p:spPr>
        <p:txBody>
          <a:bodyPr>
            <a:normAutofit/>
          </a:bodyPr>
          <a:lstStyle/>
          <a:p>
            <a:pPr marL="0" indent="0" algn="ctr">
              <a:buNone/>
            </a:pPr>
            <a:r>
              <a:rPr lang="en-GB" sz="1400" b="1" dirty="0">
                <a:latin typeface="Comic Sans MS" panose="030F0702030302020204" pitchFamily="66" charset="0"/>
              </a:rPr>
              <a:t>You need to be able to use both Polar and Cartesian Coordinates</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US" sz="1400" dirty="0">
                <a:latin typeface="Comic Sans MS" panose="030F0702030302020204" pitchFamily="66" charset="0"/>
                <a:sym typeface="Wingdings" panose="05000000000000000000" pitchFamily="2" charset="2"/>
              </a:rPr>
              <a:t>Convert the following Polar coordinate into Cartesian form.</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a:latin typeface="Comic Sans MS" panose="030F0702030302020204" pitchFamily="66" charset="0"/>
                <a:sym typeface="Wingdings" panose="05000000000000000000" pitchFamily="2" charset="2"/>
              </a:rPr>
              <a:t>As usual draw a diagram, and think carefully about which quadrant this point is in</a:t>
            </a: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a:latin typeface="Comic Sans MS" panose="030F0702030302020204" pitchFamily="66" charset="0"/>
                <a:sym typeface="Wingdings" panose="05000000000000000000" pitchFamily="2" charset="2"/>
              </a:rPr>
              <a:t>A half turn would be </a:t>
            </a:r>
            <a:r>
              <a:rPr lang="el-GR" sz="1400" dirty="0">
                <a:latin typeface="Comic Sans MS" panose="030F0702030302020204" pitchFamily="66" charset="0"/>
                <a:sym typeface="Wingdings" panose="05000000000000000000" pitchFamily="2" charset="2"/>
              </a:rPr>
              <a:t>π</a:t>
            </a:r>
            <a:r>
              <a:rPr lang="en-US" sz="1400" dirty="0">
                <a:latin typeface="Comic Sans MS" panose="030F0702030302020204" pitchFamily="66" charset="0"/>
                <a:sym typeface="Wingdings" panose="05000000000000000000" pitchFamily="2" charset="2"/>
              </a:rPr>
              <a:t>, and a </a:t>
            </a:r>
            <a:r>
              <a:rPr lang="en-US" sz="1400" baseline="30000" dirty="0">
                <a:latin typeface="Comic Sans MS" panose="030F0702030302020204" pitchFamily="66" charset="0"/>
                <a:sym typeface="Wingdings" panose="05000000000000000000" pitchFamily="2" charset="2"/>
              </a:rPr>
              <a:t>3</a:t>
            </a:r>
            <a:r>
              <a:rPr lang="en-US" sz="1400" dirty="0">
                <a:latin typeface="Comic Sans MS" panose="030F0702030302020204" pitchFamily="66" charset="0"/>
                <a:sym typeface="Wingdings" panose="05000000000000000000" pitchFamily="2" charset="2"/>
              </a:rPr>
              <a:t>/</a:t>
            </a:r>
            <a:r>
              <a:rPr lang="en-US" sz="1400" baseline="-25000" dirty="0">
                <a:latin typeface="Comic Sans MS" panose="030F0702030302020204" pitchFamily="66" charset="0"/>
                <a:sym typeface="Wingdings" panose="05000000000000000000" pitchFamily="2" charset="2"/>
              </a:rPr>
              <a:t>4</a:t>
            </a:r>
            <a:r>
              <a:rPr lang="en-US" sz="1400" dirty="0">
                <a:latin typeface="Comic Sans MS" panose="030F0702030302020204" pitchFamily="66" charset="0"/>
                <a:sym typeface="Wingdings" panose="05000000000000000000" pitchFamily="2" charset="2"/>
              </a:rPr>
              <a:t> turn would be </a:t>
            </a:r>
            <a:r>
              <a:rPr lang="en-US" sz="1400" baseline="30000" dirty="0">
                <a:latin typeface="Comic Sans MS" panose="030F0702030302020204" pitchFamily="66" charset="0"/>
                <a:sym typeface="Wingdings" panose="05000000000000000000" pitchFamily="2" charset="2"/>
              </a:rPr>
              <a:t>3</a:t>
            </a:r>
            <a:r>
              <a:rPr lang="el-GR" sz="1400" baseline="30000" dirty="0">
                <a:latin typeface="Comic Sans MS" panose="030F0702030302020204" pitchFamily="66" charset="0"/>
                <a:sym typeface="Wingdings" panose="05000000000000000000" pitchFamily="2" charset="2"/>
              </a:rPr>
              <a:t>π</a:t>
            </a:r>
            <a:r>
              <a:rPr lang="en-US" sz="1400" dirty="0">
                <a:latin typeface="Comic Sans MS" panose="030F0702030302020204" pitchFamily="66" charset="0"/>
                <a:sym typeface="Wingdings" panose="05000000000000000000" pitchFamily="2" charset="2"/>
              </a:rPr>
              <a:t>/</a:t>
            </a:r>
            <a:r>
              <a:rPr lang="en-US" sz="1400" baseline="-25000" dirty="0">
                <a:latin typeface="Comic Sans MS" panose="030F0702030302020204" pitchFamily="66" charset="0"/>
                <a:sym typeface="Wingdings" panose="05000000000000000000" pitchFamily="2" charset="2"/>
              </a:rPr>
              <a:t>2</a:t>
            </a:r>
            <a:r>
              <a:rPr lang="en-US" sz="1400" dirty="0">
                <a:latin typeface="Comic Sans MS" panose="030F0702030302020204" pitchFamily="66" charset="0"/>
                <a:sym typeface="Wingdings" panose="05000000000000000000" pitchFamily="2" charset="2"/>
              </a:rPr>
              <a:t>, so this will be between those</a:t>
            </a: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a:latin typeface="Comic Sans MS" panose="030F0702030302020204" pitchFamily="66" charset="0"/>
                <a:sym typeface="Wingdings" panose="05000000000000000000" pitchFamily="2" charset="2"/>
              </a:rPr>
              <a:t>The angle in the triangle will be </a:t>
            </a:r>
            <a:r>
              <a:rPr lang="el-GR" sz="1400" baseline="30000" dirty="0">
                <a:latin typeface="Comic Sans MS" panose="030F0702030302020204" pitchFamily="66" charset="0"/>
                <a:sym typeface="Wingdings" panose="05000000000000000000" pitchFamily="2" charset="2"/>
              </a:rPr>
              <a:t>π</a:t>
            </a:r>
            <a:r>
              <a:rPr lang="en-US" sz="1400" dirty="0">
                <a:latin typeface="Comic Sans MS" panose="030F0702030302020204" pitchFamily="66" charset="0"/>
                <a:sym typeface="Wingdings" panose="05000000000000000000" pitchFamily="2" charset="2"/>
              </a:rPr>
              <a:t>/</a:t>
            </a:r>
            <a:r>
              <a:rPr lang="en-US" sz="1400" baseline="-25000" dirty="0">
                <a:latin typeface="Comic Sans MS" panose="030F0702030302020204" pitchFamily="66" charset="0"/>
                <a:sym typeface="Wingdings" panose="05000000000000000000" pitchFamily="2" charset="2"/>
              </a:rPr>
              <a:t>3</a:t>
            </a:r>
            <a:r>
              <a:rPr lang="en-US" sz="1400" dirty="0">
                <a:latin typeface="Comic Sans MS" panose="030F0702030302020204" pitchFamily="66" charset="0"/>
                <a:sym typeface="Wingdings" panose="05000000000000000000" pitchFamily="2" charset="2"/>
              </a:rPr>
              <a:t>, as </a:t>
            </a:r>
            <a:r>
              <a:rPr lang="el-GR" sz="1400" dirty="0">
                <a:latin typeface="Comic Sans MS" panose="030F0702030302020204" pitchFamily="66" charset="0"/>
                <a:sym typeface="Wingdings" panose="05000000000000000000" pitchFamily="2" charset="2"/>
              </a:rPr>
              <a:t>π</a:t>
            </a:r>
            <a:r>
              <a:rPr lang="en-US" sz="1400" dirty="0">
                <a:latin typeface="Comic Sans MS" panose="030F0702030302020204" pitchFamily="66" charset="0"/>
                <a:sym typeface="Wingdings" panose="05000000000000000000" pitchFamily="2" charset="2"/>
              </a:rPr>
              <a:t> has been ‘used’ in the half-turn…</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endParaRPr lang="en-GB" sz="1400" dirty="0">
              <a:latin typeface="Comic Sans MS" panose="030F0702030302020204" pitchFamily="66"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55" name="TextBox 54"/>
              <p:cNvSpPr txBox="1"/>
              <p:nvPr/>
            </p:nvSpPr>
            <p:spPr>
              <a:xfrm>
                <a:off x="4955274"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𝑥</m:t>
                      </m:r>
                      <m:r>
                        <a:rPr lang="en-US" sz="1600" b="0" i="1" smtClean="0">
                          <a:latin typeface="Cambria Math"/>
                        </a:rPr>
                        <m:t>=</m:t>
                      </m:r>
                      <m:r>
                        <a:rPr lang="en-US" sz="1600" b="0" i="1" smtClean="0">
                          <a:latin typeface="Cambria Math"/>
                        </a:rPr>
                        <m:t>𝑟𝑐𝑜𝑠</m:t>
                      </m:r>
                      <m:r>
                        <a:rPr lang="en-US" sz="1600" b="0" i="1" smtClean="0">
                          <a:latin typeface="Cambria Math"/>
                          <a:ea typeface="Cambria Math"/>
                        </a:rPr>
                        <m:t>𝜃</m:t>
                      </m:r>
                    </m:oMath>
                  </m:oMathPara>
                </a14:m>
                <a:endParaRPr lang="en-GB" sz="1600" dirty="0"/>
              </a:p>
            </p:txBody>
          </p:sp>
        </mc:Choice>
        <mc:Fallback xmlns="">
          <p:sp>
            <p:nvSpPr>
              <p:cNvPr id="55" name="TextBox 54"/>
              <p:cNvSpPr txBox="1">
                <a:spLocks noRot="1" noChangeAspect="1" noMove="1" noResize="1" noEditPoints="1" noAdjustHandles="1" noChangeArrowheads="1" noChangeShapeType="1" noTextEdit="1"/>
              </p:cNvSpPr>
              <p:nvPr/>
            </p:nvSpPr>
            <p:spPr>
              <a:xfrm>
                <a:off x="4955274" y="0"/>
                <a:ext cx="1219200" cy="338554"/>
              </a:xfrm>
              <a:prstGeom prst="rect">
                <a:avLst/>
              </a:prstGeom>
              <a:blipFill>
                <a:blip r:embed="rId2"/>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3731524"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r>
                        <a:rPr lang="en-US" sz="1600" b="0" i="1" smtClean="0">
                          <a:latin typeface="Cambria Math"/>
                        </a:rPr>
                        <m:t>=</m:t>
                      </m:r>
                      <m:r>
                        <a:rPr lang="en-US" sz="1600" b="0" i="1" smtClean="0">
                          <a:latin typeface="Cambria Math"/>
                        </a:rPr>
                        <m:t>𝑟𝑠𝑖𝑛</m:t>
                      </m:r>
                      <m:r>
                        <a:rPr lang="en-US" sz="1600" b="0" i="1" smtClean="0">
                          <a:latin typeface="Cambria Math"/>
                          <a:ea typeface="Cambria Math"/>
                        </a:rPr>
                        <m:t>𝜃</m:t>
                      </m:r>
                    </m:oMath>
                  </m:oMathPara>
                </a14:m>
                <a:endParaRPr lang="en-GB" sz="1600" dirty="0"/>
              </a:p>
            </p:txBody>
          </p:sp>
        </mc:Choice>
        <mc:Fallback xmlns="">
          <p:sp>
            <p:nvSpPr>
              <p:cNvPr id="56" name="TextBox 55"/>
              <p:cNvSpPr txBox="1">
                <a:spLocks noRot="1" noChangeAspect="1" noMove="1" noResize="1" noEditPoints="1" noAdjustHandles="1" noChangeArrowheads="1" noChangeShapeType="1" noTextEdit="1"/>
              </p:cNvSpPr>
              <p:nvPr/>
            </p:nvSpPr>
            <p:spPr>
              <a:xfrm>
                <a:off x="3731524" y="0"/>
                <a:ext cx="1219200" cy="33855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6168785" y="0"/>
                <a:ext cx="1373068"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𝑥</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𝑦</m:t>
                          </m:r>
                        </m:e>
                        <m:sup>
                          <m:r>
                            <a:rPr lang="en-US" sz="1600" b="0" i="1" smtClean="0">
                              <a:latin typeface="Cambria Math"/>
                            </a:rPr>
                            <m:t>2</m:t>
                          </m:r>
                        </m:sup>
                      </m:sSup>
                    </m:oMath>
                  </m:oMathPara>
                </a14:m>
                <a:endParaRPr lang="en-GB" sz="1600" dirty="0"/>
              </a:p>
            </p:txBody>
          </p:sp>
        </mc:Choice>
        <mc:Fallback xmlns="">
          <p:sp>
            <p:nvSpPr>
              <p:cNvPr id="57" name="TextBox 56"/>
              <p:cNvSpPr txBox="1">
                <a:spLocks noRot="1" noChangeAspect="1" noMove="1" noResize="1" noEditPoints="1" noAdjustHandles="1" noChangeArrowheads="1" noChangeShapeType="1" noTextEdit="1"/>
              </p:cNvSpPr>
              <p:nvPr/>
            </p:nvSpPr>
            <p:spPr>
              <a:xfrm>
                <a:off x="6168785" y="0"/>
                <a:ext cx="1373068" cy="338554"/>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7546896" y="0"/>
                <a:ext cx="1597104" cy="51398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m:t>
                      </m:r>
                      <m:r>
                        <a:rPr lang="en-US" sz="1600" b="0" i="1" smtClean="0">
                          <a:latin typeface="Cambria Math"/>
                          <a:ea typeface="Cambria Math"/>
                        </a:rPr>
                        <m:t>𝑎𝑟𝑐𝑡𝑎𝑛</m:t>
                      </m:r>
                      <m:d>
                        <m:dPr>
                          <m:ctrlPr>
                            <a:rPr lang="en-US" sz="1600" b="0" i="1" smtClean="0">
                              <a:latin typeface="Cambria Math" panose="02040503050406030204" pitchFamily="18" charset="0"/>
                              <a:ea typeface="Cambria Math"/>
                            </a:rPr>
                          </m:ctrlPr>
                        </m:dPr>
                        <m:e>
                          <m:f>
                            <m:fPr>
                              <m:ctrlPr>
                                <a:rPr lang="en-US" sz="1600" b="0" i="1" smtClean="0">
                                  <a:latin typeface="Cambria Math" panose="02040503050406030204" pitchFamily="18" charset="0"/>
                                  <a:ea typeface="Cambria Math"/>
                                </a:rPr>
                              </m:ctrlPr>
                            </m:fPr>
                            <m:num>
                              <m:r>
                                <a:rPr lang="en-US" sz="1600" b="0" i="1" smtClean="0">
                                  <a:latin typeface="Cambria Math"/>
                                  <a:ea typeface="Cambria Math"/>
                                </a:rPr>
                                <m:t>𝑦</m:t>
                              </m:r>
                            </m:num>
                            <m:den>
                              <m:r>
                                <a:rPr lang="en-US" sz="1600" b="0" i="1" smtClean="0">
                                  <a:latin typeface="Cambria Math"/>
                                  <a:ea typeface="Cambria Math"/>
                                </a:rPr>
                                <m:t>𝑥</m:t>
                              </m:r>
                            </m:den>
                          </m:f>
                        </m:e>
                      </m:d>
                    </m:oMath>
                  </m:oMathPara>
                </a14:m>
                <a:endParaRPr lang="en-GB" sz="1600" dirty="0"/>
              </a:p>
            </p:txBody>
          </p:sp>
        </mc:Choice>
        <mc:Fallback xmlns="">
          <p:sp>
            <p:nvSpPr>
              <p:cNvPr id="58" name="TextBox 57"/>
              <p:cNvSpPr txBox="1">
                <a:spLocks noRot="1" noChangeAspect="1" noMove="1" noResize="1" noEditPoints="1" noAdjustHandles="1" noChangeArrowheads="1" noChangeShapeType="1" noTextEdit="1"/>
              </p:cNvSpPr>
              <p:nvPr/>
            </p:nvSpPr>
            <p:spPr>
              <a:xfrm>
                <a:off x="7546896" y="0"/>
                <a:ext cx="1597104" cy="513987"/>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425038" y="2838202"/>
                <a:ext cx="977447" cy="5592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GB" sz="1600" i="1" smtClean="0">
                              <a:latin typeface="Cambria Math" panose="02040503050406030204" pitchFamily="18" charset="0"/>
                            </a:rPr>
                          </m:ctrlPr>
                        </m:dPr>
                        <m:e>
                          <m:r>
                            <a:rPr lang="en-US" sz="1600" b="0" i="1" smtClean="0">
                              <a:latin typeface="Cambria Math"/>
                            </a:rPr>
                            <m:t>10, </m:t>
                          </m:r>
                          <m:f>
                            <m:fPr>
                              <m:ctrlPr>
                                <a:rPr lang="en-US" sz="1600" b="0" i="1" smtClean="0">
                                  <a:latin typeface="Cambria Math" panose="02040503050406030204" pitchFamily="18" charset="0"/>
                                </a:rPr>
                              </m:ctrlPr>
                            </m:fPr>
                            <m:num>
                              <m:r>
                                <a:rPr lang="en-US" sz="1600" b="0" i="1" smtClean="0">
                                  <a:latin typeface="Cambria Math"/>
                                </a:rPr>
                                <m:t>4</m:t>
                              </m:r>
                              <m:r>
                                <a:rPr lang="en-US" sz="1600" b="0" i="1" smtClean="0">
                                  <a:latin typeface="Cambria Math"/>
                                  <a:ea typeface="Cambria Math"/>
                                </a:rPr>
                                <m:t>𝜋</m:t>
                              </m:r>
                            </m:num>
                            <m:den>
                              <m:r>
                                <a:rPr lang="en-US" sz="1600" b="0" i="1" smtClean="0">
                                  <a:latin typeface="Cambria Math"/>
                                </a:rPr>
                                <m:t>3</m:t>
                              </m:r>
                            </m:den>
                          </m:f>
                        </m:e>
                      </m:d>
                    </m:oMath>
                  </m:oMathPara>
                </a14:m>
                <a:endParaRPr lang="en-GB"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1425038" y="2838202"/>
                <a:ext cx="977447" cy="559256"/>
              </a:xfrm>
              <a:prstGeom prst="rect">
                <a:avLst/>
              </a:prstGeom>
              <a:blipFill>
                <a:blip r:embed="rId6"/>
                <a:stretch>
                  <a:fillRect/>
                </a:stretch>
              </a:blipFill>
            </p:spPr>
            <p:txBody>
              <a:bodyPr/>
              <a:lstStyle/>
              <a:p>
                <a:r>
                  <a:rPr lang="en-GB">
                    <a:noFill/>
                  </a:rPr>
                  <a:t> </a:t>
                </a:r>
              </a:p>
            </p:txBody>
          </p:sp>
        </mc:Fallback>
      </mc:AlternateContent>
      <p:cxnSp>
        <p:nvCxnSpPr>
          <p:cNvPr id="11" name="Straight Arrow Connector 10"/>
          <p:cNvCxnSpPr/>
          <p:nvPr/>
        </p:nvCxnSpPr>
        <p:spPr>
          <a:xfrm flipV="1">
            <a:off x="7162800" y="1447800"/>
            <a:ext cx="0" cy="304799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V="1">
            <a:off x="7162799" y="1524001"/>
            <a:ext cx="0" cy="304799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132612" y="1460666"/>
            <a:ext cx="1471878" cy="307777"/>
          </a:xfrm>
          <a:prstGeom prst="rect">
            <a:avLst/>
          </a:prstGeom>
          <a:noFill/>
          <a:ln w="25400">
            <a:solidFill>
              <a:schemeClr val="tx1"/>
            </a:solidFill>
          </a:ln>
        </p:spPr>
        <p:txBody>
          <a:bodyPr wrap="none" rtlCol="0">
            <a:spAutoFit/>
          </a:bodyPr>
          <a:lstStyle/>
          <a:p>
            <a:r>
              <a:rPr lang="en-US" sz="1400" dirty="0">
                <a:latin typeface="Comic Sans MS" panose="030F0702030302020204" pitchFamily="66" charset="0"/>
              </a:rPr>
              <a:t>Draw a diagram</a:t>
            </a:r>
            <a:endParaRPr lang="en-GB" sz="1400" dirty="0">
              <a:latin typeface="Comic Sans MS" panose="030F0702030302020204" pitchFamily="66" charset="0"/>
            </a:endParaRPr>
          </a:p>
        </p:txBody>
      </p:sp>
      <p:sp>
        <p:nvSpPr>
          <p:cNvPr id="4" name="TextBox 3"/>
          <p:cNvSpPr txBox="1"/>
          <p:nvPr/>
        </p:nvSpPr>
        <p:spPr>
          <a:xfrm>
            <a:off x="8686800" y="2895600"/>
            <a:ext cx="293670" cy="307777"/>
          </a:xfrm>
          <a:prstGeom prst="rect">
            <a:avLst/>
          </a:prstGeom>
          <a:noFill/>
        </p:spPr>
        <p:txBody>
          <a:bodyPr wrap="none" rtlCol="0">
            <a:spAutoFit/>
          </a:bodyPr>
          <a:lstStyle/>
          <a:p>
            <a:pPr algn="ctr"/>
            <a:r>
              <a:rPr lang="en-US" sz="1400" dirty="0">
                <a:latin typeface="Comic Sans MS" panose="030F0702030302020204" pitchFamily="66" charset="0"/>
              </a:rPr>
              <a:t>0</a:t>
            </a:r>
            <a:endParaRPr lang="en-GB" sz="1400" dirty="0">
              <a:latin typeface="Comic Sans MS" panose="030F0702030302020204" pitchFamily="66" charset="0"/>
            </a:endParaRPr>
          </a:p>
        </p:txBody>
      </p:sp>
      <p:sp>
        <p:nvSpPr>
          <p:cNvPr id="15" name="TextBox 14"/>
          <p:cNvSpPr txBox="1"/>
          <p:nvPr/>
        </p:nvSpPr>
        <p:spPr>
          <a:xfrm>
            <a:off x="5334000" y="2895600"/>
            <a:ext cx="296876" cy="307777"/>
          </a:xfrm>
          <a:prstGeom prst="rect">
            <a:avLst/>
          </a:prstGeom>
          <a:noFill/>
        </p:spPr>
        <p:txBody>
          <a:bodyPr wrap="none" rtlCol="0">
            <a:spAutoFit/>
          </a:bodyPr>
          <a:lstStyle/>
          <a:p>
            <a:pPr algn="ct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16" name="TextBox 15"/>
          <p:cNvSpPr txBox="1"/>
          <p:nvPr/>
        </p:nvSpPr>
        <p:spPr>
          <a:xfrm>
            <a:off x="6934200" y="1143000"/>
            <a:ext cx="425116" cy="307777"/>
          </a:xfrm>
          <a:prstGeom prst="rect">
            <a:avLst/>
          </a:prstGeom>
          <a:noFill/>
        </p:spPr>
        <p:txBody>
          <a:bodyPr wrap="none" rtlCol="0">
            <a:spAutoFit/>
          </a:bodyPr>
          <a:lstStyle/>
          <a:p>
            <a:pPr algn="ctr"/>
            <a:r>
              <a:rPr lang="el-GR" sz="1400" baseline="30000" dirty="0">
                <a:latin typeface="Comic Sans MS" panose="030F0702030302020204" pitchFamily="66" charset="0"/>
              </a:rPr>
              <a:t>π</a:t>
            </a:r>
            <a:r>
              <a:rPr lang="en-US" sz="1400" dirty="0">
                <a:latin typeface="Comic Sans MS" panose="030F0702030302020204" pitchFamily="66" charset="0"/>
              </a:rPr>
              <a:t>/</a:t>
            </a:r>
            <a:r>
              <a:rPr lang="en-US" sz="1400" baseline="-25000" dirty="0">
                <a:latin typeface="Comic Sans MS" panose="030F0702030302020204" pitchFamily="66" charset="0"/>
              </a:rPr>
              <a:t>2</a:t>
            </a:r>
            <a:endParaRPr lang="en-GB" sz="1400" baseline="-25000" dirty="0">
              <a:latin typeface="Comic Sans MS" panose="030F0702030302020204" pitchFamily="66" charset="0"/>
            </a:endParaRPr>
          </a:p>
        </p:txBody>
      </p:sp>
      <p:sp>
        <p:nvSpPr>
          <p:cNvPr id="17" name="TextBox 16"/>
          <p:cNvSpPr txBox="1"/>
          <p:nvPr/>
        </p:nvSpPr>
        <p:spPr>
          <a:xfrm>
            <a:off x="6934200" y="4495800"/>
            <a:ext cx="498855" cy="307777"/>
          </a:xfrm>
          <a:prstGeom prst="rect">
            <a:avLst/>
          </a:prstGeom>
          <a:noFill/>
        </p:spPr>
        <p:txBody>
          <a:bodyPr wrap="none" rtlCol="0">
            <a:spAutoFit/>
          </a:bodyPr>
          <a:lstStyle/>
          <a:p>
            <a:pPr algn="ctr"/>
            <a:r>
              <a:rPr lang="en-US" sz="1400" baseline="30000" dirty="0">
                <a:latin typeface="Comic Sans MS" panose="030F0702030302020204" pitchFamily="66" charset="0"/>
              </a:rPr>
              <a:t>3</a:t>
            </a:r>
            <a:r>
              <a:rPr lang="el-GR" sz="1400" baseline="30000" dirty="0">
                <a:latin typeface="Comic Sans MS" panose="030F0702030302020204" pitchFamily="66" charset="0"/>
              </a:rPr>
              <a:t>π</a:t>
            </a:r>
            <a:r>
              <a:rPr lang="en-US" sz="1400" dirty="0">
                <a:latin typeface="Comic Sans MS" panose="030F0702030302020204" pitchFamily="66" charset="0"/>
              </a:rPr>
              <a:t>/</a:t>
            </a:r>
            <a:r>
              <a:rPr lang="en-US" sz="1400" baseline="-25000" dirty="0">
                <a:latin typeface="Comic Sans MS" panose="030F0702030302020204" pitchFamily="66" charset="0"/>
              </a:rPr>
              <a:t>2</a:t>
            </a:r>
            <a:endParaRPr lang="en-GB" sz="1400" baseline="-25000" dirty="0">
              <a:latin typeface="Comic Sans MS" panose="030F0702030302020204" pitchFamily="66" charset="0"/>
            </a:endParaRPr>
          </a:p>
        </p:txBody>
      </p:sp>
      <p:cxnSp>
        <p:nvCxnSpPr>
          <p:cNvPr id="8" name="Straight Connector 7"/>
          <p:cNvCxnSpPr/>
          <p:nvPr/>
        </p:nvCxnSpPr>
        <p:spPr>
          <a:xfrm flipH="1">
            <a:off x="6019800" y="3048000"/>
            <a:ext cx="1143000" cy="6096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410200" y="3733800"/>
            <a:ext cx="926857" cy="307777"/>
          </a:xfrm>
          <a:prstGeom prst="rect">
            <a:avLst/>
          </a:prstGeom>
          <a:noFill/>
        </p:spPr>
        <p:txBody>
          <a:bodyPr wrap="none" rtlCol="0">
            <a:spAutoFit/>
          </a:bodyPr>
          <a:lstStyle/>
          <a:p>
            <a:pPr algn="ctr"/>
            <a:r>
              <a:rPr lang="en-GB" sz="1400" b="1" dirty="0">
                <a:solidFill>
                  <a:srgbClr val="FF0000"/>
                </a:solidFill>
                <a:latin typeface="Comic Sans MS" panose="030F0702030302020204" pitchFamily="66" charset="0"/>
              </a:rPr>
              <a:t>(10,</a:t>
            </a:r>
            <a:r>
              <a:rPr lang="en-GB" sz="1400" b="1" baseline="30000" dirty="0">
                <a:solidFill>
                  <a:srgbClr val="FF0000"/>
                </a:solidFill>
                <a:latin typeface="Comic Sans MS" panose="030F0702030302020204" pitchFamily="66" charset="0"/>
              </a:rPr>
              <a:t>4</a:t>
            </a:r>
            <a:r>
              <a:rPr lang="el-GR" sz="1400" b="1" baseline="30000" dirty="0">
                <a:solidFill>
                  <a:srgbClr val="FF0000"/>
                </a:solidFill>
                <a:latin typeface="Comic Sans MS" panose="030F0702030302020204" pitchFamily="66" charset="0"/>
              </a:rPr>
              <a:t>π</a:t>
            </a:r>
            <a:r>
              <a:rPr lang="en-GB" sz="1400" b="1" dirty="0">
                <a:solidFill>
                  <a:srgbClr val="FF0000"/>
                </a:solidFill>
                <a:latin typeface="Comic Sans MS" panose="030F0702030302020204" pitchFamily="66" charset="0"/>
              </a:rPr>
              <a:t>/</a:t>
            </a:r>
            <a:r>
              <a:rPr lang="en-GB" sz="1400" b="1" baseline="-25000" dirty="0">
                <a:solidFill>
                  <a:srgbClr val="FF0000"/>
                </a:solidFill>
                <a:latin typeface="Comic Sans MS" panose="030F0702030302020204" pitchFamily="66" charset="0"/>
              </a:rPr>
              <a:t>3</a:t>
            </a:r>
            <a:r>
              <a:rPr lang="en-GB" sz="1400" b="1" dirty="0">
                <a:solidFill>
                  <a:srgbClr val="FF0000"/>
                </a:solidFill>
                <a:latin typeface="Comic Sans MS" panose="030F0702030302020204" pitchFamily="66" charset="0"/>
              </a:rPr>
              <a:t>)</a:t>
            </a:r>
          </a:p>
        </p:txBody>
      </p:sp>
      <p:grpSp>
        <p:nvGrpSpPr>
          <p:cNvPr id="21" name="Group 20"/>
          <p:cNvGrpSpPr/>
          <p:nvPr/>
        </p:nvGrpSpPr>
        <p:grpSpPr>
          <a:xfrm>
            <a:off x="5943600" y="3581400"/>
            <a:ext cx="152400" cy="152400"/>
            <a:chOff x="5715000" y="3962400"/>
            <a:chExt cx="152400" cy="152400"/>
          </a:xfrm>
        </p:grpSpPr>
        <p:cxnSp>
          <p:nvCxnSpPr>
            <p:cNvPr id="22" name="Straight Connector 21"/>
            <p:cNvCxnSpPr/>
            <p:nvPr/>
          </p:nvCxnSpPr>
          <p:spPr>
            <a:xfrm>
              <a:off x="5715000" y="39624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715000" y="39624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p:cNvCxnSpPr/>
          <p:nvPr/>
        </p:nvCxnSpPr>
        <p:spPr>
          <a:xfrm flipV="1">
            <a:off x="6019800" y="3048000"/>
            <a:ext cx="0" cy="6096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6019800" y="3048000"/>
            <a:ext cx="1143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386373" y="3429000"/>
            <a:ext cx="402674" cy="307777"/>
          </a:xfrm>
          <a:prstGeom prst="rect">
            <a:avLst/>
          </a:prstGeom>
          <a:noFill/>
        </p:spPr>
        <p:txBody>
          <a:bodyPr wrap="none" rtlCol="0">
            <a:spAutoFit/>
          </a:bodyPr>
          <a:lstStyle/>
          <a:p>
            <a:pPr algn="ctr"/>
            <a:r>
              <a:rPr lang="en-US" sz="1400" b="1" dirty="0">
                <a:solidFill>
                  <a:srgbClr val="FF0000"/>
                </a:solidFill>
                <a:latin typeface="Comic Sans MS" panose="030F0702030302020204" pitchFamily="66" charset="0"/>
              </a:rPr>
              <a:t>10</a:t>
            </a:r>
            <a:endParaRPr lang="en-GB" sz="1400" b="1" dirty="0">
              <a:solidFill>
                <a:srgbClr val="FF0000"/>
              </a:solidFill>
              <a:latin typeface="Comic Sans MS" panose="030F0702030302020204" pitchFamily="66" charset="0"/>
            </a:endParaRPr>
          </a:p>
        </p:txBody>
      </p:sp>
      <p:sp>
        <p:nvSpPr>
          <p:cNvPr id="29" name="TextBox 28"/>
          <p:cNvSpPr txBox="1"/>
          <p:nvPr/>
        </p:nvSpPr>
        <p:spPr>
          <a:xfrm>
            <a:off x="6408116" y="3011424"/>
            <a:ext cx="425116" cy="307777"/>
          </a:xfrm>
          <a:prstGeom prst="rect">
            <a:avLst/>
          </a:prstGeom>
          <a:noFill/>
        </p:spPr>
        <p:txBody>
          <a:bodyPr wrap="none" rtlCol="0">
            <a:spAutoFit/>
          </a:bodyPr>
          <a:lstStyle/>
          <a:p>
            <a:pPr algn="ctr"/>
            <a:r>
              <a:rPr lang="el-GR" sz="1400" b="1" baseline="30000" dirty="0">
                <a:solidFill>
                  <a:srgbClr val="FF0000"/>
                </a:solidFill>
                <a:latin typeface="Comic Sans MS" panose="030F0702030302020204" pitchFamily="66" charset="0"/>
              </a:rPr>
              <a:t>π</a:t>
            </a:r>
            <a:r>
              <a:rPr lang="en-US" sz="1400" b="1" dirty="0">
                <a:solidFill>
                  <a:srgbClr val="FF0000"/>
                </a:solidFill>
                <a:latin typeface="Comic Sans MS" panose="030F0702030302020204" pitchFamily="66" charset="0"/>
              </a:rPr>
              <a:t>/</a:t>
            </a:r>
            <a:r>
              <a:rPr lang="en-US" sz="1400" b="1" baseline="-25000" dirty="0">
                <a:solidFill>
                  <a:srgbClr val="FF0000"/>
                </a:solidFill>
                <a:latin typeface="Comic Sans MS" panose="030F0702030302020204" pitchFamily="66" charset="0"/>
              </a:rPr>
              <a:t>3</a:t>
            </a:r>
            <a:endParaRPr lang="en-GB" sz="1400" b="1" baseline="-25000" dirty="0">
              <a:solidFill>
                <a:srgbClr val="FF0000"/>
              </a:solidFill>
              <a:latin typeface="Comic Sans MS" panose="030F0702030302020204" pitchFamily="66" charset="0"/>
            </a:endParaRPr>
          </a:p>
        </p:txBody>
      </p:sp>
      <p:sp>
        <p:nvSpPr>
          <p:cNvPr id="30" name="Arc 29"/>
          <p:cNvSpPr/>
          <p:nvPr/>
        </p:nvSpPr>
        <p:spPr>
          <a:xfrm>
            <a:off x="6781800" y="2590800"/>
            <a:ext cx="914400" cy="914400"/>
          </a:xfrm>
          <a:prstGeom prst="arc">
            <a:avLst>
              <a:gd name="adj1" fmla="val 9346638"/>
              <a:gd name="adj2" fmla="val 10756457"/>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1" name="TextBox 30"/>
              <p:cNvSpPr txBox="1"/>
              <p:nvPr/>
            </p:nvSpPr>
            <p:spPr>
              <a:xfrm>
                <a:off x="3957453" y="4874820"/>
                <a:ext cx="1219200" cy="33855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𝑥</m:t>
                      </m:r>
                      <m:r>
                        <a:rPr lang="en-US" sz="1600" b="0" i="1" smtClean="0">
                          <a:latin typeface="Cambria Math"/>
                        </a:rPr>
                        <m:t>=</m:t>
                      </m:r>
                      <m:r>
                        <a:rPr lang="en-US" sz="1600" b="0" i="1" smtClean="0">
                          <a:latin typeface="Cambria Math"/>
                        </a:rPr>
                        <m:t>𝑟𝑐𝑜𝑠</m:t>
                      </m:r>
                      <m:r>
                        <a:rPr lang="en-US" sz="1600" b="0" i="1" smtClean="0">
                          <a:latin typeface="Cambria Math"/>
                          <a:ea typeface="Cambria Math"/>
                        </a:rPr>
                        <m:t>𝜃</m:t>
                      </m:r>
                    </m:oMath>
                  </m:oMathPara>
                </a14:m>
                <a:endParaRPr lang="en-GB" sz="1600" dirty="0"/>
              </a:p>
            </p:txBody>
          </p:sp>
        </mc:Choice>
        <mc:Fallback xmlns="">
          <p:sp>
            <p:nvSpPr>
              <p:cNvPr id="31" name="TextBox 30"/>
              <p:cNvSpPr txBox="1">
                <a:spLocks noRot="1" noChangeAspect="1" noMove="1" noResize="1" noEditPoints="1" noAdjustHandles="1" noChangeArrowheads="1" noChangeShapeType="1" noTextEdit="1"/>
              </p:cNvSpPr>
              <p:nvPr/>
            </p:nvSpPr>
            <p:spPr>
              <a:xfrm>
                <a:off x="3957453" y="4874820"/>
                <a:ext cx="1219200" cy="338554"/>
              </a:xfrm>
              <a:prstGeom prst="rect">
                <a:avLst/>
              </a:prstGeom>
              <a:blipFill>
                <a:blip r:embed="rId7"/>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573982" y="4874820"/>
                <a:ext cx="1219200" cy="33855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r>
                        <a:rPr lang="en-US" sz="1600" b="0" i="1" smtClean="0">
                          <a:latin typeface="Cambria Math"/>
                        </a:rPr>
                        <m:t>=</m:t>
                      </m:r>
                      <m:r>
                        <a:rPr lang="en-US" sz="1600" b="0" i="1" smtClean="0">
                          <a:latin typeface="Cambria Math"/>
                        </a:rPr>
                        <m:t>𝑟𝑠𝑖𝑛</m:t>
                      </m:r>
                      <m:r>
                        <a:rPr lang="en-US" sz="1600" b="0" i="1" smtClean="0">
                          <a:latin typeface="Cambria Math"/>
                          <a:ea typeface="Cambria Math"/>
                        </a:rPr>
                        <m:t>𝜃</m:t>
                      </m:r>
                    </m:oMath>
                  </m:oMathPara>
                </a14:m>
                <a:endParaRPr lang="en-GB" sz="1600" dirty="0"/>
              </a:p>
            </p:txBody>
          </p:sp>
        </mc:Choice>
        <mc:Fallback xmlns="">
          <p:sp>
            <p:nvSpPr>
              <p:cNvPr id="32" name="TextBox 31"/>
              <p:cNvSpPr txBox="1">
                <a:spLocks noRot="1" noChangeAspect="1" noMove="1" noResize="1" noEditPoints="1" noAdjustHandles="1" noChangeArrowheads="1" noChangeShapeType="1" noTextEdit="1"/>
              </p:cNvSpPr>
              <p:nvPr/>
            </p:nvSpPr>
            <p:spPr>
              <a:xfrm>
                <a:off x="6573982" y="4874820"/>
                <a:ext cx="1219200" cy="338554"/>
              </a:xfrm>
              <a:prstGeom prst="rect">
                <a:avLst/>
              </a:prstGeom>
              <a:blipFill>
                <a:blip r:embed="rId8"/>
                <a:stretch>
                  <a:fillRect b="-3636"/>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3957453" y="5255820"/>
                <a:ext cx="1600200" cy="510781"/>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𝑥</m:t>
                      </m:r>
                      <m:r>
                        <a:rPr lang="en-US" sz="1600" b="0" i="1" smtClean="0">
                          <a:latin typeface="Cambria Math"/>
                        </a:rPr>
                        <m:t>=10</m:t>
                      </m:r>
                      <m:r>
                        <a:rPr lang="en-US" sz="1600" b="0" i="1" smtClean="0">
                          <a:latin typeface="Cambria Math"/>
                        </a:rPr>
                        <m:t>𝑐𝑜𝑠</m:t>
                      </m:r>
                      <m:d>
                        <m:dPr>
                          <m:ctrlPr>
                            <a:rPr lang="en-US" sz="1600" b="0" i="1" smtClean="0">
                              <a:latin typeface="Cambria Math" panose="02040503050406030204" pitchFamily="18" charset="0"/>
                            </a:rPr>
                          </m:ctrlPr>
                        </m:dPr>
                        <m:e>
                          <m:f>
                            <m:fPr>
                              <m:ctrlPr>
                                <a:rPr lang="en-US" sz="1600" b="0" i="1" smtClean="0">
                                  <a:latin typeface="Cambria Math" panose="02040503050406030204" pitchFamily="18" charset="0"/>
                                </a:rPr>
                              </m:ctrlPr>
                            </m:fPr>
                            <m:num>
                              <m:r>
                                <a:rPr lang="en-US" sz="1600" b="0" i="1" smtClean="0">
                                  <a:latin typeface="Cambria Math"/>
                                  <a:ea typeface="Cambria Math"/>
                                </a:rPr>
                                <m:t>𝜋</m:t>
                              </m:r>
                            </m:num>
                            <m:den>
                              <m:r>
                                <a:rPr lang="en-US" sz="1600" b="0" i="1" smtClean="0">
                                  <a:latin typeface="Cambria Math"/>
                                </a:rPr>
                                <m:t>3</m:t>
                              </m:r>
                            </m:den>
                          </m:f>
                        </m:e>
                      </m:d>
                    </m:oMath>
                  </m:oMathPara>
                </a14:m>
                <a:endParaRPr lang="en-GB" sz="1600" dirty="0"/>
              </a:p>
            </p:txBody>
          </p:sp>
        </mc:Choice>
        <mc:Fallback xmlns="">
          <p:sp>
            <p:nvSpPr>
              <p:cNvPr id="33" name="TextBox 32"/>
              <p:cNvSpPr txBox="1">
                <a:spLocks noRot="1" noChangeAspect="1" noMove="1" noResize="1" noEditPoints="1" noAdjustHandles="1" noChangeArrowheads="1" noChangeShapeType="1" noTextEdit="1"/>
              </p:cNvSpPr>
              <p:nvPr/>
            </p:nvSpPr>
            <p:spPr>
              <a:xfrm>
                <a:off x="3957453" y="5255820"/>
                <a:ext cx="1600200" cy="510781"/>
              </a:xfrm>
              <a:prstGeom prst="rect">
                <a:avLst/>
              </a:prstGeom>
              <a:blipFill>
                <a:blip r:embed="rId9"/>
                <a:stretch>
                  <a:fillRect b="-3571"/>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6573982" y="5255820"/>
                <a:ext cx="1600200" cy="510781"/>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r>
                        <a:rPr lang="en-US" sz="1600" b="0" i="1" smtClean="0">
                          <a:latin typeface="Cambria Math"/>
                        </a:rPr>
                        <m:t>=10</m:t>
                      </m:r>
                      <m:r>
                        <a:rPr lang="en-US" sz="1600" b="0" i="1" smtClean="0">
                          <a:latin typeface="Cambria Math"/>
                        </a:rPr>
                        <m:t>𝑠𝑖𝑛</m:t>
                      </m:r>
                      <m:d>
                        <m:dPr>
                          <m:ctrlPr>
                            <a:rPr lang="en-US" sz="1600" b="0" i="1" smtClean="0">
                              <a:latin typeface="Cambria Math" panose="02040503050406030204" pitchFamily="18" charset="0"/>
                            </a:rPr>
                          </m:ctrlPr>
                        </m:dPr>
                        <m:e>
                          <m:f>
                            <m:fPr>
                              <m:ctrlPr>
                                <a:rPr lang="en-US" sz="1600" b="0" i="1" smtClean="0">
                                  <a:latin typeface="Cambria Math" panose="02040503050406030204" pitchFamily="18" charset="0"/>
                                </a:rPr>
                              </m:ctrlPr>
                            </m:fPr>
                            <m:num>
                              <m:r>
                                <a:rPr lang="en-US" sz="1600" b="0" i="1" smtClean="0">
                                  <a:latin typeface="Cambria Math"/>
                                  <a:ea typeface="Cambria Math"/>
                                </a:rPr>
                                <m:t>𝜋</m:t>
                              </m:r>
                            </m:num>
                            <m:den>
                              <m:r>
                                <a:rPr lang="en-US" sz="1600" b="0" i="1" smtClean="0">
                                  <a:latin typeface="Cambria Math"/>
                                </a:rPr>
                                <m:t>3</m:t>
                              </m:r>
                            </m:den>
                          </m:f>
                        </m:e>
                      </m:d>
                    </m:oMath>
                  </m:oMathPara>
                </a14:m>
                <a:endParaRPr lang="en-GB" sz="1600" dirty="0"/>
              </a:p>
            </p:txBody>
          </p:sp>
        </mc:Choice>
        <mc:Fallback xmlns="">
          <p:sp>
            <p:nvSpPr>
              <p:cNvPr id="35" name="TextBox 34"/>
              <p:cNvSpPr txBox="1">
                <a:spLocks noRot="1" noChangeAspect="1" noMove="1" noResize="1" noEditPoints="1" noAdjustHandles="1" noChangeArrowheads="1" noChangeShapeType="1" noTextEdit="1"/>
              </p:cNvSpPr>
              <p:nvPr/>
            </p:nvSpPr>
            <p:spPr>
              <a:xfrm>
                <a:off x="6573982" y="5255820"/>
                <a:ext cx="1600200" cy="510781"/>
              </a:xfrm>
              <a:prstGeom prst="rect">
                <a:avLst/>
              </a:prstGeom>
              <a:blipFill>
                <a:blip r:embed="rId10"/>
                <a:stretch>
                  <a:fillRect b="-3571"/>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3950526" y="5789220"/>
                <a:ext cx="838200" cy="33855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𝑥</m:t>
                      </m:r>
                      <m:r>
                        <a:rPr lang="en-US" sz="1600" b="0" i="1" smtClean="0">
                          <a:latin typeface="Cambria Math"/>
                        </a:rPr>
                        <m:t>=5</m:t>
                      </m:r>
                    </m:oMath>
                  </m:oMathPara>
                </a14:m>
                <a:endParaRPr lang="en-GB" sz="1600" dirty="0"/>
              </a:p>
            </p:txBody>
          </p:sp>
        </mc:Choice>
        <mc:Fallback xmlns="">
          <p:sp>
            <p:nvSpPr>
              <p:cNvPr id="36" name="TextBox 35"/>
              <p:cNvSpPr txBox="1">
                <a:spLocks noRot="1" noChangeAspect="1" noMove="1" noResize="1" noEditPoints="1" noAdjustHandles="1" noChangeArrowheads="1" noChangeShapeType="1" noTextEdit="1"/>
              </p:cNvSpPr>
              <p:nvPr/>
            </p:nvSpPr>
            <p:spPr>
              <a:xfrm>
                <a:off x="3950526" y="5789220"/>
                <a:ext cx="838200" cy="338554"/>
              </a:xfrm>
              <a:prstGeom prst="rect">
                <a:avLst/>
              </a:prstGeom>
              <a:blipFill>
                <a:blip r:embed="rId11"/>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6531429" y="5777345"/>
                <a:ext cx="1143000" cy="367601"/>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r>
                        <a:rPr lang="en-US" sz="1600" b="0" i="1" smtClean="0">
                          <a:latin typeface="Cambria Math"/>
                        </a:rPr>
                        <m:t>=5</m:t>
                      </m:r>
                      <m:rad>
                        <m:radPr>
                          <m:degHide m:val="on"/>
                          <m:ctrlPr>
                            <a:rPr lang="en-US" sz="1600" b="0" i="1" smtClean="0">
                              <a:latin typeface="Cambria Math" panose="02040503050406030204" pitchFamily="18" charset="0"/>
                            </a:rPr>
                          </m:ctrlPr>
                        </m:radPr>
                        <m:deg/>
                        <m:e>
                          <m:r>
                            <a:rPr lang="en-US" sz="1600" b="0" i="1" smtClean="0">
                              <a:latin typeface="Cambria Math"/>
                            </a:rPr>
                            <m:t>3</m:t>
                          </m:r>
                        </m:e>
                      </m:rad>
                    </m:oMath>
                  </m:oMathPara>
                </a14:m>
                <a:endParaRPr lang="en-GB" sz="1600" dirty="0"/>
              </a:p>
            </p:txBody>
          </p:sp>
        </mc:Choice>
        <mc:Fallback xmlns="">
          <p:sp>
            <p:nvSpPr>
              <p:cNvPr id="37" name="TextBox 36"/>
              <p:cNvSpPr txBox="1">
                <a:spLocks noRot="1" noChangeAspect="1" noMove="1" noResize="1" noEditPoints="1" noAdjustHandles="1" noChangeArrowheads="1" noChangeShapeType="1" noTextEdit="1"/>
              </p:cNvSpPr>
              <p:nvPr/>
            </p:nvSpPr>
            <p:spPr>
              <a:xfrm>
                <a:off x="6531429" y="5777345"/>
                <a:ext cx="1143000" cy="367601"/>
              </a:xfrm>
              <a:prstGeom prst="rect">
                <a:avLst/>
              </a:prstGeom>
              <a:blipFill>
                <a:blip r:embed="rId12"/>
                <a:stretch>
                  <a:fillRect b="-3333"/>
                </a:stretch>
              </a:blipFill>
              <a:ln w="25400">
                <a:noFill/>
              </a:ln>
            </p:spPr>
            <p:txBody>
              <a:bodyPr/>
              <a:lstStyle/>
              <a:p>
                <a:r>
                  <a:rPr lang="en-GB">
                    <a:noFill/>
                  </a:rPr>
                  <a:t> </a:t>
                </a:r>
              </a:p>
            </p:txBody>
          </p:sp>
        </mc:Fallback>
      </mc:AlternateContent>
      <p:sp>
        <p:nvSpPr>
          <p:cNvPr id="38" name="TextBox 37"/>
          <p:cNvSpPr txBox="1"/>
          <p:nvPr/>
        </p:nvSpPr>
        <p:spPr>
          <a:xfrm>
            <a:off x="5558643" y="5066805"/>
            <a:ext cx="664028"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Sub in values</a:t>
            </a:r>
            <a:endParaRPr lang="en-GB" sz="1200" dirty="0">
              <a:solidFill>
                <a:srgbClr val="FF0000"/>
              </a:solidFill>
              <a:latin typeface="Comic Sans MS" panose="030F0702030302020204" pitchFamily="66" charset="0"/>
            </a:endParaRPr>
          </a:p>
        </p:txBody>
      </p:sp>
      <p:sp>
        <p:nvSpPr>
          <p:cNvPr id="39" name="Arc 38"/>
          <p:cNvSpPr/>
          <p:nvPr/>
        </p:nvSpPr>
        <p:spPr>
          <a:xfrm>
            <a:off x="5237020" y="5066805"/>
            <a:ext cx="381000" cy="4572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Arc 39"/>
          <p:cNvSpPr/>
          <p:nvPr/>
        </p:nvSpPr>
        <p:spPr>
          <a:xfrm>
            <a:off x="5223165" y="5539838"/>
            <a:ext cx="381000" cy="4572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1" name="Arc 40"/>
          <p:cNvSpPr/>
          <p:nvPr/>
        </p:nvSpPr>
        <p:spPr>
          <a:xfrm>
            <a:off x="7857507" y="5074721"/>
            <a:ext cx="381000" cy="4572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Arc 41"/>
          <p:cNvSpPr/>
          <p:nvPr/>
        </p:nvSpPr>
        <p:spPr>
          <a:xfrm>
            <a:off x="7831777" y="5535879"/>
            <a:ext cx="381000" cy="4572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TextBox 42"/>
          <p:cNvSpPr txBox="1"/>
          <p:nvPr/>
        </p:nvSpPr>
        <p:spPr>
          <a:xfrm>
            <a:off x="8204860" y="5052951"/>
            <a:ext cx="664028"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Sub in values</a:t>
            </a:r>
            <a:endParaRPr lang="en-GB" sz="1200" dirty="0">
              <a:solidFill>
                <a:srgbClr val="FF0000"/>
              </a:solidFill>
              <a:latin typeface="Comic Sans MS" panose="030F0702030302020204" pitchFamily="66" charset="0"/>
            </a:endParaRPr>
          </a:p>
        </p:txBody>
      </p:sp>
      <p:sp>
        <p:nvSpPr>
          <p:cNvPr id="44" name="TextBox 43"/>
          <p:cNvSpPr txBox="1"/>
          <p:nvPr/>
        </p:nvSpPr>
        <p:spPr>
          <a:xfrm>
            <a:off x="5566558" y="5620988"/>
            <a:ext cx="846117"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Calculate</a:t>
            </a:r>
            <a:endParaRPr lang="en-GB" sz="1200" dirty="0">
              <a:solidFill>
                <a:srgbClr val="FF0000"/>
              </a:solidFill>
              <a:latin typeface="Comic Sans MS" panose="030F0702030302020204" pitchFamily="66" charset="0"/>
            </a:endParaRPr>
          </a:p>
        </p:txBody>
      </p:sp>
      <p:sp>
        <p:nvSpPr>
          <p:cNvPr id="45" name="TextBox 44"/>
          <p:cNvSpPr txBox="1"/>
          <p:nvPr/>
        </p:nvSpPr>
        <p:spPr>
          <a:xfrm>
            <a:off x="8189024" y="5619009"/>
            <a:ext cx="846117"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Calculate</a:t>
            </a:r>
            <a:endParaRPr lang="en-GB" sz="1200" dirty="0">
              <a:solidFill>
                <a:srgbClr val="FF0000"/>
              </a:solidFill>
              <a:latin typeface="Comic Sans MS" panose="030F0702030302020204" pitchFamily="66" charset="0"/>
            </a:endParaRPr>
          </a:p>
        </p:txBody>
      </p:sp>
      <p:sp>
        <p:nvSpPr>
          <p:cNvPr id="18" name="TextBox 17"/>
          <p:cNvSpPr txBox="1"/>
          <p:nvPr/>
        </p:nvSpPr>
        <p:spPr>
          <a:xfrm>
            <a:off x="2778827" y="6246421"/>
            <a:ext cx="5771407" cy="523220"/>
          </a:xfrm>
          <a:prstGeom prst="rect">
            <a:avLst/>
          </a:prstGeom>
          <a:solidFill>
            <a:schemeClr val="bg1"/>
          </a:solidFill>
          <a:ln w="25400">
            <a:solidFill>
              <a:schemeClr val="tx1"/>
            </a:solidFill>
          </a:ln>
        </p:spPr>
        <p:txBody>
          <a:bodyPr wrap="square" rtlCol="0">
            <a:spAutoFit/>
          </a:bodyPr>
          <a:lstStyle/>
          <a:p>
            <a:pPr algn="ctr"/>
            <a:r>
              <a:rPr lang="en-US" sz="1400" dirty="0">
                <a:solidFill>
                  <a:srgbClr val="FF0000"/>
                </a:solidFill>
                <a:latin typeface="Comic Sans MS" panose="030F0702030302020204" pitchFamily="66" charset="0"/>
              </a:rPr>
              <a:t>So the Cartesian coordinate is </a:t>
            </a:r>
            <a:r>
              <a:rPr lang="en-US" sz="1400" b="1" dirty="0">
                <a:solidFill>
                  <a:srgbClr val="FF0000"/>
                </a:solidFill>
                <a:latin typeface="Comic Sans MS" panose="030F0702030302020204" pitchFamily="66" charset="0"/>
              </a:rPr>
              <a:t>(-5,-5√3)</a:t>
            </a:r>
            <a:r>
              <a:rPr lang="en-US" sz="1400" dirty="0">
                <a:solidFill>
                  <a:srgbClr val="FF0000"/>
                </a:solidFill>
                <a:latin typeface="Comic Sans MS" panose="030F0702030302020204" pitchFamily="66" charset="0"/>
              </a:rPr>
              <a:t> (remember to interpret whether values should be negative or positive from the diagram!)</a:t>
            </a:r>
            <a:endParaRPr lang="en-GB" sz="1400" dirty="0">
              <a:solidFill>
                <a:srgbClr val="FF0000"/>
              </a:solidFill>
              <a:latin typeface="Comic Sans MS" panose="030F0702030302020204" pitchFamily="66" charset="0"/>
            </a:endParaRPr>
          </a:p>
        </p:txBody>
      </p:sp>
      <p:sp>
        <p:nvSpPr>
          <p:cNvPr id="19" name="TextBox 18"/>
          <p:cNvSpPr txBox="1"/>
          <p:nvPr/>
        </p:nvSpPr>
        <p:spPr>
          <a:xfrm>
            <a:off x="6365174" y="2731324"/>
            <a:ext cx="293670" cy="307777"/>
          </a:xfrm>
          <a:prstGeom prst="rect">
            <a:avLst/>
          </a:prstGeom>
          <a:noFill/>
        </p:spPr>
        <p:txBody>
          <a:bodyPr wrap="none" rtlCol="0">
            <a:spAutoFit/>
          </a:bodyPr>
          <a:lstStyle/>
          <a:p>
            <a:r>
              <a:rPr lang="en-US" sz="1400" b="1" dirty="0">
                <a:solidFill>
                  <a:srgbClr val="0000FF"/>
                </a:solidFill>
                <a:latin typeface="Comic Sans MS" panose="030F0702030302020204" pitchFamily="66" charset="0"/>
              </a:rPr>
              <a:t>5</a:t>
            </a:r>
            <a:endParaRPr lang="en-GB" sz="1400" b="1" dirty="0">
              <a:solidFill>
                <a:srgbClr val="0000FF"/>
              </a:solidFill>
              <a:latin typeface="Comic Sans MS" panose="030F0702030302020204" pitchFamily="66" charset="0"/>
            </a:endParaRPr>
          </a:p>
        </p:txBody>
      </p:sp>
      <p:sp>
        <p:nvSpPr>
          <p:cNvPr id="48" name="TextBox 47"/>
          <p:cNvSpPr txBox="1"/>
          <p:nvPr/>
        </p:nvSpPr>
        <p:spPr>
          <a:xfrm>
            <a:off x="5520048" y="3192483"/>
            <a:ext cx="511679" cy="307777"/>
          </a:xfrm>
          <a:prstGeom prst="rect">
            <a:avLst/>
          </a:prstGeom>
          <a:noFill/>
        </p:spPr>
        <p:txBody>
          <a:bodyPr wrap="none" rtlCol="0">
            <a:spAutoFit/>
          </a:bodyPr>
          <a:lstStyle/>
          <a:p>
            <a:r>
              <a:rPr lang="en-US" sz="1400" b="1" dirty="0">
                <a:solidFill>
                  <a:srgbClr val="0000FF"/>
                </a:solidFill>
                <a:latin typeface="Comic Sans MS" panose="030F0702030302020204" pitchFamily="66" charset="0"/>
              </a:rPr>
              <a:t>5√3</a:t>
            </a:r>
            <a:endParaRPr lang="en-GB" sz="1400" b="1" dirty="0">
              <a:solidFill>
                <a:srgbClr val="0000FF"/>
              </a:solidFill>
              <a:latin typeface="Comic Sans MS" panose="030F0702030302020204" pitchFamily="66" charset="0"/>
            </a:endParaRPr>
          </a:p>
        </p:txBody>
      </p:sp>
      <p:sp>
        <p:nvSpPr>
          <p:cNvPr id="46" name="タイトル 1">
            <a:extLst>
              <a:ext uri="{FF2B5EF4-FFF2-40B4-BE49-F238E27FC236}">
                <a16:creationId xmlns:a16="http://schemas.microsoft.com/office/drawing/2014/main" id="{913BCF68-53A1-4804-9583-7B90FD53FF8E}"/>
              </a:ext>
            </a:extLst>
          </p:cNvPr>
          <p:cNvSpPr>
            <a:spLocks noGrp="1"/>
          </p:cNvSpPr>
          <p:nvPr>
            <p:ph type="title"/>
          </p:nvPr>
        </p:nvSpPr>
        <p:spPr>
          <a:xfrm>
            <a:off x="637359" y="302588"/>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47" name="テキスト ボックス 46">
            <a:extLst>
              <a:ext uri="{FF2B5EF4-FFF2-40B4-BE49-F238E27FC236}">
                <a16:creationId xmlns:a16="http://schemas.microsoft.com/office/drawing/2014/main" id="{F6D9642B-8413-4235-A003-13B375E7C430}"/>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5A</a:t>
            </a:r>
            <a:endParaRPr lang="en-GB" dirty="0">
              <a:latin typeface="Comic Sans MS" panose="030F0702030302020204" pitchFamily="66" charset="0"/>
            </a:endParaRPr>
          </a:p>
        </p:txBody>
      </p:sp>
    </p:spTree>
    <p:extLst>
      <p:ext uri="{BB962C8B-B14F-4D97-AF65-F5344CB8AC3E}">
        <p14:creationId xmlns:p14="http://schemas.microsoft.com/office/powerpoint/2010/main" val="275767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vertical)">
                                      <p:cBhvr>
                                        <p:cTn id="22" dur="500"/>
                                        <p:tgtEl>
                                          <p:spTgt spid="12"/>
                                        </p:tgtEl>
                                      </p:cBhvr>
                                    </p:animEffect>
                                  </p:childTnLst>
                                </p:cTn>
                              </p:par>
                              <p:par>
                                <p:cTn id="23" presetID="3" presetClass="entr" presetSubtype="1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linds(horizontal)">
                                      <p:cBhvr>
                                        <p:cTn id="28" dur="500"/>
                                        <p:tgtEl>
                                          <p:spTgt spid="16"/>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linds(horizontal)">
                                      <p:cBhvr>
                                        <p:cTn id="34" dur="500"/>
                                        <p:tgtEl>
                                          <p:spTgt spid="4"/>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linds(horizontal)">
                                      <p:cBhvr>
                                        <p:cTn id="47" dur="500"/>
                                        <p:tgtEl>
                                          <p:spTgt spid="8"/>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linds(horizontal)">
                                      <p:cBhvr>
                                        <p:cTn id="50" dur="500"/>
                                        <p:tgtEl>
                                          <p:spTgt spid="20"/>
                                        </p:tgtEl>
                                      </p:cBhvr>
                                    </p:animEffect>
                                  </p:childTnLst>
                                </p:cTn>
                              </p:par>
                              <p:par>
                                <p:cTn id="51" presetID="3" presetClass="entr" presetSubtype="1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blinds(horizontal)">
                                      <p:cBhvr>
                                        <p:cTn id="53" dur="500"/>
                                        <p:tgtEl>
                                          <p:spTgt spid="21"/>
                                        </p:tgtEl>
                                      </p:cBhvr>
                                    </p:animEffect>
                                  </p:childTnLst>
                                </p:cTn>
                              </p:par>
                              <p:par>
                                <p:cTn id="54" presetID="3" presetClass="entr" presetSubtype="10" fill="hold"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blinds(horizontal)">
                                      <p:cBhvr>
                                        <p:cTn id="56" dur="500"/>
                                        <p:tgtEl>
                                          <p:spTgt spid="24"/>
                                        </p:tgtEl>
                                      </p:cBhvr>
                                    </p:animEffect>
                                  </p:childTnLst>
                                </p:cTn>
                              </p:par>
                              <p:par>
                                <p:cTn id="57" presetID="3" presetClass="entr" presetSubtype="1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blinds(horizontal)">
                                      <p:cBhvr>
                                        <p:cTn id="59" dur="500"/>
                                        <p:tgtEl>
                                          <p:spTgt spid="26"/>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linds(horizontal)">
                                      <p:cBhvr>
                                        <p:cTn id="62" dur="500"/>
                                        <p:tgtEl>
                                          <p:spTgt spid="14"/>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blinds(horizontal)">
                                      <p:cBhvr>
                                        <p:cTn id="65" dur="500"/>
                                        <p:tgtEl>
                                          <p:spTgt spid="30"/>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blinds(horizontal)">
                                      <p:cBhvr>
                                        <p:cTn id="70" dur="500"/>
                                        <p:tgtEl>
                                          <p:spTgt spid="3">
                                            <p:txEl>
                                              <p:pRg st="9" end="9"/>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blinds(horizontal)">
                                      <p:cBhvr>
                                        <p:cTn id="75" dur="500"/>
                                        <p:tgtEl>
                                          <p:spTgt spid="29"/>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mph" presetSubtype="2" fill="hold" nodeType="clickEffect">
                                  <p:stCondLst>
                                    <p:cond delay="0"/>
                                  </p:stCondLst>
                                  <p:childTnLst>
                                    <p:animClr clrSpc="rgb" dir="cw">
                                      <p:cBhvr>
                                        <p:cTn id="79" dur="500" fill="hold"/>
                                        <p:tgtEl>
                                          <p:spTgt spid="55"/>
                                        </p:tgtEl>
                                        <p:attrNameLst>
                                          <p:attrName>fillcolor</p:attrName>
                                        </p:attrNameLst>
                                      </p:cBhvr>
                                      <p:to>
                                        <a:srgbClr val="66CCFF"/>
                                      </p:to>
                                    </p:animClr>
                                    <p:set>
                                      <p:cBhvr>
                                        <p:cTn id="80" dur="500" fill="hold"/>
                                        <p:tgtEl>
                                          <p:spTgt spid="55"/>
                                        </p:tgtEl>
                                        <p:attrNameLst>
                                          <p:attrName>fill.type</p:attrName>
                                        </p:attrNameLst>
                                      </p:cBhvr>
                                      <p:to>
                                        <p:strVal val="solid"/>
                                      </p:to>
                                    </p:set>
                                    <p:set>
                                      <p:cBhvr>
                                        <p:cTn id="81" dur="500" fill="hold"/>
                                        <p:tgtEl>
                                          <p:spTgt spid="55"/>
                                        </p:tgtEl>
                                        <p:attrNameLst>
                                          <p:attrName>fill.on</p:attrName>
                                        </p:attrNameLst>
                                      </p:cBhvr>
                                      <p:to>
                                        <p:strVal val="true"/>
                                      </p:to>
                                    </p:se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blinds(horizontal)">
                                      <p:cBhvr>
                                        <p:cTn id="86" dur="500"/>
                                        <p:tgtEl>
                                          <p:spTgt spid="31"/>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blinds(horizontal)">
                                      <p:cBhvr>
                                        <p:cTn id="91" dur="500"/>
                                        <p:tgtEl>
                                          <p:spTgt spid="39"/>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blinds(horizontal)">
                                      <p:cBhvr>
                                        <p:cTn id="96" dur="500"/>
                                        <p:tgtEl>
                                          <p:spTgt spid="38"/>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blinds(horizontal)">
                                      <p:cBhvr>
                                        <p:cTn id="101" dur="500"/>
                                        <p:tgtEl>
                                          <p:spTgt spid="33"/>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blinds(horizontal)">
                                      <p:cBhvr>
                                        <p:cTn id="106" dur="500"/>
                                        <p:tgtEl>
                                          <p:spTgt spid="40"/>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blinds(horizontal)">
                                      <p:cBhvr>
                                        <p:cTn id="111" dur="500"/>
                                        <p:tgtEl>
                                          <p:spTgt spid="44"/>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36"/>
                                        </p:tgtEl>
                                        <p:attrNameLst>
                                          <p:attrName>style.visibility</p:attrName>
                                        </p:attrNameLst>
                                      </p:cBhvr>
                                      <p:to>
                                        <p:strVal val="visible"/>
                                      </p:to>
                                    </p:set>
                                    <p:animEffect transition="in" filter="blinds(horizontal)">
                                      <p:cBhvr>
                                        <p:cTn id="116" dur="500"/>
                                        <p:tgtEl>
                                          <p:spTgt spid="36"/>
                                        </p:tgtEl>
                                      </p:cBhvr>
                                    </p:animEffect>
                                  </p:childTnLst>
                                </p:cTn>
                              </p:par>
                            </p:childTnLst>
                          </p:cTn>
                        </p:par>
                      </p:childTnLst>
                    </p:cTn>
                  </p:par>
                  <p:par>
                    <p:cTn id="117" fill="hold">
                      <p:stCondLst>
                        <p:cond delay="indefinite"/>
                      </p:stCondLst>
                      <p:childTnLst>
                        <p:par>
                          <p:cTn id="118" fill="hold">
                            <p:stCondLst>
                              <p:cond delay="0"/>
                            </p:stCondLst>
                            <p:childTnLst>
                              <p:par>
                                <p:cTn id="119" presetID="3" presetClass="entr" presetSubtype="10" fill="hold" grpId="0" nodeType="clickEffect">
                                  <p:stCondLst>
                                    <p:cond delay="0"/>
                                  </p:stCondLst>
                                  <p:childTnLst>
                                    <p:set>
                                      <p:cBhvr>
                                        <p:cTn id="120" dur="1" fill="hold">
                                          <p:stCondLst>
                                            <p:cond delay="0"/>
                                          </p:stCondLst>
                                        </p:cTn>
                                        <p:tgtEl>
                                          <p:spTgt spid="19"/>
                                        </p:tgtEl>
                                        <p:attrNameLst>
                                          <p:attrName>style.visibility</p:attrName>
                                        </p:attrNameLst>
                                      </p:cBhvr>
                                      <p:to>
                                        <p:strVal val="visible"/>
                                      </p:to>
                                    </p:set>
                                    <p:animEffect transition="in" filter="blinds(horizontal)">
                                      <p:cBhvr>
                                        <p:cTn id="121" dur="500"/>
                                        <p:tgtEl>
                                          <p:spTgt spid="19"/>
                                        </p:tgtEl>
                                      </p:cBhvr>
                                    </p:animEffect>
                                  </p:childTnLst>
                                </p:cTn>
                              </p:par>
                            </p:childTnLst>
                          </p:cTn>
                        </p:par>
                      </p:childTnLst>
                    </p:cTn>
                  </p:par>
                  <p:par>
                    <p:cTn id="122" fill="hold">
                      <p:stCondLst>
                        <p:cond delay="indefinite"/>
                      </p:stCondLst>
                      <p:childTnLst>
                        <p:par>
                          <p:cTn id="123" fill="hold">
                            <p:stCondLst>
                              <p:cond delay="0"/>
                            </p:stCondLst>
                            <p:childTnLst>
                              <p:par>
                                <p:cTn id="124" presetID="1" presetClass="emph" presetSubtype="2" fill="hold" nodeType="clickEffect">
                                  <p:stCondLst>
                                    <p:cond delay="0"/>
                                  </p:stCondLst>
                                  <p:childTnLst>
                                    <p:animClr clrSpc="rgb" dir="cw">
                                      <p:cBhvr>
                                        <p:cTn id="125" dur="500" fill="hold"/>
                                        <p:tgtEl>
                                          <p:spTgt spid="55"/>
                                        </p:tgtEl>
                                        <p:attrNameLst>
                                          <p:attrName>fillcolor</p:attrName>
                                        </p:attrNameLst>
                                      </p:cBhvr>
                                      <p:to>
                                        <a:schemeClr val="bg1"/>
                                      </p:to>
                                    </p:animClr>
                                    <p:set>
                                      <p:cBhvr>
                                        <p:cTn id="126" dur="500" fill="hold"/>
                                        <p:tgtEl>
                                          <p:spTgt spid="55"/>
                                        </p:tgtEl>
                                        <p:attrNameLst>
                                          <p:attrName>fill.type</p:attrName>
                                        </p:attrNameLst>
                                      </p:cBhvr>
                                      <p:to>
                                        <p:strVal val="solid"/>
                                      </p:to>
                                    </p:set>
                                    <p:set>
                                      <p:cBhvr>
                                        <p:cTn id="127" dur="500" fill="hold"/>
                                        <p:tgtEl>
                                          <p:spTgt spid="55"/>
                                        </p:tgtEl>
                                        <p:attrNameLst>
                                          <p:attrName>fill.on</p:attrName>
                                        </p:attrNameLst>
                                      </p:cBhvr>
                                      <p:to>
                                        <p:strVal val="true"/>
                                      </p:to>
                                    </p:set>
                                  </p:childTnLst>
                                </p:cTn>
                              </p:par>
                            </p:childTnLst>
                          </p:cTn>
                        </p:par>
                      </p:childTnLst>
                    </p:cTn>
                  </p:par>
                  <p:par>
                    <p:cTn id="128" fill="hold">
                      <p:stCondLst>
                        <p:cond delay="indefinite"/>
                      </p:stCondLst>
                      <p:childTnLst>
                        <p:par>
                          <p:cTn id="129" fill="hold">
                            <p:stCondLst>
                              <p:cond delay="0"/>
                            </p:stCondLst>
                            <p:childTnLst>
                              <p:par>
                                <p:cTn id="130" presetID="1" presetClass="emph" presetSubtype="2" fill="hold" nodeType="clickEffect">
                                  <p:stCondLst>
                                    <p:cond delay="0"/>
                                  </p:stCondLst>
                                  <p:childTnLst>
                                    <p:animClr clrSpc="rgb" dir="cw">
                                      <p:cBhvr>
                                        <p:cTn id="131" dur="500" fill="hold"/>
                                        <p:tgtEl>
                                          <p:spTgt spid="56"/>
                                        </p:tgtEl>
                                        <p:attrNameLst>
                                          <p:attrName>fillcolor</p:attrName>
                                        </p:attrNameLst>
                                      </p:cBhvr>
                                      <p:to>
                                        <a:srgbClr val="66CCFF"/>
                                      </p:to>
                                    </p:animClr>
                                    <p:set>
                                      <p:cBhvr>
                                        <p:cTn id="132" dur="500" fill="hold"/>
                                        <p:tgtEl>
                                          <p:spTgt spid="56"/>
                                        </p:tgtEl>
                                        <p:attrNameLst>
                                          <p:attrName>fill.type</p:attrName>
                                        </p:attrNameLst>
                                      </p:cBhvr>
                                      <p:to>
                                        <p:strVal val="solid"/>
                                      </p:to>
                                    </p:set>
                                    <p:set>
                                      <p:cBhvr>
                                        <p:cTn id="133" dur="500" fill="hold"/>
                                        <p:tgtEl>
                                          <p:spTgt spid="56"/>
                                        </p:tgtEl>
                                        <p:attrNameLst>
                                          <p:attrName>fill.on</p:attrName>
                                        </p:attrNameLst>
                                      </p:cBhvr>
                                      <p:to>
                                        <p:strVal val="true"/>
                                      </p:to>
                                    </p:set>
                                  </p:childTnLst>
                                </p:cTn>
                              </p:par>
                            </p:childTnLst>
                          </p:cTn>
                        </p:par>
                      </p:childTnLst>
                    </p:cTn>
                  </p:par>
                  <p:par>
                    <p:cTn id="134" fill="hold">
                      <p:stCondLst>
                        <p:cond delay="indefinite"/>
                      </p:stCondLst>
                      <p:childTnLst>
                        <p:par>
                          <p:cTn id="135" fill="hold">
                            <p:stCondLst>
                              <p:cond delay="0"/>
                            </p:stCondLst>
                            <p:childTnLst>
                              <p:par>
                                <p:cTn id="136" presetID="3" presetClass="entr" presetSubtype="10" fill="hold" grpId="0" nodeType="click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blinds(horizontal)">
                                      <p:cBhvr>
                                        <p:cTn id="138" dur="500"/>
                                        <p:tgtEl>
                                          <p:spTgt spid="32"/>
                                        </p:tgtEl>
                                      </p:cBhvr>
                                    </p:animEffect>
                                  </p:childTnLst>
                                </p:cTn>
                              </p:par>
                            </p:childTnLst>
                          </p:cTn>
                        </p:par>
                      </p:childTnLst>
                    </p:cTn>
                  </p:par>
                  <p:par>
                    <p:cTn id="139" fill="hold">
                      <p:stCondLst>
                        <p:cond delay="indefinite"/>
                      </p:stCondLst>
                      <p:childTnLst>
                        <p:par>
                          <p:cTn id="140" fill="hold">
                            <p:stCondLst>
                              <p:cond delay="0"/>
                            </p:stCondLst>
                            <p:childTnLst>
                              <p:par>
                                <p:cTn id="141" presetID="3" presetClass="entr" presetSubtype="10" fill="hold" grpId="0" nodeType="clickEffect">
                                  <p:stCondLst>
                                    <p:cond delay="0"/>
                                  </p:stCondLst>
                                  <p:childTnLst>
                                    <p:set>
                                      <p:cBhvr>
                                        <p:cTn id="142" dur="1" fill="hold">
                                          <p:stCondLst>
                                            <p:cond delay="0"/>
                                          </p:stCondLst>
                                        </p:cTn>
                                        <p:tgtEl>
                                          <p:spTgt spid="41"/>
                                        </p:tgtEl>
                                        <p:attrNameLst>
                                          <p:attrName>style.visibility</p:attrName>
                                        </p:attrNameLst>
                                      </p:cBhvr>
                                      <p:to>
                                        <p:strVal val="visible"/>
                                      </p:to>
                                    </p:set>
                                    <p:animEffect transition="in" filter="blinds(horizontal)">
                                      <p:cBhvr>
                                        <p:cTn id="143" dur="500"/>
                                        <p:tgtEl>
                                          <p:spTgt spid="41"/>
                                        </p:tgtEl>
                                      </p:cBhvr>
                                    </p:animEffect>
                                  </p:childTnLst>
                                </p:cTn>
                              </p:par>
                            </p:childTnLst>
                          </p:cTn>
                        </p:par>
                      </p:childTnLst>
                    </p:cTn>
                  </p:par>
                  <p:par>
                    <p:cTn id="144" fill="hold">
                      <p:stCondLst>
                        <p:cond delay="indefinite"/>
                      </p:stCondLst>
                      <p:childTnLst>
                        <p:par>
                          <p:cTn id="145" fill="hold">
                            <p:stCondLst>
                              <p:cond delay="0"/>
                            </p:stCondLst>
                            <p:childTnLst>
                              <p:par>
                                <p:cTn id="146" presetID="3" presetClass="entr" presetSubtype="10" fill="hold" grpId="0" nodeType="click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blinds(horizontal)">
                                      <p:cBhvr>
                                        <p:cTn id="148" dur="500"/>
                                        <p:tgtEl>
                                          <p:spTgt spid="43"/>
                                        </p:tgtEl>
                                      </p:cBhvr>
                                    </p:animEffect>
                                  </p:childTnLst>
                                </p:cTn>
                              </p:par>
                            </p:childTnLst>
                          </p:cTn>
                        </p:par>
                      </p:childTnLst>
                    </p:cTn>
                  </p:par>
                  <p:par>
                    <p:cTn id="149" fill="hold">
                      <p:stCondLst>
                        <p:cond delay="indefinite"/>
                      </p:stCondLst>
                      <p:childTnLst>
                        <p:par>
                          <p:cTn id="150" fill="hold">
                            <p:stCondLst>
                              <p:cond delay="0"/>
                            </p:stCondLst>
                            <p:childTnLst>
                              <p:par>
                                <p:cTn id="151" presetID="3" presetClass="entr" presetSubtype="10" fill="hold" grpId="0" nodeType="clickEffect">
                                  <p:stCondLst>
                                    <p:cond delay="0"/>
                                  </p:stCondLst>
                                  <p:childTnLst>
                                    <p:set>
                                      <p:cBhvr>
                                        <p:cTn id="152" dur="1" fill="hold">
                                          <p:stCondLst>
                                            <p:cond delay="0"/>
                                          </p:stCondLst>
                                        </p:cTn>
                                        <p:tgtEl>
                                          <p:spTgt spid="35"/>
                                        </p:tgtEl>
                                        <p:attrNameLst>
                                          <p:attrName>style.visibility</p:attrName>
                                        </p:attrNameLst>
                                      </p:cBhvr>
                                      <p:to>
                                        <p:strVal val="visible"/>
                                      </p:to>
                                    </p:set>
                                    <p:animEffect transition="in" filter="blinds(horizontal)">
                                      <p:cBhvr>
                                        <p:cTn id="153" dur="500"/>
                                        <p:tgtEl>
                                          <p:spTgt spid="35"/>
                                        </p:tgtEl>
                                      </p:cBhvr>
                                    </p:animEffect>
                                  </p:childTnLst>
                                </p:cTn>
                              </p:par>
                            </p:childTnLst>
                          </p:cTn>
                        </p:par>
                      </p:childTnLst>
                    </p:cTn>
                  </p:par>
                  <p:par>
                    <p:cTn id="154" fill="hold">
                      <p:stCondLst>
                        <p:cond delay="indefinite"/>
                      </p:stCondLst>
                      <p:childTnLst>
                        <p:par>
                          <p:cTn id="155" fill="hold">
                            <p:stCondLst>
                              <p:cond delay="0"/>
                            </p:stCondLst>
                            <p:childTnLst>
                              <p:par>
                                <p:cTn id="156" presetID="3" presetClass="entr" presetSubtype="10" fill="hold" grpId="0" nodeType="clickEffect">
                                  <p:stCondLst>
                                    <p:cond delay="0"/>
                                  </p:stCondLst>
                                  <p:childTnLst>
                                    <p:set>
                                      <p:cBhvr>
                                        <p:cTn id="157" dur="1" fill="hold">
                                          <p:stCondLst>
                                            <p:cond delay="0"/>
                                          </p:stCondLst>
                                        </p:cTn>
                                        <p:tgtEl>
                                          <p:spTgt spid="42"/>
                                        </p:tgtEl>
                                        <p:attrNameLst>
                                          <p:attrName>style.visibility</p:attrName>
                                        </p:attrNameLst>
                                      </p:cBhvr>
                                      <p:to>
                                        <p:strVal val="visible"/>
                                      </p:to>
                                    </p:set>
                                    <p:animEffect transition="in" filter="blinds(horizontal)">
                                      <p:cBhvr>
                                        <p:cTn id="158" dur="500"/>
                                        <p:tgtEl>
                                          <p:spTgt spid="42"/>
                                        </p:tgtEl>
                                      </p:cBhvr>
                                    </p:animEffect>
                                  </p:childTnLst>
                                </p:cTn>
                              </p:par>
                            </p:childTnLst>
                          </p:cTn>
                        </p:par>
                      </p:childTnLst>
                    </p:cTn>
                  </p:par>
                  <p:par>
                    <p:cTn id="159" fill="hold">
                      <p:stCondLst>
                        <p:cond delay="indefinite"/>
                      </p:stCondLst>
                      <p:childTnLst>
                        <p:par>
                          <p:cTn id="160" fill="hold">
                            <p:stCondLst>
                              <p:cond delay="0"/>
                            </p:stCondLst>
                            <p:childTnLst>
                              <p:par>
                                <p:cTn id="161" presetID="3" presetClass="entr" presetSubtype="10" fill="hold" grpId="0" nodeType="clickEffect">
                                  <p:stCondLst>
                                    <p:cond delay="0"/>
                                  </p:stCondLst>
                                  <p:childTnLst>
                                    <p:set>
                                      <p:cBhvr>
                                        <p:cTn id="162" dur="1" fill="hold">
                                          <p:stCondLst>
                                            <p:cond delay="0"/>
                                          </p:stCondLst>
                                        </p:cTn>
                                        <p:tgtEl>
                                          <p:spTgt spid="45"/>
                                        </p:tgtEl>
                                        <p:attrNameLst>
                                          <p:attrName>style.visibility</p:attrName>
                                        </p:attrNameLst>
                                      </p:cBhvr>
                                      <p:to>
                                        <p:strVal val="visible"/>
                                      </p:to>
                                    </p:set>
                                    <p:animEffect transition="in" filter="blinds(horizontal)">
                                      <p:cBhvr>
                                        <p:cTn id="163" dur="500"/>
                                        <p:tgtEl>
                                          <p:spTgt spid="45"/>
                                        </p:tgtEl>
                                      </p:cBhvr>
                                    </p:animEffect>
                                  </p:childTnLst>
                                </p:cTn>
                              </p:par>
                            </p:childTnLst>
                          </p:cTn>
                        </p:par>
                      </p:childTnLst>
                    </p:cTn>
                  </p:par>
                  <p:par>
                    <p:cTn id="164" fill="hold">
                      <p:stCondLst>
                        <p:cond delay="indefinite"/>
                      </p:stCondLst>
                      <p:childTnLst>
                        <p:par>
                          <p:cTn id="165" fill="hold">
                            <p:stCondLst>
                              <p:cond delay="0"/>
                            </p:stCondLst>
                            <p:childTnLst>
                              <p:par>
                                <p:cTn id="166" presetID="3" presetClass="entr" presetSubtype="10" fill="hold" grpId="0" nodeType="clickEffect">
                                  <p:stCondLst>
                                    <p:cond delay="0"/>
                                  </p:stCondLst>
                                  <p:childTnLst>
                                    <p:set>
                                      <p:cBhvr>
                                        <p:cTn id="167" dur="1" fill="hold">
                                          <p:stCondLst>
                                            <p:cond delay="0"/>
                                          </p:stCondLst>
                                        </p:cTn>
                                        <p:tgtEl>
                                          <p:spTgt spid="37"/>
                                        </p:tgtEl>
                                        <p:attrNameLst>
                                          <p:attrName>style.visibility</p:attrName>
                                        </p:attrNameLst>
                                      </p:cBhvr>
                                      <p:to>
                                        <p:strVal val="visible"/>
                                      </p:to>
                                    </p:set>
                                    <p:animEffect transition="in" filter="blinds(horizontal)">
                                      <p:cBhvr>
                                        <p:cTn id="168" dur="500"/>
                                        <p:tgtEl>
                                          <p:spTgt spid="37"/>
                                        </p:tgtEl>
                                      </p:cBhvr>
                                    </p:animEffect>
                                  </p:childTnLst>
                                </p:cTn>
                              </p:par>
                            </p:childTnLst>
                          </p:cTn>
                        </p:par>
                      </p:childTnLst>
                    </p:cTn>
                  </p:par>
                  <p:par>
                    <p:cTn id="169" fill="hold">
                      <p:stCondLst>
                        <p:cond delay="indefinite"/>
                      </p:stCondLst>
                      <p:childTnLst>
                        <p:par>
                          <p:cTn id="170" fill="hold">
                            <p:stCondLst>
                              <p:cond delay="0"/>
                            </p:stCondLst>
                            <p:childTnLst>
                              <p:par>
                                <p:cTn id="171" presetID="3" presetClass="entr" presetSubtype="10" fill="hold" grpId="0" nodeType="clickEffect">
                                  <p:stCondLst>
                                    <p:cond delay="0"/>
                                  </p:stCondLst>
                                  <p:childTnLst>
                                    <p:set>
                                      <p:cBhvr>
                                        <p:cTn id="172" dur="1" fill="hold">
                                          <p:stCondLst>
                                            <p:cond delay="0"/>
                                          </p:stCondLst>
                                        </p:cTn>
                                        <p:tgtEl>
                                          <p:spTgt spid="48"/>
                                        </p:tgtEl>
                                        <p:attrNameLst>
                                          <p:attrName>style.visibility</p:attrName>
                                        </p:attrNameLst>
                                      </p:cBhvr>
                                      <p:to>
                                        <p:strVal val="visible"/>
                                      </p:to>
                                    </p:set>
                                    <p:animEffect transition="in" filter="blinds(horizontal)">
                                      <p:cBhvr>
                                        <p:cTn id="173" dur="500"/>
                                        <p:tgtEl>
                                          <p:spTgt spid="48"/>
                                        </p:tgtEl>
                                      </p:cBhvr>
                                    </p:animEffect>
                                  </p:childTnLst>
                                </p:cTn>
                              </p:par>
                            </p:childTnLst>
                          </p:cTn>
                        </p:par>
                      </p:childTnLst>
                    </p:cTn>
                  </p:par>
                  <p:par>
                    <p:cTn id="174" fill="hold">
                      <p:stCondLst>
                        <p:cond delay="indefinite"/>
                      </p:stCondLst>
                      <p:childTnLst>
                        <p:par>
                          <p:cTn id="175" fill="hold">
                            <p:stCondLst>
                              <p:cond delay="0"/>
                            </p:stCondLst>
                            <p:childTnLst>
                              <p:par>
                                <p:cTn id="176" presetID="1" presetClass="emph" presetSubtype="2" fill="hold" nodeType="clickEffect">
                                  <p:stCondLst>
                                    <p:cond delay="0"/>
                                  </p:stCondLst>
                                  <p:childTnLst>
                                    <p:animClr clrSpc="rgb" dir="cw">
                                      <p:cBhvr>
                                        <p:cTn id="177" dur="500" fill="hold"/>
                                        <p:tgtEl>
                                          <p:spTgt spid="56"/>
                                        </p:tgtEl>
                                        <p:attrNameLst>
                                          <p:attrName>fillcolor</p:attrName>
                                        </p:attrNameLst>
                                      </p:cBhvr>
                                      <p:to>
                                        <a:schemeClr val="bg1"/>
                                      </p:to>
                                    </p:animClr>
                                    <p:set>
                                      <p:cBhvr>
                                        <p:cTn id="178" dur="500" fill="hold"/>
                                        <p:tgtEl>
                                          <p:spTgt spid="56"/>
                                        </p:tgtEl>
                                        <p:attrNameLst>
                                          <p:attrName>fill.type</p:attrName>
                                        </p:attrNameLst>
                                      </p:cBhvr>
                                      <p:to>
                                        <p:strVal val="solid"/>
                                      </p:to>
                                    </p:set>
                                    <p:set>
                                      <p:cBhvr>
                                        <p:cTn id="179" dur="500" fill="hold"/>
                                        <p:tgtEl>
                                          <p:spTgt spid="56"/>
                                        </p:tgtEl>
                                        <p:attrNameLst>
                                          <p:attrName>fill.on</p:attrName>
                                        </p:attrNameLst>
                                      </p:cBhvr>
                                      <p:to>
                                        <p:strVal val="true"/>
                                      </p:to>
                                    </p:set>
                                  </p:childTnLst>
                                </p:cTn>
                              </p:par>
                            </p:childTnLst>
                          </p:cTn>
                        </p:par>
                      </p:childTnLst>
                    </p:cTn>
                  </p:par>
                  <p:par>
                    <p:cTn id="180" fill="hold">
                      <p:stCondLst>
                        <p:cond delay="indefinite"/>
                      </p:stCondLst>
                      <p:childTnLst>
                        <p:par>
                          <p:cTn id="181" fill="hold">
                            <p:stCondLst>
                              <p:cond delay="0"/>
                            </p:stCondLst>
                            <p:childTnLst>
                              <p:par>
                                <p:cTn id="182" presetID="3" presetClass="entr" presetSubtype="10" fill="hold" grpId="0" nodeType="clickEffect">
                                  <p:stCondLst>
                                    <p:cond delay="0"/>
                                  </p:stCondLst>
                                  <p:childTnLst>
                                    <p:set>
                                      <p:cBhvr>
                                        <p:cTn id="183" dur="1" fill="hold">
                                          <p:stCondLst>
                                            <p:cond delay="0"/>
                                          </p:stCondLst>
                                        </p:cTn>
                                        <p:tgtEl>
                                          <p:spTgt spid="18"/>
                                        </p:tgtEl>
                                        <p:attrNameLst>
                                          <p:attrName>style.visibility</p:attrName>
                                        </p:attrNameLst>
                                      </p:cBhvr>
                                      <p:to>
                                        <p:strVal val="visible"/>
                                      </p:to>
                                    </p:set>
                                    <p:animEffect transition="in" filter="blinds(horizontal)">
                                      <p:cBhvr>
                                        <p:cTn id="18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4" grpId="0"/>
      <p:bldP spid="15" grpId="0"/>
      <p:bldP spid="16" grpId="0"/>
      <p:bldP spid="17" grpId="0"/>
      <p:bldP spid="20" grpId="0"/>
      <p:bldP spid="14" grpId="0"/>
      <p:bldP spid="29" grpId="0"/>
      <p:bldP spid="30" grpId="0" animBg="1"/>
      <p:bldP spid="31" grpId="0"/>
      <p:bldP spid="32" grpId="0"/>
      <p:bldP spid="33" grpId="0"/>
      <p:bldP spid="35" grpId="0"/>
      <p:bldP spid="36" grpId="0"/>
      <p:bldP spid="37" grpId="0"/>
      <p:bldP spid="38" grpId="0"/>
      <p:bldP spid="39" grpId="0" animBg="1"/>
      <p:bldP spid="40" grpId="0" animBg="1"/>
      <p:bldP spid="41" grpId="0" animBg="1"/>
      <p:bldP spid="42" grpId="0" animBg="1"/>
      <p:bldP spid="43" grpId="0"/>
      <p:bldP spid="44" grpId="0"/>
      <p:bldP spid="45" grpId="0"/>
      <p:bldP spid="18" grpId="0" animBg="1"/>
      <p:bldP spid="19"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3505200" cy="5029200"/>
          </a:xfrm>
        </p:spPr>
        <p:txBody>
          <a:bodyPr>
            <a:normAutofit/>
          </a:bodyPr>
          <a:lstStyle/>
          <a:p>
            <a:pPr marL="0" indent="0" algn="ctr">
              <a:buNone/>
            </a:pPr>
            <a:r>
              <a:rPr lang="en-GB" sz="1400" b="1" dirty="0">
                <a:latin typeface="Comic Sans MS" panose="030F0702030302020204" pitchFamily="66" charset="0"/>
              </a:rPr>
              <a:t>You need to be able to use both Polar and Cartesian Coordinates</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US" sz="1400" dirty="0">
                <a:latin typeface="Comic Sans MS" panose="030F0702030302020204" pitchFamily="66" charset="0"/>
                <a:sym typeface="Wingdings" panose="05000000000000000000" pitchFamily="2" charset="2"/>
              </a:rPr>
              <a:t>Convert the following Polar coordinate into Cartesian form.</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a:latin typeface="Comic Sans MS" panose="030F0702030302020204" pitchFamily="66" charset="0"/>
                <a:sym typeface="Wingdings" panose="05000000000000000000" pitchFamily="2" charset="2"/>
              </a:rPr>
              <a:t>As usual draw a diagram, and think carefully about which quadrant this point is in</a:t>
            </a: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a:latin typeface="Comic Sans MS" panose="030F0702030302020204" pitchFamily="66" charset="0"/>
                <a:sym typeface="Wingdings" panose="05000000000000000000" pitchFamily="2" charset="2"/>
              </a:rPr>
              <a:t>The angle in the triangle will be </a:t>
            </a:r>
            <a:r>
              <a:rPr lang="el-GR" sz="1400" baseline="30000" dirty="0">
                <a:latin typeface="Comic Sans MS" panose="030F0702030302020204" pitchFamily="66" charset="0"/>
                <a:sym typeface="Wingdings" panose="05000000000000000000" pitchFamily="2" charset="2"/>
              </a:rPr>
              <a:t>π</a:t>
            </a:r>
            <a:r>
              <a:rPr lang="en-US" sz="1400" dirty="0">
                <a:latin typeface="Comic Sans MS" panose="030F0702030302020204" pitchFamily="66" charset="0"/>
                <a:sym typeface="Wingdings" panose="05000000000000000000" pitchFamily="2" charset="2"/>
              </a:rPr>
              <a:t>/</a:t>
            </a:r>
            <a:r>
              <a:rPr lang="en-US" sz="1400" baseline="-25000" dirty="0">
                <a:latin typeface="Comic Sans MS" panose="030F0702030302020204" pitchFamily="66" charset="0"/>
                <a:sym typeface="Wingdings" panose="05000000000000000000" pitchFamily="2" charset="2"/>
              </a:rPr>
              <a:t>3</a:t>
            </a:r>
            <a:r>
              <a:rPr lang="en-US" sz="1400" dirty="0">
                <a:latin typeface="Comic Sans MS" panose="030F0702030302020204" pitchFamily="66" charset="0"/>
                <a:sym typeface="Wingdings" panose="05000000000000000000" pitchFamily="2" charset="2"/>
              </a:rPr>
              <a:t>, </a:t>
            </a:r>
            <a:r>
              <a:rPr lang="en-GB" sz="1400" dirty="0">
                <a:latin typeface="Comic Sans MS" panose="030F0702030302020204" pitchFamily="66" charset="0"/>
                <a:sym typeface="Wingdings" panose="05000000000000000000" pitchFamily="2" charset="2"/>
              </a:rPr>
              <a:t>calculated by subtracting </a:t>
            </a:r>
            <a:r>
              <a:rPr lang="en-GB" sz="1400" baseline="30000" dirty="0">
                <a:latin typeface="Comic Sans MS" panose="030F0702030302020204" pitchFamily="66" charset="0"/>
                <a:sym typeface="Wingdings" panose="05000000000000000000" pitchFamily="2" charset="2"/>
              </a:rPr>
              <a:t>2</a:t>
            </a:r>
            <a:r>
              <a:rPr lang="el-GR" sz="1400" baseline="30000" dirty="0">
                <a:latin typeface="Comic Sans MS" panose="030F0702030302020204" pitchFamily="66" charset="0"/>
                <a:sym typeface="Wingdings" panose="05000000000000000000" pitchFamily="2" charset="2"/>
              </a:rPr>
              <a:t>π</a:t>
            </a:r>
            <a:r>
              <a:rPr lang="en-GB" sz="1400" dirty="0">
                <a:latin typeface="Comic Sans MS" panose="030F0702030302020204" pitchFamily="66" charset="0"/>
                <a:sym typeface="Wingdings" panose="05000000000000000000" pitchFamily="2" charset="2"/>
              </a:rPr>
              <a:t>/</a:t>
            </a:r>
            <a:r>
              <a:rPr lang="en-GB" sz="1400" baseline="-25000" dirty="0">
                <a:latin typeface="Comic Sans MS" panose="030F0702030302020204" pitchFamily="66" charset="0"/>
                <a:sym typeface="Wingdings" panose="05000000000000000000" pitchFamily="2" charset="2"/>
              </a:rPr>
              <a:t>3</a:t>
            </a:r>
            <a:r>
              <a:rPr lang="en-GB" sz="1400" dirty="0">
                <a:latin typeface="Comic Sans MS" panose="030F0702030302020204" pitchFamily="66" charset="0"/>
                <a:sym typeface="Wingdings" panose="05000000000000000000" pitchFamily="2" charset="2"/>
              </a:rPr>
              <a:t> from </a:t>
            </a:r>
            <a:r>
              <a:rPr lang="el-GR" sz="1400" dirty="0">
                <a:latin typeface="Comic Sans MS" panose="030F0702030302020204" pitchFamily="66" charset="0"/>
                <a:sym typeface="Wingdings" panose="05000000000000000000" pitchFamily="2" charset="2"/>
              </a:rPr>
              <a:t>π</a:t>
            </a:r>
            <a:endParaRPr lang="en-US" sz="1400" baseline="-25000" dirty="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endParaRPr lang="en-GB" sz="1400" dirty="0">
              <a:latin typeface="Comic Sans MS" panose="030F0702030302020204" pitchFamily="66"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55" name="TextBox 54"/>
              <p:cNvSpPr txBox="1"/>
              <p:nvPr/>
            </p:nvSpPr>
            <p:spPr>
              <a:xfrm>
                <a:off x="4955274"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𝑥</m:t>
                      </m:r>
                      <m:r>
                        <a:rPr lang="en-US" sz="1600" b="0" i="1" smtClean="0">
                          <a:latin typeface="Cambria Math"/>
                        </a:rPr>
                        <m:t>=</m:t>
                      </m:r>
                      <m:r>
                        <a:rPr lang="en-US" sz="1600" b="0" i="1" smtClean="0">
                          <a:latin typeface="Cambria Math"/>
                        </a:rPr>
                        <m:t>𝑟𝑐𝑜𝑠</m:t>
                      </m:r>
                      <m:r>
                        <a:rPr lang="en-US" sz="1600" b="0" i="1" smtClean="0">
                          <a:latin typeface="Cambria Math"/>
                          <a:ea typeface="Cambria Math"/>
                        </a:rPr>
                        <m:t>𝜃</m:t>
                      </m:r>
                    </m:oMath>
                  </m:oMathPara>
                </a14:m>
                <a:endParaRPr lang="en-GB" sz="1600" dirty="0"/>
              </a:p>
            </p:txBody>
          </p:sp>
        </mc:Choice>
        <mc:Fallback xmlns="">
          <p:sp>
            <p:nvSpPr>
              <p:cNvPr id="55" name="TextBox 54"/>
              <p:cNvSpPr txBox="1">
                <a:spLocks noRot="1" noChangeAspect="1" noMove="1" noResize="1" noEditPoints="1" noAdjustHandles="1" noChangeArrowheads="1" noChangeShapeType="1" noTextEdit="1"/>
              </p:cNvSpPr>
              <p:nvPr/>
            </p:nvSpPr>
            <p:spPr>
              <a:xfrm>
                <a:off x="4955274" y="0"/>
                <a:ext cx="1219200" cy="338554"/>
              </a:xfrm>
              <a:prstGeom prst="rect">
                <a:avLst/>
              </a:prstGeom>
              <a:blipFill>
                <a:blip r:embed="rId2"/>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3731524"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r>
                        <a:rPr lang="en-US" sz="1600" b="0" i="1" smtClean="0">
                          <a:latin typeface="Cambria Math"/>
                        </a:rPr>
                        <m:t>=</m:t>
                      </m:r>
                      <m:r>
                        <a:rPr lang="en-US" sz="1600" b="0" i="1" smtClean="0">
                          <a:latin typeface="Cambria Math"/>
                        </a:rPr>
                        <m:t>𝑟𝑠𝑖𝑛</m:t>
                      </m:r>
                      <m:r>
                        <a:rPr lang="en-US" sz="1600" b="0" i="1" smtClean="0">
                          <a:latin typeface="Cambria Math"/>
                          <a:ea typeface="Cambria Math"/>
                        </a:rPr>
                        <m:t>𝜃</m:t>
                      </m:r>
                    </m:oMath>
                  </m:oMathPara>
                </a14:m>
                <a:endParaRPr lang="en-GB" sz="1600" dirty="0"/>
              </a:p>
            </p:txBody>
          </p:sp>
        </mc:Choice>
        <mc:Fallback xmlns="">
          <p:sp>
            <p:nvSpPr>
              <p:cNvPr id="56" name="TextBox 55"/>
              <p:cNvSpPr txBox="1">
                <a:spLocks noRot="1" noChangeAspect="1" noMove="1" noResize="1" noEditPoints="1" noAdjustHandles="1" noChangeArrowheads="1" noChangeShapeType="1" noTextEdit="1"/>
              </p:cNvSpPr>
              <p:nvPr/>
            </p:nvSpPr>
            <p:spPr>
              <a:xfrm>
                <a:off x="3731524" y="0"/>
                <a:ext cx="1219200" cy="33855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6168785" y="0"/>
                <a:ext cx="1373068"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𝑥</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𝑦</m:t>
                          </m:r>
                        </m:e>
                        <m:sup>
                          <m:r>
                            <a:rPr lang="en-US" sz="1600" b="0" i="1" smtClean="0">
                              <a:latin typeface="Cambria Math"/>
                            </a:rPr>
                            <m:t>2</m:t>
                          </m:r>
                        </m:sup>
                      </m:sSup>
                    </m:oMath>
                  </m:oMathPara>
                </a14:m>
                <a:endParaRPr lang="en-GB" sz="1600" dirty="0"/>
              </a:p>
            </p:txBody>
          </p:sp>
        </mc:Choice>
        <mc:Fallback xmlns="">
          <p:sp>
            <p:nvSpPr>
              <p:cNvPr id="57" name="TextBox 56"/>
              <p:cNvSpPr txBox="1">
                <a:spLocks noRot="1" noChangeAspect="1" noMove="1" noResize="1" noEditPoints="1" noAdjustHandles="1" noChangeArrowheads="1" noChangeShapeType="1" noTextEdit="1"/>
              </p:cNvSpPr>
              <p:nvPr/>
            </p:nvSpPr>
            <p:spPr>
              <a:xfrm>
                <a:off x="6168785" y="0"/>
                <a:ext cx="1373068" cy="338554"/>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7546896" y="0"/>
                <a:ext cx="1597104" cy="51398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m:t>
                      </m:r>
                      <m:r>
                        <a:rPr lang="en-US" sz="1600" b="0" i="1" smtClean="0">
                          <a:latin typeface="Cambria Math"/>
                          <a:ea typeface="Cambria Math"/>
                        </a:rPr>
                        <m:t>𝑎𝑟𝑐𝑡𝑎𝑛</m:t>
                      </m:r>
                      <m:d>
                        <m:dPr>
                          <m:ctrlPr>
                            <a:rPr lang="en-US" sz="1600" b="0" i="1" smtClean="0">
                              <a:latin typeface="Cambria Math" panose="02040503050406030204" pitchFamily="18" charset="0"/>
                              <a:ea typeface="Cambria Math"/>
                            </a:rPr>
                          </m:ctrlPr>
                        </m:dPr>
                        <m:e>
                          <m:f>
                            <m:fPr>
                              <m:ctrlPr>
                                <a:rPr lang="en-US" sz="1600" b="0" i="1" smtClean="0">
                                  <a:latin typeface="Cambria Math" panose="02040503050406030204" pitchFamily="18" charset="0"/>
                                  <a:ea typeface="Cambria Math"/>
                                </a:rPr>
                              </m:ctrlPr>
                            </m:fPr>
                            <m:num>
                              <m:r>
                                <a:rPr lang="en-US" sz="1600" b="0" i="1" smtClean="0">
                                  <a:latin typeface="Cambria Math"/>
                                  <a:ea typeface="Cambria Math"/>
                                </a:rPr>
                                <m:t>𝑦</m:t>
                              </m:r>
                            </m:num>
                            <m:den>
                              <m:r>
                                <a:rPr lang="en-US" sz="1600" b="0" i="1" smtClean="0">
                                  <a:latin typeface="Cambria Math"/>
                                  <a:ea typeface="Cambria Math"/>
                                </a:rPr>
                                <m:t>𝑥</m:t>
                              </m:r>
                            </m:den>
                          </m:f>
                        </m:e>
                      </m:d>
                    </m:oMath>
                  </m:oMathPara>
                </a14:m>
                <a:endParaRPr lang="en-GB" sz="1600" dirty="0"/>
              </a:p>
            </p:txBody>
          </p:sp>
        </mc:Choice>
        <mc:Fallback xmlns="">
          <p:sp>
            <p:nvSpPr>
              <p:cNvPr id="58" name="TextBox 57"/>
              <p:cNvSpPr txBox="1">
                <a:spLocks noRot="1" noChangeAspect="1" noMove="1" noResize="1" noEditPoints="1" noAdjustHandles="1" noChangeArrowheads="1" noChangeShapeType="1" noTextEdit="1"/>
              </p:cNvSpPr>
              <p:nvPr/>
            </p:nvSpPr>
            <p:spPr>
              <a:xfrm>
                <a:off x="7546896" y="0"/>
                <a:ext cx="1597104" cy="513987"/>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484415" y="2838202"/>
                <a:ext cx="896336" cy="6455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GB" sz="1600" i="1" smtClean="0">
                              <a:latin typeface="Cambria Math" panose="02040503050406030204" pitchFamily="18" charset="0"/>
                            </a:rPr>
                          </m:ctrlPr>
                        </m:dPr>
                        <m:e>
                          <m:r>
                            <a:rPr lang="en-US" sz="1600" b="0" i="1" smtClean="0">
                              <a:latin typeface="Cambria Math"/>
                            </a:rPr>
                            <m:t>8, </m:t>
                          </m:r>
                          <m:f>
                            <m:fPr>
                              <m:ctrlPr>
                                <a:rPr lang="en-US" sz="1600" b="0" i="1" smtClean="0">
                                  <a:latin typeface="Cambria Math" panose="02040503050406030204" pitchFamily="18" charset="0"/>
                                </a:rPr>
                              </m:ctrlPr>
                            </m:fPr>
                            <m:num>
                              <m:r>
                                <a:rPr lang="en-US" sz="1600" b="0" i="1" smtClean="0">
                                  <a:latin typeface="Cambria Math"/>
                                </a:rPr>
                                <m:t>2</m:t>
                              </m:r>
                              <m:r>
                                <a:rPr lang="en-US" sz="1600" b="0" i="1" smtClean="0">
                                  <a:latin typeface="Cambria Math"/>
                                  <a:ea typeface="Cambria Math"/>
                                </a:rPr>
                                <m:t>𝜋</m:t>
                              </m:r>
                            </m:num>
                            <m:den>
                              <m:r>
                                <a:rPr lang="en-US" sz="1600" b="0" i="1" smtClean="0">
                                  <a:latin typeface="Cambria Math"/>
                                </a:rPr>
                                <m:t>3</m:t>
                              </m:r>
                            </m:den>
                          </m:f>
                        </m:e>
                      </m:d>
                    </m:oMath>
                  </m:oMathPara>
                </a14:m>
                <a:endParaRPr lang="en-GB"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1484415" y="2838202"/>
                <a:ext cx="896336" cy="645561"/>
              </a:xfrm>
              <a:prstGeom prst="rect">
                <a:avLst/>
              </a:prstGeom>
              <a:blipFill>
                <a:blip r:embed="rId6"/>
                <a:stretch>
                  <a:fillRect/>
                </a:stretch>
              </a:blipFill>
            </p:spPr>
            <p:txBody>
              <a:bodyPr/>
              <a:lstStyle/>
              <a:p>
                <a:r>
                  <a:rPr lang="en-GB">
                    <a:noFill/>
                  </a:rPr>
                  <a:t> </a:t>
                </a:r>
              </a:p>
            </p:txBody>
          </p:sp>
        </mc:Fallback>
      </mc:AlternateContent>
      <p:cxnSp>
        <p:nvCxnSpPr>
          <p:cNvPr id="10" name="Straight Arrow Connector 9"/>
          <p:cNvCxnSpPr/>
          <p:nvPr/>
        </p:nvCxnSpPr>
        <p:spPr>
          <a:xfrm flipV="1">
            <a:off x="7162800" y="1447800"/>
            <a:ext cx="0" cy="304799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flipV="1">
            <a:off x="7162799" y="1524001"/>
            <a:ext cx="0" cy="304799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32612" y="1460666"/>
            <a:ext cx="1471878" cy="307777"/>
          </a:xfrm>
          <a:prstGeom prst="rect">
            <a:avLst/>
          </a:prstGeom>
          <a:noFill/>
          <a:ln w="25400">
            <a:solidFill>
              <a:schemeClr val="tx1"/>
            </a:solidFill>
          </a:ln>
        </p:spPr>
        <p:txBody>
          <a:bodyPr wrap="none" rtlCol="0">
            <a:spAutoFit/>
          </a:bodyPr>
          <a:lstStyle/>
          <a:p>
            <a:r>
              <a:rPr lang="en-US" sz="1400" dirty="0">
                <a:latin typeface="Comic Sans MS" panose="030F0702030302020204" pitchFamily="66" charset="0"/>
              </a:rPr>
              <a:t>Draw a diagram</a:t>
            </a:r>
            <a:endParaRPr lang="en-GB" sz="1400" dirty="0">
              <a:latin typeface="Comic Sans MS" panose="030F0702030302020204" pitchFamily="66" charset="0"/>
            </a:endParaRPr>
          </a:p>
        </p:txBody>
      </p:sp>
      <p:sp>
        <p:nvSpPr>
          <p:cNvPr id="13" name="TextBox 12"/>
          <p:cNvSpPr txBox="1"/>
          <p:nvPr/>
        </p:nvSpPr>
        <p:spPr>
          <a:xfrm>
            <a:off x="8686800" y="2895600"/>
            <a:ext cx="293670" cy="307777"/>
          </a:xfrm>
          <a:prstGeom prst="rect">
            <a:avLst/>
          </a:prstGeom>
          <a:noFill/>
        </p:spPr>
        <p:txBody>
          <a:bodyPr wrap="none" rtlCol="0">
            <a:spAutoFit/>
          </a:bodyPr>
          <a:lstStyle/>
          <a:p>
            <a:pPr algn="ctr"/>
            <a:r>
              <a:rPr lang="en-US" sz="1400" dirty="0">
                <a:latin typeface="Comic Sans MS" panose="030F0702030302020204" pitchFamily="66" charset="0"/>
              </a:rPr>
              <a:t>0</a:t>
            </a:r>
            <a:endParaRPr lang="en-GB" sz="1400" dirty="0">
              <a:latin typeface="Comic Sans MS" panose="030F0702030302020204" pitchFamily="66" charset="0"/>
            </a:endParaRPr>
          </a:p>
        </p:txBody>
      </p:sp>
      <p:sp>
        <p:nvSpPr>
          <p:cNvPr id="14" name="TextBox 13"/>
          <p:cNvSpPr txBox="1"/>
          <p:nvPr/>
        </p:nvSpPr>
        <p:spPr>
          <a:xfrm>
            <a:off x="5334000" y="2895600"/>
            <a:ext cx="296876" cy="307777"/>
          </a:xfrm>
          <a:prstGeom prst="rect">
            <a:avLst/>
          </a:prstGeom>
          <a:noFill/>
        </p:spPr>
        <p:txBody>
          <a:bodyPr wrap="none" rtlCol="0">
            <a:spAutoFit/>
          </a:bodyPr>
          <a:lstStyle/>
          <a:p>
            <a:pPr algn="ct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15" name="TextBox 14"/>
          <p:cNvSpPr txBox="1"/>
          <p:nvPr/>
        </p:nvSpPr>
        <p:spPr>
          <a:xfrm>
            <a:off x="6934200" y="1143000"/>
            <a:ext cx="425116" cy="307777"/>
          </a:xfrm>
          <a:prstGeom prst="rect">
            <a:avLst/>
          </a:prstGeom>
          <a:noFill/>
        </p:spPr>
        <p:txBody>
          <a:bodyPr wrap="none" rtlCol="0">
            <a:spAutoFit/>
          </a:bodyPr>
          <a:lstStyle/>
          <a:p>
            <a:pPr algn="ctr"/>
            <a:r>
              <a:rPr lang="el-GR" sz="1400" baseline="30000" dirty="0">
                <a:latin typeface="Comic Sans MS" panose="030F0702030302020204" pitchFamily="66" charset="0"/>
              </a:rPr>
              <a:t>π</a:t>
            </a:r>
            <a:r>
              <a:rPr lang="en-US" sz="1400" dirty="0">
                <a:latin typeface="Comic Sans MS" panose="030F0702030302020204" pitchFamily="66" charset="0"/>
              </a:rPr>
              <a:t>/</a:t>
            </a:r>
            <a:r>
              <a:rPr lang="en-US" sz="1400" baseline="-25000" dirty="0">
                <a:latin typeface="Comic Sans MS" panose="030F0702030302020204" pitchFamily="66" charset="0"/>
              </a:rPr>
              <a:t>2</a:t>
            </a:r>
            <a:endParaRPr lang="en-GB" sz="1400" baseline="-25000" dirty="0">
              <a:latin typeface="Comic Sans MS" panose="030F0702030302020204" pitchFamily="66" charset="0"/>
            </a:endParaRPr>
          </a:p>
        </p:txBody>
      </p:sp>
      <p:sp>
        <p:nvSpPr>
          <p:cNvPr id="16" name="TextBox 15"/>
          <p:cNvSpPr txBox="1"/>
          <p:nvPr/>
        </p:nvSpPr>
        <p:spPr>
          <a:xfrm>
            <a:off x="6934200" y="4495800"/>
            <a:ext cx="498855" cy="307777"/>
          </a:xfrm>
          <a:prstGeom prst="rect">
            <a:avLst/>
          </a:prstGeom>
          <a:noFill/>
        </p:spPr>
        <p:txBody>
          <a:bodyPr wrap="none" rtlCol="0">
            <a:spAutoFit/>
          </a:bodyPr>
          <a:lstStyle/>
          <a:p>
            <a:pPr algn="ctr"/>
            <a:r>
              <a:rPr lang="en-US" sz="1400" baseline="30000" dirty="0">
                <a:latin typeface="Comic Sans MS" panose="030F0702030302020204" pitchFamily="66" charset="0"/>
              </a:rPr>
              <a:t>3</a:t>
            </a:r>
            <a:r>
              <a:rPr lang="el-GR" sz="1400" baseline="30000" dirty="0">
                <a:latin typeface="Comic Sans MS" panose="030F0702030302020204" pitchFamily="66" charset="0"/>
              </a:rPr>
              <a:t>π</a:t>
            </a:r>
            <a:r>
              <a:rPr lang="en-US" sz="1400" dirty="0">
                <a:latin typeface="Comic Sans MS" panose="030F0702030302020204" pitchFamily="66" charset="0"/>
              </a:rPr>
              <a:t>/</a:t>
            </a:r>
            <a:r>
              <a:rPr lang="en-US" sz="1400" baseline="-25000" dirty="0">
                <a:latin typeface="Comic Sans MS" panose="030F0702030302020204" pitchFamily="66" charset="0"/>
              </a:rPr>
              <a:t>2</a:t>
            </a:r>
            <a:endParaRPr lang="en-GB" sz="1400" baseline="-25000" dirty="0">
              <a:latin typeface="Comic Sans MS" panose="030F0702030302020204" pitchFamily="66" charset="0"/>
            </a:endParaRPr>
          </a:p>
        </p:txBody>
      </p:sp>
      <p:cxnSp>
        <p:nvCxnSpPr>
          <p:cNvPr id="17" name="Straight Connector 16"/>
          <p:cNvCxnSpPr/>
          <p:nvPr/>
        </p:nvCxnSpPr>
        <p:spPr>
          <a:xfrm flipH="1" flipV="1">
            <a:off x="6400800" y="1600200"/>
            <a:ext cx="762000" cy="144780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715000" y="1219200"/>
            <a:ext cx="817853" cy="307777"/>
          </a:xfrm>
          <a:prstGeom prst="rect">
            <a:avLst/>
          </a:prstGeom>
          <a:noFill/>
        </p:spPr>
        <p:txBody>
          <a:bodyPr wrap="none" rtlCol="0">
            <a:spAutoFit/>
          </a:bodyPr>
          <a:lstStyle/>
          <a:p>
            <a:pPr algn="ctr"/>
            <a:r>
              <a:rPr lang="en-GB" sz="1400" b="1" dirty="0">
                <a:solidFill>
                  <a:srgbClr val="FF0000"/>
                </a:solidFill>
                <a:latin typeface="Comic Sans MS" panose="030F0702030302020204" pitchFamily="66" charset="0"/>
              </a:rPr>
              <a:t>(8,</a:t>
            </a:r>
            <a:r>
              <a:rPr lang="en-GB" sz="1400" b="1" baseline="30000" dirty="0">
                <a:solidFill>
                  <a:srgbClr val="FF0000"/>
                </a:solidFill>
                <a:latin typeface="Comic Sans MS" panose="030F0702030302020204" pitchFamily="66" charset="0"/>
              </a:rPr>
              <a:t>2</a:t>
            </a:r>
            <a:r>
              <a:rPr lang="el-GR" sz="1400" b="1" baseline="30000" dirty="0">
                <a:solidFill>
                  <a:srgbClr val="FF0000"/>
                </a:solidFill>
                <a:latin typeface="Comic Sans MS" panose="030F0702030302020204" pitchFamily="66" charset="0"/>
              </a:rPr>
              <a:t>π</a:t>
            </a:r>
            <a:r>
              <a:rPr lang="en-GB" sz="1400" b="1" dirty="0">
                <a:solidFill>
                  <a:srgbClr val="FF0000"/>
                </a:solidFill>
                <a:latin typeface="Comic Sans MS" panose="030F0702030302020204" pitchFamily="66" charset="0"/>
              </a:rPr>
              <a:t>/</a:t>
            </a:r>
            <a:r>
              <a:rPr lang="en-GB" sz="1400" b="1" baseline="-25000" dirty="0">
                <a:solidFill>
                  <a:srgbClr val="FF0000"/>
                </a:solidFill>
                <a:latin typeface="Comic Sans MS" panose="030F0702030302020204" pitchFamily="66" charset="0"/>
              </a:rPr>
              <a:t>3</a:t>
            </a:r>
            <a:r>
              <a:rPr lang="en-GB" sz="1400" b="1" dirty="0">
                <a:solidFill>
                  <a:srgbClr val="FF0000"/>
                </a:solidFill>
                <a:latin typeface="Comic Sans MS" panose="030F0702030302020204" pitchFamily="66" charset="0"/>
              </a:rPr>
              <a:t>)</a:t>
            </a:r>
          </a:p>
        </p:txBody>
      </p:sp>
      <p:grpSp>
        <p:nvGrpSpPr>
          <p:cNvPr id="19" name="Group 18"/>
          <p:cNvGrpSpPr/>
          <p:nvPr/>
        </p:nvGrpSpPr>
        <p:grpSpPr>
          <a:xfrm>
            <a:off x="6324600" y="1524000"/>
            <a:ext cx="152400" cy="152400"/>
            <a:chOff x="5715000" y="3962400"/>
            <a:chExt cx="152400" cy="152400"/>
          </a:xfrm>
        </p:grpSpPr>
        <p:cxnSp>
          <p:nvCxnSpPr>
            <p:cNvPr id="20" name="Straight Connector 19"/>
            <p:cNvCxnSpPr/>
            <p:nvPr/>
          </p:nvCxnSpPr>
          <p:spPr>
            <a:xfrm>
              <a:off x="5715000" y="39624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715000" y="39624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p:cNvCxnSpPr/>
          <p:nvPr/>
        </p:nvCxnSpPr>
        <p:spPr>
          <a:xfrm flipH="1">
            <a:off x="6400800" y="3048000"/>
            <a:ext cx="762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6400800" y="1600200"/>
            <a:ext cx="0" cy="1447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705600" y="2057400"/>
            <a:ext cx="293670" cy="307777"/>
          </a:xfrm>
          <a:prstGeom prst="rect">
            <a:avLst/>
          </a:prstGeom>
          <a:noFill/>
        </p:spPr>
        <p:txBody>
          <a:bodyPr wrap="none" rtlCol="0">
            <a:spAutoFit/>
          </a:bodyPr>
          <a:lstStyle/>
          <a:p>
            <a:pPr algn="ctr"/>
            <a:r>
              <a:rPr lang="en-US" sz="1400" b="1" dirty="0">
                <a:solidFill>
                  <a:srgbClr val="FF0000"/>
                </a:solidFill>
                <a:latin typeface="Comic Sans MS" panose="030F0702030302020204" pitchFamily="66" charset="0"/>
              </a:rPr>
              <a:t>8</a:t>
            </a:r>
            <a:endParaRPr lang="en-GB" sz="1400" b="1" dirty="0">
              <a:solidFill>
                <a:srgbClr val="FF0000"/>
              </a:solidFill>
              <a:latin typeface="Comic Sans MS" panose="030F0702030302020204" pitchFamily="66" charset="0"/>
            </a:endParaRPr>
          </a:p>
        </p:txBody>
      </p:sp>
      <p:sp>
        <p:nvSpPr>
          <p:cNvPr id="25" name="TextBox 24"/>
          <p:cNvSpPr txBox="1"/>
          <p:nvPr/>
        </p:nvSpPr>
        <p:spPr>
          <a:xfrm>
            <a:off x="6553200" y="2743200"/>
            <a:ext cx="425116" cy="307777"/>
          </a:xfrm>
          <a:prstGeom prst="rect">
            <a:avLst/>
          </a:prstGeom>
          <a:noFill/>
        </p:spPr>
        <p:txBody>
          <a:bodyPr wrap="none" rtlCol="0">
            <a:spAutoFit/>
          </a:bodyPr>
          <a:lstStyle/>
          <a:p>
            <a:pPr algn="ctr"/>
            <a:r>
              <a:rPr lang="el-GR" sz="1400" b="1" baseline="30000" dirty="0">
                <a:solidFill>
                  <a:srgbClr val="FF0000"/>
                </a:solidFill>
                <a:latin typeface="Comic Sans MS" panose="030F0702030302020204" pitchFamily="66" charset="0"/>
              </a:rPr>
              <a:t>π</a:t>
            </a:r>
            <a:r>
              <a:rPr lang="en-US" sz="1400" b="1" dirty="0">
                <a:solidFill>
                  <a:srgbClr val="FF0000"/>
                </a:solidFill>
                <a:latin typeface="Comic Sans MS" panose="030F0702030302020204" pitchFamily="66" charset="0"/>
              </a:rPr>
              <a:t>/</a:t>
            </a:r>
            <a:r>
              <a:rPr lang="en-US" sz="1400" b="1" baseline="-25000" dirty="0">
                <a:solidFill>
                  <a:srgbClr val="FF0000"/>
                </a:solidFill>
                <a:latin typeface="Comic Sans MS" panose="030F0702030302020204" pitchFamily="66" charset="0"/>
              </a:rPr>
              <a:t>3</a:t>
            </a:r>
            <a:endParaRPr lang="en-GB" sz="1400" b="1" baseline="-25000" dirty="0">
              <a:solidFill>
                <a:srgbClr val="FF0000"/>
              </a:solidFill>
              <a:latin typeface="Comic Sans MS" panose="030F0702030302020204" pitchFamily="66" charset="0"/>
            </a:endParaRPr>
          </a:p>
        </p:txBody>
      </p:sp>
      <p:sp>
        <p:nvSpPr>
          <p:cNvPr id="26" name="Arc 25"/>
          <p:cNvSpPr/>
          <p:nvPr/>
        </p:nvSpPr>
        <p:spPr>
          <a:xfrm>
            <a:off x="6934200" y="2590800"/>
            <a:ext cx="914400" cy="914400"/>
          </a:xfrm>
          <a:prstGeom prst="arc">
            <a:avLst>
              <a:gd name="adj1" fmla="val 10719269"/>
              <a:gd name="adj2" fmla="val 12891451"/>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TextBox 26"/>
          <p:cNvSpPr txBox="1"/>
          <p:nvPr/>
        </p:nvSpPr>
        <p:spPr>
          <a:xfrm>
            <a:off x="6629400" y="3048000"/>
            <a:ext cx="285008" cy="307776"/>
          </a:xfrm>
          <a:prstGeom prst="rect">
            <a:avLst/>
          </a:prstGeom>
          <a:noFill/>
        </p:spPr>
        <p:txBody>
          <a:bodyPr wrap="square" rtlCol="0">
            <a:spAutoFit/>
          </a:bodyPr>
          <a:lstStyle/>
          <a:p>
            <a:r>
              <a:rPr lang="en-US" sz="1400" b="1" dirty="0">
                <a:solidFill>
                  <a:srgbClr val="0000FF"/>
                </a:solidFill>
                <a:latin typeface="Comic Sans MS" panose="030F0702030302020204" pitchFamily="66" charset="0"/>
              </a:rPr>
              <a:t>4</a:t>
            </a:r>
            <a:endParaRPr lang="en-GB" sz="1400" b="1" dirty="0">
              <a:solidFill>
                <a:srgbClr val="0000FF"/>
              </a:solidFill>
              <a:latin typeface="Comic Sans MS" panose="030F0702030302020204" pitchFamily="66" charset="0"/>
            </a:endParaRPr>
          </a:p>
        </p:txBody>
      </p:sp>
      <p:sp>
        <p:nvSpPr>
          <p:cNvPr id="28" name="TextBox 27"/>
          <p:cNvSpPr txBox="1"/>
          <p:nvPr/>
        </p:nvSpPr>
        <p:spPr>
          <a:xfrm>
            <a:off x="5917870" y="2230582"/>
            <a:ext cx="511679" cy="307777"/>
          </a:xfrm>
          <a:prstGeom prst="rect">
            <a:avLst/>
          </a:prstGeom>
          <a:noFill/>
        </p:spPr>
        <p:txBody>
          <a:bodyPr wrap="none" rtlCol="0">
            <a:spAutoFit/>
          </a:bodyPr>
          <a:lstStyle/>
          <a:p>
            <a:r>
              <a:rPr lang="en-US" sz="1400" b="1" dirty="0">
                <a:solidFill>
                  <a:srgbClr val="0000FF"/>
                </a:solidFill>
                <a:latin typeface="Comic Sans MS" panose="030F0702030302020204" pitchFamily="66" charset="0"/>
              </a:rPr>
              <a:t>4√3</a:t>
            </a:r>
            <a:endParaRPr lang="en-GB" sz="1400" b="1" dirty="0">
              <a:solidFill>
                <a:srgbClr val="0000FF"/>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4" name="TextBox 33"/>
              <p:cNvSpPr txBox="1"/>
              <p:nvPr/>
            </p:nvSpPr>
            <p:spPr>
              <a:xfrm>
                <a:off x="3957453" y="4874820"/>
                <a:ext cx="1219200" cy="33855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𝑥</m:t>
                      </m:r>
                      <m:r>
                        <a:rPr lang="en-US" sz="1600" b="0" i="1" smtClean="0">
                          <a:latin typeface="Cambria Math"/>
                        </a:rPr>
                        <m:t>=</m:t>
                      </m:r>
                      <m:r>
                        <a:rPr lang="en-US" sz="1600" b="0" i="1" smtClean="0">
                          <a:latin typeface="Cambria Math"/>
                        </a:rPr>
                        <m:t>𝑟𝑐𝑜𝑠</m:t>
                      </m:r>
                      <m:r>
                        <a:rPr lang="en-US" sz="1600" b="0" i="1" smtClean="0">
                          <a:latin typeface="Cambria Math"/>
                          <a:ea typeface="Cambria Math"/>
                        </a:rPr>
                        <m:t>𝜃</m:t>
                      </m:r>
                    </m:oMath>
                  </m:oMathPara>
                </a14:m>
                <a:endParaRPr lang="en-GB" sz="1600" dirty="0"/>
              </a:p>
            </p:txBody>
          </p:sp>
        </mc:Choice>
        <mc:Fallback xmlns="">
          <p:sp>
            <p:nvSpPr>
              <p:cNvPr id="34" name="TextBox 33"/>
              <p:cNvSpPr txBox="1">
                <a:spLocks noRot="1" noChangeAspect="1" noMove="1" noResize="1" noEditPoints="1" noAdjustHandles="1" noChangeArrowheads="1" noChangeShapeType="1" noTextEdit="1"/>
              </p:cNvSpPr>
              <p:nvPr/>
            </p:nvSpPr>
            <p:spPr>
              <a:xfrm>
                <a:off x="3957453" y="4874820"/>
                <a:ext cx="1219200" cy="338554"/>
              </a:xfrm>
              <a:prstGeom prst="rect">
                <a:avLst/>
              </a:prstGeom>
              <a:blipFill>
                <a:blip r:embed="rId7"/>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6573982" y="4874820"/>
                <a:ext cx="1219200" cy="33855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r>
                        <a:rPr lang="en-US" sz="1600" b="0" i="1" smtClean="0">
                          <a:latin typeface="Cambria Math"/>
                        </a:rPr>
                        <m:t>=</m:t>
                      </m:r>
                      <m:r>
                        <a:rPr lang="en-US" sz="1600" b="0" i="1" smtClean="0">
                          <a:latin typeface="Cambria Math"/>
                        </a:rPr>
                        <m:t>𝑟𝑠𝑖𝑛</m:t>
                      </m:r>
                      <m:r>
                        <a:rPr lang="en-US" sz="1600" b="0" i="1" smtClean="0">
                          <a:latin typeface="Cambria Math"/>
                          <a:ea typeface="Cambria Math"/>
                        </a:rPr>
                        <m:t>𝜃</m:t>
                      </m:r>
                    </m:oMath>
                  </m:oMathPara>
                </a14:m>
                <a:endParaRPr lang="en-GB" sz="1600" dirty="0"/>
              </a:p>
            </p:txBody>
          </p:sp>
        </mc:Choice>
        <mc:Fallback xmlns="">
          <p:sp>
            <p:nvSpPr>
              <p:cNvPr id="35" name="TextBox 34"/>
              <p:cNvSpPr txBox="1">
                <a:spLocks noRot="1" noChangeAspect="1" noMove="1" noResize="1" noEditPoints="1" noAdjustHandles="1" noChangeArrowheads="1" noChangeShapeType="1" noTextEdit="1"/>
              </p:cNvSpPr>
              <p:nvPr/>
            </p:nvSpPr>
            <p:spPr>
              <a:xfrm>
                <a:off x="6573982" y="4874820"/>
                <a:ext cx="1219200" cy="338554"/>
              </a:xfrm>
              <a:prstGeom prst="rect">
                <a:avLst/>
              </a:prstGeom>
              <a:blipFill>
                <a:blip r:embed="rId8"/>
                <a:stretch>
                  <a:fillRect b="-3636"/>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3886200" y="5257800"/>
                <a:ext cx="1600200" cy="510781"/>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𝑥</m:t>
                      </m:r>
                      <m:r>
                        <a:rPr lang="en-US" sz="1600" b="0" i="1" smtClean="0">
                          <a:latin typeface="Cambria Math"/>
                        </a:rPr>
                        <m:t>=8</m:t>
                      </m:r>
                      <m:r>
                        <a:rPr lang="en-US" sz="1600" b="0" i="1" smtClean="0">
                          <a:latin typeface="Cambria Math"/>
                        </a:rPr>
                        <m:t>𝑐𝑜𝑠</m:t>
                      </m:r>
                      <m:d>
                        <m:dPr>
                          <m:ctrlPr>
                            <a:rPr lang="en-US" sz="1600" b="0" i="1" smtClean="0">
                              <a:latin typeface="Cambria Math" panose="02040503050406030204" pitchFamily="18" charset="0"/>
                            </a:rPr>
                          </m:ctrlPr>
                        </m:dPr>
                        <m:e>
                          <m:f>
                            <m:fPr>
                              <m:ctrlPr>
                                <a:rPr lang="en-US" sz="1600" b="0" i="1" smtClean="0">
                                  <a:latin typeface="Cambria Math" panose="02040503050406030204" pitchFamily="18" charset="0"/>
                                </a:rPr>
                              </m:ctrlPr>
                            </m:fPr>
                            <m:num>
                              <m:r>
                                <a:rPr lang="en-US" sz="1600" b="0" i="1" smtClean="0">
                                  <a:latin typeface="Cambria Math"/>
                                  <a:ea typeface="Cambria Math"/>
                                </a:rPr>
                                <m:t>𝜋</m:t>
                              </m:r>
                            </m:num>
                            <m:den>
                              <m:r>
                                <a:rPr lang="en-US" sz="1600" b="0" i="1" smtClean="0">
                                  <a:latin typeface="Cambria Math"/>
                                </a:rPr>
                                <m:t>3</m:t>
                              </m:r>
                            </m:den>
                          </m:f>
                        </m:e>
                      </m:d>
                    </m:oMath>
                  </m:oMathPara>
                </a14:m>
                <a:endParaRPr lang="en-GB" sz="1600" dirty="0"/>
              </a:p>
            </p:txBody>
          </p:sp>
        </mc:Choice>
        <mc:Fallback xmlns="">
          <p:sp>
            <p:nvSpPr>
              <p:cNvPr id="36" name="TextBox 35"/>
              <p:cNvSpPr txBox="1">
                <a:spLocks noRot="1" noChangeAspect="1" noMove="1" noResize="1" noEditPoints="1" noAdjustHandles="1" noChangeArrowheads="1" noChangeShapeType="1" noTextEdit="1"/>
              </p:cNvSpPr>
              <p:nvPr/>
            </p:nvSpPr>
            <p:spPr>
              <a:xfrm>
                <a:off x="3886200" y="5257800"/>
                <a:ext cx="1600200" cy="510781"/>
              </a:xfrm>
              <a:prstGeom prst="rect">
                <a:avLst/>
              </a:prstGeom>
              <a:blipFill>
                <a:blip r:embed="rId9"/>
                <a:stretch>
                  <a:fillRect b="-3614"/>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6531429" y="5267695"/>
                <a:ext cx="1508166" cy="510781"/>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r>
                        <a:rPr lang="en-US" sz="1600" b="0" i="1" smtClean="0">
                          <a:latin typeface="Cambria Math"/>
                        </a:rPr>
                        <m:t>=8</m:t>
                      </m:r>
                      <m:r>
                        <a:rPr lang="en-US" sz="1600" b="0" i="1" smtClean="0">
                          <a:latin typeface="Cambria Math"/>
                        </a:rPr>
                        <m:t>𝑠𝑖𝑛</m:t>
                      </m:r>
                      <m:d>
                        <m:dPr>
                          <m:ctrlPr>
                            <a:rPr lang="en-US" sz="1600" b="0" i="1" smtClean="0">
                              <a:latin typeface="Cambria Math" panose="02040503050406030204" pitchFamily="18" charset="0"/>
                            </a:rPr>
                          </m:ctrlPr>
                        </m:dPr>
                        <m:e>
                          <m:f>
                            <m:fPr>
                              <m:ctrlPr>
                                <a:rPr lang="en-US" sz="1600" b="0" i="1" smtClean="0">
                                  <a:latin typeface="Cambria Math" panose="02040503050406030204" pitchFamily="18" charset="0"/>
                                </a:rPr>
                              </m:ctrlPr>
                            </m:fPr>
                            <m:num>
                              <m:r>
                                <a:rPr lang="en-US" sz="1600" b="0" i="1" smtClean="0">
                                  <a:latin typeface="Cambria Math"/>
                                  <a:ea typeface="Cambria Math"/>
                                </a:rPr>
                                <m:t>𝜋</m:t>
                              </m:r>
                            </m:num>
                            <m:den>
                              <m:r>
                                <a:rPr lang="en-US" sz="1600" b="0" i="1" smtClean="0">
                                  <a:latin typeface="Cambria Math"/>
                                </a:rPr>
                                <m:t>3</m:t>
                              </m:r>
                            </m:den>
                          </m:f>
                        </m:e>
                      </m:d>
                    </m:oMath>
                  </m:oMathPara>
                </a14:m>
                <a:endParaRPr lang="en-GB" sz="1600" dirty="0"/>
              </a:p>
            </p:txBody>
          </p:sp>
        </mc:Choice>
        <mc:Fallback xmlns="">
          <p:sp>
            <p:nvSpPr>
              <p:cNvPr id="37" name="TextBox 36"/>
              <p:cNvSpPr txBox="1">
                <a:spLocks noRot="1" noChangeAspect="1" noMove="1" noResize="1" noEditPoints="1" noAdjustHandles="1" noChangeArrowheads="1" noChangeShapeType="1" noTextEdit="1"/>
              </p:cNvSpPr>
              <p:nvPr/>
            </p:nvSpPr>
            <p:spPr>
              <a:xfrm>
                <a:off x="6531429" y="5267695"/>
                <a:ext cx="1508166" cy="510781"/>
              </a:xfrm>
              <a:prstGeom prst="rect">
                <a:avLst/>
              </a:prstGeom>
              <a:blipFill>
                <a:blip r:embed="rId10"/>
                <a:stretch>
                  <a:fillRect b="-3571"/>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3950526" y="5789220"/>
                <a:ext cx="838200" cy="33855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𝑥</m:t>
                      </m:r>
                      <m:r>
                        <a:rPr lang="en-US" sz="1600" b="0" i="1" smtClean="0">
                          <a:latin typeface="Cambria Math"/>
                        </a:rPr>
                        <m:t>=4</m:t>
                      </m:r>
                    </m:oMath>
                  </m:oMathPara>
                </a14:m>
                <a:endParaRPr lang="en-GB" sz="1600" dirty="0"/>
              </a:p>
            </p:txBody>
          </p:sp>
        </mc:Choice>
        <mc:Fallback xmlns="">
          <p:sp>
            <p:nvSpPr>
              <p:cNvPr id="38" name="TextBox 37"/>
              <p:cNvSpPr txBox="1">
                <a:spLocks noRot="1" noChangeAspect="1" noMove="1" noResize="1" noEditPoints="1" noAdjustHandles="1" noChangeArrowheads="1" noChangeShapeType="1" noTextEdit="1"/>
              </p:cNvSpPr>
              <p:nvPr/>
            </p:nvSpPr>
            <p:spPr>
              <a:xfrm>
                <a:off x="3950526" y="5789220"/>
                <a:ext cx="838200" cy="338554"/>
              </a:xfrm>
              <a:prstGeom prst="rect">
                <a:avLst/>
              </a:prstGeom>
              <a:blipFill>
                <a:blip r:embed="rId11"/>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6531429" y="5777345"/>
                <a:ext cx="1143000" cy="367601"/>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r>
                        <a:rPr lang="en-US" sz="1600" b="0" i="1" smtClean="0">
                          <a:latin typeface="Cambria Math"/>
                        </a:rPr>
                        <m:t>=4</m:t>
                      </m:r>
                      <m:rad>
                        <m:radPr>
                          <m:degHide m:val="on"/>
                          <m:ctrlPr>
                            <a:rPr lang="en-US" sz="1600" b="0" i="1" smtClean="0">
                              <a:latin typeface="Cambria Math" panose="02040503050406030204" pitchFamily="18" charset="0"/>
                            </a:rPr>
                          </m:ctrlPr>
                        </m:radPr>
                        <m:deg/>
                        <m:e>
                          <m:r>
                            <a:rPr lang="en-US" sz="1600" b="0" i="1" smtClean="0">
                              <a:latin typeface="Cambria Math"/>
                            </a:rPr>
                            <m:t>3</m:t>
                          </m:r>
                        </m:e>
                      </m:rad>
                    </m:oMath>
                  </m:oMathPara>
                </a14:m>
                <a:endParaRPr lang="en-GB"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6531429" y="5777345"/>
                <a:ext cx="1143000" cy="367601"/>
              </a:xfrm>
              <a:prstGeom prst="rect">
                <a:avLst/>
              </a:prstGeom>
              <a:blipFill>
                <a:blip r:embed="rId12"/>
                <a:stretch>
                  <a:fillRect b="-3333"/>
                </a:stretch>
              </a:blipFill>
              <a:ln w="25400">
                <a:noFill/>
              </a:ln>
            </p:spPr>
            <p:txBody>
              <a:bodyPr/>
              <a:lstStyle/>
              <a:p>
                <a:r>
                  <a:rPr lang="en-GB">
                    <a:noFill/>
                  </a:rPr>
                  <a:t> </a:t>
                </a:r>
              </a:p>
            </p:txBody>
          </p:sp>
        </mc:Fallback>
      </mc:AlternateContent>
      <p:sp>
        <p:nvSpPr>
          <p:cNvPr id="40" name="TextBox 39"/>
          <p:cNvSpPr txBox="1"/>
          <p:nvPr/>
        </p:nvSpPr>
        <p:spPr>
          <a:xfrm>
            <a:off x="5558643" y="5066805"/>
            <a:ext cx="664028"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Sub in values</a:t>
            </a:r>
            <a:endParaRPr lang="en-GB" sz="1200" dirty="0">
              <a:solidFill>
                <a:srgbClr val="FF0000"/>
              </a:solidFill>
              <a:latin typeface="Comic Sans MS" panose="030F0702030302020204" pitchFamily="66" charset="0"/>
            </a:endParaRPr>
          </a:p>
        </p:txBody>
      </p:sp>
      <p:sp>
        <p:nvSpPr>
          <p:cNvPr id="41" name="Arc 40"/>
          <p:cNvSpPr/>
          <p:nvPr/>
        </p:nvSpPr>
        <p:spPr>
          <a:xfrm>
            <a:off x="5237020" y="5066805"/>
            <a:ext cx="381000" cy="4572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Arc 41"/>
          <p:cNvSpPr/>
          <p:nvPr/>
        </p:nvSpPr>
        <p:spPr>
          <a:xfrm>
            <a:off x="5223165" y="5539838"/>
            <a:ext cx="381000" cy="4572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Arc 42"/>
          <p:cNvSpPr/>
          <p:nvPr/>
        </p:nvSpPr>
        <p:spPr>
          <a:xfrm>
            <a:off x="7857507" y="5074721"/>
            <a:ext cx="381000" cy="4572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4" name="Arc 43"/>
          <p:cNvSpPr/>
          <p:nvPr/>
        </p:nvSpPr>
        <p:spPr>
          <a:xfrm>
            <a:off x="7831777" y="5535879"/>
            <a:ext cx="381000" cy="4572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TextBox 44"/>
          <p:cNvSpPr txBox="1"/>
          <p:nvPr/>
        </p:nvSpPr>
        <p:spPr>
          <a:xfrm>
            <a:off x="8204860" y="5052951"/>
            <a:ext cx="664028"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Sub in values</a:t>
            </a:r>
            <a:endParaRPr lang="en-GB" sz="1200" dirty="0">
              <a:solidFill>
                <a:srgbClr val="FF0000"/>
              </a:solidFill>
              <a:latin typeface="Comic Sans MS" panose="030F0702030302020204" pitchFamily="66" charset="0"/>
            </a:endParaRPr>
          </a:p>
        </p:txBody>
      </p:sp>
      <p:sp>
        <p:nvSpPr>
          <p:cNvPr id="46" name="TextBox 45"/>
          <p:cNvSpPr txBox="1"/>
          <p:nvPr/>
        </p:nvSpPr>
        <p:spPr>
          <a:xfrm>
            <a:off x="5566558" y="5620988"/>
            <a:ext cx="846117"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Calculate</a:t>
            </a:r>
            <a:endParaRPr lang="en-GB" sz="1200" dirty="0">
              <a:solidFill>
                <a:srgbClr val="FF0000"/>
              </a:solidFill>
              <a:latin typeface="Comic Sans MS" panose="030F0702030302020204" pitchFamily="66" charset="0"/>
            </a:endParaRPr>
          </a:p>
        </p:txBody>
      </p:sp>
      <p:sp>
        <p:nvSpPr>
          <p:cNvPr id="47" name="TextBox 46"/>
          <p:cNvSpPr txBox="1"/>
          <p:nvPr/>
        </p:nvSpPr>
        <p:spPr>
          <a:xfrm>
            <a:off x="8189024" y="5619009"/>
            <a:ext cx="846117"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Calculate</a:t>
            </a:r>
            <a:endParaRPr lang="en-GB" sz="1200" dirty="0">
              <a:solidFill>
                <a:srgbClr val="FF0000"/>
              </a:solidFill>
              <a:latin typeface="Comic Sans MS" panose="030F0702030302020204" pitchFamily="66" charset="0"/>
            </a:endParaRPr>
          </a:p>
        </p:txBody>
      </p:sp>
      <p:sp>
        <p:nvSpPr>
          <p:cNvPr id="48" name="TextBox 47"/>
          <p:cNvSpPr txBox="1"/>
          <p:nvPr/>
        </p:nvSpPr>
        <p:spPr>
          <a:xfrm>
            <a:off x="2778827" y="6246421"/>
            <a:ext cx="5771407" cy="523220"/>
          </a:xfrm>
          <a:prstGeom prst="rect">
            <a:avLst/>
          </a:prstGeom>
          <a:solidFill>
            <a:schemeClr val="bg1"/>
          </a:solidFill>
          <a:ln w="25400">
            <a:solidFill>
              <a:schemeClr val="tx1"/>
            </a:solidFill>
          </a:ln>
        </p:spPr>
        <p:txBody>
          <a:bodyPr wrap="square" rtlCol="0">
            <a:spAutoFit/>
          </a:bodyPr>
          <a:lstStyle/>
          <a:p>
            <a:pPr algn="ctr"/>
            <a:r>
              <a:rPr lang="en-US" sz="1400" dirty="0">
                <a:solidFill>
                  <a:srgbClr val="FF0000"/>
                </a:solidFill>
                <a:latin typeface="Comic Sans MS" panose="030F0702030302020204" pitchFamily="66" charset="0"/>
              </a:rPr>
              <a:t>So the Cartesian coordinate is </a:t>
            </a:r>
            <a:r>
              <a:rPr lang="en-US" sz="1400" b="1" dirty="0">
                <a:solidFill>
                  <a:srgbClr val="FF0000"/>
                </a:solidFill>
                <a:latin typeface="Comic Sans MS" panose="030F0702030302020204" pitchFamily="66" charset="0"/>
              </a:rPr>
              <a:t>(-4,4√3)</a:t>
            </a:r>
            <a:r>
              <a:rPr lang="en-US" sz="1400" dirty="0">
                <a:solidFill>
                  <a:srgbClr val="FF0000"/>
                </a:solidFill>
                <a:latin typeface="Comic Sans MS" panose="030F0702030302020204" pitchFamily="66" charset="0"/>
              </a:rPr>
              <a:t> (remember to interpret whether values should be negative or positive from the diagram!)</a:t>
            </a:r>
            <a:endParaRPr lang="en-GB" sz="1400" dirty="0">
              <a:solidFill>
                <a:srgbClr val="FF0000"/>
              </a:solidFill>
              <a:latin typeface="Comic Sans MS" panose="030F0702030302020204" pitchFamily="66" charset="0"/>
            </a:endParaRPr>
          </a:p>
        </p:txBody>
      </p:sp>
      <p:sp>
        <p:nvSpPr>
          <p:cNvPr id="49" name="タイトル 1">
            <a:extLst>
              <a:ext uri="{FF2B5EF4-FFF2-40B4-BE49-F238E27FC236}">
                <a16:creationId xmlns:a16="http://schemas.microsoft.com/office/drawing/2014/main" id="{C8114DF2-7147-4D36-96A5-C84878C3B935}"/>
              </a:ext>
            </a:extLst>
          </p:cNvPr>
          <p:cNvSpPr>
            <a:spLocks noGrp="1"/>
          </p:cNvSpPr>
          <p:nvPr>
            <p:ph type="title"/>
          </p:nvPr>
        </p:nvSpPr>
        <p:spPr>
          <a:xfrm>
            <a:off x="637359" y="302588"/>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50" name="テキスト ボックス 49">
            <a:extLst>
              <a:ext uri="{FF2B5EF4-FFF2-40B4-BE49-F238E27FC236}">
                <a16:creationId xmlns:a16="http://schemas.microsoft.com/office/drawing/2014/main" id="{532E8F65-3B52-4D07-AEED-16FB04108DD5}"/>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5A</a:t>
            </a:r>
            <a:endParaRPr lang="en-GB" dirty="0">
              <a:latin typeface="Comic Sans MS" panose="030F0702030302020204" pitchFamily="66" charset="0"/>
            </a:endParaRPr>
          </a:p>
        </p:txBody>
      </p:sp>
    </p:spTree>
    <p:extLst>
      <p:ext uri="{BB962C8B-B14F-4D97-AF65-F5344CB8AC3E}">
        <p14:creationId xmlns:p14="http://schemas.microsoft.com/office/powerpoint/2010/main" val="286432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vertical)">
                                      <p:cBhvr>
                                        <p:cTn id="22" dur="500"/>
                                        <p:tgtEl>
                                          <p:spTgt spid="11"/>
                                        </p:tgtEl>
                                      </p:cBhvr>
                                    </p:animEffect>
                                  </p:childTnLst>
                                </p:cTn>
                              </p:par>
                              <p:par>
                                <p:cTn id="23" presetID="3" presetClass="entr" presetSubtype="1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linds(horizontal)">
                                      <p:cBhvr>
                                        <p:cTn id="28" dur="500"/>
                                        <p:tgtEl>
                                          <p:spTgt spid="15"/>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linds(horizontal)">
                                      <p:cBhvr>
                                        <p:cTn id="31" dur="500"/>
                                        <p:tgtEl>
                                          <p:spTgt spid="1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linds(horizontal)">
                                      <p:cBhvr>
                                        <p:cTn id="34" dur="500"/>
                                        <p:tgtEl>
                                          <p:spTgt spid="16"/>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par>
                                <p:cTn id="43" presetID="3" presetClass="entr" presetSubtype="1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blinds(horizontal)">
                                      <p:cBhvr>
                                        <p:cTn id="45" dur="500"/>
                                        <p:tgtEl>
                                          <p:spTgt spid="22"/>
                                        </p:tgtEl>
                                      </p:cBhvr>
                                    </p:animEffect>
                                  </p:childTnLst>
                                </p:cTn>
                              </p:par>
                              <p:par>
                                <p:cTn id="46" presetID="3" presetClass="entr" presetSubtype="10"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blinds(horizontal)">
                                      <p:cBhvr>
                                        <p:cTn id="48" dur="500"/>
                                        <p:tgtEl>
                                          <p:spTgt spid="23"/>
                                        </p:tgtEl>
                                      </p:cBhvr>
                                    </p:animEffect>
                                  </p:childTnLst>
                                </p:cTn>
                              </p:par>
                              <p:par>
                                <p:cTn id="49" presetID="3" presetClass="entr" presetSubtype="10"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linds(horizontal)">
                                      <p:cBhvr>
                                        <p:cTn id="51" dur="500"/>
                                        <p:tgtEl>
                                          <p:spTgt spid="19"/>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blinds(horizontal)">
                                      <p:cBhvr>
                                        <p:cTn id="54" dur="500"/>
                                        <p:tgtEl>
                                          <p:spTgt spid="18"/>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linds(horizontal)">
                                      <p:cBhvr>
                                        <p:cTn id="57" dur="500"/>
                                        <p:tgtEl>
                                          <p:spTgt spid="24"/>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blinds(horizontal)">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3">
                                            <p:txEl>
                                              <p:pRg st="7" end="7"/>
                                            </p:txEl>
                                          </p:spTgt>
                                        </p:tgtEl>
                                        <p:attrNameLst>
                                          <p:attrName>style.visibility</p:attrName>
                                        </p:attrNameLst>
                                      </p:cBhvr>
                                      <p:to>
                                        <p:strVal val="visible"/>
                                      </p:to>
                                    </p:set>
                                    <p:animEffect transition="in" filter="blinds(horizontal)">
                                      <p:cBhvr>
                                        <p:cTn id="65" dur="500"/>
                                        <p:tgtEl>
                                          <p:spTgt spid="3">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blinds(horizontal)">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blinds(horizontal)">
                                      <p:cBhvr>
                                        <p:cTn id="75" dur="500"/>
                                        <p:tgtEl>
                                          <p:spTgt spid="34"/>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blinds(horizontal)">
                                      <p:cBhvr>
                                        <p:cTn id="80" dur="500"/>
                                        <p:tgtEl>
                                          <p:spTgt spid="41"/>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blinds(horizontal)">
                                      <p:cBhvr>
                                        <p:cTn id="85" dur="500"/>
                                        <p:tgtEl>
                                          <p:spTgt spid="40"/>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blinds(horizontal)">
                                      <p:cBhvr>
                                        <p:cTn id="90" dur="500"/>
                                        <p:tgtEl>
                                          <p:spTgt spid="36"/>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blinds(horizontal)">
                                      <p:cBhvr>
                                        <p:cTn id="95" dur="500"/>
                                        <p:tgtEl>
                                          <p:spTgt spid="42"/>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blinds(horizontal)">
                                      <p:cBhvr>
                                        <p:cTn id="100" dur="500"/>
                                        <p:tgtEl>
                                          <p:spTgt spid="46"/>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38"/>
                                        </p:tgtEl>
                                        <p:attrNameLst>
                                          <p:attrName>style.visibility</p:attrName>
                                        </p:attrNameLst>
                                      </p:cBhvr>
                                      <p:to>
                                        <p:strVal val="visible"/>
                                      </p:to>
                                    </p:set>
                                    <p:animEffect transition="in" filter="blinds(horizontal)">
                                      <p:cBhvr>
                                        <p:cTn id="105" dur="500"/>
                                        <p:tgtEl>
                                          <p:spTgt spid="38"/>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blinds(horizontal)">
                                      <p:cBhvr>
                                        <p:cTn id="110" dur="500"/>
                                        <p:tgtEl>
                                          <p:spTgt spid="27"/>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blinds(horizontal)">
                                      <p:cBhvr>
                                        <p:cTn id="115" dur="500"/>
                                        <p:tgtEl>
                                          <p:spTgt spid="35"/>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blinds(horizontal)">
                                      <p:cBhvr>
                                        <p:cTn id="120" dur="500"/>
                                        <p:tgtEl>
                                          <p:spTgt spid="43"/>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blinds(horizontal)">
                                      <p:cBhvr>
                                        <p:cTn id="125" dur="500"/>
                                        <p:tgtEl>
                                          <p:spTgt spid="45"/>
                                        </p:tgtEl>
                                      </p:cBhvr>
                                    </p:animEffect>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grpId="0" nodeType="clickEffect">
                                  <p:stCondLst>
                                    <p:cond delay="0"/>
                                  </p:stCondLst>
                                  <p:childTnLst>
                                    <p:set>
                                      <p:cBhvr>
                                        <p:cTn id="129" dur="1" fill="hold">
                                          <p:stCondLst>
                                            <p:cond delay="0"/>
                                          </p:stCondLst>
                                        </p:cTn>
                                        <p:tgtEl>
                                          <p:spTgt spid="37"/>
                                        </p:tgtEl>
                                        <p:attrNameLst>
                                          <p:attrName>style.visibility</p:attrName>
                                        </p:attrNameLst>
                                      </p:cBhvr>
                                      <p:to>
                                        <p:strVal val="visible"/>
                                      </p:to>
                                    </p:set>
                                    <p:animEffect transition="in" filter="blinds(horizontal)">
                                      <p:cBhvr>
                                        <p:cTn id="130" dur="500"/>
                                        <p:tgtEl>
                                          <p:spTgt spid="37"/>
                                        </p:tgtEl>
                                      </p:cBhvr>
                                    </p:animEffec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grpId="0" nodeType="clickEffect">
                                  <p:stCondLst>
                                    <p:cond delay="0"/>
                                  </p:stCondLst>
                                  <p:childTnLst>
                                    <p:set>
                                      <p:cBhvr>
                                        <p:cTn id="134" dur="1" fill="hold">
                                          <p:stCondLst>
                                            <p:cond delay="0"/>
                                          </p:stCondLst>
                                        </p:cTn>
                                        <p:tgtEl>
                                          <p:spTgt spid="44"/>
                                        </p:tgtEl>
                                        <p:attrNameLst>
                                          <p:attrName>style.visibility</p:attrName>
                                        </p:attrNameLst>
                                      </p:cBhvr>
                                      <p:to>
                                        <p:strVal val="visible"/>
                                      </p:to>
                                    </p:set>
                                    <p:animEffect transition="in" filter="blinds(horizontal)">
                                      <p:cBhvr>
                                        <p:cTn id="135" dur="500"/>
                                        <p:tgtEl>
                                          <p:spTgt spid="44"/>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grpId="0" nodeType="clickEffect">
                                  <p:stCondLst>
                                    <p:cond delay="0"/>
                                  </p:stCondLst>
                                  <p:childTnLst>
                                    <p:set>
                                      <p:cBhvr>
                                        <p:cTn id="139" dur="1" fill="hold">
                                          <p:stCondLst>
                                            <p:cond delay="0"/>
                                          </p:stCondLst>
                                        </p:cTn>
                                        <p:tgtEl>
                                          <p:spTgt spid="47"/>
                                        </p:tgtEl>
                                        <p:attrNameLst>
                                          <p:attrName>style.visibility</p:attrName>
                                        </p:attrNameLst>
                                      </p:cBhvr>
                                      <p:to>
                                        <p:strVal val="visible"/>
                                      </p:to>
                                    </p:set>
                                    <p:animEffect transition="in" filter="blinds(horizontal)">
                                      <p:cBhvr>
                                        <p:cTn id="140" dur="500"/>
                                        <p:tgtEl>
                                          <p:spTgt spid="47"/>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blinds(horizontal)">
                                      <p:cBhvr>
                                        <p:cTn id="145" dur="500"/>
                                        <p:tgtEl>
                                          <p:spTgt spid="39"/>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28"/>
                                        </p:tgtEl>
                                        <p:attrNameLst>
                                          <p:attrName>style.visibility</p:attrName>
                                        </p:attrNameLst>
                                      </p:cBhvr>
                                      <p:to>
                                        <p:strVal val="visible"/>
                                      </p:to>
                                    </p:set>
                                    <p:animEffect transition="in" filter="blinds(horizontal)">
                                      <p:cBhvr>
                                        <p:cTn id="150" dur="500"/>
                                        <p:tgtEl>
                                          <p:spTgt spid="28"/>
                                        </p:tgtEl>
                                      </p:cBhvr>
                                    </p:animEffect>
                                  </p:childTnLst>
                                </p:cTn>
                              </p:par>
                            </p:childTnLst>
                          </p:cTn>
                        </p:par>
                      </p:childTnLst>
                    </p:cTn>
                  </p:par>
                  <p:par>
                    <p:cTn id="151" fill="hold">
                      <p:stCondLst>
                        <p:cond delay="indefinite"/>
                      </p:stCondLst>
                      <p:childTnLst>
                        <p:par>
                          <p:cTn id="152" fill="hold">
                            <p:stCondLst>
                              <p:cond delay="0"/>
                            </p:stCondLst>
                            <p:childTnLst>
                              <p:par>
                                <p:cTn id="153" presetID="3" presetClass="entr" presetSubtype="10" fill="hold" grpId="0" nodeType="clickEffect">
                                  <p:stCondLst>
                                    <p:cond delay="0"/>
                                  </p:stCondLst>
                                  <p:childTnLst>
                                    <p:set>
                                      <p:cBhvr>
                                        <p:cTn id="154" dur="1" fill="hold">
                                          <p:stCondLst>
                                            <p:cond delay="0"/>
                                          </p:stCondLst>
                                        </p:cTn>
                                        <p:tgtEl>
                                          <p:spTgt spid="48"/>
                                        </p:tgtEl>
                                        <p:attrNameLst>
                                          <p:attrName>style.visibility</p:attrName>
                                        </p:attrNameLst>
                                      </p:cBhvr>
                                      <p:to>
                                        <p:strVal val="visible"/>
                                      </p:to>
                                    </p:set>
                                    <p:animEffect transition="in" filter="blinds(horizontal)">
                                      <p:cBhvr>
                                        <p:cTn id="15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4" grpId="0"/>
      <p:bldP spid="15" grpId="0"/>
      <p:bldP spid="16" grpId="0"/>
      <p:bldP spid="18" grpId="0"/>
      <p:bldP spid="24" grpId="0"/>
      <p:bldP spid="25" grpId="0"/>
      <p:bldP spid="26" grpId="0" animBg="1"/>
      <p:bldP spid="27" grpId="0"/>
      <p:bldP spid="28" grpId="0"/>
      <p:bldP spid="34" grpId="0"/>
      <p:bldP spid="35" grpId="0"/>
      <p:bldP spid="36" grpId="0"/>
      <p:bldP spid="37" grpId="0"/>
      <p:bldP spid="38" grpId="0"/>
      <p:bldP spid="39" grpId="0"/>
      <p:bldP spid="40" grpId="0"/>
      <p:bldP spid="41" grpId="0" animBg="1"/>
      <p:bldP spid="42" grpId="0" animBg="1"/>
      <p:bldP spid="43" grpId="0" animBg="1"/>
      <p:bldP spid="44" grpId="0" animBg="1"/>
      <p:bldP spid="45" grpId="0"/>
      <p:bldP spid="46" grpId="0"/>
      <p:bldP spid="47" grpId="0"/>
      <p:bldP spid="4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429000" cy="4525963"/>
          </a:xfrm>
        </p:spPr>
        <p:txBody>
          <a:bodyPr>
            <a:normAutofit/>
          </a:bodyPr>
          <a:lstStyle/>
          <a:p>
            <a:pPr marL="0" indent="0" algn="ctr">
              <a:buNone/>
            </a:pPr>
            <a:r>
              <a:rPr lang="en-GB" sz="1400" b="1" dirty="0">
                <a:latin typeface="Comic Sans MS" panose="030F0702030302020204" pitchFamily="66" charset="0"/>
              </a:rPr>
              <a:t>You can switch between Polar and Cartesian equations of curves</a:t>
            </a:r>
            <a:endParaRPr lang="en-GB" sz="1400" dirty="0">
              <a:latin typeface="Comic Sans MS" panose="030F0702030302020204" pitchFamily="66" charset="0"/>
            </a:endParaRPr>
          </a:p>
          <a:p>
            <a:pPr marL="0" indent="0" algn="ctr">
              <a:buNone/>
            </a:pPr>
            <a:endParaRPr lang="en-GB" sz="1400" b="1" dirty="0">
              <a:latin typeface="Comic Sans MS" panose="030F0702030302020204" pitchFamily="66" charset="0"/>
            </a:endParaRPr>
          </a:p>
          <a:p>
            <a:pPr algn="ctr">
              <a:buFont typeface="Wingdings"/>
              <a:buChar char="à"/>
            </a:pPr>
            <a:r>
              <a:rPr lang="en-GB" sz="1400" dirty="0">
                <a:latin typeface="Comic Sans MS" panose="030F0702030302020204" pitchFamily="66" charset="0"/>
                <a:sym typeface="Wingdings" panose="05000000000000000000" pitchFamily="2" charset="2"/>
              </a:rPr>
              <a:t>You can convert between Cartesian equations of lines and Polar equations by using the relationships from the previous section (above)</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a:latin typeface="Comic Sans MS" panose="030F0702030302020204" pitchFamily="66" charset="0"/>
                <a:sym typeface="Wingdings" panose="05000000000000000000" pitchFamily="2" charset="2"/>
              </a:rPr>
              <a:t>Remember that a Cartesian equation of a line is telling you the relationship between the x and y values for the points on the line</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a:latin typeface="Comic Sans MS" panose="030F0702030302020204" pitchFamily="66" charset="0"/>
                <a:sym typeface="Wingdings" panose="05000000000000000000" pitchFamily="2" charset="2"/>
              </a:rPr>
              <a:t>A polar equation of a line is telling you the relationship between the distance from the origin, and the angle from the origin, of all the points on the line</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TextBox 5"/>
              <p:cNvSpPr txBox="1"/>
              <p:nvPr/>
            </p:nvSpPr>
            <p:spPr>
              <a:xfrm>
                <a:off x="4195253"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𝑥</m:t>
                      </m:r>
                      <m:r>
                        <a:rPr lang="en-US" sz="1600" b="0" i="1" smtClean="0">
                          <a:latin typeface="Cambria Math"/>
                        </a:rPr>
                        <m:t>=</m:t>
                      </m:r>
                      <m:r>
                        <a:rPr lang="en-US" sz="1600" b="0" i="1" smtClean="0">
                          <a:latin typeface="Cambria Math"/>
                        </a:rPr>
                        <m:t>𝑟𝑐𝑜𝑠</m:t>
                      </m:r>
                      <m:r>
                        <a:rPr lang="en-US" sz="1600" b="0" i="1" smtClean="0">
                          <a:latin typeface="Cambria Math"/>
                          <a:ea typeface="Cambria Math"/>
                        </a:rPr>
                        <m:t>𝜃</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4195253" y="0"/>
                <a:ext cx="1219200" cy="338554"/>
              </a:xfrm>
              <a:prstGeom prst="rect">
                <a:avLst/>
              </a:prstGeom>
              <a:blipFill>
                <a:blip r:embed="rId2"/>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971502"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r>
                        <a:rPr lang="en-US" sz="1600" b="0" i="1" smtClean="0">
                          <a:latin typeface="Cambria Math"/>
                        </a:rPr>
                        <m:t>=</m:t>
                      </m:r>
                      <m:r>
                        <a:rPr lang="en-US" sz="1600" b="0" i="1" smtClean="0">
                          <a:latin typeface="Cambria Math"/>
                        </a:rPr>
                        <m:t>𝑟𝑠𝑖𝑛</m:t>
                      </m:r>
                      <m:r>
                        <a:rPr lang="en-US" sz="1600" b="0" i="1" smtClean="0">
                          <a:latin typeface="Cambria Math"/>
                          <a:ea typeface="Cambria Math"/>
                        </a:rPr>
                        <m:t>𝜃</m:t>
                      </m:r>
                    </m:oMath>
                  </m:oMathPara>
                </a14:m>
                <a:endParaRPr lang="en-GB"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2971502" y="0"/>
                <a:ext cx="1219200" cy="33855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596784" y="0"/>
                <a:ext cx="1373068"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𝑥</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𝑦</m:t>
                          </m:r>
                        </m:e>
                        <m:sup>
                          <m:r>
                            <a:rPr lang="en-US" sz="1600" b="0" i="1" smtClean="0">
                              <a:latin typeface="Cambria Math"/>
                            </a:rPr>
                            <m:t>2</m:t>
                          </m:r>
                        </m:sup>
                      </m:sSup>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1596784" y="0"/>
                <a:ext cx="1373068" cy="338554"/>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0" y="0"/>
                <a:ext cx="1597104" cy="51398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m:t>
                      </m:r>
                      <m:r>
                        <a:rPr lang="en-US" sz="1600" b="0" i="1" smtClean="0">
                          <a:latin typeface="Cambria Math"/>
                          <a:ea typeface="Cambria Math"/>
                        </a:rPr>
                        <m:t>𝑎𝑟𝑐𝑡𝑎𝑛</m:t>
                      </m:r>
                      <m:d>
                        <m:dPr>
                          <m:ctrlPr>
                            <a:rPr lang="en-US" sz="1600" b="0" i="1" smtClean="0">
                              <a:latin typeface="Cambria Math" panose="02040503050406030204" pitchFamily="18" charset="0"/>
                              <a:ea typeface="Cambria Math"/>
                            </a:rPr>
                          </m:ctrlPr>
                        </m:dPr>
                        <m:e>
                          <m:f>
                            <m:fPr>
                              <m:ctrlPr>
                                <a:rPr lang="en-US" sz="1600" b="0" i="1" smtClean="0">
                                  <a:latin typeface="Cambria Math" panose="02040503050406030204" pitchFamily="18" charset="0"/>
                                  <a:ea typeface="Cambria Math"/>
                                </a:rPr>
                              </m:ctrlPr>
                            </m:fPr>
                            <m:num>
                              <m:r>
                                <a:rPr lang="en-US" sz="1600" b="0" i="1" smtClean="0">
                                  <a:latin typeface="Cambria Math"/>
                                  <a:ea typeface="Cambria Math"/>
                                </a:rPr>
                                <m:t>𝑦</m:t>
                              </m:r>
                            </m:num>
                            <m:den>
                              <m:r>
                                <a:rPr lang="en-US" sz="1600" b="0" i="1" smtClean="0">
                                  <a:latin typeface="Cambria Math"/>
                                  <a:ea typeface="Cambria Math"/>
                                </a:rPr>
                                <m:t>𝑥</m:t>
                              </m:r>
                            </m:den>
                          </m:f>
                        </m:e>
                      </m:d>
                    </m:oMath>
                  </m:oMathPara>
                </a14:m>
                <a:endParaRPr lang="en-GB"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0" y="0"/>
                <a:ext cx="1597104" cy="513987"/>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p:sp>
        <p:nvSpPr>
          <p:cNvPr id="11" name="タイトル 1">
            <a:extLst>
              <a:ext uri="{FF2B5EF4-FFF2-40B4-BE49-F238E27FC236}">
                <a16:creationId xmlns:a16="http://schemas.microsoft.com/office/drawing/2014/main" id="{3C485E1B-BCDD-40CB-838E-646454C46D90}"/>
              </a:ext>
            </a:extLst>
          </p:cNvPr>
          <p:cNvSpPr>
            <a:spLocks noGrp="1"/>
          </p:cNvSpPr>
          <p:nvPr>
            <p:ph type="title"/>
          </p:nvPr>
        </p:nvSpPr>
        <p:spPr>
          <a:xfrm>
            <a:off x="637359" y="302588"/>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12" name="テキスト ボックス 11">
            <a:extLst>
              <a:ext uri="{FF2B5EF4-FFF2-40B4-BE49-F238E27FC236}">
                <a16:creationId xmlns:a16="http://schemas.microsoft.com/office/drawing/2014/main" id="{5DE1A2C1-2F54-4B6A-A606-4CCCC482BC19}"/>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5A</a:t>
            </a:r>
            <a:endParaRPr lang="en-GB" dirty="0">
              <a:latin typeface="Comic Sans MS" panose="030F0702030302020204" pitchFamily="66" charset="0"/>
            </a:endParaRPr>
          </a:p>
        </p:txBody>
      </p:sp>
    </p:spTree>
    <p:extLst>
      <p:ext uri="{BB962C8B-B14F-4D97-AF65-F5344CB8AC3E}">
        <p14:creationId xmlns:p14="http://schemas.microsoft.com/office/powerpoint/2010/main" val="52710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429000" cy="4525963"/>
          </a:xfrm>
        </p:spPr>
        <p:txBody>
          <a:bodyPr>
            <a:normAutofit/>
          </a:bodyPr>
          <a:lstStyle/>
          <a:p>
            <a:pPr marL="0" indent="0" algn="ctr">
              <a:buNone/>
            </a:pPr>
            <a:r>
              <a:rPr lang="en-GB" sz="1400" b="1" dirty="0">
                <a:latin typeface="Comic Sans MS" panose="030F0702030302020204" pitchFamily="66" charset="0"/>
              </a:rPr>
              <a:t>You can switch between Polar and Cartesian equations of curves</a:t>
            </a:r>
            <a:endParaRPr lang="en-GB" sz="1400" dirty="0">
              <a:latin typeface="Comic Sans MS" panose="030F0702030302020204" pitchFamily="66" charset="0"/>
            </a:endParaRPr>
          </a:p>
          <a:p>
            <a:pPr marL="0" indent="0" algn="ctr">
              <a:buNone/>
            </a:pPr>
            <a:endParaRPr lang="en-GB" sz="1400" b="1" dirty="0">
              <a:latin typeface="Comic Sans MS" panose="030F0702030302020204" pitchFamily="66" charset="0"/>
            </a:endParaRPr>
          </a:p>
          <a:p>
            <a:pPr marL="0" indent="0" algn="ctr">
              <a:buNone/>
            </a:pPr>
            <a:r>
              <a:rPr lang="en-GB" sz="1400" dirty="0">
                <a:latin typeface="Comic Sans MS" panose="030F0702030302020204" pitchFamily="66" charset="0"/>
                <a:sym typeface="Wingdings" panose="05000000000000000000" pitchFamily="2" charset="2"/>
              </a:rPr>
              <a:t>Find a Cartesian equation of the following curve:</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a:latin typeface="Comic Sans MS" panose="030F0702030302020204" pitchFamily="66" charset="0"/>
                <a:sym typeface="Wingdings" panose="05000000000000000000" pitchFamily="2" charset="2"/>
              </a:rPr>
              <a:t>This process relies on creating some of the expressions above, in the equation you’re given</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a:latin typeface="Comic Sans MS" panose="030F0702030302020204" pitchFamily="66" charset="0"/>
                <a:sym typeface="Wingdings" panose="05000000000000000000" pitchFamily="2" charset="2"/>
              </a:rPr>
              <a:t>For example, if you can manipulate the equation to have ‘</a:t>
            </a:r>
            <a:r>
              <a:rPr lang="en-GB" sz="1400" dirty="0" err="1">
                <a:latin typeface="Comic Sans MS" panose="030F0702030302020204" pitchFamily="66" charset="0"/>
                <a:sym typeface="Wingdings" panose="05000000000000000000" pitchFamily="2" charset="2"/>
              </a:rPr>
              <a:t>rsin</a:t>
            </a:r>
            <a:r>
              <a:rPr lang="el-GR" sz="1400" dirty="0">
                <a:latin typeface="Comic Sans MS" panose="030F0702030302020204" pitchFamily="66" charset="0"/>
                <a:sym typeface="Wingdings" panose="05000000000000000000" pitchFamily="2" charset="2"/>
              </a:rPr>
              <a:t>θ</a:t>
            </a:r>
            <a:r>
              <a:rPr lang="en-GB" sz="1400" dirty="0">
                <a:latin typeface="Comic Sans MS" panose="030F0702030302020204" pitchFamily="66" charset="0"/>
                <a:sym typeface="Wingdings" panose="05000000000000000000" pitchFamily="2" charset="2"/>
              </a:rPr>
              <a:t>’ in it, this can then be replaced with ‘y’</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TextBox 5"/>
              <p:cNvSpPr txBox="1"/>
              <p:nvPr/>
            </p:nvSpPr>
            <p:spPr>
              <a:xfrm>
                <a:off x="4195253"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𝑥</m:t>
                      </m:r>
                      <m:r>
                        <a:rPr lang="en-US" sz="1600" b="0" i="1" smtClean="0">
                          <a:latin typeface="Cambria Math"/>
                        </a:rPr>
                        <m:t>=</m:t>
                      </m:r>
                      <m:r>
                        <a:rPr lang="en-US" sz="1600" b="0" i="1" smtClean="0">
                          <a:latin typeface="Cambria Math"/>
                        </a:rPr>
                        <m:t>𝑟𝑐𝑜𝑠</m:t>
                      </m:r>
                      <m:r>
                        <a:rPr lang="en-US" sz="1600" b="0" i="1" smtClean="0">
                          <a:latin typeface="Cambria Math"/>
                          <a:ea typeface="Cambria Math"/>
                        </a:rPr>
                        <m:t>𝜃</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4195253" y="0"/>
                <a:ext cx="1219200" cy="338554"/>
              </a:xfrm>
              <a:prstGeom prst="rect">
                <a:avLst/>
              </a:prstGeom>
              <a:blipFill>
                <a:blip r:embed="rId2"/>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971502"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r>
                        <a:rPr lang="en-US" sz="1600" b="0" i="1" smtClean="0">
                          <a:latin typeface="Cambria Math"/>
                        </a:rPr>
                        <m:t>=</m:t>
                      </m:r>
                      <m:r>
                        <a:rPr lang="en-US" sz="1600" b="0" i="1" smtClean="0">
                          <a:latin typeface="Cambria Math"/>
                        </a:rPr>
                        <m:t>𝑟𝑠𝑖𝑛</m:t>
                      </m:r>
                      <m:r>
                        <a:rPr lang="en-US" sz="1600" b="0" i="1" smtClean="0">
                          <a:latin typeface="Cambria Math"/>
                          <a:ea typeface="Cambria Math"/>
                        </a:rPr>
                        <m:t>𝜃</m:t>
                      </m:r>
                    </m:oMath>
                  </m:oMathPara>
                </a14:m>
                <a:endParaRPr lang="en-GB"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2971502" y="0"/>
                <a:ext cx="1219200" cy="33855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596784" y="0"/>
                <a:ext cx="1373068"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𝑥</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𝑦</m:t>
                          </m:r>
                        </m:e>
                        <m:sup>
                          <m:r>
                            <a:rPr lang="en-US" sz="1600" b="0" i="1" smtClean="0">
                              <a:latin typeface="Cambria Math"/>
                            </a:rPr>
                            <m:t>2</m:t>
                          </m:r>
                        </m:sup>
                      </m:sSup>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1596784" y="0"/>
                <a:ext cx="1373068" cy="338554"/>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0" y="0"/>
                <a:ext cx="1597104" cy="51398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m:t>
                      </m:r>
                      <m:r>
                        <a:rPr lang="en-US" sz="1600" b="0" i="1" smtClean="0">
                          <a:latin typeface="Cambria Math"/>
                          <a:ea typeface="Cambria Math"/>
                        </a:rPr>
                        <m:t>𝑎𝑟𝑐𝑡𝑎𝑛</m:t>
                      </m:r>
                      <m:d>
                        <m:dPr>
                          <m:ctrlPr>
                            <a:rPr lang="en-US" sz="1600" b="0" i="1" smtClean="0">
                              <a:latin typeface="Cambria Math" panose="02040503050406030204" pitchFamily="18" charset="0"/>
                              <a:ea typeface="Cambria Math"/>
                            </a:rPr>
                          </m:ctrlPr>
                        </m:dPr>
                        <m:e>
                          <m:f>
                            <m:fPr>
                              <m:ctrlPr>
                                <a:rPr lang="en-US" sz="1600" b="0" i="1" smtClean="0">
                                  <a:latin typeface="Cambria Math" panose="02040503050406030204" pitchFamily="18" charset="0"/>
                                  <a:ea typeface="Cambria Math"/>
                                </a:rPr>
                              </m:ctrlPr>
                            </m:fPr>
                            <m:num>
                              <m:r>
                                <a:rPr lang="en-US" sz="1600" b="0" i="1" smtClean="0">
                                  <a:latin typeface="Cambria Math"/>
                                  <a:ea typeface="Cambria Math"/>
                                </a:rPr>
                                <m:t>𝑦</m:t>
                              </m:r>
                            </m:num>
                            <m:den>
                              <m:r>
                                <a:rPr lang="en-US" sz="1600" b="0" i="1" smtClean="0">
                                  <a:latin typeface="Cambria Math"/>
                                  <a:ea typeface="Cambria Math"/>
                                </a:rPr>
                                <m:t>𝑥</m:t>
                              </m:r>
                            </m:den>
                          </m:f>
                        </m:e>
                      </m:d>
                    </m:oMath>
                  </m:oMathPara>
                </a14:m>
                <a:endParaRPr lang="en-GB"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0" y="0"/>
                <a:ext cx="1597104" cy="513987"/>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693421" y="3036125"/>
                <a:ext cx="71513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𝑟</m:t>
                      </m:r>
                      <m:r>
                        <a:rPr lang="en-GB" sz="1600" b="0" i="1" smtClean="0">
                          <a:latin typeface="Cambria Math"/>
                        </a:rPr>
                        <m:t>=5</m:t>
                      </m:r>
                    </m:oMath>
                  </m:oMathPara>
                </a14:m>
                <a:endParaRPr lang="en-GB"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1693421" y="3036125"/>
                <a:ext cx="715132" cy="338554"/>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724400" y="1600200"/>
                <a:ext cx="71513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𝑟</m:t>
                      </m:r>
                      <m:r>
                        <a:rPr lang="en-GB" sz="1600" b="0" i="1" smtClean="0">
                          <a:latin typeface="Cambria Math"/>
                        </a:rPr>
                        <m:t>=5</m:t>
                      </m:r>
                    </m:oMath>
                  </m:oMathPara>
                </a14:m>
                <a:endParaRPr lang="en-GB" sz="1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724400" y="1600200"/>
                <a:ext cx="715132" cy="338554"/>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572000" y="2133600"/>
                <a:ext cx="100575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a:rPr>
                            <m:t>𝑟</m:t>
                          </m:r>
                        </m:e>
                        <m:sup>
                          <m:r>
                            <a:rPr lang="en-GB" sz="1600" b="0" i="1" smtClean="0">
                              <a:latin typeface="Cambria Math"/>
                            </a:rPr>
                            <m:t>2</m:t>
                          </m:r>
                        </m:sup>
                      </m:sSup>
                      <m:r>
                        <a:rPr lang="en-GB" sz="1600" b="0" i="1" smtClean="0">
                          <a:latin typeface="Cambria Math"/>
                        </a:rPr>
                        <m:t>=25</m:t>
                      </m:r>
                    </m:oMath>
                  </m:oMathPara>
                </a14:m>
                <a:endParaRPr lang="en-GB" sz="16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572000" y="2133600"/>
                <a:ext cx="1005750" cy="338554"/>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114800" y="2667000"/>
                <a:ext cx="14478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a:rPr>
                            <m:t>𝑥</m:t>
                          </m:r>
                        </m:e>
                        <m:sup>
                          <m:r>
                            <a:rPr lang="en-GB" sz="1600" b="0" i="1" smtClean="0">
                              <a:latin typeface="Cambria Math"/>
                            </a:rPr>
                            <m:t>2</m:t>
                          </m:r>
                        </m:sup>
                      </m:sSup>
                      <m:r>
                        <a:rPr lang="en-GB" sz="1600" b="0" i="1" smtClean="0">
                          <a:latin typeface="Cambria Math"/>
                        </a:rPr>
                        <m:t>+</m:t>
                      </m:r>
                      <m:sSup>
                        <m:sSupPr>
                          <m:ctrlPr>
                            <a:rPr lang="en-GB" sz="1600" b="0" i="1" smtClean="0">
                              <a:latin typeface="Cambria Math" panose="02040503050406030204" pitchFamily="18" charset="0"/>
                            </a:rPr>
                          </m:ctrlPr>
                        </m:sSupPr>
                        <m:e>
                          <m:r>
                            <a:rPr lang="en-GB" sz="1600" b="0" i="1" smtClean="0">
                              <a:latin typeface="Cambria Math"/>
                            </a:rPr>
                            <m:t>𝑦</m:t>
                          </m:r>
                        </m:e>
                        <m:sup>
                          <m:r>
                            <a:rPr lang="en-GB" sz="1600" b="0" i="1" smtClean="0">
                              <a:latin typeface="Cambria Math"/>
                            </a:rPr>
                            <m:t>2</m:t>
                          </m:r>
                        </m:sup>
                      </m:sSup>
                      <m:r>
                        <a:rPr lang="en-GB" sz="1600" b="0" i="1" smtClean="0">
                          <a:latin typeface="Cambria Math"/>
                        </a:rPr>
                        <m:t>=25</m:t>
                      </m:r>
                    </m:oMath>
                  </m:oMathPara>
                </a14:m>
                <a:endParaRPr lang="en-GB" sz="1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114800" y="2667000"/>
                <a:ext cx="1447800" cy="338554"/>
              </a:xfrm>
              <a:prstGeom prst="rect">
                <a:avLst/>
              </a:prstGeom>
              <a:blipFill>
                <a:blip r:embed="rId9"/>
                <a:stretch>
                  <a:fillRect b="-3636"/>
                </a:stretch>
              </a:blipFill>
            </p:spPr>
            <p:txBody>
              <a:bodyPr/>
              <a:lstStyle/>
              <a:p>
                <a:r>
                  <a:rPr lang="en-GB">
                    <a:noFill/>
                  </a:rPr>
                  <a:t> </a:t>
                </a:r>
              </a:p>
            </p:txBody>
          </p:sp>
        </mc:Fallback>
      </mc:AlternateContent>
      <p:sp>
        <p:nvSpPr>
          <p:cNvPr id="14" name="Arc 13"/>
          <p:cNvSpPr/>
          <p:nvPr/>
        </p:nvSpPr>
        <p:spPr>
          <a:xfrm>
            <a:off x="5334000" y="1828800"/>
            <a:ext cx="381000" cy="4572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p:cNvSpPr txBox="1"/>
          <p:nvPr/>
        </p:nvSpPr>
        <p:spPr>
          <a:xfrm>
            <a:off x="5638800" y="1905000"/>
            <a:ext cx="1748642"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Square both sides</a:t>
            </a:r>
            <a:endParaRPr lang="en-GB" sz="1400" dirty="0">
              <a:solidFill>
                <a:srgbClr val="FF0000"/>
              </a:solidFill>
              <a:latin typeface="Comic Sans MS" panose="030F0702030302020204" pitchFamily="66" charset="0"/>
            </a:endParaRPr>
          </a:p>
        </p:txBody>
      </p:sp>
      <p:sp>
        <p:nvSpPr>
          <p:cNvPr id="16" name="Arc 15"/>
          <p:cNvSpPr/>
          <p:nvPr/>
        </p:nvSpPr>
        <p:spPr>
          <a:xfrm>
            <a:off x="5334000" y="2362200"/>
            <a:ext cx="381000" cy="4572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p:cNvSpPr txBox="1"/>
          <p:nvPr/>
        </p:nvSpPr>
        <p:spPr>
          <a:xfrm>
            <a:off x="5638800" y="2286000"/>
            <a:ext cx="3124200"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You can replace r</a:t>
            </a:r>
            <a:r>
              <a:rPr lang="en-US" sz="1400" baseline="30000" dirty="0">
                <a:solidFill>
                  <a:srgbClr val="FF0000"/>
                </a:solidFill>
                <a:latin typeface="Comic Sans MS" panose="030F0702030302020204" pitchFamily="66" charset="0"/>
              </a:rPr>
              <a:t>2</a:t>
            </a:r>
            <a:r>
              <a:rPr lang="en-US" sz="1400" dirty="0">
                <a:solidFill>
                  <a:srgbClr val="FF0000"/>
                </a:solidFill>
                <a:latin typeface="Comic Sans MS" panose="030F0702030302020204" pitchFamily="66" charset="0"/>
              </a:rPr>
              <a:t> with an expression in x and y, from above</a:t>
            </a:r>
            <a:endParaRPr lang="en-GB" sz="1400" dirty="0">
              <a:solidFill>
                <a:srgbClr val="FF0000"/>
              </a:solidFill>
              <a:latin typeface="Comic Sans MS" panose="030F0702030302020204" pitchFamily="66" charset="0"/>
            </a:endParaRPr>
          </a:p>
        </p:txBody>
      </p:sp>
      <p:sp>
        <p:nvSpPr>
          <p:cNvPr id="18" name="TextBox 17"/>
          <p:cNvSpPr txBox="1"/>
          <p:nvPr/>
        </p:nvSpPr>
        <p:spPr>
          <a:xfrm>
            <a:off x="4191000" y="3276600"/>
            <a:ext cx="4419600" cy="1384995"/>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From your knowledge of equations, you should </a:t>
            </a:r>
            <a:r>
              <a:rPr lang="en-US" sz="1400" dirty="0" err="1">
                <a:solidFill>
                  <a:srgbClr val="FF0000"/>
                </a:solidFill>
                <a:latin typeface="Comic Sans MS" panose="030F0702030302020204" pitchFamily="66" charset="0"/>
              </a:rPr>
              <a:t>recognise</a:t>
            </a:r>
            <a:r>
              <a:rPr lang="en-US" sz="1400" dirty="0">
                <a:solidFill>
                  <a:srgbClr val="FF0000"/>
                </a:solidFill>
                <a:latin typeface="Comic Sans MS" panose="030F0702030302020204" pitchFamily="66" charset="0"/>
              </a:rPr>
              <a:t> this as a circle, </a:t>
            </a:r>
            <a:r>
              <a:rPr lang="en-US" sz="1400" dirty="0" err="1">
                <a:solidFill>
                  <a:srgbClr val="FF0000"/>
                </a:solidFill>
                <a:latin typeface="Comic Sans MS" panose="030F0702030302020204" pitchFamily="66" charset="0"/>
              </a:rPr>
              <a:t>centre</a:t>
            </a:r>
            <a:r>
              <a:rPr lang="en-US" sz="1400" dirty="0">
                <a:solidFill>
                  <a:srgbClr val="FF0000"/>
                </a:solidFill>
                <a:latin typeface="Comic Sans MS" panose="030F0702030302020204" pitchFamily="66" charset="0"/>
              </a:rPr>
              <a:t> (0,0) and radius 5</a:t>
            </a:r>
          </a:p>
          <a:p>
            <a:pPr algn="ctr"/>
            <a:endParaRPr lang="en-US" sz="1400" dirty="0">
              <a:solidFill>
                <a:srgbClr val="FF0000"/>
              </a:solidFill>
              <a:latin typeface="Comic Sans MS" panose="030F0702030302020204" pitchFamily="66" charset="0"/>
            </a:endParaRPr>
          </a:p>
          <a:p>
            <a:pPr algn="ctr"/>
            <a:r>
              <a:rPr lang="en-US" sz="1400" dirty="0">
                <a:solidFill>
                  <a:srgbClr val="FF0000"/>
                </a:solidFill>
                <a:latin typeface="Comic Sans MS" panose="030F0702030302020204" pitchFamily="66" charset="0"/>
                <a:sym typeface="Wingdings" panose="05000000000000000000" pitchFamily="2" charset="2"/>
              </a:rPr>
              <a:t> This makes sense as the Polar equation just states that the distance from the origin is 5, and doesn’t mention the angle</a:t>
            </a:r>
            <a:endParaRPr lang="en-GB" sz="1400" dirty="0">
              <a:solidFill>
                <a:srgbClr val="FF0000"/>
              </a:solidFill>
              <a:latin typeface="Comic Sans MS" panose="030F0702030302020204" pitchFamily="66" charset="0"/>
            </a:endParaRPr>
          </a:p>
        </p:txBody>
      </p:sp>
      <p:sp>
        <p:nvSpPr>
          <p:cNvPr id="19" name="Rectangle 18"/>
          <p:cNvSpPr/>
          <p:nvPr/>
        </p:nvSpPr>
        <p:spPr>
          <a:xfrm>
            <a:off x="4648200" y="2133600"/>
            <a:ext cx="304800" cy="30480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4191000" y="2667000"/>
            <a:ext cx="762000" cy="30480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タイトル 1">
            <a:extLst>
              <a:ext uri="{FF2B5EF4-FFF2-40B4-BE49-F238E27FC236}">
                <a16:creationId xmlns:a16="http://schemas.microsoft.com/office/drawing/2014/main" id="{D48B6EE6-619D-4E23-BAAF-C9D88C9206AB}"/>
              </a:ext>
            </a:extLst>
          </p:cNvPr>
          <p:cNvSpPr>
            <a:spLocks noGrp="1"/>
          </p:cNvSpPr>
          <p:nvPr>
            <p:ph type="title"/>
          </p:nvPr>
        </p:nvSpPr>
        <p:spPr>
          <a:xfrm>
            <a:off x="637359" y="302588"/>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23" name="テキスト ボックス 22">
            <a:extLst>
              <a:ext uri="{FF2B5EF4-FFF2-40B4-BE49-F238E27FC236}">
                <a16:creationId xmlns:a16="http://schemas.microsoft.com/office/drawing/2014/main" id="{4C73E75C-2956-4644-8A79-11304DE7B5DE}"/>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5A</a:t>
            </a:r>
            <a:endParaRPr lang="en-GB" dirty="0">
              <a:latin typeface="Comic Sans MS" panose="030F0702030302020204" pitchFamily="66" charset="0"/>
            </a:endParaRPr>
          </a:p>
        </p:txBody>
      </p:sp>
    </p:spTree>
    <p:extLst>
      <p:ext uri="{BB962C8B-B14F-4D97-AF65-F5344CB8AC3E}">
        <p14:creationId xmlns:p14="http://schemas.microsoft.com/office/powerpoint/2010/main" val="340215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66CCFF"/>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blinds(horizontal)">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linds(horizontal)">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blinds(horizontal)">
                                      <p:cBhvr>
                                        <p:cTn id="68" dur="500"/>
                                        <p:tgtEl>
                                          <p:spTgt spid="20"/>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xit" presetSubtype="10" fill="hold" grpId="1" nodeType="clickEffect">
                                  <p:stCondLst>
                                    <p:cond delay="0"/>
                                  </p:stCondLst>
                                  <p:childTnLst>
                                    <p:animEffect transition="out" filter="blinds(horizontal)">
                                      <p:cBhvr>
                                        <p:cTn id="72" dur="500"/>
                                        <p:tgtEl>
                                          <p:spTgt spid="19"/>
                                        </p:tgtEl>
                                      </p:cBhvr>
                                    </p:animEffect>
                                    <p:set>
                                      <p:cBhvr>
                                        <p:cTn id="73" dur="1" fill="hold">
                                          <p:stCondLst>
                                            <p:cond delay="499"/>
                                          </p:stCondLst>
                                        </p:cTn>
                                        <p:tgtEl>
                                          <p:spTgt spid="19"/>
                                        </p:tgtEl>
                                        <p:attrNameLst>
                                          <p:attrName>style.visibility</p:attrName>
                                        </p:attrNameLst>
                                      </p:cBhvr>
                                      <p:to>
                                        <p:strVal val="hidden"/>
                                      </p:to>
                                    </p:set>
                                  </p:childTnLst>
                                </p:cTn>
                              </p:par>
                              <p:par>
                                <p:cTn id="74" presetID="3" presetClass="exit" presetSubtype="10" fill="hold" grpId="1" nodeType="withEffect">
                                  <p:stCondLst>
                                    <p:cond delay="0"/>
                                  </p:stCondLst>
                                  <p:childTnLst>
                                    <p:animEffect transition="out" filter="blinds(horizontal)">
                                      <p:cBhvr>
                                        <p:cTn id="75" dur="500"/>
                                        <p:tgtEl>
                                          <p:spTgt spid="20"/>
                                        </p:tgtEl>
                                      </p:cBhvr>
                                    </p:animEffect>
                                    <p:set>
                                      <p:cBhvr>
                                        <p:cTn id="76" dur="1" fill="hold">
                                          <p:stCondLst>
                                            <p:cond delay="499"/>
                                          </p:stCondLst>
                                        </p:cTn>
                                        <p:tgtEl>
                                          <p:spTgt spid="20"/>
                                        </p:tgtEl>
                                        <p:attrNameLst>
                                          <p:attrName>style.visibility</p:attrName>
                                        </p:attrNameLst>
                                      </p:cBhvr>
                                      <p:to>
                                        <p:strVal val="hidden"/>
                                      </p:to>
                                    </p:set>
                                  </p:childTnLst>
                                </p:cTn>
                              </p:par>
                              <p:par>
                                <p:cTn id="77" presetID="1" presetClass="emph" presetSubtype="2" fill="hold" nodeType="withEffect">
                                  <p:stCondLst>
                                    <p:cond delay="0"/>
                                  </p:stCondLst>
                                  <p:childTnLst>
                                    <p:animClr clrSpc="rgb" dir="cw">
                                      <p:cBhvr>
                                        <p:cTn id="78" dur="500" fill="hold"/>
                                        <p:tgtEl>
                                          <p:spTgt spid="8"/>
                                        </p:tgtEl>
                                        <p:attrNameLst>
                                          <p:attrName>fillcolor</p:attrName>
                                        </p:attrNameLst>
                                      </p:cBhvr>
                                      <p:to>
                                        <a:schemeClr val="bg1"/>
                                      </p:to>
                                    </p:animClr>
                                    <p:set>
                                      <p:cBhvr>
                                        <p:cTn id="79" dur="500" fill="hold"/>
                                        <p:tgtEl>
                                          <p:spTgt spid="8"/>
                                        </p:tgtEl>
                                        <p:attrNameLst>
                                          <p:attrName>fill.type</p:attrName>
                                        </p:attrNameLst>
                                      </p:cBhvr>
                                      <p:to>
                                        <p:strVal val="solid"/>
                                      </p:to>
                                    </p:set>
                                    <p:set>
                                      <p:cBhvr>
                                        <p:cTn id="80" dur="500" fill="hold"/>
                                        <p:tgtEl>
                                          <p:spTgt spid="8"/>
                                        </p:tgtEl>
                                        <p:attrNameLst>
                                          <p:attrName>fill.on</p:attrName>
                                        </p:attrNameLst>
                                      </p:cBhvr>
                                      <p:to>
                                        <p:strVal val="true"/>
                                      </p:to>
                                    </p:se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nodeType="clickEffect">
                                  <p:stCondLst>
                                    <p:cond delay="0"/>
                                  </p:stCondLst>
                                  <p:childTnLst>
                                    <p:set>
                                      <p:cBhvr>
                                        <p:cTn id="84" dur="1" fill="hold">
                                          <p:stCondLst>
                                            <p:cond delay="0"/>
                                          </p:stCondLst>
                                        </p:cTn>
                                        <p:tgtEl>
                                          <p:spTgt spid="18">
                                            <p:txEl>
                                              <p:pRg st="0" end="0"/>
                                            </p:txEl>
                                          </p:spTgt>
                                        </p:tgtEl>
                                        <p:attrNameLst>
                                          <p:attrName>style.visibility</p:attrName>
                                        </p:attrNameLst>
                                      </p:cBhvr>
                                      <p:to>
                                        <p:strVal val="visible"/>
                                      </p:to>
                                    </p:set>
                                    <p:animEffect transition="in" filter="blinds(horizontal)">
                                      <p:cBhvr>
                                        <p:cTn id="85" dur="500"/>
                                        <p:tgtEl>
                                          <p:spTgt spid="18">
                                            <p:txEl>
                                              <p:pRg st="0" end="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nodeType="clickEffect">
                                  <p:stCondLst>
                                    <p:cond delay="0"/>
                                  </p:stCondLst>
                                  <p:childTnLst>
                                    <p:set>
                                      <p:cBhvr>
                                        <p:cTn id="89" dur="1" fill="hold">
                                          <p:stCondLst>
                                            <p:cond delay="0"/>
                                          </p:stCondLst>
                                        </p:cTn>
                                        <p:tgtEl>
                                          <p:spTgt spid="18">
                                            <p:txEl>
                                              <p:pRg st="2" end="2"/>
                                            </p:txEl>
                                          </p:spTgt>
                                        </p:tgtEl>
                                        <p:attrNameLst>
                                          <p:attrName>style.visibility</p:attrName>
                                        </p:attrNameLst>
                                      </p:cBhvr>
                                      <p:to>
                                        <p:strVal val="visible"/>
                                      </p:to>
                                    </p:set>
                                    <p:animEffect transition="in" filter="blinds(horizontal)">
                                      <p:cBhvr>
                                        <p:cTn id="90"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animBg="1"/>
      <p:bldP spid="15" grpId="0"/>
      <p:bldP spid="16" grpId="0" animBg="1"/>
      <p:bldP spid="17" grpId="0"/>
      <p:bldP spid="19" grpId="0" animBg="1"/>
      <p:bldP spid="19" grpId="1" animBg="1"/>
      <p:bldP spid="20" grpId="0" animBg="1"/>
      <p:bldP spid="2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429000" cy="4525963"/>
          </a:xfrm>
        </p:spPr>
        <p:txBody>
          <a:bodyPr>
            <a:normAutofit/>
          </a:bodyPr>
          <a:lstStyle/>
          <a:p>
            <a:pPr marL="0" indent="0" algn="ctr">
              <a:buNone/>
            </a:pPr>
            <a:r>
              <a:rPr lang="en-GB" sz="1400" b="1" dirty="0">
                <a:latin typeface="Comic Sans MS" panose="030F0702030302020204" pitchFamily="66" charset="0"/>
              </a:rPr>
              <a:t>You can switch between Polar and Cartesian equations of curves</a:t>
            </a:r>
            <a:endParaRPr lang="en-GB" sz="1400" dirty="0">
              <a:latin typeface="Comic Sans MS" panose="030F0702030302020204" pitchFamily="66" charset="0"/>
            </a:endParaRPr>
          </a:p>
          <a:p>
            <a:pPr marL="0" indent="0" algn="ctr">
              <a:buNone/>
            </a:pPr>
            <a:endParaRPr lang="en-GB" sz="1400" b="1" dirty="0">
              <a:latin typeface="Comic Sans MS" panose="030F0702030302020204" pitchFamily="66" charset="0"/>
            </a:endParaRPr>
          </a:p>
          <a:p>
            <a:pPr marL="0" indent="0" algn="ctr">
              <a:buNone/>
            </a:pPr>
            <a:r>
              <a:rPr lang="en-GB" sz="1400" dirty="0">
                <a:latin typeface="Comic Sans MS" panose="030F0702030302020204" pitchFamily="66" charset="0"/>
                <a:sym typeface="Wingdings" panose="05000000000000000000" pitchFamily="2" charset="2"/>
              </a:rPr>
              <a:t>Find a Cartesian equation of the following curve:</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a:latin typeface="Comic Sans MS" panose="030F0702030302020204" pitchFamily="66" charset="0"/>
                <a:sym typeface="Wingdings" panose="05000000000000000000" pitchFamily="2" charset="2"/>
              </a:rPr>
              <a:t>Try to create one or more of the expressions above in the equation…</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TextBox 5"/>
              <p:cNvSpPr txBox="1"/>
              <p:nvPr/>
            </p:nvSpPr>
            <p:spPr>
              <a:xfrm>
                <a:off x="4195253"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𝑥</m:t>
                      </m:r>
                      <m:r>
                        <a:rPr lang="en-US" sz="1600" b="0" i="1" smtClean="0">
                          <a:latin typeface="Cambria Math"/>
                        </a:rPr>
                        <m:t>=</m:t>
                      </m:r>
                      <m:r>
                        <a:rPr lang="en-US" sz="1600" b="0" i="1" smtClean="0">
                          <a:latin typeface="Cambria Math"/>
                        </a:rPr>
                        <m:t>𝑟𝑐𝑜𝑠</m:t>
                      </m:r>
                      <m:r>
                        <a:rPr lang="en-US" sz="1600" b="0" i="1" smtClean="0">
                          <a:latin typeface="Cambria Math"/>
                          <a:ea typeface="Cambria Math"/>
                        </a:rPr>
                        <m:t>𝜃</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4195253" y="0"/>
                <a:ext cx="1219200" cy="338554"/>
              </a:xfrm>
              <a:prstGeom prst="rect">
                <a:avLst/>
              </a:prstGeom>
              <a:blipFill>
                <a:blip r:embed="rId2"/>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971502"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r>
                        <a:rPr lang="en-US" sz="1600" b="0" i="1" smtClean="0">
                          <a:latin typeface="Cambria Math"/>
                        </a:rPr>
                        <m:t>=</m:t>
                      </m:r>
                      <m:r>
                        <a:rPr lang="en-US" sz="1600" b="0" i="1" smtClean="0">
                          <a:latin typeface="Cambria Math"/>
                        </a:rPr>
                        <m:t>𝑟𝑠𝑖𝑛</m:t>
                      </m:r>
                      <m:r>
                        <a:rPr lang="en-US" sz="1600" b="0" i="1" smtClean="0">
                          <a:latin typeface="Cambria Math"/>
                          <a:ea typeface="Cambria Math"/>
                        </a:rPr>
                        <m:t>𝜃</m:t>
                      </m:r>
                    </m:oMath>
                  </m:oMathPara>
                </a14:m>
                <a:endParaRPr lang="en-GB"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2971502" y="0"/>
                <a:ext cx="1219200" cy="33855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596784" y="0"/>
                <a:ext cx="1373068"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𝑥</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𝑦</m:t>
                          </m:r>
                        </m:e>
                        <m:sup>
                          <m:r>
                            <a:rPr lang="en-US" sz="1600" b="0" i="1" smtClean="0">
                              <a:latin typeface="Cambria Math"/>
                            </a:rPr>
                            <m:t>2</m:t>
                          </m:r>
                        </m:sup>
                      </m:sSup>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1596784" y="0"/>
                <a:ext cx="1373068" cy="338554"/>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0" y="0"/>
                <a:ext cx="1597104" cy="51398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m:t>
                      </m:r>
                      <m:r>
                        <a:rPr lang="en-US" sz="1600" b="0" i="1" smtClean="0">
                          <a:latin typeface="Cambria Math"/>
                          <a:ea typeface="Cambria Math"/>
                        </a:rPr>
                        <m:t>𝑎𝑟𝑐𝑡𝑎𝑛</m:t>
                      </m:r>
                      <m:d>
                        <m:dPr>
                          <m:ctrlPr>
                            <a:rPr lang="en-US" sz="1600" b="0" i="1" smtClean="0">
                              <a:latin typeface="Cambria Math" panose="02040503050406030204" pitchFamily="18" charset="0"/>
                              <a:ea typeface="Cambria Math"/>
                            </a:rPr>
                          </m:ctrlPr>
                        </m:dPr>
                        <m:e>
                          <m:f>
                            <m:fPr>
                              <m:ctrlPr>
                                <a:rPr lang="en-US" sz="1600" b="0" i="1" smtClean="0">
                                  <a:latin typeface="Cambria Math" panose="02040503050406030204" pitchFamily="18" charset="0"/>
                                  <a:ea typeface="Cambria Math"/>
                                </a:rPr>
                              </m:ctrlPr>
                            </m:fPr>
                            <m:num>
                              <m:r>
                                <a:rPr lang="en-US" sz="1600" b="0" i="1" smtClean="0">
                                  <a:latin typeface="Cambria Math"/>
                                  <a:ea typeface="Cambria Math"/>
                                </a:rPr>
                                <m:t>𝑦</m:t>
                              </m:r>
                            </m:num>
                            <m:den>
                              <m:r>
                                <a:rPr lang="en-US" sz="1600" b="0" i="1" smtClean="0">
                                  <a:latin typeface="Cambria Math"/>
                                  <a:ea typeface="Cambria Math"/>
                                </a:rPr>
                                <m:t>𝑥</m:t>
                              </m:r>
                            </m:den>
                          </m:f>
                        </m:e>
                      </m:d>
                    </m:oMath>
                  </m:oMathPara>
                </a14:m>
                <a:endParaRPr lang="en-GB"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0" y="0"/>
                <a:ext cx="1597104" cy="513987"/>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295400" y="3034937"/>
                <a:ext cx="133190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𝑟</m:t>
                      </m:r>
                      <m:r>
                        <a:rPr lang="en-GB" sz="1600" b="0" i="1" smtClean="0">
                          <a:latin typeface="Cambria Math"/>
                        </a:rPr>
                        <m:t>=6</m:t>
                      </m:r>
                      <m:r>
                        <a:rPr lang="en-GB" sz="1600" b="0" i="1" smtClean="0">
                          <a:latin typeface="Cambria Math"/>
                        </a:rPr>
                        <m:t>𝑐𝑜𝑠𝑒𝑐</m:t>
                      </m:r>
                      <m:r>
                        <a:rPr lang="en-GB" sz="1600" b="0" i="1" smtClean="0">
                          <a:latin typeface="Cambria Math"/>
                          <a:ea typeface="Cambria Math"/>
                        </a:rPr>
                        <m:t>𝜃</m:t>
                      </m:r>
                    </m:oMath>
                  </m:oMathPara>
                </a14:m>
                <a:endParaRPr lang="en-GB"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1295400" y="3034937"/>
                <a:ext cx="1331903" cy="338554"/>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495800" y="1676400"/>
                <a:ext cx="133190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𝑟</m:t>
                      </m:r>
                      <m:r>
                        <a:rPr lang="en-GB" sz="1600" b="0" i="1" smtClean="0">
                          <a:latin typeface="Cambria Math"/>
                        </a:rPr>
                        <m:t>=6</m:t>
                      </m:r>
                      <m:r>
                        <a:rPr lang="en-GB" sz="1600" b="0" i="1" smtClean="0">
                          <a:latin typeface="Cambria Math"/>
                        </a:rPr>
                        <m:t>𝑐𝑜𝑠𝑒𝑐</m:t>
                      </m:r>
                      <m:r>
                        <a:rPr lang="en-GB" sz="1600" b="0" i="1" smtClean="0">
                          <a:latin typeface="Cambria Math"/>
                          <a:ea typeface="Cambria Math"/>
                        </a:rPr>
                        <m:t>𝜃</m:t>
                      </m:r>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4495800" y="1676400"/>
                <a:ext cx="1331903" cy="338554"/>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495800" y="2209800"/>
                <a:ext cx="1000082" cy="5550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𝑟</m:t>
                      </m:r>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6</m:t>
                          </m:r>
                        </m:num>
                        <m:den>
                          <m:r>
                            <a:rPr lang="en-GB" sz="1600" b="0" i="1" smtClean="0">
                              <a:latin typeface="Cambria Math"/>
                            </a:rPr>
                            <m:t>𝑠𝑖𝑛</m:t>
                          </m:r>
                          <m:r>
                            <a:rPr lang="en-GB" sz="1600" b="0" i="1" smtClean="0">
                              <a:latin typeface="Cambria Math"/>
                              <a:ea typeface="Cambria Math"/>
                            </a:rPr>
                            <m:t>𝜃</m:t>
                          </m:r>
                        </m:den>
                      </m:f>
                    </m:oMath>
                  </m:oMathPara>
                </a14:m>
                <a:endParaRPr lang="en-GB" sz="1600" dirty="0"/>
              </a:p>
            </p:txBody>
          </p:sp>
        </mc:Choice>
        <mc:Fallback xmlns="">
          <p:sp>
            <p:nvSpPr>
              <p:cNvPr id="22" name="TextBox 21"/>
              <p:cNvSpPr txBox="1">
                <a:spLocks noRot="1" noChangeAspect="1" noMove="1" noResize="1" noEditPoints="1" noAdjustHandles="1" noChangeArrowheads="1" noChangeShapeType="1" noTextEdit="1"/>
              </p:cNvSpPr>
              <p:nvPr/>
            </p:nvSpPr>
            <p:spPr>
              <a:xfrm>
                <a:off x="4495800" y="2209800"/>
                <a:ext cx="1000082" cy="555024"/>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114800" y="3048000"/>
                <a:ext cx="10668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𝑟𝑠𝑖𝑛</m:t>
                      </m:r>
                      <m:r>
                        <a:rPr lang="en-GB" sz="1600" b="0" i="1" smtClean="0">
                          <a:latin typeface="Cambria Math"/>
                          <a:ea typeface="Cambria Math"/>
                        </a:rPr>
                        <m:t>𝜃</m:t>
                      </m:r>
                      <m:r>
                        <a:rPr lang="en-GB" sz="1600" b="0" i="1" smtClean="0">
                          <a:latin typeface="Cambria Math"/>
                        </a:rPr>
                        <m:t>=6</m:t>
                      </m:r>
                    </m:oMath>
                  </m:oMathPara>
                </a14:m>
                <a:endParaRPr lang="en-GB" sz="1600" dirty="0"/>
              </a:p>
            </p:txBody>
          </p:sp>
        </mc:Choice>
        <mc:Fallback xmlns="">
          <p:sp>
            <p:nvSpPr>
              <p:cNvPr id="23" name="TextBox 22"/>
              <p:cNvSpPr txBox="1">
                <a:spLocks noRot="1" noChangeAspect="1" noMove="1" noResize="1" noEditPoints="1" noAdjustHandles="1" noChangeArrowheads="1" noChangeShapeType="1" noTextEdit="1"/>
              </p:cNvSpPr>
              <p:nvPr/>
            </p:nvSpPr>
            <p:spPr>
              <a:xfrm>
                <a:off x="4114800" y="3048000"/>
                <a:ext cx="1066800" cy="338554"/>
              </a:xfrm>
              <a:prstGeom prst="rect">
                <a:avLst/>
              </a:prstGeom>
              <a:blipFill>
                <a:blip r:embed="rId9"/>
                <a:stretch>
                  <a:fillRect/>
                </a:stretch>
              </a:blipFill>
            </p:spPr>
            <p:txBody>
              <a:bodyPr/>
              <a:lstStyle/>
              <a:p>
                <a:r>
                  <a:rPr lang="en-GB">
                    <a:noFill/>
                  </a:rPr>
                  <a:t> </a:t>
                </a:r>
              </a:p>
            </p:txBody>
          </p:sp>
        </mc:Fallback>
      </mc:AlternateContent>
      <p:sp>
        <p:nvSpPr>
          <p:cNvPr id="24" name="Arc 23"/>
          <p:cNvSpPr/>
          <p:nvPr/>
        </p:nvSpPr>
        <p:spPr>
          <a:xfrm>
            <a:off x="5562600" y="1828800"/>
            <a:ext cx="381000" cy="6858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TextBox 24"/>
          <p:cNvSpPr txBox="1"/>
          <p:nvPr/>
        </p:nvSpPr>
        <p:spPr>
          <a:xfrm>
            <a:off x="5943600" y="1981200"/>
            <a:ext cx="1600200"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Cosec</a:t>
            </a:r>
            <a:r>
              <a:rPr lang="el-GR" sz="1400" dirty="0">
                <a:solidFill>
                  <a:srgbClr val="FF0000"/>
                </a:solidFill>
                <a:latin typeface="Comic Sans MS" panose="030F0702030302020204" pitchFamily="66" charset="0"/>
              </a:rPr>
              <a:t>θ</a:t>
            </a:r>
            <a:r>
              <a:rPr lang="en-GB" sz="1400" dirty="0">
                <a:solidFill>
                  <a:srgbClr val="FF0000"/>
                </a:solidFill>
                <a:latin typeface="Comic Sans MS" panose="030F0702030302020204" pitchFamily="66" charset="0"/>
              </a:rPr>
              <a:t> = </a:t>
            </a:r>
            <a:r>
              <a:rPr lang="en-GB" sz="1400" baseline="30000" dirty="0">
                <a:solidFill>
                  <a:srgbClr val="FF0000"/>
                </a:solidFill>
                <a:latin typeface="Comic Sans MS" panose="030F0702030302020204" pitchFamily="66" charset="0"/>
              </a:rPr>
              <a:t>1</a:t>
            </a:r>
            <a:r>
              <a:rPr lang="en-GB" sz="1400" dirty="0">
                <a:solidFill>
                  <a:srgbClr val="FF0000"/>
                </a:solidFill>
                <a:latin typeface="Comic Sans MS" panose="030F0702030302020204" pitchFamily="66" charset="0"/>
              </a:rPr>
              <a:t>/</a:t>
            </a:r>
            <a:r>
              <a:rPr lang="en-GB" sz="1400" baseline="-25000" dirty="0">
                <a:solidFill>
                  <a:srgbClr val="FF0000"/>
                </a:solidFill>
                <a:latin typeface="Comic Sans MS" panose="030F0702030302020204" pitchFamily="66" charset="0"/>
              </a:rPr>
              <a:t>sin</a:t>
            </a:r>
            <a:r>
              <a:rPr lang="el-GR" sz="1400" baseline="-25000" dirty="0">
                <a:solidFill>
                  <a:srgbClr val="FF0000"/>
                </a:solidFill>
                <a:latin typeface="Comic Sans MS" panose="030F0702030302020204" pitchFamily="66" charset="0"/>
              </a:rPr>
              <a:t>θ</a:t>
            </a:r>
            <a:endParaRPr lang="en-GB" sz="1400" baseline="-25000" dirty="0">
              <a:solidFill>
                <a:srgbClr val="FF0000"/>
              </a:solidFill>
              <a:latin typeface="Comic Sans MS" panose="030F0702030302020204" pitchFamily="66" charset="0"/>
            </a:endParaRPr>
          </a:p>
        </p:txBody>
      </p:sp>
      <p:sp>
        <p:nvSpPr>
          <p:cNvPr id="26" name="Arc 25"/>
          <p:cNvSpPr/>
          <p:nvPr/>
        </p:nvSpPr>
        <p:spPr>
          <a:xfrm>
            <a:off x="5334000" y="2514600"/>
            <a:ext cx="381000" cy="6858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TextBox 26"/>
          <p:cNvSpPr txBox="1"/>
          <p:nvPr/>
        </p:nvSpPr>
        <p:spPr>
          <a:xfrm>
            <a:off x="5715000" y="2667000"/>
            <a:ext cx="16002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Multiply by sin</a:t>
            </a:r>
            <a:r>
              <a:rPr lang="el-GR" sz="1400" dirty="0">
                <a:solidFill>
                  <a:srgbClr val="FF0000"/>
                </a:solidFill>
                <a:latin typeface="Comic Sans MS" panose="030F0702030302020204" pitchFamily="66" charset="0"/>
              </a:rPr>
              <a:t>θ</a:t>
            </a:r>
            <a:endParaRPr lang="en-GB" sz="1400" baseline="-25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8" name="TextBox 27"/>
              <p:cNvSpPr txBox="1"/>
              <p:nvPr/>
            </p:nvSpPr>
            <p:spPr>
              <a:xfrm>
                <a:off x="4419600" y="3657600"/>
                <a:ext cx="8382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𝑦</m:t>
                      </m:r>
                      <m:r>
                        <a:rPr lang="en-GB" sz="1600" b="0" i="1" smtClean="0">
                          <a:latin typeface="Cambria Math"/>
                        </a:rPr>
                        <m:t>=6</m:t>
                      </m:r>
                    </m:oMath>
                  </m:oMathPara>
                </a14:m>
                <a:endParaRPr lang="en-GB" sz="1600" dirty="0"/>
              </a:p>
            </p:txBody>
          </p:sp>
        </mc:Choice>
        <mc:Fallback xmlns="">
          <p:sp>
            <p:nvSpPr>
              <p:cNvPr id="28" name="TextBox 27"/>
              <p:cNvSpPr txBox="1">
                <a:spLocks noRot="1" noChangeAspect="1" noMove="1" noResize="1" noEditPoints="1" noAdjustHandles="1" noChangeArrowheads="1" noChangeShapeType="1" noTextEdit="1"/>
              </p:cNvSpPr>
              <p:nvPr/>
            </p:nvSpPr>
            <p:spPr>
              <a:xfrm>
                <a:off x="4419600" y="3657600"/>
                <a:ext cx="838200" cy="338554"/>
              </a:xfrm>
              <a:prstGeom prst="rect">
                <a:avLst/>
              </a:prstGeom>
              <a:blipFill>
                <a:blip r:embed="rId10"/>
                <a:stretch>
                  <a:fillRect b="-1786"/>
                </a:stretch>
              </a:blipFill>
            </p:spPr>
            <p:txBody>
              <a:bodyPr/>
              <a:lstStyle/>
              <a:p>
                <a:r>
                  <a:rPr lang="en-GB">
                    <a:noFill/>
                  </a:rPr>
                  <a:t> </a:t>
                </a:r>
              </a:p>
            </p:txBody>
          </p:sp>
        </mc:Fallback>
      </mc:AlternateContent>
      <p:sp>
        <p:nvSpPr>
          <p:cNvPr id="29" name="Arc 28"/>
          <p:cNvSpPr/>
          <p:nvPr/>
        </p:nvSpPr>
        <p:spPr>
          <a:xfrm>
            <a:off x="5105400" y="3276600"/>
            <a:ext cx="381000" cy="5334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TextBox 29"/>
          <p:cNvSpPr txBox="1"/>
          <p:nvPr/>
        </p:nvSpPr>
        <p:spPr>
          <a:xfrm>
            <a:off x="5410200" y="3276600"/>
            <a:ext cx="2133600"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Replace </a:t>
            </a:r>
            <a:r>
              <a:rPr lang="en-GB" sz="1400" dirty="0" err="1">
                <a:solidFill>
                  <a:srgbClr val="FF0000"/>
                </a:solidFill>
                <a:latin typeface="Comic Sans MS" panose="030F0702030302020204" pitchFamily="66" charset="0"/>
              </a:rPr>
              <a:t>rsin</a:t>
            </a:r>
            <a:r>
              <a:rPr lang="el-GR" sz="1400" dirty="0">
                <a:solidFill>
                  <a:srgbClr val="FF0000"/>
                </a:solidFill>
                <a:latin typeface="Comic Sans MS" panose="030F0702030302020204" pitchFamily="66" charset="0"/>
              </a:rPr>
              <a:t>θ</a:t>
            </a:r>
            <a:r>
              <a:rPr lang="en-GB" sz="1400" dirty="0">
                <a:solidFill>
                  <a:srgbClr val="FF0000"/>
                </a:solidFill>
                <a:latin typeface="Comic Sans MS" panose="030F0702030302020204" pitchFamily="66" charset="0"/>
              </a:rPr>
              <a:t> using an equation above</a:t>
            </a:r>
            <a:endParaRPr lang="en-GB" sz="1400" baseline="-25000" dirty="0">
              <a:solidFill>
                <a:srgbClr val="FF0000"/>
              </a:solidFill>
              <a:latin typeface="Comic Sans MS" panose="030F0702030302020204" pitchFamily="66" charset="0"/>
            </a:endParaRPr>
          </a:p>
        </p:txBody>
      </p:sp>
      <p:sp>
        <p:nvSpPr>
          <p:cNvPr id="31" name="Rectangle 30"/>
          <p:cNvSpPr/>
          <p:nvPr/>
        </p:nvSpPr>
        <p:spPr>
          <a:xfrm>
            <a:off x="4114800" y="3048000"/>
            <a:ext cx="609600" cy="38100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4495800" y="3657600"/>
            <a:ext cx="304800" cy="38100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タイトル 1">
            <a:extLst>
              <a:ext uri="{FF2B5EF4-FFF2-40B4-BE49-F238E27FC236}">
                <a16:creationId xmlns:a16="http://schemas.microsoft.com/office/drawing/2014/main" id="{FA5A9692-6F69-41CA-8708-6E80B7C37DB7}"/>
              </a:ext>
            </a:extLst>
          </p:cNvPr>
          <p:cNvSpPr>
            <a:spLocks noGrp="1"/>
          </p:cNvSpPr>
          <p:nvPr>
            <p:ph type="title"/>
          </p:nvPr>
        </p:nvSpPr>
        <p:spPr>
          <a:xfrm>
            <a:off x="637359" y="302588"/>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34" name="テキスト ボックス 33">
            <a:extLst>
              <a:ext uri="{FF2B5EF4-FFF2-40B4-BE49-F238E27FC236}">
                <a16:creationId xmlns:a16="http://schemas.microsoft.com/office/drawing/2014/main" id="{EB6E4E8A-CD76-4C4A-8705-CC85D9BCAA91}"/>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5A</a:t>
            </a:r>
            <a:endParaRPr lang="en-GB" dirty="0">
              <a:latin typeface="Comic Sans MS" panose="030F0702030302020204" pitchFamily="66" charset="0"/>
            </a:endParaRPr>
          </a:p>
        </p:txBody>
      </p:sp>
    </p:spTree>
    <p:extLst>
      <p:ext uri="{BB962C8B-B14F-4D97-AF65-F5344CB8AC3E}">
        <p14:creationId xmlns:p14="http://schemas.microsoft.com/office/powerpoint/2010/main" val="73728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linds(horizont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linds(horizont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linds(horizont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linds(horizontal)">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linds(horizontal)">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blinds(horizontal)">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blinds(horizontal)">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7"/>
                                        </p:tgtEl>
                                        <p:attrNameLst>
                                          <p:attrName>fillcolor</p:attrName>
                                        </p:attrNameLst>
                                      </p:cBhvr>
                                      <p:to>
                                        <a:srgbClr val="66CCFF"/>
                                      </p:to>
                                    </p:animClr>
                                    <p:set>
                                      <p:cBhvr>
                                        <p:cTn id="62" dur="500" fill="hold"/>
                                        <p:tgtEl>
                                          <p:spTgt spid="7"/>
                                        </p:tgtEl>
                                        <p:attrNameLst>
                                          <p:attrName>fill.type</p:attrName>
                                        </p:attrNameLst>
                                      </p:cBhvr>
                                      <p:to>
                                        <p:strVal val="solid"/>
                                      </p:to>
                                    </p:set>
                                    <p:set>
                                      <p:cBhvr>
                                        <p:cTn id="63" dur="500" fill="hold"/>
                                        <p:tgtEl>
                                          <p:spTgt spid="7"/>
                                        </p:tgtEl>
                                        <p:attrNameLst>
                                          <p:attrName>fill.on</p:attrName>
                                        </p:attrNameLst>
                                      </p:cBhvr>
                                      <p:to>
                                        <p:strVal val="true"/>
                                      </p:to>
                                    </p:se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blinds(horizontal)">
                                      <p:cBhvr>
                                        <p:cTn id="68" dur="500"/>
                                        <p:tgtEl>
                                          <p:spTgt spid="28"/>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blinds(horizontal)">
                                      <p:cBhvr>
                                        <p:cTn id="73" dur="500"/>
                                        <p:tgtEl>
                                          <p:spTgt spid="31"/>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blinds(horizontal)">
                                      <p:cBhvr>
                                        <p:cTn id="78" dur="500"/>
                                        <p:tgtEl>
                                          <p:spTgt spid="32"/>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xit" presetSubtype="10" fill="hold" grpId="1" nodeType="clickEffect">
                                  <p:stCondLst>
                                    <p:cond delay="0"/>
                                  </p:stCondLst>
                                  <p:childTnLst>
                                    <p:animEffect transition="out" filter="blinds(horizontal)">
                                      <p:cBhvr>
                                        <p:cTn id="82" dur="500"/>
                                        <p:tgtEl>
                                          <p:spTgt spid="31"/>
                                        </p:tgtEl>
                                      </p:cBhvr>
                                    </p:animEffect>
                                    <p:set>
                                      <p:cBhvr>
                                        <p:cTn id="83" dur="1" fill="hold">
                                          <p:stCondLst>
                                            <p:cond delay="499"/>
                                          </p:stCondLst>
                                        </p:cTn>
                                        <p:tgtEl>
                                          <p:spTgt spid="31"/>
                                        </p:tgtEl>
                                        <p:attrNameLst>
                                          <p:attrName>style.visibility</p:attrName>
                                        </p:attrNameLst>
                                      </p:cBhvr>
                                      <p:to>
                                        <p:strVal val="hidden"/>
                                      </p:to>
                                    </p:set>
                                  </p:childTnLst>
                                </p:cTn>
                              </p:par>
                              <p:par>
                                <p:cTn id="84" presetID="3" presetClass="exit" presetSubtype="10" fill="hold" grpId="1" nodeType="withEffect">
                                  <p:stCondLst>
                                    <p:cond delay="0"/>
                                  </p:stCondLst>
                                  <p:childTnLst>
                                    <p:animEffect transition="out" filter="blinds(horizontal)">
                                      <p:cBhvr>
                                        <p:cTn id="85" dur="500"/>
                                        <p:tgtEl>
                                          <p:spTgt spid="32"/>
                                        </p:tgtEl>
                                      </p:cBhvr>
                                    </p:animEffect>
                                    <p:set>
                                      <p:cBhvr>
                                        <p:cTn id="86" dur="1" fill="hold">
                                          <p:stCondLst>
                                            <p:cond delay="499"/>
                                          </p:stCondLst>
                                        </p:cTn>
                                        <p:tgtEl>
                                          <p:spTgt spid="32"/>
                                        </p:tgtEl>
                                        <p:attrNameLst>
                                          <p:attrName>style.visibility</p:attrName>
                                        </p:attrNameLst>
                                      </p:cBhvr>
                                      <p:to>
                                        <p:strVal val="hidden"/>
                                      </p:to>
                                    </p:set>
                                  </p:childTnLst>
                                </p:cTn>
                              </p:par>
                              <p:par>
                                <p:cTn id="87" presetID="1" presetClass="emph" presetSubtype="2" fill="hold" nodeType="withEffect">
                                  <p:stCondLst>
                                    <p:cond delay="0"/>
                                  </p:stCondLst>
                                  <p:childTnLst>
                                    <p:animClr clrSpc="rgb" dir="cw">
                                      <p:cBhvr>
                                        <p:cTn id="88" dur="500" fill="hold"/>
                                        <p:tgtEl>
                                          <p:spTgt spid="7"/>
                                        </p:tgtEl>
                                        <p:attrNameLst>
                                          <p:attrName>fillcolor</p:attrName>
                                        </p:attrNameLst>
                                      </p:cBhvr>
                                      <p:to>
                                        <a:schemeClr val="bg1"/>
                                      </p:to>
                                    </p:animClr>
                                    <p:set>
                                      <p:cBhvr>
                                        <p:cTn id="89" dur="500" fill="hold"/>
                                        <p:tgtEl>
                                          <p:spTgt spid="7"/>
                                        </p:tgtEl>
                                        <p:attrNameLst>
                                          <p:attrName>fill.type</p:attrName>
                                        </p:attrNameLst>
                                      </p:cBhvr>
                                      <p:to>
                                        <p:strVal val="solid"/>
                                      </p:to>
                                    </p:set>
                                    <p:set>
                                      <p:cBhvr>
                                        <p:cTn id="90" dur="5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P spid="22" grpId="0"/>
      <p:bldP spid="23" grpId="0"/>
      <p:bldP spid="24" grpId="0" animBg="1"/>
      <p:bldP spid="25" grpId="0"/>
      <p:bldP spid="26" grpId="0" animBg="1"/>
      <p:bldP spid="27" grpId="0"/>
      <p:bldP spid="28" grpId="0"/>
      <p:bldP spid="29" grpId="0" animBg="1"/>
      <p:bldP spid="30" grpId="0"/>
      <p:bldP spid="31" grpId="0" animBg="1"/>
      <p:bldP spid="31" grpId="1" animBg="1"/>
      <p:bldP spid="32" grpId="0" animBg="1"/>
      <p:bldP spid="3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429000" cy="4525963"/>
          </a:xfrm>
        </p:spPr>
        <p:txBody>
          <a:bodyPr>
            <a:normAutofit/>
          </a:bodyPr>
          <a:lstStyle/>
          <a:p>
            <a:pPr marL="0" indent="0" algn="ctr">
              <a:buNone/>
            </a:pPr>
            <a:r>
              <a:rPr lang="en-GB" sz="1400" b="1" dirty="0">
                <a:latin typeface="Comic Sans MS" panose="030F0702030302020204" pitchFamily="66" charset="0"/>
              </a:rPr>
              <a:t>You can switch between Polar and Cartesian equations of curves</a:t>
            </a:r>
            <a:endParaRPr lang="en-GB" sz="1400" dirty="0">
              <a:latin typeface="Comic Sans MS" panose="030F0702030302020204" pitchFamily="66" charset="0"/>
            </a:endParaRPr>
          </a:p>
          <a:p>
            <a:pPr marL="0" indent="0" algn="ctr">
              <a:buNone/>
            </a:pPr>
            <a:endParaRPr lang="en-GB" sz="1400" b="1" dirty="0">
              <a:latin typeface="Comic Sans MS" panose="030F0702030302020204" pitchFamily="66" charset="0"/>
            </a:endParaRPr>
          </a:p>
          <a:p>
            <a:pPr marL="0" indent="0" algn="ctr">
              <a:buNone/>
            </a:pPr>
            <a:r>
              <a:rPr lang="en-GB" sz="1400" dirty="0">
                <a:latin typeface="Comic Sans MS" panose="030F0702030302020204" pitchFamily="66" charset="0"/>
                <a:sym typeface="Wingdings" panose="05000000000000000000" pitchFamily="2" charset="2"/>
              </a:rPr>
              <a:t>Find a Cartesian equation of the following curve:</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a:latin typeface="Comic Sans MS" panose="030F0702030302020204" pitchFamily="66" charset="0"/>
                <a:sym typeface="Wingdings" panose="05000000000000000000" pitchFamily="2" charset="2"/>
              </a:rPr>
              <a:t>You will sometimes need to use the double angle formulae from the regular maths course, since our equations above only contain </a:t>
            </a:r>
            <a:r>
              <a:rPr lang="el-GR" sz="1400" dirty="0">
                <a:latin typeface="Comic Sans MS" panose="030F0702030302020204" pitchFamily="66" charset="0"/>
                <a:sym typeface="Wingdings" panose="05000000000000000000" pitchFamily="2" charset="2"/>
              </a:rPr>
              <a:t>θ</a:t>
            </a:r>
            <a:r>
              <a:rPr lang="en-GB" sz="1400" dirty="0">
                <a:latin typeface="Comic Sans MS" panose="030F0702030302020204" pitchFamily="66" charset="0"/>
                <a:sym typeface="Wingdings" panose="05000000000000000000" pitchFamily="2" charset="2"/>
              </a:rPr>
              <a:t>, rather than multiplies of it</a:t>
            </a:r>
          </a:p>
          <a:p>
            <a:pPr algn="ctr">
              <a:buFont typeface="Wingdings"/>
              <a:buChar char="à"/>
            </a:pP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TextBox 5"/>
              <p:cNvSpPr txBox="1"/>
              <p:nvPr/>
            </p:nvSpPr>
            <p:spPr>
              <a:xfrm>
                <a:off x="4195253"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𝑥</m:t>
                      </m:r>
                      <m:r>
                        <a:rPr lang="en-US" sz="1600" b="0" i="1" smtClean="0">
                          <a:latin typeface="Cambria Math"/>
                        </a:rPr>
                        <m:t>=</m:t>
                      </m:r>
                      <m:r>
                        <a:rPr lang="en-US" sz="1600" b="0" i="1" smtClean="0">
                          <a:latin typeface="Cambria Math"/>
                        </a:rPr>
                        <m:t>𝑟𝑐𝑜𝑠</m:t>
                      </m:r>
                      <m:r>
                        <a:rPr lang="en-US" sz="1600" b="0" i="1" smtClean="0">
                          <a:latin typeface="Cambria Math"/>
                          <a:ea typeface="Cambria Math"/>
                        </a:rPr>
                        <m:t>𝜃</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4195253" y="0"/>
                <a:ext cx="1219200" cy="33855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971502"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r>
                        <a:rPr lang="en-US" sz="1600" b="0" i="1" smtClean="0">
                          <a:latin typeface="Cambria Math"/>
                        </a:rPr>
                        <m:t>=</m:t>
                      </m:r>
                      <m:r>
                        <a:rPr lang="en-US" sz="1600" b="0" i="1" smtClean="0">
                          <a:latin typeface="Cambria Math"/>
                        </a:rPr>
                        <m:t>𝑟𝑠𝑖𝑛</m:t>
                      </m:r>
                      <m:r>
                        <a:rPr lang="en-US" sz="1600" b="0" i="1" smtClean="0">
                          <a:latin typeface="Cambria Math"/>
                          <a:ea typeface="Cambria Math"/>
                        </a:rPr>
                        <m:t>𝜃</m:t>
                      </m:r>
                    </m:oMath>
                  </m:oMathPara>
                </a14:m>
                <a:endParaRPr lang="en-GB"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2971502" y="0"/>
                <a:ext cx="1219200" cy="338554"/>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596784" y="0"/>
                <a:ext cx="1373068"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𝑥</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𝑦</m:t>
                          </m:r>
                        </m:e>
                        <m:sup>
                          <m:r>
                            <a:rPr lang="en-US" sz="1600" b="0" i="1" smtClean="0">
                              <a:latin typeface="Cambria Math"/>
                            </a:rPr>
                            <m:t>2</m:t>
                          </m:r>
                        </m:sup>
                      </m:sSup>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1596784" y="0"/>
                <a:ext cx="1373068" cy="338554"/>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0" y="0"/>
                <a:ext cx="1597104" cy="51398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m:t>
                      </m:r>
                      <m:r>
                        <a:rPr lang="en-US" sz="1600" b="0" i="1" smtClean="0">
                          <a:latin typeface="Cambria Math"/>
                          <a:ea typeface="Cambria Math"/>
                        </a:rPr>
                        <m:t>𝑎𝑟𝑐𝑡𝑎𝑛</m:t>
                      </m:r>
                      <m:d>
                        <m:dPr>
                          <m:ctrlPr>
                            <a:rPr lang="en-US" sz="1600" b="0" i="1" smtClean="0">
                              <a:latin typeface="Cambria Math" panose="02040503050406030204" pitchFamily="18" charset="0"/>
                              <a:ea typeface="Cambria Math"/>
                            </a:rPr>
                          </m:ctrlPr>
                        </m:dPr>
                        <m:e>
                          <m:f>
                            <m:fPr>
                              <m:ctrlPr>
                                <a:rPr lang="en-US" sz="1600" b="0" i="1" smtClean="0">
                                  <a:latin typeface="Cambria Math" panose="02040503050406030204" pitchFamily="18" charset="0"/>
                                  <a:ea typeface="Cambria Math"/>
                                </a:rPr>
                              </m:ctrlPr>
                            </m:fPr>
                            <m:num>
                              <m:r>
                                <a:rPr lang="en-US" sz="1600" b="0" i="1" smtClean="0">
                                  <a:latin typeface="Cambria Math"/>
                                  <a:ea typeface="Cambria Math"/>
                                </a:rPr>
                                <m:t>𝑦</m:t>
                              </m:r>
                            </m:num>
                            <m:den>
                              <m:r>
                                <a:rPr lang="en-US" sz="1600" b="0" i="1" smtClean="0">
                                  <a:latin typeface="Cambria Math"/>
                                  <a:ea typeface="Cambria Math"/>
                                </a:rPr>
                                <m:t>𝑥</m:t>
                              </m:r>
                            </m:den>
                          </m:f>
                        </m:e>
                      </m:d>
                    </m:oMath>
                  </m:oMathPara>
                </a14:m>
                <a:endParaRPr lang="en-GB"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0" y="0"/>
                <a:ext cx="1597104" cy="513987"/>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219200" y="3008811"/>
                <a:ext cx="149361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𝑟</m:t>
                      </m:r>
                      <m:r>
                        <a:rPr lang="en-GB" sz="1600" b="0" i="1" smtClean="0">
                          <a:latin typeface="Cambria Math"/>
                        </a:rPr>
                        <m:t>=2+</m:t>
                      </m:r>
                      <m:r>
                        <a:rPr lang="en-GB" sz="1600" b="0" i="1" smtClean="0">
                          <a:latin typeface="Cambria Math"/>
                        </a:rPr>
                        <m:t>𝑐𝑜𝑠</m:t>
                      </m:r>
                      <m:r>
                        <a:rPr lang="en-GB" sz="1600" b="0" i="1" smtClean="0">
                          <a:latin typeface="Cambria Math"/>
                        </a:rPr>
                        <m:t>2</m:t>
                      </m:r>
                      <m:r>
                        <a:rPr lang="en-GB" sz="1600" b="0" i="1" smtClean="0">
                          <a:latin typeface="Cambria Math"/>
                          <a:ea typeface="Cambria Math"/>
                        </a:rPr>
                        <m:t>𝜃</m:t>
                      </m:r>
                    </m:oMath>
                  </m:oMathPara>
                </a14:m>
                <a:endParaRPr lang="en-GB"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1219200" y="3008811"/>
                <a:ext cx="1493614" cy="338554"/>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419600" y="1676400"/>
                <a:ext cx="35814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𝑆𝑖𝑛</m:t>
                      </m:r>
                      <m:d>
                        <m:dPr>
                          <m:ctrlPr>
                            <a:rPr lang="en-GB" sz="1600" b="0" i="1" smtClean="0">
                              <a:latin typeface="Cambria Math" panose="02040503050406030204" pitchFamily="18" charset="0"/>
                            </a:rPr>
                          </m:ctrlPr>
                        </m:dPr>
                        <m:e>
                          <m:r>
                            <a:rPr lang="en-GB" sz="1600" b="0" i="1" smtClean="0">
                              <a:latin typeface="Cambria Math"/>
                            </a:rPr>
                            <m:t>𝐴</m:t>
                          </m:r>
                          <m:r>
                            <a:rPr lang="en-GB" sz="1600" b="0" i="1" smtClean="0">
                              <a:latin typeface="Cambria Math"/>
                              <a:ea typeface="Cambria Math"/>
                            </a:rPr>
                            <m:t>±</m:t>
                          </m:r>
                          <m:r>
                            <a:rPr lang="en-GB" sz="1600" b="0" i="1" smtClean="0">
                              <a:latin typeface="Cambria Math"/>
                              <a:ea typeface="Cambria Math"/>
                            </a:rPr>
                            <m:t>𝐵</m:t>
                          </m:r>
                        </m:e>
                      </m:d>
                      <m:r>
                        <a:rPr lang="en-GB" sz="1600" b="0" i="1" smtClean="0">
                          <a:latin typeface="Cambria Math"/>
                          <a:ea typeface="Cambria Math"/>
                        </a:rPr>
                        <m:t>≡</m:t>
                      </m:r>
                      <m:r>
                        <a:rPr lang="en-GB" sz="1600" b="0" i="1" smtClean="0">
                          <a:latin typeface="Cambria Math"/>
                          <a:ea typeface="Cambria Math"/>
                        </a:rPr>
                        <m:t>𝑆𝑖𝑛𝐴𝐶𝑜𝑠𝐵</m:t>
                      </m:r>
                      <m:r>
                        <a:rPr lang="en-GB" sz="1600" b="0" i="1" smtClean="0">
                          <a:latin typeface="Cambria Math"/>
                          <a:ea typeface="Cambria Math"/>
                        </a:rPr>
                        <m:t>±</m:t>
                      </m:r>
                      <m:r>
                        <a:rPr lang="en-GB" sz="1600" b="0" i="1" smtClean="0">
                          <a:latin typeface="Cambria Math"/>
                          <a:ea typeface="Cambria Math"/>
                        </a:rPr>
                        <m:t>𝐶𝑜𝑠𝐴𝑆𝑖𝑛𝐵</m:t>
                      </m:r>
                    </m:oMath>
                  </m:oMathPara>
                </a14:m>
                <a:endParaRPr lang="en-GB" sz="16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419600" y="1676400"/>
                <a:ext cx="3581400" cy="338554"/>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4419600" y="2286000"/>
                <a:ext cx="353545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𝐶𝑜𝑠</m:t>
                      </m:r>
                      <m:d>
                        <m:dPr>
                          <m:ctrlPr>
                            <a:rPr lang="en-GB" sz="1600" b="0" i="1" smtClean="0">
                              <a:latin typeface="Cambria Math" panose="02040503050406030204" pitchFamily="18" charset="0"/>
                            </a:rPr>
                          </m:ctrlPr>
                        </m:dPr>
                        <m:e>
                          <m:r>
                            <a:rPr lang="en-GB" sz="1600" b="0" i="1" smtClean="0">
                              <a:latin typeface="Cambria Math"/>
                            </a:rPr>
                            <m:t>𝐴</m:t>
                          </m:r>
                          <m:r>
                            <a:rPr lang="en-GB" sz="1600" b="0" i="1" smtClean="0">
                              <a:latin typeface="Cambria Math"/>
                              <a:ea typeface="Cambria Math"/>
                            </a:rPr>
                            <m:t>±</m:t>
                          </m:r>
                          <m:r>
                            <a:rPr lang="en-GB" sz="1600" b="0" i="1" smtClean="0">
                              <a:latin typeface="Cambria Math"/>
                              <a:ea typeface="Cambria Math"/>
                            </a:rPr>
                            <m:t>𝐵</m:t>
                          </m:r>
                        </m:e>
                      </m:d>
                      <m:r>
                        <a:rPr lang="en-GB" sz="1600" b="0" i="1" smtClean="0">
                          <a:latin typeface="Cambria Math"/>
                          <a:ea typeface="Cambria Math"/>
                        </a:rPr>
                        <m:t>≡</m:t>
                      </m:r>
                      <m:r>
                        <a:rPr lang="en-GB" sz="1600" b="0" i="1" smtClean="0">
                          <a:latin typeface="Cambria Math"/>
                          <a:ea typeface="Cambria Math"/>
                        </a:rPr>
                        <m:t>𝐶𝑜𝑠𝐴𝐶𝑜𝑠𝐵</m:t>
                      </m:r>
                      <m:r>
                        <a:rPr lang="en-GB" sz="1600" b="0" i="1" smtClean="0">
                          <a:latin typeface="Cambria Math"/>
                          <a:ea typeface="Cambria Math"/>
                        </a:rPr>
                        <m:t>∓</m:t>
                      </m:r>
                      <m:r>
                        <a:rPr lang="en-GB" sz="1600" b="0" i="1" smtClean="0">
                          <a:latin typeface="Cambria Math"/>
                          <a:ea typeface="Cambria Math"/>
                        </a:rPr>
                        <m:t>𝑆𝑖𝑛𝐴𝑆𝑖𝑛𝐵</m:t>
                      </m:r>
                    </m:oMath>
                  </m:oMathPara>
                </a14:m>
                <a:endParaRPr lang="en-GB" sz="1600" dirty="0"/>
              </a:p>
            </p:txBody>
          </p:sp>
        </mc:Choice>
        <mc:Fallback xmlns="">
          <p:sp>
            <p:nvSpPr>
              <p:cNvPr id="38" name="TextBox 37"/>
              <p:cNvSpPr txBox="1">
                <a:spLocks noRot="1" noChangeAspect="1" noMove="1" noResize="1" noEditPoints="1" noAdjustHandles="1" noChangeArrowheads="1" noChangeShapeType="1" noTextEdit="1"/>
              </p:cNvSpPr>
              <p:nvPr/>
            </p:nvSpPr>
            <p:spPr>
              <a:xfrm>
                <a:off x="4419600" y="2286000"/>
                <a:ext cx="3535455" cy="338554"/>
              </a:xfrm>
              <a:prstGeom prst="rect">
                <a:avLst/>
              </a:prstGeom>
              <a:blipFill>
                <a:blip r:embed="rId9"/>
                <a:stretch>
                  <a:fillRect/>
                </a:stretch>
              </a:blipFill>
            </p:spPr>
            <p:txBody>
              <a:bodyPr/>
              <a:lstStyle/>
              <a:p>
                <a:r>
                  <a:rPr lang="en-GB">
                    <a:noFill/>
                  </a:rPr>
                  <a:t> </a:t>
                </a:r>
              </a:p>
            </p:txBody>
          </p:sp>
        </mc:Fallback>
      </mc:AlternateContent>
      <p:sp>
        <p:nvSpPr>
          <p:cNvPr id="13" name="TextBox 12"/>
          <p:cNvSpPr txBox="1"/>
          <p:nvPr/>
        </p:nvSpPr>
        <p:spPr>
          <a:xfrm>
            <a:off x="4114800" y="2819400"/>
            <a:ext cx="4634627"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You get given these in the formula booklet, and they lead to the following:</a:t>
            </a:r>
          </a:p>
        </p:txBody>
      </p:sp>
      <mc:AlternateContent xmlns:mc="http://schemas.openxmlformats.org/markup-compatibility/2006" xmlns:a14="http://schemas.microsoft.com/office/drawing/2010/main">
        <mc:Choice Requires="a14">
          <p:sp>
            <p:nvSpPr>
              <p:cNvPr id="39" name="TextBox 38"/>
              <p:cNvSpPr txBox="1"/>
              <p:nvPr/>
            </p:nvSpPr>
            <p:spPr>
              <a:xfrm>
                <a:off x="5334000" y="3429000"/>
                <a:ext cx="1993879"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𝑆𝑖𝑛</m:t>
                      </m:r>
                      <m:r>
                        <a:rPr lang="en-GB" sz="1600" b="0" i="1" smtClean="0">
                          <a:latin typeface="Cambria Math"/>
                        </a:rPr>
                        <m:t>2</m:t>
                      </m:r>
                      <m:r>
                        <a:rPr lang="en-GB" sz="1600" b="0" i="1" smtClean="0">
                          <a:latin typeface="Cambria Math"/>
                          <a:ea typeface="Cambria Math"/>
                        </a:rPr>
                        <m:t>𝜃</m:t>
                      </m:r>
                      <m:r>
                        <a:rPr lang="en-GB" sz="1600" b="0" i="1" smtClean="0">
                          <a:latin typeface="Cambria Math"/>
                          <a:ea typeface="Cambria Math"/>
                        </a:rPr>
                        <m:t>≡2</m:t>
                      </m:r>
                      <m:r>
                        <a:rPr lang="en-GB" sz="1600" b="0" i="1" smtClean="0">
                          <a:latin typeface="Cambria Math"/>
                          <a:ea typeface="Cambria Math"/>
                        </a:rPr>
                        <m:t>𝑆𝑖𝑛</m:t>
                      </m:r>
                      <m:r>
                        <a:rPr lang="en-GB" sz="1600" b="0" i="1" smtClean="0">
                          <a:latin typeface="Cambria Math"/>
                          <a:ea typeface="Cambria Math"/>
                        </a:rPr>
                        <m:t>𝜃</m:t>
                      </m:r>
                      <m:r>
                        <a:rPr lang="en-GB" sz="1600" b="0" i="1" smtClean="0">
                          <a:latin typeface="Cambria Math"/>
                          <a:ea typeface="Cambria Math"/>
                        </a:rPr>
                        <m:t>𝐶𝑜𝑠</m:t>
                      </m:r>
                      <m:r>
                        <a:rPr lang="en-GB" sz="1600" b="0" i="1" smtClean="0">
                          <a:latin typeface="Cambria Math"/>
                          <a:ea typeface="Cambria Math"/>
                        </a:rPr>
                        <m:t>𝜃</m:t>
                      </m:r>
                    </m:oMath>
                  </m:oMathPara>
                </a14:m>
                <a:endParaRPr lang="en-GB"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5334000" y="3429000"/>
                <a:ext cx="1993879" cy="338554"/>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4495800" y="4572000"/>
                <a:ext cx="1002710"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𝐶𝑜𝑠</m:t>
                      </m:r>
                      <m:r>
                        <a:rPr lang="en-GB" sz="1600" b="0" i="1" smtClean="0">
                          <a:latin typeface="Cambria Math"/>
                        </a:rPr>
                        <m:t>2</m:t>
                      </m:r>
                      <m:r>
                        <a:rPr lang="en-GB" sz="1600" b="0" i="1" smtClean="0">
                          <a:latin typeface="Cambria Math"/>
                          <a:ea typeface="Cambria Math"/>
                        </a:rPr>
                        <m:t>𝜃</m:t>
                      </m:r>
                      <m:r>
                        <a:rPr lang="en-GB" sz="1600" b="0" i="1" smtClean="0">
                          <a:latin typeface="Cambria Math"/>
                          <a:ea typeface="Cambria Math"/>
                        </a:rPr>
                        <m:t>≡</m:t>
                      </m:r>
                    </m:oMath>
                  </m:oMathPara>
                </a14:m>
                <a:endParaRPr lang="en-GB" sz="1600" dirty="0"/>
              </a:p>
            </p:txBody>
          </p:sp>
        </mc:Choice>
        <mc:Fallback xmlns="">
          <p:sp>
            <p:nvSpPr>
              <p:cNvPr id="40" name="TextBox 39"/>
              <p:cNvSpPr txBox="1">
                <a:spLocks noRot="1" noChangeAspect="1" noMove="1" noResize="1" noEditPoints="1" noAdjustHandles="1" noChangeArrowheads="1" noChangeShapeType="1" noTextEdit="1"/>
              </p:cNvSpPr>
              <p:nvPr/>
            </p:nvSpPr>
            <p:spPr>
              <a:xfrm>
                <a:off x="4495800" y="4572000"/>
                <a:ext cx="1002710" cy="338554"/>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5562600" y="4114800"/>
                <a:ext cx="153971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600" i="1" smtClean="0">
                              <a:latin typeface="Cambria Math" panose="02040503050406030204" pitchFamily="18" charset="0"/>
                            </a:rPr>
                          </m:ctrlPr>
                        </m:sSupPr>
                        <m:e>
                          <m:r>
                            <a:rPr lang="en-GB" sz="1600" b="0" i="1" smtClean="0">
                              <a:latin typeface="Cambria Math"/>
                            </a:rPr>
                            <m:t>𝐶𝑜𝑠</m:t>
                          </m:r>
                        </m:e>
                        <m:sup>
                          <m:r>
                            <a:rPr lang="en-GB" sz="1600" b="0" i="1" smtClean="0">
                              <a:latin typeface="Cambria Math"/>
                            </a:rPr>
                            <m:t>2</m:t>
                          </m:r>
                        </m:sup>
                      </m:sSup>
                      <m:r>
                        <a:rPr lang="en-GB" sz="1600" i="1" smtClean="0">
                          <a:latin typeface="Cambria Math"/>
                          <a:ea typeface="Cambria Math"/>
                        </a:rPr>
                        <m:t>𝜃</m:t>
                      </m:r>
                      <m:r>
                        <a:rPr lang="en-GB" sz="1600" b="0" i="1" smtClean="0">
                          <a:latin typeface="Cambria Math"/>
                          <a:ea typeface="Cambria Math"/>
                        </a:rPr>
                        <m:t>−</m:t>
                      </m:r>
                      <m:sSup>
                        <m:sSupPr>
                          <m:ctrlPr>
                            <a:rPr lang="en-GB" sz="1600" b="0" i="1" smtClean="0">
                              <a:latin typeface="Cambria Math" panose="02040503050406030204" pitchFamily="18" charset="0"/>
                              <a:ea typeface="Cambria Math"/>
                            </a:rPr>
                          </m:ctrlPr>
                        </m:sSupPr>
                        <m:e>
                          <m:r>
                            <a:rPr lang="en-GB" sz="1600" b="0" i="1" smtClean="0">
                              <a:latin typeface="Cambria Math"/>
                              <a:ea typeface="Cambria Math"/>
                            </a:rPr>
                            <m:t>𝑆𝑖𝑛</m:t>
                          </m:r>
                        </m:e>
                        <m:sup>
                          <m:r>
                            <a:rPr lang="en-GB" sz="1600" b="0" i="1" smtClean="0">
                              <a:latin typeface="Cambria Math"/>
                              <a:ea typeface="Cambria Math"/>
                            </a:rPr>
                            <m:t>2</m:t>
                          </m:r>
                        </m:sup>
                      </m:sSup>
                      <m:r>
                        <a:rPr lang="en-GB" sz="1600" b="0" i="1" smtClean="0">
                          <a:latin typeface="Cambria Math"/>
                          <a:ea typeface="Cambria Math"/>
                        </a:rPr>
                        <m:t>𝜃</m:t>
                      </m:r>
                    </m:oMath>
                  </m:oMathPara>
                </a14:m>
                <a:endParaRPr lang="en-GB" sz="1600" dirty="0"/>
              </a:p>
            </p:txBody>
          </p:sp>
        </mc:Choice>
        <mc:Fallback xmlns="">
          <p:sp>
            <p:nvSpPr>
              <p:cNvPr id="41" name="TextBox 40"/>
              <p:cNvSpPr txBox="1">
                <a:spLocks noRot="1" noChangeAspect="1" noMove="1" noResize="1" noEditPoints="1" noAdjustHandles="1" noChangeArrowheads="1" noChangeShapeType="1" noTextEdit="1"/>
              </p:cNvSpPr>
              <p:nvPr/>
            </p:nvSpPr>
            <p:spPr>
              <a:xfrm>
                <a:off x="5562600" y="4114800"/>
                <a:ext cx="1539717" cy="338554"/>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5715000" y="4572000"/>
                <a:ext cx="125553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600" i="1" smtClean="0">
                              <a:latin typeface="Cambria Math" panose="02040503050406030204" pitchFamily="18" charset="0"/>
                            </a:rPr>
                          </m:ctrlPr>
                        </m:sSupPr>
                        <m:e>
                          <m:r>
                            <a:rPr lang="en-GB" sz="1600" b="0" i="1" smtClean="0">
                              <a:latin typeface="Cambria Math"/>
                            </a:rPr>
                            <m:t>2</m:t>
                          </m:r>
                          <m:r>
                            <a:rPr lang="en-GB" sz="1600" b="0" i="1" smtClean="0">
                              <a:latin typeface="Cambria Math"/>
                            </a:rPr>
                            <m:t>𝐶𝑜𝑠</m:t>
                          </m:r>
                        </m:e>
                        <m:sup>
                          <m:r>
                            <a:rPr lang="en-GB" sz="1600" b="0" i="1" smtClean="0">
                              <a:latin typeface="Cambria Math"/>
                            </a:rPr>
                            <m:t>2</m:t>
                          </m:r>
                        </m:sup>
                      </m:sSup>
                      <m:r>
                        <a:rPr lang="en-GB" sz="1600" i="1" smtClean="0">
                          <a:latin typeface="Cambria Math"/>
                          <a:ea typeface="Cambria Math"/>
                        </a:rPr>
                        <m:t>𝜃</m:t>
                      </m:r>
                      <m:r>
                        <a:rPr lang="en-GB" sz="1600" b="0" i="1" smtClean="0">
                          <a:latin typeface="Cambria Math"/>
                          <a:ea typeface="Cambria Math"/>
                        </a:rPr>
                        <m:t>−1</m:t>
                      </m:r>
                    </m:oMath>
                  </m:oMathPara>
                </a14:m>
                <a:endParaRPr lang="en-GB" sz="1600" dirty="0"/>
              </a:p>
            </p:txBody>
          </p:sp>
        </mc:Choice>
        <mc:Fallback xmlns="">
          <p:sp>
            <p:nvSpPr>
              <p:cNvPr id="42" name="TextBox 41"/>
              <p:cNvSpPr txBox="1">
                <a:spLocks noRot="1" noChangeAspect="1" noMove="1" noResize="1" noEditPoints="1" noAdjustHandles="1" noChangeArrowheads="1" noChangeShapeType="1" noTextEdit="1"/>
              </p:cNvSpPr>
              <p:nvPr/>
            </p:nvSpPr>
            <p:spPr>
              <a:xfrm>
                <a:off x="5715000" y="4572000"/>
                <a:ext cx="1255537" cy="338554"/>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5715000" y="5029200"/>
                <a:ext cx="121565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600" i="1" smtClean="0">
                              <a:latin typeface="Cambria Math" panose="02040503050406030204" pitchFamily="18" charset="0"/>
                            </a:rPr>
                          </m:ctrlPr>
                        </m:sSupPr>
                        <m:e>
                          <m:r>
                            <a:rPr lang="en-GB" sz="1600" b="0" i="1" smtClean="0">
                              <a:latin typeface="Cambria Math"/>
                            </a:rPr>
                            <m:t>1−2</m:t>
                          </m:r>
                          <m:r>
                            <a:rPr lang="en-GB" sz="1600" b="0" i="1" smtClean="0">
                              <a:latin typeface="Cambria Math"/>
                            </a:rPr>
                            <m:t>𝑆𝑖𝑛</m:t>
                          </m:r>
                        </m:e>
                        <m:sup>
                          <m:r>
                            <a:rPr lang="en-GB" sz="1600" b="0" i="1" smtClean="0">
                              <a:latin typeface="Cambria Math"/>
                            </a:rPr>
                            <m:t>2</m:t>
                          </m:r>
                        </m:sup>
                      </m:sSup>
                      <m:r>
                        <a:rPr lang="en-GB" sz="1600" i="1" smtClean="0">
                          <a:latin typeface="Cambria Math"/>
                          <a:ea typeface="Cambria Math"/>
                        </a:rPr>
                        <m:t>𝜃</m:t>
                      </m:r>
                    </m:oMath>
                  </m:oMathPara>
                </a14:m>
                <a:endParaRPr lang="en-GB" sz="1600" dirty="0"/>
              </a:p>
            </p:txBody>
          </p:sp>
        </mc:Choice>
        <mc:Fallback xmlns="">
          <p:sp>
            <p:nvSpPr>
              <p:cNvPr id="43" name="TextBox 42"/>
              <p:cNvSpPr txBox="1">
                <a:spLocks noRot="1" noChangeAspect="1" noMove="1" noResize="1" noEditPoints="1" noAdjustHandles="1" noChangeArrowheads="1" noChangeShapeType="1" noTextEdit="1"/>
              </p:cNvSpPr>
              <p:nvPr/>
            </p:nvSpPr>
            <p:spPr>
              <a:xfrm>
                <a:off x="5715000" y="5029200"/>
                <a:ext cx="1215654" cy="338554"/>
              </a:xfrm>
              <a:prstGeom prst="rect">
                <a:avLst/>
              </a:prstGeom>
              <a:blipFill>
                <a:blip r:embed="rId14"/>
                <a:stretch>
                  <a:fillRect/>
                </a:stretch>
              </a:blipFill>
            </p:spPr>
            <p:txBody>
              <a:bodyPr/>
              <a:lstStyle/>
              <a:p>
                <a:r>
                  <a:rPr lang="en-GB">
                    <a:noFill/>
                  </a:rPr>
                  <a:t> </a:t>
                </a:r>
              </a:p>
            </p:txBody>
          </p:sp>
        </mc:Fallback>
      </mc:AlternateContent>
      <p:sp>
        <p:nvSpPr>
          <p:cNvPr id="44" name="TextBox 43"/>
          <p:cNvSpPr txBox="1"/>
          <p:nvPr/>
        </p:nvSpPr>
        <p:spPr>
          <a:xfrm>
            <a:off x="7543800" y="4191000"/>
            <a:ext cx="1295399" cy="95410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Remember there are 3 possibilities for Cos2</a:t>
            </a:r>
            <a:r>
              <a:rPr lang="el-GR" sz="1400" dirty="0">
                <a:solidFill>
                  <a:srgbClr val="FF0000"/>
                </a:solidFill>
                <a:latin typeface="Comic Sans MS" panose="030F0702030302020204" pitchFamily="66" charset="0"/>
              </a:rPr>
              <a:t>θ</a:t>
            </a:r>
            <a:r>
              <a:rPr lang="en-GB" sz="1400" dirty="0">
                <a:solidFill>
                  <a:srgbClr val="FF0000"/>
                </a:solidFill>
                <a:latin typeface="Comic Sans MS" panose="030F0702030302020204" pitchFamily="66" charset="0"/>
              </a:rPr>
              <a:t>!</a:t>
            </a:r>
          </a:p>
        </p:txBody>
      </p:sp>
      <p:sp>
        <p:nvSpPr>
          <p:cNvPr id="45" name="TextBox 44"/>
          <p:cNvSpPr txBox="1"/>
          <p:nvPr/>
        </p:nvSpPr>
        <p:spPr>
          <a:xfrm>
            <a:off x="4114800" y="5638800"/>
            <a:ext cx="4634627"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You can use these to replace the 2</a:t>
            </a:r>
            <a:r>
              <a:rPr lang="el-GR" sz="1400" dirty="0">
                <a:solidFill>
                  <a:srgbClr val="FF0000"/>
                </a:solidFill>
                <a:latin typeface="Comic Sans MS" panose="030F0702030302020204" pitchFamily="66" charset="0"/>
              </a:rPr>
              <a:t>θ</a:t>
            </a:r>
            <a:r>
              <a:rPr lang="en-GB" sz="1400" dirty="0">
                <a:solidFill>
                  <a:srgbClr val="FF0000"/>
                </a:solidFill>
                <a:latin typeface="Comic Sans MS" panose="030F0702030302020204" pitchFamily="66" charset="0"/>
              </a:rPr>
              <a:t> in the expression with an </a:t>
            </a:r>
            <a:r>
              <a:rPr lang="en-GB" sz="1400">
                <a:solidFill>
                  <a:srgbClr val="FF0000"/>
                </a:solidFill>
                <a:latin typeface="Comic Sans MS" panose="030F0702030302020204" pitchFamily="66" charset="0"/>
              </a:rPr>
              <a:t>expression using </a:t>
            </a:r>
            <a:r>
              <a:rPr lang="el-GR" sz="1400" dirty="0">
                <a:solidFill>
                  <a:srgbClr val="FF0000"/>
                </a:solidFill>
                <a:latin typeface="Comic Sans MS" panose="030F0702030302020204" pitchFamily="66" charset="0"/>
              </a:rPr>
              <a:t>θ</a:t>
            </a:r>
            <a:r>
              <a:rPr lang="en-GB" sz="1400" dirty="0">
                <a:solidFill>
                  <a:srgbClr val="FF0000"/>
                </a:solidFill>
                <a:latin typeface="Comic Sans MS" panose="030F0702030302020204" pitchFamily="66" charset="0"/>
              </a:rPr>
              <a:t> instead…</a:t>
            </a:r>
          </a:p>
        </p:txBody>
      </p:sp>
      <mc:AlternateContent xmlns:mc="http://schemas.openxmlformats.org/markup-compatibility/2006" xmlns:a14="http://schemas.microsoft.com/office/drawing/2010/main">
        <mc:Choice Requires="a14">
          <p:sp>
            <p:nvSpPr>
              <p:cNvPr id="46" name="TextBox 45"/>
              <p:cNvSpPr txBox="1"/>
              <p:nvPr/>
            </p:nvSpPr>
            <p:spPr>
              <a:xfrm>
                <a:off x="5410200" y="0"/>
                <a:ext cx="2084097"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𝐶𝑜𝑠</m:t>
                      </m:r>
                      <m:r>
                        <a:rPr lang="en-GB" sz="1600" b="0" i="1" smtClean="0">
                          <a:latin typeface="Cambria Math"/>
                        </a:rPr>
                        <m:t>2</m:t>
                      </m:r>
                      <m:r>
                        <a:rPr lang="en-GB" sz="1600" b="0" i="1" smtClean="0">
                          <a:latin typeface="Cambria Math"/>
                          <a:ea typeface="Cambria Math"/>
                        </a:rPr>
                        <m:t>𝜃</m:t>
                      </m:r>
                      <m:r>
                        <a:rPr lang="en-GB" sz="1600" b="0" i="1" smtClean="0">
                          <a:latin typeface="Cambria Math"/>
                          <a:ea typeface="Cambria Math"/>
                        </a:rPr>
                        <m:t>≡</m:t>
                      </m:r>
                      <m:sSup>
                        <m:sSupPr>
                          <m:ctrlPr>
                            <a:rPr lang="en-GB" sz="1600" i="1">
                              <a:latin typeface="Cambria Math" panose="02040503050406030204" pitchFamily="18" charset="0"/>
                            </a:rPr>
                          </m:ctrlPr>
                        </m:sSupPr>
                        <m:e>
                          <m:r>
                            <a:rPr lang="en-GB" sz="1600" i="1">
                              <a:latin typeface="Cambria Math"/>
                            </a:rPr>
                            <m:t>2</m:t>
                          </m:r>
                          <m:r>
                            <a:rPr lang="en-GB" sz="1600" i="1">
                              <a:latin typeface="Cambria Math"/>
                            </a:rPr>
                            <m:t>𝐶𝑜𝑠</m:t>
                          </m:r>
                        </m:e>
                        <m:sup>
                          <m:r>
                            <a:rPr lang="en-GB" sz="1600" i="1">
                              <a:latin typeface="Cambria Math"/>
                            </a:rPr>
                            <m:t>2</m:t>
                          </m:r>
                        </m:sup>
                      </m:sSup>
                      <m:r>
                        <a:rPr lang="en-GB" sz="1600" i="1">
                          <a:latin typeface="Cambria Math"/>
                          <a:ea typeface="Cambria Math"/>
                        </a:rPr>
                        <m:t>𝜃</m:t>
                      </m:r>
                      <m:r>
                        <a:rPr lang="en-GB" sz="1600" i="1">
                          <a:latin typeface="Cambria Math"/>
                          <a:ea typeface="Cambria Math"/>
                        </a:rPr>
                        <m:t>−1</m:t>
                      </m:r>
                    </m:oMath>
                  </m:oMathPara>
                </a14:m>
                <a:endParaRPr lang="en-GB" sz="1600" dirty="0"/>
              </a:p>
            </p:txBody>
          </p:sp>
        </mc:Choice>
        <mc:Fallback xmlns="">
          <p:sp>
            <p:nvSpPr>
              <p:cNvPr id="46" name="TextBox 45"/>
              <p:cNvSpPr txBox="1">
                <a:spLocks noRot="1" noChangeAspect="1" noMove="1" noResize="1" noEditPoints="1" noAdjustHandles="1" noChangeArrowheads="1" noChangeShapeType="1" noTextEdit="1"/>
              </p:cNvSpPr>
              <p:nvPr/>
            </p:nvSpPr>
            <p:spPr>
              <a:xfrm>
                <a:off x="5410200" y="0"/>
                <a:ext cx="2084097" cy="338554"/>
              </a:xfrm>
              <a:prstGeom prst="rect">
                <a:avLst/>
              </a:prstGeom>
              <a:blipFill>
                <a:blip r:embed="rId15"/>
                <a:stretch>
                  <a:fillRect/>
                </a:stretch>
              </a:blipFill>
              <a:ln w="25400">
                <a:solidFill>
                  <a:schemeClr val="tx1"/>
                </a:solidFill>
              </a:ln>
            </p:spPr>
            <p:txBody>
              <a:bodyPr/>
              <a:lstStyle/>
              <a:p>
                <a:r>
                  <a:rPr lang="en-GB">
                    <a:noFill/>
                  </a:rPr>
                  <a:t> </a:t>
                </a:r>
              </a:p>
            </p:txBody>
          </p:sp>
        </mc:Fallback>
      </mc:AlternateContent>
      <p:sp>
        <p:nvSpPr>
          <p:cNvPr id="23" name="タイトル 1">
            <a:extLst>
              <a:ext uri="{FF2B5EF4-FFF2-40B4-BE49-F238E27FC236}">
                <a16:creationId xmlns:a16="http://schemas.microsoft.com/office/drawing/2014/main" id="{7E2D6700-87DB-4CF1-9697-0F532B3A9948}"/>
              </a:ext>
            </a:extLst>
          </p:cNvPr>
          <p:cNvSpPr>
            <a:spLocks noGrp="1"/>
          </p:cNvSpPr>
          <p:nvPr>
            <p:ph type="title"/>
          </p:nvPr>
        </p:nvSpPr>
        <p:spPr>
          <a:xfrm>
            <a:off x="637359" y="302588"/>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24" name="テキスト ボックス 23">
            <a:extLst>
              <a:ext uri="{FF2B5EF4-FFF2-40B4-BE49-F238E27FC236}">
                <a16:creationId xmlns:a16="http://schemas.microsoft.com/office/drawing/2014/main" id="{1C6FC19E-916E-4B3A-983F-E702AD13000D}"/>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5A</a:t>
            </a:r>
            <a:endParaRPr lang="en-GB" dirty="0">
              <a:latin typeface="Comic Sans MS" panose="030F0702030302020204" pitchFamily="66" charset="0"/>
            </a:endParaRPr>
          </a:p>
        </p:txBody>
      </p:sp>
    </p:spTree>
    <p:extLst>
      <p:ext uri="{BB962C8B-B14F-4D97-AF65-F5344CB8AC3E}">
        <p14:creationId xmlns:p14="http://schemas.microsoft.com/office/powerpoint/2010/main" val="98011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blinds(horizontal)">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blinds(horizontal)">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blinds(horizontal)">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blinds(horizontal)">
                                      <p:cBhvr>
                                        <p:cTn id="42" dur="500"/>
                                        <p:tgtEl>
                                          <p:spTgt spid="4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blinds(horizontal)">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blinds(horizontal)">
                                      <p:cBhvr>
                                        <p:cTn id="52" dur="5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blinds(horizontal)">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blinds(horizontal)">
                                      <p:cBhvr>
                                        <p:cTn id="62" dur="500"/>
                                        <p:tgtEl>
                                          <p:spTgt spid="4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blinds(horizontal)">
                                      <p:cBhvr>
                                        <p:cTn id="6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38" grpId="0"/>
      <p:bldP spid="13" grpId="0"/>
      <p:bldP spid="39" grpId="0"/>
      <p:bldP spid="40" grpId="0"/>
      <p:bldP spid="41" grpId="0"/>
      <p:bldP spid="42" grpId="0"/>
      <p:bldP spid="43" grpId="0"/>
      <p:bldP spid="44" grpId="0"/>
      <p:bldP spid="45" grpId="0"/>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429000" cy="4525963"/>
          </a:xfrm>
        </p:spPr>
        <p:txBody>
          <a:bodyPr>
            <a:normAutofit/>
          </a:bodyPr>
          <a:lstStyle/>
          <a:p>
            <a:pPr marL="0" indent="0" algn="ctr">
              <a:buNone/>
            </a:pPr>
            <a:r>
              <a:rPr lang="en-GB" sz="1400" b="1" dirty="0">
                <a:latin typeface="Comic Sans MS" panose="030F0702030302020204" pitchFamily="66" charset="0"/>
              </a:rPr>
              <a:t>You can switch between Polar and Cartesian equations of curves</a:t>
            </a:r>
            <a:endParaRPr lang="en-GB" sz="1400" dirty="0">
              <a:latin typeface="Comic Sans MS" panose="030F0702030302020204" pitchFamily="66" charset="0"/>
            </a:endParaRPr>
          </a:p>
          <a:p>
            <a:pPr marL="0" indent="0" algn="ctr">
              <a:buNone/>
            </a:pPr>
            <a:endParaRPr lang="en-GB" sz="1400" b="1" dirty="0">
              <a:latin typeface="Comic Sans MS" panose="030F0702030302020204" pitchFamily="66" charset="0"/>
            </a:endParaRPr>
          </a:p>
          <a:p>
            <a:pPr marL="0" indent="0" algn="ctr">
              <a:buNone/>
            </a:pPr>
            <a:r>
              <a:rPr lang="en-GB" sz="1400" dirty="0">
                <a:latin typeface="Comic Sans MS" panose="030F0702030302020204" pitchFamily="66" charset="0"/>
                <a:sym typeface="Wingdings" panose="05000000000000000000" pitchFamily="2" charset="2"/>
              </a:rPr>
              <a:t>Find a Cartesian equation of the following curve:</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a:latin typeface="Comic Sans MS" panose="030F0702030302020204" pitchFamily="66" charset="0"/>
                <a:sym typeface="Wingdings" panose="05000000000000000000" pitchFamily="2" charset="2"/>
              </a:rPr>
              <a:t>Replace the cos 2</a:t>
            </a:r>
            <a:r>
              <a:rPr lang="el-GR" sz="1400" dirty="0">
                <a:latin typeface="Comic Sans MS" panose="030F0702030302020204" pitchFamily="66" charset="0"/>
                <a:sym typeface="Wingdings" panose="05000000000000000000" pitchFamily="2" charset="2"/>
              </a:rPr>
              <a:t>θ</a:t>
            </a:r>
            <a:r>
              <a:rPr lang="en-GB" sz="1400" dirty="0">
                <a:latin typeface="Comic Sans MS" panose="030F0702030302020204" pitchFamily="66" charset="0"/>
                <a:sym typeface="Wingdings" panose="05000000000000000000" pitchFamily="2" charset="2"/>
              </a:rPr>
              <a:t> with an equivalent expression in </a:t>
            </a:r>
            <a:r>
              <a:rPr lang="el-GR" sz="1400" dirty="0">
                <a:latin typeface="Comic Sans MS" panose="030F0702030302020204" pitchFamily="66" charset="0"/>
                <a:sym typeface="Wingdings" panose="05000000000000000000" pitchFamily="2" charset="2"/>
              </a:rPr>
              <a:t>θ</a:t>
            </a:r>
            <a:endParaRPr lang="en-GB" sz="1400" dirty="0">
              <a:latin typeface="Comic Sans MS" panose="030F0702030302020204" pitchFamily="66" charset="0"/>
              <a:sym typeface="Wingdings" panose="05000000000000000000" pitchFamily="2" charset="2"/>
            </a:endParaRP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a:latin typeface="Comic Sans MS" panose="030F0702030302020204" pitchFamily="66" charset="0"/>
                <a:sym typeface="Wingdings" panose="05000000000000000000" pitchFamily="2" charset="2"/>
              </a:rPr>
              <a:t>Find a way to replace r</a:t>
            </a:r>
            <a:r>
              <a:rPr lang="en-GB" sz="1400" baseline="30000" dirty="0">
                <a:latin typeface="Comic Sans MS" panose="030F0702030302020204" pitchFamily="66" charset="0"/>
                <a:sym typeface="Wingdings" panose="05000000000000000000" pitchFamily="2" charset="2"/>
              </a:rPr>
              <a:t>3</a:t>
            </a:r>
          </a:p>
          <a:p>
            <a:pPr algn="ctr">
              <a:buFont typeface="Wingdings"/>
              <a:buChar char="à"/>
            </a:pP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TextBox 5"/>
              <p:cNvSpPr txBox="1"/>
              <p:nvPr/>
            </p:nvSpPr>
            <p:spPr>
              <a:xfrm>
                <a:off x="4195253"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𝑥</m:t>
                      </m:r>
                      <m:r>
                        <a:rPr lang="en-US" sz="1600" b="0" i="1" smtClean="0">
                          <a:latin typeface="Cambria Math"/>
                        </a:rPr>
                        <m:t>=</m:t>
                      </m:r>
                      <m:r>
                        <a:rPr lang="en-US" sz="1600" b="0" i="1" smtClean="0">
                          <a:latin typeface="Cambria Math"/>
                        </a:rPr>
                        <m:t>𝑟𝑐𝑜𝑠</m:t>
                      </m:r>
                      <m:r>
                        <a:rPr lang="en-US" sz="1600" b="0" i="1" smtClean="0">
                          <a:latin typeface="Cambria Math"/>
                          <a:ea typeface="Cambria Math"/>
                        </a:rPr>
                        <m:t>𝜃</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4195253" y="0"/>
                <a:ext cx="1219200" cy="33855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971502"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r>
                        <a:rPr lang="en-US" sz="1600" b="0" i="1" smtClean="0">
                          <a:latin typeface="Cambria Math"/>
                        </a:rPr>
                        <m:t>=</m:t>
                      </m:r>
                      <m:r>
                        <a:rPr lang="en-US" sz="1600" b="0" i="1" smtClean="0">
                          <a:latin typeface="Cambria Math"/>
                        </a:rPr>
                        <m:t>𝑟𝑠𝑖𝑛</m:t>
                      </m:r>
                      <m:r>
                        <a:rPr lang="en-US" sz="1600" b="0" i="1" smtClean="0">
                          <a:latin typeface="Cambria Math"/>
                          <a:ea typeface="Cambria Math"/>
                        </a:rPr>
                        <m:t>𝜃</m:t>
                      </m:r>
                    </m:oMath>
                  </m:oMathPara>
                </a14:m>
                <a:endParaRPr lang="en-GB"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2971502" y="0"/>
                <a:ext cx="1219200" cy="338554"/>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596784" y="0"/>
                <a:ext cx="1373068"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𝑥</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𝑦</m:t>
                          </m:r>
                        </m:e>
                        <m:sup>
                          <m:r>
                            <a:rPr lang="en-US" sz="1600" b="0" i="1" smtClean="0">
                              <a:latin typeface="Cambria Math"/>
                            </a:rPr>
                            <m:t>2</m:t>
                          </m:r>
                        </m:sup>
                      </m:sSup>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1596784" y="0"/>
                <a:ext cx="1373068" cy="338554"/>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0" y="0"/>
                <a:ext cx="1597104" cy="51398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m:t>
                      </m:r>
                      <m:r>
                        <a:rPr lang="en-US" sz="1600" b="0" i="1" smtClean="0">
                          <a:latin typeface="Cambria Math"/>
                          <a:ea typeface="Cambria Math"/>
                        </a:rPr>
                        <m:t>𝑎𝑟𝑐𝑡𝑎𝑛</m:t>
                      </m:r>
                      <m:d>
                        <m:dPr>
                          <m:ctrlPr>
                            <a:rPr lang="en-US" sz="1600" b="0" i="1" smtClean="0">
                              <a:latin typeface="Cambria Math" panose="02040503050406030204" pitchFamily="18" charset="0"/>
                              <a:ea typeface="Cambria Math"/>
                            </a:rPr>
                          </m:ctrlPr>
                        </m:dPr>
                        <m:e>
                          <m:f>
                            <m:fPr>
                              <m:ctrlPr>
                                <a:rPr lang="en-US" sz="1600" b="0" i="1" smtClean="0">
                                  <a:latin typeface="Cambria Math" panose="02040503050406030204" pitchFamily="18" charset="0"/>
                                  <a:ea typeface="Cambria Math"/>
                                </a:rPr>
                              </m:ctrlPr>
                            </m:fPr>
                            <m:num>
                              <m:r>
                                <a:rPr lang="en-US" sz="1600" b="0" i="1" smtClean="0">
                                  <a:latin typeface="Cambria Math"/>
                                  <a:ea typeface="Cambria Math"/>
                                </a:rPr>
                                <m:t>𝑦</m:t>
                              </m:r>
                            </m:num>
                            <m:den>
                              <m:r>
                                <a:rPr lang="en-US" sz="1600" b="0" i="1" smtClean="0">
                                  <a:latin typeface="Cambria Math"/>
                                  <a:ea typeface="Cambria Math"/>
                                </a:rPr>
                                <m:t>𝑥</m:t>
                              </m:r>
                            </m:den>
                          </m:f>
                        </m:e>
                      </m:d>
                    </m:oMath>
                  </m:oMathPara>
                </a14:m>
                <a:endParaRPr lang="en-GB"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0" y="0"/>
                <a:ext cx="1597104" cy="513987"/>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5410200" y="0"/>
                <a:ext cx="2084097"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𝐶𝑜𝑠</m:t>
                      </m:r>
                      <m:r>
                        <a:rPr lang="en-GB" sz="1600" b="0" i="1" smtClean="0">
                          <a:latin typeface="Cambria Math"/>
                        </a:rPr>
                        <m:t>2</m:t>
                      </m:r>
                      <m:r>
                        <a:rPr lang="en-GB" sz="1600" b="0" i="1" smtClean="0">
                          <a:latin typeface="Cambria Math"/>
                          <a:ea typeface="Cambria Math"/>
                        </a:rPr>
                        <m:t>𝜃</m:t>
                      </m:r>
                      <m:r>
                        <a:rPr lang="en-GB" sz="1600" b="0" i="1" smtClean="0">
                          <a:latin typeface="Cambria Math"/>
                          <a:ea typeface="Cambria Math"/>
                        </a:rPr>
                        <m:t>≡</m:t>
                      </m:r>
                      <m:sSup>
                        <m:sSupPr>
                          <m:ctrlPr>
                            <a:rPr lang="en-GB" sz="1600" i="1">
                              <a:latin typeface="Cambria Math" panose="02040503050406030204" pitchFamily="18" charset="0"/>
                            </a:rPr>
                          </m:ctrlPr>
                        </m:sSupPr>
                        <m:e>
                          <m:r>
                            <a:rPr lang="en-GB" sz="1600" i="1">
                              <a:latin typeface="Cambria Math"/>
                            </a:rPr>
                            <m:t>2</m:t>
                          </m:r>
                          <m:r>
                            <a:rPr lang="en-GB" sz="1600" i="1">
                              <a:latin typeface="Cambria Math"/>
                            </a:rPr>
                            <m:t>𝐶𝑜𝑠</m:t>
                          </m:r>
                        </m:e>
                        <m:sup>
                          <m:r>
                            <a:rPr lang="en-GB" sz="1600" i="1">
                              <a:latin typeface="Cambria Math"/>
                            </a:rPr>
                            <m:t>2</m:t>
                          </m:r>
                        </m:sup>
                      </m:sSup>
                      <m:r>
                        <a:rPr lang="en-GB" sz="1600" i="1">
                          <a:latin typeface="Cambria Math"/>
                          <a:ea typeface="Cambria Math"/>
                        </a:rPr>
                        <m:t>𝜃</m:t>
                      </m:r>
                      <m:r>
                        <a:rPr lang="en-GB" sz="1600" i="1">
                          <a:latin typeface="Cambria Math"/>
                          <a:ea typeface="Cambria Math"/>
                        </a:rPr>
                        <m:t>−1</m:t>
                      </m:r>
                    </m:oMath>
                  </m:oMathPara>
                </a14:m>
                <a:endParaRPr lang="en-GB" sz="1600" dirty="0"/>
              </a:p>
            </p:txBody>
          </p:sp>
        </mc:Choice>
        <mc:Fallback xmlns="">
          <p:sp>
            <p:nvSpPr>
              <p:cNvPr id="46" name="TextBox 45"/>
              <p:cNvSpPr txBox="1">
                <a:spLocks noRot="1" noChangeAspect="1" noMove="1" noResize="1" noEditPoints="1" noAdjustHandles="1" noChangeArrowheads="1" noChangeShapeType="1" noTextEdit="1"/>
              </p:cNvSpPr>
              <p:nvPr/>
            </p:nvSpPr>
            <p:spPr>
              <a:xfrm>
                <a:off x="5410200" y="0"/>
                <a:ext cx="2084097" cy="338554"/>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267199" y="1600200"/>
                <a:ext cx="149361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𝑟</m:t>
                      </m:r>
                      <m:r>
                        <a:rPr lang="en-GB" sz="1600" b="0" i="1" smtClean="0">
                          <a:latin typeface="Cambria Math"/>
                        </a:rPr>
                        <m:t>=2+</m:t>
                      </m:r>
                      <m:r>
                        <a:rPr lang="en-GB" sz="1600" b="0" i="1" smtClean="0">
                          <a:latin typeface="Cambria Math"/>
                        </a:rPr>
                        <m:t>𝑐𝑜𝑠</m:t>
                      </m:r>
                      <m:r>
                        <a:rPr lang="en-GB" sz="1600" b="0" i="1" smtClean="0">
                          <a:latin typeface="Cambria Math"/>
                        </a:rPr>
                        <m:t>2</m:t>
                      </m:r>
                      <m:r>
                        <a:rPr lang="en-GB" sz="1600" b="0" i="1" smtClean="0">
                          <a:latin typeface="Cambria Math"/>
                          <a:ea typeface="Cambria Math"/>
                        </a:rPr>
                        <m:t>𝜃</m:t>
                      </m:r>
                    </m:oMath>
                  </m:oMathPara>
                </a14:m>
                <a:endParaRPr lang="en-GB" sz="1600" dirty="0"/>
              </a:p>
            </p:txBody>
          </p:sp>
        </mc:Choice>
        <mc:Fallback xmlns="">
          <p:sp>
            <p:nvSpPr>
              <p:cNvPr id="22" name="TextBox 21"/>
              <p:cNvSpPr txBox="1">
                <a:spLocks noRot="1" noChangeAspect="1" noMove="1" noResize="1" noEditPoints="1" noAdjustHandles="1" noChangeArrowheads="1" noChangeShapeType="1" noTextEdit="1"/>
              </p:cNvSpPr>
              <p:nvPr/>
            </p:nvSpPr>
            <p:spPr>
              <a:xfrm>
                <a:off x="4267199" y="1600200"/>
                <a:ext cx="1493614" cy="338554"/>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267199" y="2133600"/>
                <a:ext cx="215450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𝑟</m:t>
                      </m:r>
                      <m:r>
                        <a:rPr lang="en-GB" sz="1600" b="0" i="1" smtClean="0">
                          <a:latin typeface="Cambria Math"/>
                        </a:rPr>
                        <m:t>=2+(</m:t>
                      </m:r>
                      <m:sSup>
                        <m:sSupPr>
                          <m:ctrlPr>
                            <a:rPr lang="en-GB" sz="1600" i="1">
                              <a:latin typeface="Cambria Math" panose="02040503050406030204" pitchFamily="18" charset="0"/>
                            </a:rPr>
                          </m:ctrlPr>
                        </m:sSupPr>
                        <m:e>
                          <m:r>
                            <a:rPr lang="en-GB" sz="1600" i="1">
                              <a:latin typeface="Cambria Math"/>
                            </a:rPr>
                            <m:t>2</m:t>
                          </m:r>
                          <m:r>
                            <a:rPr lang="en-GB" sz="1600" i="1">
                              <a:latin typeface="Cambria Math"/>
                            </a:rPr>
                            <m:t>𝐶𝑜𝑠</m:t>
                          </m:r>
                        </m:e>
                        <m:sup>
                          <m:r>
                            <a:rPr lang="en-GB" sz="1600" i="1">
                              <a:latin typeface="Cambria Math"/>
                            </a:rPr>
                            <m:t>2</m:t>
                          </m:r>
                        </m:sup>
                      </m:sSup>
                      <m:r>
                        <a:rPr lang="en-GB" sz="1600" i="1">
                          <a:latin typeface="Cambria Math"/>
                          <a:ea typeface="Cambria Math"/>
                        </a:rPr>
                        <m:t>𝜃</m:t>
                      </m:r>
                      <m:r>
                        <a:rPr lang="en-GB" sz="1600" i="1">
                          <a:latin typeface="Cambria Math"/>
                          <a:ea typeface="Cambria Math"/>
                        </a:rPr>
                        <m:t>−1</m:t>
                      </m:r>
                      <m:r>
                        <a:rPr lang="en-GB" sz="1600" b="0" i="0" smtClean="0">
                          <a:latin typeface="Cambria Math"/>
                          <a:ea typeface="Cambria Math"/>
                        </a:rPr>
                        <m:t>)</m:t>
                      </m:r>
                    </m:oMath>
                  </m:oMathPara>
                </a14:m>
                <a:endParaRPr lang="en-GB" sz="1600" dirty="0"/>
              </a:p>
            </p:txBody>
          </p:sp>
        </mc:Choice>
        <mc:Fallback xmlns="">
          <p:sp>
            <p:nvSpPr>
              <p:cNvPr id="23" name="TextBox 22"/>
              <p:cNvSpPr txBox="1">
                <a:spLocks noRot="1" noChangeAspect="1" noMove="1" noResize="1" noEditPoints="1" noAdjustHandles="1" noChangeArrowheads="1" noChangeShapeType="1" noTextEdit="1"/>
              </p:cNvSpPr>
              <p:nvPr/>
            </p:nvSpPr>
            <p:spPr>
              <a:xfrm>
                <a:off x="4267199" y="2133600"/>
                <a:ext cx="2154501" cy="338554"/>
              </a:xfrm>
              <a:prstGeom prst="rect">
                <a:avLst/>
              </a:prstGeom>
              <a:blipFill>
                <a:blip r:embed="rId9"/>
                <a:stretch>
                  <a:fillRect b="-89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267199" y="2667000"/>
                <a:ext cx="162570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𝑟</m:t>
                      </m:r>
                      <m:r>
                        <a:rPr lang="en-GB" sz="1600" b="0" i="1" smtClean="0">
                          <a:latin typeface="Cambria Math"/>
                        </a:rPr>
                        <m:t>=1+</m:t>
                      </m:r>
                      <m:sSup>
                        <m:sSupPr>
                          <m:ctrlPr>
                            <a:rPr lang="en-GB" sz="1600" i="1">
                              <a:latin typeface="Cambria Math" panose="02040503050406030204" pitchFamily="18" charset="0"/>
                            </a:rPr>
                          </m:ctrlPr>
                        </m:sSupPr>
                        <m:e>
                          <m:r>
                            <a:rPr lang="en-GB" sz="1600" i="1">
                              <a:latin typeface="Cambria Math"/>
                            </a:rPr>
                            <m:t>2</m:t>
                          </m:r>
                          <m:r>
                            <a:rPr lang="en-GB" sz="1600" i="1">
                              <a:latin typeface="Cambria Math"/>
                            </a:rPr>
                            <m:t>𝐶𝑜𝑠</m:t>
                          </m:r>
                        </m:e>
                        <m:sup>
                          <m:r>
                            <a:rPr lang="en-GB" sz="1600" i="1">
                              <a:latin typeface="Cambria Math"/>
                            </a:rPr>
                            <m:t>2</m:t>
                          </m:r>
                        </m:sup>
                      </m:sSup>
                      <m:r>
                        <a:rPr lang="en-GB" sz="1600" i="1">
                          <a:latin typeface="Cambria Math"/>
                          <a:ea typeface="Cambria Math"/>
                        </a:rPr>
                        <m:t>𝜃</m:t>
                      </m:r>
                    </m:oMath>
                  </m:oMathPara>
                </a14:m>
                <a:endParaRPr lang="en-GB" sz="16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267199" y="2667000"/>
                <a:ext cx="1625701" cy="338554"/>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191000" y="3200400"/>
                <a:ext cx="19812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a:rPr>
                            <m:t>𝑟</m:t>
                          </m:r>
                        </m:e>
                        <m:sup>
                          <m:r>
                            <a:rPr lang="en-GB" sz="1600" b="0" i="1" smtClean="0">
                              <a:latin typeface="Cambria Math"/>
                            </a:rPr>
                            <m:t>3</m:t>
                          </m:r>
                        </m:sup>
                      </m:sSup>
                      <m:r>
                        <a:rPr lang="en-GB" sz="1600" b="0" i="1" smtClean="0">
                          <a:latin typeface="Cambria Math"/>
                        </a:rPr>
                        <m:t>=</m:t>
                      </m:r>
                      <m:sSup>
                        <m:sSupPr>
                          <m:ctrlPr>
                            <a:rPr lang="en-GB" sz="1600" b="0" i="1" smtClean="0">
                              <a:latin typeface="Cambria Math" panose="02040503050406030204" pitchFamily="18" charset="0"/>
                            </a:rPr>
                          </m:ctrlPr>
                        </m:sSupPr>
                        <m:e>
                          <m:r>
                            <a:rPr lang="en-GB" sz="1600" b="0" i="1" smtClean="0">
                              <a:latin typeface="Cambria Math"/>
                            </a:rPr>
                            <m:t>𝑟</m:t>
                          </m:r>
                        </m:e>
                        <m:sup>
                          <m:r>
                            <a:rPr lang="en-GB" sz="1600" b="0" i="1" smtClean="0">
                              <a:latin typeface="Cambria Math"/>
                            </a:rPr>
                            <m:t>2</m:t>
                          </m:r>
                        </m:sup>
                      </m:sSup>
                      <m:r>
                        <a:rPr lang="en-GB" sz="1600" b="0" i="1" smtClean="0">
                          <a:latin typeface="Cambria Math"/>
                        </a:rPr>
                        <m:t>+</m:t>
                      </m:r>
                      <m:sSup>
                        <m:sSupPr>
                          <m:ctrlPr>
                            <a:rPr lang="en-GB" sz="1600" i="1">
                              <a:latin typeface="Cambria Math" panose="02040503050406030204" pitchFamily="18" charset="0"/>
                            </a:rPr>
                          </m:ctrlPr>
                        </m:sSupPr>
                        <m:e>
                          <m:r>
                            <a:rPr lang="en-GB" sz="1600" i="1">
                              <a:latin typeface="Cambria Math"/>
                            </a:rPr>
                            <m:t>2</m:t>
                          </m:r>
                          <m:sSup>
                            <m:sSupPr>
                              <m:ctrlPr>
                                <a:rPr lang="en-GB" sz="1600" i="1" smtClean="0">
                                  <a:latin typeface="Cambria Math" panose="02040503050406030204" pitchFamily="18" charset="0"/>
                                </a:rPr>
                              </m:ctrlPr>
                            </m:sSupPr>
                            <m:e>
                              <m:r>
                                <a:rPr lang="en-GB" sz="1600" b="0" i="1" smtClean="0">
                                  <a:latin typeface="Cambria Math"/>
                                </a:rPr>
                                <m:t>𝑟</m:t>
                              </m:r>
                            </m:e>
                            <m:sup>
                              <m:r>
                                <a:rPr lang="en-GB" sz="1600" b="0" i="1" smtClean="0">
                                  <a:latin typeface="Cambria Math"/>
                                </a:rPr>
                                <m:t>2</m:t>
                              </m:r>
                            </m:sup>
                          </m:sSup>
                          <m:r>
                            <a:rPr lang="en-GB" sz="1600" i="1">
                              <a:latin typeface="Cambria Math"/>
                            </a:rPr>
                            <m:t>𝐶𝑜𝑠</m:t>
                          </m:r>
                        </m:e>
                        <m:sup>
                          <m:r>
                            <a:rPr lang="en-GB" sz="1600" i="1">
                              <a:latin typeface="Cambria Math"/>
                            </a:rPr>
                            <m:t>2</m:t>
                          </m:r>
                        </m:sup>
                      </m:sSup>
                      <m:r>
                        <a:rPr lang="en-GB" sz="1600" i="1">
                          <a:latin typeface="Cambria Math"/>
                          <a:ea typeface="Cambria Math"/>
                        </a:rPr>
                        <m:t>𝜃</m:t>
                      </m:r>
                    </m:oMath>
                  </m:oMathPara>
                </a14:m>
                <a:endParaRPr lang="en-GB" sz="1600" dirty="0"/>
              </a:p>
            </p:txBody>
          </p:sp>
        </mc:Choice>
        <mc:Fallback xmlns="">
          <p:sp>
            <p:nvSpPr>
              <p:cNvPr id="25" name="TextBox 24"/>
              <p:cNvSpPr txBox="1">
                <a:spLocks noRot="1" noChangeAspect="1" noMove="1" noResize="1" noEditPoints="1" noAdjustHandles="1" noChangeArrowheads="1" noChangeShapeType="1" noTextEdit="1"/>
              </p:cNvSpPr>
              <p:nvPr/>
            </p:nvSpPr>
            <p:spPr>
              <a:xfrm>
                <a:off x="4191000" y="3200400"/>
                <a:ext cx="1981200" cy="338554"/>
              </a:xfrm>
              <a:prstGeom prst="rect">
                <a:avLst/>
              </a:prstGeom>
              <a:blipFill>
                <a:blip r:embed="rId11"/>
                <a:stretch>
                  <a:fillRect/>
                </a:stretch>
              </a:blipFill>
            </p:spPr>
            <p:txBody>
              <a:bodyPr/>
              <a:lstStyle/>
              <a:p>
                <a:r>
                  <a:rPr lang="en-GB">
                    <a:noFill/>
                  </a:rPr>
                  <a:t> </a:t>
                </a:r>
              </a:p>
            </p:txBody>
          </p:sp>
        </mc:Fallback>
      </mc:AlternateContent>
      <p:sp>
        <p:nvSpPr>
          <p:cNvPr id="26" name="Arc 25"/>
          <p:cNvSpPr/>
          <p:nvPr/>
        </p:nvSpPr>
        <p:spPr>
          <a:xfrm>
            <a:off x="6172200" y="1752600"/>
            <a:ext cx="381000" cy="5334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TextBox 26"/>
          <p:cNvSpPr txBox="1"/>
          <p:nvPr/>
        </p:nvSpPr>
        <p:spPr>
          <a:xfrm>
            <a:off x="6476010" y="1800101"/>
            <a:ext cx="1752600"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Replace cos2</a:t>
            </a:r>
            <a:r>
              <a:rPr lang="el-GR" sz="1200" dirty="0">
                <a:solidFill>
                  <a:srgbClr val="FF0000"/>
                </a:solidFill>
                <a:latin typeface="Comic Sans MS" panose="030F0702030302020204" pitchFamily="66" charset="0"/>
              </a:rPr>
              <a:t>θ</a:t>
            </a:r>
            <a:r>
              <a:rPr lang="en-GB" sz="1200" dirty="0">
                <a:solidFill>
                  <a:srgbClr val="FF0000"/>
                </a:solidFill>
                <a:latin typeface="Comic Sans MS" panose="030F0702030302020204" pitchFamily="66" charset="0"/>
              </a:rPr>
              <a:t> using the equation above</a:t>
            </a:r>
            <a:endParaRPr lang="en-GB" sz="1200" baseline="-25000" dirty="0">
              <a:solidFill>
                <a:srgbClr val="FF0000"/>
              </a:solidFill>
              <a:latin typeface="Comic Sans MS" panose="030F0702030302020204" pitchFamily="66" charset="0"/>
            </a:endParaRPr>
          </a:p>
        </p:txBody>
      </p:sp>
      <p:sp>
        <p:nvSpPr>
          <p:cNvPr id="28" name="Arc 27"/>
          <p:cNvSpPr/>
          <p:nvPr/>
        </p:nvSpPr>
        <p:spPr>
          <a:xfrm>
            <a:off x="6172200" y="2286000"/>
            <a:ext cx="381000" cy="5334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Arc 28"/>
          <p:cNvSpPr/>
          <p:nvPr/>
        </p:nvSpPr>
        <p:spPr>
          <a:xfrm>
            <a:off x="6172200" y="2819400"/>
            <a:ext cx="381000" cy="5334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Rectangle 29"/>
          <p:cNvSpPr/>
          <p:nvPr/>
        </p:nvSpPr>
        <p:spPr>
          <a:xfrm>
            <a:off x="5029199" y="1600200"/>
            <a:ext cx="609600" cy="38100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5105399" y="2133600"/>
            <a:ext cx="1143000" cy="38100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6548252" y="2409701"/>
            <a:ext cx="914400"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Simplify</a:t>
            </a:r>
            <a:endParaRPr lang="en-GB" sz="1200" baseline="-25000" dirty="0">
              <a:solidFill>
                <a:srgbClr val="FF0000"/>
              </a:solidFill>
              <a:latin typeface="Comic Sans MS" panose="030F0702030302020204" pitchFamily="66" charset="0"/>
            </a:endParaRPr>
          </a:p>
        </p:txBody>
      </p:sp>
      <p:sp>
        <p:nvSpPr>
          <p:cNvPr id="33" name="TextBox 32"/>
          <p:cNvSpPr txBox="1"/>
          <p:nvPr/>
        </p:nvSpPr>
        <p:spPr>
          <a:xfrm>
            <a:off x="6477000" y="2819400"/>
            <a:ext cx="2667000"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Multiply by r</a:t>
            </a:r>
            <a:r>
              <a:rPr lang="en-GB" sz="1200" baseline="30000" dirty="0">
                <a:solidFill>
                  <a:srgbClr val="FF0000"/>
                </a:solidFill>
                <a:latin typeface="Comic Sans MS" panose="030F0702030302020204" pitchFamily="66" charset="0"/>
              </a:rPr>
              <a:t>2</a:t>
            </a:r>
            <a:r>
              <a:rPr lang="en-GB" sz="1200" dirty="0">
                <a:solidFill>
                  <a:srgbClr val="FF0000"/>
                </a:solidFill>
                <a:latin typeface="Comic Sans MS" panose="030F0702030302020204" pitchFamily="66" charset="0"/>
              </a:rPr>
              <a:t> (this will allow us to replace the trigonometric part)</a:t>
            </a:r>
            <a:endParaRPr lang="en-GB" sz="1200" baseline="-25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4" name="TextBox 33"/>
              <p:cNvSpPr txBox="1"/>
              <p:nvPr/>
            </p:nvSpPr>
            <p:spPr>
              <a:xfrm>
                <a:off x="3457699" y="3657600"/>
                <a:ext cx="1371600" cy="44929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d>
                            <m:dPr>
                              <m:ctrlPr>
                                <a:rPr lang="en-US" sz="1600" i="1">
                                  <a:latin typeface="Cambria Math" panose="02040503050406030204" pitchFamily="18" charset="0"/>
                                </a:rPr>
                              </m:ctrlPr>
                            </m:dPr>
                            <m:e>
                              <m:sSup>
                                <m:sSupPr>
                                  <m:ctrlPr>
                                    <a:rPr lang="en-US" sz="1600" i="1">
                                      <a:latin typeface="Cambria Math" panose="02040503050406030204" pitchFamily="18" charset="0"/>
                                    </a:rPr>
                                  </m:ctrlPr>
                                </m:sSupPr>
                                <m:e>
                                  <m:r>
                                    <a:rPr lang="en-US" sz="1600" i="1">
                                      <a:latin typeface="Cambria Math"/>
                                    </a:rPr>
                                    <m:t>𝑥</m:t>
                                  </m:r>
                                </m:e>
                                <m:sup>
                                  <m:r>
                                    <a:rPr lang="en-US" sz="1600" i="1">
                                      <a:latin typeface="Cambria Math"/>
                                    </a:rPr>
                                    <m:t>2</m:t>
                                  </m:r>
                                </m:sup>
                              </m:sSup>
                              <m:r>
                                <a:rPr lang="en-US" sz="1600" i="1">
                                  <a:latin typeface="Cambria Math"/>
                                </a:rPr>
                                <m:t>+</m:t>
                              </m:r>
                              <m:sSup>
                                <m:sSupPr>
                                  <m:ctrlPr>
                                    <a:rPr lang="en-US" sz="1600" i="1">
                                      <a:latin typeface="Cambria Math" panose="02040503050406030204" pitchFamily="18" charset="0"/>
                                    </a:rPr>
                                  </m:ctrlPr>
                                </m:sSupPr>
                                <m:e>
                                  <m:r>
                                    <a:rPr lang="en-US" sz="1600" i="1">
                                      <a:latin typeface="Cambria Math"/>
                                    </a:rPr>
                                    <m:t>𝑦</m:t>
                                  </m:r>
                                </m:e>
                                <m:sup>
                                  <m:r>
                                    <a:rPr lang="en-US" sz="1600" i="1">
                                      <a:latin typeface="Cambria Math"/>
                                    </a:rPr>
                                    <m:t>2</m:t>
                                  </m:r>
                                </m:sup>
                              </m:sSup>
                            </m:e>
                          </m:d>
                        </m:e>
                        <m:sup>
                          <m:f>
                            <m:fPr>
                              <m:ctrlPr>
                                <a:rPr lang="en-US" sz="1600" i="1">
                                  <a:latin typeface="Cambria Math" panose="02040503050406030204" pitchFamily="18" charset="0"/>
                                </a:rPr>
                              </m:ctrlPr>
                            </m:fPr>
                            <m:num>
                              <m:r>
                                <a:rPr lang="en-GB" sz="1600" i="1">
                                  <a:latin typeface="Cambria Math"/>
                                </a:rPr>
                                <m:t>3</m:t>
                              </m:r>
                            </m:num>
                            <m:den>
                              <m:r>
                                <a:rPr lang="en-GB" sz="1600" i="1">
                                  <a:latin typeface="Cambria Math"/>
                                </a:rPr>
                                <m:t>2</m:t>
                              </m:r>
                            </m:den>
                          </m:f>
                        </m:sup>
                      </m:sSup>
                      <m:r>
                        <a:rPr lang="en-GB" sz="1600" b="0" i="1" smtClean="0">
                          <a:latin typeface="Cambria Math"/>
                        </a:rPr>
                        <m:t>=</m:t>
                      </m:r>
                    </m:oMath>
                  </m:oMathPara>
                </a14:m>
                <a:endParaRPr lang="en-GB" sz="1600" dirty="0"/>
              </a:p>
            </p:txBody>
          </p:sp>
        </mc:Choice>
        <mc:Fallback xmlns="">
          <p:sp>
            <p:nvSpPr>
              <p:cNvPr id="34" name="TextBox 33"/>
              <p:cNvSpPr txBox="1">
                <a:spLocks noRot="1" noChangeAspect="1" noMove="1" noResize="1" noEditPoints="1" noAdjustHandles="1" noChangeArrowheads="1" noChangeShapeType="1" noTextEdit="1"/>
              </p:cNvSpPr>
              <p:nvPr/>
            </p:nvSpPr>
            <p:spPr>
              <a:xfrm>
                <a:off x="3457699" y="3657600"/>
                <a:ext cx="1371600" cy="449290"/>
              </a:xfrm>
              <a:prstGeom prst="rect">
                <a:avLst/>
              </a:prstGeom>
              <a:blipFill>
                <a:blip r:embed="rId12"/>
                <a:stretch>
                  <a:fillRect b="-13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381000" y="4781006"/>
                <a:ext cx="1373068" cy="338554"/>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𝑥</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𝑦</m:t>
                          </m:r>
                        </m:e>
                        <m:sup>
                          <m:r>
                            <a:rPr lang="en-US" sz="1600" b="0" i="1" smtClean="0">
                              <a:latin typeface="Cambria Math"/>
                            </a:rPr>
                            <m:t>2</m:t>
                          </m:r>
                        </m:sup>
                      </m:sSup>
                    </m:oMath>
                  </m:oMathPara>
                </a14:m>
                <a:endParaRPr lang="en-GB" sz="1600" dirty="0"/>
              </a:p>
            </p:txBody>
          </p:sp>
        </mc:Choice>
        <mc:Fallback xmlns="">
          <p:sp>
            <p:nvSpPr>
              <p:cNvPr id="35" name="TextBox 34"/>
              <p:cNvSpPr txBox="1">
                <a:spLocks noRot="1" noChangeAspect="1" noMove="1" noResize="1" noEditPoints="1" noAdjustHandles="1" noChangeArrowheads="1" noChangeShapeType="1" noTextEdit="1"/>
              </p:cNvSpPr>
              <p:nvPr/>
            </p:nvSpPr>
            <p:spPr>
              <a:xfrm>
                <a:off x="381000" y="4781006"/>
                <a:ext cx="1373068" cy="338554"/>
              </a:xfrm>
              <a:prstGeom prst="rect">
                <a:avLst/>
              </a:prstGeom>
              <a:blipFill>
                <a:blip r:embed="rId13"/>
                <a:stretch>
                  <a:fillRect b="-3571"/>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57200" y="5162006"/>
                <a:ext cx="1598963" cy="461986"/>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𝑟</m:t>
                      </m:r>
                      <m:r>
                        <a:rPr lang="en-US" sz="1600" b="0" i="1" smtClean="0">
                          <a:latin typeface="Cambria Math"/>
                        </a:rPr>
                        <m:t>=</m:t>
                      </m:r>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sSup>
                                <m:sSupPr>
                                  <m:ctrlPr>
                                    <a:rPr lang="en-US" sz="1600" i="1">
                                      <a:latin typeface="Cambria Math" panose="02040503050406030204" pitchFamily="18" charset="0"/>
                                    </a:rPr>
                                  </m:ctrlPr>
                                </m:sSupPr>
                                <m:e>
                                  <m:r>
                                    <a:rPr lang="en-US" sz="1600" i="1">
                                      <a:latin typeface="Cambria Math"/>
                                    </a:rPr>
                                    <m:t>𝑥</m:t>
                                  </m:r>
                                </m:e>
                                <m:sup>
                                  <m:r>
                                    <a:rPr lang="en-US" sz="1600" i="1">
                                      <a:latin typeface="Cambria Math"/>
                                    </a:rPr>
                                    <m:t>2</m:t>
                                  </m:r>
                                </m:sup>
                              </m:sSup>
                              <m:r>
                                <a:rPr lang="en-US" sz="1600" i="1">
                                  <a:latin typeface="Cambria Math"/>
                                </a:rPr>
                                <m:t>+</m:t>
                              </m:r>
                              <m:sSup>
                                <m:sSupPr>
                                  <m:ctrlPr>
                                    <a:rPr lang="en-US" sz="1600" i="1">
                                      <a:latin typeface="Cambria Math" panose="02040503050406030204" pitchFamily="18" charset="0"/>
                                    </a:rPr>
                                  </m:ctrlPr>
                                </m:sSupPr>
                                <m:e>
                                  <m:r>
                                    <a:rPr lang="en-US" sz="1600" i="1">
                                      <a:latin typeface="Cambria Math"/>
                                    </a:rPr>
                                    <m:t>𝑦</m:t>
                                  </m:r>
                                </m:e>
                                <m:sup>
                                  <m:r>
                                    <a:rPr lang="en-US" sz="1600" i="1">
                                      <a:latin typeface="Cambria Math"/>
                                    </a:rPr>
                                    <m:t>2</m:t>
                                  </m:r>
                                </m:sup>
                              </m:sSup>
                            </m:e>
                          </m:d>
                        </m:e>
                        <m:sup>
                          <m:f>
                            <m:fPr>
                              <m:ctrlPr>
                                <a:rPr lang="en-US" sz="1600" b="0" i="1" smtClean="0">
                                  <a:latin typeface="Cambria Math" panose="02040503050406030204" pitchFamily="18" charset="0"/>
                                </a:rPr>
                              </m:ctrlPr>
                            </m:fPr>
                            <m:num>
                              <m:r>
                                <a:rPr lang="en-GB" sz="1600" b="0" i="1" smtClean="0">
                                  <a:latin typeface="Cambria Math"/>
                                </a:rPr>
                                <m:t>1</m:t>
                              </m:r>
                            </m:num>
                            <m:den>
                              <m:r>
                                <a:rPr lang="en-GB" sz="1600" b="0" i="1" smtClean="0">
                                  <a:latin typeface="Cambria Math"/>
                                </a:rPr>
                                <m:t>2</m:t>
                              </m:r>
                            </m:den>
                          </m:f>
                        </m:sup>
                      </m:sSup>
                    </m:oMath>
                  </m:oMathPara>
                </a14:m>
                <a:endParaRPr lang="en-GB" sz="1600" dirty="0"/>
              </a:p>
            </p:txBody>
          </p:sp>
        </mc:Choice>
        <mc:Fallback xmlns="">
          <p:sp>
            <p:nvSpPr>
              <p:cNvPr id="36" name="TextBox 35"/>
              <p:cNvSpPr txBox="1">
                <a:spLocks noRot="1" noChangeAspect="1" noMove="1" noResize="1" noEditPoints="1" noAdjustHandles="1" noChangeArrowheads="1" noChangeShapeType="1" noTextEdit="1"/>
              </p:cNvSpPr>
              <p:nvPr/>
            </p:nvSpPr>
            <p:spPr>
              <a:xfrm>
                <a:off x="457200" y="5162006"/>
                <a:ext cx="1598963" cy="461986"/>
              </a:xfrm>
              <a:prstGeom prst="rect">
                <a:avLst/>
              </a:prstGeom>
              <a:blipFill>
                <a:blip r:embed="rId14"/>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381000" y="5847806"/>
                <a:ext cx="1648272" cy="44929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GB" sz="1600" b="0" i="1" smtClean="0">
                              <a:latin typeface="Cambria Math"/>
                            </a:rPr>
                            <m:t>𝑟</m:t>
                          </m:r>
                        </m:e>
                        <m:sup>
                          <m:r>
                            <a:rPr lang="en-GB" sz="1600" b="0" i="1" smtClean="0">
                              <a:latin typeface="Cambria Math"/>
                            </a:rPr>
                            <m:t>3</m:t>
                          </m:r>
                        </m:sup>
                      </m:sSup>
                      <m:r>
                        <a:rPr lang="en-US" sz="1600" b="0" i="1" smtClean="0">
                          <a:latin typeface="Cambria Math"/>
                        </a:rPr>
                        <m:t>=</m:t>
                      </m:r>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sSup>
                                <m:sSupPr>
                                  <m:ctrlPr>
                                    <a:rPr lang="en-US" sz="1600" i="1">
                                      <a:latin typeface="Cambria Math" panose="02040503050406030204" pitchFamily="18" charset="0"/>
                                    </a:rPr>
                                  </m:ctrlPr>
                                </m:sSupPr>
                                <m:e>
                                  <m:r>
                                    <a:rPr lang="en-US" sz="1600" i="1">
                                      <a:latin typeface="Cambria Math"/>
                                    </a:rPr>
                                    <m:t>𝑥</m:t>
                                  </m:r>
                                </m:e>
                                <m:sup>
                                  <m:r>
                                    <a:rPr lang="en-US" sz="1600" i="1">
                                      <a:latin typeface="Cambria Math"/>
                                    </a:rPr>
                                    <m:t>2</m:t>
                                  </m:r>
                                </m:sup>
                              </m:sSup>
                              <m:r>
                                <a:rPr lang="en-US" sz="1600" i="1">
                                  <a:latin typeface="Cambria Math"/>
                                </a:rPr>
                                <m:t>+</m:t>
                              </m:r>
                              <m:sSup>
                                <m:sSupPr>
                                  <m:ctrlPr>
                                    <a:rPr lang="en-US" sz="1600" i="1">
                                      <a:latin typeface="Cambria Math" panose="02040503050406030204" pitchFamily="18" charset="0"/>
                                    </a:rPr>
                                  </m:ctrlPr>
                                </m:sSupPr>
                                <m:e>
                                  <m:r>
                                    <a:rPr lang="en-US" sz="1600" i="1">
                                      <a:latin typeface="Cambria Math"/>
                                    </a:rPr>
                                    <m:t>𝑦</m:t>
                                  </m:r>
                                </m:e>
                                <m:sup>
                                  <m:r>
                                    <a:rPr lang="en-US" sz="1600" i="1">
                                      <a:latin typeface="Cambria Math"/>
                                    </a:rPr>
                                    <m:t>2</m:t>
                                  </m:r>
                                </m:sup>
                              </m:sSup>
                            </m:e>
                          </m:d>
                        </m:e>
                        <m:sup>
                          <m:f>
                            <m:fPr>
                              <m:ctrlPr>
                                <a:rPr lang="en-US" sz="1600" b="0" i="1" smtClean="0">
                                  <a:latin typeface="Cambria Math" panose="02040503050406030204" pitchFamily="18" charset="0"/>
                                </a:rPr>
                              </m:ctrlPr>
                            </m:fPr>
                            <m:num>
                              <m:r>
                                <a:rPr lang="en-GB" sz="1600" b="0" i="1" smtClean="0">
                                  <a:latin typeface="Cambria Math"/>
                                </a:rPr>
                                <m:t>3</m:t>
                              </m:r>
                            </m:num>
                            <m:den>
                              <m:r>
                                <a:rPr lang="en-GB" sz="1600" b="0" i="1" smtClean="0">
                                  <a:latin typeface="Cambria Math"/>
                                </a:rPr>
                                <m:t>2</m:t>
                              </m:r>
                            </m:den>
                          </m:f>
                        </m:sup>
                      </m:sSup>
                    </m:oMath>
                  </m:oMathPara>
                </a14:m>
                <a:endParaRPr lang="en-GB" sz="1600" dirty="0"/>
              </a:p>
            </p:txBody>
          </p:sp>
        </mc:Choice>
        <mc:Fallback xmlns="">
          <p:sp>
            <p:nvSpPr>
              <p:cNvPr id="37" name="TextBox 36"/>
              <p:cNvSpPr txBox="1">
                <a:spLocks noRot="1" noChangeAspect="1" noMove="1" noResize="1" noEditPoints="1" noAdjustHandles="1" noChangeArrowheads="1" noChangeShapeType="1" noTextEdit="1"/>
              </p:cNvSpPr>
              <p:nvPr/>
            </p:nvSpPr>
            <p:spPr>
              <a:xfrm>
                <a:off x="381000" y="5847806"/>
                <a:ext cx="1648272" cy="449290"/>
              </a:xfrm>
              <a:prstGeom prst="rect">
                <a:avLst/>
              </a:prstGeom>
              <a:blipFill>
                <a:blip r:embed="rId15"/>
                <a:stretch>
                  <a:fillRect b="-2703"/>
                </a:stretch>
              </a:blipFill>
              <a:ln w="25400">
                <a:noFill/>
              </a:ln>
            </p:spPr>
            <p:txBody>
              <a:bodyPr/>
              <a:lstStyle/>
              <a:p>
                <a:r>
                  <a:rPr lang="en-GB">
                    <a:noFill/>
                  </a:rPr>
                  <a:t> </a:t>
                </a:r>
              </a:p>
            </p:txBody>
          </p:sp>
        </mc:Fallback>
      </mc:AlternateContent>
      <p:sp>
        <p:nvSpPr>
          <p:cNvPr id="47" name="Arc 46"/>
          <p:cNvSpPr/>
          <p:nvPr/>
        </p:nvSpPr>
        <p:spPr>
          <a:xfrm>
            <a:off x="1828800" y="5009606"/>
            <a:ext cx="381000" cy="4572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TextBox 47"/>
          <p:cNvSpPr txBox="1"/>
          <p:nvPr/>
        </p:nvSpPr>
        <p:spPr>
          <a:xfrm>
            <a:off x="2209800" y="5085806"/>
            <a:ext cx="12192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Square root</a:t>
            </a:r>
            <a:endParaRPr lang="en-GB" sz="1400" baseline="-25000" dirty="0">
              <a:solidFill>
                <a:srgbClr val="FF0000"/>
              </a:solidFill>
              <a:latin typeface="Comic Sans MS" panose="030F0702030302020204" pitchFamily="66" charset="0"/>
            </a:endParaRPr>
          </a:p>
        </p:txBody>
      </p:sp>
      <p:sp>
        <p:nvSpPr>
          <p:cNvPr id="49" name="Arc 48"/>
          <p:cNvSpPr/>
          <p:nvPr/>
        </p:nvSpPr>
        <p:spPr>
          <a:xfrm>
            <a:off x="1828800" y="5466806"/>
            <a:ext cx="381000" cy="6096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TextBox 49"/>
          <p:cNvSpPr txBox="1"/>
          <p:nvPr/>
        </p:nvSpPr>
        <p:spPr>
          <a:xfrm>
            <a:off x="2057400" y="5466806"/>
            <a:ext cx="1905000" cy="738664"/>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Multiply both to find an expression for r</a:t>
            </a:r>
            <a:r>
              <a:rPr lang="en-GB" sz="1400" baseline="30000" dirty="0">
                <a:solidFill>
                  <a:srgbClr val="FF0000"/>
                </a:solidFill>
                <a:latin typeface="Comic Sans MS" panose="030F0702030302020204" pitchFamily="66" charset="0"/>
              </a:rPr>
              <a:t>3</a:t>
            </a:r>
          </a:p>
        </p:txBody>
      </p:sp>
      <mc:AlternateContent xmlns:mc="http://schemas.openxmlformats.org/markup-compatibility/2006" xmlns:a14="http://schemas.microsoft.com/office/drawing/2010/main">
        <mc:Choice Requires="a14">
          <p:sp>
            <p:nvSpPr>
              <p:cNvPr id="51" name="TextBox 50"/>
              <p:cNvSpPr txBox="1"/>
              <p:nvPr/>
            </p:nvSpPr>
            <p:spPr>
              <a:xfrm>
                <a:off x="4735286" y="3757550"/>
                <a:ext cx="10668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i="1">
                              <a:latin typeface="Cambria Math"/>
                            </a:rPr>
                            <m:t>𝑥</m:t>
                          </m:r>
                        </m:e>
                        <m:sup>
                          <m:r>
                            <a:rPr lang="en-US" sz="1600" i="1">
                              <a:latin typeface="Cambria Math"/>
                            </a:rPr>
                            <m:t>2</m:t>
                          </m:r>
                        </m:sup>
                      </m:sSup>
                      <m:r>
                        <a:rPr lang="en-US" sz="1600" i="1">
                          <a:latin typeface="Cambria Math"/>
                        </a:rPr>
                        <m:t>+</m:t>
                      </m:r>
                      <m:sSup>
                        <m:sSupPr>
                          <m:ctrlPr>
                            <a:rPr lang="en-US" sz="1600" i="1">
                              <a:latin typeface="Cambria Math" panose="02040503050406030204" pitchFamily="18" charset="0"/>
                            </a:rPr>
                          </m:ctrlPr>
                        </m:sSupPr>
                        <m:e>
                          <m:r>
                            <a:rPr lang="en-US" sz="1600" i="1">
                              <a:latin typeface="Cambria Math"/>
                            </a:rPr>
                            <m:t>𝑦</m:t>
                          </m:r>
                        </m:e>
                        <m:sup>
                          <m:r>
                            <a:rPr lang="en-US" sz="1600" i="1">
                              <a:latin typeface="Cambria Math"/>
                            </a:rPr>
                            <m:t>2</m:t>
                          </m:r>
                        </m:sup>
                      </m:sSup>
                      <m:r>
                        <a:rPr lang="en-GB" sz="1600" b="0" i="1" smtClean="0">
                          <a:latin typeface="Cambria Math"/>
                        </a:rPr>
                        <m:t>+</m:t>
                      </m:r>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4735286" y="3757550"/>
                <a:ext cx="1066800" cy="338554"/>
              </a:xfrm>
              <a:prstGeom prst="rect">
                <a:avLst/>
              </a:prstGeom>
              <a:blipFill>
                <a:blip r:embed="rId16"/>
                <a:stretch>
                  <a:fillRect b="-3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5635832" y="3755572"/>
                <a:ext cx="6096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i="1" smtClean="0">
                          <a:latin typeface="Cambria Math"/>
                        </a:rPr>
                        <m:t>2</m:t>
                      </m:r>
                      <m:sSup>
                        <m:sSupPr>
                          <m:ctrlPr>
                            <a:rPr lang="en-GB" sz="1600" i="1" smtClean="0">
                              <a:latin typeface="Cambria Math" panose="02040503050406030204" pitchFamily="18" charset="0"/>
                            </a:rPr>
                          </m:ctrlPr>
                        </m:sSupPr>
                        <m:e>
                          <m:r>
                            <a:rPr lang="en-GB" sz="1600" b="0" i="1" smtClean="0">
                              <a:latin typeface="Cambria Math"/>
                            </a:rPr>
                            <m:t>𝑥</m:t>
                          </m:r>
                        </m:e>
                        <m:sup>
                          <m:r>
                            <a:rPr lang="en-GB" sz="1600" b="0" i="1" smtClean="0">
                              <a:latin typeface="Cambria Math"/>
                            </a:rPr>
                            <m:t>2</m:t>
                          </m:r>
                        </m:sup>
                      </m:sSup>
                    </m:oMath>
                  </m:oMathPara>
                </a14:m>
                <a:endParaRPr lang="en-GB" sz="1600" dirty="0"/>
              </a:p>
            </p:txBody>
          </p:sp>
        </mc:Choice>
        <mc:Fallback xmlns="">
          <p:sp>
            <p:nvSpPr>
              <p:cNvPr id="52" name="TextBox 51"/>
              <p:cNvSpPr txBox="1">
                <a:spLocks noRot="1" noChangeAspect="1" noMove="1" noResize="1" noEditPoints="1" noAdjustHandles="1" noChangeArrowheads="1" noChangeShapeType="1" noTextEdit="1"/>
              </p:cNvSpPr>
              <p:nvPr/>
            </p:nvSpPr>
            <p:spPr>
              <a:xfrm>
                <a:off x="5635832" y="3755572"/>
                <a:ext cx="609600" cy="338554"/>
              </a:xfrm>
              <a:prstGeom prst="rect">
                <a:avLst/>
              </a:prstGeom>
              <a:blipFill>
                <a:blip r:embed="rId17"/>
                <a:stretch>
                  <a:fillRect/>
                </a:stretch>
              </a:blipFill>
            </p:spPr>
            <p:txBody>
              <a:bodyPr/>
              <a:lstStyle/>
              <a:p>
                <a:r>
                  <a:rPr lang="en-GB">
                    <a:noFill/>
                  </a:rPr>
                  <a:t> </a:t>
                </a:r>
              </a:p>
            </p:txBody>
          </p:sp>
        </mc:Fallback>
      </mc:AlternateContent>
      <p:sp>
        <p:nvSpPr>
          <p:cNvPr id="53" name="Arc 52"/>
          <p:cNvSpPr/>
          <p:nvPr/>
        </p:nvSpPr>
        <p:spPr>
          <a:xfrm>
            <a:off x="6172200" y="3352800"/>
            <a:ext cx="381000" cy="5334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 name="TextBox 53"/>
          <p:cNvSpPr txBox="1"/>
          <p:nvPr/>
        </p:nvSpPr>
        <p:spPr>
          <a:xfrm>
            <a:off x="6473042" y="3388426"/>
            <a:ext cx="2362200"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Replace the r and cos terms with equivalents in x and y</a:t>
            </a:r>
            <a:endParaRPr lang="en-GB" sz="1200" baseline="-25000" dirty="0">
              <a:solidFill>
                <a:srgbClr val="FF0000"/>
              </a:solidFill>
              <a:latin typeface="Comic Sans MS" panose="030F0702030302020204" pitchFamily="66" charset="0"/>
            </a:endParaRPr>
          </a:p>
        </p:txBody>
      </p:sp>
      <p:sp>
        <p:nvSpPr>
          <p:cNvPr id="55" name="Rectangle 54"/>
          <p:cNvSpPr/>
          <p:nvPr/>
        </p:nvSpPr>
        <p:spPr>
          <a:xfrm>
            <a:off x="472043" y="5878286"/>
            <a:ext cx="1487386" cy="410886"/>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nvSpPr>
        <p:spPr>
          <a:xfrm>
            <a:off x="4222666" y="3174670"/>
            <a:ext cx="301833" cy="328551"/>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3531918" y="3647703"/>
            <a:ext cx="1004456" cy="461159"/>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p:cNvSpPr/>
          <p:nvPr/>
        </p:nvSpPr>
        <p:spPr>
          <a:xfrm>
            <a:off x="4729347" y="3170712"/>
            <a:ext cx="246414" cy="320634"/>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p:cNvSpPr/>
          <p:nvPr/>
        </p:nvSpPr>
        <p:spPr>
          <a:xfrm>
            <a:off x="4774868" y="3762498"/>
            <a:ext cx="747157" cy="320634"/>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p:cNvSpPr/>
          <p:nvPr/>
        </p:nvSpPr>
        <p:spPr>
          <a:xfrm>
            <a:off x="5309259" y="3192483"/>
            <a:ext cx="794658" cy="320634"/>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p:cNvSpPr/>
          <p:nvPr/>
        </p:nvSpPr>
        <p:spPr>
          <a:xfrm>
            <a:off x="5877295" y="3760519"/>
            <a:ext cx="262248" cy="320634"/>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2" name="TextBox 61"/>
              <p:cNvSpPr txBox="1"/>
              <p:nvPr/>
            </p:nvSpPr>
            <p:spPr>
              <a:xfrm>
                <a:off x="3443844" y="4201885"/>
                <a:ext cx="2232561" cy="44929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d>
                            <m:dPr>
                              <m:ctrlPr>
                                <a:rPr lang="en-US" sz="1600" i="1">
                                  <a:latin typeface="Cambria Math" panose="02040503050406030204" pitchFamily="18" charset="0"/>
                                </a:rPr>
                              </m:ctrlPr>
                            </m:dPr>
                            <m:e>
                              <m:sSup>
                                <m:sSupPr>
                                  <m:ctrlPr>
                                    <a:rPr lang="en-US" sz="1600" i="1">
                                      <a:latin typeface="Cambria Math" panose="02040503050406030204" pitchFamily="18" charset="0"/>
                                    </a:rPr>
                                  </m:ctrlPr>
                                </m:sSupPr>
                                <m:e>
                                  <m:r>
                                    <a:rPr lang="en-US" sz="1600" i="1">
                                      <a:latin typeface="Cambria Math"/>
                                    </a:rPr>
                                    <m:t>𝑥</m:t>
                                  </m:r>
                                </m:e>
                                <m:sup>
                                  <m:r>
                                    <a:rPr lang="en-US" sz="1600" i="1">
                                      <a:latin typeface="Cambria Math"/>
                                    </a:rPr>
                                    <m:t>2</m:t>
                                  </m:r>
                                </m:sup>
                              </m:sSup>
                              <m:r>
                                <a:rPr lang="en-US" sz="1600" i="1">
                                  <a:latin typeface="Cambria Math"/>
                                </a:rPr>
                                <m:t>+</m:t>
                              </m:r>
                              <m:sSup>
                                <m:sSupPr>
                                  <m:ctrlPr>
                                    <a:rPr lang="en-US" sz="1600" i="1">
                                      <a:latin typeface="Cambria Math" panose="02040503050406030204" pitchFamily="18" charset="0"/>
                                    </a:rPr>
                                  </m:ctrlPr>
                                </m:sSupPr>
                                <m:e>
                                  <m:r>
                                    <a:rPr lang="en-US" sz="1600" i="1">
                                      <a:latin typeface="Cambria Math"/>
                                    </a:rPr>
                                    <m:t>𝑦</m:t>
                                  </m:r>
                                </m:e>
                                <m:sup>
                                  <m:r>
                                    <a:rPr lang="en-US" sz="1600" i="1">
                                      <a:latin typeface="Cambria Math"/>
                                    </a:rPr>
                                    <m:t>2</m:t>
                                  </m:r>
                                </m:sup>
                              </m:sSup>
                            </m:e>
                          </m:d>
                        </m:e>
                        <m:sup>
                          <m:f>
                            <m:fPr>
                              <m:ctrlPr>
                                <a:rPr lang="en-US" sz="1600" i="1">
                                  <a:latin typeface="Cambria Math" panose="02040503050406030204" pitchFamily="18" charset="0"/>
                                </a:rPr>
                              </m:ctrlPr>
                            </m:fPr>
                            <m:num>
                              <m:r>
                                <a:rPr lang="en-GB" sz="1600" i="1">
                                  <a:latin typeface="Cambria Math"/>
                                </a:rPr>
                                <m:t>3</m:t>
                              </m:r>
                            </m:num>
                            <m:den>
                              <m:r>
                                <a:rPr lang="en-GB" sz="1600" i="1">
                                  <a:latin typeface="Cambria Math"/>
                                </a:rPr>
                                <m:t>2</m:t>
                              </m:r>
                            </m:den>
                          </m:f>
                        </m:sup>
                      </m:sSup>
                      <m:r>
                        <a:rPr lang="en-GB" sz="1600" b="0" i="1" smtClean="0">
                          <a:latin typeface="Cambria Math"/>
                        </a:rPr>
                        <m:t>=</m:t>
                      </m:r>
                      <m:sSup>
                        <m:sSupPr>
                          <m:ctrlPr>
                            <a:rPr lang="en-US" sz="1600" i="1">
                              <a:latin typeface="Cambria Math" panose="02040503050406030204" pitchFamily="18" charset="0"/>
                            </a:rPr>
                          </m:ctrlPr>
                        </m:sSupPr>
                        <m:e>
                          <m:r>
                            <a:rPr lang="en-GB" sz="1600" b="0" i="1" smtClean="0">
                              <a:latin typeface="Cambria Math"/>
                            </a:rPr>
                            <m:t>3</m:t>
                          </m:r>
                          <m:r>
                            <a:rPr lang="en-US" sz="1600" i="1">
                              <a:latin typeface="Cambria Math"/>
                            </a:rPr>
                            <m:t>𝑥</m:t>
                          </m:r>
                        </m:e>
                        <m:sup>
                          <m:r>
                            <a:rPr lang="en-US" sz="1600" i="1">
                              <a:latin typeface="Cambria Math"/>
                            </a:rPr>
                            <m:t>2</m:t>
                          </m:r>
                        </m:sup>
                      </m:sSup>
                      <m:r>
                        <a:rPr lang="en-US" sz="1600" i="1">
                          <a:latin typeface="Cambria Math"/>
                        </a:rPr>
                        <m:t>+</m:t>
                      </m:r>
                      <m:sSup>
                        <m:sSupPr>
                          <m:ctrlPr>
                            <a:rPr lang="en-US" sz="1600" i="1">
                              <a:latin typeface="Cambria Math" panose="02040503050406030204" pitchFamily="18" charset="0"/>
                            </a:rPr>
                          </m:ctrlPr>
                        </m:sSupPr>
                        <m:e>
                          <m:r>
                            <a:rPr lang="en-US" sz="1600" i="1">
                              <a:latin typeface="Cambria Math"/>
                            </a:rPr>
                            <m:t>𝑦</m:t>
                          </m:r>
                        </m:e>
                        <m:sup>
                          <m:r>
                            <a:rPr lang="en-US" sz="1600" i="1">
                              <a:latin typeface="Cambria Math"/>
                            </a:rPr>
                            <m:t>2</m:t>
                          </m:r>
                        </m:sup>
                      </m:sSup>
                    </m:oMath>
                  </m:oMathPara>
                </a14:m>
                <a:endParaRPr lang="en-GB" sz="1600" dirty="0"/>
              </a:p>
            </p:txBody>
          </p:sp>
        </mc:Choice>
        <mc:Fallback xmlns="">
          <p:sp>
            <p:nvSpPr>
              <p:cNvPr id="62" name="TextBox 61"/>
              <p:cNvSpPr txBox="1">
                <a:spLocks noRot="1" noChangeAspect="1" noMove="1" noResize="1" noEditPoints="1" noAdjustHandles="1" noChangeArrowheads="1" noChangeShapeType="1" noTextEdit="1"/>
              </p:cNvSpPr>
              <p:nvPr/>
            </p:nvSpPr>
            <p:spPr>
              <a:xfrm>
                <a:off x="3443844" y="4201885"/>
                <a:ext cx="2232561" cy="449290"/>
              </a:xfrm>
              <a:prstGeom prst="rect">
                <a:avLst/>
              </a:prstGeom>
              <a:blipFill>
                <a:blip r:embed="rId18"/>
                <a:stretch>
                  <a:fillRect b="-2703"/>
                </a:stretch>
              </a:blipFill>
            </p:spPr>
            <p:txBody>
              <a:bodyPr/>
              <a:lstStyle/>
              <a:p>
                <a:r>
                  <a:rPr lang="en-GB">
                    <a:noFill/>
                  </a:rPr>
                  <a:t> </a:t>
                </a:r>
              </a:p>
            </p:txBody>
          </p:sp>
        </mc:Fallback>
      </mc:AlternateContent>
      <p:sp>
        <p:nvSpPr>
          <p:cNvPr id="63" name="Arc 62"/>
          <p:cNvSpPr/>
          <p:nvPr/>
        </p:nvSpPr>
        <p:spPr>
          <a:xfrm>
            <a:off x="6182097" y="3932712"/>
            <a:ext cx="381000" cy="5334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4" name="TextBox 63"/>
          <p:cNvSpPr txBox="1"/>
          <p:nvPr/>
        </p:nvSpPr>
        <p:spPr>
          <a:xfrm>
            <a:off x="6542315" y="4039590"/>
            <a:ext cx="796636"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Simplify</a:t>
            </a:r>
            <a:endParaRPr lang="en-GB" sz="1200" baseline="-25000" dirty="0">
              <a:solidFill>
                <a:srgbClr val="FF0000"/>
              </a:solidFill>
              <a:latin typeface="Comic Sans MS" panose="030F0702030302020204" pitchFamily="66" charset="0"/>
            </a:endParaRPr>
          </a:p>
        </p:txBody>
      </p:sp>
      <p:sp>
        <p:nvSpPr>
          <p:cNvPr id="65" name="TextBox 64"/>
          <p:cNvSpPr txBox="1"/>
          <p:nvPr/>
        </p:nvSpPr>
        <p:spPr>
          <a:xfrm>
            <a:off x="4358245" y="5047014"/>
            <a:ext cx="4132613" cy="1077218"/>
          </a:xfrm>
          <a:prstGeom prst="rect">
            <a:avLst/>
          </a:prstGeom>
          <a:noFill/>
          <a:ln w="25400">
            <a:solidFill>
              <a:schemeClr val="tx1"/>
            </a:solidFill>
          </a:ln>
        </p:spPr>
        <p:txBody>
          <a:bodyPr wrap="square" rtlCol="0">
            <a:spAutoFit/>
          </a:bodyPr>
          <a:lstStyle/>
          <a:p>
            <a:pPr algn="ctr"/>
            <a:r>
              <a:rPr lang="en-GB" sz="1600" dirty="0">
                <a:solidFill>
                  <a:srgbClr val="FF0000"/>
                </a:solidFill>
                <a:latin typeface="Comic Sans MS" panose="030F0702030302020204" pitchFamily="66" charset="0"/>
              </a:rPr>
              <a:t>One of the key advantages of Polar equations is that they can explain very complicated Cartesian equations in a much simpler way!</a:t>
            </a:r>
            <a:endParaRPr lang="en-GB" sz="1600" baseline="-25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6" name="TextBox 9">
                <a:extLst>
                  <a:ext uri="{FF2B5EF4-FFF2-40B4-BE49-F238E27FC236}">
                    <a16:creationId xmlns:a16="http://schemas.microsoft.com/office/drawing/2014/main" id="{7FDB6428-B528-43E3-96A3-ACE69147808A}"/>
                  </a:ext>
                </a:extLst>
              </p:cNvPr>
              <p:cNvSpPr txBox="1"/>
              <p:nvPr/>
            </p:nvSpPr>
            <p:spPr>
              <a:xfrm>
                <a:off x="1219200" y="3008811"/>
                <a:ext cx="149361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𝑟</m:t>
                      </m:r>
                      <m:r>
                        <a:rPr lang="en-GB" sz="1600" b="0" i="1" smtClean="0">
                          <a:latin typeface="Cambria Math"/>
                        </a:rPr>
                        <m:t>=2+</m:t>
                      </m:r>
                      <m:r>
                        <a:rPr lang="en-GB" sz="1600" b="0" i="1" smtClean="0">
                          <a:latin typeface="Cambria Math"/>
                        </a:rPr>
                        <m:t>𝑐𝑜𝑠</m:t>
                      </m:r>
                      <m:r>
                        <a:rPr lang="en-GB" sz="1600" b="0" i="1" smtClean="0">
                          <a:latin typeface="Cambria Math"/>
                        </a:rPr>
                        <m:t>2</m:t>
                      </m:r>
                      <m:r>
                        <a:rPr lang="en-GB" sz="1600" b="0" i="1" smtClean="0">
                          <a:latin typeface="Cambria Math"/>
                          <a:ea typeface="Cambria Math"/>
                        </a:rPr>
                        <m:t>𝜃</m:t>
                      </m:r>
                    </m:oMath>
                  </m:oMathPara>
                </a14:m>
                <a:endParaRPr lang="en-GB" sz="1600" dirty="0"/>
              </a:p>
            </p:txBody>
          </p:sp>
        </mc:Choice>
        <mc:Fallback xmlns="">
          <p:sp>
            <p:nvSpPr>
              <p:cNvPr id="66" name="TextBox 9">
                <a:extLst>
                  <a:ext uri="{FF2B5EF4-FFF2-40B4-BE49-F238E27FC236}">
                    <a16:creationId xmlns:a16="http://schemas.microsoft.com/office/drawing/2014/main" id="{7FDB6428-B528-43E3-96A3-ACE69147808A}"/>
                  </a:ext>
                </a:extLst>
              </p:cNvPr>
              <p:cNvSpPr txBox="1">
                <a:spLocks noRot="1" noChangeAspect="1" noMove="1" noResize="1" noEditPoints="1" noAdjustHandles="1" noChangeArrowheads="1" noChangeShapeType="1" noTextEdit="1"/>
              </p:cNvSpPr>
              <p:nvPr/>
            </p:nvSpPr>
            <p:spPr>
              <a:xfrm>
                <a:off x="1219200" y="3008811"/>
                <a:ext cx="1493614" cy="338554"/>
              </a:xfrm>
              <a:prstGeom prst="rect">
                <a:avLst/>
              </a:prstGeom>
              <a:blipFill>
                <a:blip r:embed="rId19"/>
                <a:stretch>
                  <a:fillRect/>
                </a:stretch>
              </a:blipFill>
            </p:spPr>
            <p:txBody>
              <a:bodyPr/>
              <a:lstStyle/>
              <a:p>
                <a:r>
                  <a:rPr lang="en-GB">
                    <a:noFill/>
                  </a:rPr>
                  <a:t> </a:t>
                </a:r>
              </a:p>
            </p:txBody>
          </p:sp>
        </mc:Fallback>
      </mc:AlternateContent>
      <p:sp>
        <p:nvSpPr>
          <p:cNvPr id="67" name="タイトル 1">
            <a:extLst>
              <a:ext uri="{FF2B5EF4-FFF2-40B4-BE49-F238E27FC236}">
                <a16:creationId xmlns:a16="http://schemas.microsoft.com/office/drawing/2014/main" id="{EE5EFAB8-BEC5-4DF4-88BC-36B7DBCE9408}"/>
              </a:ext>
            </a:extLst>
          </p:cNvPr>
          <p:cNvSpPr>
            <a:spLocks noGrp="1"/>
          </p:cNvSpPr>
          <p:nvPr>
            <p:ph type="title"/>
          </p:nvPr>
        </p:nvSpPr>
        <p:spPr>
          <a:xfrm>
            <a:off x="637359" y="302588"/>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68" name="テキスト ボックス 67">
            <a:extLst>
              <a:ext uri="{FF2B5EF4-FFF2-40B4-BE49-F238E27FC236}">
                <a16:creationId xmlns:a16="http://schemas.microsoft.com/office/drawing/2014/main" id="{991ED05E-1F1B-4671-B2F0-AA9027DBFA5D}"/>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5A</a:t>
            </a:r>
            <a:endParaRPr lang="en-GB" dirty="0">
              <a:latin typeface="Comic Sans MS" panose="030F0702030302020204" pitchFamily="66" charset="0"/>
            </a:endParaRPr>
          </a:p>
        </p:txBody>
      </p:sp>
    </p:spTree>
    <p:extLst>
      <p:ext uri="{BB962C8B-B14F-4D97-AF65-F5344CB8AC3E}">
        <p14:creationId xmlns:p14="http://schemas.microsoft.com/office/powerpoint/2010/main" val="339780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linds(horizont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46"/>
                                        </p:tgtEl>
                                        <p:attrNameLst>
                                          <p:attrName>fillcolor</p:attrName>
                                        </p:attrNameLst>
                                      </p:cBhvr>
                                      <p:to>
                                        <a:srgbClr val="66CCFF"/>
                                      </p:to>
                                    </p:animClr>
                                    <p:set>
                                      <p:cBhvr>
                                        <p:cTn id="27" dur="500" fill="hold"/>
                                        <p:tgtEl>
                                          <p:spTgt spid="46"/>
                                        </p:tgtEl>
                                        <p:attrNameLst>
                                          <p:attrName>fill.type</p:attrName>
                                        </p:attrNameLst>
                                      </p:cBhvr>
                                      <p:to>
                                        <p:strVal val="solid"/>
                                      </p:to>
                                    </p:set>
                                    <p:set>
                                      <p:cBhvr>
                                        <p:cTn id="28" dur="500" fill="hold"/>
                                        <p:tgtEl>
                                          <p:spTgt spid="46"/>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linds(horizontal)">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blinds(horizontal)">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blinds(horizontal)">
                                      <p:cBhvr>
                                        <p:cTn id="43" dur="500"/>
                                        <p:tgtEl>
                                          <p:spTgt spid="31"/>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xit" presetSubtype="10" fill="hold" grpId="1" nodeType="clickEffect">
                                  <p:stCondLst>
                                    <p:cond delay="0"/>
                                  </p:stCondLst>
                                  <p:childTnLst>
                                    <p:animEffect transition="out" filter="blinds(horizontal)">
                                      <p:cBhvr>
                                        <p:cTn id="47" dur="500"/>
                                        <p:tgtEl>
                                          <p:spTgt spid="30"/>
                                        </p:tgtEl>
                                      </p:cBhvr>
                                    </p:animEffect>
                                    <p:set>
                                      <p:cBhvr>
                                        <p:cTn id="48" dur="1" fill="hold">
                                          <p:stCondLst>
                                            <p:cond delay="499"/>
                                          </p:stCondLst>
                                        </p:cTn>
                                        <p:tgtEl>
                                          <p:spTgt spid="30"/>
                                        </p:tgtEl>
                                        <p:attrNameLst>
                                          <p:attrName>style.visibility</p:attrName>
                                        </p:attrNameLst>
                                      </p:cBhvr>
                                      <p:to>
                                        <p:strVal val="hidden"/>
                                      </p:to>
                                    </p:set>
                                  </p:childTnLst>
                                </p:cTn>
                              </p:par>
                              <p:par>
                                <p:cTn id="49" presetID="3" presetClass="exit" presetSubtype="10" fill="hold" grpId="1" nodeType="withEffect">
                                  <p:stCondLst>
                                    <p:cond delay="0"/>
                                  </p:stCondLst>
                                  <p:childTnLst>
                                    <p:animEffect transition="out" filter="blinds(horizontal)">
                                      <p:cBhvr>
                                        <p:cTn id="50" dur="500"/>
                                        <p:tgtEl>
                                          <p:spTgt spid="31"/>
                                        </p:tgtEl>
                                      </p:cBhvr>
                                    </p:animEffect>
                                    <p:set>
                                      <p:cBhvr>
                                        <p:cTn id="51" dur="1" fill="hold">
                                          <p:stCondLst>
                                            <p:cond delay="499"/>
                                          </p:stCondLst>
                                        </p:cTn>
                                        <p:tgtEl>
                                          <p:spTgt spid="31"/>
                                        </p:tgtEl>
                                        <p:attrNameLst>
                                          <p:attrName>style.visibility</p:attrName>
                                        </p:attrNameLst>
                                      </p:cBhvr>
                                      <p:to>
                                        <p:strVal val="hidden"/>
                                      </p:to>
                                    </p:set>
                                  </p:childTnLst>
                                </p:cTn>
                              </p:par>
                              <p:par>
                                <p:cTn id="52" presetID="1" presetClass="emph" presetSubtype="2" fill="hold" nodeType="withEffect">
                                  <p:stCondLst>
                                    <p:cond delay="0"/>
                                  </p:stCondLst>
                                  <p:childTnLst>
                                    <p:animClr clrSpc="rgb" dir="cw">
                                      <p:cBhvr>
                                        <p:cTn id="53" dur="500" fill="hold"/>
                                        <p:tgtEl>
                                          <p:spTgt spid="46"/>
                                        </p:tgtEl>
                                        <p:attrNameLst>
                                          <p:attrName>fillcolor</p:attrName>
                                        </p:attrNameLst>
                                      </p:cBhvr>
                                      <p:to>
                                        <a:schemeClr val="bg1"/>
                                      </p:to>
                                    </p:animClr>
                                    <p:set>
                                      <p:cBhvr>
                                        <p:cTn id="54" dur="500" fill="hold"/>
                                        <p:tgtEl>
                                          <p:spTgt spid="46"/>
                                        </p:tgtEl>
                                        <p:attrNameLst>
                                          <p:attrName>fill.type</p:attrName>
                                        </p:attrNameLst>
                                      </p:cBhvr>
                                      <p:to>
                                        <p:strVal val="solid"/>
                                      </p:to>
                                    </p:set>
                                    <p:set>
                                      <p:cBhvr>
                                        <p:cTn id="55" dur="500" fill="hold"/>
                                        <p:tgtEl>
                                          <p:spTgt spid="46"/>
                                        </p:tgtEl>
                                        <p:attrNameLst>
                                          <p:attrName>fill.on</p:attrName>
                                        </p:attrNameLst>
                                      </p:cBhvr>
                                      <p:to>
                                        <p:strVal val="true"/>
                                      </p:to>
                                    </p:se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blinds(horizontal)">
                                      <p:cBhvr>
                                        <p:cTn id="60" dur="5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blinds(horizontal)">
                                      <p:cBhvr>
                                        <p:cTn id="65" dur="500"/>
                                        <p:tgtEl>
                                          <p:spTgt spid="32"/>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blinds(horizontal)">
                                      <p:cBhvr>
                                        <p:cTn id="70" dur="500"/>
                                        <p:tgtEl>
                                          <p:spTgt spid="24"/>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blinds(horizontal)">
                                      <p:cBhvr>
                                        <p:cTn id="75" dur="500"/>
                                        <p:tgtEl>
                                          <p:spTgt spid="29"/>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blinds(horizontal)">
                                      <p:cBhvr>
                                        <p:cTn id="80" dur="500"/>
                                        <p:tgtEl>
                                          <p:spTgt spid="33"/>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blinds(horizontal)">
                                      <p:cBhvr>
                                        <p:cTn id="85" dur="500"/>
                                        <p:tgtEl>
                                          <p:spTgt spid="25"/>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53"/>
                                        </p:tgtEl>
                                        <p:attrNameLst>
                                          <p:attrName>style.visibility</p:attrName>
                                        </p:attrNameLst>
                                      </p:cBhvr>
                                      <p:to>
                                        <p:strVal val="visible"/>
                                      </p:to>
                                    </p:set>
                                    <p:animEffect transition="in" filter="blinds(horizontal)">
                                      <p:cBhvr>
                                        <p:cTn id="90" dur="500"/>
                                        <p:tgtEl>
                                          <p:spTgt spid="53"/>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blinds(horizontal)">
                                      <p:cBhvr>
                                        <p:cTn id="95" dur="500"/>
                                        <p:tgtEl>
                                          <p:spTgt spid="54"/>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nodeType="clickEffect">
                                  <p:stCondLst>
                                    <p:cond delay="0"/>
                                  </p:stCondLst>
                                  <p:childTnLst>
                                    <p:set>
                                      <p:cBhvr>
                                        <p:cTn id="99" dur="1" fill="hold">
                                          <p:stCondLst>
                                            <p:cond delay="0"/>
                                          </p:stCondLst>
                                        </p:cTn>
                                        <p:tgtEl>
                                          <p:spTgt spid="3">
                                            <p:txEl>
                                              <p:pRg st="7" end="7"/>
                                            </p:txEl>
                                          </p:spTgt>
                                        </p:tgtEl>
                                        <p:attrNameLst>
                                          <p:attrName>style.visibility</p:attrName>
                                        </p:attrNameLst>
                                      </p:cBhvr>
                                      <p:to>
                                        <p:strVal val="visible"/>
                                      </p:to>
                                    </p:set>
                                    <p:animEffect transition="in" filter="blinds(horizontal)">
                                      <p:cBhvr>
                                        <p:cTn id="100" dur="500"/>
                                        <p:tgtEl>
                                          <p:spTgt spid="3">
                                            <p:txEl>
                                              <p:pRg st="7" end="7"/>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35"/>
                                        </p:tgtEl>
                                        <p:attrNameLst>
                                          <p:attrName>style.visibility</p:attrName>
                                        </p:attrNameLst>
                                      </p:cBhvr>
                                      <p:to>
                                        <p:strVal val="visible"/>
                                      </p:to>
                                    </p:set>
                                    <p:animEffect transition="in" filter="blinds(horizontal)">
                                      <p:cBhvr>
                                        <p:cTn id="105" dur="500"/>
                                        <p:tgtEl>
                                          <p:spTgt spid="35"/>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47"/>
                                        </p:tgtEl>
                                        <p:attrNameLst>
                                          <p:attrName>style.visibility</p:attrName>
                                        </p:attrNameLst>
                                      </p:cBhvr>
                                      <p:to>
                                        <p:strVal val="visible"/>
                                      </p:to>
                                    </p:set>
                                    <p:animEffect transition="in" filter="blinds(horizontal)">
                                      <p:cBhvr>
                                        <p:cTn id="110" dur="500"/>
                                        <p:tgtEl>
                                          <p:spTgt spid="47"/>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48"/>
                                        </p:tgtEl>
                                        <p:attrNameLst>
                                          <p:attrName>style.visibility</p:attrName>
                                        </p:attrNameLst>
                                      </p:cBhvr>
                                      <p:to>
                                        <p:strVal val="visible"/>
                                      </p:to>
                                    </p:set>
                                    <p:animEffect transition="in" filter="blinds(horizontal)">
                                      <p:cBhvr>
                                        <p:cTn id="115" dur="500"/>
                                        <p:tgtEl>
                                          <p:spTgt spid="48"/>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36"/>
                                        </p:tgtEl>
                                        <p:attrNameLst>
                                          <p:attrName>style.visibility</p:attrName>
                                        </p:attrNameLst>
                                      </p:cBhvr>
                                      <p:to>
                                        <p:strVal val="visible"/>
                                      </p:to>
                                    </p:set>
                                    <p:animEffect transition="in" filter="blinds(horizontal)">
                                      <p:cBhvr>
                                        <p:cTn id="120" dur="500"/>
                                        <p:tgtEl>
                                          <p:spTgt spid="36"/>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49"/>
                                        </p:tgtEl>
                                        <p:attrNameLst>
                                          <p:attrName>style.visibility</p:attrName>
                                        </p:attrNameLst>
                                      </p:cBhvr>
                                      <p:to>
                                        <p:strVal val="visible"/>
                                      </p:to>
                                    </p:set>
                                    <p:animEffect transition="in" filter="blinds(horizontal)">
                                      <p:cBhvr>
                                        <p:cTn id="125" dur="500"/>
                                        <p:tgtEl>
                                          <p:spTgt spid="49"/>
                                        </p:tgtEl>
                                      </p:cBhvr>
                                    </p:animEffect>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grpId="0" nodeType="click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blinds(horizontal)">
                                      <p:cBhvr>
                                        <p:cTn id="130" dur="500"/>
                                        <p:tgtEl>
                                          <p:spTgt spid="50"/>
                                        </p:tgtEl>
                                      </p:cBhvr>
                                    </p:animEffec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grpId="0" nodeType="clickEffect">
                                  <p:stCondLst>
                                    <p:cond delay="0"/>
                                  </p:stCondLst>
                                  <p:childTnLst>
                                    <p:set>
                                      <p:cBhvr>
                                        <p:cTn id="134" dur="1" fill="hold">
                                          <p:stCondLst>
                                            <p:cond delay="0"/>
                                          </p:stCondLst>
                                        </p:cTn>
                                        <p:tgtEl>
                                          <p:spTgt spid="37"/>
                                        </p:tgtEl>
                                        <p:attrNameLst>
                                          <p:attrName>style.visibility</p:attrName>
                                        </p:attrNameLst>
                                      </p:cBhvr>
                                      <p:to>
                                        <p:strVal val="visible"/>
                                      </p:to>
                                    </p:set>
                                    <p:animEffect transition="in" filter="blinds(horizontal)">
                                      <p:cBhvr>
                                        <p:cTn id="135" dur="500"/>
                                        <p:tgtEl>
                                          <p:spTgt spid="37"/>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grpId="0" nodeType="clickEffect">
                                  <p:stCondLst>
                                    <p:cond delay="0"/>
                                  </p:stCondLst>
                                  <p:childTnLst>
                                    <p:set>
                                      <p:cBhvr>
                                        <p:cTn id="139" dur="1" fill="hold">
                                          <p:stCondLst>
                                            <p:cond delay="0"/>
                                          </p:stCondLst>
                                        </p:cTn>
                                        <p:tgtEl>
                                          <p:spTgt spid="34"/>
                                        </p:tgtEl>
                                        <p:attrNameLst>
                                          <p:attrName>style.visibility</p:attrName>
                                        </p:attrNameLst>
                                      </p:cBhvr>
                                      <p:to>
                                        <p:strVal val="visible"/>
                                      </p:to>
                                    </p:set>
                                    <p:animEffect transition="in" filter="blinds(horizontal)">
                                      <p:cBhvr>
                                        <p:cTn id="140" dur="500"/>
                                        <p:tgtEl>
                                          <p:spTgt spid="34"/>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56"/>
                                        </p:tgtEl>
                                        <p:attrNameLst>
                                          <p:attrName>style.visibility</p:attrName>
                                        </p:attrNameLst>
                                      </p:cBhvr>
                                      <p:to>
                                        <p:strVal val="visible"/>
                                      </p:to>
                                    </p:set>
                                    <p:animEffect transition="in" filter="blinds(horizontal)">
                                      <p:cBhvr>
                                        <p:cTn id="145" dur="500"/>
                                        <p:tgtEl>
                                          <p:spTgt spid="56"/>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57"/>
                                        </p:tgtEl>
                                        <p:attrNameLst>
                                          <p:attrName>style.visibility</p:attrName>
                                        </p:attrNameLst>
                                      </p:cBhvr>
                                      <p:to>
                                        <p:strVal val="visible"/>
                                      </p:to>
                                    </p:set>
                                    <p:animEffect transition="in" filter="blinds(horizontal)">
                                      <p:cBhvr>
                                        <p:cTn id="150" dur="500"/>
                                        <p:tgtEl>
                                          <p:spTgt spid="57"/>
                                        </p:tgtEl>
                                      </p:cBhvr>
                                    </p:animEffect>
                                  </p:childTnLst>
                                </p:cTn>
                              </p:par>
                            </p:childTnLst>
                          </p:cTn>
                        </p:par>
                      </p:childTnLst>
                    </p:cTn>
                  </p:par>
                  <p:par>
                    <p:cTn id="151" fill="hold">
                      <p:stCondLst>
                        <p:cond delay="indefinite"/>
                      </p:stCondLst>
                      <p:childTnLst>
                        <p:par>
                          <p:cTn id="152" fill="hold">
                            <p:stCondLst>
                              <p:cond delay="0"/>
                            </p:stCondLst>
                            <p:childTnLst>
                              <p:par>
                                <p:cTn id="153" presetID="3" presetClass="entr" presetSubtype="10" fill="hold" grpId="0" nodeType="click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blinds(horizontal)">
                                      <p:cBhvr>
                                        <p:cTn id="155" dur="500"/>
                                        <p:tgtEl>
                                          <p:spTgt spid="55"/>
                                        </p:tgtEl>
                                      </p:cBhvr>
                                    </p:animEffect>
                                  </p:childTnLst>
                                </p:cTn>
                              </p:par>
                            </p:childTnLst>
                          </p:cTn>
                        </p:par>
                      </p:childTnLst>
                    </p:cTn>
                  </p:par>
                  <p:par>
                    <p:cTn id="156" fill="hold">
                      <p:stCondLst>
                        <p:cond delay="indefinite"/>
                      </p:stCondLst>
                      <p:childTnLst>
                        <p:par>
                          <p:cTn id="157" fill="hold">
                            <p:stCondLst>
                              <p:cond delay="0"/>
                            </p:stCondLst>
                            <p:childTnLst>
                              <p:par>
                                <p:cTn id="158" presetID="3" presetClass="exit" presetSubtype="10" fill="hold" grpId="1" nodeType="clickEffect">
                                  <p:stCondLst>
                                    <p:cond delay="0"/>
                                  </p:stCondLst>
                                  <p:childTnLst>
                                    <p:animEffect transition="out" filter="blinds(horizontal)">
                                      <p:cBhvr>
                                        <p:cTn id="159" dur="500"/>
                                        <p:tgtEl>
                                          <p:spTgt spid="56"/>
                                        </p:tgtEl>
                                      </p:cBhvr>
                                    </p:animEffect>
                                    <p:set>
                                      <p:cBhvr>
                                        <p:cTn id="160" dur="1" fill="hold">
                                          <p:stCondLst>
                                            <p:cond delay="499"/>
                                          </p:stCondLst>
                                        </p:cTn>
                                        <p:tgtEl>
                                          <p:spTgt spid="56"/>
                                        </p:tgtEl>
                                        <p:attrNameLst>
                                          <p:attrName>style.visibility</p:attrName>
                                        </p:attrNameLst>
                                      </p:cBhvr>
                                      <p:to>
                                        <p:strVal val="hidden"/>
                                      </p:to>
                                    </p:set>
                                  </p:childTnLst>
                                </p:cTn>
                              </p:par>
                              <p:par>
                                <p:cTn id="161" presetID="3" presetClass="exit" presetSubtype="10" fill="hold" grpId="1" nodeType="withEffect">
                                  <p:stCondLst>
                                    <p:cond delay="0"/>
                                  </p:stCondLst>
                                  <p:childTnLst>
                                    <p:animEffect transition="out" filter="blinds(horizontal)">
                                      <p:cBhvr>
                                        <p:cTn id="162" dur="500"/>
                                        <p:tgtEl>
                                          <p:spTgt spid="57"/>
                                        </p:tgtEl>
                                      </p:cBhvr>
                                    </p:animEffect>
                                    <p:set>
                                      <p:cBhvr>
                                        <p:cTn id="163" dur="1" fill="hold">
                                          <p:stCondLst>
                                            <p:cond delay="499"/>
                                          </p:stCondLst>
                                        </p:cTn>
                                        <p:tgtEl>
                                          <p:spTgt spid="57"/>
                                        </p:tgtEl>
                                        <p:attrNameLst>
                                          <p:attrName>style.visibility</p:attrName>
                                        </p:attrNameLst>
                                      </p:cBhvr>
                                      <p:to>
                                        <p:strVal val="hidden"/>
                                      </p:to>
                                    </p:set>
                                  </p:childTnLst>
                                </p:cTn>
                              </p:par>
                              <p:par>
                                <p:cTn id="164" presetID="3" presetClass="exit" presetSubtype="10" fill="hold" grpId="1" nodeType="withEffect">
                                  <p:stCondLst>
                                    <p:cond delay="0"/>
                                  </p:stCondLst>
                                  <p:childTnLst>
                                    <p:animEffect transition="out" filter="blinds(horizontal)">
                                      <p:cBhvr>
                                        <p:cTn id="165" dur="500"/>
                                        <p:tgtEl>
                                          <p:spTgt spid="55"/>
                                        </p:tgtEl>
                                      </p:cBhvr>
                                    </p:animEffect>
                                    <p:set>
                                      <p:cBhvr>
                                        <p:cTn id="166" dur="1" fill="hold">
                                          <p:stCondLst>
                                            <p:cond delay="499"/>
                                          </p:stCondLst>
                                        </p:cTn>
                                        <p:tgtEl>
                                          <p:spTgt spid="55"/>
                                        </p:tgtEl>
                                        <p:attrNameLst>
                                          <p:attrName>style.visibility</p:attrName>
                                        </p:attrNameLst>
                                      </p:cBhvr>
                                      <p:to>
                                        <p:strVal val="hidden"/>
                                      </p:to>
                                    </p:set>
                                  </p:childTnLst>
                                </p:cTn>
                              </p:par>
                              <p:par>
                                <p:cTn id="167" presetID="3" presetClass="exit" presetSubtype="10" fill="hold" grpId="1" nodeType="withEffect">
                                  <p:stCondLst>
                                    <p:cond delay="0"/>
                                  </p:stCondLst>
                                  <p:childTnLst>
                                    <p:animEffect transition="out" filter="blinds(horizontal)">
                                      <p:cBhvr>
                                        <p:cTn id="168" dur="500"/>
                                        <p:tgtEl>
                                          <p:spTgt spid="35"/>
                                        </p:tgtEl>
                                      </p:cBhvr>
                                    </p:animEffect>
                                    <p:set>
                                      <p:cBhvr>
                                        <p:cTn id="169" dur="1" fill="hold">
                                          <p:stCondLst>
                                            <p:cond delay="499"/>
                                          </p:stCondLst>
                                        </p:cTn>
                                        <p:tgtEl>
                                          <p:spTgt spid="35"/>
                                        </p:tgtEl>
                                        <p:attrNameLst>
                                          <p:attrName>style.visibility</p:attrName>
                                        </p:attrNameLst>
                                      </p:cBhvr>
                                      <p:to>
                                        <p:strVal val="hidden"/>
                                      </p:to>
                                    </p:set>
                                  </p:childTnLst>
                                </p:cTn>
                              </p:par>
                              <p:par>
                                <p:cTn id="170" presetID="3" presetClass="exit" presetSubtype="10" fill="hold" grpId="1" nodeType="withEffect">
                                  <p:stCondLst>
                                    <p:cond delay="0"/>
                                  </p:stCondLst>
                                  <p:childTnLst>
                                    <p:animEffect transition="out" filter="blinds(horizontal)">
                                      <p:cBhvr>
                                        <p:cTn id="171" dur="500"/>
                                        <p:tgtEl>
                                          <p:spTgt spid="47"/>
                                        </p:tgtEl>
                                      </p:cBhvr>
                                    </p:animEffect>
                                    <p:set>
                                      <p:cBhvr>
                                        <p:cTn id="172" dur="1" fill="hold">
                                          <p:stCondLst>
                                            <p:cond delay="499"/>
                                          </p:stCondLst>
                                        </p:cTn>
                                        <p:tgtEl>
                                          <p:spTgt spid="47"/>
                                        </p:tgtEl>
                                        <p:attrNameLst>
                                          <p:attrName>style.visibility</p:attrName>
                                        </p:attrNameLst>
                                      </p:cBhvr>
                                      <p:to>
                                        <p:strVal val="hidden"/>
                                      </p:to>
                                    </p:set>
                                  </p:childTnLst>
                                </p:cTn>
                              </p:par>
                              <p:par>
                                <p:cTn id="173" presetID="3" presetClass="exit" presetSubtype="10" fill="hold" grpId="1" nodeType="withEffect">
                                  <p:stCondLst>
                                    <p:cond delay="0"/>
                                  </p:stCondLst>
                                  <p:childTnLst>
                                    <p:animEffect transition="out" filter="blinds(horizontal)">
                                      <p:cBhvr>
                                        <p:cTn id="174" dur="500"/>
                                        <p:tgtEl>
                                          <p:spTgt spid="48"/>
                                        </p:tgtEl>
                                      </p:cBhvr>
                                    </p:animEffect>
                                    <p:set>
                                      <p:cBhvr>
                                        <p:cTn id="175" dur="1" fill="hold">
                                          <p:stCondLst>
                                            <p:cond delay="499"/>
                                          </p:stCondLst>
                                        </p:cTn>
                                        <p:tgtEl>
                                          <p:spTgt spid="48"/>
                                        </p:tgtEl>
                                        <p:attrNameLst>
                                          <p:attrName>style.visibility</p:attrName>
                                        </p:attrNameLst>
                                      </p:cBhvr>
                                      <p:to>
                                        <p:strVal val="hidden"/>
                                      </p:to>
                                    </p:set>
                                  </p:childTnLst>
                                </p:cTn>
                              </p:par>
                              <p:par>
                                <p:cTn id="176" presetID="3" presetClass="exit" presetSubtype="10" fill="hold" grpId="1" nodeType="withEffect">
                                  <p:stCondLst>
                                    <p:cond delay="0"/>
                                  </p:stCondLst>
                                  <p:childTnLst>
                                    <p:animEffect transition="out" filter="blinds(horizontal)">
                                      <p:cBhvr>
                                        <p:cTn id="177" dur="500"/>
                                        <p:tgtEl>
                                          <p:spTgt spid="36"/>
                                        </p:tgtEl>
                                      </p:cBhvr>
                                    </p:animEffect>
                                    <p:set>
                                      <p:cBhvr>
                                        <p:cTn id="178" dur="1" fill="hold">
                                          <p:stCondLst>
                                            <p:cond delay="499"/>
                                          </p:stCondLst>
                                        </p:cTn>
                                        <p:tgtEl>
                                          <p:spTgt spid="36"/>
                                        </p:tgtEl>
                                        <p:attrNameLst>
                                          <p:attrName>style.visibility</p:attrName>
                                        </p:attrNameLst>
                                      </p:cBhvr>
                                      <p:to>
                                        <p:strVal val="hidden"/>
                                      </p:to>
                                    </p:set>
                                  </p:childTnLst>
                                </p:cTn>
                              </p:par>
                              <p:par>
                                <p:cTn id="179" presetID="3" presetClass="exit" presetSubtype="10" fill="hold" grpId="1" nodeType="withEffect">
                                  <p:stCondLst>
                                    <p:cond delay="0"/>
                                  </p:stCondLst>
                                  <p:childTnLst>
                                    <p:animEffect transition="out" filter="blinds(horizontal)">
                                      <p:cBhvr>
                                        <p:cTn id="180" dur="500"/>
                                        <p:tgtEl>
                                          <p:spTgt spid="50"/>
                                        </p:tgtEl>
                                      </p:cBhvr>
                                    </p:animEffect>
                                    <p:set>
                                      <p:cBhvr>
                                        <p:cTn id="181" dur="1" fill="hold">
                                          <p:stCondLst>
                                            <p:cond delay="499"/>
                                          </p:stCondLst>
                                        </p:cTn>
                                        <p:tgtEl>
                                          <p:spTgt spid="50"/>
                                        </p:tgtEl>
                                        <p:attrNameLst>
                                          <p:attrName>style.visibility</p:attrName>
                                        </p:attrNameLst>
                                      </p:cBhvr>
                                      <p:to>
                                        <p:strVal val="hidden"/>
                                      </p:to>
                                    </p:set>
                                  </p:childTnLst>
                                </p:cTn>
                              </p:par>
                              <p:par>
                                <p:cTn id="182" presetID="3" presetClass="exit" presetSubtype="10" fill="hold" grpId="1" nodeType="withEffect">
                                  <p:stCondLst>
                                    <p:cond delay="0"/>
                                  </p:stCondLst>
                                  <p:childTnLst>
                                    <p:animEffect transition="out" filter="blinds(horizontal)">
                                      <p:cBhvr>
                                        <p:cTn id="183" dur="500"/>
                                        <p:tgtEl>
                                          <p:spTgt spid="49"/>
                                        </p:tgtEl>
                                      </p:cBhvr>
                                    </p:animEffect>
                                    <p:set>
                                      <p:cBhvr>
                                        <p:cTn id="184" dur="1" fill="hold">
                                          <p:stCondLst>
                                            <p:cond delay="499"/>
                                          </p:stCondLst>
                                        </p:cTn>
                                        <p:tgtEl>
                                          <p:spTgt spid="49"/>
                                        </p:tgtEl>
                                        <p:attrNameLst>
                                          <p:attrName>style.visibility</p:attrName>
                                        </p:attrNameLst>
                                      </p:cBhvr>
                                      <p:to>
                                        <p:strVal val="hidden"/>
                                      </p:to>
                                    </p:set>
                                  </p:childTnLst>
                                </p:cTn>
                              </p:par>
                              <p:par>
                                <p:cTn id="185" presetID="3" presetClass="exit" presetSubtype="10" fill="hold" grpId="1" nodeType="withEffect">
                                  <p:stCondLst>
                                    <p:cond delay="0"/>
                                  </p:stCondLst>
                                  <p:childTnLst>
                                    <p:animEffect transition="out" filter="blinds(horizontal)">
                                      <p:cBhvr>
                                        <p:cTn id="186" dur="500"/>
                                        <p:tgtEl>
                                          <p:spTgt spid="37"/>
                                        </p:tgtEl>
                                      </p:cBhvr>
                                    </p:animEffect>
                                    <p:set>
                                      <p:cBhvr>
                                        <p:cTn id="187" dur="1" fill="hold">
                                          <p:stCondLst>
                                            <p:cond delay="499"/>
                                          </p:stCondLst>
                                        </p:cTn>
                                        <p:tgtEl>
                                          <p:spTgt spid="37"/>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3" presetClass="entr" presetSubtype="10" fill="hold" grpId="0" nodeType="clickEffect">
                                  <p:stCondLst>
                                    <p:cond delay="0"/>
                                  </p:stCondLst>
                                  <p:childTnLst>
                                    <p:set>
                                      <p:cBhvr>
                                        <p:cTn id="191" dur="1" fill="hold">
                                          <p:stCondLst>
                                            <p:cond delay="0"/>
                                          </p:stCondLst>
                                        </p:cTn>
                                        <p:tgtEl>
                                          <p:spTgt spid="51"/>
                                        </p:tgtEl>
                                        <p:attrNameLst>
                                          <p:attrName>style.visibility</p:attrName>
                                        </p:attrNameLst>
                                      </p:cBhvr>
                                      <p:to>
                                        <p:strVal val="visible"/>
                                      </p:to>
                                    </p:set>
                                    <p:animEffect transition="in" filter="blinds(horizontal)">
                                      <p:cBhvr>
                                        <p:cTn id="192" dur="500"/>
                                        <p:tgtEl>
                                          <p:spTgt spid="51"/>
                                        </p:tgtEl>
                                      </p:cBhvr>
                                    </p:animEffect>
                                  </p:childTnLst>
                                </p:cTn>
                              </p:par>
                            </p:childTnLst>
                          </p:cTn>
                        </p:par>
                      </p:childTnLst>
                    </p:cTn>
                  </p:par>
                  <p:par>
                    <p:cTn id="193" fill="hold">
                      <p:stCondLst>
                        <p:cond delay="indefinite"/>
                      </p:stCondLst>
                      <p:childTnLst>
                        <p:par>
                          <p:cTn id="194" fill="hold">
                            <p:stCondLst>
                              <p:cond delay="0"/>
                            </p:stCondLst>
                            <p:childTnLst>
                              <p:par>
                                <p:cTn id="195" presetID="3" presetClass="entr" presetSubtype="10" fill="hold" grpId="0" nodeType="clickEffect">
                                  <p:stCondLst>
                                    <p:cond delay="0"/>
                                  </p:stCondLst>
                                  <p:childTnLst>
                                    <p:set>
                                      <p:cBhvr>
                                        <p:cTn id="196" dur="1" fill="hold">
                                          <p:stCondLst>
                                            <p:cond delay="0"/>
                                          </p:stCondLst>
                                        </p:cTn>
                                        <p:tgtEl>
                                          <p:spTgt spid="58"/>
                                        </p:tgtEl>
                                        <p:attrNameLst>
                                          <p:attrName>style.visibility</p:attrName>
                                        </p:attrNameLst>
                                      </p:cBhvr>
                                      <p:to>
                                        <p:strVal val="visible"/>
                                      </p:to>
                                    </p:set>
                                    <p:animEffect transition="in" filter="blinds(horizontal)">
                                      <p:cBhvr>
                                        <p:cTn id="197" dur="500"/>
                                        <p:tgtEl>
                                          <p:spTgt spid="58"/>
                                        </p:tgtEl>
                                      </p:cBhvr>
                                    </p:animEffect>
                                  </p:childTnLst>
                                </p:cTn>
                              </p:par>
                            </p:childTnLst>
                          </p:cTn>
                        </p:par>
                      </p:childTnLst>
                    </p:cTn>
                  </p:par>
                  <p:par>
                    <p:cTn id="198" fill="hold">
                      <p:stCondLst>
                        <p:cond delay="indefinite"/>
                      </p:stCondLst>
                      <p:childTnLst>
                        <p:par>
                          <p:cTn id="199" fill="hold">
                            <p:stCondLst>
                              <p:cond delay="0"/>
                            </p:stCondLst>
                            <p:childTnLst>
                              <p:par>
                                <p:cTn id="200" presetID="3" presetClass="entr" presetSubtype="10" fill="hold" grpId="0" nodeType="clickEffect">
                                  <p:stCondLst>
                                    <p:cond delay="0"/>
                                  </p:stCondLst>
                                  <p:childTnLst>
                                    <p:set>
                                      <p:cBhvr>
                                        <p:cTn id="201" dur="1" fill="hold">
                                          <p:stCondLst>
                                            <p:cond delay="0"/>
                                          </p:stCondLst>
                                        </p:cTn>
                                        <p:tgtEl>
                                          <p:spTgt spid="59"/>
                                        </p:tgtEl>
                                        <p:attrNameLst>
                                          <p:attrName>style.visibility</p:attrName>
                                        </p:attrNameLst>
                                      </p:cBhvr>
                                      <p:to>
                                        <p:strVal val="visible"/>
                                      </p:to>
                                    </p:set>
                                    <p:animEffect transition="in" filter="blinds(horizontal)">
                                      <p:cBhvr>
                                        <p:cTn id="202" dur="500"/>
                                        <p:tgtEl>
                                          <p:spTgt spid="59"/>
                                        </p:tgtEl>
                                      </p:cBhvr>
                                    </p:animEffect>
                                  </p:childTnLst>
                                </p:cTn>
                              </p:par>
                            </p:childTnLst>
                          </p:cTn>
                        </p:par>
                      </p:childTnLst>
                    </p:cTn>
                  </p:par>
                  <p:par>
                    <p:cTn id="203" fill="hold">
                      <p:stCondLst>
                        <p:cond delay="indefinite"/>
                      </p:stCondLst>
                      <p:childTnLst>
                        <p:par>
                          <p:cTn id="204" fill="hold">
                            <p:stCondLst>
                              <p:cond delay="0"/>
                            </p:stCondLst>
                            <p:childTnLst>
                              <p:par>
                                <p:cTn id="205" presetID="1" presetClass="emph" presetSubtype="2" fill="hold" nodeType="clickEffect">
                                  <p:stCondLst>
                                    <p:cond delay="0"/>
                                  </p:stCondLst>
                                  <p:childTnLst>
                                    <p:animClr clrSpc="rgb" dir="cw">
                                      <p:cBhvr>
                                        <p:cTn id="206" dur="500" fill="hold"/>
                                        <p:tgtEl>
                                          <p:spTgt spid="8"/>
                                        </p:tgtEl>
                                        <p:attrNameLst>
                                          <p:attrName>fillcolor</p:attrName>
                                        </p:attrNameLst>
                                      </p:cBhvr>
                                      <p:to>
                                        <a:srgbClr val="66CCFF"/>
                                      </p:to>
                                    </p:animClr>
                                    <p:set>
                                      <p:cBhvr>
                                        <p:cTn id="207" dur="500" fill="hold"/>
                                        <p:tgtEl>
                                          <p:spTgt spid="8"/>
                                        </p:tgtEl>
                                        <p:attrNameLst>
                                          <p:attrName>fill.type</p:attrName>
                                        </p:attrNameLst>
                                      </p:cBhvr>
                                      <p:to>
                                        <p:strVal val="solid"/>
                                      </p:to>
                                    </p:set>
                                    <p:set>
                                      <p:cBhvr>
                                        <p:cTn id="208" dur="500" fill="hold"/>
                                        <p:tgtEl>
                                          <p:spTgt spid="8"/>
                                        </p:tgtEl>
                                        <p:attrNameLst>
                                          <p:attrName>fill.on</p:attrName>
                                        </p:attrNameLst>
                                      </p:cBhvr>
                                      <p:to>
                                        <p:strVal val="true"/>
                                      </p:to>
                                    </p:set>
                                  </p:childTnLst>
                                </p:cTn>
                              </p:par>
                            </p:childTnLst>
                          </p:cTn>
                        </p:par>
                      </p:childTnLst>
                    </p:cTn>
                  </p:par>
                  <p:par>
                    <p:cTn id="209" fill="hold">
                      <p:stCondLst>
                        <p:cond delay="indefinite"/>
                      </p:stCondLst>
                      <p:childTnLst>
                        <p:par>
                          <p:cTn id="210" fill="hold">
                            <p:stCondLst>
                              <p:cond delay="0"/>
                            </p:stCondLst>
                            <p:childTnLst>
                              <p:par>
                                <p:cTn id="211" presetID="3" presetClass="exit" presetSubtype="10" fill="hold" grpId="1" nodeType="clickEffect">
                                  <p:stCondLst>
                                    <p:cond delay="0"/>
                                  </p:stCondLst>
                                  <p:childTnLst>
                                    <p:animEffect transition="out" filter="blinds(horizontal)">
                                      <p:cBhvr>
                                        <p:cTn id="212" dur="500"/>
                                        <p:tgtEl>
                                          <p:spTgt spid="58"/>
                                        </p:tgtEl>
                                      </p:cBhvr>
                                    </p:animEffect>
                                    <p:set>
                                      <p:cBhvr>
                                        <p:cTn id="213" dur="1" fill="hold">
                                          <p:stCondLst>
                                            <p:cond delay="499"/>
                                          </p:stCondLst>
                                        </p:cTn>
                                        <p:tgtEl>
                                          <p:spTgt spid="58"/>
                                        </p:tgtEl>
                                        <p:attrNameLst>
                                          <p:attrName>style.visibility</p:attrName>
                                        </p:attrNameLst>
                                      </p:cBhvr>
                                      <p:to>
                                        <p:strVal val="hidden"/>
                                      </p:to>
                                    </p:set>
                                  </p:childTnLst>
                                </p:cTn>
                              </p:par>
                              <p:par>
                                <p:cTn id="214" presetID="3" presetClass="exit" presetSubtype="10" fill="hold" grpId="1" nodeType="withEffect">
                                  <p:stCondLst>
                                    <p:cond delay="0"/>
                                  </p:stCondLst>
                                  <p:childTnLst>
                                    <p:animEffect transition="out" filter="blinds(horizontal)">
                                      <p:cBhvr>
                                        <p:cTn id="215" dur="500"/>
                                        <p:tgtEl>
                                          <p:spTgt spid="59"/>
                                        </p:tgtEl>
                                      </p:cBhvr>
                                    </p:animEffect>
                                    <p:set>
                                      <p:cBhvr>
                                        <p:cTn id="216" dur="1" fill="hold">
                                          <p:stCondLst>
                                            <p:cond delay="499"/>
                                          </p:stCondLst>
                                        </p:cTn>
                                        <p:tgtEl>
                                          <p:spTgt spid="59"/>
                                        </p:tgtEl>
                                        <p:attrNameLst>
                                          <p:attrName>style.visibility</p:attrName>
                                        </p:attrNameLst>
                                      </p:cBhvr>
                                      <p:to>
                                        <p:strVal val="hidden"/>
                                      </p:to>
                                    </p:set>
                                  </p:childTnLst>
                                </p:cTn>
                              </p:par>
                              <p:par>
                                <p:cTn id="217" presetID="1" presetClass="emph" presetSubtype="2" fill="hold" nodeType="withEffect">
                                  <p:stCondLst>
                                    <p:cond delay="0"/>
                                  </p:stCondLst>
                                  <p:childTnLst>
                                    <p:animClr clrSpc="rgb" dir="cw">
                                      <p:cBhvr>
                                        <p:cTn id="218" dur="500" fill="hold"/>
                                        <p:tgtEl>
                                          <p:spTgt spid="8"/>
                                        </p:tgtEl>
                                        <p:attrNameLst>
                                          <p:attrName>fillcolor</p:attrName>
                                        </p:attrNameLst>
                                      </p:cBhvr>
                                      <p:to>
                                        <a:schemeClr val="bg1"/>
                                      </p:to>
                                    </p:animClr>
                                    <p:set>
                                      <p:cBhvr>
                                        <p:cTn id="219" dur="500" fill="hold"/>
                                        <p:tgtEl>
                                          <p:spTgt spid="8"/>
                                        </p:tgtEl>
                                        <p:attrNameLst>
                                          <p:attrName>fill.type</p:attrName>
                                        </p:attrNameLst>
                                      </p:cBhvr>
                                      <p:to>
                                        <p:strVal val="solid"/>
                                      </p:to>
                                    </p:set>
                                    <p:set>
                                      <p:cBhvr>
                                        <p:cTn id="220" dur="500" fill="hold"/>
                                        <p:tgtEl>
                                          <p:spTgt spid="8"/>
                                        </p:tgtEl>
                                        <p:attrNameLst>
                                          <p:attrName>fill.on</p:attrName>
                                        </p:attrNameLst>
                                      </p:cBhvr>
                                      <p:to>
                                        <p:strVal val="true"/>
                                      </p:to>
                                    </p:set>
                                  </p:childTnLst>
                                </p:cTn>
                              </p:par>
                            </p:childTnLst>
                          </p:cTn>
                        </p:par>
                      </p:childTnLst>
                    </p:cTn>
                  </p:par>
                  <p:par>
                    <p:cTn id="221" fill="hold">
                      <p:stCondLst>
                        <p:cond delay="indefinite"/>
                      </p:stCondLst>
                      <p:childTnLst>
                        <p:par>
                          <p:cTn id="222" fill="hold">
                            <p:stCondLst>
                              <p:cond delay="0"/>
                            </p:stCondLst>
                            <p:childTnLst>
                              <p:par>
                                <p:cTn id="223" presetID="3" presetClass="entr" presetSubtype="10" fill="hold" grpId="0" nodeType="clickEffect">
                                  <p:stCondLst>
                                    <p:cond delay="0"/>
                                  </p:stCondLst>
                                  <p:childTnLst>
                                    <p:set>
                                      <p:cBhvr>
                                        <p:cTn id="224" dur="1" fill="hold">
                                          <p:stCondLst>
                                            <p:cond delay="0"/>
                                          </p:stCondLst>
                                        </p:cTn>
                                        <p:tgtEl>
                                          <p:spTgt spid="52"/>
                                        </p:tgtEl>
                                        <p:attrNameLst>
                                          <p:attrName>style.visibility</p:attrName>
                                        </p:attrNameLst>
                                      </p:cBhvr>
                                      <p:to>
                                        <p:strVal val="visible"/>
                                      </p:to>
                                    </p:set>
                                    <p:animEffect transition="in" filter="blinds(horizontal)">
                                      <p:cBhvr>
                                        <p:cTn id="225" dur="500"/>
                                        <p:tgtEl>
                                          <p:spTgt spid="52"/>
                                        </p:tgtEl>
                                      </p:cBhvr>
                                    </p:animEffect>
                                  </p:childTnLst>
                                </p:cTn>
                              </p:par>
                            </p:childTnLst>
                          </p:cTn>
                        </p:par>
                      </p:childTnLst>
                    </p:cTn>
                  </p:par>
                  <p:par>
                    <p:cTn id="226" fill="hold">
                      <p:stCondLst>
                        <p:cond delay="indefinite"/>
                      </p:stCondLst>
                      <p:childTnLst>
                        <p:par>
                          <p:cTn id="227" fill="hold">
                            <p:stCondLst>
                              <p:cond delay="0"/>
                            </p:stCondLst>
                            <p:childTnLst>
                              <p:par>
                                <p:cTn id="228" presetID="3" presetClass="entr" presetSubtype="10" fill="hold" grpId="0" nodeType="clickEffect">
                                  <p:stCondLst>
                                    <p:cond delay="0"/>
                                  </p:stCondLst>
                                  <p:childTnLst>
                                    <p:set>
                                      <p:cBhvr>
                                        <p:cTn id="229" dur="1" fill="hold">
                                          <p:stCondLst>
                                            <p:cond delay="0"/>
                                          </p:stCondLst>
                                        </p:cTn>
                                        <p:tgtEl>
                                          <p:spTgt spid="60"/>
                                        </p:tgtEl>
                                        <p:attrNameLst>
                                          <p:attrName>style.visibility</p:attrName>
                                        </p:attrNameLst>
                                      </p:cBhvr>
                                      <p:to>
                                        <p:strVal val="visible"/>
                                      </p:to>
                                    </p:set>
                                    <p:animEffect transition="in" filter="blinds(horizontal)">
                                      <p:cBhvr>
                                        <p:cTn id="230" dur="500"/>
                                        <p:tgtEl>
                                          <p:spTgt spid="60"/>
                                        </p:tgtEl>
                                      </p:cBhvr>
                                    </p:animEffect>
                                  </p:childTnLst>
                                </p:cTn>
                              </p:par>
                            </p:childTnLst>
                          </p:cTn>
                        </p:par>
                      </p:childTnLst>
                    </p:cTn>
                  </p:par>
                  <p:par>
                    <p:cTn id="231" fill="hold">
                      <p:stCondLst>
                        <p:cond delay="indefinite"/>
                      </p:stCondLst>
                      <p:childTnLst>
                        <p:par>
                          <p:cTn id="232" fill="hold">
                            <p:stCondLst>
                              <p:cond delay="0"/>
                            </p:stCondLst>
                            <p:childTnLst>
                              <p:par>
                                <p:cTn id="233" presetID="3" presetClass="entr" presetSubtype="10" fill="hold" grpId="0" nodeType="click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blinds(horizontal)">
                                      <p:cBhvr>
                                        <p:cTn id="235" dur="500"/>
                                        <p:tgtEl>
                                          <p:spTgt spid="61"/>
                                        </p:tgtEl>
                                      </p:cBhvr>
                                    </p:animEffect>
                                  </p:childTnLst>
                                </p:cTn>
                              </p:par>
                            </p:childTnLst>
                          </p:cTn>
                        </p:par>
                      </p:childTnLst>
                    </p:cTn>
                  </p:par>
                  <p:par>
                    <p:cTn id="236" fill="hold">
                      <p:stCondLst>
                        <p:cond delay="indefinite"/>
                      </p:stCondLst>
                      <p:childTnLst>
                        <p:par>
                          <p:cTn id="237" fill="hold">
                            <p:stCondLst>
                              <p:cond delay="0"/>
                            </p:stCondLst>
                            <p:childTnLst>
                              <p:par>
                                <p:cTn id="238" presetID="1" presetClass="emph" presetSubtype="2" fill="hold" nodeType="clickEffect">
                                  <p:stCondLst>
                                    <p:cond delay="0"/>
                                  </p:stCondLst>
                                  <p:childTnLst>
                                    <p:animClr clrSpc="rgb" dir="cw">
                                      <p:cBhvr>
                                        <p:cTn id="239" dur="500" fill="hold"/>
                                        <p:tgtEl>
                                          <p:spTgt spid="6"/>
                                        </p:tgtEl>
                                        <p:attrNameLst>
                                          <p:attrName>fillcolor</p:attrName>
                                        </p:attrNameLst>
                                      </p:cBhvr>
                                      <p:to>
                                        <a:srgbClr val="66CCFF"/>
                                      </p:to>
                                    </p:animClr>
                                    <p:set>
                                      <p:cBhvr>
                                        <p:cTn id="240" dur="500" fill="hold"/>
                                        <p:tgtEl>
                                          <p:spTgt spid="6"/>
                                        </p:tgtEl>
                                        <p:attrNameLst>
                                          <p:attrName>fill.type</p:attrName>
                                        </p:attrNameLst>
                                      </p:cBhvr>
                                      <p:to>
                                        <p:strVal val="solid"/>
                                      </p:to>
                                    </p:set>
                                    <p:set>
                                      <p:cBhvr>
                                        <p:cTn id="241" dur="500" fill="hold"/>
                                        <p:tgtEl>
                                          <p:spTgt spid="6"/>
                                        </p:tgtEl>
                                        <p:attrNameLst>
                                          <p:attrName>fill.on</p:attrName>
                                        </p:attrNameLst>
                                      </p:cBhvr>
                                      <p:to>
                                        <p:strVal val="true"/>
                                      </p:to>
                                    </p:set>
                                  </p:childTnLst>
                                </p:cTn>
                              </p:par>
                            </p:childTnLst>
                          </p:cTn>
                        </p:par>
                      </p:childTnLst>
                    </p:cTn>
                  </p:par>
                  <p:par>
                    <p:cTn id="242" fill="hold">
                      <p:stCondLst>
                        <p:cond delay="indefinite"/>
                      </p:stCondLst>
                      <p:childTnLst>
                        <p:par>
                          <p:cTn id="243" fill="hold">
                            <p:stCondLst>
                              <p:cond delay="0"/>
                            </p:stCondLst>
                            <p:childTnLst>
                              <p:par>
                                <p:cTn id="244" presetID="3" presetClass="exit" presetSubtype="10" fill="hold" grpId="1" nodeType="clickEffect">
                                  <p:stCondLst>
                                    <p:cond delay="0"/>
                                  </p:stCondLst>
                                  <p:childTnLst>
                                    <p:animEffect transition="out" filter="blinds(horizontal)">
                                      <p:cBhvr>
                                        <p:cTn id="245" dur="500"/>
                                        <p:tgtEl>
                                          <p:spTgt spid="60"/>
                                        </p:tgtEl>
                                      </p:cBhvr>
                                    </p:animEffect>
                                    <p:set>
                                      <p:cBhvr>
                                        <p:cTn id="246" dur="1" fill="hold">
                                          <p:stCondLst>
                                            <p:cond delay="499"/>
                                          </p:stCondLst>
                                        </p:cTn>
                                        <p:tgtEl>
                                          <p:spTgt spid="60"/>
                                        </p:tgtEl>
                                        <p:attrNameLst>
                                          <p:attrName>style.visibility</p:attrName>
                                        </p:attrNameLst>
                                      </p:cBhvr>
                                      <p:to>
                                        <p:strVal val="hidden"/>
                                      </p:to>
                                    </p:set>
                                  </p:childTnLst>
                                </p:cTn>
                              </p:par>
                              <p:par>
                                <p:cTn id="247" presetID="3" presetClass="exit" presetSubtype="10" fill="hold" grpId="1" nodeType="withEffect">
                                  <p:stCondLst>
                                    <p:cond delay="0"/>
                                  </p:stCondLst>
                                  <p:childTnLst>
                                    <p:animEffect transition="out" filter="blinds(horizontal)">
                                      <p:cBhvr>
                                        <p:cTn id="248" dur="500"/>
                                        <p:tgtEl>
                                          <p:spTgt spid="61"/>
                                        </p:tgtEl>
                                      </p:cBhvr>
                                    </p:animEffect>
                                    <p:set>
                                      <p:cBhvr>
                                        <p:cTn id="249" dur="1" fill="hold">
                                          <p:stCondLst>
                                            <p:cond delay="499"/>
                                          </p:stCondLst>
                                        </p:cTn>
                                        <p:tgtEl>
                                          <p:spTgt spid="61"/>
                                        </p:tgtEl>
                                        <p:attrNameLst>
                                          <p:attrName>style.visibility</p:attrName>
                                        </p:attrNameLst>
                                      </p:cBhvr>
                                      <p:to>
                                        <p:strVal val="hidden"/>
                                      </p:to>
                                    </p:set>
                                  </p:childTnLst>
                                </p:cTn>
                              </p:par>
                              <p:par>
                                <p:cTn id="250" presetID="1" presetClass="emph" presetSubtype="2" fill="hold" nodeType="withEffect">
                                  <p:stCondLst>
                                    <p:cond delay="0"/>
                                  </p:stCondLst>
                                  <p:childTnLst>
                                    <p:animClr clrSpc="rgb" dir="cw">
                                      <p:cBhvr>
                                        <p:cTn id="251" dur="500" fill="hold"/>
                                        <p:tgtEl>
                                          <p:spTgt spid="6"/>
                                        </p:tgtEl>
                                        <p:attrNameLst>
                                          <p:attrName>fillcolor</p:attrName>
                                        </p:attrNameLst>
                                      </p:cBhvr>
                                      <p:to>
                                        <a:schemeClr val="bg1"/>
                                      </p:to>
                                    </p:animClr>
                                    <p:set>
                                      <p:cBhvr>
                                        <p:cTn id="252" dur="500" fill="hold"/>
                                        <p:tgtEl>
                                          <p:spTgt spid="6"/>
                                        </p:tgtEl>
                                        <p:attrNameLst>
                                          <p:attrName>fill.type</p:attrName>
                                        </p:attrNameLst>
                                      </p:cBhvr>
                                      <p:to>
                                        <p:strVal val="solid"/>
                                      </p:to>
                                    </p:set>
                                    <p:set>
                                      <p:cBhvr>
                                        <p:cTn id="253" dur="500" fill="hold"/>
                                        <p:tgtEl>
                                          <p:spTgt spid="6"/>
                                        </p:tgtEl>
                                        <p:attrNameLst>
                                          <p:attrName>fill.on</p:attrName>
                                        </p:attrNameLst>
                                      </p:cBhvr>
                                      <p:to>
                                        <p:strVal val="true"/>
                                      </p:to>
                                    </p:set>
                                  </p:childTnLst>
                                </p:cTn>
                              </p:par>
                            </p:childTnLst>
                          </p:cTn>
                        </p:par>
                      </p:childTnLst>
                    </p:cTn>
                  </p:par>
                  <p:par>
                    <p:cTn id="254" fill="hold">
                      <p:stCondLst>
                        <p:cond delay="indefinite"/>
                      </p:stCondLst>
                      <p:childTnLst>
                        <p:par>
                          <p:cTn id="255" fill="hold">
                            <p:stCondLst>
                              <p:cond delay="0"/>
                            </p:stCondLst>
                            <p:childTnLst>
                              <p:par>
                                <p:cTn id="256" presetID="3" presetClass="entr" presetSubtype="10" fill="hold" grpId="0" nodeType="clickEffect">
                                  <p:stCondLst>
                                    <p:cond delay="0"/>
                                  </p:stCondLst>
                                  <p:childTnLst>
                                    <p:set>
                                      <p:cBhvr>
                                        <p:cTn id="257" dur="1" fill="hold">
                                          <p:stCondLst>
                                            <p:cond delay="0"/>
                                          </p:stCondLst>
                                        </p:cTn>
                                        <p:tgtEl>
                                          <p:spTgt spid="63"/>
                                        </p:tgtEl>
                                        <p:attrNameLst>
                                          <p:attrName>style.visibility</p:attrName>
                                        </p:attrNameLst>
                                      </p:cBhvr>
                                      <p:to>
                                        <p:strVal val="visible"/>
                                      </p:to>
                                    </p:set>
                                    <p:animEffect transition="in" filter="blinds(horizontal)">
                                      <p:cBhvr>
                                        <p:cTn id="258" dur="500"/>
                                        <p:tgtEl>
                                          <p:spTgt spid="63"/>
                                        </p:tgtEl>
                                      </p:cBhvr>
                                    </p:animEffect>
                                  </p:childTnLst>
                                </p:cTn>
                              </p:par>
                            </p:childTnLst>
                          </p:cTn>
                        </p:par>
                      </p:childTnLst>
                    </p:cTn>
                  </p:par>
                  <p:par>
                    <p:cTn id="259" fill="hold">
                      <p:stCondLst>
                        <p:cond delay="indefinite"/>
                      </p:stCondLst>
                      <p:childTnLst>
                        <p:par>
                          <p:cTn id="260" fill="hold">
                            <p:stCondLst>
                              <p:cond delay="0"/>
                            </p:stCondLst>
                            <p:childTnLst>
                              <p:par>
                                <p:cTn id="261" presetID="3" presetClass="entr" presetSubtype="10" fill="hold" grpId="0" nodeType="clickEffect">
                                  <p:stCondLst>
                                    <p:cond delay="0"/>
                                  </p:stCondLst>
                                  <p:childTnLst>
                                    <p:set>
                                      <p:cBhvr>
                                        <p:cTn id="262" dur="1" fill="hold">
                                          <p:stCondLst>
                                            <p:cond delay="0"/>
                                          </p:stCondLst>
                                        </p:cTn>
                                        <p:tgtEl>
                                          <p:spTgt spid="64"/>
                                        </p:tgtEl>
                                        <p:attrNameLst>
                                          <p:attrName>style.visibility</p:attrName>
                                        </p:attrNameLst>
                                      </p:cBhvr>
                                      <p:to>
                                        <p:strVal val="visible"/>
                                      </p:to>
                                    </p:set>
                                    <p:animEffect transition="in" filter="blinds(horizontal)">
                                      <p:cBhvr>
                                        <p:cTn id="263" dur="500"/>
                                        <p:tgtEl>
                                          <p:spTgt spid="64"/>
                                        </p:tgtEl>
                                      </p:cBhvr>
                                    </p:animEffect>
                                  </p:childTnLst>
                                </p:cTn>
                              </p:par>
                            </p:childTnLst>
                          </p:cTn>
                        </p:par>
                      </p:childTnLst>
                    </p:cTn>
                  </p:par>
                  <p:par>
                    <p:cTn id="264" fill="hold">
                      <p:stCondLst>
                        <p:cond delay="indefinite"/>
                      </p:stCondLst>
                      <p:childTnLst>
                        <p:par>
                          <p:cTn id="265" fill="hold">
                            <p:stCondLst>
                              <p:cond delay="0"/>
                            </p:stCondLst>
                            <p:childTnLst>
                              <p:par>
                                <p:cTn id="266" presetID="3" presetClass="entr" presetSubtype="10" fill="hold" grpId="0" nodeType="clickEffect">
                                  <p:stCondLst>
                                    <p:cond delay="0"/>
                                  </p:stCondLst>
                                  <p:childTnLst>
                                    <p:set>
                                      <p:cBhvr>
                                        <p:cTn id="267" dur="1" fill="hold">
                                          <p:stCondLst>
                                            <p:cond delay="0"/>
                                          </p:stCondLst>
                                        </p:cTn>
                                        <p:tgtEl>
                                          <p:spTgt spid="62"/>
                                        </p:tgtEl>
                                        <p:attrNameLst>
                                          <p:attrName>style.visibility</p:attrName>
                                        </p:attrNameLst>
                                      </p:cBhvr>
                                      <p:to>
                                        <p:strVal val="visible"/>
                                      </p:to>
                                    </p:set>
                                    <p:animEffect transition="in" filter="blinds(horizontal)">
                                      <p:cBhvr>
                                        <p:cTn id="268" dur="500"/>
                                        <p:tgtEl>
                                          <p:spTgt spid="62"/>
                                        </p:tgtEl>
                                      </p:cBhvr>
                                    </p:animEffect>
                                  </p:childTnLst>
                                </p:cTn>
                              </p:par>
                            </p:childTnLst>
                          </p:cTn>
                        </p:par>
                      </p:childTnLst>
                    </p:cTn>
                  </p:par>
                  <p:par>
                    <p:cTn id="269" fill="hold">
                      <p:stCondLst>
                        <p:cond delay="indefinite"/>
                      </p:stCondLst>
                      <p:childTnLst>
                        <p:par>
                          <p:cTn id="270" fill="hold">
                            <p:stCondLst>
                              <p:cond delay="0"/>
                            </p:stCondLst>
                            <p:childTnLst>
                              <p:par>
                                <p:cTn id="271" presetID="3" presetClass="entr" presetSubtype="10" fill="hold" grpId="0" nodeType="clickEffect">
                                  <p:stCondLst>
                                    <p:cond delay="0"/>
                                  </p:stCondLst>
                                  <p:childTnLst>
                                    <p:set>
                                      <p:cBhvr>
                                        <p:cTn id="272" dur="1" fill="hold">
                                          <p:stCondLst>
                                            <p:cond delay="0"/>
                                          </p:stCondLst>
                                        </p:cTn>
                                        <p:tgtEl>
                                          <p:spTgt spid="65"/>
                                        </p:tgtEl>
                                        <p:attrNameLst>
                                          <p:attrName>style.visibility</p:attrName>
                                        </p:attrNameLst>
                                      </p:cBhvr>
                                      <p:to>
                                        <p:strVal val="visible"/>
                                      </p:to>
                                    </p:set>
                                    <p:animEffect transition="in" filter="blinds(horizontal)">
                                      <p:cBhvr>
                                        <p:cTn id="27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animBg="1"/>
      <p:bldP spid="27" grpId="0"/>
      <p:bldP spid="28" grpId="0" animBg="1"/>
      <p:bldP spid="29" grpId="0" animBg="1"/>
      <p:bldP spid="30" grpId="0" animBg="1"/>
      <p:bldP spid="30" grpId="1" animBg="1"/>
      <p:bldP spid="31" grpId="0" animBg="1"/>
      <p:bldP spid="31" grpId="1" animBg="1"/>
      <p:bldP spid="32" grpId="0"/>
      <p:bldP spid="33" grpId="0"/>
      <p:bldP spid="34" grpId="0"/>
      <p:bldP spid="35" grpId="0"/>
      <p:bldP spid="35" grpId="1"/>
      <p:bldP spid="36" grpId="0"/>
      <p:bldP spid="36" grpId="1"/>
      <p:bldP spid="37" grpId="0"/>
      <p:bldP spid="37" grpId="1"/>
      <p:bldP spid="47" grpId="0" animBg="1"/>
      <p:bldP spid="47" grpId="1" animBg="1"/>
      <p:bldP spid="48" grpId="0"/>
      <p:bldP spid="48" grpId="1"/>
      <p:bldP spid="49" grpId="0" animBg="1"/>
      <p:bldP spid="49" grpId="1" animBg="1"/>
      <p:bldP spid="50" grpId="0"/>
      <p:bldP spid="50" grpId="1"/>
      <p:bldP spid="51" grpId="0"/>
      <p:bldP spid="52" grpId="0"/>
      <p:bldP spid="53" grpId="0" animBg="1"/>
      <p:bldP spid="54" grpId="0"/>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p:bldP spid="63" grpId="0" animBg="1"/>
      <p:bldP spid="64" grpId="0"/>
      <p:bldP spid="6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429000" cy="4525963"/>
          </a:xfrm>
        </p:spPr>
        <p:txBody>
          <a:bodyPr>
            <a:normAutofit/>
          </a:bodyPr>
          <a:lstStyle/>
          <a:p>
            <a:pPr marL="0" indent="0" algn="ctr">
              <a:buNone/>
            </a:pPr>
            <a:r>
              <a:rPr lang="en-GB" sz="1400" b="1" dirty="0">
                <a:latin typeface="Comic Sans MS" panose="030F0702030302020204" pitchFamily="66" charset="0"/>
              </a:rPr>
              <a:t>You can switch between Polar and Cartesian equations of curves</a:t>
            </a:r>
            <a:endParaRPr lang="en-GB" sz="1400" dirty="0">
              <a:latin typeface="Comic Sans MS" panose="030F0702030302020204" pitchFamily="66" charset="0"/>
            </a:endParaRPr>
          </a:p>
          <a:p>
            <a:pPr marL="0" indent="0" algn="ctr">
              <a:buNone/>
            </a:pPr>
            <a:endParaRPr lang="en-GB" sz="1400" b="1" dirty="0">
              <a:latin typeface="Comic Sans MS" panose="030F0702030302020204" pitchFamily="66" charset="0"/>
            </a:endParaRPr>
          </a:p>
          <a:p>
            <a:pPr marL="0" indent="0" algn="ctr">
              <a:buNone/>
            </a:pPr>
            <a:r>
              <a:rPr lang="en-GB" sz="1400" dirty="0">
                <a:latin typeface="Comic Sans MS" panose="030F0702030302020204" pitchFamily="66" charset="0"/>
                <a:sym typeface="Wingdings" panose="05000000000000000000" pitchFamily="2" charset="2"/>
              </a:rPr>
              <a:t>Find a Cartesian equation of the following curve:</a:t>
            </a:r>
          </a:p>
          <a:p>
            <a:pPr marL="0" indent="0" algn="ctr">
              <a:buNone/>
            </a:pPr>
            <a:endParaRPr lang="en-GB" sz="1400" dirty="0">
              <a:latin typeface="Comic Sans MS" panose="030F0702030302020204" pitchFamily="66" charset="0"/>
              <a:sym typeface="Wingdings" panose="05000000000000000000" pitchFamily="2" charset="2"/>
            </a:endParaRPr>
          </a:p>
          <a:p>
            <a:pPr marL="0" indent="0" algn="ctr">
              <a:buNone/>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a:latin typeface="Comic Sans MS" panose="030F0702030302020204" pitchFamily="66" charset="0"/>
                <a:sym typeface="Wingdings" panose="05000000000000000000" pitchFamily="2" charset="2"/>
              </a:rPr>
              <a:t>Sometimes you cannot just replace everything straight away!</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a:latin typeface="Comic Sans MS" panose="030F0702030302020204" pitchFamily="66" charset="0"/>
                <a:sym typeface="Wingdings" panose="05000000000000000000" pitchFamily="2" charset="2"/>
              </a:rPr>
              <a:t>Replacing r</a:t>
            </a:r>
            <a:r>
              <a:rPr lang="en-GB" sz="1400" baseline="30000" dirty="0">
                <a:latin typeface="Comic Sans MS" panose="030F0702030302020204" pitchFamily="66" charset="0"/>
                <a:sym typeface="Wingdings" panose="05000000000000000000" pitchFamily="2" charset="2"/>
              </a:rPr>
              <a:t>2</a:t>
            </a:r>
            <a:r>
              <a:rPr lang="en-GB" sz="1400" dirty="0">
                <a:latin typeface="Comic Sans MS" panose="030F0702030302020204" pitchFamily="66" charset="0"/>
                <a:sym typeface="Wingdings" panose="05000000000000000000" pitchFamily="2" charset="2"/>
              </a:rPr>
              <a:t> immediately would still leave us with the trigonometric part…</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TextBox 5"/>
              <p:cNvSpPr txBox="1"/>
              <p:nvPr/>
            </p:nvSpPr>
            <p:spPr>
              <a:xfrm>
                <a:off x="4195253"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𝑥</m:t>
                      </m:r>
                      <m:r>
                        <a:rPr lang="en-US" sz="1600" b="0" i="1" smtClean="0">
                          <a:latin typeface="Cambria Math"/>
                        </a:rPr>
                        <m:t>=</m:t>
                      </m:r>
                      <m:r>
                        <a:rPr lang="en-US" sz="1600" b="0" i="1" smtClean="0">
                          <a:latin typeface="Cambria Math"/>
                        </a:rPr>
                        <m:t>𝑟𝑐𝑜𝑠</m:t>
                      </m:r>
                      <m:r>
                        <a:rPr lang="en-US" sz="1600" b="0" i="1" smtClean="0">
                          <a:latin typeface="Cambria Math"/>
                          <a:ea typeface="Cambria Math"/>
                        </a:rPr>
                        <m:t>𝜃</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4195253" y="0"/>
                <a:ext cx="1219200" cy="33855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971502"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r>
                        <a:rPr lang="en-US" sz="1600" b="0" i="1" smtClean="0">
                          <a:latin typeface="Cambria Math"/>
                        </a:rPr>
                        <m:t>=</m:t>
                      </m:r>
                      <m:r>
                        <a:rPr lang="en-US" sz="1600" b="0" i="1" smtClean="0">
                          <a:latin typeface="Cambria Math"/>
                        </a:rPr>
                        <m:t>𝑟𝑠𝑖𝑛</m:t>
                      </m:r>
                      <m:r>
                        <a:rPr lang="en-US" sz="1600" b="0" i="1" smtClean="0">
                          <a:latin typeface="Cambria Math"/>
                          <a:ea typeface="Cambria Math"/>
                        </a:rPr>
                        <m:t>𝜃</m:t>
                      </m:r>
                    </m:oMath>
                  </m:oMathPara>
                </a14:m>
                <a:endParaRPr lang="en-GB"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2971502" y="0"/>
                <a:ext cx="1219200" cy="338554"/>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596784" y="0"/>
                <a:ext cx="1373068"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𝑥</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𝑦</m:t>
                          </m:r>
                        </m:e>
                        <m:sup>
                          <m:r>
                            <a:rPr lang="en-US" sz="1600" b="0" i="1" smtClean="0">
                              <a:latin typeface="Cambria Math"/>
                            </a:rPr>
                            <m:t>2</m:t>
                          </m:r>
                        </m:sup>
                      </m:sSup>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1596784" y="0"/>
                <a:ext cx="1373068" cy="338554"/>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0" y="0"/>
                <a:ext cx="1597104" cy="51398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m:t>
                      </m:r>
                      <m:r>
                        <a:rPr lang="en-US" sz="1600" b="0" i="1" smtClean="0">
                          <a:latin typeface="Cambria Math"/>
                          <a:ea typeface="Cambria Math"/>
                        </a:rPr>
                        <m:t>𝑎𝑟𝑐𝑡𝑎𝑛</m:t>
                      </m:r>
                      <m:d>
                        <m:dPr>
                          <m:ctrlPr>
                            <a:rPr lang="en-US" sz="1600" b="0" i="1" smtClean="0">
                              <a:latin typeface="Cambria Math" panose="02040503050406030204" pitchFamily="18" charset="0"/>
                              <a:ea typeface="Cambria Math"/>
                            </a:rPr>
                          </m:ctrlPr>
                        </m:dPr>
                        <m:e>
                          <m:f>
                            <m:fPr>
                              <m:ctrlPr>
                                <a:rPr lang="en-US" sz="1600" b="0" i="1" smtClean="0">
                                  <a:latin typeface="Cambria Math" panose="02040503050406030204" pitchFamily="18" charset="0"/>
                                  <a:ea typeface="Cambria Math"/>
                                </a:rPr>
                              </m:ctrlPr>
                            </m:fPr>
                            <m:num>
                              <m:r>
                                <a:rPr lang="en-US" sz="1600" b="0" i="1" smtClean="0">
                                  <a:latin typeface="Cambria Math"/>
                                  <a:ea typeface="Cambria Math"/>
                                </a:rPr>
                                <m:t>𝑦</m:t>
                              </m:r>
                            </m:num>
                            <m:den>
                              <m:r>
                                <a:rPr lang="en-US" sz="1600" b="0" i="1" smtClean="0">
                                  <a:latin typeface="Cambria Math"/>
                                  <a:ea typeface="Cambria Math"/>
                                </a:rPr>
                                <m:t>𝑥</m:t>
                              </m:r>
                            </m:den>
                          </m:f>
                        </m:e>
                      </m:d>
                    </m:oMath>
                  </m:oMathPara>
                </a14:m>
                <a:endParaRPr lang="en-GB"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0" y="0"/>
                <a:ext cx="1597104" cy="513987"/>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909839" y="3014558"/>
                <a:ext cx="2235612" cy="418961"/>
              </a:xfrm>
              <a:prstGeom prst="rect">
                <a:avLst/>
              </a:prstGeom>
              <a:noFill/>
            </p:spPr>
            <p:txBody>
              <a:bodyPr wrap="none" rtlCol="0">
                <a:spAutoFit/>
              </a:bodyPr>
              <a:lstStyle/>
              <a:p>
                <a14:m>
                  <m:oMath xmlns:m="http://schemas.openxmlformats.org/officeDocument/2006/math">
                    <m:sSup>
                      <m:sSupPr>
                        <m:ctrlPr>
                          <a:rPr lang="en-GB" sz="1600" i="1" smtClean="0">
                            <a:latin typeface="Cambria Math" panose="02040503050406030204" pitchFamily="18" charset="0"/>
                          </a:rPr>
                        </m:ctrlPr>
                      </m:sSupPr>
                      <m:e>
                        <m:r>
                          <a:rPr lang="en-GB" sz="1600" b="0" i="1" smtClean="0">
                            <a:latin typeface="Cambria Math"/>
                          </a:rPr>
                          <m:t>𝑟</m:t>
                        </m:r>
                      </m:e>
                      <m:sup>
                        <m:r>
                          <a:rPr lang="en-GB" sz="1600" b="0" i="1" smtClean="0">
                            <a:latin typeface="Cambria Math"/>
                          </a:rPr>
                          <m:t>2</m:t>
                        </m:r>
                      </m:sup>
                    </m:sSup>
                    <m:r>
                      <a:rPr lang="en-GB" sz="1600" b="0" i="1" smtClean="0">
                        <a:latin typeface="Cambria Math"/>
                      </a:rPr>
                      <m:t>=</m:t>
                    </m:r>
                    <m:r>
                      <a:rPr lang="en-GB" sz="1600" b="0" i="1" smtClean="0">
                        <a:latin typeface="Cambria Math"/>
                      </a:rPr>
                      <m:t>𝑆𝑖𝑛</m:t>
                    </m:r>
                    <m:r>
                      <a:rPr lang="en-GB" sz="1600" b="0" i="1" smtClean="0">
                        <a:latin typeface="Cambria Math"/>
                      </a:rPr>
                      <m:t>2</m:t>
                    </m:r>
                    <m:r>
                      <a:rPr lang="en-GB" sz="1600" b="0" i="1" smtClean="0">
                        <a:latin typeface="Cambria Math"/>
                        <a:ea typeface="Cambria Math"/>
                      </a:rPr>
                      <m:t>𝜃</m:t>
                    </m:r>
                  </m:oMath>
                </a14:m>
                <a:r>
                  <a:rPr lang="en-GB" sz="1600" dirty="0"/>
                  <a:t>,  </a:t>
                </a:r>
                <a14:m>
                  <m:oMath xmlns:m="http://schemas.openxmlformats.org/officeDocument/2006/math">
                    <m:r>
                      <a:rPr lang="en-US" sz="1600" b="0" i="1" smtClean="0">
                        <a:latin typeface="Cambria Math" panose="02040503050406030204" pitchFamily="18" charset="0"/>
                      </a:rPr>
                      <m:t>0</m:t>
                    </m:r>
                    <m:r>
                      <a:rPr lang="en-US" sz="1600" b="0" i="1" smtClean="0">
                        <a:latin typeface="Cambria Math" panose="02040503050406030204" pitchFamily="18" charset="0"/>
                        <a:ea typeface="Cambria Math" panose="02040503050406030204" pitchFamily="18" charset="0"/>
                      </a:rPr>
                      <m:t>&lt;</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&lt;</m:t>
                    </m:r>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𝜋</m:t>
                        </m:r>
                      </m:num>
                      <m:den>
                        <m:r>
                          <a:rPr lang="en-US" sz="1600" b="0" i="1" smtClean="0">
                            <a:latin typeface="Cambria Math" panose="02040503050406030204" pitchFamily="18" charset="0"/>
                            <a:ea typeface="Cambria Math" panose="02040503050406030204" pitchFamily="18" charset="0"/>
                          </a:rPr>
                          <m:t>2</m:t>
                        </m:r>
                      </m:den>
                    </m:f>
                  </m:oMath>
                </a14:m>
                <a:endParaRPr lang="en-GB"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909839" y="3014558"/>
                <a:ext cx="2235612" cy="418961"/>
              </a:xfrm>
              <a:prstGeom prst="rect">
                <a:avLst/>
              </a:prstGeom>
              <a:blipFill>
                <a:blip r:embed="rId7"/>
                <a:stretch>
                  <a:fillRect b="-735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5410200" y="0"/>
                <a:ext cx="1952201"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𝑆𝑖𝑛</m:t>
                      </m:r>
                      <m:r>
                        <a:rPr lang="en-GB" sz="1600" b="0" i="1" smtClean="0">
                          <a:latin typeface="Cambria Math"/>
                        </a:rPr>
                        <m:t>2</m:t>
                      </m:r>
                      <m:r>
                        <a:rPr lang="en-GB" sz="1600" b="0" i="1" smtClean="0">
                          <a:latin typeface="Cambria Math"/>
                          <a:ea typeface="Cambria Math"/>
                        </a:rPr>
                        <m:t>𝜃</m:t>
                      </m:r>
                      <m:r>
                        <a:rPr lang="en-GB" sz="1600" b="0" i="1" smtClean="0">
                          <a:latin typeface="Cambria Math"/>
                          <a:ea typeface="Cambria Math"/>
                        </a:rPr>
                        <m:t>≡2</m:t>
                      </m:r>
                      <m:r>
                        <a:rPr lang="en-GB" sz="1600" b="0" i="1" smtClean="0">
                          <a:latin typeface="Cambria Math"/>
                        </a:rPr>
                        <m:t>𝑠𝑖𝑛</m:t>
                      </m:r>
                      <m:r>
                        <a:rPr lang="en-GB" sz="1600" b="0" i="1" smtClean="0">
                          <a:latin typeface="Cambria Math"/>
                          <a:ea typeface="Cambria Math"/>
                        </a:rPr>
                        <m:t>𝜃</m:t>
                      </m:r>
                      <m:r>
                        <a:rPr lang="en-GB" sz="1600" b="0" i="1" smtClean="0">
                          <a:latin typeface="Cambria Math"/>
                          <a:ea typeface="Cambria Math"/>
                        </a:rPr>
                        <m:t>𝑐𝑜𝑠</m:t>
                      </m:r>
                      <m:r>
                        <a:rPr lang="en-GB" sz="1600" b="0" i="1" smtClean="0">
                          <a:latin typeface="Cambria Math"/>
                          <a:ea typeface="Cambria Math"/>
                        </a:rPr>
                        <m:t>𝜃</m:t>
                      </m:r>
                    </m:oMath>
                  </m:oMathPara>
                </a14:m>
                <a:endParaRPr lang="en-GB" sz="1600" dirty="0"/>
              </a:p>
            </p:txBody>
          </p:sp>
        </mc:Choice>
        <mc:Fallback xmlns="">
          <p:sp>
            <p:nvSpPr>
              <p:cNvPr id="46" name="TextBox 45"/>
              <p:cNvSpPr txBox="1">
                <a:spLocks noRot="1" noChangeAspect="1" noMove="1" noResize="1" noEditPoints="1" noAdjustHandles="1" noChangeArrowheads="1" noChangeShapeType="1" noTextEdit="1"/>
              </p:cNvSpPr>
              <p:nvPr/>
            </p:nvSpPr>
            <p:spPr>
              <a:xfrm>
                <a:off x="5410200" y="0"/>
                <a:ext cx="1952201" cy="338554"/>
              </a:xfrm>
              <a:prstGeom prst="rect">
                <a:avLst/>
              </a:prstGeom>
              <a:blipFill>
                <a:blip r:embed="rId8"/>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399808" y="1612076"/>
                <a:ext cx="122892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600" i="1" smtClean="0">
                              <a:latin typeface="Cambria Math" panose="02040503050406030204" pitchFamily="18" charset="0"/>
                            </a:rPr>
                          </m:ctrlPr>
                        </m:sSupPr>
                        <m:e>
                          <m:r>
                            <a:rPr lang="en-GB" sz="1600" b="0" i="1" smtClean="0">
                              <a:latin typeface="Cambria Math"/>
                            </a:rPr>
                            <m:t>𝑟</m:t>
                          </m:r>
                        </m:e>
                        <m:sup>
                          <m:r>
                            <a:rPr lang="en-GB" sz="1600" b="0" i="1" smtClean="0">
                              <a:latin typeface="Cambria Math"/>
                            </a:rPr>
                            <m:t>2</m:t>
                          </m:r>
                        </m:sup>
                      </m:sSup>
                      <m:r>
                        <a:rPr lang="en-GB" sz="1600" b="0" i="1" smtClean="0">
                          <a:latin typeface="Cambria Math"/>
                        </a:rPr>
                        <m:t>=</m:t>
                      </m:r>
                      <m:r>
                        <a:rPr lang="en-GB" sz="1600" b="0" i="1" smtClean="0">
                          <a:latin typeface="Cambria Math"/>
                        </a:rPr>
                        <m:t>𝑆𝑖𝑛</m:t>
                      </m:r>
                      <m:r>
                        <a:rPr lang="en-GB" sz="1600" b="0" i="1" smtClean="0">
                          <a:latin typeface="Cambria Math"/>
                        </a:rPr>
                        <m:t>2</m:t>
                      </m:r>
                      <m:r>
                        <a:rPr lang="en-GB" sz="1600" b="0" i="1" smtClean="0">
                          <a:latin typeface="Cambria Math"/>
                          <a:ea typeface="Cambria Math"/>
                        </a:rPr>
                        <m:t>𝜃</m:t>
                      </m:r>
                    </m:oMath>
                  </m:oMathPara>
                </a14:m>
                <a:endParaRPr lang="en-GB" sz="16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399808" y="1612076"/>
                <a:ext cx="1228926" cy="33855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399808" y="2128653"/>
                <a:ext cx="162807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600" i="1" smtClean="0">
                              <a:latin typeface="Cambria Math" panose="02040503050406030204" pitchFamily="18" charset="0"/>
                            </a:rPr>
                          </m:ctrlPr>
                        </m:sSupPr>
                        <m:e>
                          <m:r>
                            <a:rPr lang="en-GB" sz="1600" b="0" i="1" smtClean="0">
                              <a:latin typeface="Cambria Math"/>
                            </a:rPr>
                            <m:t>𝑟</m:t>
                          </m:r>
                        </m:e>
                        <m:sup>
                          <m:r>
                            <a:rPr lang="en-GB" sz="1600" b="0" i="1" smtClean="0">
                              <a:latin typeface="Cambria Math"/>
                            </a:rPr>
                            <m:t>2</m:t>
                          </m:r>
                        </m:sup>
                      </m:sSup>
                      <m:r>
                        <a:rPr lang="en-GB" sz="1600" b="0" i="1" smtClean="0">
                          <a:latin typeface="Cambria Math"/>
                        </a:rPr>
                        <m:t>=2</m:t>
                      </m:r>
                      <m:r>
                        <a:rPr lang="en-GB" sz="1600" b="0" i="1" smtClean="0">
                          <a:latin typeface="Cambria Math"/>
                        </a:rPr>
                        <m:t>𝑠𝑖𝑛</m:t>
                      </m:r>
                      <m:r>
                        <a:rPr lang="en-GB" sz="1600" b="0" i="1" smtClean="0">
                          <a:latin typeface="Cambria Math"/>
                          <a:ea typeface="Cambria Math"/>
                        </a:rPr>
                        <m:t>𝜃</m:t>
                      </m:r>
                      <m:r>
                        <a:rPr lang="en-GB" sz="1600" b="0" i="1" smtClean="0">
                          <a:latin typeface="Cambria Math"/>
                          <a:ea typeface="Cambria Math"/>
                        </a:rPr>
                        <m:t>𝑐𝑜𝑠</m:t>
                      </m:r>
                      <m:r>
                        <a:rPr lang="en-GB" sz="1600" b="0" i="1" smtClean="0">
                          <a:latin typeface="Cambria Math"/>
                          <a:ea typeface="Cambria Math"/>
                        </a:rPr>
                        <m:t>𝜃</m:t>
                      </m:r>
                    </m:oMath>
                  </m:oMathPara>
                </a14:m>
                <a:endParaRPr lang="en-GB" sz="1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399808" y="2128653"/>
                <a:ext cx="1628074" cy="338554"/>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399808" y="2678876"/>
                <a:ext cx="1830950"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600" i="1" smtClean="0">
                              <a:latin typeface="Cambria Math" panose="02040503050406030204" pitchFamily="18" charset="0"/>
                            </a:rPr>
                          </m:ctrlPr>
                        </m:sSupPr>
                        <m:e>
                          <m:r>
                            <a:rPr lang="en-GB" sz="1600" b="0" i="1" smtClean="0">
                              <a:latin typeface="Cambria Math"/>
                            </a:rPr>
                            <m:t>𝑟</m:t>
                          </m:r>
                        </m:e>
                        <m:sup>
                          <m:r>
                            <a:rPr lang="en-GB" sz="1600" b="0" i="1" smtClean="0">
                              <a:latin typeface="Cambria Math"/>
                            </a:rPr>
                            <m:t>4</m:t>
                          </m:r>
                        </m:sup>
                      </m:sSup>
                      <m:r>
                        <a:rPr lang="en-GB" sz="1600" b="0" i="1" smtClean="0">
                          <a:latin typeface="Cambria Math"/>
                        </a:rPr>
                        <m:t>=2</m:t>
                      </m:r>
                      <m:sSup>
                        <m:sSupPr>
                          <m:ctrlPr>
                            <a:rPr lang="en-GB" sz="1600" b="0" i="1" smtClean="0">
                              <a:latin typeface="Cambria Math" panose="02040503050406030204" pitchFamily="18" charset="0"/>
                            </a:rPr>
                          </m:ctrlPr>
                        </m:sSupPr>
                        <m:e>
                          <m:r>
                            <a:rPr lang="en-GB" sz="1600" b="0" i="1" smtClean="0">
                              <a:latin typeface="Cambria Math"/>
                            </a:rPr>
                            <m:t>𝑟</m:t>
                          </m:r>
                        </m:e>
                        <m:sup>
                          <m:r>
                            <a:rPr lang="en-GB" sz="1600" b="0" i="1" smtClean="0">
                              <a:latin typeface="Cambria Math"/>
                            </a:rPr>
                            <m:t>2</m:t>
                          </m:r>
                        </m:sup>
                      </m:sSup>
                      <m:r>
                        <a:rPr lang="en-GB" sz="1600" b="0" i="1" smtClean="0">
                          <a:latin typeface="Cambria Math"/>
                        </a:rPr>
                        <m:t>𝑠𝑖𝑛</m:t>
                      </m:r>
                      <m:r>
                        <a:rPr lang="en-GB" sz="1600" b="0" i="1" smtClean="0">
                          <a:latin typeface="Cambria Math"/>
                          <a:ea typeface="Cambria Math"/>
                        </a:rPr>
                        <m:t>𝜃</m:t>
                      </m:r>
                      <m:r>
                        <a:rPr lang="en-GB" sz="1600" b="0" i="1" smtClean="0">
                          <a:latin typeface="Cambria Math"/>
                          <a:ea typeface="Cambria Math"/>
                        </a:rPr>
                        <m:t>𝑐𝑜𝑠</m:t>
                      </m:r>
                      <m:r>
                        <a:rPr lang="en-GB" sz="1600" b="0" i="1" smtClean="0">
                          <a:latin typeface="Cambria Math"/>
                          <a:ea typeface="Cambria Math"/>
                        </a:rPr>
                        <m:t>𝜃</m:t>
                      </m:r>
                    </m:oMath>
                  </m:oMathPara>
                </a14:m>
                <a:endParaRPr lang="en-GB" sz="16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399808" y="2678876"/>
                <a:ext cx="1830950" cy="338554"/>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135582" y="3224151"/>
                <a:ext cx="20574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sSup>
                                <m:sSupPr>
                                  <m:ctrlPr>
                                    <a:rPr lang="en-GB" sz="1600" b="0" i="1" smtClean="0">
                                      <a:latin typeface="Cambria Math" panose="02040503050406030204" pitchFamily="18" charset="0"/>
                                    </a:rPr>
                                  </m:ctrlPr>
                                </m:sSupPr>
                                <m:e>
                                  <m:r>
                                    <a:rPr lang="en-GB" sz="1600" b="0" i="1" smtClean="0">
                                      <a:latin typeface="Cambria Math"/>
                                    </a:rPr>
                                    <m:t>𝑟</m:t>
                                  </m:r>
                                </m:e>
                                <m:sup>
                                  <m:r>
                                    <a:rPr lang="en-GB" sz="1600" b="0" i="1" smtClean="0">
                                      <a:latin typeface="Cambria Math"/>
                                    </a:rPr>
                                    <m:t>2</m:t>
                                  </m:r>
                                </m:sup>
                              </m:sSup>
                            </m:e>
                          </m:d>
                        </m:e>
                        <m:sup>
                          <m:r>
                            <a:rPr lang="en-GB" sz="1600" b="0" i="1" smtClean="0">
                              <a:latin typeface="Cambria Math"/>
                            </a:rPr>
                            <m:t>2</m:t>
                          </m:r>
                        </m:sup>
                      </m:sSup>
                      <m:r>
                        <a:rPr lang="en-GB" sz="1600" b="0" i="1" smtClean="0">
                          <a:latin typeface="Cambria Math"/>
                        </a:rPr>
                        <m:t>=2</m:t>
                      </m:r>
                      <m:r>
                        <a:rPr lang="en-GB" sz="1600" b="0" i="1" smtClean="0">
                          <a:latin typeface="Cambria Math"/>
                        </a:rPr>
                        <m:t>𝑟𝑠𝑖𝑛</m:t>
                      </m:r>
                      <m:r>
                        <a:rPr lang="en-GB" sz="1600" b="0" i="1" smtClean="0">
                          <a:latin typeface="Cambria Math"/>
                          <a:ea typeface="Cambria Math"/>
                        </a:rPr>
                        <m:t>𝜃</m:t>
                      </m:r>
                      <m:r>
                        <a:rPr lang="en-GB" sz="1600" b="0" i="1" smtClean="0">
                          <a:latin typeface="Cambria Math"/>
                          <a:ea typeface="Cambria Math"/>
                        </a:rPr>
                        <m:t>𝑟𝑐𝑜𝑠</m:t>
                      </m:r>
                      <m:r>
                        <a:rPr lang="en-GB" sz="1600" b="0" i="1" smtClean="0">
                          <a:latin typeface="Cambria Math"/>
                          <a:ea typeface="Cambria Math"/>
                        </a:rPr>
                        <m:t>𝜃</m:t>
                      </m:r>
                    </m:oMath>
                  </m:oMathPara>
                </a14:m>
                <a:endParaRPr lang="en-GB" sz="1600" dirty="0"/>
              </a:p>
            </p:txBody>
          </p:sp>
        </mc:Choice>
        <mc:Fallback xmlns="">
          <p:sp>
            <p:nvSpPr>
              <p:cNvPr id="15" name="TextBox 14"/>
              <p:cNvSpPr txBox="1">
                <a:spLocks noRot="1" noChangeAspect="1" noMove="1" noResize="1" noEditPoints="1" noAdjustHandles="1" noChangeArrowheads="1" noChangeShapeType="1" noTextEdit="1"/>
              </p:cNvSpPr>
              <p:nvPr/>
            </p:nvSpPr>
            <p:spPr>
              <a:xfrm>
                <a:off x="4135582" y="3224151"/>
                <a:ext cx="2057400" cy="338554"/>
              </a:xfrm>
              <a:prstGeom prst="rect">
                <a:avLst/>
              </a:prstGeom>
              <a:blipFill>
                <a:blip r:embed="rId12"/>
                <a:stretch>
                  <a:fillRect/>
                </a:stretch>
              </a:blipFill>
            </p:spPr>
            <p:txBody>
              <a:bodyPr/>
              <a:lstStyle/>
              <a:p>
                <a:r>
                  <a:rPr lang="en-GB">
                    <a:noFill/>
                  </a:rPr>
                  <a:t> </a:t>
                </a:r>
              </a:p>
            </p:txBody>
          </p:sp>
        </mc:Fallback>
      </mc:AlternateContent>
      <p:sp>
        <p:nvSpPr>
          <p:cNvPr id="16" name="Arc 15"/>
          <p:cNvSpPr/>
          <p:nvPr/>
        </p:nvSpPr>
        <p:spPr>
          <a:xfrm>
            <a:off x="5847608" y="1764476"/>
            <a:ext cx="381000" cy="5334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p:cNvSpPr txBox="1"/>
          <p:nvPr/>
        </p:nvSpPr>
        <p:spPr>
          <a:xfrm>
            <a:off x="6152408" y="1764476"/>
            <a:ext cx="2057400"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Replace sin2</a:t>
            </a:r>
            <a:r>
              <a:rPr lang="el-GR" sz="1400" dirty="0">
                <a:solidFill>
                  <a:srgbClr val="FF0000"/>
                </a:solidFill>
                <a:latin typeface="Comic Sans MS" panose="030F0702030302020204" pitchFamily="66" charset="0"/>
              </a:rPr>
              <a:t>θ</a:t>
            </a:r>
            <a:r>
              <a:rPr lang="en-GB" sz="1400" dirty="0">
                <a:solidFill>
                  <a:srgbClr val="FF0000"/>
                </a:solidFill>
                <a:latin typeface="Comic Sans MS" panose="030F0702030302020204" pitchFamily="66" charset="0"/>
              </a:rPr>
              <a:t> using a double angle formula</a:t>
            </a:r>
            <a:endParaRPr lang="en-GB" sz="1400" baseline="-25000" dirty="0">
              <a:solidFill>
                <a:srgbClr val="FF0000"/>
              </a:solidFill>
              <a:latin typeface="Comic Sans MS" panose="030F0702030302020204" pitchFamily="66" charset="0"/>
            </a:endParaRPr>
          </a:p>
        </p:txBody>
      </p:sp>
      <p:sp>
        <p:nvSpPr>
          <p:cNvPr id="18" name="Arc 17"/>
          <p:cNvSpPr/>
          <p:nvPr/>
        </p:nvSpPr>
        <p:spPr>
          <a:xfrm>
            <a:off x="6076208" y="2297876"/>
            <a:ext cx="381000" cy="5334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Arc 18"/>
          <p:cNvSpPr/>
          <p:nvPr/>
        </p:nvSpPr>
        <p:spPr>
          <a:xfrm>
            <a:off x="6076208" y="2831276"/>
            <a:ext cx="381000" cy="5334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TextBox 19"/>
          <p:cNvSpPr txBox="1"/>
          <p:nvPr/>
        </p:nvSpPr>
        <p:spPr>
          <a:xfrm>
            <a:off x="6457208" y="2374076"/>
            <a:ext cx="13716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Multiply by r</a:t>
            </a:r>
            <a:r>
              <a:rPr lang="en-GB" sz="1400" baseline="30000" dirty="0">
                <a:solidFill>
                  <a:srgbClr val="FF0000"/>
                </a:solidFill>
                <a:latin typeface="Comic Sans MS" panose="030F0702030302020204" pitchFamily="66" charset="0"/>
              </a:rPr>
              <a:t>2</a:t>
            </a:r>
          </a:p>
        </p:txBody>
      </p:sp>
      <p:sp>
        <p:nvSpPr>
          <p:cNvPr id="21" name="TextBox 20"/>
          <p:cNvSpPr txBox="1"/>
          <p:nvPr/>
        </p:nvSpPr>
        <p:spPr>
          <a:xfrm>
            <a:off x="6357258" y="2707574"/>
            <a:ext cx="2667001" cy="738664"/>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Imagine rewriting each side (makes it easier to see the simplification)</a:t>
            </a:r>
            <a:endParaRPr lang="en-GB" sz="1400" baseline="30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2" name="TextBox 21"/>
              <p:cNvSpPr txBox="1"/>
              <p:nvPr/>
            </p:nvSpPr>
            <p:spPr>
              <a:xfrm>
                <a:off x="3661559" y="3769427"/>
                <a:ext cx="13716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sSup>
                                <m:sSupPr>
                                  <m:ctrlPr>
                                    <a:rPr lang="en-US" sz="1600" i="1">
                                      <a:latin typeface="Cambria Math" panose="02040503050406030204" pitchFamily="18" charset="0"/>
                                    </a:rPr>
                                  </m:ctrlPr>
                                </m:sSupPr>
                                <m:e>
                                  <m:r>
                                    <a:rPr lang="en-US" sz="1600" i="1">
                                      <a:latin typeface="Cambria Math"/>
                                    </a:rPr>
                                    <m:t>𝑥</m:t>
                                  </m:r>
                                </m:e>
                                <m:sup>
                                  <m:r>
                                    <a:rPr lang="en-US" sz="1600" i="1">
                                      <a:latin typeface="Cambria Math"/>
                                    </a:rPr>
                                    <m:t>2</m:t>
                                  </m:r>
                                </m:sup>
                              </m:sSup>
                              <m:r>
                                <a:rPr lang="en-US" sz="1600" i="1">
                                  <a:latin typeface="Cambria Math"/>
                                </a:rPr>
                                <m:t>+</m:t>
                              </m:r>
                              <m:sSup>
                                <m:sSupPr>
                                  <m:ctrlPr>
                                    <a:rPr lang="en-US" sz="1600" i="1">
                                      <a:latin typeface="Cambria Math" panose="02040503050406030204" pitchFamily="18" charset="0"/>
                                    </a:rPr>
                                  </m:ctrlPr>
                                </m:sSupPr>
                                <m:e>
                                  <m:r>
                                    <a:rPr lang="en-US" sz="1600" i="1">
                                      <a:latin typeface="Cambria Math"/>
                                    </a:rPr>
                                    <m:t>𝑦</m:t>
                                  </m:r>
                                </m:e>
                                <m:sup>
                                  <m:r>
                                    <a:rPr lang="en-US" sz="1600" i="1">
                                      <a:latin typeface="Cambria Math"/>
                                    </a:rPr>
                                    <m:t>2</m:t>
                                  </m:r>
                                </m:sup>
                              </m:sSup>
                            </m:e>
                          </m:d>
                        </m:e>
                        <m:sup>
                          <m:r>
                            <a:rPr lang="en-GB" sz="1600" b="0" i="1" smtClean="0">
                              <a:latin typeface="Cambria Math"/>
                            </a:rPr>
                            <m:t>2</m:t>
                          </m:r>
                        </m:sup>
                      </m:sSup>
                      <m:r>
                        <a:rPr lang="en-GB" sz="1600" b="0" i="1" smtClean="0">
                          <a:latin typeface="Cambria Math"/>
                        </a:rPr>
                        <m:t>=</m:t>
                      </m:r>
                    </m:oMath>
                  </m:oMathPara>
                </a14:m>
                <a:endParaRPr lang="en-GB" sz="1600" dirty="0"/>
              </a:p>
            </p:txBody>
          </p:sp>
        </mc:Choice>
        <mc:Fallback xmlns="">
          <p:sp>
            <p:nvSpPr>
              <p:cNvPr id="22" name="TextBox 21"/>
              <p:cNvSpPr txBox="1">
                <a:spLocks noRot="1" noChangeAspect="1" noMove="1" noResize="1" noEditPoints="1" noAdjustHandles="1" noChangeArrowheads="1" noChangeShapeType="1" noTextEdit="1"/>
              </p:cNvSpPr>
              <p:nvPr/>
            </p:nvSpPr>
            <p:spPr>
              <a:xfrm>
                <a:off x="3661559" y="3769427"/>
                <a:ext cx="1371600" cy="338554"/>
              </a:xfrm>
              <a:prstGeom prst="rect">
                <a:avLst/>
              </a:prstGeom>
              <a:blipFill>
                <a:blip r:embed="rId13"/>
                <a:stretch>
                  <a:fillRect b="-3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906489" y="3755573"/>
                <a:ext cx="568035"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2</m:t>
                      </m:r>
                      <m:r>
                        <a:rPr lang="en-GB" sz="1600" b="0" i="1" smtClean="0">
                          <a:latin typeface="Cambria Math"/>
                        </a:rPr>
                        <m:t>𝑥𝑦</m:t>
                      </m:r>
                    </m:oMath>
                  </m:oMathPara>
                </a14:m>
                <a:endParaRPr lang="en-GB" sz="1600" dirty="0"/>
              </a:p>
            </p:txBody>
          </p:sp>
        </mc:Choice>
        <mc:Fallback xmlns="">
          <p:sp>
            <p:nvSpPr>
              <p:cNvPr id="23" name="TextBox 22"/>
              <p:cNvSpPr txBox="1">
                <a:spLocks noRot="1" noChangeAspect="1" noMove="1" noResize="1" noEditPoints="1" noAdjustHandles="1" noChangeArrowheads="1" noChangeShapeType="1" noTextEdit="1"/>
              </p:cNvSpPr>
              <p:nvPr/>
            </p:nvSpPr>
            <p:spPr>
              <a:xfrm>
                <a:off x="4906489" y="3755573"/>
                <a:ext cx="568035" cy="338554"/>
              </a:xfrm>
              <a:prstGeom prst="rect">
                <a:avLst/>
              </a:prstGeom>
              <a:blipFill>
                <a:blip r:embed="rId14"/>
                <a:stretch>
                  <a:fillRect b="-8929"/>
                </a:stretch>
              </a:blipFill>
            </p:spPr>
            <p:txBody>
              <a:bodyPr/>
              <a:lstStyle/>
              <a:p>
                <a:r>
                  <a:rPr lang="en-GB">
                    <a:noFill/>
                  </a:rPr>
                  <a:t> </a:t>
                </a:r>
              </a:p>
            </p:txBody>
          </p:sp>
        </mc:Fallback>
      </mc:AlternateContent>
      <p:sp>
        <p:nvSpPr>
          <p:cNvPr id="24" name="Arc 23"/>
          <p:cNvSpPr/>
          <p:nvPr/>
        </p:nvSpPr>
        <p:spPr>
          <a:xfrm>
            <a:off x="6014852" y="3411187"/>
            <a:ext cx="381000" cy="5334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TextBox 24"/>
          <p:cNvSpPr txBox="1"/>
          <p:nvPr/>
        </p:nvSpPr>
        <p:spPr>
          <a:xfrm>
            <a:off x="6329548" y="3418115"/>
            <a:ext cx="2719449"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Replace the r and trig terms with equivalents in x and y</a:t>
            </a:r>
            <a:endParaRPr lang="en-GB" sz="1400" baseline="30000" dirty="0">
              <a:solidFill>
                <a:srgbClr val="FF0000"/>
              </a:solidFill>
              <a:latin typeface="Comic Sans MS" panose="030F0702030302020204" pitchFamily="66" charset="0"/>
            </a:endParaRPr>
          </a:p>
        </p:txBody>
      </p:sp>
      <p:sp>
        <p:nvSpPr>
          <p:cNvPr id="11" name="Rectangle 10"/>
          <p:cNvSpPr/>
          <p:nvPr/>
        </p:nvSpPr>
        <p:spPr>
          <a:xfrm>
            <a:off x="3823855" y="3776353"/>
            <a:ext cx="736270" cy="32063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4285014" y="3239984"/>
            <a:ext cx="286986" cy="32063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5078681" y="3238005"/>
            <a:ext cx="490845" cy="32063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5563590" y="3240042"/>
            <a:ext cx="516576" cy="31661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5122225" y="3780312"/>
            <a:ext cx="126670" cy="32063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5250875" y="3783329"/>
            <a:ext cx="126670" cy="31563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タイトル 1">
            <a:extLst>
              <a:ext uri="{FF2B5EF4-FFF2-40B4-BE49-F238E27FC236}">
                <a16:creationId xmlns:a16="http://schemas.microsoft.com/office/drawing/2014/main" id="{335E5BB7-3433-4F8A-BC16-05B4248E811D}"/>
              </a:ext>
            </a:extLst>
          </p:cNvPr>
          <p:cNvSpPr>
            <a:spLocks noGrp="1"/>
          </p:cNvSpPr>
          <p:nvPr>
            <p:ph type="title"/>
          </p:nvPr>
        </p:nvSpPr>
        <p:spPr>
          <a:xfrm>
            <a:off x="637359" y="302588"/>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34" name="テキスト ボックス 33">
            <a:extLst>
              <a:ext uri="{FF2B5EF4-FFF2-40B4-BE49-F238E27FC236}">
                <a16:creationId xmlns:a16="http://schemas.microsoft.com/office/drawing/2014/main" id="{C62080BE-8795-4373-BC25-000E7A339DBB}"/>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5A</a:t>
            </a:r>
            <a:endParaRPr lang="en-GB" dirty="0">
              <a:latin typeface="Comic Sans MS" panose="030F0702030302020204" pitchFamily="66" charset="0"/>
            </a:endParaRPr>
          </a:p>
        </p:txBody>
      </p:sp>
    </p:spTree>
    <p:extLst>
      <p:ext uri="{BB962C8B-B14F-4D97-AF65-F5344CB8AC3E}">
        <p14:creationId xmlns:p14="http://schemas.microsoft.com/office/powerpoint/2010/main" val="137773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linds(horizont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46"/>
                                        </p:tgtEl>
                                        <p:attrNameLst>
                                          <p:attrName>fillcolor</p:attrName>
                                        </p:attrNameLst>
                                      </p:cBhvr>
                                      <p:to>
                                        <a:srgbClr val="66CCFF"/>
                                      </p:to>
                                    </p:animClr>
                                    <p:set>
                                      <p:cBhvr>
                                        <p:cTn id="37" dur="500" fill="hold"/>
                                        <p:tgtEl>
                                          <p:spTgt spid="46"/>
                                        </p:tgtEl>
                                        <p:attrNameLst>
                                          <p:attrName>fill.type</p:attrName>
                                        </p:attrNameLst>
                                      </p:cBhvr>
                                      <p:to>
                                        <p:strVal val="solid"/>
                                      </p:to>
                                    </p:set>
                                    <p:set>
                                      <p:cBhvr>
                                        <p:cTn id="38" dur="500" fill="hold"/>
                                        <p:tgtEl>
                                          <p:spTgt spid="46"/>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linds(horizontal)">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mph" presetSubtype="2" fill="hold" nodeType="clickEffect">
                                  <p:stCondLst>
                                    <p:cond delay="0"/>
                                  </p:stCondLst>
                                  <p:childTnLst>
                                    <p:animClr clrSpc="rgb" dir="cw">
                                      <p:cBhvr>
                                        <p:cTn id="47" dur="500" fill="hold"/>
                                        <p:tgtEl>
                                          <p:spTgt spid="46"/>
                                        </p:tgtEl>
                                        <p:attrNameLst>
                                          <p:attrName>fillcolor</p:attrName>
                                        </p:attrNameLst>
                                      </p:cBhvr>
                                      <p:to>
                                        <a:schemeClr val="bg1"/>
                                      </p:to>
                                    </p:animClr>
                                    <p:set>
                                      <p:cBhvr>
                                        <p:cTn id="48" dur="500" fill="hold"/>
                                        <p:tgtEl>
                                          <p:spTgt spid="46"/>
                                        </p:tgtEl>
                                        <p:attrNameLst>
                                          <p:attrName>fill.type</p:attrName>
                                        </p:attrNameLst>
                                      </p:cBhvr>
                                      <p:to>
                                        <p:strVal val="solid"/>
                                      </p:to>
                                    </p:set>
                                    <p:set>
                                      <p:cBhvr>
                                        <p:cTn id="49" dur="500" fill="hold"/>
                                        <p:tgtEl>
                                          <p:spTgt spid="46"/>
                                        </p:tgtEl>
                                        <p:attrNameLst>
                                          <p:attrName>fill.on</p:attrName>
                                        </p:attrNameLst>
                                      </p:cBhvr>
                                      <p:to>
                                        <p:strVal val="true"/>
                                      </p:to>
                                    </p:se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blinds(horizontal)">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blinds(horizontal)">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blinds(horizontal)">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blinds(horizontal)">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blinds(horizontal)">
                                      <p:cBhvr>
                                        <p:cTn id="74" dur="500"/>
                                        <p:tgtEl>
                                          <p:spTgt spid="21"/>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blinds(horizontal)">
                                      <p:cBhvr>
                                        <p:cTn id="79" dur="500"/>
                                        <p:tgtEl>
                                          <p:spTgt spid="15"/>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blinds(horizontal)">
                                      <p:cBhvr>
                                        <p:cTn id="84" dur="500"/>
                                        <p:tgtEl>
                                          <p:spTgt spid="24"/>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blinds(horizontal)">
                                      <p:cBhvr>
                                        <p:cTn id="89" dur="500"/>
                                        <p:tgtEl>
                                          <p:spTgt spid="25"/>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blinds(horizontal)">
                                      <p:cBhvr>
                                        <p:cTn id="94" dur="500"/>
                                        <p:tgtEl>
                                          <p:spTgt spid="22"/>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blinds(horizontal)">
                                      <p:cBhvr>
                                        <p:cTn id="99" dur="500"/>
                                        <p:tgtEl>
                                          <p:spTgt spid="27"/>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11"/>
                                        </p:tgtEl>
                                        <p:attrNameLst>
                                          <p:attrName>style.visibility</p:attrName>
                                        </p:attrNameLst>
                                      </p:cBhvr>
                                      <p:to>
                                        <p:strVal val="visible"/>
                                      </p:to>
                                    </p:set>
                                    <p:animEffect transition="in" filter="blinds(horizontal)">
                                      <p:cBhvr>
                                        <p:cTn id="104" dur="500"/>
                                        <p:tgtEl>
                                          <p:spTgt spid="11"/>
                                        </p:tgtEl>
                                      </p:cBhvr>
                                    </p:animEffect>
                                  </p:childTnLst>
                                </p:cTn>
                              </p:par>
                            </p:childTnLst>
                          </p:cTn>
                        </p:par>
                      </p:childTnLst>
                    </p:cTn>
                  </p:par>
                  <p:par>
                    <p:cTn id="105" fill="hold">
                      <p:stCondLst>
                        <p:cond delay="indefinite"/>
                      </p:stCondLst>
                      <p:childTnLst>
                        <p:par>
                          <p:cTn id="106" fill="hold">
                            <p:stCondLst>
                              <p:cond delay="0"/>
                            </p:stCondLst>
                            <p:childTnLst>
                              <p:par>
                                <p:cTn id="107" presetID="1" presetClass="emph" presetSubtype="2" fill="hold" nodeType="clickEffect">
                                  <p:stCondLst>
                                    <p:cond delay="0"/>
                                  </p:stCondLst>
                                  <p:childTnLst>
                                    <p:animClr clrSpc="rgb" dir="cw">
                                      <p:cBhvr>
                                        <p:cTn id="108" dur="500" fill="hold"/>
                                        <p:tgtEl>
                                          <p:spTgt spid="8"/>
                                        </p:tgtEl>
                                        <p:attrNameLst>
                                          <p:attrName>fillcolor</p:attrName>
                                        </p:attrNameLst>
                                      </p:cBhvr>
                                      <p:to>
                                        <a:srgbClr val="66CCFF"/>
                                      </p:to>
                                    </p:animClr>
                                    <p:set>
                                      <p:cBhvr>
                                        <p:cTn id="109" dur="500" fill="hold"/>
                                        <p:tgtEl>
                                          <p:spTgt spid="8"/>
                                        </p:tgtEl>
                                        <p:attrNameLst>
                                          <p:attrName>fill.type</p:attrName>
                                        </p:attrNameLst>
                                      </p:cBhvr>
                                      <p:to>
                                        <p:strVal val="solid"/>
                                      </p:to>
                                    </p:set>
                                    <p:set>
                                      <p:cBhvr>
                                        <p:cTn id="110" dur="500" fill="hold"/>
                                        <p:tgtEl>
                                          <p:spTgt spid="8"/>
                                        </p:tgtEl>
                                        <p:attrNameLst>
                                          <p:attrName>fill.on</p:attrName>
                                        </p:attrNameLst>
                                      </p:cBhvr>
                                      <p:to>
                                        <p:strVal val="true"/>
                                      </p:to>
                                    </p:set>
                                  </p:childTnLst>
                                </p:cTn>
                              </p:par>
                            </p:childTnLst>
                          </p:cTn>
                        </p:par>
                      </p:childTnLst>
                    </p:cTn>
                  </p:par>
                  <p:par>
                    <p:cTn id="111" fill="hold">
                      <p:stCondLst>
                        <p:cond delay="indefinite"/>
                      </p:stCondLst>
                      <p:childTnLst>
                        <p:par>
                          <p:cTn id="112" fill="hold">
                            <p:stCondLst>
                              <p:cond delay="0"/>
                            </p:stCondLst>
                            <p:childTnLst>
                              <p:par>
                                <p:cTn id="113" presetID="3" presetClass="exit" presetSubtype="10" fill="hold" grpId="1" nodeType="clickEffect">
                                  <p:stCondLst>
                                    <p:cond delay="0"/>
                                  </p:stCondLst>
                                  <p:childTnLst>
                                    <p:animEffect transition="out" filter="blinds(horizontal)">
                                      <p:cBhvr>
                                        <p:cTn id="114" dur="500"/>
                                        <p:tgtEl>
                                          <p:spTgt spid="27"/>
                                        </p:tgtEl>
                                      </p:cBhvr>
                                    </p:animEffect>
                                    <p:set>
                                      <p:cBhvr>
                                        <p:cTn id="115" dur="1" fill="hold">
                                          <p:stCondLst>
                                            <p:cond delay="499"/>
                                          </p:stCondLst>
                                        </p:cTn>
                                        <p:tgtEl>
                                          <p:spTgt spid="27"/>
                                        </p:tgtEl>
                                        <p:attrNameLst>
                                          <p:attrName>style.visibility</p:attrName>
                                        </p:attrNameLst>
                                      </p:cBhvr>
                                      <p:to>
                                        <p:strVal val="hidden"/>
                                      </p:to>
                                    </p:set>
                                  </p:childTnLst>
                                </p:cTn>
                              </p:par>
                              <p:par>
                                <p:cTn id="116" presetID="3" presetClass="exit" presetSubtype="10" fill="hold" grpId="1" nodeType="withEffect">
                                  <p:stCondLst>
                                    <p:cond delay="0"/>
                                  </p:stCondLst>
                                  <p:childTnLst>
                                    <p:animEffect transition="out" filter="blinds(horizontal)">
                                      <p:cBhvr>
                                        <p:cTn id="117" dur="500"/>
                                        <p:tgtEl>
                                          <p:spTgt spid="11"/>
                                        </p:tgtEl>
                                      </p:cBhvr>
                                    </p:animEffect>
                                    <p:set>
                                      <p:cBhvr>
                                        <p:cTn id="118" dur="1" fill="hold">
                                          <p:stCondLst>
                                            <p:cond delay="499"/>
                                          </p:stCondLst>
                                        </p:cTn>
                                        <p:tgtEl>
                                          <p:spTgt spid="11"/>
                                        </p:tgtEl>
                                        <p:attrNameLst>
                                          <p:attrName>style.visibility</p:attrName>
                                        </p:attrNameLst>
                                      </p:cBhvr>
                                      <p:to>
                                        <p:strVal val="hidden"/>
                                      </p:to>
                                    </p:set>
                                  </p:childTnLst>
                                </p:cTn>
                              </p:par>
                              <p:par>
                                <p:cTn id="119" presetID="1" presetClass="emph" presetSubtype="2" fill="hold" nodeType="withEffect">
                                  <p:stCondLst>
                                    <p:cond delay="0"/>
                                  </p:stCondLst>
                                  <p:childTnLst>
                                    <p:animClr clrSpc="rgb" dir="cw">
                                      <p:cBhvr>
                                        <p:cTn id="120" dur="500" fill="hold"/>
                                        <p:tgtEl>
                                          <p:spTgt spid="8"/>
                                        </p:tgtEl>
                                        <p:attrNameLst>
                                          <p:attrName>fillcolor</p:attrName>
                                        </p:attrNameLst>
                                      </p:cBhvr>
                                      <p:to>
                                        <a:schemeClr val="bg1"/>
                                      </p:to>
                                    </p:animClr>
                                    <p:set>
                                      <p:cBhvr>
                                        <p:cTn id="121" dur="500" fill="hold"/>
                                        <p:tgtEl>
                                          <p:spTgt spid="8"/>
                                        </p:tgtEl>
                                        <p:attrNameLst>
                                          <p:attrName>fill.type</p:attrName>
                                        </p:attrNameLst>
                                      </p:cBhvr>
                                      <p:to>
                                        <p:strVal val="solid"/>
                                      </p:to>
                                    </p:set>
                                    <p:set>
                                      <p:cBhvr>
                                        <p:cTn id="122" dur="500" fill="hold"/>
                                        <p:tgtEl>
                                          <p:spTgt spid="8"/>
                                        </p:tgtEl>
                                        <p:attrNameLst>
                                          <p:attrName>fill.on</p:attrName>
                                        </p:attrNameLst>
                                      </p:cBhvr>
                                      <p:to>
                                        <p:strVal val="true"/>
                                      </p:to>
                                    </p:se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23"/>
                                        </p:tgtEl>
                                        <p:attrNameLst>
                                          <p:attrName>style.visibility</p:attrName>
                                        </p:attrNameLst>
                                      </p:cBhvr>
                                      <p:to>
                                        <p:strVal val="visible"/>
                                      </p:to>
                                    </p:set>
                                    <p:animEffect transition="in" filter="blinds(horizontal)">
                                      <p:cBhvr>
                                        <p:cTn id="127" dur="500"/>
                                        <p:tgtEl>
                                          <p:spTgt spid="23"/>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28"/>
                                        </p:tgtEl>
                                        <p:attrNameLst>
                                          <p:attrName>style.visibility</p:attrName>
                                        </p:attrNameLst>
                                      </p:cBhvr>
                                      <p:to>
                                        <p:strVal val="visible"/>
                                      </p:to>
                                    </p:set>
                                    <p:animEffect transition="in" filter="blinds(horizontal)">
                                      <p:cBhvr>
                                        <p:cTn id="132" dur="500"/>
                                        <p:tgtEl>
                                          <p:spTgt spid="28"/>
                                        </p:tgtEl>
                                      </p:cBhvr>
                                    </p:animEffect>
                                  </p:childTnLst>
                                </p:cTn>
                              </p:par>
                              <p:par>
                                <p:cTn id="133" presetID="3" presetClass="entr" presetSubtype="10" fill="hold" grpId="0" nodeType="withEffect">
                                  <p:stCondLst>
                                    <p:cond delay="0"/>
                                  </p:stCondLst>
                                  <p:childTnLst>
                                    <p:set>
                                      <p:cBhvr>
                                        <p:cTn id="134" dur="1" fill="hold">
                                          <p:stCondLst>
                                            <p:cond delay="0"/>
                                          </p:stCondLst>
                                        </p:cTn>
                                        <p:tgtEl>
                                          <p:spTgt spid="29"/>
                                        </p:tgtEl>
                                        <p:attrNameLst>
                                          <p:attrName>style.visibility</p:attrName>
                                        </p:attrNameLst>
                                      </p:cBhvr>
                                      <p:to>
                                        <p:strVal val="visible"/>
                                      </p:to>
                                    </p:set>
                                    <p:animEffect transition="in" filter="blinds(horizontal)">
                                      <p:cBhvr>
                                        <p:cTn id="135" dur="500"/>
                                        <p:tgtEl>
                                          <p:spTgt spid="29"/>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grpId="0" nodeType="clickEffect">
                                  <p:stCondLst>
                                    <p:cond delay="0"/>
                                  </p:stCondLst>
                                  <p:childTnLst>
                                    <p:set>
                                      <p:cBhvr>
                                        <p:cTn id="139" dur="1" fill="hold">
                                          <p:stCondLst>
                                            <p:cond delay="0"/>
                                          </p:stCondLst>
                                        </p:cTn>
                                        <p:tgtEl>
                                          <p:spTgt spid="31"/>
                                        </p:tgtEl>
                                        <p:attrNameLst>
                                          <p:attrName>style.visibility</p:attrName>
                                        </p:attrNameLst>
                                      </p:cBhvr>
                                      <p:to>
                                        <p:strVal val="visible"/>
                                      </p:to>
                                    </p:set>
                                    <p:animEffect transition="in" filter="blinds(horizontal)">
                                      <p:cBhvr>
                                        <p:cTn id="140" dur="500"/>
                                        <p:tgtEl>
                                          <p:spTgt spid="31"/>
                                        </p:tgtEl>
                                      </p:cBhvr>
                                    </p:animEffect>
                                  </p:childTnLst>
                                </p:cTn>
                              </p:par>
                              <p:par>
                                <p:cTn id="141" presetID="3" presetClass="entr" presetSubtype="10" fill="hold" grpId="0" nodeType="withEffect">
                                  <p:stCondLst>
                                    <p:cond delay="0"/>
                                  </p:stCondLst>
                                  <p:childTnLst>
                                    <p:set>
                                      <p:cBhvr>
                                        <p:cTn id="142" dur="1" fill="hold">
                                          <p:stCondLst>
                                            <p:cond delay="0"/>
                                          </p:stCondLst>
                                        </p:cTn>
                                        <p:tgtEl>
                                          <p:spTgt spid="30"/>
                                        </p:tgtEl>
                                        <p:attrNameLst>
                                          <p:attrName>style.visibility</p:attrName>
                                        </p:attrNameLst>
                                      </p:cBhvr>
                                      <p:to>
                                        <p:strVal val="visible"/>
                                      </p:to>
                                    </p:set>
                                    <p:animEffect transition="in" filter="blinds(horizontal)">
                                      <p:cBhvr>
                                        <p:cTn id="143" dur="500"/>
                                        <p:tgtEl>
                                          <p:spTgt spid="30"/>
                                        </p:tgtEl>
                                      </p:cBhvr>
                                    </p:animEffect>
                                  </p:childTnLst>
                                </p:cTn>
                              </p:par>
                            </p:childTnLst>
                          </p:cTn>
                        </p:par>
                      </p:childTnLst>
                    </p:cTn>
                  </p:par>
                  <p:par>
                    <p:cTn id="144" fill="hold">
                      <p:stCondLst>
                        <p:cond delay="indefinite"/>
                      </p:stCondLst>
                      <p:childTnLst>
                        <p:par>
                          <p:cTn id="145" fill="hold">
                            <p:stCondLst>
                              <p:cond delay="0"/>
                            </p:stCondLst>
                            <p:childTnLst>
                              <p:par>
                                <p:cTn id="146" presetID="1" presetClass="emph" presetSubtype="2" fill="hold" nodeType="clickEffect">
                                  <p:stCondLst>
                                    <p:cond delay="0"/>
                                  </p:stCondLst>
                                  <p:childTnLst>
                                    <p:animClr clrSpc="rgb" dir="cw">
                                      <p:cBhvr>
                                        <p:cTn id="147" dur="500" fill="hold"/>
                                        <p:tgtEl>
                                          <p:spTgt spid="6"/>
                                        </p:tgtEl>
                                        <p:attrNameLst>
                                          <p:attrName>fillcolor</p:attrName>
                                        </p:attrNameLst>
                                      </p:cBhvr>
                                      <p:to>
                                        <a:srgbClr val="66CCFF"/>
                                      </p:to>
                                    </p:animClr>
                                    <p:set>
                                      <p:cBhvr>
                                        <p:cTn id="148" dur="500" fill="hold"/>
                                        <p:tgtEl>
                                          <p:spTgt spid="6"/>
                                        </p:tgtEl>
                                        <p:attrNameLst>
                                          <p:attrName>fill.type</p:attrName>
                                        </p:attrNameLst>
                                      </p:cBhvr>
                                      <p:to>
                                        <p:strVal val="solid"/>
                                      </p:to>
                                    </p:set>
                                    <p:set>
                                      <p:cBhvr>
                                        <p:cTn id="149" dur="500" fill="hold"/>
                                        <p:tgtEl>
                                          <p:spTgt spid="6"/>
                                        </p:tgtEl>
                                        <p:attrNameLst>
                                          <p:attrName>fill.on</p:attrName>
                                        </p:attrNameLst>
                                      </p:cBhvr>
                                      <p:to>
                                        <p:strVal val="true"/>
                                      </p:to>
                                    </p:set>
                                  </p:childTnLst>
                                </p:cTn>
                              </p:par>
                              <p:par>
                                <p:cTn id="150" presetID="1" presetClass="emph" presetSubtype="2" fill="hold" nodeType="withEffect">
                                  <p:stCondLst>
                                    <p:cond delay="0"/>
                                  </p:stCondLst>
                                  <p:childTnLst>
                                    <p:animClr clrSpc="rgb" dir="cw">
                                      <p:cBhvr>
                                        <p:cTn id="151" dur="500" fill="hold"/>
                                        <p:tgtEl>
                                          <p:spTgt spid="7"/>
                                        </p:tgtEl>
                                        <p:attrNameLst>
                                          <p:attrName>fillcolor</p:attrName>
                                        </p:attrNameLst>
                                      </p:cBhvr>
                                      <p:to>
                                        <a:srgbClr val="66CCFF"/>
                                      </p:to>
                                    </p:animClr>
                                    <p:set>
                                      <p:cBhvr>
                                        <p:cTn id="152" dur="500" fill="hold"/>
                                        <p:tgtEl>
                                          <p:spTgt spid="7"/>
                                        </p:tgtEl>
                                        <p:attrNameLst>
                                          <p:attrName>fill.type</p:attrName>
                                        </p:attrNameLst>
                                      </p:cBhvr>
                                      <p:to>
                                        <p:strVal val="solid"/>
                                      </p:to>
                                    </p:set>
                                    <p:set>
                                      <p:cBhvr>
                                        <p:cTn id="153" dur="500" fill="hold"/>
                                        <p:tgtEl>
                                          <p:spTgt spid="7"/>
                                        </p:tgtEl>
                                        <p:attrNameLst>
                                          <p:attrName>fill.on</p:attrName>
                                        </p:attrNameLst>
                                      </p:cBhvr>
                                      <p:to>
                                        <p:strVal val="true"/>
                                      </p:to>
                                    </p:set>
                                  </p:childTnLst>
                                </p:cTn>
                              </p:par>
                            </p:childTnLst>
                          </p:cTn>
                        </p:par>
                      </p:childTnLst>
                    </p:cTn>
                  </p:par>
                  <p:par>
                    <p:cTn id="154" fill="hold">
                      <p:stCondLst>
                        <p:cond delay="indefinite"/>
                      </p:stCondLst>
                      <p:childTnLst>
                        <p:par>
                          <p:cTn id="155" fill="hold">
                            <p:stCondLst>
                              <p:cond delay="0"/>
                            </p:stCondLst>
                            <p:childTnLst>
                              <p:par>
                                <p:cTn id="156" presetID="3" presetClass="exit" presetSubtype="10" fill="hold" grpId="1" nodeType="clickEffect">
                                  <p:stCondLst>
                                    <p:cond delay="0"/>
                                  </p:stCondLst>
                                  <p:childTnLst>
                                    <p:animEffect transition="out" filter="blinds(horizontal)">
                                      <p:cBhvr>
                                        <p:cTn id="157" dur="500"/>
                                        <p:tgtEl>
                                          <p:spTgt spid="28"/>
                                        </p:tgtEl>
                                      </p:cBhvr>
                                    </p:animEffect>
                                    <p:set>
                                      <p:cBhvr>
                                        <p:cTn id="158" dur="1" fill="hold">
                                          <p:stCondLst>
                                            <p:cond delay="499"/>
                                          </p:stCondLst>
                                        </p:cTn>
                                        <p:tgtEl>
                                          <p:spTgt spid="28"/>
                                        </p:tgtEl>
                                        <p:attrNameLst>
                                          <p:attrName>style.visibility</p:attrName>
                                        </p:attrNameLst>
                                      </p:cBhvr>
                                      <p:to>
                                        <p:strVal val="hidden"/>
                                      </p:to>
                                    </p:set>
                                  </p:childTnLst>
                                </p:cTn>
                              </p:par>
                              <p:par>
                                <p:cTn id="159" presetID="3" presetClass="exit" presetSubtype="10" fill="hold" grpId="1" nodeType="withEffect">
                                  <p:stCondLst>
                                    <p:cond delay="0"/>
                                  </p:stCondLst>
                                  <p:childTnLst>
                                    <p:animEffect transition="out" filter="blinds(horizontal)">
                                      <p:cBhvr>
                                        <p:cTn id="160" dur="500"/>
                                        <p:tgtEl>
                                          <p:spTgt spid="29"/>
                                        </p:tgtEl>
                                      </p:cBhvr>
                                    </p:animEffect>
                                    <p:set>
                                      <p:cBhvr>
                                        <p:cTn id="161" dur="1" fill="hold">
                                          <p:stCondLst>
                                            <p:cond delay="499"/>
                                          </p:stCondLst>
                                        </p:cTn>
                                        <p:tgtEl>
                                          <p:spTgt spid="29"/>
                                        </p:tgtEl>
                                        <p:attrNameLst>
                                          <p:attrName>style.visibility</p:attrName>
                                        </p:attrNameLst>
                                      </p:cBhvr>
                                      <p:to>
                                        <p:strVal val="hidden"/>
                                      </p:to>
                                    </p:set>
                                  </p:childTnLst>
                                </p:cTn>
                              </p:par>
                              <p:par>
                                <p:cTn id="162" presetID="3" presetClass="exit" presetSubtype="10" fill="hold" grpId="1" nodeType="withEffect">
                                  <p:stCondLst>
                                    <p:cond delay="0"/>
                                  </p:stCondLst>
                                  <p:childTnLst>
                                    <p:animEffect transition="out" filter="blinds(horizontal)">
                                      <p:cBhvr>
                                        <p:cTn id="163" dur="500"/>
                                        <p:tgtEl>
                                          <p:spTgt spid="31"/>
                                        </p:tgtEl>
                                      </p:cBhvr>
                                    </p:animEffect>
                                    <p:set>
                                      <p:cBhvr>
                                        <p:cTn id="164" dur="1" fill="hold">
                                          <p:stCondLst>
                                            <p:cond delay="499"/>
                                          </p:stCondLst>
                                        </p:cTn>
                                        <p:tgtEl>
                                          <p:spTgt spid="31"/>
                                        </p:tgtEl>
                                        <p:attrNameLst>
                                          <p:attrName>style.visibility</p:attrName>
                                        </p:attrNameLst>
                                      </p:cBhvr>
                                      <p:to>
                                        <p:strVal val="hidden"/>
                                      </p:to>
                                    </p:set>
                                  </p:childTnLst>
                                </p:cTn>
                              </p:par>
                              <p:par>
                                <p:cTn id="165" presetID="3" presetClass="exit" presetSubtype="10" fill="hold" grpId="1" nodeType="withEffect">
                                  <p:stCondLst>
                                    <p:cond delay="0"/>
                                  </p:stCondLst>
                                  <p:childTnLst>
                                    <p:animEffect transition="out" filter="blinds(horizontal)">
                                      <p:cBhvr>
                                        <p:cTn id="166" dur="500"/>
                                        <p:tgtEl>
                                          <p:spTgt spid="30"/>
                                        </p:tgtEl>
                                      </p:cBhvr>
                                    </p:animEffect>
                                    <p:set>
                                      <p:cBhvr>
                                        <p:cTn id="167" dur="1" fill="hold">
                                          <p:stCondLst>
                                            <p:cond delay="499"/>
                                          </p:stCondLst>
                                        </p:cTn>
                                        <p:tgtEl>
                                          <p:spTgt spid="30"/>
                                        </p:tgtEl>
                                        <p:attrNameLst>
                                          <p:attrName>style.visibility</p:attrName>
                                        </p:attrNameLst>
                                      </p:cBhvr>
                                      <p:to>
                                        <p:strVal val="hidden"/>
                                      </p:to>
                                    </p:set>
                                  </p:childTnLst>
                                </p:cTn>
                              </p:par>
                              <p:par>
                                <p:cTn id="168" presetID="1" presetClass="emph" presetSubtype="2" fill="hold" nodeType="withEffect">
                                  <p:stCondLst>
                                    <p:cond delay="0"/>
                                  </p:stCondLst>
                                  <p:childTnLst>
                                    <p:animClr clrSpc="rgb" dir="cw">
                                      <p:cBhvr>
                                        <p:cTn id="169" dur="500" fill="hold"/>
                                        <p:tgtEl>
                                          <p:spTgt spid="6"/>
                                        </p:tgtEl>
                                        <p:attrNameLst>
                                          <p:attrName>fillcolor</p:attrName>
                                        </p:attrNameLst>
                                      </p:cBhvr>
                                      <p:to>
                                        <a:schemeClr val="bg1"/>
                                      </p:to>
                                    </p:animClr>
                                    <p:set>
                                      <p:cBhvr>
                                        <p:cTn id="170" dur="500" fill="hold"/>
                                        <p:tgtEl>
                                          <p:spTgt spid="6"/>
                                        </p:tgtEl>
                                        <p:attrNameLst>
                                          <p:attrName>fill.type</p:attrName>
                                        </p:attrNameLst>
                                      </p:cBhvr>
                                      <p:to>
                                        <p:strVal val="solid"/>
                                      </p:to>
                                    </p:set>
                                    <p:set>
                                      <p:cBhvr>
                                        <p:cTn id="171" dur="500" fill="hold"/>
                                        <p:tgtEl>
                                          <p:spTgt spid="6"/>
                                        </p:tgtEl>
                                        <p:attrNameLst>
                                          <p:attrName>fill.on</p:attrName>
                                        </p:attrNameLst>
                                      </p:cBhvr>
                                      <p:to>
                                        <p:strVal val="true"/>
                                      </p:to>
                                    </p:set>
                                  </p:childTnLst>
                                </p:cTn>
                              </p:par>
                              <p:par>
                                <p:cTn id="172" presetID="1" presetClass="emph" presetSubtype="2" fill="hold" nodeType="withEffect">
                                  <p:stCondLst>
                                    <p:cond delay="0"/>
                                  </p:stCondLst>
                                  <p:childTnLst>
                                    <p:animClr clrSpc="rgb" dir="cw">
                                      <p:cBhvr>
                                        <p:cTn id="173" dur="500" fill="hold"/>
                                        <p:tgtEl>
                                          <p:spTgt spid="7"/>
                                        </p:tgtEl>
                                        <p:attrNameLst>
                                          <p:attrName>fillcolor</p:attrName>
                                        </p:attrNameLst>
                                      </p:cBhvr>
                                      <p:to>
                                        <a:schemeClr val="bg1"/>
                                      </p:to>
                                    </p:animClr>
                                    <p:set>
                                      <p:cBhvr>
                                        <p:cTn id="174" dur="500" fill="hold"/>
                                        <p:tgtEl>
                                          <p:spTgt spid="7"/>
                                        </p:tgtEl>
                                        <p:attrNameLst>
                                          <p:attrName>fill.type</p:attrName>
                                        </p:attrNameLst>
                                      </p:cBhvr>
                                      <p:to>
                                        <p:strVal val="solid"/>
                                      </p:to>
                                    </p:set>
                                    <p:set>
                                      <p:cBhvr>
                                        <p:cTn id="175" dur="5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5" grpId="0"/>
      <p:bldP spid="16" grpId="0" animBg="1"/>
      <p:bldP spid="17" grpId="0"/>
      <p:bldP spid="18" grpId="0" animBg="1"/>
      <p:bldP spid="19" grpId="0" animBg="1"/>
      <p:bldP spid="20" grpId="0"/>
      <p:bldP spid="21" grpId="0"/>
      <p:bldP spid="22" grpId="0"/>
      <p:bldP spid="23" grpId="0"/>
      <p:bldP spid="24" grpId="0" animBg="1"/>
      <p:bldP spid="25" grpId="0"/>
      <p:bldP spid="11" grpId="0" animBg="1"/>
      <p:bldP spid="11"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429000" cy="4525963"/>
          </a:xfrm>
        </p:spPr>
        <p:txBody>
          <a:bodyPr>
            <a:normAutofit/>
          </a:bodyPr>
          <a:lstStyle/>
          <a:p>
            <a:pPr marL="0" indent="0" algn="ctr">
              <a:buNone/>
            </a:pPr>
            <a:r>
              <a:rPr lang="en-GB" sz="1400" b="1" dirty="0">
                <a:latin typeface="Comic Sans MS" panose="030F0702030302020204" pitchFamily="66" charset="0"/>
              </a:rPr>
              <a:t>You can switch between Polar and Cartesian equations of curves</a:t>
            </a:r>
            <a:endParaRPr lang="en-GB" sz="1400" dirty="0">
              <a:latin typeface="Comic Sans MS" panose="030F0702030302020204" pitchFamily="66" charset="0"/>
              <a:sym typeface="Wingdings" panose="05000000000000000000" pitchFamily="2" charset="2"/>
            </a:endParaRP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TextBox 5"/>
              <p:cNvSpPr txBox="1"/>
              <p:nvPr/>
            </p:nvSpPr>
            <p:spPr>
              <a:xfrm>
                <a:off x="4195253"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𝑥</m:t>
                      </m:r>
                      <m:r>
                        <a:rPr lang="en-US" sz="1600" b="0" i="1" smtClean="0">
                          <a:latin typeface="Cambria Math"/>
                        </a:rPr>
                        <m:t>=</m:t>
                      </m:r>
                      <m:r>
                        <a:rPr lang="en-US" sz="1600" b="0" i="1" smtClean="0">
                          <a:latin typeface="Cambria Math"/>
                        </a:rPr>
                        <m:t>𝑟𝑐𝑜𝑠</m:t>
                      </m:r>
                      <m:r>
                        <a:rPr lang="en-US" sz="1600" b="0" i="1" smtClean="0">
                          <a:latin typeface="Cambria Math"/>
                          <a:ea typeface="Cambria Math"/>
                        </a:rPr>
                        <m:t>𝜃</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4195253" y="0"/>
                <a:ext cx="1219200" cy="33855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971502"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r>
                        <a:rPr lang="en-US" sz="1600" b="0" i="1" smtClean="0">
                          <a:latin typeface="Cambria Math"/>
                        </a:rPr>
                        <m:t>=</m:t>
                      </m:r>
                      <m:r>
                        <a:rPr lang="en-US" sz="1600" b="0" i="1" smtClean="0">
                          <a:latin typeface="Cambria Math"/>
                        </a:rPr>
                        <m:t>𝑟𝑠𝑖𝑛</m:t>
                      </m:r>
                      <m:r>
                        <a:rPr lang="en-US" sz="1600" b="0" i="1" smtClean="0">
                          <a:latin typeface="Cambria Math"/>
                          <a:ea typeface="Cambria Math"/>
                        </a:rPr>
                        <m:t>𝜃</m:t>
                      </m:r>
                    </m:oMath>
                  </m:oMathPara>
                </a14:m>
                <a:endParaRPr lang="en-GB"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2971502" y="0"/>
                <a:ext cx="1219200" cy="338554"/>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596784" y="0"/>
                <a:ext cx="1373068"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𝑥</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𝑦</m:t>
                          </m:r>
                        </m:e>
                        <m:sup>
                          <m:r>
                            <a:rPr lang="en-US" sz="1600" b="0" i="1" smtClean="0">
                              <a:latin typeface="Cambria Math"/>
                            </a:rPr>
                            <m:t>2</m:t>
                          </m:r>
                        </m:sup>
                      </m:sSup>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1596784" y="0"/>
                <a:ext cx="1373068" cy="338554"/>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0" y="0"/>
                <a:ext cx="1597104" cy="51398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m:t>
                      </m:r>
                      <m:r>
                        <a:rPr lang="en-US" sz="1600" b="0" i="1" smtClean="0">
                          <a:latin typeface="Cambria Math"/>
                          <a:ea typeface="Cambria Math"/>
                        </a:rPr>
                        <m:t>𝑎𝑟𝑐𝑡𝑎𝑛</m:t>
                      </m:r>
                      <m:d>
                        <m:dPr>
                          <m:ctrlPr>
                            <a:rPr lang="en-US" sz="1600" b="0" i="1" smtClean="0">
                              <a:latin typeface="Cambria Math" panose="02040503050406030204" pitchFamily="18" charset="0"/>
                              <a:ea typeface="Cambria Math"/>
                            </a:rPr>
                          </m:ctrlPr>
                        </m:dPr>
                        <m:e>
                          <m:f>
                            <m:fPr>
                              <m:ctrlPr>
                                <a:rPr lang="en-US" sz="1600" b="0" i="1" smtClean="0">
                                  <a:latin typeface="Cambria Math" panose="02040503050406030204" pitchFamily="18" charset="0"/>
                                  <a:ea typeface="Cambria Math"/>
                                </a:rPr>
                              </m:ctrlPr>
                            </m:fPr>
                            <m:num>
                              <m:r>
                                <a:rPr lang="en-US" sz="1600" b="0" i="1" smtClean="0">
                                  <a:latin typeface="Cambria Math"/>
                                  <a:ea typeface="Cambria Math"/>
                                </a:rPr>
                                <m:t>𝑦</m:t>
                              </m:r>
                            </m:num>
                            <m:den>
                              <m:r>
                                <a:rPr lang="en-US" sz="1600" b="0" i="1" smtClean="0">
                                  <a:latin typeface="Cambria Math"/>
                                  <a:ea typeface="Cambria Math"/>
                                </a:rPr>
                                <m:t>𝑥</m:t>
                              </m:r>
                            </m:den>
                          </m:f>
                        </m:e>
                      </m:d>
                    </m:oMath>
                  </m:oMathPara>
                </a14:m>
                <a:endParaRPr lang="en-GB"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0" y="0"/>
                <a:ext cx="1597104" cy="513987"/>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5410200" y="0"/>
                <a:ext cx="1952201"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𝑆𝑖𝑛</m:t>
                      </m:r>
                      <m:r>
                        <a:rPr lang="en-GB" sz="1600" b="0" i="1" smtClean="0">
                          <a:latin typeface="Cambria Math"/>
                        </a:rPr>
                        <m:t>2</m:t>
                      </m:r>
                      <m:r>
                        <a:rPr lang="en-GB" sz="1600" b="0" i="1" smtClean="0">
                          <a:latin typeface="Cambria Math"/>
                          <a:ea typeface="Cambria Math"/>
                        </a:rPr>
                        <m:t>𝜃</m:t>
                      </m:r>
                      <m:r>
                        <a:rPr lang="en-GB" sz="1600" b="0" i="1" smtClean="0">
                          <a:latin typeface="Cambria Math"/>
                          <a:ea typeface="Cambria Math"/>
                        </a:rPr>
                        <m:t>≡2</m:t>
                      </m:r>
                      <m:r>
                        <a:rPr lang="en-GB" sz="1600" b="0" i="1" smtClean="0">
                          <a:latin typeface="Cambria Math"/>
                        </a:rPr>
                        <m:t>𝑠𝑖𝑛</m:t>
                      </m:r>
                      <m:r>
                        <a:rPr lang="en-GB" sz="1600" b="0" i="1" smtClean="0">
                          <a:latin typeface="Cambria Math"/>
                          <a:ea typeface="Cambria Math"/>
                        </a:rPr>
                        <m:t>𝜃</m:t>
                      </m:r>
                      <m:r>
                        <a:rPr lang="en-GB" sz="1600" b="0" i="1" smtClean="0">
                          <a:latin typeface="Cambria Math"/>
                          <a:ea typeface="Cambria Math"/>
                        </a:rPr>
                        <m:t>𝑐𝑜𝑠</m:t>
                      </m:r>
                      <m:r>
                        <a:rPr lang="en-GB" sz="1600" b="0" i="1" smtClean="0">
                          <a:latin typeface="Cambria Math"/>
                          <a:ea typeface="Cambria Math"/>
                        </a:rPr>
                        <m:t>𝜃</m:t>
                      </m:r>
                    </m:oMath>
                  </m:oMathPara>
                </a14:m>
                <a:endParaRPr lang="en-GB" sz="1600" dirty="0"/>
              </a:p>
            </p:txBody>
          </p:sp>
        </mc:Choice>
        <mc:Fallback xmlns="">
          <p:sp>
            <p:nvSpPr>
              <p:cNvPr id="46" name="TextBox 45"/>
              <p:cNvSpPr txBox="1">
                <a:spLocks noRot="1" noChangeAspect="1" noMove="1" noResize="1" noEditPoints="1" noAdjustHandles="1" noChangeArrowheads="1" noChangeShapeType="1" noTextEdit="1"/>
              </p:cNvSpPr>
              <p:nvPr/>
            </p:nvSpPr>
            <p:spPr>
              <a:xfrm>
                <a:off x="5410200" y="0"/>
                <a:ext cx="1952201" cy="338554"/>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p:pic>
        <p:nvPicPr>
          <p:cNvPr id="1026"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696" t="15034" r="3208" b="14233"/>
          <a:stretch/>
        </p:blipFill>
        <p:spPr bwMode="auto">
          <a:xfrm>
            <a:off x="784638" y="2658713"/>
            <a:ext cx="3503503" cy="215265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mc:AlternateContent xmlns:mc="http://schemas.openxmlformats.org/markup-compatibility/2006" xmlns:a14="http://schemas.microsoft.com/office/drawing/2010/main">
        <mc:Choice Requires="a14">
          <p:sp>
            <p:nvSpPr>
              <p:cNvPr id="33" name="TextBox 32"/>
              <p:cNvSpPr txBox="1"/>
              <p:nvPr/>
            </p:nvSpPr>
            <p:spPr>
              <a:xfrm>
                <a:off x="2267199" y="2607746"/>
                <a:ext cx="1966355" cy="4601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400" b="1" i="1" smtClean="0">
                              <a:solidFill>
                                <a:srgbClr val="FF0000"/>
                              </a:solidFill>
                              <a:latin typeface="Cambria Math" panose="02040503050406030204" pitchFamily="18" charset="0"/>
                            </a:rPr>
                          </m:ctrlPr>
                        </m:sSupPr>
                        <m:e>
                          <m:d>
                            <m:dPr>
                              <m:ctrlPr>
                                <a:rPr lang="en-US" sz="1400" b="1" i="1">
                                  <a:solidFill>
                                    <a:srgbClr val="FF0000"/>
                                  </a:solidFill>
                                  <a:latin typeface="Cambria Math" panose="02040503050406030204" pitchFamily="18" charset="0"/>
                                </a:rPr>
                              </m:ctrlPr>
                            </m:dPr>
                            <m:e>
                              <m:sSup>
                                <m:sSupPr>
                                  <m:ctrlPr>
                                    <a:rPr lang="en-US" sz="1400" b="1" i="1">
                                      <a:solidFill>
                                        <a:srgbClr val="FF0000"/>
                                      </a:solidFill>
                                      <a:latin typeface="Cambria Math" panose="02040503050406030204" pitchFamily="18" charset="0"/>
                                    </a:rPr>
                                  </m:ctrlPr>
                                </m:sSupPr>
                                <m:e>
                                  <m:r>
                                    <a:rPr lang="en-US" sz="1400" b="1" i="1">
                                      <a:solidFill>
                                        <a:srgbClr val="FF0000"/>
                                      </a:solidFill>
                                      <a:latin typeface="Cambria Math"/>
                                    </a:rPr>
                                    <m:t>𝒙</m:t>
                                  </m:r>
                                </m:e>
                                <m:sup>
                                  <m:r>
                                    <a:rPr lang="en-US" sz="1400" b="1" i="1">
                                      <a:solidFill>
                                        <a:srgbClr val="FF0000"/>
                                      </a:solidFill>
                                      <a:latin typeface="Cambria Math"/>
                                    </a:rPr>
                                    <m:t>𝟐</m:t>
                                  </m:r>
                                </m:sup>
                              </m:sSup>
                              <m:r>
                                <a:rPr lang="en-US" sz="1400" b="1" i="1">
                                  <a:solidFill>
                                    <a:srgbClr val="FF0000"/>
                                  </a:solidFill>
                                  <a:latin typeface="Cambria Math"/>
                                </a:rPr>
                                <m:t>+</m:t>
                              </m:r>
                              <m:sSup>
                                <m:sSupPr>
                                  <m:ctrlPr>
                                    <a:rPr lang="en-US" sz="1400" b="1" i="1">
                                      <a:solidFill>
                                        <a:srgbClr val="FF0000"/>
                                      </a:solidFill>
                                      <a:latin typeface="Cambria Math" panose="02040503050406030204" pitchFamily="18" charset="0"/>
                                    </a:rPr>
                                  </m:ctrlPr>
                                </m:sSupPr>
                                <m:e>
                                  <m:r>
                                    <a:rPr lang="en-US" sz="1400" b="1" i="1">
                                      <a:solidFill>
                                        <a:srgbClr val="FF0000"/>
                                      </a:solidFill>
                                      <a:latin typeface="Cambria Math"/>
                                    </a:rPr>
                                    <m:t>𝒚</m:t>
                                  </m:r>
                                </m:e>
                                <m:sup>
                                  <m:r>
                                    <a:rPr lang="en-US" sz="1400" b="1" i="1">
                                      <a:solidFill>
                                        <a:srgbClr val="FF0000"/>
                                      </a:solidFill>
                                      <a:latin typeface="Cambria Math"/>
                                    </a:rPr>
                                    <m:t>𝟐</m:t>
                                  </m:r>
                                </m:sup>
                              </m:sSup>
                            </m:e>
                          </m:d>
                        </m:e>
                        <m:sup>
                          <m:f>
                            <m:fPr>
                              <m:ctrlPr>
                                <a:rPr lang="en-US" sz="1400" b="1" i="1">
                                  <a:solidFill>
                                    <a:srgbClr val="FF0000"/>
                                  </a:solidFill>
                                  <a:latin typeface="Cambria Math" panose="02040503050406030204" pitchFamily="18" charset="0"/>
                                </a:rPr>
                              </m:ctrlPr>
                            </m:fPr>
                            <m:num>
                              <m:r>
                                <a:rPr lang="en-GB" sz="1400" b="1" i="1">
                                  <a:solidFill>
                                    <a:srgbClr val="FF0000"/>
                                  </a:solidFill>
                                  <a:latin typeface="Cambria Math"/>
                                </a:rPr>
                                <m:t>𝟑</m:t>
                              </m:r>
                            </m:num>
                            <m:den>
                              <m:r>
                                <a:rPr lang="en-GB" sz="1400" b="1" i="1">
                                  <a:solidFill>
                                    <a:srgbClr val="FF0000"/>
                                  </a:solidFill>
                                  <a:latin typeface="Cambria Math"/>
                                </a:rPr>
                                <m:t>𝟐</m:t>
                              </m:r>
                            </m:den>
                          </m:f>
                        </m:sup>
                      </m:sSup>
                      <m:r>
                        <a:rPr lang="en-GB" sz="1400" b="1" i="1" smtClean="0">
                          <a:solidFill>
                            <a:srgbClr val="FF0000"/>
                          </a:solidFill>
                          <a:latin typeface="Cambria Math"/>
                        </a:rPr>
                        <m:t>=</m:t>
                      </m:r>
                      <m:sSup>
                        <m:sSupPr>
                          <m:ctrlPr>
                            <a:rPr lang="en-US" sz="1400" b="1" i="1">
                              <a:solidFill>
                                <a:srgbClr val="FF0000"/>
                              </a:solidFill>
                              <a:latin typeface="Cambria Math" panose="02040503050406030204" pitchFamily="18" charset="0"/>
                            </a:rPr>
                          </m:ctrlPr>
                        </m:sSupPr>
                        <m:e>
                          <m:r>
                            <a:rPr lang="en-GB" sz="1400" b="1" i="1" smtClean="0">
                              <a:solidFill>
                                <a:srgbClr val="FF0000"/>
                              </a:solidFill>
                              <a:latin typeface="Cambria Math"/>
                            </a:rPr>
                            <m:t>𝟑</m:t>
                          </m:r>
                          <m:r>
                            <a:rPr lang="en-US" sz="1400" b="1" i="1">
                              <a:solidFill>
                                <a:srgbClr val="FF0000"/>
                              </a:solidFill>
                              <a:latin typeface="Cambria Math"/>
                            </a:rPr>
                            <m:t>𝒙</m:t>
                          </m:r>
                        </m:e>
                        <m:sup>
                          <m:r>
                            <a:rPr lang="en-US" sz="1400" b="1" i="1">
                              <a:solidFill>
                                <a:srgbClr val="FF0000"/>
                              </a:solidFill>
                              <a:latin typeface="Cambria Math"/>
                            </a:rPr>
                            <m:t>𝟐</m:t>
                          </m:r>
                        </m:sup>
                      </m:sSup>
                      <m:r>
                        <a:rPr lang="en-US" sz="1400" b="1" i="1">
                          <a:solidFill>
                            <a:srgbClr val="FF0000"/>
                          </a:solidFill>
                          <a:latin typeface="Cambria Math"/>
                        </a:rPr>
                        <m:t>+</m:t>
                      </m:r>
                      <m:sSup>
                        <m:sSupPr>
                          <m:ctrlPr>
                            <a:rPr lang="en-US" sz="1400" b="1" i="1">
                              <a:solidFill>
                                <a:srgbClr val="FF0000"/>
                              </a:solidFill>
                              <a:latin typeface="Cambria Math" panose="02040503050406030204" pitchFamily="18" charset="0"/>
                            </a:rPr>
                          </m:ctrlPr>
                        </m:sSupPr>
                        <m:e>
                          <m:r>
                            <a:rPr lang="en-US" sz="1400" b="1" i="1">
                              <a:solidFill>
                                <a:srgbClr val="FF0000"/>
                              </a:solidFill>
                              <a:latin typeface="Cambria Math"/>
                            </a:rPr>
                            <m:t>𝒚</m:t>
                          </m:r>
                        </m:e>
                        <m:sup>
                          <m:r>
                            <a:rPr lang="en-US" sz="1400" b="1" i="1">
                              <a:solidFill>
                                <a:srgbClr val="FF0000"/>
                              </a:solidFill>
                              <a:latin typeface="Cambria Math"/>
                            </a:rPr>
                            <m:t>𝟐</m:t>
                          </m:r>
                        </m:sup>
                      </m:sSup>
                    </m:oMath>
                  </m:oMathPara>
                </a14:m>
                <a:endParaRPr lang="en-GB" sz="1400" b="1" dirty="0">
                  <a:solidFill>
                    <a:srgbClr val="FF0000"/>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2267199" y="2607746"/>
                <a:ext cx="1966355" cy="460126"/>
              </a:xfrm>
              <a:prstGeom prst="rect">
                <a:avLst/>
              </a:prstGeom>
              <a:blipFill>
                <a:blip r:embed="rId9"/>
                <a:stretch>
                  <a:fillRect/>
                </a:stretch>
              </a:blipFill>
            </p:spPr>
            <p:txBody>
              <a:bodyPr/>
              <a:lstStyle/>
              <a:p>
                <a:r>
                  <a:rPr lang="en-GB">
                    <a:noFill/>
                  </a:rPr>
                  <a:t> </a:t>
                </a:r>
              </a:p>
            </p:txBody>
          </p:sp>
        </mc:Fallback>
      </mc:AlternateContent>
      <p:pic>
        <p:nvPicPr>
          <p:cNvPr id="1027" name="Picture 3"/>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538" t="14587" r="3080" b="13492"/>
          <a:stretch/>
        </p:blipFill>
        <p:spPr bwMode="auto">
          <a:xfrm>
            <a:off x="4940859" y="2668374"/>
            <a:ext cx="3439649" cy="2142238"/>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mc:AlternateContent xmlns:mc="http://schemas.openxmlformats.org/markup-compatibility/2006" xmlns:a14="http://schemas.microsoft.com/office/drawing/2010/main">
        <mc:Choice Requires="a14">
          <p:sp>
            <p:nvSpPr>
              <p:cNvPr id="35" name="TextBox 34"/>
              <p:cNvSpPr txBox="1"/>
              <p:nvPr/>
            </p:nvSpPr>
            <p:spPr>
              <a:xfrm>
                <a:off x="5011066" y="2650246"/>
                <a:ext cx="1371600" cy="3835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b="1" i="1" smtClean="0">
                              <a:solidFill>
                                <a:srgbClr val="FF0000"/>
                              </a:solidFill>
                              <a:latin typeface="Cambria Math" panose="02040503050406030204" pitchFamily="18" charset="0"/>
                            </a:rPr>
                          </m:ctrlPr>
                        </m:sSupPr>
                        <m:e>
                          <m:d>
                            <m:dPr>
                              <m:ctrlPr>
                                <a:rPr lang="en-GB" sz="1400" b="1" i="1" smtClean="0">
                                  <a:solidFill>
                                    <a:srgbClr val="FF0000"/>
                                  </a:solidFill>
                                  <a:latin typeface="Cambria Math" panose="02040503050406030204" pitchFamily="18" charset="0"/>
                                </a:rPr>
                              </m:ctrlPr>
                            </m:dPr>
                            <m:e>
                              <m:sSup>
                                <m:sSupPr>
                                  <m:ctrlPr>
                                    <a:rPr lang="en-US" sz="1400" b="1" i="1">
                                      <a:solidFill>
                                        <a:srgbClr val="FF0000"/>
                                      </a:solidFill>
                                      <a:latin typeface="Cambria Math" panose="02040503050406030204" pitchFamily="18" charset="0"/>
                                    </a:rPr>
                                  </m:ctrlPr>
                                </m:sSupPr>
                                <m:e>
                                  <m:r>
                                    <a:rPr lang="en-US" sz="1400" b="1" i="1">
                                      <a:solidFill>
                                        <a:srgbClr val="FF0000"/>
                                      </a:solidFill>
                                      <a:latin typeface="Cambria Math"/>
                                    </a:rPr>
                                    <m:t>𝒙</m:t>
                                  </m:r>
                                </m:e>
                                <m:sup>
                                  <m:r>
                                    <a:rPr lang="en-US" sz="1400" b="1" i="1">
                                      <a:solidFill>
                                        <a:srgbClr val="FF0000"/>
                                      </a:solidFill>
                                      <a:latin typeface="Cambria Math"/>
                                    </a:rPr>
                                    <m:t>𝟐</m:t>
                                  </m:r>
                                </m:sup>
                              </m:sSup>
                              <m:r>
                                <a:rPr lang="en-US" sz="1400" b="1" i="1">
                                  <a:solidFill>
                                    <a:srgbClr val="FF0000"/>
                                  </a:solidFill>
                                  <a:latin typeface="Cambria Math"/>
                                </a:rPr>
                                <m:t>+</m:t>
                              </m:r>
                              <m:sSup>
                                <m:sSupPr>
                                  <m:ctrlPr>
                                    <a:rPr lang="en-US" sz="1400" b="1" i="1">
                                      <a:solidFill>
                                        <a:srgbClr val="FF0000"/>
                                      </a:solidFill>
                                      <a:latin typeface="Cambria Math" panose="02040503050406030204" pitchFamily="18" charset="0"/>
                                    </a:rPr>
                                  </m:ctrlPr>
                                </m:sSupPr>
                                <m:e>
                                  <m:r>
                                    <a:rPr lang="en-US" sz="1400" b="1" i="1">
                                      <a:solidFill>
                                        <a:srgbClr val="FF0000"/>
                                      </a:solidFill>
                                      <a:latin typeface="Cambria Math"/>
                                    </a:rPr>
                                    <m:t>𝒚</m:t>
                                  </m:r>
                                </m:e>
                                <m:sup>
                                  <m:r>
                                    <a:rPr lang="en-US" sz="1400" b="1" i="1">
                                      <a:solidFill>
                                        <a:srgbClr val="FF0000"/>
                                      </a:solidFill>
                                      <a:latin typeface="Cambria Math"/>
                                    </a:rPr>
                                    <m:t>𝟐</m:t>
                                  </m:r>
                                </m:sup>
                              </m:sSup>
                            </m:e>
                          </m:d>
                        </m:e>
                        <m:sup>
                          <m:r>
                            <a:rPr lang="en-GB" sz="1400" b="1" i="1" smtClean="0">
                              <a:solidFill>
                                <a:srgbClr val="FF0000"/>
                              </a:solidFill>
                              <a:latin typeface="Cambria Math"/>
                            </a:rPr>
                            <m:t>𝟐</m:t>
                          </m:r>
                        </m:sup>
                      </m:sSup>
                      <m:r>
                        <a:rPr lang="en-GB" sz="1400" b="1" i="1" smtClean="0">
                          <a:solidFill>
                            <a:srgbClr val="FF0000"/>
                          </a:solidFill>
                          <a:latin typeface="Cambria Math"/>
                        </a:rPr>
                        <m:t>=</m:t>
                      </m:r>
                    </m:oMath>
                  </m:oMathPara>
                </a14:m>
                <a:endParaRPr lang="en-GB" sz="1400" b="1" dirty="0">
                  <a:solidFill>
                    <a:srgbClr val="FF0000"/>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5011066" y="2650246"/>
                <a:ext cx="1371600" cy="383503"/>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6152155" y="2707643"/>
                <a:ext cx="568035"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solidFill>
                            <a:srgbClr val="FF0000"/>
                          </a:solidFill>
                          <a:latin typeface="Cambria Math"/>
                        </a:rPr>
                        <m:t>𝟐</m:t>
                      </m:r>
                      <m:r>
                        <a:rPr lang="en-GB" sz="1400" b="1" i="1" smtClean="0">
                          <a:solidFill>
                            <a:srgbClr val="FF0000"/>
                          </a:solidFill>
                          <a:latin typeface="Cambria Math"/>
                        </a:rPr>
                        <m:t>𝒙𝒚</m:t>
                      </m:r>
                    </m:oMath>
                  </m:oMathPara>
                </a14:m>
                <a:endParaRPr lang="en-GB" sz="1400" b="1" dirty="0">
                  <a:solidFill>
                    <a:srgbClr val="FF0000"/>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6152155" y="2707643"/>
                <a:ext cx="568035" cy="307777"/>
              </a:xfrm>
              <a:prstGeom prst="rect">
                <a:avLst/>
              </a:prstGeom>
              <a:blipFill>
                <a:blip r:embed="rId12"/>
                <a:stretch>
                  <a:fillRect b="-5882"/>
                </a:stretch>
              </a:blipFill>
            </p:spPr>
            <p:txBody>
              <a:bodyPr/>
              <a:lstStyle/>
              <a:p>
                <a:r>
                  <a:rPr lang="en-GB">
                    <a:noFill/>
                  </a:rPr>
                  <a:t> </a:t>
                </a:r>
              </a:p>
            </p:txBody>
          </p:sp>
        </mc:Fallback>
      </mc:AlternateContent>
      <p:sp>
        <p:nvSpPr>
          <p:cNvPr id="17" name="タイトル 1">
            <a:extLst>
              <a:ext uri="{FF2B5EF4-FFF2-40B4-BE49-F238E27FC236}">
                <a16:creationId xmlns:a16="http://schemas.microsoft.com/office/drawing/2014/main" id="{D86D50F5-4920-450D-A307-0D7742C4C32D}"/>
              </a:ext>
            </a:extLst>
          </p:cNvPr>
          <p:cNvSpPr>
            <a:spLocks noGrp="1"/>
          </p:cNvSpPr>
          <p:nvPr>
            <p:ph type="title"/>
          </p:nvPr>
        </p:nvSpPr>
        <p:spPr>
          <a:xfrm>
            <a:off x="637359" y="302588"/>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8323FD89-2B39-4D65-BFB3-C1BDC8F3BA5F}"/>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5A</a:t>
            </a:r>
            <a:endParaRPr lang="en-GB" dirty="0">
              <a:latin typeface="Comic Sans MS" panose="030F0702030302020204" pitchFamily="66" charset="0"/>
            </a:endParaRPr>
          </a:p>
        </p:txBody>
      </p:sp>
    </p:spTree>
    <p:extLst>
      <p:ext uri="{BB962C8B-B14F-4D97-AF65-F5344CB8AC3E}">
        <p14:creationId xmlns:p14="http://schemas.microsoft.com/office/powerpoint/2010/main" val="10481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par>
                                <p:cTn id="8" presetID="3"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linds(horizontal)">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blinds(horizontal)">
                                      <p:cBhvr>
                                        <p:cTn id="15" dur="500"/>
                                        <p:tgtEl>
                                          <p:spTgt spid="102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blinds(horizontal)">
                                      <p:cBhvr>
                                        <p:cTn id="18" dur="500"/>
                                        <p:tgtEl>
                                          <p:spTgt spid="35"/>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blinds(horizontal)">
                                      <p:cBhvr>
                                        <p:cTn id="2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429000" cy="4525963"/>
          </a:xfrm>
        </p:spPr>
        <p:txBody>
          <a:bodyPr>
            <a:normAutofit/>
          </a:bodyPr>
          <a:lstStyle/>
          <a:p>
            <a:pPr marL="0" indent="0" algn="ctr">
              <a:buNone/>
            </a:pPr>
            <a:r>
              <a:rPr lang="en-GB" sz="1400" b="1" dirty="0">
                <a:latin typeface="Comic Sans MS" panose="030F0702030302020204" pitchFamily="66" charset="0"/>
              </a:rPr>
              <a:t>You can switch between Polar and Cartesian equations of curves</a:t>
            </a:r>
            <a:endParaRPr lang="en-GB" sz="1400" dirty="0">
              <a:latin typeface="Comic Sans MS" panose="030F0702030302020204" pitchFamily="66" charset="0"/>
            </a:endParaRPr>
          </a:p>
          <a:p>
            <a:pPr marL="0" indent="0" algn="ctr">
              <a:buNone/>
            </a:pPr>
            <a:endParaRPr lang="en-GB" sz="1400" b="1" dirty="0">
              <a:latin typeface="Comic Sans MS" panose="030F0702030302020204" pitchFamily="66" charset="0"/>
            </a:endParaRPr>
          </a:p>
          <a:p>
            <a:pPr marL="0" indent="0" algn="ctr">
              <a:buNone/>
            </a:pPr>
            <a:r>
              <a:rPr lang="en-GB" sz="1400" dirty="0">
                <a:latin typeface="Comic Sans MS" panose="030F0702030302020204" pitchFamily="66" charset="0"/>
                <a:sym typeface="Wingdings" panose="05000000000000000000" pitchFamily="2" charset="2"/>
              </a:rPr>
              <a:t>Find a Polar equivalent for the following Cartesian equation:</a:t>
            </a:r>
          </a:p>
          <a:p>
            <a:pPr marL="0" indent="0" algn="ctr">
              <a:buNone/>
            </a:pPr>
            <a:endParaRPr lang="en-GB" sz="1400" dirty="0">
              <a:latin typeface="Comic Sans MS" panose="030F0702030302020204" pitchFamily="66" charset="0"/>
              <a:sym typeface="Wingdings" panose="05000000000000000000" pitchFamily="2" charset="2"/>
            </a:endParaRPr>
          </a:p>
          <a:p>
            <a:pPr marL="0" indent="0" algn="ctr">
              <a:buNone/>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a:latin typeface="Comic Sans MS" panose="030F0702030302020204" pitchFamily="66" charset="0"/>
                <a:sym typeface="Wingdings" panose="05000000000000000000" pitchFamily="2" charset="2"/>
              </a:rPr>
              <a:t>Polar equations are usually written as ‘r = ‘ or ‘r</a:t>
            </a:r>
            <a:r>
              <a:rPr lang="en-GB" sz="1400" baseline="30000" dirty="0">
                <a:latin typeface="Comic Sans MS" panose="030F0702030302020204" pitchFamily="66" charset="0"/>
                <a:sym typeface="Wingdings" panose="05000000000000000000" pitchFamily="2" charset="2"/>
              </a:rPr>
              <a:t>2</a:t>
            </a:r>
            <a:r>
              <a:rPr lang="en-GB" sz="1400" dirty="0">
                <a:latin typeface="Comic Sans MS" panose="030F0702030302020204" pitchFamily="66" charset="0"/>
                <a:sym typeface="Wingdings" panose="05000000000000000000" pitchFamily="2" charset="2"/>
              </a:rPr>
              <a:t> = ‘, so use the equations above to try and achieve this </a:t>
            </a:r>
          </a:p>
        </p:txBody>
      </p:sp>
      <mc:AlternateContent xmlns:mc="http://schemas.openxmlformats.org/markup-compatibility/2006" xmlns:a14="http://schemas.microsoft.com/office/drawing/2010/main">
        <mc:Choice Requires="a14">
          <p:sp>
            <p:nvSpPr>
              <p:cNvPr id="6" name="TextBox 5"/>
              <p:cNvSpPr txBox="1"/>
              <p:nvPr/>
            </p:nvSpPr>
            <p:spPr>
              <a:xfrm>
                <a:off x="4195253"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𝑥</m:t>
                      </m:r>
                      <m:r>
                        <a:rPr lang="en-US" sz="1600" b="0" i="1" smtClean="0">
                          <a:latin typeface="Cambria Math"/>
                        </a:rPr>
                        <m:t>=</m:t>
                      </m:r>
                      <m:r>
                        <a:rPr lang="en-US" sz="1600" b="0" i="1" smtClean="0">
                          <a:latin typeface="Cambria Math"/>
                        </a:rPr>
                        <m:t>𝑟𝑐𝑜𝑠</m:t>
                      </m:r>
                      <m:r>
                        <a:rPr lang="en-US" sz="1600" b="0" i="1" smtClean="0">
                          <a:latin typeface="Cambria Math"/>
                          <a:ea typeface="Cambria Math"/>
                        </a:rPr>
                        <m:t>𝜃</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4195253" y="0"/>
                <a:ext cx="1219200" cy="33855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971502"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r>
                        <a:rPr lang="en-US" sz="1600" b="0" i="1" smtClean="0">
                          <a:latin typeface="Cambria Math"/>
                        </a:rPr>
                        <m:t>=</m:t>
                      </m:r>
                      <m:r>
                        <a:rPr lang="en-US" sz="1600" b="0" i="1" smtClean="0">
                          <a:latin typeface="Cambria Math"/>
                        </a:rPr>
                        <m:t>𝑟𝑠𝑖𝑛</m:t>
                      </m:r>
                      <m:r>
                        <a:rPr lang="en-US" sz="1600" b="0" i="1" smtClean="0">
                          <a:latin typeface="Cambria Math"/>
                          <a:ea typeface="Cambria Math"/>
                        </a:rPr>
                        <m:t>𝜃</m:t>
                      </m:r>
                    </m:oMath>
                  </m:oMathPara>
                </a14:m>
                <a:endParaRPr lang="en-GB"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2971502" y="0"/>
                <a:ext cx="1219200" cy="338554"/>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596784" y="0"/>
                <a:ext cx="1373068"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𝑥</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𝑦</m:t>
                          </m:r>
                        </m:e>
                        <m:sup>
                          <m:r>
                            <a:rPr lang="en-US" sz="1600" b="0" i="1" smtClean="0">
                              <a:latin typeface="Cambria Math"/>
                            </a:rPr>
                            <m:t>2</m:t>
                          </m:r>
                        </m:sup>
                      </m:sSup>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1596784" y="0"/>
                <a:ext cx="1373068" cy="338554"/>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0" y="0"/>
                <a:ext cx="1597104" cy="51398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m:t>
                      </m:r>
                      <m:r>
                        <a:rPr lang="en-US" sz="1600" b="0" i="1" smtClean="0">
                          <a:latin typeface="Cambria Math"/>
                          <a:ea typeface="Cambria Math"/>
                        </a:rPr>
                        <m:t>𝑎𝑟𝑐𝑡𝑎𝑛</m:t>
                      </m:r>
                      <m:d>
                        <m:dPr>
                          <m:ctrlPr>
                            <a:rPr lang="en-US" sz="1600" b="0" i="1" smtClean="0">
                              <a:latin typeface="Cambria Math" panose="02040503050406030204" pitchFamily="18" charset="0"/>
                              <a:ea typeface="Cambria Math"/>
                            </a:rPr>
                          </m:ctrlPr>
                        </m:dPr>
                        <m:e>
                          <m:f>
                            <m:fPr>
                              <m:ctrlPr>
                                <a:rPr lang="en-US" sz="1600" b="0" i="1" smtClean="0">
                                  <a:latin typeface="Cambria Math" panose="02040503050406030204" pitchFamily="18" charset="0"/>
                                  <a:ea typeface="Cambria Math"/>
                                </a:rPr>
                              </m:ctrlPr>
                            </m:fPr>
                            <m:num>
                              <m:r>
                                <a:rPr lang="en-US" sz="1600" b="0" i="1" smtClean="0">
                                  <a:latin typeface="Cambria Math"/>
                                  <a:ea typeface="Cambria Math"/>
                                </a:rPr>
                                <m:t>𝑦</m:t>
                              </m:r>
                            </m:num>
                            <m:den>
                              <m:r>
                                <a:rPr lang="en-US" sz="1600" b="0" i="1" smtClean="0">
                                  <a:latin typeface="Cambria Math"/>
                                  <a:ea typeface="Cambria Math"/>
                                </a:rPr>
                                <m:t>𝑥</m:t>
                              </m:r>
                            </m:den>
                          </m:f>
                        </m:e>
                      </m:d>
                    </m:oMath>
                  </m:oMathPara>
                </a14:m>
                <a:endParaRPr lang="en-GB"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0" y="0"/>
                <a:ext cx="1597104" cy="513987"/>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1615032" y="3050721"/>
                <a:ext cx="85273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GB" sz="1400" b="0" i="1" smtClean="0">
                              <a:latin typeface="Cambria Math"/>
                            </a:rPr>
                            <m:t>𝑦</m:t>
                          </m:r>
                        </m:e>
                        <m:sup>
                          <m:r>
                            <a:rPr lang="en-GB" sz="1400" b="0" i="1" smtClean="0">
                              <a:latin typeface="Cambria Math"/>
                            </a:rPr>
                            <m:t>2</m:t>
                          </m:r>
                        </m:sup>
                      </m:sSup>
                      <m:r>
                        <a:rPr lang="en-GB" sz="1400" b="0" i="1" smtClean="0">
                          <a:latin typeface="Cambria Math"/>
                        </a:rPr>
                        <m:t>=4</m:t>
                      </m:r>
                      <m:r>
                        <a:rPr lang="en-GB" sz="1400" b="0" i="1" smtClean="0">
                          <a:latin typeface="Cambria Math"/>
                        </a:rPr>
                        <m:t>𝑥</m:t>
                      </m:r>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1615032" y="3050721"/>
                <a:ext cx="852734" cy="307777"/>
              </a:xfrm>
              <a:prstGeom prst="rect">
                <a:avLst/>
              </a:prstGeom>
              <a:blipFill>
                <a:blip r:embed="rId7"/>
                <a:stretch>
                  <a:fillRect b="-196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495800" y="1600200"/>
                <a:ext cx="9144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GB" sz="1400" b="0" i="1" smtClean="0">
                              <a:latin typeface="Cambria Math"/>
                            </a:rPr>
                            <m:t>𝑦</m:t>
                          </m:r>
                        </m:e>
                        <m:sup>
                          <m:r>
                            <a:rPr lang="en-GB" sz="1400" b="0" i="1" smtClean="0">
                              <a:latin typeface="Cambria Math"/>
                            </a:rPr>
                            <m:t>2</m:t>
                          </m:r>
                        </m:sup>
                      </m:sSup>
                      <m:r>
                        <a:rPr lang="en-GB" sz="1400" b="0" i="1" smtClean="0">
                          <a:latin typeface="Cambria Math"/>
                        </a:rPr>
                        <m:t>=4</m:t>
                      </m:r>
                      <m:r>
                        <a:rPr lang="en-GB" sz="1400" b="0" i="1" smtClean="0">
                          <a:latin typeface="Cambria Math"/>
                        </a:rPr>
                        <m:t>𝑥</m:t>
                      </m:r>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495800" y="1600200"/>
                <a:ext cx="914400" cy="307777"/>
              </a:xfrm>
              <a:prstGeom prst="rect">
                <a:avLst/>
              </a:prstGeom>
              <a:blipFill>
                <a:blip r:embed="rId8"/>
                <a:stretch>
                  <a:fillRect b="-2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038600" y="2057400"/>
                <a:ext cx="17526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GB" sz="1400" b="0" i="1" smtClean="0">
                              <a:latin typeface="Cambria Math"/>
                            </a:rPr>
                            <m:t>𝑟</m:t>
                          </m:r>
                        </m:e>
                        <m:sup>
                          <m:r>
                            <a:rPr lang="en-GB" sz="1400" b="0" i="1" smtClean="0">
                              <a:latin typeface="Cambria Math"/>
                            </a:rPr>
                            <m:t>2</m:t>
                          </m:r>
                        </m:sup>
                      </m:sSup>
                      <m:sSup>
                        <m:sSupPr>
                          <m:ctrlPr>
                            <a:rPr lang="en-GB" sz="1400" b="0" i="1" smtClean="0">
                              <a:latin typeface="Cambria Math" panose="02040503050406030204" pitchFamily="18" charset="0"/>
                            </a:rPr>
                          </m:ctrlPr>
                        </m:sSupPr>
                        <m:e>
                          <m:r>
                            <a:rPr lang="en-GB" sz="1400" b="0" i="1" smtClean="0">
                              <a:latin typeface="Cambria Math"/>
                            </a:rPr>
                            <m:t>𝑠𝑖𝑛</m:t>
                          </m:r>
                        </m:e>
                        <m:sup>
                          <m:r>
                            <a:rPr lang="en-GB" sz="1400" b="0" i="1" smtClean="0">
                              <a:latin typeface="Cambria Math"/>
                            </a:rPr>
                            <m:t>2</m:t>
                          </m:r>
                        </m:sup>
                      </m:sSup>
                      <m:r>
                        <a:rPr lang="en-GB" sz="1400" b="0" i="1" smtClean="0">
                          <a:latin typeface="Cambria Math"/>
                          <a:ea typeface="Cambria Math"/>
                        </a:rPr>
                        <m:t>𝜃</m:t>
                      </m:r>
                      <m:r>
                        <a:rPr lang="en-GB" sz="1400" b="0" i="1" smtClean="0">
                          <a:latin typeface="Cambria Math"/>
                        </a:rPr>
                        <m:t>=4</m:t>
                      </m:r>
                      <m:r>
                        <a:rPr lang="en-GB" sz="1400" b="0" i="1" smtClean="0">
                          <a:latin typeface="Cambria Math"/>
                        </a:rPr>
                        <m:t>𝑟𝑐𝑜𝑠</m:t>
                      </m:r>
                      <m:r>
                        <a:rPr lang="en-GB" sz="1400" b="0" i="1" smtClean="0">
                          <a:latin typeface="Cambria Math"/>
                          <a:ea typeface="Cambria Math"/>
                        </a:rPr>
                        <m:t>𝜃</m:t>
                      </m:r>
                    </m:oMath>
                  </m:oMathPara>
                </a14:m>
                <a:endParaRPr lang="en-GB" sz="1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038600" y="2057400"/>
                <a:ext cx="1752600" cy="307777"/>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114800" y="2514600"/>
                <a:ext cx="16002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rPr>
                        <m:t>𝑟</m:t>
                      </m:r>
                      <m:sSup>
                        <m:sSupPr>
                          <m:ctrlPr>
                            <a:rPr lang="en-GB" sz="1400" b="0" i="1" smtClean="0">
                              <a:latin typeface="Cambria Math" panose="02040503050406030204" pitchFamily="18" charset="0"/>
                            </a:rPr>
                          </m:ctrlPr>
                        </m:sSupPr>
                        <m:e>
                          <m:r>
                            <a:rPr lang="en-GB" sz="1400" b="0" i="1" smtClean="0">
                              <a:latin typeface="Cambria Math"/>
                            </a:rPr>
                            <m:t>𝑠𝑖𝑛</m:t>
                          </m:r>
                        </m:e>
                        <m:sup>
                          <m:r>
                            <a:rPr lang="en-GB" sz="1400" b="0" i="1" smtClean="0">
                              <a:latin typeface="Cambria Math"/>
                            </a:rPr>
                            <m:t>2</m:t>
                          </m:r>
                        </m:sup>
                      </m:sSup>
                      <m:r>
                        <a:rPr lang="en-GB" sz="1400" b="0" i="1" smtClean="0">
                          <a:latin typeface="Cambria Math"/>
                          <a:ea typeface="Cambria Math"/>
                        </a:rPr>
                        <m:t>𝜃</m:t>
                      </m:r>
                      <m:r>
                        <a:rPr lang="en-GB" sz="1400" b="0" i="1" smtClean="0">
                          <a:latin typeface="Cambria Math"/>
                        </a:rPr>
                        <m:t>=4</m:t>
                      </m:r>
                      <m:r>
                        <a:rPr lang="en-GB" sz="1400" b="0" i="1" smtClean="0">
                          <a:latin typeface="Cambria Math"/>
                        </a:rPr>
                        <m:t>𝑐𝑜𝑠</m:t>
                      </m:r>
                      <m:r>
                        <a:rPr lang="en-GB" sz="1400" b="0" i="1" smtClean="0">
                          <a:latin typeface="Cambria Math"/>
                          <a:ea typeface="Cambria Math"/>
                        </a:rPr>
                        <m:t>𝜃</m:t>
                      </m:r>
                    </m:oMath>
                  </m:oMathPara>
                </a14:m>
                <a:endParaRPr lang="en-GB"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114800" y="2514600"/>
                <a:ext cx="1600200" cy="307777"/>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629150" y="2905125"/>
                <a:ext cx="990600" cy="5120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rPr>
                        <m:t>𝑟</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4</m:t>
                          </m:r>
                          <m:r>
                            <a:rPr lang="en-GB" sz="1400" b="0" i="1" smtClean="0">
                              <a:latin typeface="Cambria Math"/>
                            </a:rPr>
                            <m:t>𝑐𝑜𝑠</m:t>
                          </m:r>
                          <m:r>
                            <a:rPr lang="en-GB" sz="1400" b="0" i="1" smtClean="0">
                              <a:latin typeface="Cambria Math"/>
                              <a:ea typeface="Cambria Math"/>
                            </a:rPr>
                            <m:t>𝜃</m:t>
                          </m:r>
                        </m:num>
                        <m:den>
                          <m:sSup>
                            <m:sSupPr>
                              <m:ctrlPr>
                                <a:rPr lang="en-GB" sz="1400" b="0" i="1" smtClean="0">
                                  <a:latin typeface="Cambria Math" panose="02040503050406030204" pitchFamily="18" charset="0"/>
                                </a:rPr>
                              </m:ctrlPr>
                            </m:sSupPr>
                            <m:e>
                              <m:r>
                                <a:rPr lang="en-GB" sz="1400" b="0" i="1" smtClean="0">
                                  <a:latin typeface="Cambria Math"/>
                                </a:rPr>
                                <m:t>𝑠𝑖𝑛</m:t>
                              </m:r>
                            </m:e>
                            <m:sup>
                              <m:r>
                                <a:rPr lang="en-GB" sz="1400" b="0" i="1" smtClean="0">
                                  <a:latin typeface="Cambria Math"/>
                                </a:rPr>
                                <m:t>2</m:t>
                              </m:r>
                            </m:sup>
                          </m:sSup>
                          <m:r>
                            <a:rPr lang="en-GB" sz="1400" b="0" i="1" smtClean="0">
                              <a:latin typeface="Cambria Math"/>
                              <a:ea typeface="Cambria Math"/>
                            </a:rPr>
                            <m:t>𝜃</m:t>
                          </m:r>
                        </m:den>
                      </m:f>
                    </m:oMath>
                  </m:oMathPara>
                </a14:m>
                <a:endParaRPr lang="en-GB" sz="1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629150" y="2905125"/>
                <a:ext cx="990600" cy="512063"/>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610100" y="3533775"/>
                <a:ext cx="1590675" cy="4989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rPr>
                        <m:t>𝑟</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4</m:t>
                          </m:r>
                          <m:r>
                            <a:rPr lang="en-GB" sz="1400" b="0" i="1" smtClean="0">
                              <a:latin typeface="Cambria Math"/>
                            </a:rPr>
                            <m:t>𝑐𝑜𝑠</m:t>
                          </m:r>
                          <m:r>
                            <a:rPr lang="en-GB" sz="1400" b="0" i="1" smtClean="0">
                              <a:latin typeface="Cambria Math"/>
                              <a:ea typeface="Cambria Math"/>
                            </a:rPr>
                            <m:t>𝜃</m:t>
                          </m:r>
                        </m:num>
                        <m:den>
                          <m:r>
                            <a:rPr lang="en-GB" sz="1400" b="0" i="1" smtClean="0">
                              <a:latin typeface="Cambria Math"/>
                            </a:rPr>
                            <m:t>𝑠𝑖𝑛</m:t>
                          </m:r>
                          <m:r>
                            <a:rPr lang="en-GB" sz="1400" b="0" i="1" smtClean="0">
                              <a:latin typeface="Cambria Math"/>
                              <a:ea typeface="Cambria Math"/>
                            </a:rPr>
                            <m:t>𝜃</m:t>
                          </m:r>
                        </m:den>
                      </m:f>
                      <m:r>
                        <a:rPr lang="en-GB" sz="1400" b="0" i="1" smtClean="0">
                          <a:latin typeface="Cambria Math"/>
                          <a:ea typeface="Cambria Math"/>
                        </a:rPr>
                        <m:t>×</m:t>
                      </m:r>
                      <m:f>
                        <m:fPr>
                          <m:ctrlPr>
                            <a:rPr lang="en-GB" sz="1400" b="0" i="1" smtClean="0">
                              <a:latin typeface="Cambria Math" panose="02040503050406030204" pitchFamily="18" charset="0"/>
                              <a:ea typeface="Cambria Math"/>
                            </a:rPr>
                          </m:ctrlPr>
                        </m:fPr>
                        <m:num>
                          <m:r>
                            <a:rPr lang="en-GB" sz="1400" b="0" i="1" smtClean="0">
                              <a:latin typeface="Cambria Math"/>
                              <a:ea typeface="Cambria Math"/>
                            </a:rPr>
                            <m:t>1</m:t>
                          </m:r>
                        </m:num>
                        <m:den>
                          <m:r>
                            <a:rPr lang="en-GB" sz="1400" b="0" i="1" smtClean="0">
                              <a:latin typeface="Cambria Math"/>
                              <a:ea typeface="Cambria Math"/>
                            </a:rPr>
                            <m:t>𝑠𝑖𝑛</m:t>
                          </m:r>
                          <m:r>
                            <a:rPr lang="en-GB" sz="1400" b="0" i="1" smtClean="0">
                              <a:latin typeface="Cambria Math"/>
                              <a:ea typeface="Cambria Math"/>
                            </a:rPr>
                            <m:t>𝜃</m:t>
                          </m:r>
                        </m:den>
                      </m:f>
                    </m:oMath>
                  </m:oMathPara>
                </a14:m>
                <a:endParaRPr lang="en-GB" sz="1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4610100" y="3533775"/>
                <a:ext cx="1590675" cy="498983"/>
              </a:xfrm>
              <a:prstGeom prst="rect">
                <a:avLst/>
              </a:prstGeom>
              <a:blipFill>
                <a:blip r:embed="rId12"/>
                <a:stretch>
                  <a:fillRect b="-12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591050" y="4210050"/>
                <a:ext cx="1590675"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rPr>
                        <m:t>𝑟</m:t>
                      </m:r>
                      <m:r>
                        <a:rPr lang="en-GB" sz="1400" b="0" i="1" smtClean="0">
                          <a:latin typeface="Cambria Math"/>
                        </a:rPr>
                        <m:t>=4</m:t>
                      </m:r>
                      <m:r>
                        <a:rPr lang="en-GB" sz="1400" b="0" i="1" smtClean="0">
                          <a:latin typeface="Cambria Math"/>
                        </a:rPr>
                        <m:t>𝑐𝑜𝑡</m:t>
                      </m:r>
                      <m:r>
                        <a:rPr lang="en-GB" sz="1400" b="0" i="1" smtClean="0">
                          <a:latin typeface="Cambria Math"/>
                          <a:ea typeface="Cambria Math"/>
                        </a:rPr>
                        <m:t>𝜃</m:t>
                      </m:r>
                      <m:r>
                        <a:rPr lang="en-GB" sz="1400" b="0" i="1" smtClean="0">
                          <a:latin typeface="Cambria Math"/>
                          <a:ea typeface="Cambria Math"/>
                        </a:rPr>
                        <m:t>𝑐𝑜𝑠𝑒𝑐</m:t>
                      </m:r>
                      <m:r>
                        <a:rPr lang="en-GB" sz="1400" b="0" i="1" smtClean="0">
                          <a:latin typeface="Cambria Math"/>
                          <a:ea typeface="Cambria Math"/>
                        </a:rPr>
                        <m:t>𝜃</m:t>
                      </m:r>
                    </m:oMath>
                  </m:oMathPara>
                </a14:m>
                <a:endParaRPr lang="en-GB" sz="1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591050" y="4210050"/>
                <a:ext cx="1590675" cy="307777"/>
              </a:xfrm>
              <a:prstGeom prst="rect">
                <a:avLst/>
              </a:prstGeom>
              <a:blipFill>
                <a:blip r:embed="rId13"/>
                <a:stretch>
                  <a:fillRect/>
                </a:stretch>
              </a:blipFill>
            </p:spPr>
            <p:txBody>
              <a:bodyPr/>
              <a:lstStyle/>
              <a:p>
                <a:r>
                  <a:rPr lang="en-GB">
                    <a:noFill/>
                  </a:rPr>
                  <a:t> </a:t>
                </a:r>
              </a:p>
            </p:txBody>
          </p:sp>
        </mc:Fallback>
      </mc:AlternateContent>
      <p:sp>
        <p:nvSpPr>
          <p:cNvPr id="17" name="Arc 16"/>
          <p:cNvSpPr/>
          <p:nvPr/>
        </p:nvSpPr>
        <p:spPr>
          <a:xfrm>
            <a:off x="5509780" y="1772887"/>
            <a:ext cx="395720" cy="455963"/>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TextBox 17"/>
          <p:cNvSpPr txBox="1"/>
          <p:nvPr/>
        </p:nvSpPr>
        <p:spPr>
          <a:xfrm>
            <a:off x="5838826" y="1836965"/>
            <a:ext cx="287655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Replace y and x with equivalents</a:t>
            </a:r>
            <a:endParaRPr lang="en-GB" sz="1400" baseline="30000" dirty="0">
              <a:solidFill>
                <a:srgbClr val="FF0000"/>
              </a:solidFill>
              <a:latin typeface="Comic Sans MS" panose="030F0702030302020204" pitchFamily="66" charset="0"/>
            </a:endParaRPr>
          </a:p>
        </p:txBody>
      </p:sp>
      <p:sp>
        <p:nvSpPr>
          <p:cNvPr id="19" name="Arc 18"/>
          <p:cNvSpPr/>
          <p:nvPr/>
        </p:nvSpPr>
        <p:spPr>
          <a:xfrm>
            <a:off x="5509780" y="2239612"/>
            <a:ext cx="395720" cy="455963"/>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Arc 19"/>
          <p:cNvSpPr/>
          <p:nvPr/>
        </p:nvSpPr>
        <p:spPr>
          <a:xfrm>
            <a:off x="5509780" y="2706337"/>
            <a:ext cx="395720" cy="455963"/>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Arc 20"/>
          <p:cNvSpPr/>
          <p:nvPr/>
        </p:nvSpPr>
        <p:spPr>
          <a:xfrm>
            <a:off x="5976505" y="3152776"/>
            <a:ext cx="376670" cy="6477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Arc 21"/>
          <p:cNvSpPr/>
          <p:nvPr/>
        </p:nvSpPr>
        <p:spPr>
          <a:xfrm>
            <a:off x="5986029" y="3810001"/>
            <a:ext cx="386195" cy="581024"/>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TextBox 22"/>
          <p:cNvSpPr txBox="1"/>
          <p:nvPr/>
        </p:nvSpPr>
        <p:spPr>
          <a:xfrm>
            <a:off x="5867400" y="2341790"/>
            <a:ext cx="1152525"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Divide by r</a:t>
            </a:r>
            <a:endParaRPr lang="en-GB" sz="1400" baseline="30000" dirty="0">
              <a:solidFill>
                <a:srgbClr val="FF0000"/>
              </a:solidFill>
              <a:latin typeface="Comic Sans MS" panose="030F0702030302020204" pitchFamily="66" charset="0"/>
            </a:endParaRPr>
          </a:p>
        </p:txBody>
      </p:sp>
      <p:sp>
        <p:nvSpPr>
          <p:cNvPr id="24" name="TextBox 23"/>
          <p:cNvSpPr txBox="1"/>
          <p:nvPr/>
        </p:nvSpPr>
        <p:spPr>
          <a:xfrm>
            <a:off x="5857875" y="2789465"/>
            <a:ext cx="150495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Divide by sin</a:t>
            </a:r>
            <a:r>
              <a:rPr lang="en-GB" sz="1400" baseline="30000" dirty="0">
                <a:solidFill>
                  <a:srgbClr val="FF0000"/>
                </a:solidFill>
                <a:latin typeface="Comic Sans MS" panose="030F0702030302020204" pitchFamily="66" charset="0"/>
              </a:rPr>
              <a:t>2</a:t>
            </a:r>
            <a:r>
              <a:rPr lang="el-GR" sz="1400" dirty="0">
                <a:solidFill>
                  <a:srgbClr val="FF0000"/>
                </a:solidFill>
                <a:latin typeface="Comic Sans MS" panose="030F0702030302020204" pitchFamily="66" charset="0"/>
              </a:rPr>
              <a:t>θ</a:t>
            </a:r>
            <a:endParaRPr lang="en-GB" sz="1400" baseline="30000" dirty="0">
              <a:solidFill>
                <a:srgbClr val="FF0000"/>
              </a:solidFill>
              <a:latin typeface="Comic Sans MS" panose="030F0702030302020204" pitchFamily="66" charset="0"/>
            </a:endParaRPr>
          </a:p>
        </p:txBody>
      </p:sp>
      <p:sp>
        <p:nvSpPr>
          <p:cNvPr id="25" name="TextBox 24"/>
          <p:cNvSpPr txBox="1"/>
          <p:nvPr/>
        </p:nvSpPr>
        <p:spPr>
          <a:xfrm>
            <a:off x="6305550" y="3208565"/>
            <a:ext cx="2171700"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Imagine the fraction was split up</a:t>
            </a:r>
            <a:endParaRPr lang="en-GB" sz="1400" baseline="30000" dirty="0">
              <a:solidFill>
                <a:srgbClr val="FF0000"/>
              </a:solidFill>
              <a:latin typeface="Comic Sans MS" panose="030F0702030302020204" pitchFamily="66" charset="0"/>
            </a:endParaRPr>
          </a:p>
        </p:txBody>
      </p:sp>
      <p:sp>
        <p:nvSpPr>
          <p:cNvPr id="27" name="TextBox 26"/>
          <p:cNvSpPr txBox="1"/>
          <p:nvPr/>
        </p:nvSpPr>
        <p:spPr>
          <a:xfrm>
            <a:off x="6334125" y="3865790"/>
            <a:ext cx="1743075"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Both parts can be re-written</a:t>
            </a:r>
            <a:endParaRPr lang="en-GB" sz="1400" baseline="30000" dirty="0">
              <a:solidFill>
                <a:srgbClr val="FF0000"/>
              </a:solidFill>
              <a:latin typeface="Comic Sans MS" panose="030F0702030302020204" pitchFamily="66" charset="0"/>
            </a:endParaRPr>
          </a:p>
        </p:txBody>
      </p:sp>
      <p:sp>
        <p:nvSpPr>
          <p:cNvPr id="10" name="Rectangle 9"/>
          <p:cNvSpPr/>
          <p:nvPr/>
        </p:nvSpPr>
        <p:spPr>
          <a:xfrm>
            <a:off x="4600575" y="1590675"/>
            <a:ext cx="257175" cy="30480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4200525" y="2047875"/>
            <a:ext cx="657225" cy="30480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5143501" y="1647825"/>
            <a:ext cx="171450" cy="21907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5133976" y="2095501"/>
            <a:ext cx="504824" cy="22860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タイトル 1">
            <a:extLst>
              <a:ext uri="{FF2B5EF4-FFF2-40B4-BE49-F238E27FC236}">
                <a16:creationId xmlns:a16="http://schemas.microsoft.com/office/drawing/2014/main" id="{FAA871FE-4EF6-4B70-A6AA-ACFD5E0A84FA}"/>
              </a:ext>
            </a:extLst>
          </p:cNvPr>
          <p:cNvSpPr>
            <a:spLocks noGrp="1"/>
          </p:cNvSpPr>
          <p:nvPr>
            <p:ph type="title"/>
          </p:nvPr>
        </p:nvSpPr>
        <p:spPr>
          <a:xfrm>
            <a:off x="637359" y="302588"/>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33" name="テキスト ボックス 32">
            <a:extLst>
              <a:ext uri="{FF2B5EF4-FFF2-40B4-BE49-F238E27FC236}">
                <a16:creationId xmlns:a16="http://schemas.microsoft.com/office/drawing/2014/main" id="{6297DBB9-6F7B-4397-B281-0605569E8047}"/>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5A</a:t>
            </a:r>
            <a:endParaRPr lang="en-GB" dirty="0">
              <a:latin typeface="Comic Sans MS" panose="030F0702030302020204" pitchFamily="66" charset="0"/>
            </a:endParaRPr>
          </a:p>
        </p:txBody>
      </p:sp>
    </p:spTree>
    <p:extLst>
      <p:ext uri="{BB962C8B-B14F-4D97-AF65-F5344CB8AC3E}">
        <p14:creationId xmlns:p14="http://schemas.microsoft.com/office/powerpoint/2010/main" val="59872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blinds(horizontal)">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7"/>
                                        </p:tgtEl>
                                        <p:attrNameLst>
                                          <p:attrName>fillcolor</p:attrName>
                                        </p:attrNameLst>
                                      </p:cBhvr>
                                      <p:to>
                                        <a:srgbClr val="66CCFF"/>
                                      </p:to>
                                    </p:animClr>
                                    <p:set>
                                      <p:cBhvr>
                                        <p:cTn id="47" dur="500" fill="hold"/>
                                        <p:tgtEl>
                                          <p:spTgt spid="7"/>
                                        </p:tgtEl>
                                        <p:attrNameLst>
                                          <p:attrName>fill.type</p:attrName>
                                        </p:attrNameLst>
                                      </p:cBhvr>
                                      <p:to>
                                        <p:strVal val="solid"/>
                                      </p:to>
                                    </p:set>
                                    <p:set>
                                      <p:cBhvr>
                                        <p:cTn id="48" dur="500" fill="hold"/>
                                        <p:tgtEl>
                                          <p:spTgt spid="7"/>
                                        </p:tgtEl>
                                        <p:attrNameLst>
                                          <p:attrName>fill.on</p:attrName>
                                        </p:attrNameLst>
                                      </p:cBhvr>
                                      <p:to>
                                        <p:strVal val="true"/>
                                      </p:to>
                                    </p:set>
                                  </p:childTnLst>
                                </p:cTn>
                              </p:par>
                            </p:childTnLst>
                          </p:cTn>
                        </p:par>
                      </p:childTnLst>
                    </p:cTn>
                  </p:par>
                  <p:par>
                    <p:cTn id="49" fill="hold">
                      <p:stCondLst>
                        <p:cond delay="indefinite"/>
                      </p:stCondLst>
                      <p:childTnLst>
                        <p:par>
                          <p:cTn id="50" fill="hold">
                            <p:stCondLst>
                              <p:cond delay="0"/>
                            </p:stCondLst>
                            <p:childTnLst>
                              <p:par>
                                <p:cTn id="51" presetID="3" presetClass="exit" presetSubtype="10" fill="hold" grpId="1" nodeType="clickEffect">
                                  <p:stCondLst>
                                    <p:cond delay="0"/>
                                  </p:stCondLst>
                                  <p:childTnLst>
                                    <p:animEffect transition="out" filter="blinds(horizontal)">
                                      <p:cBhvr>
                                        <p:cTn id="52" dur="500"/>
                                        <p:tgtEl>
                                          <p:spTgt spid="10"/>
                                        </p:tgtEl>
                                      </p:cBhvr>
                                    </p:animEffect>
                                    <p:set>
                                      <p:cBhvr>
                                        <p:cTn id="53" dur="1" fill="hold">
                                          <p:stCondLst>
                                            <p:cond delay="499"/>
                                          </p:stCondLst>
                                        </p:cTn>
                                        <p:tgtEl>
                                          <p:spTgt spid="10"/>
                                        </p:tgtEl>
                                        <p:attrNameLst>
                                          <p:attrName>style.visibility</p:attrName>
                                        </p:attrNameLst>
                                      </p:cBhvr>
                                      <p:to>
                                        <p:strVal val="hidden"/>
                                      </p:to>
                                    </p:set>
                                  </p:childTnLst>
                                </p:cTn>
                              </p:par>
                              <p:par>
                                <p:cTn id="54" presetID="3" presetClass="exit" presetSubtype="10" fill="hold" grpId="1" nodeType="withEffect">
                                  <p:stCondLst>
                                    <p:cond delay="0"/>
                                  </p:stCondLst>
                                  <p:childTnLst>
                                    <p:animEffect transition="out" filter="blinds(horizontal)">
                                      <p:cBhvr>
                                        <p:cTn id="55" dur="500"/>
                                        <p:tgtEl>
                                          <p:spTgt spid="28"/>
                                        </p:tgtEl>
                                      </p:cBhvr>
                                    </p:animEffect>
                                    <p:set>
                                      <p:cBhvr>
                                        <p:cTn id="56" dur="1" fill="hold">
                                          <p:stCondLst>
                                            <p:cond delay="499"/>
                                          </p:stCondLst>
                                        </p:cTn>
                                        <p:tgtEl>
                                          <p:spTgt spid="28"/>
                                        </p:tgtEl>
                                        <p:attrNameLst>
                                          <p:attrName>style.visibility</p:attrName>
                                        </p:attrNameLst>
                                      </p:cBhvr>
                                      <p:to>
                                        <p:strVal val="hidden"/>
                                      </p:to>
                                    </p:set>
                                  </p:childTnLst>
                                </p:cTn>
                              </p:par>
                              <p:par>
                                <p:cTn id="57" presetID="1" presetClass="emph" presetSubtype="2" fill="hold" nodeType="withEffect">
                                  <p:stCondLst>
                                    <p:cond delay="0"/>
                                  </p:stCondLst>
                                  <p:childTnLst>
                                    <p:animClr clrSpc="rgb" dir="cw">
                                      <p:cBhvr>
                                        <p:cTn id="58" dur="500" fill="hold"/>
                                        <p:tgtEl>
                                          <p:spTgt spid="7"/>
                                        </p:tgtEl>
                                        <p:attrNameLst>
                                          <p:attrName>fillcolor</p:attrName>
                                        </p:attrNameLst>
                                      </p:cBhvr>
                                      <p:to>
                                        <a:schemeClr val="bg1"/>
                                      </p:to>
                                    </p:animClr>
                                    <p:set>
                                      <p:cBhvr>
                                        <p:cTn id="59" dur="500" fill="hold"/>
                                        <p:tgtEl>
                                          <p:spTgt spid="7"/>
                                        </p:tgtEl>
                                        <p:attrNameLst>
                                          <p:attrName>fill.type</p:attrName>
                                        </p:attrNameLst>
                                      </p:cBhvr>
                                      <p:to>
                                        <p:strVal val="solid"/>
                                      </p:to>
                                    </p:set>
                                    <p:set>
                                      <p:cBhvr>
                                        <p:cTn id="60" dur="500" fill="hold"/>
                                        <p:tgtEl>
                                          <p:spTgt spid="7"/>
                                        </p:tgtEl>
                                        <p:attrNameLst>
                                          <p:attrName>fill.on</p:attrName>
                                        </p:attrNameLst>
                                      </p:cBhvr>
                                      <p:to>
                                        <p:strVal val="true"/>
                                      </p:to>
                                    </p:se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blinds(horizontal)">
                                      <p:cBhvr>
                                        <p:cTn id="65" dur="500"/>
                                        <p:tgtEl>
                                          <p:spTgt spid="29"/>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blinds(horizontal)">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mph" presetSubtype="2" fill="hold" nodeType="clickEffect">
                                  <p:stCondLst>
                                    <p:cond delay="0"/>
                                  </p:stCondLst>
                                  <p:childTnLst>
                                    <p:animClr clrSpc="rgb" dir="cw">
                                      <p:cBhvr>
                                        <p:cTn id="74" dur="500" fill="hold"/>
                                        <p:tgtEl>
                                          <p:spTgt spid="6"/>
                                        </p:tgtEl>
                                        <p:attrNameLst>
                                          <p:attrName>fillcolor</p:attrName>
                                        </p:attrNameLst>
                                      </p:cBhvr>
                                      <p:to>
                                        <a:srgbClr val="66CCFF"/>
                                      </p:to>
                                    </p:animClr>
                                    <p:set>
                                      <p:cBhvr>
                                        <p:cTn id="75" dur="500" fill="hold"/>
                                        <p:tgtEl>
                                          <p:spTgt spid="6"/>
                                        </p:tgtEl>
                                        <p:attrNameLst>
                                          <p:attrName>fill.type</p:attrName>
                                        </p:attrNameLst>
                                      </p:cBhvr>
                                      <p:to>
                                        <p:strVal val="solid"/>
                                      </p:to>
                                    </p:set>
                                    <p:set>
                                      <p:cBhvr>
                                        <p:cTn id="76" dur="500" fill="hold"/>
                                        <p:tgtEl>
                                          <p:spTgt spid="6"/>
                                        </p:tgtEl>
                                        <p:attrNameLst>
                                          <p:attrName>fill.on</p:attrName>
                                        </p:attrNameLst>
                                      </p:cBhvr>
                                      <p:to>
                                        <p:strVal val="true"/>
                                      </p:to>
                                    </p:set>
                                  </p:childTnLst>
                                </p:cTn>
                              </p:par>
                            </p:childTnLst>
                          </p:cTn>
                        </p:par>
                      </p:childTnLst>
                    </p:cTn>
                  </p:par>
                  <p:par>
                    <p:cTn id="77" fill="hold">
                      <p:stCondLst>
                        <p:cond delay="indefinite"/>
                      </p:stCondLst>
                      <p:childTnLst>
                        <p:par>
                          <p:cTn id="78" fill="hold">
                            <p:stCondLst>
                              <p:cond delay="0"/>
                            </p:stCondLst>
                            <p:childTnLst>
                              <p:par>
                                <p:cTn id="79" presetID="3" presetClass="exit" presetSubtype="10" fill="hold" grpId="1" nodeType="clickEffect">
                                  <p:stCondLst>
                                    <p:cond delay="0"/>
                                  </p:stCondLst>
                                  <p:childTnLst>
                                    <p:animEffect transition="out" filter="blinds(horizontal)">
                                      <p:cBhvr>
                                        <p:cTn id="80" dur="500"/>
                                        <p:tgtEl>
                                          <p:spTgt spid="29"/>
                                        </p:tgtEl>
                                      </p:cBhvr>
                                    </p:animEffect>
                                    <p:set>
                                      <p:cBhvr>
                                        <p:cTn id="81" dur="1" fill="hold">
                                          <p:stCondLst>
                                            <p:cond delay="499"/>
                                          </p:stCondLst>
                                        </p:cTn>
                                        <p:tgtEl>
                                          <p:spTgt spid="29"/>
                                        </p:tgtEl>
                                        <p:attrNameLst>
                                          <p:attrName>style.visibility</p:attrName>
                                        </p:attrNameLst>
                                      </p:cBhvr>
                                      <p:to>
                                        <p:strVal val="hidden"/>
                                      </p:to>
                                    </p:set>
                                  </p:childTnLst>
                                </p:cTn>
                              </p:par>
                              <p:par>
                                <p:cTn id="82" presetID="3" presetClass="exit" presetSubtype="10" fill="hold" grpId="1" nodeType="withEffect">
                                  <p:stCondLst>
                                    <p:cond delay="0"/>
                                  </p:stCondLst>
                                  <p:childTnLst>
                                    <p:animEffect transition="out" filter="blinds(horizontal)">
                                      <p:cBhvr>
                                        <p:cTn id="83" dur="500"/>
                                        <p:tgtEl>
                                          <p:spTgt spid="30"/>
                                        </p:tgtEl>
                                      </p:cBhvr>
                                    </p:animEffect>
                                    <p:set>
                                      <p:cBhvr>
                                        <p:cTn id="84" dur="1" fill="hold">
                                          <p:stCondLst>
                                            <p:cond delay="499"/>
                                          </p:stCondLst>
                                        </p:cTn>
                                        <p:tgtEl>
                                          <p:spTgt spid="30"/>
                                        </p:tgtEl>
                                        <p:attrNameLst>
                                          <p:attrName>style.visibility</p:attrName>
                                        </p:attrNameLst>
                                      </p:cBhvr>
                                      <p:to>
                                        <p:strVal val="hidden"/>
                                      </p:to>
                                    </p:set>
                                  </p:childTnLst>
                                </p:cTn>
                              </p:par>
                              <p:par>
                                <p:cTn id="85" presetID="1" presetClass="emph" presetSubtype="2" fill="hold" nodeType="withEffect">
                                  <p:stCondLst>
                                    <p:cond delay="0"/>
                                  </p:stCondLst>
                                  <p:childTnLst>
                                    <p:animClr clrSpc="rgb" dir="cw">
                                      <p:cBhvr>
                                        <p:cTn id="86" dur="500" fill="hold"/>
                                        <p:tgtEl>
                                          <p:spTgt spid="6"/>
                                        </p:tgtEl>
                                        <p:attrNameLst>
                                          <p:attrName>fillcolor</p:attrName>
                                        </p:attrNameLst>
                                      </p:cBhvr>
                                      <p:to>
                                        <a:schemeClr val="bg1"/>
                                      </p:to>
                                    </p:animClr>
                                    <p:set>
                                      <p:cBhvr>
                                        <p:cTn id="87" dur="500" fill="hold"/>
                                        <p:tgtEl>
                                          <p:spTgt spid="6"/>
                                        </p:tgtEl>
                                        <p:attrNameLst>
                                          <p:attrName>fill.type</p:attrName>
                                        </p:attrNameLst>
                                      </p:cBhvr>
                                      <p:to>
                                        <p:strVal val="solid"/>
                                      </p:to>
                                    </p:set>
                                    <p:set>
                                      <p:cBhvr>
                                        <p:cTn id="88" dur="500" fill="hold"/>
                                        <p:tgtEl>
                                          <p:spTgt spid="6"/>
                                        </p:tgtEl>
                                        <p:attrNameLst>
                                          <p:attrName>fill.on</p:attrName>
                                        </p:attrNameLst>
                                      </p:cBhvr>
                                      <p:to>
                                        <p:strVal val="true"/>
                                      </p:to>
                                    </p:se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blinds(horizontal)">
                                      <p:cBhvr>
                                        <p:cTn id="93" dur="500"/>
                                        <p:tgtEl>
                                          <p:spTgt spid="19"/>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blinds(horizontal)">
                                      <p:cBhvr>
                                        <p:cTn id="98" dur="500"/>
                                        <p:tgtEl>
                                          <p:spTgt spid="23"/>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13"/>
                                        </p:tgtEl>
                                        <p:attrNameLst>
                                          <p:attrName>style.visibility</p:attrName>
                                        </p:attrNameLst>
                                      </p:cBhvr>
                                      <p:to>
                                        <p:strVal val="visible"/>
                                      </p:to>
                                    </p:set>
                                    <p:animEffect transition="in" filter="blinds(horizontal)">
                                      <p:cBhvr>
                                        <p:cTn id="103" dur="500"/>
                                        <p:tgtEl>
                                          <p:spTgt spid="13"/>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20"/>
                                        </p:tgtEl>
                                        <p:attrNameLst>
                                          <p:attrName>style.visibility</p:attrName>
                                        </p:attrNameLst>
                                      </p:cBhvr>
                                      <p:to>
                                        <p:strVal val="visible"/>
                                      </p:to>
                                    </p:set>
                                    <p:animEffect transition="in" filter="blinds(horizontal)">
                                      <p:cBhvr>
                                        <p:cTn id="108" dur="500"/>
                                        <p:tgtEl>
                                          <p:spTgt spid="20"/>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grpId="0" nodeType="clickEffect">
                                  <p:stCondLst>
                                    <p:cond delay="0"/>
                                  </p:stCondLst>
                                  <p:childTnLst>
                                    <p:set>
                                      <p:cBhvr>
                                        <p:cTn id="112" dur="1" fill="hold">
                                          <p:stCondLst>
                                            <p:cond delay="0"/>
                                          </p:stCondLst>
                                        </p:cTn>
                                        <p:tgtEl>
                                          <p:spTgt spid="24"/>
                                        </p:tgtEl>
                                        <p:attrNameLst>
                                          <p:attrName>style.visibility</p:attrName>
                                        </p:attrNameLst>
                                      </p:cBhvr>
                                      <p:to>
                                        <p:strVal val="visible"/>
                                      </p:to>
                                    </p:set>
                                    <p:animEffect transition="in" filter="blinds(horizontal)">
                                      <p:cBhvr>
                                        <p:cTn id="113" dur="500"/>
                                        <p:tgtEl>
                                          <p:spTgt spid="24"/>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grpId="0" nodeType="clickEffect">
                                  <p:stCondLst>
                                    <p:cond delay="0"/>
                                  </p:stCondLst>
                                  <p:childTnLst>
                                    <p:set>
                                      <p:cBhvr>
                                        <p:cTn id="117" dur="1" fill="hold">
                                          <p:stCondLst>
                                            <p:cond delay="0"/>
                                          </p:stCondLst>
                                        </p:cTn>
                                        <p:tgtEl>
                                          <p:spTgt spid="14"/>
                                        </p:tgtEl>
                                        <p:attrNameLst>
                                          <p:attrName>style.visibility</p:attrName>
                                        </p:attrNameLst>
                                      </p:cBhvr>
                                      <p:to>
                                        <p:strVal val="visible"/>
                                      </p:to>
                                    </p:set>
                                    <p:animEffect transition="in" filter="blinds(horizontal)">
                                      <p:cBhvr>
                                        <p:cTn id="118" dur="500"/>
                                        <p:tgtEl>
                                          <p:spTgt spid="14"/>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grpId="0" nodeType="clickEffect">
                                  <p:stCondLst>
                                    <p:cond delay="0"/>
                                  </p:stCondLst>
                                  <p:childTnLst>
                                    <p:set>
                                      <p:cBhvr>
                                        <p:cTn id="122" dur="1" fill="hold">
                                          <p:stCondLst>
                                            <p:cond delay="0"/>
                                          </p:stCondLst>
                                        </p:cTn>
                                        <p:tgtEl>
                                          <p:spTgt spid="21"/>
                                        </p:tgtEl>
                                        <p:attrNameLst>
                                          <p:attrName>style.visibility</p:attrName>
                                        </p:attrNameLst>
                                      </p:cBhvr>
                                      <p:to>
                                        <p:strVal val="visible"/>
                                      </p:to>
                                    </p:set>
                                    <p:animEffect transition="in" filter="blinds(horizontal)">
                                      <p:cBhvr>
                                        <p:cTn id="123" dur="500"/>
                                        <p:tgtEl>
                                          <p:spTgt spid="21"/>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grpId="0" nodeType="clickEffect">
                                  <p:stCondLst>
                                    <p:cond delay="0"/>
                                  </p:stCondLst>
                                  <p:childTnLst>
                                    <p:set>
                                      <p:cBhvr>
                                        <p:cTn id="127" dur="1" fill="hold">
                                          <p:stCondLst>
                                            <p:cond delay="0"/>
                                          </p:stCondLst>
                                        </p:cTn>
                                        <p:tgtEl>
                                          <p:spTgt spid="25"/>
                                        </p:tgtEl>
                                        <p:attrNameLst>
                                          <p:attrName>style.visibility</p:attrName>
                                        </p:attrNameLst>
                                      </p:cBhvr>
                                      <p:to>
                                        <p:strVal val="visible"/>
                                      </p:to>
                                    </p:set>
                                    <p:animEffect transition="in" filter="blinds(horizontal)">
                                      <p:cBhvr>
                                        <p:cTn id="128" dur="500"/>
                                        <p:tgtEl>
                                          <p:spTgt spid="25"/>
                                        </p:tgtEl>
                                      </p:cBhvr>
                                    </p:animEffec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grpId="0" nodeType="clickEffect">
                                  <p:stCondLst>
                                    <p:cond delay="0"/>
                                  </p:stCondLst>
                                  <p:childTnLst>
                                    <p:set>
                                      <p:cBhvr>
                                        <p:cTn id="132" dur="1" fill="hold">
                                          <p:stCondLst>
                                            <p:cond delay="0"/>
                                          </p:stCondLst>
                                        </p:cTn>
                                        <p:tgtEl>
                                          <p:spTgt spid="15"/>
                                        </p:tgtEl>
                                        <p:attrNameLst>
                                          <p:attrName>style.visibility</p:attrName>
                                        </p:attrNameLst>
                                      </p:cBhvr>
                                      <p:to>
                                        <p:strVal val="visible"/>
                                      </p:to>
                                    </p:set>
                                    <p:animEffect transition="in" filter="blinds(horizontal)">
                                      <p:cBhvr>
                                        <p:cTn id="133" dur="500"/>
                                        <p:tgtEl>
                                          <p:spTgt spid="15"/>
                                        </p:tgtEl>
                                      </p:cBhvr>
                                    </p:animEffect>
                                  </p:childTnLst>
                                </p:cTn>
                              </p:par>
                            </p:childTnLst>
                          </p:cTn>
                        </p:par>
                      </p:childTnLst>
                    </p:cTn>
                  </p:par>
                  <p:par>
                    <p:cTn id="134" fill="hold">
                      <p:stCondLst>
                        <p:cond delay="indefinite"/>
                      </p:stCondLst>
                      <p:childTnLst>
                        <p:par>
                          <p:cTn id="135" fill="hold">
                            <p:stCondLst>
                              <p:cond delay="0"/>
                            </p:stCondLst>
                            <p:childTnLst>
                              <p:par>
                                <p:cTn id="136" presetID="3" presetClass="entr" presetSubtype="10" fill="hold" grpId="0" nodeType="clickEffect">
                                  <p:stCondLst>
                                    <p:cond delay="0"/>
                                  </p:stCondLst>
                                  <p:childTnLst>
                                    <p:set>
                                      <p:cBhvr>
                                        <p:cTn id="137" dur="1" fill="hold">
                                          <p:stCondLst>
                                            <p:cond delay="0"/>
                                          </p:stCondLst>
                                        </p:cTn>
                                        <p:tgtEl>
                                          <p:spTgt spid="22"/>
                                        </p:tgtEl>
                                        <p:attrNameLst>
                                          <p:attrName>style.visibility</p:attrName>
                                        </p:attrNameLst>
                                      </p:cBhvr>
                                      <p:to>
                                        <p:strVal val="visible"/>
                                      </p:to>
                                    </p:set>
                                    <p:animEffect transition="in" filter="blinds(horizontal)">
                                      <p:cBhvr>
                                        <p:cTn id="138" dur="500"/>
                                        <p:tgtEl>
                                          <p:spTgt spid="22"/>
                                        </p:tgtEl>
                                      </p:cBhvr>
                                    </p:animEffect>
                                  </p:childTnLst>
                                </p:cTn>
                              </p:par>
                            </p:childTnLst>
                          </p:cTn>
                        </p:par>
                      </p:childTnLst>
                    </p:cTn>
                  </p:par>
                  <p:par>
                    <p:cTn id="139" fill="hold">
                      <p:stCondLst>
                        <p:cond delay="indefinite"/>
                      </p:stCondLst>
                      <p:childTnLst>
                        <p:par>
                          <p:cTn id="140" fill="hold">
                            <p:stCondLst>
                              <p:cond delay="0"/>
                            </p:stCondLst>
                            <p:childTnLst>
                              <p:par>
                                <p:cTn id="141" presetID="3" presetClass="entr" presetSubtype="10" fill="hold" grpId="0" nodeType="clickEffect">
                                  <p:stCondLst>
                                    <p:cond delay="0"/>
                                  </p:stCondLst>
                                  <p:childTnLst>
                                    <p:set>
                                      <p:cBhvr>
                                        <p:cTn id="142" dur="1" fill="hold">
                                          <p:stCondLst>
                                            <p:cond delay="0"/>
                                          </p:stCondLst>
                                        </p:cTn>
                                        <p:tgtEl>
                                          <p:spTgt spid="27"/>
                                        </p:tgtEl>
                                        <p:attrNameLst>
                                          <p:attrName>style.visibility</p:attrName>
                                        </p:attrNameLst>
                                      </p:cBhvr>
                                      <p:to>
                                        <p:strVal val="visible"/>
                                      </p:to>
                                    </p:set>
                                    <p:animEffect transition="in" filter="blinds(horizontal)">
                                      <p:cBhvr>
                                        <p:cTn id="143" dur="500"/>
                                        <p:tgtEl>
                                          <p:spTgt spid="27"/>
                                        </p:tgtEl>
                                      </p:cBhvr>
                                    </p:animEffect>
                                  </p:childTnLst>
                                </p:cTn>
                              </p:par>
                            </p:childTnLst>
                          </p:cTn>
                        </p:par>
                      </p:childTnLst>
                    </p:cTn>
                  </p:par>
                  <p:par>
                    <p:cTn id="144" fill="hold">
                      <p:stCondLst>
                        <p:cond delay="indefinite"/>
                      </p:stCondLst>
                      <p:childTnLst>
                        <p:par>
                          <p:cTn id="145" fill="hold">
                            <p:stCondLst>
                              <p:cond delay="0"/>
                            </p:stCondLst>
                            <p:childTnLst>
                              <p:par>
                                <p:cTn id="146" presetID="3" presetClass="entr" presetSubtype="10" fill="hold" grpId="0" nodeType="clickEffect">
                                  <p:stCondLst>
                                    <p:cond delay="0"/>
                                  </p:stCondLst>
                                  <p:childTnLst>
                                    <p:set>
                                      <p:cBhvr>
                                        <p:cTn id="147" dur="1" fill="hold">
                                          <p:stCondLst>
                                            <p:cond delay="0"/>
                                          </p:stCondLst>
                                        </p:cTn>
                                        <p:tgtEl>
                                          <p:spTgt spid="16"/>
                                        </p:tgtEl>
                                        <p:attrNameLst>
                                          <p:attrName>style.visibility</p:attrName>
                                        </p:attrNameLst>
                                      </p:cBhvr>
                                      <p:to>
                                        <p:strVal val="visible"/>
                                      </p:to>
                                    </p:set>
                                    <p:animEffect transition="in" filter="blinds(horizontal)">
                                      <p:cBhvr>
                                        <p:cTn id="1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1" grpId="0"/>
      <p:bldP spid="12" grpId="0"/>
      <p:bldP spid="13" grpId="0"/>
      <p:bldP spid="14" grpId="0"/>
      <p:bldP spid="15" grpId="0"/>
      <p:bldP spid="16" grpId="0"/>
      <p:bldP spid="17" grpId="0" animBg="1"/>
      <p:bldP spid="18" grpId="0"/>
      <p:bldP spid="19" grpId="0" animBg="1"/>
      <p:bldP spid="20" grpId="0" animBg="1"/>
      <p:bldP spid="21" grpId="0" animBg="1"/>
      <p:bldP spid="22" grpId="0" animBg="1"/>
      <p:bldP spid="23" grpId="0"/>
      <p:bldP spid="24" grpId="0"/>
      <p:bldP spid="25" grpId="0"/>
      <p:bldP spid="27" grpId="0"/>
      <p:bldP spid="10" grpId="0" animBg="1"/>
      <p:bldP spid="10" grpId="1" animBg="1"/>
      <p:bldP spid="28" grpId="0" animBg="1"/>
      <p:bldP spid="28" grpId="1" animBg="1"/>
      <p:bldP spid="29" grpId="0" animBg="1"/>
      <p:bldP spid="29" grpId="1" animBg="1"/>
      <p:bldP spid="30" grpId="0" animBg="1"/>
      <p:bldP spid="30"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25B704-C081-4EAE-BCE9-732DE7588AC5}"/>
              </a:ext>
            </a:extLst>
          </p:cNvPr>
          <p:cNvSpPr>
            <a:spLocks noGrp="1"/>
          </p:cNvSpPr>
          <p:nvPr>
            <p:ph type="title"/>
          </p:nvPr>
        </p:nvSpPr>
        <p:spPr>
          <a:xfrm>
            <a:off x="628650" y="0"/>
            <a:ext cx="7886700" cy="1325563"/>
          </a:xfrm>
        </p:spPr>
        <p:txBody>
          <a:bodyPr>
            <a:normAutofit/>
          </a:bodyPr>
          <a:lstStyle/>
          <a:p>
            <a:pPr algn="ctr"/>
            <a:r>
              <a:rPr lang="en-US" sz="4050" dirty="0">
                <a:latin typeface="Comic Sans MS" panose="030F0702030302020204" pitchFamily="66" charset="0"/>
              </a:rPr>
              <a:t>Prior Knowledge Check</a:t>
            </a:r>
            <a:endParaRPr lang="en-GB" sz="4050" dirty="0">
              <a:latin typeface="Comic Sans MS" panose="030F0702030302020204" pitchFamily="66" charset="0"/>
            </a:endParaRPr>
          </a:p>
        </p:txBody>
      </p:sp>
      <p:sp>
        <p:nvSpPr>
          <p:cNvPr id="3" name="テキスト ボックス 2">
            <a:extLst>
              <a:ext uri="{FF2B5EF4-FFF2-40B4-BE49-F238E27FC236}">
                <a16:creationId xmlns:a16="http://schemas.microsoft.com/office/drawing/2014/main" id="{5B4F7324-C427-4BC4-8691-3E0B0C8D06DF}"/>
              </a:ext>
            </a:extLst>
          </p:cNvPr>
          <p:cNvSpPr txBox="1"/>
          <p:nvPr/>
        </p:nvSpPr>
        <p:spPr>
          <a:xfrm>
            <a:off x="383178" y="1532708"/>
            <a:ext cx="2690160" cy="338554"/>
          </a:xfrm>
          <a:prstGeom prst="rect">
            <a:avLst/>
          </a:prstGeom>
          <a:noFill/>
        </p:spPr>
        <p:txBody>
          <a:bodyPr wrap="none" rtlCol="0">
            <a:spAutoFit/>
          </a:bodyPr>
          <a:lstStyle/>
          <a:p>
            <a:r>
              <a:rPr lang="en-US" sz="1600" dirty="0">
                <a:latin typeface="Comic Sans MS" panose="030F0702030302020204" pitchFamily="66" charset="0"/>
              </a:rPr>
              <a:t>1) Find the exact value of:</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9E28B63E-9CA1-4FDB-A778-C311F55B9C29}"/>
                  </a:ext>
                </a:extLst>
              </p:cNvPr>
              <p:cNvSpPr txBox="1"/>
              <p:nvPr/>
            </p:nvSpPr>
            <p:spPr>
              <a:xfrm>
                <a:off x="1245326" y="1863634"/>
                <a:ext cx="1156470" cy="5578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trlPr>
                            <a:rPr lang="en-GB" sz="1400" i="1" smtClean="0">
                              <a:latin typeface="Cambria Math" panose="02040503050406030204" pitchFamily="18" charset="0"/>
                            </a:rPr>
                          </m:ctrlPr>
                        </m:naryPr>
                        <m:sub>
                          <m:r>
                            <m:rPr>
                              <m:brk m:alnAt="23"/>
                            </m:rPr>
                            <a:rPr lang="en-US" sz="1400" b="0" i="1" smtClean="0">
                              <a:latin typeface="Cambria Math" panose="02040503050406030204" pitchFamily="18" charset="0"/>
                            </a:rPr>
                            <m:t>0</m:t>
                          </m:r>
                        </m:sub>
                        <m:sup>
                          <m:r>
                            <a:rPr lang="en-GB" sz="1400" i="1" smtClean="0">
                              <a:latin typeface="Cambria Math" panose="02040503050406030204" pitchFamily="18" charset="0"/>
                              <a:ea typeface="Cambria Math" panose="02040503050406030204" pitchFamily="18" charset="0"/>
                            </a:rPr>
                            <m:t>𝜋</m:t>
                          </m:r>
                        </m:sup>
                        <m:e>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𝑠𝑖𝑛</m:t>
                              </m:r>
                            </m:e>
                            <m:sup>
                              <m:r>
                                <a:rPr lang="en-US" sz="1400" b="0" i="1" smtClean="0">
                                  <a:latin typeface="Cambria Math" panose="02040503050406030204" pitchFamily="18" charset="0"/>
                                </a:rPr>
                                <m:t>2</m:t>
                              </m:r>
                            </m:sup>
                          </m:sSup>
                          <m:r>
                            <a:rPr lang="en-GB" sz="140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𝑑</m:t>
                          </m:r>
                          <m:r>
                            <a:rPr lang="en-US" sz="1400" b="0" i="1" smtClean="0">
                              <a:latin typeface="Cambria Math" panose="02040503050406030204" pitchFamily="18" charset="0"/>
                              <a:ea typeface="Cambria Math" panose="02040503050406030204" pitchFamily="18" charset="0"/>
                            </a:rPr>
                            <m:t>𝜃</m:t>
                          </m:r>
                        </m:e>
                      </m:nary>
                    </m:oMath>
                  </m:oMathPara>
                </a14:m>
                <a:endParaRPr lang="en-GB" sz="1400" dirty="0">
                  <a:latin typeface="Comic Sans MS" panose="030F0702030302020204" pitchFamily="66" charset="0"/>
                </a:endParaRPr>
              </a:p>
            </p:txBody>
          </p:sp>
        </mc:Choice>
        <mc:Fallback xmlns="">
          <p:sp>
            <p:nvSpPr>
              <p:cNvPr id="4" name="テキスト ボックス 3">
                <a:extLst>
                  <a:ext uri="{FF2B5EF4-FFF2-40B4-BE49-F238E27FC236}">
                    <a16:creationId xmlns:a16="http://schemas.microsoft.com/office/drawing/2014/main" id="{9E28B63E-9CA1-4FDB-A778-C311F55B9C29}"/>
                  </a:ext>
                </a:extLst>
              </p:cNvPr>
              <p:cNvSpPr txBox="1">
                <a:spLocks noRot="1" noChangeAspect="1" noMove="1" noResize="1" noEditPoints="1" noAdjustHandles="1" noChangeArrowheads="1" noChangeShapeType="1" noTextEdit="1"/>
              </p:cNvSpPr>
              <p:nvPr/>
            </p:nvSpPr>
            <p:spPr>
              <a:xfrm>
                <a:off x="1245326" y="1863634"/>
                <a:ext cx="1156470" cy="557845"/>
              </a:xfrm>
              <a:prstGeom prst="rect">
                <a:avLst/>
              </a:prstGeom>
              <a:blipFill>
                <a:blip r:embed="rId2"/>
                <a:stretch>
                  <a:fillRect l="-54737" t="-152747" r="-18421" b="-2252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C11F14D2-10F5-42A0-9BD1-349935AE922A}"/>
                  </a:ext>
                </a:extLst>
              </p:cNvPr>
              <p:cNvSpPr txBox="1"/>
              <p:nvPr/>
            </p:nvSpPr>
            <p:spPr>
              <a:xfrm>
                <a:off x="365761" y="3796937"/>
                <a:ext cx="3979816" cy="939360"/>
              </a:xfrm>
              <a:prstGeom prst="rect">
                <a:avLst/>
              </a:prstGeom>
              <a:noFill/>
            </p:spPr>
            <p:txBody>
              <a:bodyPr wrap="square" rtlCol="0">
                <a:spAutoFit/>
              </a:bodyPr>
              <a:lstStyle/>
              <a:p>
                <a:r>
                  <a:rPr lang="en-US" sz="1600" dirty="0">
                    <a:latin typeface="Comic Sans MS" panose="030F0702030302020204" pitchFamily="66" charset="0"/>
                  </a:rPr>
                  <a:t>2) Given that </a:t>
                </a:r>
                <a14:m>
                  <m:oMath xmlns:m="http://schemas.openxmlformats.org/officeDocument/2006/math">
                    <m:r>
                      <a:rPr lang="en-US" sz="1600" b="0" i="1" smtClean="0">
                        <a:latin typeface="Cambria Math" panose="02040503050406030204" pitchFamily="18" charset="0"/>
                      </a:rPr>
                      <m:t>𝑦</m:t>
                    </m:r>
                    <m:r>
                      <a:rPr lang="en-US" sz="1600" b="0" i="1" smtClean="0">
                        <a:latin typeface="Cambria Math" panose="02040503050406030204" pitchFamily="18" charset="0"/>
                      </a:rPr>
                      <m:t>=</m:t>
                    </m:r>
                    <m:r>
                      <a:rPr lang="en-US" sz="1600" b="0" i="1" smtClean="0">
                        <a:latin typeface="Cambria Math" panose="02040503050406030204" pitchFamily="18" charset="0"/>
                      </a:rPr>
                      <m:t>𝑐𝑜𝑠𝑥</m:t>
                    </m:r>
                    <m:r>
                      <a:rPr lang="en-US" sz="1600" b="0" i="1" smtClean="0">
                        <a:latin typeface="Cambria Math" panose="02040503050406030204" pitchFamily="18" charset="0"/>
                      </a:rPr>
                      <m:t>+</m:t>
                    </m:r>
                    <m:r>
                      <a:rPr lang="en-US" sz="1600" b="0" i="1" smtClean="0">
                        <a:latin typeface="Cambria Math" panose="02040503050406030204" pitchFamily="18" charset="0"/>
                      </a:rPr>
                      <m:t>𝑠𝑖𝑛𝑥𝑐𝑜𝑠𝑥</m:t>
                    </m:r>
                  </m:oMath>
                </a14:m>
                <a:r>
                  <a:rPr lang="en-GB" sz="1600" dirty="0">
                    <a:latin typeface="Comic Sans MS" panose="030F0702030302020204" pitchFamily="66" charset="0"/>
                  </a:rPr>
                  <a:t>,</a:t>
                </a:r>
              </a:p>
              <a:p>
                <a:r>
                  <a:rPr lang="en-GB" sz="1600" dirty="0">
                    <a:latin typeface="Comic Sans MS" panose="030F0702030302020204" pitchFamily="66" charset="0"/>
                  </a:rPr>
                  <a:t>Find, in the interval </a:t>
                </a:r>
                <a14:m>
                  <m:oMath xmlns:m="http://schemas.openxmlformats.org/officeDocument/2006/math">
                    <m:r>
                      <a:rPr lang="en-US" sz="1600" b="0" i="1" smtClean="0">
                        <a:latin typeface="Cambria Math" panose="02040503050406030204" pitchFamily="18" charset="0"/>
                      </a:rPr>
                      <m:t>0&lt;</m:t>
                    </m:r>
                    <m:r>
                      <a:rPr lang="en-US" sz="1600" b="0" i="1" smtClean="0">
                        <a:latin typeface="Cambria Math" panose="02040503050406030204" pitchFamily="18" charset="0"/>
                      </a:rPr>
                      <m:t>𝑥</m:t>
                    </m:r>
                    <m:r>
                      <a:rPr lang="en-US" sz="1600" b="0" i="1" smtClean="0">
                        <a:latin typeface="Cambria Math" panose="02040503050406030204" pitchFamily="18" charset="0"/>
                      </a:rPr>
                      <m:t>&lt;</m:t>
                    </m:r>
                    <m:r>
                      <a:rPr lang="en-US" sz="1600" b="0" i="1" smtClean="0">
                        <a:latin typeface="Cambria Math" panose="02040503050406030204" pitchFamily="18" charset="0"/>
                        <a:ea typeface="Cambria Math" panose="02040503050406030204" pitchFamily="18" charset="0"/>
                      </a:rPr>
                      <m:t>𝜋</m:t>
                    </m:r>
                  </m:oMath>
                </a14:m>
                <a:r>
                  <a:rPr lang="en-GB" sz="1600" dirty="0">
                    <a:latin typeface="Comic Sans MS" panose="030F0702030302020204" pitchFamily="66" charset="0"/>
                  </a:rPr>
                  <a:t>, the values of </a:t>
                </a:r>
                <a14:m>
                  <m:oMath xmlns:m="http://schemas.openxmlformats.org/officeDocument/2006/math">
                    <m:r>
                      <a:rPr lang="en-GB" sz="1600" i="1" dirty="0" smtClean="0">
                        <a:latin typeface="Cambria Math" panose="02040503050406030204" pitchFamily="18" charset="0"/>
                      </a:rPr>
                      <m:t>𝑥</m:t>
                    </m:r>
                  </m:oMath>
                </a14:m>
                <a:r>
                  <a:rPr lang="en-GB" sz="1600" dirty="0">
                    <a:latin typeface="Comic Sans MS" panose="030F0702030302020204" pitchFamily="66" charset="0"/>
                  </a:rPr>
                  <a:t> for which </a:t>
                </a:r>
                <a14:m>
                  <m:oMath xmlns:m="http://schemas.openxmlformats.org/officeDocument/2006/math">
                    <m:f>
                      <m:fPr>
                        <m:ctrlPr>
                          <a:rPr lang="en-GB" sz="1600" i="1" smtClean="0">
                            <a:latin typeface="Cambria Math" panose="02040503050406030204" pitchFamily="18" charset="0"/>
                          </a:rPr>
                        </m:ctrlPr>
                      </m:fPr>
                      <m:num>
                        <m:r>
                          <a:rPr lang="en-US" sz="1600" b="0" i="1" smtClean="0">
                            <a:latin typeface="Cambria Math" panose="02040503050406030204" pitchFamily="18" charset="0"/>
                          </a:rPr>
                          <m:t>𝑑𝑦</m:t>
                        </m:r>
                      </m:num>
                      <m:den>
                        <m:r>
                          <a:rPr lang="en-US" sz="1600" b="0" i="1" smtClean="0">
                            <a:latin typeface="Cambria Math" panose="02040503050406030204" pitchFamily="18" charset="0"/>
                          </a:rPr>
                          <m:t>𝑑𝑥</m:t>
                        </m:r>
                      </m:den>
                    </m:f>
                    <m:r>
                      <a:rPr lang="en-US" sz="1600" b="0" i="1" smtClean="0">
                        <a:latin typeface="Cambria Math" panose="02040503050406030204" pitchFamily="18" charset="0"/>
                      </a:rPr>
                      <m:t>=0</m:t>
                    </m:r>
                  </m:oMath>
                </a14:m>
                <a:endParaRPr lang="en-GB" sz="1600" dirty="0">
                  <a:latin typeface="Comic Sans MS" panose="030F0702030302020204" pitchFamily="66" charset="0"/>
                </a:endParaRPr>
              </a:p>
            </p:txBody>
          </p:sp>
        </mc:Choice>
        <mc:Fallback xmlns="">
          <p:sp>
            <p:nvSpPr>
              <p:cNvPr id="5" name="テキスト ボックス 4">
                <a:extLst>
                  <a:ext uri="{FF2B5EF4-FFF2-40B4-BE49-F238E27FC236}">
                    <a16:creationId xmlns:a16="http://schemas.microsoft.com/office/drawing/2014/main" id="{C11F14D2-10F5-42A0-9BD1-349935AE922A}"/>
                  </a:ext>
                </a:extLst>
              </p:cNvPr>
              <p:cNvSpPr txBox="1">
                <a:spLocks noRot="1" noChangeAspect="1" noMove="1" noResize="1" noEditPoints="1" noAdjustHandles="1" noChangeArrowheads="1" noChangeShapeType="1" noTextEdit="1"/>
              </p:cNvSpPr>
              <p:nvPr/>
            </p:nvSpPr>
            <p:spPr>
              <a:xfrm>
                <a:off x="365761" y="3796937"/>
                <a:ext cx="3979816" cy="939360"/>
              </a:xfrm>
              <a:prstGeom prst="rect">
                <a:avLst/>
              </a:prstGeom>
              <a:blipFill>
                <a:blip r:embed="rId3"/>
                <a:stretch>
                  <a:fillRect l="-766" t="-1299" b="-25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DDF75F86-FACC-40E2-80C6-CC661E38651D}"/>
                  </a:ext>
                </a:extLst>
              </p:cNvPr>
              <p:cNvSpPr txBox="1"/>
              <p:nvPr/>
            </p:nvSpPr>
            <p:spPr>
              <a:xfrm>
                <a:off x="4706984" y="1528354"/>
                <a:ext cx="3979816" cy="2480551"/>
              </a:xfrm>
              <a:prstGeom prst="rect">
                <a:avLst/>
              </a:prstGeom>
              <a:noFill/>
            </p:spPr>
            <p:txBody>
              <a:bodyPr wrap="square" rtlCol="0">
                <a:spAutoFit/>
              </a:bodyPr>
              <a:lstStyle/>
              <a:p>
                <a:r>
                  <a:rPr lang="en-US" sz="1600" dirty="0">
                    <a:latin typeface="Comic Sans MS" panose="030F0702030302020204" pitchFamily="66" charset="0"/>
                  </a:rPr>
                  <a:t>3a) On an argand diagram, show that the locus of points given by values of </a:t>
                </a:r>
                <a14:m>
                  <m:oMath xmlns:m="http://schemas.openxmlformats.org/officeDocument/2006/math">
                    <m:r>
                      <a:rPr lang="en-US" sz="1600" i="1" dirty="0" smtClean="0">
                        <a:latin typeface="Cambria Math" panose="02040503050406030204" pitchFamily="18" charset="0"/>
                      </a:rPr>
                      <m:t>𝑧</m:t>
                    </m:r>
                  </m:oMath>
                </a14:m>
                <a:r>
                  <a:rPr lang="en-US" sz="1600" dirty="0">
                    <a:latin typeface="Comic Sans MS" panose="030F0702030302020204" pitchFamily="66" charset="0"/>
                  </a:rPr>
                  <a:t> that satisfy </a:t>
                </a:r>
                <a14:m>
                  <m:oMath xmlns:m="http://schemas.openxmlformats.org/officeDocument/2006/math">
                    <m:d>
                      <m:dPr>
                        <m:begChr m:val="|"/>
                        <m:endChr m:val="|"/>
                        <m:ctrlPr>
                          <a:rPr lang="en-US" sz="1600" i="1" smtClean="0">
                            <a:latin typeface="Cambria Math" panose="02040503050406030204" pitchFamily="18" charset="0"/>
                          </a:rPr>
                        </m:ctrlPr>
                      </m:dPr>
                      <m:e>
                        <m:r>
                          <a:rPr lang="en-US" sz="1600" b="0" i="1" smtClean="0">
                            <a:latin typeface="Cambria Math" panose="02040503050406030204" pitchFamily="18" charset="0"/>
                          </a:rPr>
                          <m:t>𝑧</m:t>
                        </m:r>
                        <m:r>
                          <a:rPr lang="en-US" sz="1600" b="0" i="1" smtClean="0">
                            <a:latin typeface="Cambria Math" panose="02040503050406030204" pitchFamily="18" charset="0"/>
                          </a:rPr>
                          <m:t>−3</m:t>
                        </m:r>
                        <m:r>
                          <a:rPr lang="en-US" sz="1600" b="0" i="1" smtClean="0">
                            <a:latin typeface="Cambria Math" panose="02040503050406030204" pitchFamily="18" charset="0"/>
                          </a:rPr>
                          <m:t>𝑖</m:t>
                        </m:r>
                      </m:e>
                    </m:d>
                    <m:r>
                      <a:rPr lang="en-US" sz="1600" b="0" i="1" smtClean="0">
                        <a:latin typeface="Cambria Math" panose="02040503050406030204" pitchFamily="18" charset="0"/>
                      </a:rPr>
                      <m:t>=3</m:t>
                    </m:r>
                  </m:oMath>
                </a14:m>
                <a:endParaRPr lang="en-GB" sz="1600" dirty="0">
                  <a:latin typeface="Comic Sans MS" panose="030F0702030302020204" pitchFamily="66" charset="0"/>
                </a:endParaRPr>
              </a:p>
              <a:p>
                <a:endParaRPr lang="en-GB" sz="1600" dirty="0">
                  <a:latin typeface="Comic Sans MS" panose="030F0702030302020204" pitchFamily="66" charset="0"/>
                </a:endParaRPr>
              </a:p>
              <a:p>
                <a:endParaRPr lang="en-GB" sz="1600" dirty="0">
                  <a:latin typeface="Comic Sans MS" panose="030F0702030302020204" pitchFamily="66" charset="0"/>
                </a:endParaRPr>
              </a:p>
              <a:p>
                <a:r>
                  <a:rPr lang="en-GB" sz="1600" dirty="0">
                    <a:latin typeface="Comic Sans MS" panose="030F0702030302020204" pitchFamily="66" charset="0"/>
                  </a:rPr>
                  <a:t>b) Find the area of the region defined by the set of points </a:t>
                </a:r>
                <a14:m>
                  <m:oMath xmlns:m="http://schemas.openxmlformats.org/officeDocument/2006/math">
                    <m:r>
                      <a:rPr lang="en-GB" sz="1600" i="1" dirty="0" smtClean="0">
                        <a:latin typeface="Cambria Math" panose="02040503050406030204" pitchFamily="18" charset="0"/>
                      </a:rPr>
                      <m:t>𝑅</m:t>
                    </m:r>
                  </m:oMath>
                </a14:m>
                <a:r>
                  <a:rPr lang="en-GB" sz="1600" dirty="0">
                    <a:latin typeface="Comic Sans MS" panose="030F0702030302020204" pitchFamily="66" charset="0"/>
                  </a:rPr>
                  <a:t>, where:</a:t>
                </a:r>
              </a:p>
              <a:p>
                <a:endParaRPr lang="en-GB" sz="1600" dirty="0">
                  <a:latin typeface="Comic Sans MS" panose="030F0702030302020204" pitchFamily="66" charset="0"/>
                </a:endParaRPr>
              </a:p>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𝑅</m:t>
                      </m:r>
                      <m:r>
                        <a:rPr lang="en-US" sz="1600" b="0" i="1" smtClean="0">
                          <a:latin typeface="Cambria Math" panose="02040503050406030204" pitchFamily="18" charset="0"/>
                        </a:rPr>
                        <m:t>=</m:t>
                      </m:r>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𝑧</m:t>
                          </m:r>
                          <m:r>
                            <a:rPr lang="en-US" sz="1600" b="0" i="1" smtClean="0">
                              <a:latin typeface="Cambria Math" panose="02040503050406030204" pitchFamily="18" charset="0"/>
                            </a:rPr>
                            <m:t>:</m:t>
                          </m:r>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𝑧</m:t>
                              </m:r>
                              <m:r>
                                <a:rPr lang="en-US" sz="1600" b="0" i="1" smtClean="0">
                                  <a:latin typeface="Cambria Math" panose="02040503050406030204" pitchFamily="18" charset="0"/>
                                </a:rPr>
                                <m:t>−3</m:t>
                              </m:r>
                              <m:r>
                                <a:rPr lang="en-US" sz="1600" b="0" i="1" smtClean="0">
                                  <a:latin typeface="Cambria Math" panose="02040503050406030204" pitchFamily="18" charset="0"/>
                                </a:rPr>
                                <m:t>𝑖</m:t>
                              </m:r>
                            </m:e>
                          </m:d>
                          <m:r>
                            <a:rPr lang="en-US" sz="1600" b="0" i="1" smtClean="0">
                              <a:latin typeface="Cambria Math" panose="02040503050406030204" pitchFamily="18" charset="0"/>
                              <a:ea typeface="Cambria Math" panose="02040503050406030204" pitchFamily="18" charset="0"/>
                            </a:rPr>
                            <m:t>≤3</m:t>
                          </m:r>
                        </m:e>
                      </m:d>
                      <m:r>
                        <a:rPr lang="en-US" sz="1600" b="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𝑧</m:t>
                          </m:r>
                          <m:r>
                            <a:rPr lang="en-US" sz="1600" b="0" i="1" smtClean="0">
                              <a:latin typeface="Cambria Math" panose="02040503050406030204" pitchFamily="18" charset="0"/>
                              <a:ea typeface="Cambria Math" panose="02040503050406030204" pitchFamily="18" charset="0"/>
                            </a:rPr>
                            <m:t>:0≤</m:t>
                          </m:r>
                          <m:r>
                            <a:rPr lang="en-US" sz="1600" b="0" i="1" smtClean="0">
                              <a:latin typeface="Cambria Math" panose="02040503050406030204" pitchFamily="18" charset="0"/>
                              <a:ea typeface="Cambria Math" panose="02040503050406030204" pitchFamily="18" charset="0"/>
                            </a:rPr>
                            <m:t>𝑎𝑟𝑔𝑧</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𝜋</m:t>
                              </m:r>
                            </m:num>
                            <m:den>
                              <m:r>
                                <a:rPr lang="en-US" sz="1600" b="0" i="1" smtClean="0">
                                  <a:latin typeface="Cambria Math" panose="02040503050406030204" pitchFamily="18" charset="0"/>
                                  <a:ea typeface="Cambria Math" panose="02040503050406030204" pitchFamily="18" charset="0"/>
                                </a:rPr>
                                <m:t>2</m:t>
                              </m:r>
                            </m:den>
                          </m:f>
                        </m:e>
                      </m:d>
                    </m:oMath>
                  </m:oMathPara>
                </a14:m>
                <a:endParaRPr lang="en-GB" sz="1600" dirty="0">
                  <a:latin typeface="Comic Sans MS" panose="030F0702030302020204" pitchFamily="66" charset="0"/>
                </a:endParaRPr>
              </a:p>
            </p:txBody>
          </p:sp>
        </mc:Choice>
        <mc:Fallback xmlns="">
          <p:sp>
            <p:nvSpPr>
              <p:cNvPr id="6" name="テキスト ボックス 5">
                <a:extLst>
                  <a:ext uri="{FF2B5EF4-FFF2-40B4-BE49-F238E27FC236}">
                    <a16:creationId xmlns:a16="http://schemas.microsoft.com/office/drawing/2014/main" id="{DDF75F86-FACC-40E2-80C6-CC661E38651D}"/>
                  </a:ext>
                </a:extLst>
              </p:cNvPr>
              <p:cNvSpPr txBox="1">
                <a:spLocks noRot="1" noChangeAspect="1" noMove="1" noResize="1" noEditPoints="1" noAdjustHandles="1" noChangeArrowheads="1" noChangeShapeType="1" noTextEdit="1"/>
              </p:cNvSpPr>
              <p:nvPr/>
            </p:nvSpPr>
            <p:spPr>
              <a:xfrm>
                <a:off x="4706984" y="1528354"/>
                <a:ext cx="3979816" cy="2480551"/>
              </a:xfrm>
              <a:prstGeom prst="rect">
                <a:avLst/>
              </a:prstGeom>
              <a:blipFill>
                <a:blip r:embed="rId4"/>
                <a:stretch>
                  <a:fillRect l="-766" t="-4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7C41CDF0-A6BA-4D1B-8B62-963ED266C732}"/>
                  </a:ext>
                </a:extLst>
              </p:cNvPr>
              <p:cNvSpPr txBox="1"/>
              <p:nvPr/>
            </p:nvSpPr>
            <p:spPr>
              <a:xfrm>
                <a:off x="2495005" y="2451463"/>
                <a:ext cx="172740" cy="4184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600" i="1" smtClean="0">
                              <a:solidFill>
                                <a:srgbClr val="FF0000"/>
                              </a:solidFill>
                              <a:latin typeface="Cambria Math" panose="02040503050406030204" pitchFamily="18" charset="0"/>
                            </a:rPr>
                          </m:ctrlPr>
                        </m:fPr>
                        <m:num>
                          <m:r>
                            <a:rPr lang="en-GB" sz="1600" i="1" smtClean="0">
                              <a:solidFill>
                                <a:srgbClr val="FF0000"/>
                              </a:solidFill>
                              <a:latin typeface="Cambria Math" panose="02040503050406030204" pitchFamily="18" charset="0"/>
                              <a:ea typeface="Cambria Math" panose="02040503050406030204" pitchFamily="18" charset="0"/>
                            </a:rPr>
                            <m:t>𝜋</m:t>
                          </m:r>
                        </m:num>
                        <m:den>
                          <m:r>
                            <a:rPr lang="en-US" sz="1600" b="0" i="1" smtClean="0">
                              <a:solidFill>
                                <a:srgbClr val="FF0000"/>
                              </a:solidFill>
                              <a:latin typeface="Cambria Math" panose="02040503050406030204" pitchFamily="18" charset="0"/>
                            </a:rPr>
                            <m:t>2</m:t>
                          </m:r>
                        </m:den>
                      </m:f>
                    </m:oMath>
                  </m:oMathPara>
                </a14:m>
                <a:endParaRPr lang="en-GB" sz="1600" dirty="0">
                  <a:solidFill>
                    <a:srgbClr val="FF0000"/>
                  </a:solidFill>
                </a:endParaRPr>
              </a:p>
            </p:txBody>
          </p:sp>
        </mc:Choice>
        <mc:Fallback xmlns="">
          <p:sp>
            <p:nvSpPr>
              <p:cNvPr id="7" name="テキスト ボックス 6">
                <a:extLst>
                  <a:ext uri="{FF2B5EF4-FFF2-40B4-BE49-F238E27FC236}">
                    <a16:creationId xmlns:a16="http://schemas.microsoft.com/office/drawing/2014/main" id="{7C41CDF0-A6BA-4D1B-8B62-963ED266C732}"/>
                  </a:ext>
                </a:extLst>
              </p:cNvPr>
              <p:cNvSpPr txBox="1">
                <a:spLocks noRot="1" noChangeAspect="1" noMove="1" noResize="1" noEditPoints="1" noAdjustHandles="1" noChangeArrowheads="1" noChangeShapeType="1" noTextEdit="1"/>
              </p:cNvSpPr>
              <p:nvPr/>
            </p:nvSpPr>
            <p:spPr>
              <a:xfrm>
                <a:off x="2495005" y="2451463"/>
                <a:ext cx="172740" cy="418448"/>
              </a:xfrm>
              <a:prstGeom prst="rect">
                <a:avLst/>
              </a:prstGeom>
              <a:blipFill>
                <a:blip r:embed="rId5"/>
                <a:stretch>
                  <a:fillRect l="-20690" r="-20690" b="-1594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D0E8D38A-4933-4D51-BE02-C5109DB756DE}"/>
                  </a:ext>
                </a:extLst>
              </p:cNvPr>
              <p:cNvSpPr txBox="1"/>
              <p:nvPr/>
            </p:nvSpPr>
            <p:spPr>
              <a:xfrm>
                <a:off x="2817223" y="4863738"/>
                <a:ext cx="522835" cy="4676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600" i="1" smtClean="0">
                              <a:solidFill>
                                <a:srgbClr val="FF0000"/>
                              </a:solidFill>
                              <a:latin typeface="Cambria Math" panose="02040503050406030204" pitchFamily="18" charset="0"/>
                            </a:rPr>
                          </m:ctrlPr>
                        </m:fPr>
                        <m:num>
                          <m:r>
                            <a:rPr lang="en-GB" sz="1600" i="1" smtClean="0">
                              <a:solidFill>
                                <a:srgbClr val="FF0000"/>
                              </a:solidFill>
                              <a:latin typeface="Cambria Math" panose="02040503050406030204" pitchFamily="18" charset="0"/>
                              <a:ea typeface="Cambria Math" panose="02040503050406030204" pitchFamily="18" charset="0"/>
                            </a:rPr>
                            <m:t>𝜋</m:t>
                          </m:r>
                        </m:num>
                        <m:den>
                          <m:r>
                            <a:rPr lang="en-US" sz="1600" b="0" i="1" smtClean="0">
                              <a:solidFill>
                                <a:srgbClr val="FF0000"/>
                              </a:solidFill>
                              <a:latin typeface="Cambria Math" panose="02040503050406030204" pitchFamily="18" charset="0"/>
                            </a:rPr>
                            <m:t>6</m:t>
                          </m:r>
                        </m:den>
                      </m:f>
                      <m:r>
                        <a:rPr lang="en-US" sz="1600" b="0" i="1" smtClean="0">
                          <a:solidFill>
                            <a:srgbClr val="FF0000"/>
                          </a:solidFill>
                          <a:latin typeface="Cambria Math" panose="02040503050406030204" pitchFamily="18" charset="0"/>
                        </a:rPr>
                        <m:t>, </m:t>
                      </m:r>
                      <m:f>
                        <m:fPr>
                          <m:ctrlPr>
                            <a:rPr lang="en-US" sz="1600" b="0" i="1" smtClean="0">
                              <a:solidFill>
                                <a:srgbClr val="FF0000"/>
                              </a:solidFill>
                              <a:latin typeface="Cambria Math" panose="02040503050406030204" pitchFamily="18" charset="0"/>
                            </a:rPr>
                          </m:ctrlPr>
                        </m:fPr>
                        <m:num>
                          <m:r>
                            <a:rPr lang="en-US" sz="1600" b="0" i="1" smtClean="0">
                              <a:solidFill>
                                <a:srgbClr val="FF0000"/>
                              </a:solidFill>
                              <a:latin typeface="Cambria Math" panose="02040503050406030204" pitchFamily="18" charset="0"/>
                            </a:rPr>
                            <m:t>5</m:t>
                          </m:r>
                          <m:r>
                            <a:rPr lang="en-US" sz="1600" b="0" i="1" smtClean="0">
                              <a:solidFill>
                                <a:srgbClr val="FF0000"/>
                              </a:solidFill>
                              <a:latin typeface="Cambria Math" panose="02040503050406030204" pitchFamily="18" charset="0"/>
                              <a:ea typeface="Cambria Math" panose="02040503050406030204" pitchFamily="18" charset="0"/>
                            </a:rPr>
                            <m:t>𝜋</m:t>
                          </m:r>
                        </m:num>
                        <m:den>
                          <m:r>
                            <a:rPr lang="en-US" sz="1600" b="0" i="1" smtClean="0">
                              <a:solidFill>
                                <a:srgbClr val="FF0000"/>
                              </a:solidFill>
                              <a:latin typeface="Cambria Math" panose="02040503050406030204" pitchFamily="18" charset="0"/>
                            </a:rPr>
                            <m:t>6</m:t>
                          </m:r>
                        </m:den>
                      </m:f>
                    </m:oMath>
                  </m:oMathPara>
                </a14:m>
                <a:endParaRPr lang="en-GB" sz="1600" dirty="0">
                  <a:solidFill>
                    <a:srgbClr val="FF0000"/>
                  </a:solidFill>
                </a:endParaRPr>
              </a:p>
            </p:txBody>
          </p:sp>
        </mc:Choice>
        <mc:Fallback xmlns="">
          <p:sp>
            <p:nvSpPr>
              <p:cNvPr id="8" name="テキスト ボックス 7">
                <a:extLst>
                  <a:ext uri="{FF2B5EF4-FFF2-40B4-BE49-F238E27FC236}">
                    <a16:creationId xmlns:a16="http://schemas.microsoft.com/office/drawing/2014/main" id="{D0E8D38A-4933-4D51-BE02-C5109DB756DE}"/>
                  </a:ext>
                </a:extLst>
              </p:cNvPr>
              <p:cNvSpPr txBox="1">
                <a:spLocks noRot="1" noChangeAspect="1" noMove="1" noResize="1" noEditPoints="1" noAdjustHandles="1" noChangeArrowheads="1" noChangeShapeType="1" noTextEdit="1"/>
              </p:cNvSpPr>
              <p:nvPr/>
            </p:nvSpPr>
            <p:spPr>
              <a:xfrm>
                <a:off x="2817223" y="4863738"/>
                <a:ext cx="522835" cy="46762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4EBE9C9E-9823-432B-A2D1-2C62B674C778}"/>
                  </a:ext>
                </a:extLst>
              </p:cNvPr>
              <p:cNvSpPr txBox="1"/>
              <p:nvPr/>
            </p:nvSpPr>
            <p:spPr>
              <a:xfrm>
                <a:off x="6736081" y="4175761"/>
                <a:ext cx="286553" cy="4626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600" i="1" smtClean="0">
                              <a:solidFill>
                                <a:srgbClr val="FF0000"/>
                              </a:solidFill>
                              <a:latin typeface="Cambria Math" panose="02040503050406030204" pitchFamily="18" charset="0"/>
                            </a:rPr>
                          </m:ctrlPr>
                        </m:fPr>
                        <m:num>
                          <m:r>
                            <a:rPr lang="en-US" sz="1600" b="0" i="1" smtClean="0">
                              <a:solidFill>
                                <a:srgbClr val="FF0000"/>
                              </a:solidFill>
                              <a:latin typeface="Cambria Math" panose="02040503050406030204" pitchFamily="18" charset="0"/>
                            </a:rPr>
                            <m:t>9</m:t>
                          </m:r>
                          <m:r>
                            <a:rPr lang="en-GB" sz="1600" i="1" smtClean="0">
                              <a:solidFill>
                                <a:srgbClr val="FF0000"/>
                              </a:solidFill>
                              <a:latin typeface="Cambria Math" panose="02040503050406030204" pitchFamily="18" charset="0"/>
                              <a:ea typeface="Cambria Math" panose="02040503050406030204" pitchFamily="18" charset="0"/>
                            </a:rPr>
                            <m:t>𝜋</m:t>
                          </m:r>
                        </m:num>
                        <m:den>
                          <m:r>
                            <a:rPr lang="en-US" sz="1600" b="0" i="1" smtClean="0">
                              <a:solidFill>
                                <a:srgbClr val="FF0000"/>
                              </a:solidFill>
                              <a:latin typeface="Cambria Math" panose="02040503050406030204" pitchFamily="18" charset="0"/>
                            </a:rPr>
                            <m:t>2</m:t>
                          </m:r>
                        </m:den>
                      </m:f>
                    </m:oMath>
                  </m:oMathPara>
                </a14:m>
                <a:endParaRPr lang="en-GB" sz="1600" dirty="0">
                  <a:solidFill>
                    <a:srgbClr val="FF0000"/>
                  </a:solidFill>
                </a:endParaRPr>
              </a:p>
            </p:txBody>
          </p:sp>
        </mc:Choice>
        <mc:Fallback xmlns="">
          <p:sp>
            <p:nvSpPr>
              <p:cNvPr id="9" name="テキスト ボックス 8">
                <a:extLst>
                  <a:ext uri="{FF2B5EF4-FFF2-40B4-BE49-F238E27FC236}">
                    <a16:creationId xmlns:a16="http://schemas.microsoft.com/office/drawing/2014/main" id="{4EBE9C9E-9823-432B-A2D1-2C62B674C778}"/>
                  </a:ext>
                </a:extLst>
              </p:cNvPr>
              <p:cNvSpPr txBox="1">
                <a:spLocks noRot="1" noChangeAspect="1" noMove="1" noResize="1" noEditPoints="1" noAdjustHandles="1" noChangeArrowheads="1" noChangeShapeType="1" noTextEdit="1"/>
              </p:cNvSpPr>
              <p:nvPr/>
            </p:nvSpPr>
            <p:spPr>
              <a:xfrm>
                <a:off x="6736081" y="4175761"/>
                <a:ext cx="286553" cy="462627"/>
              </a:xfrm>
              <a:prstGeom prst="rect">
                <a:avLst/>
              </a:prstGeom>
              <a:blipFill>
                <a:blip r:embed="rId7"/>
                <a:stretch>
                  <a:fillRect/>
                </a:stretch>
              </a:blipFill>
            </p:spPr>
            <p:txBody>
              <a:bodyPr/>
              <a:lstStyle/>
              <a:p>
                <a:r>
                  <a:rPr lang="en-GB">
                    <a:noFill/>
                  </a:rPr>
                  <a:t> </a:t>
                </a:r>
              </a:p>
            </p:txBody>
          </p:sp>
        </mc:Fallback>
      </mc:AlternateContent>
      <p:sp>
        <p:nvSpPr>
          <p:cNvPr id="10" name="テキスト ボックス 9">
            <a:extLst>
              <a:ext uri="{FF2B5EF4-FFF2-40B4-BE49-F238E27FC236}">
                <a16:creationId xmlns:a16="http://schemas.microsoft.com/office/drawing/2014/main" id="{4A51BB87-63FE-42CD-A959-6900293F8A0C}"/>
              </a:ext>
            </a:extLst>
          </p:cNvPr>
          <p:cNvSpPr txBox="1"/>
          <p:nvPr/>
        </p:nvSpPr>
        <p:spPr>
          <a:xfrm>
            <a:off x="5342710" y="2425337"/>
            <a:ext cx="2659382" cy="246221"/>
          </a:xfrm>
          <a:prstGeom prst="rect">
            <a:avLst/>
          </a:prstGeom>
          <a:noFill/>
        </p:spPr>
        <p:txBody>
          <a:bodyPr wrap="none" lIns="0" tIns="0" rIns="0" bIns="0" rtlCol="0">
            <a:spAutoFit/>
          </a:bodyPr>
          <a:lstStyle/>
          <a:p>
            <a:r>
              <a:rPr lang="en-US" sz="1600" dirty="0">
                <a:solidFill>
                  <a:srgbClr val="FF0000"/>
                </a:solidFill>
                <a:latin typeface="Comic Sans MS" panose="030F0702030302020204" pitchFamily="66" charset="0"/>
              </a:rPr>
              <a:t>Circle, </a:t>
            </a:r>
            <a:r>
              <a:rPr lang="en-US" sz="1600" dirty="0" err="1">
                <a:solidFill>
                  <a:srgbClr val="FF0000"/>
                </a:solidFill>
                <a:latin typeface="Comic Sans MS" panose="030F0702030302020204" pitchFamily="66" charset="0"/>
              </a:rPr>
              <a:t>centre</a:t>
            </a:r>
            <a:r>
              <a:rPr lang="en-US" sz="1600" dirty="0">
                <a:solidFill>
                  <a:srgbClr val="FF0000"/>
                </a:solidFill>
                <a:latin typeface="Comic Sans MS" panose="030F0702030302020204" pitchFamily="66" charset="0"/>
              </a:rPr>
              <a:t> (0,3) radius 3</a:t>
            </a:r>
            <a:endParaRPr lang="en-GB" sz="16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28959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429000" cy="4525963"/>
          </a:xfrm>
        </p:spPr>
        <p:txBody>
          <a:bodyPr>
            <a:normAutofit/>
          </a:bodyPr>
          <a:lstStyle/>
          <a:p>
            <a:pPr marL="0" indent="0" algn="ctr">
              <a:buNone/>
            </a:pPr>
            <a:r>
              <a:rPr lang="en-GB" sz="1400" b="1" dirty="0">
                <a:latin typeface="Comic Sans MS" panose="030F0702030302020204" pitchFamily="66" charset="0"/>
              </a:rPr>
              <a:t>You can switch between Polar and Cartesian equations of curves</a:t>
            </a:r>
            <a:endParaRPr lang="en-GB" sz="1400" dirty="0">
              <a:latin typeface="Comic Sans MS" panose="030F0702030302020204" pitchFamily="66" charset="0"/>
            </a:endParaRPr>
          </a:p>
          <a:p>
            <a:pPr marL="0" indent="0" algn="ctr">
              <a:buNone/>
            </a:pPr>
            <a:endParaRPr lang="en-GB" sz="1400" b="1" dirty="0">
              <a:latin typeface="Comic Sans MS" panose="030F0702030302020204" pitchFamily="66" charset="0"/>
            </a:endParaRPr>
          </a:p>
          <a:p>
            <a:pPr marL="0" indent="0" algn="ctr">
              <a:buNone/>
            </a:pPr>
            <a:r>
              <a:rPr lang="en-GB" sz="1400" dirty="0">
                <a:latin typeface="Comic Sans MS" panose="030F0702030302020204" pitchFamily="66" charset="0"/>
                <a:sym typeface="Wingdings" panose="05000000000000000000" pitchFamily="2" charset="2"/>
              </a:rPr>
              <a:t>Find a Polar equivalent for the following Cartesian equation:</a:t>
            </a:r>
          </a:p>
          <a:p>
            <a:pPr marL="0" indent="0" algn="ctr">
              <a:buNone/>
            </a:pPr>
            <a:endParaRPr lang="en-GB" sz="1400" dirty="0">
              <a:latin typeface="Comic Sans MS" panose="030F0702030302020204" pitchFamily="66" charset="0"/>
              <a:sym typeface="Wingdings" panose="05000000000000000000" pitchFamily="2" charset="2"/>
            </a:endParaRPr>
          </a:p>
          <a:p>
            <a:pPr marL="0" indent="0" algn="ctr">
              <a:buNone/>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a:latin typeface="Comic Sans MS" panose="030F0702030302020204" pitchFamily="66" charset="0"/>
                <a:sym typeface="Wingdings" panose="05000000000000000000" pitchFamily="2" charset="2"/>
              </a:rPr>
              <a:t>Polar equations are usually written as ‘r = ‘ or ‘r</a:t>
            </a:r>
            <a:r>
              <a:rPr lang="en-GB" sz="1400" baseline="30000" dirty="0">
                <a:latin typeface="Comic Sans MS" panose="030F0702030302020204" pitchFamily="66" charset="0"/>
                <a:sym typeface="Wingdings" panose="05000000000000000000" pitchFamily="2" charset="2"/>
              </a:rPr>
              <a:t>2</a:t>
            </a:r>
            <a:r>
              <a:rPr lang="en-GB" sz="1400" dirty="0">
                <a:latin typeface="Comic Sans MS" panose="030F0702030302020204" pitchFamily="66" charset="0"/>
                <a:sym typeface="Wingdings" panose="05000000000000000000" pitchFamily="2" charset="2"/>
              </a:rPr>
              <a:t> = ‘, so use the equations above to try and achieve this </a:t>
            </a:r>
          </a:p>
        </p:txBody>
      </p:sp>
      <mc:AlternateContent xmlns:mc="http://schemas.openxmlformats.org/markup-compatibility/2006" xmlns:a14="http://schemas.microsoft.com/office/drawing/2010/main">
        <mc:Choice Requires="a14">
          <p:sp>
            <p:nvSpPr>
              <p:cNvPr id="6" name="TextBox 5"/>
              <p:cNvSpPr txBox="1"/>
              <p:nvPr/>
            </p:nvSpPr>
            <p:spPr>
              <a:xfrm>
                <a:off x="4195253"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𝑥</m:t>
                      </m:r>
                      <m:r>
                        <a:rPr lang="en-US" sz="1600" b="0" i="1" smtClean="0">
                          <a:latin typeface="Cambria Math"/>
                        </a:rPr>
                        <m:t>=</m:t>
                      </m:r>
                      <m:r>
                        <a:rPr lang="en-US" sz="1600" b="0" i="1" smtClean="0">
                          <a:latin typeface="Cambria Math"/>
                        </a:rPr>
                        <m:t>𝑟𝑐𝑜𝑠</m:t>
                      </m:r>
                      <m:r>
                        <a:rPr lang="en-US" sz="1600" b="0" i="1" smtClean="0">
                          <a:latin typeface="Cambria Math"/>
                          <a:ea typeface="Cambria Math"/>
                        </a:rPr>
                        <m:t>𝜃</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4195253" y="0"/>
                <a:ext cx="1219200" cy="33855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971502"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r>
                        <a:rPr lang="en-US" sz="1600" b="0" i="1" smtClean="0">
                          <a:latin typeface="Cambria Math"/>
                        </a:rPr>
                        <m:t>=</m:t>
                      </m:r>
                      <m:r>
                        <a:rPr lang="en-US" sz="1600" b="0" i="1" smtClean="0">
                          <a:latin typeface="Cambria Math"/>
                        </a:rPr>
                        <m:t>𝑟𝑠𝑖𝑛</m:t>
                      </m:r>
                      <m:r>
                        <a:rPr lang="en-US" sz="1600" b="0" i="1" smtClean="0">
                          <a:latin typeface="Cambria Math"/>
                          <a:ea typeface="Cambria Math"/>
                        </a:rPr>
                        <m:t>𝜃</m:t>
                      </m:r>
                    </m:oMath>
                  </m:oMathPara>
                </a14:m>
                <a:endParaRPr lang="en-GB"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2971502" y="0"/>
                <a:ext cx="1219200" cy="338554"/>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596784" y="0"/>
                <a:ext cx="1373068"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𝑥</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𝑦</m:t>
                          </m:r>
                        </m:e>
                        <m:sup>
                          <m:r>
                            <a:rPr lang="en-US" sz="1600" b="0" i="1" smtClean="0">
                              <a:latin typeface="Cambria Math"/>
                            </a:rPr>
                            <m:t>2</m:t>
                          </m:r>
                        </m:sup>
                      </m:sSup>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1596784" y="0"/>
                <a:ext cx="1373068" cy="338554"/>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0" y="0"/>
                <a:ext cx="1597104" cy="51398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m:t>
                      </m:r>
                      <m:r>
                        <a:rPr lang="en-US" sz="1600" b="0" i="1" smtClean="0">
                          <a:latin typeface="Cambria Math"/>
                          <a:ea typeface="Cambria Math"/>
                        </a:rPr>
                        <m:t>𝑎𝑟𝑐𝑡𝑎𝑛</m:t>
                      </m:r>
                      <m:d>
                        <m:dPr>
                          <m:ctrlPr>
                            <a:rPr lang="en-US" sz="1600" b="0" i="1" smtClean="0">
                              <a:latin typeface="Cambria Math" panose="02040503050406030204" pitchFamily="18" charset="0"/>
                              <a:ea typeface="Cambria Math"/>
                            </a:rPr>
                          </m:ctrlPr>
                        </m:dPr>
                        <m:e>
                          <m:f>
                            <m:fPr>
                              <m:ctrlPr>
                                <a:rPr lang="en-US" sz="1600" b="0" i="1" smtClean="0">
                                  <a:latin typeface="Cambria Math" panose="02040503050406030204" pitchFamily="18" charset="0"/>
                                  <a:ea typeface="Cambria Math"/>
                                </a:rPr>
                              </m:ctrlPr>
                            </m:fPr>
                            <m:num>
                              <m:r>
                                <a:rPr lang="en-US" sz="1600" b="0" i="1" smtClean="0">
                                  <a:latin typeface="Cambria Math"/>
                                  <a:ea typeface="Cambria Math"/>
                                </a:rPr>
                                <m:t>𝑦</m:t>
                              </m:r>
                            </m:num>
                            <m:den>
                              <m:r>
                                <a:rPr lang="en-US" sz="1600" b="0" i="1" smtClean="0">
                                  <a:latin typeface="Cambria Math"/>
                                  <a:ea typeface="Cambria Math"/>
                                </a:rPr>
                                <m:t>𝑥</m:t>
                              </m:r>
                            </m:den>
                          </m:f>
                        </m:e>
                      </m:d>
                    </m:oMath>
                  </m:oMathPara>
                </a14:m>
                <a:endParaRPr lang="en-GB"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0" y="0"/>
                <a:ext cx="1597104" cy="513987"/>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1423987" y="3026229"/>
                <a:ext cx="115429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r>
                        <a:rPr lang="en-GB" sz="1400" b="0" i="1" smtClean="0">
                          <a:latin typeface="Cambria Math"/>
                        </a:rPr>
                        <m:t>−</m:t>
                      </m:r>
                      <m:sSup>
                        <m:sSupPr>
                          <m:ctrlPr>
                            <a:rPr lang="en-GB" sz="1400" i="1" smtClean="0">
                              <a:latin typeface="Cambria Math" panose="02040503050406030204" pitchFamily="18" charset="0"/>
                            </a:rPr>
                          </m:ctrlPr>
                        </m:sSupPr>
                        <m:e>
                          <m:r>
                            <a:rPr lang="en-GB" sz="1400" b="0" i="1" smtClean="0">
                              <a:latin typeface="Cambria Math"/>
                            </a:rPr>
                            <m:t>𝑦</m:t>
                          </m:r>
                        </m:e>
                        <m:sup>
                          <m:r>
                            <a:rPr lang="en-GB" sz="1400" b="0" i="1" smtClean="0">
                              <a:latin typeface="Cambria Math"/>
                            </a:rPr>
                            <m:t>2</m:t>
                          </m:r>
                        </m:sup>
                      </m:sSup>
                      <m:r>
                        <a:rPr lang="en-GB" sz="1400" b="0" i="1" smtClean="0">
                          <a:latin typeface="Cambria Math"/>
                        </a:rPr>
                        <m:t>=5</m:t>
                      </m:r>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1423987" y="3026229"/>
                <a:ext cx="1154290" cy="307777"/>
              </a:xfrm>
              <a:prstGeom prst="rect">
                <a:avLst/>
              </a:prstGeom>
              <a:blipFill>
                <a:blip r:embed="rId7"/>
                <a:stretch>
                  <a:fillRect b="-196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4857750" y="1638300"/>
                <a:ext cx="123825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r>
                        <a:rPr lang="en-GB" sz="1400" b="0" i="1" smtClean="0">
                          <a:latin typeface="Cambria Math"/>
                        </a:rPr>
                        <m:t>−</m:t>
                      </m:r>
                      <m:sSup>
                        <m:sSupPr>
                          <m:ctrlPr>
                            <a:rPr lang="en-GB" sz="1400" i="1" smtClean="0">
                              <a:latin typeface="Cambria Math" panose="02040503050406030204" pitchFamily="18" charset="0"/>
                            </a:rPr>
                          </m:ctrlPr>
                        </m:sSupPr>
                        <m:e>
                          <m:r>
                            <a:rPr lang="en-GB" sz="1400" b="0" i="1" smtClean="0">
                              <a:latin typeface="Cambria Math"/>
                            </a:rPr>
                            <m:t>𝑦</m:t>
                          </m:r>
                        </m:e>
                        <m:sup>
                          <m:r>
                            <a:rPr lang="en-GB" sz="1400" b="0" i="1" smtClean="0">
                              <a:latin typeface="Cambria Math"/>
                            </a:rPr>
                            <m:t>2</m:t>
                          </m:r>
                        </m:sup>
                      </m:sSup>
                      <m:r>
                        <a:rPr lang="en-GB" sz="1400" b="0" i="1" smtClean="0">
                          <a:latin typeface="Cambria Math"/>
                        </a:rPr>
                        <m:t>=5</m:t>
                      </m:r>
                    </m:oMath>
                  </m:oMathPara>
                </a14:m>
                <a:endParaRPr lang="en-GB" sz="1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4857750" y="1638300"/>
                <a:ext cx="1238250" cy="307777"/>
              </a:xfrm>
              <a:prstGeom prst="rect">
                <a:avLst/>
              </a:prstGeom>
              <a:blipFill>
                <a:blip r:embed="rId8"/>
                <a:stretch>
                  <a:fillRect b="-4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4038600" y="2124075"/>
                <a:ext cx="202055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GB" sz="1400" b="0" i="1" smtClean="0">
                              <a:latin typeface="Cambria Math"/>
                            </a:rPr>
                            <m:t>𝑟</m:t>
                          </m:r>
                        </m:e>
                        <m:sup>
                          <m:r>
                            <a:rPr lang="en-GB" sz="1400" b="0" i="1" smtClean="0">
                              <a:latin typeface="Cambria Math"/>
                            </a:rPr>
                            <m:t>2</m:t>
                          </m:r>
                        </m:sup>
                      </m:sSup>
                      <m:sSup>
                        <m:sSupPr>
                          <m:ctrlPr>
                            <a:rPr lang="en-GB" sz="1400" i="1" smtClean="0">
                              <a:latin typeface="Cambria Math" panose="02040503050406030204" pitchFamily="18" charset="0"/>
                            </a:rPr>
                          </m:ctrlPr>
                        </m:sSupPr>
                        <m:e>
                          <m:r>
                            <a:rPr lang="en-GB" sz="1400" b="0" i="1" smtClean="0">
                              <a:latin typeface="Cambria Math"/>
                            </a:rPr>
                            <m:t>𝑐𝑜𝑠</m:t>
                          </m:r>
                        </m:e>
                        <m:sup>
                          <m:r>
                            <a:rPr lang="en-GB" sz="1400" b="0" i="1" smtClean="0">
                              <a:latin typeface="Cambria Math"/>
                            </a:rPr>
                            <m:t>2</m:t>
                          </m:r>
                        </m:sup>
                      </m:sSup>
                      <m:r>
                        <a:rPr lang="en-GB" sz="1400" i="1" smtClean="0">
                          <a:latin typeface="Cambria Math"/>
                          <a:ea typeface="Cambria Math"/>
                        </a:rPr>
                        <m:t>𝜃</m:t>
                      </m:r>
                      <m:r>
                        <a:rPr lang="en-GB" sz="1400" b="0" i="1" smtClean="0">
                          <a:latin typeface="Cambria Math"/>
                        </a:rPr>
                        <m:t>−</m:t>
                      </m:r>
                      <m:sSup>
                        <m:sSupPr>
                          <m:ctrlPr>
                            <a:rPr lang="en-GB" sz="1400" i="1" smtClean="0">
                              <a:latin typeface="Cambria Math" panose="02040503050406030204" pitchFamily="18" charset="0"/>
                            </a:rPr>
                          </m:ctrlPr>
                        </m:sSupPr>
                        <m:e>
                          <m:r>
                            <a:rPr lang="en-GB" sz="1400" b="0" i="1" smtClean="0">
                              <a:latin typeface="Cambria Math"/>
                            </a:rPr>
                            <m:t>𝑟</m:t>
                          </m:r>
                        </m:e>
                        <m:sup>
                          <m:r>
                            <a:rPr lang="en-GB" sz="1400" b="0" i="1" smtClean="0">
                              <a:latin typeface="Cambria Math"/>
                            </a:rPr>
                            <m:t>2</m:t>
                          </m:r>
                        </m:sup>
                      </m:sSup>
                      <m:sSup>
                        <m:sSupPr>
                          <m:ctrlPr>
                            <a:rPr lang="en-GB" sz="1400" b="0" i="1" smtClean="0">
                              <a:latin typeface="Cambria Math" panose="02040503050406030204" pitchFamily="18" charset="0"/>
                            </a:rPr>
                          </m:ctrlPr>
                        </m:sSupPr>
                        <m:e>
                          <m:r>
                            <a:rPr lang="en-GB" sz="1400" b="0" i="1" smtClean="0">
                              <a:latin typeface="Cambria Math"/>
                            </a:rPr>
                            <m:t>𝑠𝑖𝑛</m:t>
                          </m:r>
                        </m:e>
                        <m:sup>
                          <m:r>
                            <a:rPr lang="en-GB" sz="1400" b="0" i="1" smtClean="0">
                              <a:latin typeface="Cambria Math"/>
                            </a:rPr>
                            <m:t>2</m:t>
                          </m:r>
                        </m:sup>
                      </m:sSup>
                      <m:r>
                        <a:rPr lang="en-GB" sz="1400" b="0" i="1" smtClean="0">
                          <a:latin typeface="Cambria Math"/>
                          <a:ea typeface="Cambria Math"/>
                        </a:rPr>
                        <m:t>𝜃</m:t>
                      </m:r>
                      <m:r>
                        <a:rPr lang="en-GB" sz="1400" b="0" i="1" smtClean="0">
                          <a:latin typeface="Cambria Math"/>
                        </a:rPr>
                        <m:t>=5</m:t>
                      </m:r>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4038600" y="2124075"/>
                <a:ext cx="2020553" cy="307777"/>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057650" y="2619375"/>
                <a:ext cx="199304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GB" sz="1400" b="0" i="1" smtClean="0">
                              <a:latin typeface="Cambria Math"/>
                            </a:rPr>
                            <m:t>𝑟</m:t>
                          </m:r>
                        </m:e>
                        <m:sup>
                          <m:r>
                            <a:rPr lang="en-GB" sz="1400" b="0" i="1" smtClean="0">
                              <a:latin typeface="Cambria Math"/>
                            </a:rPr>
                            <m:t>2</m:t>
                          </m:r>
                        </m:sup>
                      </m:sSup>
                      <m:d>
                        <m:dPr>
                          <m:ctrlPr>
                            <a:rPr lang="en-GB" sz="1400" i="1" smtClean="0">
                              <a:latin typeface="Cambria Math" panose="02040503050406030204" pitchFamily="18" charset="0"/>
                            </a:rPr>
                          </m:ctrlPr>
                        </m:dPr>
                        <m:e>
                          <m:sSup>
                            <m:sSupPr>
                              <m:ctrlPr>
                                <a:rPr lang="en-GB" sz="1400" i="1">
                                  <a:latin typeface="Cambria Math" panose="02040503050406030204" pitchFamily="18" charset="0"/>
                                </a:rPr>
                              </m:ctrlPr>
                            </m:sSupPr>
                            <m:e>
                              <m:r>
                                <a:rPr lang="en-GB" sz="1400" i="1">
                                  <a:latin typeface="Cambria Math"/>
                                </a:rPr>
                                <m:t>𝑐𝑜𝑠</m:t>
                              </m:r>
                            </m:e>
                            <m:sup>
                              <m:r>
                                <a:rPr lang="en-GB" sz="1400" i="1">
                                  <a:latin typeface="Cambria Math"/>
                                </a:rPr>
                                <m:t>2</m:t>
                              </m:r>
                            </m:sup>
                          </m:sSup>
                          <m:r>
                            <a:rPr lang="en-GB" sz="1400" i="1">
                              <a:latin typeface="Cambria Math"/>
                              <a:ea typeface="Cambria Math"/>
                            </a:rPr>
                            <m:t>𝜃</m:t>
                          </m:r>
                          <m:r>
                            <a:rPr lang="en-GB" sz="1400" b="0" i="1" smtClean="0">
                              <a:latin typeface="Cambria Math"/>
                              <a:ea typeface="Cambria Math"/>
                            </a:rPr>
                            <m:t>−</m:t>
                          </m:r>
                          <m:sSup>
                            <m:sSupPr>
                              <m:ctrlPr>
                                <a:rPr lang="en-GB" sz="1400" i="1">
                                  <a:latin typeface="Cambria Math" panose="02040503050406030204" pitchFamily="18" charset="0"/>
                                </a:rPr>
                              </m:ctrlPr>
                            </m:sSupPr>
                            <m:e>
                              <m:r>
                                <a:rPr lang="en-GB" sz="1400" i="1">
                                  <a:latin typeface="Cambria Math"/>
                                </a:rPr>
                                <m:t>𝑠𝑖𝑛</m:t>
                              </m:r>
                            </m:e>
                            <m:sup>
                              <m:r>
                                <a:rPr lang="en-GB" sz="1400" i="1">
                                  <a:latin typeface="Cambria Math"/>
                                </a:rPr>
                                <m:t>2</m:t>
                              </m:r>
                            </m:sup>
                          </m:sSup>
                          <m:r>
                            <a:rPr lang="en-GB" sz="1400" i="1">
                              <a:latin typeface="Cambria Math"/>
                              <a:ea typeface="Cambria Math"/>
                            </a:rPr>
                            <m:t>𝜃</m:t>
                          </m:r>
                        </m:e>
                      </m:d>
                      <m:r>
                        <a:rPr lang="en-GB" sz="1400" b="0" i="1" smtClean="0">
                          <a:latin typeface="Cambria Math"/>
                        </a:rPr>
                        <m:t>=5</m:t>
                      </m:r>
                    </m:oMath>
                  </m:oMathPara>
                </a14:m>
                <a:endParaRPr lang="en-GB" sz="1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4057650" y="2619375"/>
                <a:ext cx="1993046" cy="307777"/>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829175" y="3076575"/>
                <a:ext cx="120359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GB" sz="1400" b="0" i="1" smtClean="0">
                              <a:latin typeface="Cambria Math"/>
                            </a:rPr>
                            <m:t>𝑟</m:t>
                          </m:r>
                        </m:e>
                        <m:sup>
                          <m:r>
                            <a:rPr lang="en-GB" sz="1400" b="0" i="1" smtClean="0">
                              <a:latin typeface="Cambria Math"/>
                            </a:rPr>
                            <m:t>2</m:t>
                          </m:r>
                        </m:sup>
                      </m:sSup>
                      <m:r>
                        <a:rPr lang="en-GB" sz="1400" b="0" i="1" smtClean="0">
                          <a:latin typeface="Cambria Math"/>
                        </a:rPr>
                        <m:t>𝑐𝑜𝑠</m:t>
                      </m:r>
                      <m:r>
                        <a:rPr lang="en-GB" sz="1400" b="0" i="1" smtClean="0">
                          <a:latin typeface="Cambria Math"/>
                        </a:rPr>
                        <m:t>2</m:t>
                      </m:r>
                      <m:r>
                        <a:rPr lang="en-GB" sz="1400" b="0" i="1" smtClean="0">
                          <a:latin typeface="Cambria Math"/>
                          <a:ea typeface="Cambria Math"/>
                        </a:rPr>
                        <m:t>𝜃</m:t>
                      </m:r>
                      <m:r>
                        <a:rPr lang="en-GB" sz="1400" b="0" i="1" smtClean="0">
                          <a:latin typeface="Cambria Math"/>
                        </a:rPr>
                        <m:t>=5</m:t>
                      </m:r>
                    </m:oMath>
                  </m:oMathPara>
                </a14:m>
                <a:endParaRPr lang="en-GB" sz="1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829175" y="3076575"/>
                <a:ext cx="1203599" cy="30777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5400675" y="0"/>
                <a:ext cx="2368277"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𝐶𝑜𝑠</m:t>
                      </m:r>
                      <m:r>
                        <a:rPr lang="en-GB" sz="1600" b="0" i="1" smtClean="0">
                          <a:latin typeface="Cambria Math"/>
                        </a:rPr>
                        <m:t>2</m:t>
                      </m:r>
                      <m:r>
                        <a:rPr lang="en-GB" sz="1600" b="0" i="1" smtClean="0">
                          <a:latin typeface="Cambria Math"/>
                          <a:ea typeface="Cambria Math"/>
                        </a:rPr>
                        <m:t>𝜃</m:t>
                      </m:r>
                      <m:r>
                        <a:rPr lang="en-GB" sz="1600" b="0" i="1" smtClean="0">
                          <a:latin typeface="Cambria Math"/>
                          <a:ea typeface="Cambria Math"/>
                        </a:rPr>
                        <m:t>≡</m:t>
                      </m:r>
                      <m:sSup>
                        <m:sSupPr>
                          <m:ctrlPr>
                            <a:rPr lang="en-GB" sz="1600" i="1">
                              <a:latin typeface="Cambria Math" panose="02040503050406030204" pitchFamily="18" charset="0"/>
                            </a:rPr>
                          </m:ctrlPr>
                        </m:sSupPr>
                        <m:e>
                          <m:r>
                            <a:rPr lang="en-GB" sz="1600" i="1">
                              <a:latin typeface="Cambria Math"/>
                            </a:rPr>
                            <m:t>𝐶𝑜𝑠</m:t>
                          </m:r>
                        </m:e>
                        <m:sup>
                          <m:r>
                            <a:rPr lang="en-GB" sz="1600" i="1">
                              <a:latin typeface="Cambria Math"/>
                            </a:rPr>
                            <m:t>2</m:t>
                          </m:r>
                        </m:sup>
                      </m:sSup>
                      <m:r>
                        <a:rPr lang="en-GB" sz="1600" i="1">
                          <a:latin typeface="Cambria Math"/>
                          <a:ea typeface="Cambria Math"/>
                        </a:rPr>
                        <m:t>𝜃</m:t>
                      </m:r>
                      <m:r>
                        <a:rPr lang="en-GB" sz="1600" i="1">
                          <a:latin typeface="Cambria Math"/>
                          <a:ea typeface="Cambria Math"/>
                        </a:rPr>
                        <m:t>−</m:t>
                      </m:r>
                      <m:sSup>
                        <m:sSupPr>
                          <m:ctrlPr>
                            <a:rPr lang="en-GB" sz="1600" i="1">
                              <a:latin typeface="Cambria Math" panose="02040503050406030204" pitchFamily="18" charset="0"/>
                              <a:ea typeface="Cambria Math"/>
                            </a:rPr>
                          </m:ctrlPr>
                        </m:sSupPr>
                        <m:e>
                          <m:r>
                            <a:rPr lang="en-GB" sz="1600" i="1">
                              <a:latin typeface="Cambria Math"/>
                              <a:ea typeface="Cambria Math"/>
                            </a:rPr>
                            <m:t>𝑆𝑖𝑛</m:t>
                          </m:r>
                        </m:e>
                        <m:sup>
                          <m:r>
                            <a:rPr lang="en-GB" sz="1600" i="1">
                              <a:latin typeface="Cambria Math"/>
                              <a:ea typeface="Cambria Math"/>
                            </a:rPr>
                            <m:t>2</m:t>
                          </m:r>
                        </m:sup>
                      </m:sSup>
                      <m:r>
                        <a:rPr lang="en-GB" sz="1600" i="1">
                          <a:latin typeface="Cambria Math"/>
                          <a:ea typeface="Cambria Math"/>
                        </a:rPr>
                        <m:t>𝜃</m:t>
                      </m:r>
                    </m:oMath>
                  </m:oMathPara>
                </a14:m>
                <a:endParaRPr lang="en-GB" sz="1600" dirty="0"/>
              </a:p>
            </p:txBody>
          </p:sp>
        </mc:Choice>
        <mc:Fallback xmlns="">
          <p:sp>
            <p:nvSpPr>
              <p:cNvPr id="36" name="TextBox 35"/>
              <p:cNvSpPr txBox="1">
                <a:spLocks noRot="1" noChangeAspect="1" noMove="1" noResize="1" noEditPoints="1" noAdjustHandles="1" noChangeArrowheads="1" noChangeShapeType="1" noTextEdit="1"/>
              </p:cNvSpPr>
              <p:nvPr/>
            </p:nvSpPr>
            <p:spPr>
              <a:xfrm>
                <a:off x="5400675" y="0"/>
                <a:ext cx="2368277" cy="338554"/>
              </a:xfrm>
              <a:prstGeom prst="rect">
                <a:avLst/>
              </a:prstGeom>
              <a:blipFill>
                <a:blip r:embed="rId12"/>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5295900" y="3457575"/>
                <a:ext cx="1104213" cy="501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GB" sz="1400" b="0" i="1" smtClean="0">
                              <a:latin typeface="Cambria Math"/>
                            </a:rPr>
                            <m:t>𝑟</m:t>
                          </m:r>
                        </m:e>
                        <m:sup>
                          <m:r>
                            <a:rPr lang="en-GB" sz="1400" b="0" i="1" smtClean="0">
                              <a:latin typeface="Cambria Math"/>
                            </a:rPr>
                            <m:t>2</m:t>
                          </m:r>
                        </m:sup>
                      </m:sSup>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5</m:t>
                          </m:r>
                        </m:num>
                        <m:den>
                          <m:r>
                            <a:rPr lang="en-GB" sz="1400" b="0" i="1" smtClean="0">
                              <a:latin typeface="Cambria Math"/>
                            </a:rPr>
                            <m:t>𝑐𝑜𝑠</m:t>
                          </m:r>
                          <m:r>
                            <a:rPr lang="en-GB" sz="1400" b="0" i="1" smtClean="0">
                              <a:latin typeface="Cambria Math"/>
                            </a:rPr>
                            <m:t>2</m:t>
                          </m:r>
                          <m:r>
                            <a:rPr lang="en-GB" sz="1400" b="0" i="1" smtClean="0">
                              <a:latin typeface="Cambria Math"/>
                              <a:ea typeface="Cambria Math"/>
                            </a:rPr>
                            <m:t>𝜃</m:t>
                          </m:r>
                        </m:den>
                      </m:f>
                    </m:oMath>
                  </m:oMathPara>
                </a14:m>
                <a:endParaRPr lang="en-GB" sz="1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5295900" y="3457575"/>
                <a:ext cx="1104213" cy="501484"/>
              </a:xfrm>
              <a:prstGeom prst="rect">
                <a:avLst/>
              </a:prstGeom>
              <a:blipFill>
                <a:blip r:embed="rId13"/>
                <a:stretch>
                  <a:fillRect b="-24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5286375" y="4143375"/>
                <a:ext cx="119718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GB" sz="1400" b="0" i="1" smtClean="0">
                              <a:latin typeface="Cambria Math"/>
                            </a:rPr>
                            <m:t>𝑟</m:t>
                          </m:r>
                        </m:e>
                        <m:sup>
                          <m:r>
                            <a:rPr lang="en-GB" sz="1400" b="0" i="1" smtClean="0">
                              <a:latin typeface="Cambria Math"/>
                            </a:rPr>
                            <m:t>2</m:t>
                          </m:r>
                        </m:sup>
                      </m:sSup>
                      <m:r>
                        <a:rPr lang="en-GB" sz="1400" b="0" i="1" smtClean="0">
                          <a:latin typeface="Cambria Math"/>
                        </a:rPr>
                        <m:t>=5</m:t>
                      </m:r>
                      <m:r>
                        <a:rPr lang="en-GB" sz="1400" b="0" i="1" smtClean="0">
                          <a:latin typeface="Cambria Math"/>
                        </a:rPr>
                        <m:t>𝑠𝑒𝑐</m:t>
                      </m:r>
                      <m:r>
                        <a:rPr lang="en-GB" sz="1400" b="0" i="1" smtClean="0">
                          <a:latin typeface="Cambria Math"/>
                        </a:rPr>
                        <m:t>2</m:t>
                      </m:r>
                      <m:r>
                        <a:rPr lang="en-GB" sz="1400" b="0" i="1" smtClean="0">
                          <a:latin typeface="Cambria Math"/>
                          <a:ea typeface="Cambria Math"/>
                        </a:rPr>
                        <m:t>𝜃</m:t>
                      </m:r>
                    </m:oMath>
                  </m:oMathPara>
                </a14:m>
                <a:endParaRPr lang="en-GB" sz="1400" dirty="0"/>
              </a:p>
            </p:txBody>
          </p:sp>
        </mc:Choice>
        <mc:Fallback xmlns="">
          <p:sp>
            <p:nvSpPr>
              <p:cNvPr id="38" name="TextBox 37"/>
              <p:cNvSpPr txBox="1">
                <a:spLocks noRot="1" noChangeAspect="1" noMove="1" noResize="1" noEditPoints="1" noAdjustHandles="1" noChangeArrowheads="1" noChangeShapeType="1" noTextEdit="1"/>
              </p:cNvSpPr>
              <p:nvPr/>
            </p:nvSpPr>
            <p:spPr>
              <a:xfrm>
                <a:off x="5286375" y="4143375"/>
                <a:ext cx="1197187" cy="307777"/>
              </a:xfrm>
              <a:prstGeom prst="rect">
                <a:avLst/>
              </a:prstGeom>
              <a:blipFill>
                <a:blip r:embed="rId14"/>
                <a:stretch>
                  <a:fillRect/>
                </a:stretch>
              </a:blipFill>
            </p:spPr>
            <p:txBody>
              <a:bodyPr/>
              <a:lstStyle/>
              <a:p>
                <a:r>
                  <a:rPr lang="en-GB">
                    <a:noFill/>
                  </a:rPr>
                  <a:t> </a:t>
                </a:r>
              </a:p>
            </p:txBody>
          </p:sp>
        </mc:Fallback>
      </mc:AlternateContent>
      <p:sp>
        <p:nvSpPr>
          <p:cNvPr id="39" name="Arc 38"/>
          <p:cNvSpPr/>
          <p:nvPr/>
        </p:nvSpPr>
        <p:spPr>
          <a:xfrm>
            <a:off x="5928880" y="1781176"/>
            <a:ext cx="367146" cy="514349"/>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TextBox 39"/>
          <p:cNvSpPr txBox="1"/>
          <p:nvPr/>
        </p:nvSpPr>
        <p:spPr>
          <a:xfrm>
            <a:off x="6238876" y="1770290"/>
            <a:ext cx="1524000"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Replace x and y from above</a:t>
            </a:r>
            <a:endParaRPr lang="en-GB" sz="1400" baseline="30000" dirty="0">
              <a:solidFill>
                <a:srgbClr val="FF0000"/>
              </a:solidFill>
              <a:latin typeface="Comic Sans MS" panose="030F0702030302020204" pitchFamily="66" charset="0"/>
            </a:endParaRPr>
          </a:p>
        </p:txBody>
      </p:sp>
      <p:sp>
        <p:nvSpPr>
          <p:cNvPr id="41" name="Arc 40"/>
          <p:cNvSpPr/>
          <p:nvPr/>
        </p:nvSpPr>
        <p:spPr>
          <a:xfrm>
            <a:off x="5938405" y="2286001"/>
            <a:ext cx="367146" cy="514349"/>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Arc 41"/>
          <p:cNvSpPr/>
          <p:nvPr/>
        </p:nvSpPr>
        <p:spPr>
          <a:xfrm>
            <a:off x="5947930" y="2800351"/>
            <a:ext cx="357620" cy="457199"/>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Arc 42"/>
          <p:cNvSpPr/>
          <p:nvPr/>
        </p:nvSpPr>
        <p:spPr>
          <a:xfrm>
            <a:off x="6205105" y="3267075"/>
            <a:ext cx="348095" cy="466725"/>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4" name="Arc 43"/>
          <p:cNvSpPr/>
          <p:nvPr/>
        </p:nvSpPr>
        <p:spPr>
          <a:xfrm>
            <a:off x="6367031" y="3743325"/>
            <a:ext cx="338570" cy="542925"/>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TextBox 44"/>
          <p:cNvSpPr txBox="1"/>
          <p:nvPr/>
        </p:nvSpPr>
        <p:spPr>
          <a:xfrm>
            <a:off x="6276976" y="2389415"/>
            <a:ext cx="1066799"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Factorise</a:t>
            </a:r>
            <a:endParaRPr lang="en-GB" sz="1400" baseline="30000" dirty="0">
              <a:solidFill>
                <a:srgbClr val="FF0000"/>
              </a:solidFill>
              <a:latin typeface="Comic Sans MS" panose="030F0702030302020204" pitchFamily="66" charset="0"/>
            </a:endParaRPr>
          </a:p>
        </p:txBody>
      </p:sp>
      <p:sp>
        <p:nvSpPr>
          <p:cNvPr id="46" name="TextBox 45"/>
          <p:cNvSpPr txBox="1"/>
          <p:nvPr/>
        </p:nvSpPr>
        <p:spPr>
          <a:xfrm>
            <a:off x="6267451" y="2741840"/>
            <a:ext cx="2647949"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The expression in brackets is one we saw earlier for cos2</a:t>
            </a:r>
            <a:r>
              <a:rPr lang="el-GR" sz="1400" dirty="0">
                <a:solidFill>
                  <a:srgbClr val="FF0000"/>
                </a:solidFill>
                <a:latin typeface="Comic Sans MS" panose="030F0702030302020204" pitchFamily="66" charset="0"/>
              </a:rPr>
              <a:t>θ</a:t>
            </a:r>
            <a:endParaRPr lang="en-GB" sz="1400" baseline="30000" dirty="0">
              <a:solidFill>
                <a:srgbClr val="FF0000"/>
              </a:solidFill>
              <a:latin typeface="Comic Sans MS" panose="030F0702030302020204" pitchFamily="66" charset="0"/>
            </a:endParaRPr>
          </a:p>
        </p:txBody>
      </p:sp>
      <p:sp>
        <p:nvSpPr>
          <p:cNvPr id="47" name="TextBox 46"/>
          <p:cNvSpPr txBox="1"/>
          <p:nvPr/>
        </p:nvSpPr>
        <p:spPr>
          <a:xfrm>
            <a:off x="6505576" y="3351440"/>
            <a:ext cx="1571624"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Divide by cos2</a:t>
            </a:r>
            <a:r>
              <a:rPr lang="el-GR" sz="1400" dirty="0">
                <a:solidFill>
                  <a:srgbClr val="FF0000"/>
                </a:solidFill>
                <a:latin typeface="Comic Sans MS" panose="030F0702030302020204" pitchFamily="66" charset="0"/>
              </a:rPr>
              <a:t>θ</a:t>
            </a:r>
            <a:endParaRPr lang="en-GB" sz="1400" baseline="30000" dirty="0">
              <a:solidFill>
                <a:srgbClr val="FF0000"/>
              </a:solidFill>
              <a:latin typeface="Comic Sans MS" panose="030F0702030302020204" pitchFamily="66" charset="0"/>
            </a:endParaRPr>
          </a:p>
        </p:txBody>
      </p:sp>
      <p:sp>
        <p:nvSpPr>
          <p:cNvPr id="48" name="TextBox 47"/>
          <p:cNvSpPr txBox="1"/>
          <p:nvPr/>
        </p:nvSpPr>
        <p:spPr>
          <a:xfrm>
            <a:off x="6677026" y="3827690"/>
            <a:ext cx="942974"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Rewrite</a:t>
            </a:r>
            <a:endParaRPr lang="en-GB" sz="1400" baseline="30000" dirty="0">
              <a:solidFill>
                <a:srgbClr val="FF0000"/>
              </a:solidFill>
              <a:latin typeface="Comic Sans MS" panose="030F0702030302020204" pitchFamily="66" charset="0"/>
            </a:endParaRPr>
          </a:p>
        </p:txBody>
      </p:sp>
      <p:sp>
        <p:nvSpPr>
          <p:cNvPr id="49" name="Rectangle 48"/>
          <p:cNvSpPr/>
          <p:nvPr/>
        </p:nvSpPr>
        <p:spPr>
          <a:xfrm>
            <a:off x="4981576" y="1657350"/>
            <a:ext cx="247650" cy="25717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nvSpPr>
        <p:spPr>
          <a:xfrm>
            <a:off x="5400676" y="1657350"/>
            <a:ext cx="247650" cy="25717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a:off x="4114800" y="2133600"/>
            <a:ext cx="704849" cy="27622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4981575" y="2133600"/>
            <a:ext cx="676275" cy="27622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4391025" y="2638425"/>
            <a:ext cx="1162050" cy="27622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a:off x="5105400" y="3095625"/>
            <a:ext cx="514350" cy="27622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タイトル 1">
            <a:extLst>
              <a:ext uri="{FF2B5EF4-FFF2-40B4-BE49-F238E27FC236}">
                <a16:creationId xmlns:a16="http://schemas.microsoft.com/office/drawing/2014/main" id="{805DB3A9-3672-4003-8D54-3CCBCDD4CE2C}"/>
              </a:ext>
            </a:extLst>
          </p:cNvPr>
          <p:cNvSpPr>
            <a:spLocks noGrp="1"/>
          </p:cNvSpPr>
          <p:nvPr>
            <p:ph type="title"/>
          </p:nvPr>
        </p:nvSpPr>
        <p:spPr>
          <a:xfrm>
            <a:off x="637359" y="302588"/>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56" name="テキスト ボックス 55">
            <a:extLst>
              <a:ext uri="{FF2B5EF4-FFF2-40B4-BE49-F238E27FC236}">
                <a16:creationId xmlns:a16="http://schemas.microsoft.com/office/drawing/2014/main" id="{B17D9123-D8EF-4EE6-8D20-FB231102B7F6}"/>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5A</a:t>
            </a:r>
            <a:endParaRPr lang="en-GB" dirty="0">
              <a:latin typeface="Comic Sans MS" panose="030F0702030302020204" pitchFamily="66" charset="0"/>
            </a:endParaRPr>
          </a:p>
        </p:txBody>
      </p:sp>
    </p:spTree>
    <p:extLst>
      <p:ext uri="{BB962C8B-B14F-4D97-AF65-F5344CB8AC3E}">
        <p14:creationId xmlns:p14="http://schemas.microsoft.com/office/powerpoint/2010/main" val="280913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linds(horizont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linds(horizontal)">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blinds(horizontal)">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linds(horizontal)">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blinds(horizontal)">
                                      <p:cBhvr>
                                        <p:cTn id="37" dur="5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blinds(horizontal)">
                                      <p:cBhvr>
                                        <p:cTn id="42" dur="500"/>
                                        <p:tgtEl>
                                          <p:spTgt spid="51"/>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6"/>
                                        </p:tgtEl>
                                        <p:attrNameLst>
                                          <p:attrName>fillcolor</p:attrName>
                                        </p:attrNameLst>
                                      </p:cBhvr>
                                      <p:to>
                                        <a:srgbClr val="66CCFF"/>
                                      </p:to>
                                    </p:animClr>
                                    <p:set>
                                      <p:cBhvr>
                                        <p:cTn id="47" dur="500" fill="hold"/>
                                        <p:tgtEl>
                                          <p:spTgt spid="6"/>
                                        </p:tgtEl>
                                        <p:attrNameLst>
                                          <p:attrName>fill.type</p:attrName>
                                        </p:attrNameLst>
                                      </p:cBhvr>
                                      <p:to>
                                        <p:strVal val="solid"/>
                                      </p:to>
                                    </p:set>
                                    <p:set>
                                      <p:cBhvr>
                                        <p:cTn id="48" dur="500" fill="hold"/>
                                        <p:tgtEl>
                                          <p:spTgt spid="6"/>
                                        </p:tgtEl>
                                        <p:attrNameLst>
                                          <p:attrName>fill.on</p:attrName>
                                        </p:attrNameLst>
                                      </p:cBhvr>
                                      <p:to>
                                        <p:strVal val="true"/>
                                      </p:to>
                                    </p:set>
                                  </p:childTnLst>
                                </p:cTn>
                              </p:par>
                            </p:childTnLst>
                          </p:cTn>
                        </p:par>
                      </p:childTnLst>
                    </p:cTn>
                  </p:par>
                  <p:par>
                    <p:cTn id="49" fill="hold">
                      <p:stCondLst>
                        <p:cond delay="indefinite"/>
                      </p:stCondLst>
                      <p:childTnLst>
                        <p:par>
                          <p:cTn id="50" fill="hold">
                            <p:stCondLst>
                              <p:cond delay="0"/>
                            </p:stCondLst>
                            <p:childTnLst>
                              <p:par>
                                <p:cTn id="51" presetID="3" presetClass="exit" presetSubtype="10" fill="hold" grpId="1" nodeType="clickEffect">
                                  <p:stCondLst>
                                    <p:cond delay="0"/>
                                  </p:stCondLst>
                                  <p:childTnLst>
                                    <p:animEffect transition="out" filter="blinds(horizontal)">
                                      <p:cBhvr>
                                        <p:cTn id="52" dur="500"/>
                                        <p:tgtEl>
                                          <p:spTgt spid="49"/>
                                        </p:tgtEl>
                                      </p:cBhvr>
                                    </p:animEffect>
                                    <p:set>
                                      <p:cBhvr>
                                        <p:cTn id="53" dur="1" fill="hold">
                                          <p:stCondLst>
                                            <p:cond delay="499"/>
                                          </p:stCondLst>
                                        </p:cTn>
                                        <p:tgtEl>
                                          <p:spTgt spid="49"/>
                                        </p:tgtEl>
                                        <p:attrNameLst>
                                          <p:attrName>style.visibility</p:attrName>
                                        </p:attrNameLst>
                                      </p:cBhvr>
                                      <p:to>
                                        <p:strVal val="hidden"/>
                                      </p:to>
                                    </p:set>
                                  </p:childTnLst>
                                </p:cTn>
                              </p:par>
                              <p:par>
                                <p:cTn id="54" presetID="3" presetClass="exit" presetSubtype="10" fill="hold" grpId="1" nodeType="withEffect">
                                  <p:stCondLst>
                                    <p:cond delay="0"/>
                                  </p:stCondLst>
                                  <p:childTnLst>
                                    <p:animEffect transition="out" filter="blinds(horizontal)">
                                      <p:cBhvr>
                                        <p:cTn id="55" dur="500"/>
                                        <p:tgtEl>
                                          <p:spTgt spid="51"/>
                                        </p:tgtEl>
                                      </p:cBhvr>
                                    </p:animEffect>
                                    <p:set>
                                      <p:cBhvr>
                                        <p:cTn id="56" dur="1" fill="hold">
                                          <p:stCondLst>
                                            <p:cond delay="499"/>
                                          </p:stCondLst>
                                        </p:cTn>
                                        <p:tgtEl>
                                          <p:spTgt spid="51"/>
                                        </p:tgtEl>
                                        <p:attrNameLst>
                                          <p:attrName>style.visibility</p:attrName>
                                        </p:attrNameLst>
                                      </p:cBhvr>
                                      <p:to>
                                        <p:strVal val="hidden"/>
                                      </p:to>
                                    </p:set>
                                  </p:childTnLst>
                                </p:cTn>
                              </p:par>
                              <p:par>
                                <p:cTn id="57" presetID="1" presetClass="emph" presetSubtype="2" fill="hold" nodeType="withEffect">
                                  <p:stCondLst>
                                    <p:cond delay="0"/>
                                  </p:stCondLst>
                                  <p:childTnLst>
                                    <p:animClr clrSpc="rgb" dir="cw">
                                      <p:cBhvr>
                                        <p:cTn id="58" dur="500" fill="hold"/>
                                        <p:tgtEl>
                                          <p:spTgt spid="6"/>
                                        </p:tgtEl>
                                        <p:attrNameLst>
                                          <p:attrName>fillcolor</p:attrName>
                                        </p:attrNameLst>
                                      </p:cBhvr>
                                      <p:to>
                                        <a:schemeClr val="bg1"/>
                                      </p:to>
                                    </p:animClr>
                                    <p:set>
                                      <p:cBhvr>
                                        <p:cTn id="59" dur="500" fill="hold"/>
                                        <p:tgtEl>
                                          <p:spTgt spid="6"/>
                                        </p:tgtEl>
                                        <p:attrNameLst>
                                          <p:attrName>fill.type</p:attrName>
                                        </p:attrNameLst>
                                      </p:cBhvr>
                                      <p:to>
                                        <p:strVal val="solid"/>
                                      </p:to>
                                    </p:set>
                                    <p:set>
                                      <p:cBhvr>
                                        <p:cTn id="60" dur="500" fill="hold"/>
                                        <p:tgtEl>
                                          <p:spTgt spid="6"/>
                                        </p:tgtEl>
                                        <p:attrNameLst>
                                          <p:attrName>fill.on</p:attrName>
                                        </p:attrNameLst>
                                      </p:cBhvr>
                                      <p:to>
                                        <p:strVal val="true"/>
                                      </p:to>
                                    </p:se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blinds(horizontal)">
                                      <p:cBhvr>
                                        <p:cTn id="65" dur="500"/>
                                        <p:tgtEl>
                                          <p:spTgt spid="50"/>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blinds(horizontal)">
                                      <p:cBhvr>
                                        <p:cTn id="70" dur="500"/>
                                        <p:tgtEl>
                                          <p:spTgt spid="52"/>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mph" presetSubtype="2" fill="hold" nodeType="clickEffect">
                                  <p:stCondLst>
                                    <p:cond delay="0"/>
                                  </p:stCondLst>
                                  <p:childTnLst>
                                    <p:animClr clrSpc="rgb" dir="cw">
                                      <p:cBhvr>
                                        <p:cTn id="74" dur="500" fill="hold"/>
                                        <p:tgtEl>
                                          <p:spTgt spid="7"/>
                                        </p:tgtEl>
                                        <p:attrNameLst>
                                          <p:attrName>fillcolor</p:attrName>
                                        </p:attrNameLst>
                                      </p:cBhvr>
                                      <p:to>
                                        <a:srgbClr val="66CCFF"/>
                                      </p:to>
                                    </p:animClr>
                                    <p:set>
                                      <p:cBhvr>
                                        <p:cTn id="75" dur="500" fill="hold"/>
                                        <p:tgtEl>
                                          <p:spTgt spid="7"/>
                                        </p:tgtEl>
                                        <p:attrNameLst>
                                          <p:attrName>fill.type</p:attrName>
                                        </p:attrNameLst>
                                      </p:cBhvr>
                                      <p:to>
                                        <p:strVal val="solid"/>
                                      </p:to>
                                    </p:set>
                                    <p:set>
                                      <p:cBhvr>
                                        <p:cTn id="76" dur="500" fill="hold"/>
                                        <p:tgtEl>
                                          <p:spTgt spid="7"/>
                                        </p:tgtEl>
                                        <p:attrNameLst>
                                          <p:attrName>fill.on</p:attrName>
                                        </p:attrNameLst>
                                      </p:cBhvr>
                                      <p:to>
                                        <p:strVal val="true"/>
                                      </p:to>
                                    </p:set>
                                  </p:childTnLst>
                                </p:cTn>
                              </p:par>
                            </p:childTnLst>
                          </p:cTn>
                        </p:par>
                      </p:childTnLst>
                    </p:cTn>
                  </p:par>
                  <p:par>
                    <p:cTn id="77" fill="hold">
                      <p:stCondLst>
                        <p:cond delay="indefinite"/>
                      </p:stCondLst>
                      <p:childTnLst>
                        <p:par>
                          <p:cTn id="78" fill="hold">
                            <p:stCondLst>
                              <p:cond delay="0"/>
                            </p:stCondLst>
                            <p:childTnLst>
                              <p:par>
                                <p:cTn id="79" presetID="3" presetClass="exit" presetSubtype="10" fill="hold" grpId="1" nodeType="clickEffect">
                                  <p:stCondLst>
                                    <p:cond delay="0"/>
                                  </p:stCondLst>
                                  <p:childTnLst>
                                    <p:animEffect transition="out" filter="blinds(horizontal)">
                                      <p:cBhvr>
                                        <p:cTn id="80" dur="500"/>
                                        <p:tgtEl>
                                          <p:spTgt spid="50"/>
                                        </p:tgtEl>
                                      </p:cBhvr>
                                    </p:animEffect>
                                    <p:set>
                                      <p:cBhvr>
                                        <p:cTn id="81" dur="1" fill="hold">
                                          <p:stCondLst>
                                            <p:cond delay="499"/>
                                          </p:stCondLst>
                                        </p:cTn>
                                        <p:tgtEl>
                                          <p:spTgt spid="50"/>
                                        </p:tgtEl>
                                        <p:attrNameLst>
                                          <p:attrName>style.visibility</p:attrName>
                                        </p:attrNameLst>
                                      </p:cBhvr>
                                      <p:to>
                                        <p:strVal val="hidden"/>
                                      </p:to>
                                    </p:set>
                                  </p:childTnLst>
                                </p:cTn>
                              </p:par>
                              <p:par>
                                <p:cTn id="82" presetID="3" presetClass="exit" presetSubtype="10" fill="hold" grpId="1" nodeType="withEffect">
                                  <p:stCondLst>
                                    <p:cond delay="0"/>
                                  </p:stCondLst>
                                  <p:childTnLst>
                                    <p:animEffect transition="out" filter="blinds(horizontal)">
                                      <p:cBhvr>
                                        <p:cTn id="83" dur="500"/>
                                        <p:tgtEl>
                                          <p:spTgt spid="52"/>
                                        </p:tgtEl>
                                      </p:cBhvr>
                                    </p:animEffect>
                                    <p:set>
                                      <p:cBhvr>
                                        <p:cTn id="84" dur="1" fill="hold">
                                          <p:stCondLst>
                                            <p:cond delay="499"/>
                                          </p:stCondLst>
                                        </p:cTn>
                                        <p:tgtEl>
                                          <p:spTgt spid="52"/>
                                        </p:tgtEl>
                                        <p:attrNameLst>
                                          <p:attrName>style.visibility</p:attrName>
                                        </p:attrNameLst>
                                      </p:cBhvr>
                                      <p:to>
                                        <p:strVal val="hidden"/>
                                      </p:to>
                                    </p:set>
                                  </p:childTnLst>
                                </p:cTn>
                              </p:par>
                              <p:par>
                                <p:cTn id="85" presetID="1" presetClass="emph" presetSubtype="2" fill="hold" nodeType="withEffect">
                                  <p:stCondLst>
                                    <p:cond delay="0"/>
                                  </p:stCondLst>
                                  <p:childTnLst>
                                    <p:animClr clrSpc="rgb" dir="cw">
                                      <p:cBhvr>
                                        <p:cTn id="86" dur="500" fill="hold"/>
                                        <p:tgtEl>
                                          <p:spTgt spid="7"/>
                                        </p:tgtEl>
                                        <p:attrNameLst>
                                          <p:attrName>fillcolor</p:attrName>
                                        </p:attrNameLst>
                                      </p:cBhvr>
                                      <p:to>
                                        <a:schemeClr val="bg1"/>
                                      </p:to>
                                    </p:animClr>
                                    <p:set>
                                      <p:cBhvr>
                                        <p:cTn id="87" dur="500" fill="hold"/>
                                        <p:tgtEl>
                                          <p:spTgt spid="7"/>
                                        </p:tgtEl>
                                        <p:attrNameLst>
                                          <p:attrName>fill.type</p:attrName>
                                        </p:attrNameLst>
                                      </p:cBhvr>
                                      <p:to>
                                        <p:strVal val="solid"/>
                                      </p:to>
                                    </p:set>
                                    <p:set>
                                      <p:cBhvr>
                                        <p:cTn id="88" dur="500" fill="hold"/>
                                        <p:tgtEl>
                                          <p:spTgt spid="7"/>
                                        </p:tgtEl>
                                        <p:attrNameLst>
                                          <p:attrName>fill.on</p:attrName>
                                        </p:attrNameLst>
                                      </p:cBhvr>
                                      <p:to>
                                        <p:strVal val="true"/>
                                      </p:to>
                                    </p:se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blinds(horizontal)">
                                      <p:cBhvr>
                                        <p:cTn id="93" dur="500"/>
                                        <p:tgtEl>
                                          <p:spTgt spid="41"/>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blinds(horizontal)">
                                      <p:cBhvr>
                                        <p:cTn id="98" dur="500"/>
                                        <p:tgtEl>
                                          <p:spTgt spid="45"/>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blinds(horizontal)">
                                      <p:cBhvr>
                                        <p:cTn id="103" dur="500"/>
                                        <p:tgtEl>
                                          <p:spTgt spid="33"/>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blinds(horizontal)">
                                      <p:cBhvr>
                                        <p:cTn id="108" dur="500"/>
                                        <p:tgtEl>
                                          <p:spTgt spid="42"/>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grpId="0" nodeType="clickEffect">
                                  <p:stCondLst>
                                    <p:cond delay="0"/>
                                  </p:stCondLst>
                                  <p:childTnLst>
                                    <p:set>
                                      <p:cBhvr>
                                        <p:cTn id="112" dur="1" fill="hold">
                                          <p:stCondLst>
                                            <p:cond delay="0"/>
                                          </p:stCondLst>
                                        </p:cTn>
                                        <p:tgtEl>
                                          <p:spTgt spid="46"/>
                                        </p:tgtEl>
                                        <p:attrNameLst>
                                          <p:attrName>style.visibility</p:attrName>
                                        </p:attrNameLst>
                                      </p:cBhvr>
                                      <p:to>
                                        <p:strVal val="visible"/>
                                      </p:to>
                                    </p:set>
                                    <p:animEffect transition="in" filter="blinds(horizontal)">
                                      <p:cBhvr>
                                        <p:cTn id="113" dur="500"/>
                                        <p:tgtEl>
                                          <p:spTgt spid="46"/>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grpId="0" nodeType="click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blinds(horizontal)">
                                      <p:cBhvr>
                                        <p:cTn id="118" dur="500"/>
                                        <p:tgtEl>
                                          <p:spTgt spid="36"/>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grpId="0" nodeType="clickEffect">
                                  <p:stCondLst>
                                    <p:cond delay="0"/>
                                  </p:stCondLst>
                                  <p:childTnLst>
                                    <p:set>
                                      <p:cBhvr>
                                        <p:cTn id="122" dur="1" fill="hold">
                                          <p:stCondLst>
                                            <p:cond delay="0"/>
                                          </p:stCondLst>
                                        </p:cTn>
                                        <p:tgtEl>
                                          <p:spTgt spid="35"/>
                                        </p:tgtEl>
                                        <p:attrNameLst>
                                          <p:attrName>style.visibility</p:attrName>
                                        </p:attrNameLst>
                                      </p:cBhvr>
                                      <p:to>
                                        <p:strVal val="visible"/>
                                      </p:to>
                                    </p:set>
                                    <p:animEffect transition="in" filter="blinds(horizontal)">
                                      <p:cBhvr>
                                        <p:cTn id="123" dur="500"/>
                                        <p:tgtEl>
                                          <p:spTgt spid="35"/>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grpId="0" nodeType="clickEffect">
                                  <p:stCondLst>
                                    <p:cond delay="0"/>
                                  </p:stCondLst>
                                  <p:childTnLst>
                                    <p:set>
                                      <p:cBhvr>
                                        <p:cTn id="127" dur="1" fill="hold">
                                          <p:stCondLst>
                                            <p:cond delay="0"/>
                                          </p:stCondLst>
                                        </p:cTn>
                                        <p:tgtEl>
                                          <p:spTgt spid="53"/>
                                        </p:tgtEl>
                                        <p:attrNameLst>
                                          <p:attrName>style.visibility</p:attrName>
                                        </p:attrNameLst>
                                      </p:cBhvr>
                                      <p:to>
                                        <p:strVal val="visible"/>
                                      </p:to>
                                    </p:set>
                                    <p:animEffect transition="in" filter="blinds(horizontal)">
                                      <p:cBhvr>
                                        <p:cTn id="128" dur="500"/>
                                        <p:tgtEl>
                                          <p:spTgt spid="53"/>
                                        </p:tgtEl>
                                      </p:cBhvr>
                                    </p:animEffec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grpId="0" nodeType="click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blinds(horizontal)">
                                      <p:cBhvr>
                                        <p:cTn id="133" dur="500"/>
                                        <p:tgtEl>
                                          <p:spTgt spid="54"/>
                                        </p:tgtEl>
                                      </p:cBhvr>
                                    </p:animEffect>
                                  </p:childTnLst>
                                </p:cTn>
                              </p:par>
                            </p:childTnLst>
                          </p:cTn>
                        </p:par>
                      </p:childTnLst>
                    </p:cTn>
                  </p:par>
                  <p:par>
                    <p:cTn id="134" fill="hold">
                      <p:stCondLst>
                        <p:cond delay="indefinite"/>
                      </p:stCondLst>
                      <p:childTnLst>
                        <p:par>
                          <p:cTn id="135" fill="hold">
                            <p:stCondLst>
                              <p:cond delay="0"/>
                            </p:stCondLst>
                            <p:childTnLst>
                              <p:par>
                                <p:cTn id="136" presetID="1" presetClass="emph" presetSubtype="2" fill="hold" nodeType="clickEffect">
                                  <p:stCondLst>
                                    <p:cond delay="0"/>
                                  </p:stCondLst>
                                  <p:childTnLst>
                                    <p:animClr clrSpc="rgb" dir="cw">
                                      <p:cBhvr>
                                        <p:cTn id="137" dur="500" fill="hold"/>
                                        <p:tgtEl>
                                          <p:spTgt spid="36"/>
                                        </p:tgtEl>
                                        <p:attrNameLst>
                                          <p:attrName>fillcolor</p:attrName>
                                        </p:attrNameLst>
                                      </p:cBhvr>
                                      <p:to>
                                        <a:srgbClr val="66CCFF"/>
                                      </p:to>
                                    </p:animClr>
                                    <p:set>
                                      <p:cBhvr>
                                        <p:cTn id="138" dur="500" fill="hold"/>
                                        <p:tgtEl>
                                          <p:spTgt spid="36"/>
                                        </p:tgtEl>
                                        <p:attrNameLst>
                                          <p:attrName>fill.type</p:attrName>
                                        </p:attrNameLst>
                                      </p:cBhvr>
                                      <p:to>
                                        <p:strVal val="solid"/>
                                      </p:to>
                                    </p:set>
                                    <p:set>
                                      <p:cBhvr>
                                        <p:cTn id="139" dur="500" fill="hold"/>
                                        <p:tgtEl>
                                          <p:spTgt spid="36"/>
                                        </p:tgtEl>
                                        <p:attrNameLst>
                                          <p:attrName>fill.on</p:attrName>
                                        </p:attrNameLst>
                                      </p:cBhvr>
                                      <p:to>
                                        <p:strVal val="true"/>
                                      </p:to>
                                    </p:set>
                                  </p:childTnLst>
                                </p:cTn>
                              </p:par>
                            </p:childTnLst>
                          </p:cTn>
                        </p:par>
                      </p:childTnLst>
                    </p:cTn>
                  </p:par>
                  <p:par>
                    <p:cTn id="140" fill="hold">
                      <p:stCondLst>
                        <p:cond delay="indefinite"/>
                      </p:stCondLst>
                      <p:childTnLst>
                        <p:par>
                          <p:cTn id="141" fill="hold">
                            <p:stCondLst>
                              <p:cond delay="0"/>
                            </p:stCondLst>
                            <p:childTnLst>
                              <p:par>
                                <p:cTn id="142" presetID="3" presetClass="exit" presetSubtype="10" fill="hold" grpId="1" nodeType="clickEffect">
                                  <p:stCondLst>
                                    <p:cond delay="0"/>
                                  </p:stCondLst>
                                  <p:childTnLst>
                                    <p:animEffect transition="out" filter="blinds(horizontal)">
                                      <p:cBhvr>
                                        <p:cTn id="143" dur="500"/>
                                        <p:tgtEl>
                                          <p:spTgt spid="53"/>
                                        </p:tgtEl>
                                      </p:cBhvr>
                                    </p:animEffect>
                                    <p:set>
                                      <p:cBhvr>
                                        <p:cTn id="144" dur="1" fill="hold">
                                          <p:stCondLst>
                                            <p:cond delay="499"/>
                                          </p:stCondLst>
                                        </p:cTn>
                                        <p:tgtEl>
                                          <p:spTgt spid="53"/>
                                        </p:tgtEl>
                                        <p:attrNameLst>
                                          <p:attrName>style.visibility</p:attrName>
                                        </p:attrNameLst>
                                      </p:cBhvr>
                                      <p:to>
                                        <p:strVal val="hidden"/>
                                      </p:to>
                                    </p:set>
                                  </p:childTnLst>
                                </p:cTn>
                              </p:par>
                              <p:par>
                                <p:cTn id="145" presetID="3" presetClass="exit" presetSubtype="10" fill="hold" grpId="1" nodeType="withEffect">
                                  <p:stCondLst>
                                    <p:cond delay="0"/>
                                  </p:stCondLst>
                                  <p:childTnLst>
                                    <p:animEffect transition="out" filter="blinds(horizontal)">
                                      <p:cBhvr>
                                        <p:cTn id="146" dur="500"/>
                                        <p:tgtEl>
                                          <p:spTgt spid="54"/>
                                        </p:tgtEl>
                                      </p:cBhvr>
                                    </p:animEffect>
                                    <p:set>
                                      <p:cBhvr>
                                        <p:cTn id="147" dur="1" fill="hold">
                                          <p:stCondLst>
                                            <p:cond delay="499"/>
                                          </p:stCondLst>
                                        </p:cTn>
                                        <p:tgtEl>
                                          <p:spTgt spid="54"/>
                                        </p:tgtEl>
                                        <p:attrNameLst>
                                          <p:attrName>style.visibility</p:attrName>
                                        </p:attrNameLst>
                                      </p:cBhvr>
                                      <p:to>
                                        <p:strVal val="hidden"/>
                                      </p:to>
                                    </p:set>
                                  </p:childTnLst>
                                </p:cTn>
                              </p:par>
                              <p:par>
                                <p:cTn id="148" presetID="1" presetClass="emph" presetSubtype="2" fill="hold" nodeType="withEffect">
                                  <p:stCondLst>
                                    <p:cond delay="0"/>
                                  </p:stCondLst>
                                  <p:childTnLst>
                                    <p:animClr clrSpc="rgb" dir="cw">
                                      <p:cBhvr>
                                        <p:cTn id="149" dur="500" fill="hold"/>
                                        <p:tgtEl>
                                          <p:spTgt spid="36"/>
                                        </p:tgtEl>
                                        <p:attrNameLst>
                                          <p:attrName>fillcolor</p:attrName>
                                        </p:attrNameLst>
                                      </p:cBhvr>
                                      <p:to>
                                        <a:schemeClr val="bg1"/>
                                      </p:to>
                                    </p:animClr>
                                    <p:set>
                                      <p:cBhvr>
                                        <p:cTn id="150" dur="500" fill="hold"/>
                                        <p:tgtEl>
                                          <p:spTgt spid="36"/>
                                        </p:tgtEl>
                                        <p:attrNameLst>
                                          <p:attrName>fill.type</p:attrName>
                                        </p:attrNameLst>
                                      </p:cBhvr>
                                      <p:to>
                                        <p:strVal val="solid"/>
                                      </p:to>
                                    </p:set>
                                    <p:set>
                                      <p:cBhvr>
                                        <p:cTn id="151" dur="500" fill="hold"/>
                                        <p:tgtEl>
                                          <p:spTgt spid="36"/>
                                        </p:tgtEl>
                                        <p:attrNameLst>
                                          <p:attrName>fill.on</p:attrName>
                                        </p:attrNameLst>
                                      </p:cBhvr>
                                      <p:to>
                                        <p:strVal val="true"/>
                                      </p:to>
                                    </p:set>
                                  </p:childTnLst>
                                </p:cTn>
                              </p:par>
                            </p:childTnLst>
                          </p:cTn>
                        </p:par>
                      </p:childTnLst>
                    </p:cTn>
                  </p:par>
                  <p:par>
                    <p:cTn id="152" fill="hold">
                      <p:stCondLst>
                        <p:cond delay="indefinite"/>
                      </p:stCondLst>
                      <p:childTnLst>
                        <p:par>
                          <p:cTn id="153" fill="hold">
                            <p:stCondLst>
                              <p:cond delay="0"/>
                            </p:stCondLst>
                            <p:childTnLst>
                              <p:par>
                                <p:cTn id="154" presetID="3" presetClass="entr" presetSubtype="10" fill="hold" grpId="0" nodeType="clickEffect">
                                  <p:stCondLst>
                                    <p:cond delay="0"/>
                                  </p:stCondLst>
                                  <p:childTnLst>
                                    <p:set>
                                      <p:cBhvr>
                                        <p:cTn id="155" dur="1" fill="hold">
                                          <p:stCondLst>
                                            <p:cond delay="0"/>
                                          </p:stCondLst>
                                        </p:cTn>
                                        <p:tgtEl>
                                          <p:spTgt spid="43"/>
                                        </p:tgtEl>
                                        <p:attrNameLst>
                                          <p:attrName>style.visibility</p:attrName>
                                        </p:attrNameLst>
                                      </p:cBhvr>
                                      <p:to>
                                        <p:strVal val="visible"/>
                                      </p:to>
                                    </p:set>
                                    <p:animEffect transition="in" filter="blinds(horizontal)">
                                      <p:cBhvr>
                                        <p:cTn id="156" dur="500"/>
                                        <p:tgtEl>
                                          <p:spTgt spid="43"/>
                                        </p:tgtEl>
                                      </p:cBhvr>
                                    </p:animEffect>
                                  </p:childTnLst>
                                </p:cTn>
                              </p:par>
                            </p:childTnLst>
                          </p:cTn>
                        </p:par>
                      </p:childTnLst>
                    </p:cTn>
                  </p:par>
                  <p:par>
                    <p:cTn id="157" fill="hold">
                      <p:stCondLst>
                        <p:cond delay="indefinite"/>
                      </p:stCondLst>
                      <p:childTnLst>
                        <p:par>
                          <p:cTn id="158" fill="hold">
                            <p:stCondLst>
                              <p:cond delay="0"/>
                            </p:stCondLst>
                            <p:childTnLst>
                              <p:par>
                                <p:cTn id="159" presetID="3" presetClass="entr" presetSubtype="10" fill="hold" grpId="0" nodeType="clickEffect">
                                  <p:stCondLst>
                                    <p:cond delay="0"/>
                                  </p:stCondLst>
                                  <p:childTnLst>
                                    <p:set>
                                      <p:cBhvr>
                                        <p:cTn id="160" dur="1" fill="hold">
                                          <p:stCondLst>
                                            <p:cond delay="0"/>
                                          </p:stCondLst>
                                        </p:cTn>
                                        <p:tgtEl>
                                          <p:spTgt spid="47"/>
                                        </p:tgtEl>
                                        <p:attrNameLst>
                                          <p:attrName>style.visibility</p:attrName>
                                        </p:attrNameLst>
                                      </p:cBhvr>
                                      <p:to>
                                        <p:strVal val="visible"/>
                                      </p:to>
                                    </p:set>
                                    <p:animEffect transition="in" filter="blinds(horizontal)">
                                      <p:cBhvr>
                                        <p:cTn id="161" dur="500"/>
                                        <p:tgtEl>
                                          <p:spTgt spid="47"/>
                                        </p:tgtEl>
                                      </p:cBhvr>
                                    </p:animEffect>
                                  </p:childTnLst>
                                </p:cTn>
                              </p:par>
                            </p:childTnLst>
                          </p:cTn>
                        </p:par>
                      </p:childTnLst>
                    </p:cTn>
                  </p:par>
                  <p:par>
                    <p:cTn id="162" fill="hold">
                      <p:stCondLst>
                        <p:cond delay="indefinite"/>
                      </p:stCondLst>
                      <p:childTnLst>
                        <p:par>
                          <p:cTn id="163" fill="hold">
                            <p:stCondLst>
                              <p:cond delay="0"/>
                            </p:stCondLst>
                            <p:childTnLst>
                              <p:par>
                                <p:cTn id="164" presetID="3" presetClass="entr" presetSubtype="10" fill="hold" grpId="0" nodeType="clickEffect">
                                  <p:stCondLst>
                                    <p:cond delay="0"/>
                                  </p:stCondLst>
                                  <p:childTnLst>
                                    <p:set>
                                      <p:cBhvr>
                                        <p:cTn id="165" dur="1" fill="hold">
                                          <p:stCondLst>
                                            <p:cond delay="0"/>
                                          </p:stCondLst>
                                        </p:cTn>
                                        <p:tgtEl>
                                          <p:spTgt spid="37"/>
                                        </p:tgtEl>
                                        <p:attrNameLst>
                                          <p:attrName>style.visibility</p:attrName>
                                        </p:attrNameLst>
                                      </p:cBhvr>
                                      <p:to>
                                        <p:strVal val="visible"/>
                                      </p:to>
                                    </p:set>
                                    <p:animEffect transition="in" filter="blinds(horizontal)">
                                      <p:cBhvr>
                                        <p:cTn id="166" dur="500"/>
                                        <p:tgtEl>
                                          <p:spTgt spid="37"/>
                                        </p:tgtEl>
                                      </p:cBhvr>
                                    </p:animEffect>
                                  </p:childTnLst>
                                </p:cTn>
                              </p:par>
                            </p:childTnLst>
                          </p:cTn>
                        </p:par>
                      </p:childTnLst>
                    </p:cTn>
                  </p:par>
                  <p:par>
                    <p:cTn id="167" fill="hold">
                      <p:stCondLst>
                        <p:cond delay="indefinite"/>
                      </p:stCondLst>
                      <p:childTnLst>
                        <p:par>
                          <p:cTn id="168" fill="hold">
                            <p:stCondLst>
                              <p:cond delay="0"/>
                            </p:stCondLst>
                            <p:childTnLst>
                              <p:par>
                                <p:cTn id="169" presetID="3" presetClass="entr" presetSubtype="10" fill="hold" grpId="0" nodeType="clickEffect">
                                  <p:stCondLst>
                                    <p:cond delay="0"/>
                                  </p:stCondLst>
                                  <p:childTnLst>
                                    <p:set>
                                      <p:cBhvr>
                                        <p:cTn id="170" dur="1" fill="hold">
                                          <p:stCondLst>
                                            <p:cond delay="0"/>
                                          </p:stCondLst>
                                        </p:cTn>
                                        <p:tgtEl>
                                          <p:spTgt spid="44"/>
                                        </p:tgtEl>
                                        <p:attrNameLst>
                                          <p:attrName>style.visibility</p:attrName>
                                        </p:attrNameLst>
                                      </p:cBhvr>
                                      <p:to>
                                        <p:strVal val="visible"/>
                                      </p:to>
                                    </p:set>
                                    <p:animEffect transition="in" filter="blinds(horizontal)">
                                      <p:cBhvr>
                                        <p:cTn id="171" dur="500"/>
                                        <p:tgtEl>
                                          <p:spTgt spid="44"/>
                                        </p:tgtEl>
                                      </p:cBhvr>
                                    </p:animEffect>
                                  </p:childTnLst>
                                </p:cTn>
                              </p:par>
                            </p:childTnLst>
                          </p:cTn>
                        </p:par>
                      </p:childTnLst>
                    </p:cTn>
                  </p:par>
                  <p:par>
                    <p:cTn id="172" fill="hold">
                      <p:stCondLst>
                        <p:cond delay="indefinite"/>
                      </p:stCondLst>
                      <p:childTnLst>
                        <p:par>
                          <p:cTn id="173" fill="hold">
                            <p:stCondLst>
                              <p:cond delay="0"/>
                            </p:stCondLst>
                            <p:childTnLst>
                              <p:par>
                                <p:cTn id="174" presetID="3" presetClass="entr" presetSubtype="10" fill="hold" grpId="0" nodeType="clickEffect">
                                  <p:stCondLst>
                                    <p:cond delay="0"/>
                                  </p:stCondLst>
                                  <p:childTnLst>
                                    <p:set>
                                      <p:cBhvr>
                                        <p:cTn id="175" dur="1" fill="hold">
                                          <p:stCondLst>
                                            <p:cond delay="0"/>
                                          </p:stCondLst>
                                        </p:cTn>
                                        <p:tgtEl>
                                          <p:spTgt spid="48"/>
                                        </p:tgtEl>
                                        <p:attrNameLst>
                                          <p:attrName>style.visibility</p:attrName>
                                        </p:attrNameLst>
                                      </p:cBhvr>
                                      <p:to>
                                        <p:strVal val="visible"/>
                                      </p:to>
                                    </p:set>
                                    <p:animEffect transition="in" filter="blinds(horizontal)">
                                      <p:cBhvr>
                                        <p:cTn id="176" dur="500"/>
                                        <p:tgtEl>
                                          <p:spTgt spid="48"/>
                                        </p:tgtEl>
                                      </p:cBhvr>
                                    </p:animEffect>
                                  </p:childTnLst>
                                </p:cTn>
                              </p:par>
                            </p:childTnLst>
                          </p:cTn>
                        </p:par>
                      </p:childTnLst>
                    </p:cTn>
                  </p:par>
                  <p:par>
                    <p:cTn id="177" fill="hold">
                      <p:stCondLst>
                        <p:cond delay="indefinite"/>
                      </p:stCondLst>
                      <p:childTnLst>
                        <p:par>
                          <p:cTn id="178" fill="hold">
                            <p:stCondLst>
                              <p:cond delay="0"/>
                            </p:stCondLst>
                            <p:childTnLst>
                              <p:par>
                                <p:cTn id="179" presetID="3" presetClass="entr" presetSubtype="10" fill="hold" grpId="0" nodeType="clickEffect">
                                  <p:stCondLst>
                                    <p:cond delay="0"/>
                                  </p:stCondLst>
                                  <p:childTnLst>
                                    <p:set>
                                      <p:cBhvr>
                                        <p:cTn id="180" dur="1" fill="hold">
                                          <p:stCondLst>
                                            <p:cond delay="0"/>
                                          </p:stCondLst>
                                        </p:cTn>
                                        <p:tgtEl>
                                          <p:spTgt spid="38"/>
                                        </p:tgtEl>
                                        <p:attrNameLst>
                                          <p:attrName>style.visibility</p:attrName>
                                        </p:attrNameLst>
                                      </p:cBhvr>
                                      <p:to>
                                        <p:strVal val="visible"/>
                                      </p:to>
                                    </p:set>
                                    <p:animEffect transition="in" filter="blinds(horizontal)">
                                      <p:cBhvr>
                                        <p:cTn id="18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P spid="32" grpId="0"/>
      <p:bldP spid="33" grpId="0"/>
      <p:bldP spid="35" grpId="0"/>
      <p:bldP spid="36" grpId="0" animBg="1"/>
      <p:bldP spid="37" grpId="0"/>
      <p:bldP spid="38" grpId="0"/>
      <p:bldP spid="39" grpId="0" animBg="1"/>
      <p:bldP spid="40" grpId="0"/>
      <p:bldP spid="41" grpId="0" animBg="1"/>
      <p:bldP spid="42" grpId="0" animBg="1"/>
      <p:bldP spid="43" grpId="0" animBg="1"/>
      <p:bldP spid="44" grpId="0" animBg="1"/>
      <p:bldP spid="45" grpId="0"/>
      <p:bldP spid="46" grpId="0"/>
      <p:bldP spid="47" grpId="0"/>
      <p:bldP spid="48" grpId="0"/>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429000" cy="4525963"/>
          </a:xfrm>
        </p:spPr>
        <p:txBody>
          <a:bodyPr>
            <a:normAutofit lnSpcReduction="10000"/>
          </a:bodyPr>
          <a:lstStyle/>
          <a:p>
            <a:pPr marL="0" indent="0" algn="ctr">
              <a:buNone/>
            </a:pPr>
            <a:r>
              <a:rPr lang="en-GB" sz="1400" b="1" dirty="0">
                <a:latin typeface="Comic Sans MS" panose="030F0702030302020204" pitchFamily="66" charset="0"/>
              </a:rPr>
              <a:t>You can switch between Polar and Cartesian equations of curves</a:t>
            </a:r>
            <a:endParaRPr lang="en-GB" sz="1400" dirty="0">
              <a:latin typeface="Comic Sans MS" panose="030F0702030302020204" pitchFamily="66" charset="0"/>
            </a:endParaRPr>
          </a:p>
          <a:p>
            <a:pPr marL="0" indent="0" algn="ctr">
              <a:buNone/>
            </a:pPr>
            <a:endParaRPr lang="en-GB" sz="1400" b="1" dirty="0">
              <a:latin typeface="Comic Sans MS" panose="030F0702030302020204" pitchFamily="66" charset="0"/>
            </a:endParaRPr>
          </a:p>
          <a:p>
            <a:pPr marL="0" indent="0" algn="ctr">
              <a:buNone/>
            </a:pPr>
            <a:r>
              <a:rPr lang="en-GB" sz="1400" dirty="0">
                <a:latin typeface="Comic Sans MS" panose="030F0702030302020204" pitchFamily="66" charset="0"/>
                <a:sym typeface="Wingdings" panose="05000000000000000000" pitchFamily="2" charset="2"/>
              </a:rPr>
              <a:t>Find a Polar equivalent for the following Cartesian equation:</a:t>
            </a:r>
          </a:p>
          <a:p>
            <a:pPr marL="0" indent="0" algn="ctr">
              <a:buNone/>
            </a:pPr>
            <a:endParaRPr lang="en-GB" sz="1400" dirty="0">
              <a:latin typeface="Comic Sans MS" panose="030F0702030302020204" pitchFamily="66" charset="0"/>
              <a:sym typeface="Wingdings" panose="05000000000000000000" pitchFamily="2" charset="2"/>
            </a:endParaRPr>
          </a:p>
          <a:p>
            <a:pPr marL="0" indent="0" algn="ctr">
              <a:buNone/>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a:latin typeface="Comic Sans MS" panose="030F0702030302020204" pitchFamily="66" charset="0"/>
                <a:sym typeface="Wingdings" panose="05000000000000000000" pitchFamily="2" charset="2"/>
              </a:rPr>
              <a:t>Polar equations are usually written as ‘r = ‘ or ‘r</a:t>
            </a:r>
            <a:r>
              <a:rPr lang="en-GB" sz="1400" baseline="30000" dirty="0">
                <a:latin typeface="Comic Sans MS" panose="030F0702030302020204" pitchFamily="66" charset="0"/>
                <a:sym typeface="Wingdings" panose="05000000000000000000" pitchFamily="2" charset="2"/>
              </a:rPr>
              <a:t>2</a:t>
            </a:r>
            <a:r>
              <a:rPr lang="en-GB" sz="1400" dirty="0">
                <a:latin typeface="Comic Sans MS" panose="030F0702030302020204" pitchFamily="66" charset="0"/>
                <a:sym typeface="Wingdings" panose="05000000000000000000" pitchFamily="2" charset="2"/>
              </a:rPr>
              <a:t> = ‘, so use the equations above to try and achieve this </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a:latin typeface="Comic Sans MS" panose="030F0702030302020204" pitchFamily="66" charset="0"/>
                <a:sym typeface="Wingdings" panose="05000000000000000000" pitchFamily="2" charset="2"/>
              </a:rPr>
              <a:t>This next step is tricky to spot, but it is possible to write the bracket using sine only</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a:latin typeface="Comic Sans MS" panose="030F0702030302020204" pitchFamily="66" charset="0"/>
                <a:sym typeface="Wingdings" panose="05000000000000000000" pitchFamily="2" charset="2"/>
              </a:rPr>
              <a:t>This again relies on the formulae from the regular Maths course</a:t>
            </a:r>
          </a:p>
        </p:txBody>
      </p:sp>
      <mc:AlternateContent xmlns:mc="http://schemas.openxmlformats.org/markup-compatibility/2006" xmlns:a14="http://schemas.microsoft.com/office/drawing/2010/main">
        <mc:Choice Requires="a14">
          <p:sp>
            <p:nvSpPr>
              <p:cNvPr id="6" name="TextBox 5"/>
              <p:cNvSpPr txBox="1"/>
              <p:nvPr/>
            </p:nvSpPr>
            <p:spPr>
              <a:xfrm>
                <a:off x="4195253"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𝑥</m:t>
                      </m:r>
                      <m:r>
                        <a:rPr lang="en-US" sz="1600" b="0" i="1" smtClean="0">
                          <a:latin typeface="Cambria Math"/>
                        </a:rPr>
                        <m:t>=</m:t>
                      </m:r>
                      <m:r>
                        <a:rPr lang="en-US" sz="1600" b="0" i="1" smtClean="0">
                          <a:latin typeface="Cambria Math"/>
                        </a:rPr>
                        <m:t>𝑟𝑐𝑜𝑠</m:t>
                      </m:r>
                      <m:r>
                        <a:rPr lang="en-US" sz="1600" b="0" i="1" smtClean="0">
                          <a:latin typeface="Cambria Math"/>
                          <a:ea typeface="Cambria Math"/>
                        </a:rPr>
                        <m:t>𝜃</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4195253" y="0"/>
                <a:ext cx="1219200" cy="33855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971502"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r>
                        <a:rPr lang="en-US" sz="1600" b="0" i="1" smtClean="0">
                          <a:latin typeface="Cambria Math"/>
                        </a:rPr>
                        <m:t>=</m:t>
                      </m:r>
                      <m:r>
                        <a:rPr lang="en-US" sz="1600" b="0" i="1" smtClean="0">
                          <a:latin typeface="Cambria Math"/>
                        </a:rPr>
                        <m:t>𝑟𝑠𝑖𝑛</m:t>
                      </m:r>
                      <m:r>
                        <a:rPr lang="en-US" sz="1600" b="0" i="1" smtClean="0">
                          <a:latin typeface="Cambria Math"/>
                          <a:ea typeface="Cambria Math"/>
                        </a:rPr>
                        <m:t>𝜃</m:t>
                      </m:r>
                    </m:oMath>
                  </m:oMathPara>
                </a14:m>
                <a:endParaRPr lang="en-GB"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2971502" y="0"/>
                <a:ext cx="1219200" cy="338554"/>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596784" y="0"/>
                <a:ext cx="1373068"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𝑥</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𝑦</m:t>
                          </m:r>
                        </m:e>
                        <m:sup>
                          <m:r>
                            <a:rPr lang="en-US" sz="1600" b="0" i="1" smtClean="0">
                              <a:latin typeface="Cambria Math"/>
                            </a:rPr>
                            <m:t>2</m:t>
                          </m:r>
                        </m:sup>
                      </m:sSup>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1596784" y="0"/>
                <a:ext cx="1373068" cy="338554"/>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0" y="0"/>
                <a:ext cx="1597104" cy="51398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m:t>
                      </m:r>
                      <m:r>
                        <a:rPr lang="en-US" sz="1600" b="0" i="1" smtClean="0">
                          <a:latin typeface="Cambria Math"/>
                          <a:ea typeface="Cambria Math"/>
                        </a:rPr>
                        <m:t>𝑎𝑟𝑐𝑡𝑎𝑛</m:t>
                      </m:r>
                      <m:d>
                        <m:dPr>
                          <m:ctrlPr>
                            <a:rPr lang="en-US" sz="1600" b="0" i="1" smtClean="0">
                              <a:latin typeface="Cambria Math" panose="02040503050406030204" pitchFamily="18" charset="0"/>
                              <a:ea typeface="Cambria Math"/>
                            </a:rPr>
                          </m:ctrlPr>
                        </m:dPr>
                        <m:e>
                          <m:f>
                            <m:fPr>
                              <m:ctrlPr>
                                <a:rPr lang="en-US" sz="1600" b="0" i="1" smtClean="0">
                                  <a:latin typeface="Cambria Math" panose="02040503050406030204" pitchFamily="18" charset="0"/>
                                  <a:ea typeface="Cambria Math"/>
                                </a:rPr>
                              </m:ctrlPr>
                            </m:fPr>
                            <m:num>
                              <m:r>
                                <a:rPr lang="en-US" sz="1600" b="0" i="1" smtClean="0">
                                  <a:latin typeface="Cambria Math"/>
                                  <a:ea typeface="Cambria Math"/>
                                </a:rPr>
                                <m:t>𝑦</m:t>
                              </m:r>
                            </m:num>
                            <m:den>
                              <m:r>
                                <a:rPr lang="en-US" sz="1600" b="0" i="1" smtClean="0">
                                  <a:latin typeface="Cambria Math"/>
                                  <a:ea typeface="Cambria Math"/>
                                </a:rPr>
                                <m:t>𝑥</m:t>
                              </m:r>
                            </m:den>
                          </m:f>
                        </m:e>
                      </m:d>
                    </m:oMath>
                  </m:oMathPara>
                </a14:m>
                <a:endParaRPr lang="en-GB"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0" y="0"/>
                <a:ext cx="1597104" cy="513987"/>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1423987" y="2895600"/>
                <a:ext cx="1195968" cy="3331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𝑦</m:t>
                      </m:r>
                      <m:rad>
                        <m:radPr>
                          <m:degHide m:val="on"/>
                          <m:ctrlPr>
                            <a:rPr lang="en-GB" sz="1400" b="0" i="1" smtClean="0">
                              <a:latin typeface="Cambria Math" panose="02040503050406030204" pitchFamily="18" charset="0"/>
                            </a:rPr>
                          </m:ctrlPr>
                        </m:radPr>
                        <m:deg/>
                        <m:e>
                          <m:r>
                            <a:rPr lang="en-GB" sz="1400" b="0" i="1" smtClean="0">
                              <a:latin typeface="Cambria Math"/>
                            </a:rPr>
                            <m:t>3</m:t>
                          </m:r>
                        </m:e>
                      </m:rad>
                      <m:r>
                        <a:rPr lang="en-GB" sz="1400" b="0" i="1" smtClean="0">
                          <a:latin typeface="Cambria Math"/>
                        </a:rPr>
                        <m:t>=</m:t>
                      </m:r>
                      <m:r>
                        <a:rPr lang="en-GB" sz="1400" b="0" i="1" smtClean="0">
                          <a:latin typeface="Cambria Math"/>
                        </a:rPr>
                        <m:t>𝑥</m:t>
                      </m:r>
                      <m:r>
                        <a:rPr lang="en-GB" sz="1400" b="0" i="1" smtClean="0">
                          <a:latin typeface="Cambria Math"/>
                        </a:rPr>
                        <m:t>+4</m:t>
                      </m:r>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1423987" y="2895600"/>
                <a:ext cx="1195968" cy="333168"/>
              </a:xfrm>
              <a:prstGeom prst="rect">
                <a:avLst/>
              </a:prstGeom>
              <a:blipFill>
                <a:blip r:embed="rId7"/>
                <a:stretch>
                  <a:fillRect b="-18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153025" y="1590675"/>
                <a:ext cx="1195968" cy="3331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𝑦</m:t>
                      </m:r>
                      <m:rad>
                        <m:radPr>
                          <m:degHide m:val="on"/>
                          <m:ctrlPr>
                            <a:rPr lang="en-GB" sz="1400" b="0" i="1" smtClean="0">
                              <a:latin typeface="Cambria Math" panose="02040503050406030204" pitchFamily="18" charset="0"/>
                            </a:rPr>
                          </m:ctrlPr>
                        </m:radPr>
                        <m:deg/>
                        <m:e>
                          <m:r>
                            <a:rPr lang="en-GB" sz="1400" b="0" i="1" smtClean="0">
                              <a:latin typeface="Cambria Math"/>
                            </a:rPr>
                            <m:t>3</m:t>
                          </m:r>
                        </m:e>
                      </m:rad>
                      <m:r>
                        <a:rPr lang="en-GB" sz="1400" b="0" i="1" smtClean="0">
                          <a:latin typeface="Cambria Math"/>
                        </a:rPr>
                        <m:t>=</m:t>
                      </m:r>
                      <m:r>
                        <a:rPr lang="en-GB" sz="1400" b="0" i="1" smtClean="0">
                          <a:latin typeface="Cambria Math"/>
                        </a:rPr>
                        <m:t>𝑥</m:t>
                      </m:r>
                      <m:r>
                        <a:rPr lang="en-GB" sz="1400" b="0" i="1" smtClean="0">
                          <a:latin typeface="Cambria Math"/>
                        </a:rPr>
                        <m:t>+4</m:t>
                      </m:r>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153025" y="1590675"/>
                <a:ext cx="1195968" cy="333168"/>
              </a:xfrm>
              <a:prstGeom prst="rect">
                <a:avLst/>
              </a:prstGeom>
              <a:blipFill>
                <a:blip r:embed="rId8"/>
                <a:stretch>
                  <a:fillRect b="-18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848225" y="2047875"/>
                <a:ext cx="1828800" cy="3331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𝑟</m:t>
                      </m:r>
                      <m:rad>
                        <m:radPr>
                          <m:degHide m:val="on"/>
                          <m:ctrlPr>
                            <a:rPr lang="en-GB" sz="1400" b="0" i="1" smtClean="0">
                              <a:latin typeface="Cambria Math" panose="02040503050406030204" pitchFamily="18" charset="0"/>
                            </a:rPr>
                          </m:ctrlPr>
                        </m:radPr>
                        <m:deg/>
                        <m:e>
                          <m:r>
                            <a:rPr lang="en-GB" sz="1400" b="0" i="1" smtClean="0">
                              <a:latin typeface="Cambria Math"/>
                            </a:rPr>
                            <m:t>3</m:t>
                          </m:r>
                        </m:e>
                      </m:rad>
                      <m:r>
                        <a:rPr lang="en-GB" sz="1400" b="0" i="1" smtClean="0">
                          <a:latin typeface="Cambria Math"/>
                        </a:rPr>
                        <m:t>𝑠𝑖𝑛</m:t>
                      </m:r>
                      <m:r>
                        <a:rPr lang="en-GB" sz="1400" b="0" i="1" smtClean="0">
                          <a:latin typeface="Cambria Math"/>
                          <a:ea typeface="Cambria Math"/>
                        </a:rPr>
                        <m:t>𝜃</m:t>
                      </m:r>
                      <m:r>
                        <a:rPr lang="en-GB" sz="1400" b="0" i="1" smtClean="0">
                          <a:latin typeface="Cambria Math"/>
                        </a:rPr>
                        <m:t>=</m:t>
                      </m:r>
                      <m:r>
                        <a:rPr lang="en-GB" sz="1400" b="0" i="1" smtClean="0">
                          <a:latin typeface="Cambria Math"/>
                        </a:rPr>
                        <m:t>𝑟𝑐𝑜𝑠</m:t>
                      </m:r>
                      <m:r>
                        <a:rPr lang="en-GB" sz="1400" b="0" i="1" smtClean="0">
                          <a:latin typeface="Cambria Math"/>
                          <a:ea typeface="Cambria Math"/>
                        </a:rPr>
                        <m:t>𝜃</m:t>
                      </m:r>
                      <m:r>
                        <a:rPr lang="en-GB" sz="1400" b="0" i="1" smtClean="0">
                          <a:latin typeface="Cambria Math"/>
                        </a:rPr>
                        <m:t>+4</m:t>
                      </m:r>
                    </m:oMath>
                  </m:oMathPara>
                </a14:m>
                <a:endParaRPr lang="en-GB" sz="1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848225" y="2047875"/>
                <a:ext cx="1828800" cy="333168"/>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181475" y="2495550"/>
                <a:ext cx="1828800" cy="3331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𝑟</m:t>
                      </m:r>
                      <m:rad>
                        <m:radPr>
                          <m:degHide m:val="on"/>
                          <m:ctrlPr>
                            <a:rPr lang="en-GB" sz="1400" b="0" i="1" smtClean="0">
                              <a:latin typeface="Cambria Math" panose="02040503050406030204" pitchFamily="18" charset="0"/>
                            </a:rPr>
                          </m:ctrlPr>
                        </m:radPr>
                        <m:deg/>
                        <m:e>
                          <m:r>
                            <a:rPr lang="en-GB" sz="1400" b="0" i="1" smtClean="0">
                              <a:latin typeface="Cambria Math"/>
                            </a:rPr>
                            <m:t>3</m:t>
                          </m:r>
                        </m:e>
                      </m:rad>
                      <m:r>
                        <a:rPr lang="en-GB" sz="1400" b="0" i="1" smtClean="0">
                          <a:latin typeface="Cambria Math"/>
                        </a:rPr>
                        <m:t>𝑠𝑖𝑛</m:t>
                      </m:r>
                      <m:r>
                        <a:rPr lang="en-GB" sz="1400" b="0" i="1" smtClean="0">
                          <a:latin typeface="Cambria Math"/>
                          <a:ea typeface="Cambria Math"/>
                        </a:rPr>
                        <m:t>𝜃</m:t>
                      </m:r>
                      <m:r>
                        <a:rPr lang="en-GB" sz="1400" b="0" i="1" smtClean="0">
                          <a:latin typeface="Cambria Math"/>
                          <a:ea typeface="Cambria Math"/>
                        </a:rPr>
                        <m:t>−</m:t>
                      </m:r>
                      <m:r>
                        <a:rPr lang="en-GB" sz="1400" b="0" i="1" smtClean="0">
                          <a:latin typeface="Cambria Math"/>
                          <a:ea typeface="Cambria Math"/>
                        </a:rPr>
                        <m:t>𝑟𝑐𝑜𝑠</m:t>
                      </m:r>
                      <m:r>
                        <a:rPr lang="en-GB" sz="1400" b="0" i="1" smtClean="0">
                          <a:latin typeface="Cambria Math"/>
                          <a:ea typeface="Cambria Math"/>
                        </a:rPr>
                        <m:t>𝜃</m:t>
                      </m:r>
                      <m:r>
                        <a:rPr lang="en-GB" sz="1400" b="0" i="1" smtClean="0">
                          <a:latin typeface="Cambria Math"/>
                        </a:rPr>
                        <m:t>=4</m:t>
                      </m:r>
                    </m:oMath>
                  </m:oMathPara>
                </a14:m>
                <a:endParaRPr lang="en-GB"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181475" y="2495550"/>
                <a:ext cx="1828800" cy="333168"/>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029075" y="2962275"/>
                <a:ext cx="2057400" cy="3504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𝑟</m:t>
                      </m:r>
                      <m:d>
                        <m:dPr>
                          <m:ctrlPr>
                            <a:rPr lang="en-GB" sz="1400" b="0" i="1" smtClean="0">
                              <a:latin typeface="Cambria Math" panose="02040503050406030204" pitchFamily="18" charset="0"/>
                            </a:rPr>
                          </m:ctrlPr>
                        </m:dPr>
                        <m:e>
                          <m:rad>
                            <m:radPr>
                              <m:degHide m:val="on"/>
                              <m:ctrlPr>
                                <a:rPr lang="en-GB" sz="1400" i="1">
                                  <a:latin typeface="Cambria Math" panose="02040503050406030204" pitchFamily="18" charset="0"/>
                                </a:rPr>
                              </m:ctrlPr>
                            </m:radPr>
                            <m:deg/>
                            <m:e>
                              <m:r>
                                <a:rPr lang="en-GB" sz="1400" i="1">
                                  <a:latin typeface="Cambria Math"/>
                                </a:rPr>
                                <m:t>3</m:t>
                              </m:r>
                            </m:e>
                          </m:rad>
                          <m:r>
                            <a:rPr lang="en-GB" sz="1400" i="1">
                              <a:latin typeface="Cambria Math"/>
                            </a:rPr>
                            <m:t>𝑠𝑖𝑛</m:t>
                          </m:r>
                          <m:r>
                            <a:rPr lang="en-GB" sz="1400" i="1">
                              <a:latin typeface="Cambria Math"/>
                              <a:ea typeface="Cambria Math"/>
                            </a:rPr>
                            <m:t>𝜃</m:t>
                          </m:r>
                          <m:r>
                            <a:rPr lang="en-GB" sz="1400" i="1">
                              <a:latin typeface="Cambria Math"/>
                              <a:ea typeface="Cambria Math"/>
                            </a:rPr>
                            <m:t>−</m:t>
                          </m:r>
                          <m:r>
                            <a:rPr lang="en-GB" sz="1400" i="1">
                              <a:latin typeface="Cambria Math"/>
                              <a:ea typeface="Cambria Math"/>
                            </a:rPr>
                            <m:t>𝑐𝑜𝑠</m:t>
                          </m:r>
                          <m:r>
                            <a:rPr lang="en-GB" sz="1400" i="1">
                              <a:latin typeface="Cambria Math"/>
                              <a:ea typeface="Cambria Math"/>
                            </a:rPr>
                            <m:t>𝜃</m:t>
                          </m:r>
                        </m:e>
                      </m:d>
                      <m:r>
                        <a:rPr lang="en-GB" sz="1400" b="0" i="1" smtClean="0">
                          <a:latin typeface="Cambria Math"/>
                        </a:rPr>
                        <m:t>=4</m:t>
                      </m:r>
                    </m:oMath>
                  </m:oMathPara>
                </a14:m>
                <a:endParaRPr lang="en-GB" sz="1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029075" y="2962275"/>
                <a:ext cx="2057400" cy="35041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857625" y="3438525"/>
                <a:ext cx="2171700" cy="6016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𝑟</m:t>
                      </m:r>
                      <m:d>
                        <m:dPr>
                          <m:ctrlPr>
                            <a:rPr lang="en-GB" sz="1400" b="0" i="1" smtClean="0">
                              <a:latin typeface="Cambria Math" panose="02040503050406030204" pitchFamily="18" charset="0"/>
                            </a:rPr>
                          </m:ctrlPr>
                        </m:dPr>
                        <m:e>
                          <m:f>
                            <m:fPr>
                              <m:ctrlPr>
                                <a:rPr lang="en-GB" sz="1400" b="0" i="1" smtClean="0">
                                  <a:latin typeface="Cambria Math" panose="02040503050406030204" pitchFamily="18" charset="0"/>
                                </a:rPr>
                              </m:ctrlPr>
                            </m:fPr>
                            <m:num>
                              <m:rad>
                                <m:radPr>
                                  <m:degHide m:val="on"/>
                                  <m:ctrlPr>
                                    <a:rPr lang="en-GB" sz="1400" b="0" i="1" smtClean="0">
                                      <a:latin typeface="Cambria Math" panose="02040503050406030204" pitchFamily="18" charset="0"/>
                                    </a:rPr>
                                  </m:ctrlPr>
                                </m:radPr>
                                <m:deg/>
                                <m:e>
                                  <m:r>
                                    <a:rPr lang="en-GB" sz="1400" b="0" i="1" smtClean="0">
                                      <a:latin typeface="Cambria Math"/>
                                    </a:rPr>
                                    <m:t>3</m:t>
                                  </m:r>
                                </m:e>
                              </m:rad>
                            </m:num>
                            <m:den>
                              <m:r>
                                <a:rPr lang="en-GB" sz="1400" b="0" i="1" smtClean="0">
                                  <a:latin typeface="Cambria Math"/>
                                </a:rPr>
                                <m:t>2</m:t>
                              </m:r>
                            </m:den>
                          </m:f>
                          <m:r>
                            <a:rPr lang="en-GB" sz="1400" i="1">
                              <a:latin typeface="Cambria Math"/>
                            </a:rPr>
                            <m:t>𝑠𝑖𝑛</m:t>
                          </m:r>
                          <m:r>
                            <a:rPr lang="en-GB" sz="1400" i="1">
                              <a:latin typeface="Cambria Math"/>
                              <a:ea typeface="Cambria Math"/>
                            </a:rPr>
                            <m:t>𝜃</m:t>
                          </m:r>
                          <m:r>
                            <a:rPr lang="en-GB" sz="1400" i="1">
                              <a:latin typeface="Cambria Math"/>
                              <a:ea typeface="Cambria Math"/>
                            </a:rPr>
                            <m:t>−</m:t>
                          </m:r>
                          <m:f>
                            <m:fPr>
                              <m:ctrlPr>
                                <a:rPr lang="en-GB" sz="1400" i="1" smtClean="0">
                                  <a:latin typeface="Cambria Math" panose="02040503050406030204" pitchFamily="18" charset="0"/>
                                  <a:ea typeface="Cambria Math"/>
                                </a:rPr>
                              </m:ctrlPr>
                            </m:fPr>
                            <m:num>
                              <m:r>
                                <a:rPr lang="en-GB" sz="1400" b="0" i="1" smtClean="0">
                                  <a:latin typeface="Cambria Math"/>
                                  <a:ea typeface="Cambria Math"/>
                                </a:rPr>
                                <m:t>1</m:t>
                              </m:r>
                            </m:num>
                            <m:den>
                              <m:r>
                                <a:rPr lang="en-GB" sz="1400" b="0" i="1" smtClean="0">
                                  <a:latin typeface="Cambria Math"/>
                                  <a:ea typeface="Cambria Math"/>
                                </a:rPr>
                                <m:t>2</m:t>
                              </m:r>
                            </m:den>
                          </m:f>
                          <m:r>
                            <a:rPr lang="en-GB" sz="1400" i="1">
                              <a:latin typeface="Cambria Math"/>
                              <a:ea typeface="Cambria Math"/>
                            </a:rPr>
                            <m:t>𝑐𝑜𝑠</m:t>
                          </m:r>
                          <m:r>
                            <a:rPr lang="en-GB" sz="1400" i="1">
                              <a:latin typeface="Cambria Math"/>
                              <a:ea typeface="Cambria Math"/>
                            </a:rPr>
                            <m:t>𝜃</m:t>
                          </m:r>
                        </m:e>
                      </m:d>
                      <m:r>
                        <a:rPr lang="en-GB" sz="1400" b="0" i="1" smtClean="0">
                          <a:latin typeface="Cambria Math"/>
                        </a:rPr>
                        <m:t>=2</m:t>
                      </m:r>
                    </m:oMath>
                  </m:oMathPara>
                </a14:m>
                <a:endParaRPr lang="en-GB" sz="1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857625" y="3438525"/>
                <a:ext cx="2171700" cy="601640"/>
              </a:xfrm>
              <a:prstGeom prst="rect">
                <a:avLst/>
              </a:prstGeom>
              <a:blipFill>
                <a:blip r:embed="rId12"/>
                <a:stretch>
                  <a:fillRect/>
                </a:stretch>
              </a:blipFill>
            </p:spPr>
            <p:txBody>
              <a:bodyPr/>
              <a:lstStyle/>
              <a:p>
                <a:r>
                  <a:rPr lang="en-GB">
                    <a:noFill/>
                  </a:rPr>
                  <a:t> </a:t>
                </a:r>
              </a:p>
            </p:txBody>
          </p:sp>
        </mc:Fallback>
      </mc:AlternateContent>
      <p:sp>
        <p:nvSpPr>
          <p:cNvPr id="16" name="Arc 15"/>
          <p:cNvSpPr/>
          <p:nvPr/>
        </p:nvSpPr>
        <p:spPr>
          <a:xfrm>
            <a:off x="6528956" y="1809751"/>
            <a:ext cx="338569" cy="43815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p:cNvSpPr txBox="1"/>
          <p:nvPr/>
        </p:nvSpPr>
        <p:spPr>
          <a:xfrm>
            <a:off x="6829426" y="1808390"/>
            <a:ext cx="1371599"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Replace x and y from above</a:t>
            </a:r>
            <a:endParaRPr lang="en-GB" sz="1200" baseline="30000" dirty="0">
              <a:solidFill>
                <a:srgbClr val="FF0000"/>
              </a:solidFill>
              <a:latin typeface="Comic Sans MS" panose="030F0702030302020204" pitchFamily="66" charset="0"/>
            </a:endParaRPr>
          </a:p>
        </p:txBody>
      </p:sp>
      <p:sp>
        <p:nvSpPr>
          <p:cNvPr id="18" name="Arc 17"/>
          <p:cNvSpPr/>
          <p:nvPr/>
        </p:nvSpPr>
        <p:spPr>
          <a:xfrm>
            <a:off x="6481331" y="2247901"/>
            <a:ext cx="338569" cy="43815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Arc 18"/>
          <p:cNvSpPr/>
          <p:nvPr/>
        </p:nvSpPr>
        <p:spPr>
          <a:xfrm>
            <a:off x="5862206" y="2686051"/>
            <a:ext cx="338569" cy="43815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Arc 19"/>
          <p:cNvSpPr/>
          <p:nvPr/>
        </p:nvSpPr>
        <p:spPr>
          <a:xfrm>
            <a:off x="5871731" y="3152776"/>
            <a:ext cx="338569" cy="600074"/>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TextBox 20"/>
          <p:cNvSpPr txBox="1"/>
          <p:nvPr/>
        </p:nvSpPr>
        <p:spPr>
          <a:xfrm>
            <a:off x="6772276" y="2322740"/>
            <a:ext cx="1323974"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Subtract </a:t>
            </a:r>
            <a:r>
              <a:rPr lang="en-GB" sz="1200" dirty="0" err="1">
                <a:solidFill>
                  <a:srgbClr val="FF0000"/>
                </a:solidFill>
                <a:latin typeface="Comic Sans MS" panose="030F0702030302020204" pitchFamily="66" charset="0"/>
              </a:rPr>
              <a:t>rcos</a:t>
            </a:r>
            <a:r>
              <a:rPr lang="el-GR" sz="1200" dirty="0">
                <a:solidFill>
                  <a:srgbClr val="FF0000"/>
                </a:solidFill>
                <a:latin typeface="Comic Sans MS" panose="030F0702030302020204" pitchFamily="66" charset="0"/>
              </a:rPr>
              <a:t>θ</a:t>
            </a:r>
            <a:endParaRPr lang="en-GB" sz="1200" baseline="30000" dirty="0">
              <a:solidFill>
                <a:srgbClr val="FF0000"/>
              </a:solidFill>
              <a:latin typeface="Comic Sans MS" panose="030F0702030302020204" pitchFamily="66" charset="0"/>
            </a:endParaRPr>
          </a:p>
        </p:txBody>
      </p:sp>
      <p:sp>
        <p:nvSpPr>
          <p:cNvPr id="22" name="TextBox 21"/>
          <p:cNvSpPr txBox="1"/>
          <p:nvPr/>
        </p:nvSpPr>
        <p:spPr>
          <a:xfrm>
            <a:off x="6134099" y="2751365"/>
            <a:ext cx="1905001"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Factorise the left side</a:t>
            </a:r>
            <a:endParaRPr lang="en-GB" sz="1200" baseline="30000" dirty="0">
              <a:solidFill>
                <a:srgbClr val="FF0000"/>
              </a:solidFill>
              <a:latin typeface="Comic Sans MS" panose="030F0702030302020204" pitchFamily="66" charset="0"/>
            </a:endParaRPr>
          </a:p>
        </p:txBody>
      </p:sp>
      <p:sp>
        <p:nvSpPr>
          <p:cNvPr id="23" name="TextBox 22"/>
          <p:cNvSpPr txBox="1"/>
          <p:nvPr/>
        </p:nvSpPr>
        <p:spPr>
          <a:xfrm>
            <a:off x="6124576" y="3046640"/>
            <a:ext cx="3019424" cy="830997"/>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Divide both sides by 2 (do this inside the bracket rather than outside – the reason will become apparent in a moment…)</a:t>
            </a:r>
            <a:endParaRPr lang="en-GB" sz="1200" baseline="30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5" name="TextBox 24"/>
              <p:cNvSpPr txBox="1"/>
              <p:nvPr/>
            </p:nvSpPr>
            <p:spPr>
              <a:xfrm>
                <a:off x="3790950" y="4838700"/>
                <a:ext cx="264795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𝑆𝑖𝑛</m:t>
                      </m:r>
                      <m:d>
                        <m:dPr>
                          <m:ctrlPr>
                            <a:rPr lang="en-GB" sz="1200" b="0" i="1" smtClean="0">
                              <a:latin typeface="Cambria Math" panose="02040503050406030204" pitchFamily="18" charset="0"/>
                            </a:rPr>
                          </m:ctrlPr>
                        </m:dPr>
                        <m:e>
                          <m:r>
                            <a:rPr lang="en-GB" sz="1200" b="0" i="1" smtClean="0">
                              <a:latin typeface="Cambria Math"/>
                            </a:rPr>
                            <m:t>𝐴</m:t>
                          </m:r>
                          <m:r>
                            <a:rPr lang="en-GB" sz="1200" b="0" i="1" smtClean="0">
                              <a:latin typeface="Cambria Math"/>
                            </a:rPr>
                            <m:t>−</m:t>
                          </m:r>
                          <m:r>
                            <a:rPr lang="en-GB" sz="1200" b="0" i="1" smtClean="0">
                              <a:latin typeface="Cambria Math"/>
                              <a:ea typeface="Cambria Math"/>
                            </a:rPr>
                            <m:t>𝐵</m:t>
                          </m:r>
                        </m:e>
                      </m:d>
                      <m:r>
                        <a:rPr lang="en-GB" sz="1200" b="0" i="1" smtClean="0">
                          <a:latin typeface="Cambria Math"/>
                          <a:ea typeface="Cambria Math"/>
                        </a:rPr>
                        <m:t>≡</m:t>
                      </m:r>
                      <m:r>
                        <a:rPr lang="en-GB" sz="1200" b="0" i="1" smtClean="0">
                          <a:latin typeface="Cambria Math"/>
                          <a:ea typeface="Cambria Math"/>
                        </a:rPr>
                        <m:t>𝑆𝑖𝑛𝐴𝐶𝑜𝑠𝐵</m:t>
                      </m:r>
                      <m:r>
                        <a:rPr lang="en-GB" sz="1200" b="0" i="1" smtClean="0">
                          <a:latin typeface="Cambria Math"/>
                          <a:ea typeface="Cambria Math"/>
                        </a:rPr>
                        <m:t>−</m:t>
                      </m:r>
                      <m:r>
                        <a:rPr lang="en-GB" sz="1200" b="0" i="1" smtClean="0">
                          <a:latin typeface="Cambria Math"/>
                          <a:ea typeface="Cambria Math"/>
                        </a:rPr>
                        <m:t>𝐶𝑜𝑠𝐴𝑆𝑖𝑛𝐵</m:t>
                      </m:r>
                    </m:oMath>
                  </m:oMathPara>
                </a14:m>
                <a:endParaRPr lang="en-GB" sz="1200" dirty="0"/>
              </a:p>
            </p:txBody>
          </p:sp>
        </mc:Choice>
        <mc:Fallback xmlns="">
          <p:sp>
            <p:nvSpPr>
              <p:cNvPr id="25" name="TextBox 24"/>
              <p:cNvSpPr txBox="1">
                <a:spLocks noRot="1" noChangeAspect="1" noMove="1" noResize="1" noEditPoints="1" noAdjustHandles="1" noChangeArrowheads="1" noChangeShapeType="1" noTextEdit="1"/>
              </p:cNvSpPr>
              <p:nvPr/>
            </p:nvSpPr>
            <p:spPr>
              <a:xfrm>
                <a:off x="3790950" y="4838700"/>
                <a:ext cx="2647950" cy="276999"/>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762375" y="5181600"/>
                <a:ext cx="2686050" cy="40729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𝑆𝑖𝑛</m:t>
                      </m:r>
                      <m:d>
                        <m:dPr>
                          <m:ctrlPr>
                            <a:rPr lang="en-GB" sz="1200" b="0" i="1" smtClean="0">
                              <a:latin typeface="Cambria Math" panose="02040503050406030204" pitchFamily="18" charset="0"/>
                            </a:rPr>
                          </m:ctrlPr>
                        </m:dPr>
                        <m:e>
                          <m:r>
                            <a:rPr lang="en-GB" sz="1200" b="0" i="1" smtClean="0">
                              <a:latin typeface="Cambria Math"/>
                              <a:ea typeface="Cambria Math"/>
                            </a:rPr>
                            <m:t>𝜃</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ea typeface="Cambria Math"/>
                                </a:rPr>
                                <m:t>𝜋</m:t>
                              </m:r>
                            </m:num>
                            <m:den>
                              <m:r>
                                <a:rPr lang="en-GB" sz="1200" b="0" i="1" smtClean="0">
                                  <a:latin typeface="Cambria Math"/>
                                </a:rPr>
                                <m:t>6</m:t>
                              </m:r>
                            </m:den>
                          </m:f>
                        </m:e>
                      </m:d>
                      <m:r>
                        <a:rPr lang="en-GB" sz="1200" b="0" i="1" smtClean="0">
                          <a:latin typeface="Cambria Math"/>
                          <a:ea typeface="Cambria Math"/>
                        </a:rPr>
                        <m:t>≡</m:t>
                      </m:r>
                      <m:r>
                        <a:rPr lang="en-GB" sz="1200" b="0" i="1" smtClean="0">
                          <a:latin typeface="Cambria Math"/>
                          <a:ea typeface="Cambria Math"/>
                        </a:rPr>
                        <m:t>𝑆𝑖𝑛</m:t>
                      </m:r>
                      <m:r>
                        <a:rPr lang="en-GB" sz="1200" b="0" i="1" smtClean="0">
                          <a:latin typeface="Cambria Math"/>
                          <a:ea typeface="Cambria Math"/>
                        </a:rPr>
                        <m:t>𝜃</m:t>
                      </m:r>
                      <m:r>
                        <a:rPr lang="en-GB" sz="1200" b="0" i="1" smtClean="0">
                          <a:latin typeface="Cambria Math"/>
                          <a:ea typeface="Cambria Math"/>
                        </a:rPr>
                        <m:t>𝐶𝑜𝑠</m:t>
                      </m:r>
                      <m:f>
                        <m:fPr>
                          <m:ctrlPr>
                            <a:rPr lang="en-GB" sz="1200" b="0" i="1" smtClean="0">
                              <a:latin typeface="Cambria Math" panose="02040503050406030204" pitchFamily="18" charset="0"/>
                              <a:ea typeface="Cambria Math"/>
                            </a:rPr>
                          </m:ctrlPr>
                        </m:fPr>
                        <m:num>
                          <m:r>
                            <a:rPr lang="en-GB" sz="1200" b="0" i="1" smtClean="0">
                              <a:latin typeface="Cambria Math"/>
                              <a:ea typeface="Cambria Math"/>
                            </a:rPr>
                            <m:t>𝜋</m:t>
                          </m:r>
                        </m:num>
                        <m:den>
                          <m:r>
                            <a:rPr lang="en-GB" sz="1200" b="0" i="1" smtClean="0">
                              <a:latin typeface="Cambria Math"/>
                              <a:ea typeface="Cambria Math"/>
                            </a:rPr>
                            <m:t>6</m:t>
                          </m:r>
                        </m:den>
                      </m:f>
                      <m:r>
                        <a:rPr lang="en-GB" sz="1200" b="0" i="1" smtClean="0">
                          <a:latin typeface="Cambria Math"/>
                          <a:ea typeface="Cambria Math"/>
                        </a:rPr>
                        <m:t>−</m:t>
                      </m:r>
                      <m:r>
                        <a:rPr lang="en-GB" sz="1200" b="0" i="1" smtClean="0">
                          <a:latin typeface="Cambria Math"/>
                          <a:ea typeface="Cambria Math"/>
                        </a:rPr>
                        <m:t>𝐶𝑜𝑠</m:t>
                      </m:r>
                      <m:r>
                        <a:rPr lang="en-GB" sz="1200" b="0" i="1" smtClean="0">
                          <a:latin typeface="Cambria Math"/>
                          <a:ea typeface="Cambria Math"/>
                        </a:rPr>
                        <m:t>𝜃</m:t>
                      </m:r>
                      <m:r>
                        <a:rPr lang="en-GB" sz="1200" b="0" i="1" smtClean="0">
                          <a:latin typeface="Cambria Math"/>
                          <a:ea typeface="Cambria Math"/>
                        </a:rPr>
                        <m:t>𝑆𝑖𝑛</m:t>
                      </m:r>
                      <m:f>
                        <m:fPr>
                          <m:ctrlPr>
                            <a:rPr lang="en-GB" sz="1200" b="0" i="1" smtClean="0">
                              <a:latin typeface="Cambria Math" panose="02040503050406030204" pitchFamily="18" charset="0"/>
                              <a:ea typeface="Cambria Math"/>
                            </a:rPr>
                          </m:ctrlPr>
                        </m:fPr>
                        <m:num>
                          <m:r>
                            <a:rPr lang="en-GB" sz="1200" b="0" i="1" smtClean="0">
                              <a:latin typeface="Cambria Math"/>
                              <a:ea typeface="Cambria Math"/>
                            </a:rPr>
                            <m:t>𝜋</m:t>
                          </m:r>
                        </m:num>
                        <m:den>
                          <m:r>
                            <a:rPr lang="en-GB" sz="1200" b="0" i="1" smtClean="0">
                              <a:latin typeface="Cambria Math"/>
                              <a:ea typeface="Cambria Math"/>
                            </a:rPr>
                            <m:t>6</m:t>
                          </m:r>
                        </m:den>
                      </m:f>
                    </m:oMath>
                  </m:oMathPara>
                </a14:m>
                <a:endParaRPr lang="en-GB" sz="1200" dirty="0"/>
              </a:p>
            </p:txBody>
          </p:sp>
        </mc:Choice>
        <mc:Fallback xmlns="">
          <p:sp>
            <p:nvSpPr>
              <p:cNvPr id="27" name="TextBox 26"/>
              <p:cNvSpPr txBox="1">
                <a:spLocks noRot="1" noChangeAspect="1" noMove="1" noResize="1" noEditPoints="1" noAdjustHandles="1" noChangeArrowheads="1" noChangeShapeType="1" noTextEdit="1"/>
              </p:cNvSpPr>
              <p:nvPr/>
            </p:nvSpPr>
            <p:spPr>
              <a:xfrm>
                <a:off x="3762375" y="5181600"/>
                <a:ext cx="2686050" cy="407291"/>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771900" y="5600700"/>
                <a:ext cx="2324100" cy="48077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𝑆𝑖𝑛</m:t>
                      </m:r>
                      <m:d>
                        <m:dPr>
                          <m:ctrlPr>
                            <a:rPr lang="en-GB" sz="1200" b="0" i="1" smtClean="0">
                              <a:latin typeface="Cambria Math" panose="02040503050406030204" pitchFamily="18" charset="0"/>
                            </a:rPr>
                          </m:ctrlPr>
                        </m:dPr>
                        <m:e>
                          <m:r>
                            <a:rPr lang="en-GB" sz="1200" b="0" i="1" smtClean="0">
                              <a:latin typeface="Cambria Math"/>
                              <a:ea typeface="Cambria Math"/>
                            </a:rPr>
                            <m:t>𝜃</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ea typeface="Cambria Math"/>
                                </a:rPr>
                                <m:t>𝜋</m:t>
                              </m:r>
                            </m:num>
                            <m:den>
                              <m:r>
                                <a:rPr lang="en-GB" sz="1200" b="0" i="1" smtClean="0">
                                  <a:latin typeface="Cambria Math"/>
                                </a:rPr>
                                <m:t>6</m:t>
                              </m:r>
                            </m:den>
                          </m:f>
                        </m:e>
                      </m:d>
                      <m:r>
                        <a:rPr lang="en-GB" sz="1200" b="0" i="1" smtClean="0">
                          <a:latin typeface="Cambria Math"/>
                          <a:ea typeface="Cambria Math"/>
                        </a:rPr>
                        <m:t>≡</m:t>
                      </m:r>
                      <m:f>
                        <m:fPr>
                          <m:ctrlPr>
                            <a:rPr lang="en-GB" sz="1200" b="0" i="1" smtClean="0">
                              <a:latin typeface="Cambria Math" panose="02040503050406030204" pitchFamily="18" charset="0"/>
                              <a:ea typeface="Cambria Math"/>
                            </a:rPr>
                          </m:ctrlPr>
                        </m:fPr>
                        <m:num>
                          <m:rad>
                            <m:radPr>
                              <m:degHide m:val="on"/>
                              <m:ctrlPr>
                                <a:rPr lang="en-GB" sz="1200" b="0" i="1" smtClean="0">
                                  <a:latin typeface="Cambria Math" panose="02040503050406030204" pitchFamily="18" charset="0"/>
                                  <a:ea typeface="Cambria Math"/>
                                </a:rPr>
                              </m:ctrlPr>
                            </m:radPr>
                            <m:deg/>
                            <m:e>
                              <m:r>
                                <a:rPr lang="en-GB" sz="1200" b="0" i="1" smtClean="0">
                                  <a:latin typeface="Cambria Math"/>
                                  <a:ea typeface="Cambria Math"/>
                                </a:rPr>
                                <m:t>3</m:t>
                              </m:r>
                            </m:e>
                          </m:rad>
                        </m:num>
                        <m:den>
                          <m:r>
                            <a:rPr lang="en-GB" sz="1200" b="0" i="1" smtClean="0">
                              <a:latin typeface="Cambria Math"/>
                              <a:ea typeface="Cambria Math"/>
                            </a:rPr>
                            <m:t>2</m:t>
                          </m:r>
                        </m:den>
                      </m:f>
                      <m:r>
                        <a:rPr lang="en-GB" sz="1200" b="0" i="1" smtClean="0">
                          <a:latin typeface="Cambria Math"/>
                          <a:ea typeface="Cambria Math"/>
                        </a:rPr>
                        <m:t>𝑆𝑖𝑛</m:t>
                      </m:r>
                      <m:r>
                        <a:rPr lang="en-GB" sz="1200" b="0" i="1" smtClean="0">
                          <a:latin typeface="Cambria Math"/>
                          <a:ea typeface="Cambria Math"/>
                        </a:rPr>
                        <m:t>𝜃</m:t>
                      </m:r>
                      <m:r>
                        <a:rPr lang="en-GB" sz="1200" b="0" i="1" smtClean="0">
                          <a:latin typeface="Cambria Math"/>
                          <a:ea typeface="Cambria Math"/>
                        </a:rPr>
                        <m:t>−</m:t>
                      </m:r>
                      <m:f>
                        <m:fPr>
                          <m:ctrlPr>
                            <a:rPr lang="en-GB" sz="1200" b="0" i="1" smtClean="0">
                              <a:latin typeface="Cambria Math" panose="02040503050406030204" pitchFamily="18" charset="0"/>
                              <a:ea typeface="Cambria Math"/>
                            </a:rPr>
                          </m:ctrlPr>
                        </m:fPr>
                        <m:num>
                          <m:r>
                            <a:rPr lang="en-GB" sz="1200" b="0" i="1" smtClean="0">
                              <a:latin typeface="Cambria Math"/>
                              <a:ea typeface="Cambria Math"/>
                            </a:rPr>
                            <m:t>1</m:t>
                          </m:r>
                        </m:num>
                        <m:den>
                          <m:r>
                            <a:rPr lang="en-GB" sz="1200" b="0" i="1" smtClean="0">
                              <a:latin typeface="Cambria Math"/>
                              <a:ea typeface="Cambria Math"/>
                            </a:rPr>
                            <m:t>2</m:t>
                          </m:r>
                        </m:den>
                      </m:f>
                      <m:r>
                        <a:rPr lang="en-GB" sz="1200" b="0" i="1" smtClean="0">
                          <a:latin typeface="Cambria Math"/>
                          <a:ea typeface="Cambria Math"/>
                        </a:rPr>
                        <m:t>𝐶𝑜𝑠</m:t>
                      </m:r>
                      <m:r>
                        <a:rPr lang="en-GB" sz="1200" b="0" i="1" smtClean="0">
                          <a:latin typeface="Cambria Math"/>
                          <a:ea typeface="Cambria Math"/>
                        </a:rPr>
                        <m:t>𝜃</m:t>
                      </m:r>
                    </m:oMath>
                  </m:oMathPara>
                </a14:m>
                <a:endParaRPr lang="en-GB" sz="12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771900" y="5600700"/>
                <a:ext cx="2324100" cy="480773"/>
              </a:xfrm>
              <a:prstGeom prst="rect">
                <a:avLst/>
              </a:prstGeom>
              <a:blipFill>
                <a:blip r:embed="rId15"/>
                <a:stretch>
                  <a:fillRect/>
                </a:stretch>
              </a:blipFill>
            </p:spPr>
            <p:txBody>
              <a:bodyPr/>
              <a:lstStyle/>
              <a:p>
                <a:r>
                  <a:rPr lang="en-GB">
                    <a:noFill/>
                  </a:rPr>
                  <a:t> </a:t>
                </a:r>
              </a:p>
            </p:txBody>
          </p:sp>
        </mc:Fallback>
      </mc:AlternateContent>
      <p:sp>
        <p:nvSpPr>
          <p:cNvPr id="29" name="Arc 28"/>
          <p:cNvSpPr/>
          <p:nvPr/>
        </p:nvSpPr>
        <p:spPr>
          <a:xfrm>
            <a:off x="6328932" y="4981576"/>
            <a:ext cx="271894" cy="428624"/>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Arc 29"/>
          <p:cNvSpPr/>
          <p:nvPr/>
        </p:nvSpPr>
        <p:spPr>
          <a:xfrm>
            <a:off x="6281307" y="5448301"/>
            <a:ext cx="271894" cy="428624"/>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TextBox 30"/>
          <p:cNvSpPr txBox="1"/>
          <p:nvPr/>
        </p:nvSpPr>
        <p:spPr>
          <a:xfrm>
            <a:off x="6572250" y="5037365"/>
            <a:ext cx="1762126"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Let A = </a:t>
            </a:r>
            <a:r>
              <a:rPr lang="el-GR" sz="1200" dirty="0">
                <a:solidFill>
                  <a:srgbClr val="FF0000"/>
                </a:solidFill>
                <a:latin typeface="Comic Sans MS" panose="030F0702030302020204" pitchFamily="66" charset="0"/>
              </a:rPr>
              <a:t>θ</a:t>
            </a:r>
            <a:r>
              <a:rPr lang="en-GB" sz="1200" dirty="0">
                <a:solidFill>
                  <a:srgbClr val="FF0000"/>
                </a:solidFill>
                <a:latin typeface="Comic Sans MS" panose="030F0702030302020204" pitchFamily="66" charset="0"/>
              </a:rPr>
              <a:t> and B = </a:t>
            </a:r>
            <a:r>
              <a:rPr lang="el-GR" sz="1200" baseline="30000" dirty="0">
                <a:solidFill>
                  <a:srgbClr val="FF0000"/>
                </a:solidFill>
                <a:latin typeface="Comic Sans MS" panose="030F0702030302020204" pitchFamily="66" charset="0"/>
              </a:rPr>
              <a:t>π</a:t>
            </a:r>
            <a:r>
              <a:rPr lang="en-GB" sz="1200" dirty="0">
                <a:solidFill>
                  <a:srgbClr val="FF0000"/>
                </a:solidFill>
                <a:latin typeface="Comic Sans MS" panose="030F0702030302020204" pitchFamily="66" charset="0"/>
              </a:rPr>
              <a:t>/</a:t>
            </a:r>
            <a:r>
              <a:rPr lang="en-GB" sz="1200" baseline="-25000" dirty="0">
                <a:solidFill>
                  <a:srgbClr val="FF0000"/>
                </a:solidFill>
                <a:latin typeface="Comic Sans MS" panose="030F0702030302020204" pitchFamily="66" charset="0"/>
              </a:rPr>
              <a:t>6</a:t>
            </a:r>
          </a:p>
        </p:txBody>
      </p:sp>
      <p:sp>
        <p:nvSpPr>
          <p:cNvPr id="32" name="TextBox 31"/>
          <p:cNvSpPr txBox="1"/>
          <p:nvPr/>
        </p:nvSpPr>
        <p:spPr>
          <a:xfrm>
            <a:off x="6553199" y="5513615"/>
            <a:ext cx="2162175"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Calculate the parts with </a:t>
            </a:r>
            <a:r>
              <a:rPr lang="el-GR" sz="1200" baseline="30000" dirty="0">
                <a:solidFill>
                  <a:srgbClr val="FF0000"/>
                </a:solidFill>
                <a:latin typeface="Comic Sans MS" panose="030F0702030302020204" pitchFamily="66" charset="0"/>
              </a:rPr>
              <a:t>π</a:t>
            </a:r>
            <a:r>
              <a:rPr lang="en-GB" sz="1200" dirty="0">
                <a:solidFill>
                  <a:srgbClr val="FF0000"/>
                </a:solidFill>
                <a:latin typeface="Comic Sans MS" panose="030F0702030302020204" pitchFamily="66" charset="0"/>
              </a:rPr>
              <a:t>/</a:t>
            </a:r>
            <a:r>
              <a:rPr lang="en-GB" sz="1200" baseline="-25000" dirty="0">
                <a:solidFill>
                  <a:srgbClr val="FF0000"/>
                </a:solidFill>
                <a:latin typeface="Comic Sans MS" panose="030F0702030302020204" pitchFamily="66" charset="0"/>
              </a:rPr>
              <a:t>6</a:t>
            </a:r>
            <a:r>
              <a:rPr lang="en-GB" sz="1200" dirty="0">
                <a:solidFill>
                  <a:srgbClr val="FF0000"/>
                </a:solidFill>
                <a:latin typeface="Comic Sans MS" panose="030F0702030302020204" pitchFamily="66" charset="0"/>
              </a:rPr>
              <a:t> </a:t>
            </a:r>
            <a:endParaRPr lang="en-GB" sz="1200" baseline="-25000" dirty="0">
              <a:solidFill>
                <a:srgbClr val="FF0000"/>
              </a:solidFill>
              <a:latin typeface="Comic Sans MS" panose="030F0702030302020204" pitchFamily="66" charset="0"/>
            </a:endParaRPr>
          </a:p>
        </p:txBody>
      </p:sp>
      <p:sp>
        <p:nvSpPr>
          <p:cNvPr id="33" name="TextBox 32"/>
          <p:cNvSpPr txBox="1"/>
          <p:nvPr/>
        </p:nvSpPr>
        <p:spPr>
          <a:xfrm>
            <a:off x="3752850" y="6218465"/>
            <a:ext cx="4953000"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This is equivalent to the part in the brackets, so we can replace it!</a:t>
            </a:r>
            <a:endParaRPr lang="en-GB" sz="1200" baseline="-25000" dirty="0">
              <a:solidFill>
                <a:srgbClr val="FF0000"/>
              </a:solidFill>
              <a:latin typeface="Comic Sans MS" panose="030F0702030302020204" pitchFamily="66" charset="0"/>
            </a:endParaRPr>
          </a:p>
        </p:txBody>
      </p:sp>
      <p:sp>
        <p:nvSpPr>
          <p:cNvPr id="10" name="Rectangle 9"/>
          <p:cNvSpPr/>
          <p:nvPr/>
        </p:nvSpPr>
        <p:spPr>
          <a:xfrm>
            <a:off x="4143375" y="3467100"/>
            <a:ext cx="1390650" cy="54292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4714876" y="4086225"/>
            <a:ext cx="895350" cy="50482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3857625" y="5610225"/>
            <a:ext cx="2181225" cy="50482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7" name="TextBox 36"/>
              <p:cNvSpPr txBox="1"/>
              <p:nvPr/>
            </p:nvSpPr>
            <p:spPr>
              <a:xfrm>
                <a:off x="4514849" y="4095750"/>
                <a:ext cx="1524001" cy="4598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𝑟𝑠𝑖𝑛</m:t>
                      </m:r>
                      <m:d>
                        <m:dPr>
                          <m:ctrlPr>
                            <a:rPr lang="en-GB" sz="1400" b="0" i="1" smtClean="0">
                              <a:latin typeface="Cambria Math" panose="02040503050406030204" pitchFamily="18" charset="0"/>
                            </a:rPr>
                          </m:ctrlPr>
                        </m:dPr>
                        <m:e>
                          <m:r>
                            <a:rPr lang="en-GB" sz="1400" b="0" i="1" smtClean="0">
                              <a:latin typeface="Cambria Math"/>
                              <a:ea typeface="Cambria Math"/>
                            </a:rPr>
                            <m:t>𝜃</m:t>
                          </m:r>
                          <m:r>
                            <a:rPr lang="en-GB" sz="1400" b="0" i="1" smtClean="0">
                              <a:latin typeface="Cambria Math"/>
                              <a:ea typeface="Cambria Math"/>
                            </a:rPr>
                            <m:t>−</m:t>
                          </m:r>
                          <m:f>
                            <m:fPr>
                              <m:ctrlPr>
                                <a:rPr lang="en-GB" sz="1400" b="0" i="1" smtClean="0">
                                  <a:latin typeface="Cambria Math" panose="02040503050406030204" pitchFamily="18" charset="0"/>
                                </a:rPr>
                              </m:ctrlPr>
                            </m:fPr>
                            <m:num>
                              <m:r>
                                <a:rPr lang="en-GB" sz="1400" b="0" i="1" smtClean="0">
                                  <a:latin typeface="Cambria Math"/>
                                  <a:ea typeface="Cambria Math"/>
                                </a:rPr>
                                <m:t>𝜋</m:t>
                              </m:r>
                            </m:num>
                            <m:den>
                              <m:r>
                                <a:rPr lang="en-GB" sz="1400" b="0" i="1" smtClean="0">
                                  <a:latin typeface="Cambria Math"/>
                                </a:rPr>
                                <m:t>6</m:t>
                              </m:r>
                            </m:den>
                          </m:f>
                        </m:e>
                      </m:d>
                      <m:r>
                        <a:rPr lang="en-GB" sz="1400" b="0" i="1" smtClean="0">
                          <a:latin typeface="Cambria Math"/>
                        </a:rPr>
                        <m:t>=2</m:t>
                      </m:r>
                    </m:oMath>
                  </m:oMathPara>
                </a14:m>
                <a:endParaRPr lang="en-GB" sz="1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4514849" y="4095750"/>
                <a:ext cx="1524001" cy="459806"/>
              </a:xfrm>
              <a:prstGeom prst="rect">
                <a:avLst/>
              </a:prstGeom>
              <a:blipFill>
                <a:blip r:embed="rId16"/>
                <a:stretch>
                  <a:fillRect b="-1333"/>
                </a:stretch>
              </a:blipFill>
            </p:spPr>
            <p:txBody>
              <a:bodyPr/>
              <a:lstStyle/>
              <a:p>
                <a:r>
                  <a:rPr lang="en-GB">
                    <a:noFill/>
                  </a:rPr>
                  <a:t> </a:t>
                </a:r>
              </a:p>
            </p:txBody>
          </p:sp>
        </mc:Fallback>
      </mc:AlternateContent>
      <p:sp>
        <p:nvSpPr>
          <p:cNvPr id="38" name="Arc 37"/>
          <p:cNvSpPr/>
          <p:nvPr/>
        </p:nvSpPr>
        <p:spPr>
          <a:xfrm>
            <a:off x="5881256" y="3752851"/>
            <a:ext cx="338569" cy="600074"/>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 name="TextBox 38"/>
          <p:cNvSpPr txBox="1"/>
          <p:nvPr/>
        </p:nvSpPr>
        <p:spPr>
          <a:xfrm>
            <a:off x="6153151" y="3846740"/>
            <a:ext cx="2371724"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Replace the bracket with the expression we found</a:t>
            </a:r>
            <a:endParaRPr lang="en-GB" sz="1200" baseline="30000" dirty="0">
              <a:solidFill>
                <a:srgbClr val="FF0000"/>
              </a:solidFill>
              <a:latin typeface="Comic Sans MS" panose="030F0702030302020204" pitchFamily="66" charset="0"/>
            </a:endParaRPr>
          </a:p>
        </p:txBody>
      </p:sp>
      <p:cxnSp>
        <p:nvCxnSpPr>
          <p:cNvPr id="41" name="Straight Connector 40"/>
          <p:cNvCxnSpPr/>
          <p:nvPr/>
        </p:nvCxnSpPr>
        <p:spPr>
          <a:xfrm>
            <a:off x="3876675" y="4657725"/>
            <a:ext cx="501015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タイトル 1">
            <a:extLst>
              <a:ext uri="{FF2B5EF4-FFF2-40B4-BE49-F238E27FC236}">
                <a16:creationId xmlns:a16="http://schemas.microsoft.com/office/drawing/2014/main" id="{102087AA-8BD3-4C5A-928B-C7AFA8D0B39F}"/>
              </a:ext>
            </a:extLst>
          </p:cNvPr>
          <p:cNvSpPr>
            <a:spLocks noGrp="1"/>
          </p:cNvSpPr>
          <p:nvPr>
            <p:ph type="title"/>
          </p:nvPr>
        </p:nvSpPr>
        <p:spPr>
          <a:xfrm>
            <a:off x="637359" y="302588"/>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42" name="テキスト ボックス 41">
            <a:extLst>
              <a:ext uri="{FF2B5EF4-FFF2-40B4-BE49-F238E27FC236}">
                <a16:creationId xmlns:a16="http://schemas.microsoft.com/office/drawing/2014/main" id="{0F456510-1567-4026-A892-4740D7744937}"/>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5A</a:t>
            </a:r>
            <a:endParaRPr lang="en-GB" dirty="0">
              <a:latin typeface="Comic Sans MS" panose="030F0702030302020204" pitchFamily="66" charset="0"/>
            </a:endParaRPr>
          </a:p>
        </p:txBody>
      </p:sp>
    </p:spTree>
    <p:extLst>
      <p:ext uri="{BB962C8B-B14F-4D97-AF65-F5344CB8AC3E}">
        <p14:creationId xmlns:p14="http://schemas.microsoft.com/office/powerpoint/2010/main" val="125409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linds(horizont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linds(horizont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linds(horizontal)">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linds(horizontal)">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linds(horizontal)">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linds(horizontal)">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blinds(horizontal)">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blinds(horizontal)">
                                      <p:cBhvr>
                                        <p:cTn id="77" dur="5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3">
                                            <p:txEl>
                                              <p:pRg st="7" end="7"/>
                                            </p:txEl>
                                          </p:spTgt>
                                        </p:tgtEl>
                                        <p:attrNameLst>
                                          <p:attrName>style.visibility</p:attrName>
                                        </p:attrNameLst>
                                      </p:cBhvr>
                                      <p:to>
                                        <p:strVal val="visible"/>
                                      </p:to>
                                    </p:set>
                                    <p:animEffect transition="in" filter="blinds(horizontal)">
                                      <p:cBhvr>
                                        <p:cTn id="82" dur="500"/>
                                        <p:tgtEl>
                                          <p:spTgt spid="3">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3">
                                            <p:txEl>
                                              <p:pRg st="9" end="9"/>
                                            </p:txEl>
                                          </p:spTgt>
                                        </p:tgtEl>
                                        <p:attrNameLst>
                                          <p:attrName>style.visibility</p:attrName>
                                        </p:attrNameLst>
                                      </p:cBhvr>
                                      <p:to>
                                        <p:strVal val="visible"/>
                                      </p:to>
                                    </p:set>
                                    <p:animEffect transition="in" filter="blinds(horizontal)">
                                      <p:cBhvr>
                                        <p:cTn id="87" dur="500"/>
                                        <p:tgtEl>
                                          <p:spTgt spid="3">
                                            <p:txEl>
                                              <p:pRg st="9" end="9"/>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5" fill="hold" nodeType="click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blinds(vertical)">
                                      <p:cBhvr>
                                        <p:cTn id="92" dur="500"/>
                                        <p:tgtEl>
                                          <p:spTgt spid="41"/>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blinds(horizontal)">
                                      <p:cBhvr>
                                        <p:cTn id="97" dur="500"/>
                                        <p:tgtEl>
                                          <p:spTgt spid="25"/>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blinds(horizontal)">
                                      <p:cBhvr>
                                        <p:cTn id="102" dur="500"/>
                                        <p:tgtEl>
                                          <p:spTgt spid="29"/>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blinds(horizontal)">
                                      <p:cBhvr>
                                        <p:cTn id="107" dur="500"/>
                                        <p:tgtEl>
                                          <p:spTgt spid="31"/>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blinds(horizontal)">
                                      <p:cBhvr>
                                        <p:cTn id="112" dur="500"/>
                                        <p:tgtEl>
                                          <p:spTgt spid="27"/>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blinds(horizontal)">
                                      <p:cBhvr>
                                        <p:cTn id="117" dur="500"/>
                                        <p:tgtEl>
                                          <p:spTgt spid="30"/>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32"/>
                                        </p:tgtEl>
                                        <p:attrNameLst>
                                          <p:attrName>style.visibility</p:attrName>
                                        </p:attrNameLst>
                                      </p:cBhvr>
                                      <p:to>
                                        <p:strVal val="visible"/>
                                      </p:to>
                                    </p:set>
                                    <p:animEffect transition="in" filter="blinds(horizontal)">
                                      <p:cBhvr>
                                        <p:cTn id="122" dur="500"/>
                                        <p:tgtEl>
                                          <p:spTgt spid="32"/>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28"/>
                                        </p:tgtEl>
                                        <p:attrNameLst>
                                          <p:attrName>style.visibility</p:attrName>
                                        </p:attrNameLst>
                                      </p:cBhvr>
                                      <p:to>
                                        <p:strVal val="visible"/>
                                      </p:to>
                                    </p:set>
                                    <p:animEffect transition="in" filter="blinds(horizontal)">
                                      <p:cBhvr>
                                        <p:cTn id="127" dur="500"/>
                                        <p:tgtEl>
                                          <p:spTgt spid="28"/>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33"/>
                                        </p:tgtEl>
                                        <p:attrNameLst>
                                          <p:attrName>style.visibility</p:attrName>
                                        </p:attrNameLst>
                                      </p:cBhvr>
                                      <p:to>
                                        <p:strVal val="visible"/>
                                      </p:to>
                                    </p:set>
                                    <p:animEffect transition="in" filter="blinds(horizontal)">
                                      <p:cBhvr>
                                        <p:cTn id="132" dur="500"/>
                                        <p:tgtEl>
                                          <p:spTgt spid="33"/>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38"/>
                                        </p:tgtEl>
                                        <p:attrNameLst>
                                          <p:attrName>style.visibility</p:attrName>
                                        </p:attrNameLst>
                                      </p:cBhvr>
                                      <p:to>
                                        <p:strVal val="visible"/>
                                      </p:to>
                                    </p:set>
                                    <p:animEffect transition="in" filter="blinds(horizontal)">
                                      <p:cBhvr>
                                        <p:cTn id="137" dur="500"/>
                                        <p:tgtEl>
                                          <p:spTgt spid="38"/>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39"/>
                                        </p:tgtEl>
                                        <p:attrNameLst>
                                          <p:attrName>style.visibility</p:attrName>
                                        </p:attrNameLst>
                                      </p:cBhvr>
                                      <p:to>
                                        <p:strVal val="visible"/>
                                      </p:to>
                                    </p:set>
                                    <p:animEffect transition="in" filter="blinds(horizontal)">
                                      <p:cBhvr>
                                        <p:cTn id="142" dur="500"/>
                                        <p:tgtEl>
                                          <p:spTgt spid="39"/>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37"/>
                                        </p:tgtEl>
                                        <p:attrNameLst>
                                          <p:attrName>style.visibility</p:attrName>
                                        </p:attrNameLst>
                                      </p:cBhvr>
                                      <p:to>
                                        <p:strVal val="visible"/>
                                      </p:to>
                                    </p:set>
                                    <p:animEffect transition="in" filter="blinds(horizontal)">
                                      <p:cBhvr>
                                        <p:cTn id="147" dur="500"/>
                                        <p:tgtEl>
                                          <p:spTgt spid="37"/>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10"/>
                                        </p:tgtEl>
                                        <p:attrNameLst>
                                          <p:attrName>style.visibility</p:attrName>
                                        </p:attrNameLst>
                                      </p:cBhvr>
                                      <p:to>
                                        <p:strVal val="visible"/>
                                      </p:to>
                                    </p:set>
                                    <p:animEffect transition="in" filter="blinds(horizontal)">
                                      <p:cBhvr>
                                        <p:cTn id="152" dur="500"/>
                                        <p:tgtEl>
                                          <p:spTgt spid="10"/>
                                        </p:tgtEl>
                                      </p:cBhvr>
                                    </p:animEffect>
                                  </p:childTnLst>
                                </p:cTn>
                              </p:par>
                            </p:childTnLst>
                          </p:cTn>
                        </p:par>
                      </p:childTnLst>
                    </p:cTn>
                  </p:par>
                  <p:par>
                    <p:cTn id="153" fill="hold">
                      <p:stCondLst>
                        <p:cond delay="indefinite"/>
                      </p:stCondLst>
                      <p:childTnLst>
                        <p:par>
                          <p:cTn id="154" fill="hold">
                            <p:stCondLst>
                              <p:cond delay="0"/>
                            </p:stCondLst>
                            <p:childTnLst>
                              <p:par>
                                <p:cTn id="155" presetID="3" presetClass="entr" presetSubtype="10" fill="hold" grpId="0" nodeType="clickEffect">
                                  <p:stCondLst>
                                    <p:cond delay="0"/>
                                  </p:stCondLst>
                                  <p:childTnLst>
                                    <p:set>
                                      <p:cBhvr>
                                        <p:cTn id="156" dur="1" fill="hold">
                                          <p:stCondLst>
                                            <p:cond delay="0"/>
                                          </p:stCondLst>
                                        </p:cTn>
                                        <p:tgtEl>
                                          <p:spTgt spid="34"/>
                                        </p:tgtEl>
                                        <p:attrNameLst>
                                          <p:attrName>style.visibility</p:attrName>
                                        </p:attrNameLst>
                                      </p:cBhvr>
                                      <p:to>
                                        <p:strVal val="visible"/>
                                      </p:to>
                                    </p:set>
                                    <p:animEffect transition="in" filter="blinds(horizontal)">
                                      <p:cBhvr>
                                        <p:cTn id="157" dur="500"/>
                                        <p:tgtEl>
                                          <p:spTgt spid="34"/>
                                        </p:tgtEl>
                                      </p:cBhvr>
                                    </p:animEffect>
                                  </p:childTnLst>
                                </p:cTn>
                              </p:par>
                            </p:childTnLst>
                          </p:cTn>
                        </p:par>
                      </p:childTnLst>
                    </p:cTn>
                  </p:par>
                  <p:par>
                    <p:cTn id="158" fill="hold">
                      <p:stCondLst>
                        <p:cond delay="indefinite"/>
                      </p:stCondLst>
                      <p:childTnLst>
                        <p:par>
                          <p:cTn id="159" fill="hold">
                            <p:stCondLst>
                              <p:cond delay="0"/>
                            </p:stCondLst>
                            <p:childTnLst>
                              <p:par>
                                <p:cTn id="160" presetID="3" presetClass="entr" presetSubtype="10" fill="hold" grpId="0" nodeType="clickEffect">
                                  <p:stCondLst>
                                    <p:cond delay="0"/>
                                  </p:stCondLst>
                                  <p:childTnLst>
                                    <p:set>
                                      <p:cBhvr>
                                        <p:cTn id="161" dur="1" fill="hold">
                                          <p:stCondLst>
                                            <p:cond delay="0"/>
                                          </p:stCondLst>
                                        </p:cTn>
                                        <p:tgtEl>
                                          <p:spTgt spid="35"/>
                                        </p:tgtEl>
                                        <p:attrNameLst>
                                          <p:attrName>style.visibility</p:attrName>
                                        </p:attrNameLst>
                                      </p:cBhvr>
                                      <p:to>
                                        <p:strVal val="visible"/>
                                      </p:to>
                                    </p:set>
                                    <p:animEffect transition="in" filter="blinds(horizontal)">
                                      <p:cBhvr>
                                        <p:cTn id="162" dur="500"/>
                                        <p:tgtEl>
                                          <p:spTgt spid="35"/>
                                        </p:tgtEl>
                                      </p:cBhvr>
                                    </p:animEffect>
                                  </p:childTnLst>
                                </p:cTn>
                              </p:par>
                            </p:childTnLst>
                          </p:cTn>
                        </p:par>
                      </p:childTnLst>
                    </p:cTn>
                  </p:par>
                  <p:par>
                    <p:cTn id="163" fill="hold">
                      <p:stCondLst>
                        <p:cond delay="indefinite"/>
                      </p:stCondLst>
                      <p:childTnLst>
                        <p:par>
                          <p:cTn id="164" fill="hold">
                            <p:stCondLst>
                              <p:cond delay="0"/>
                            </p:stCondLst>
                            <p:childTnLst>
                              <p:par>
                                <p:cTn id="165" presetID="3" presetClass="exit" presetSubtype="10" fill="hold" grpId="1" nodeType="clickEffect">
                                  <p:stCondLst>
                                    <p:cond delay="0"/>
                                  </p:stCondLst>
                                  <p:childTnLst>
                                    <p:animEffect transition="out" filter="blinds(horizontal)">
                                      <p:cBhvr>
                                        <p:cTn id="166" dur="500"/>
                                        <p:tgtEl>
                                          <p:spTgt spid="10"/>
                                        </p:tgtEl>
                                      </p:cBhvr>
                                    </p:animEffect>
                                    <p:set>
                                      <p:cBhvr>
                                        <p:cTn id="167" dur="1" fill="hold">
                                          <p:stCondLst>
                                            <p:cond delay="499"/>
                                          </p:stCondLst>
                                        </p:cTn>
                                        <p:tgtEl>
                                          <p:spTgt spid="10"/>
                                        </p:tgtEl>
                                        <p:attrNameLst>
                                          <p:attrName>style.visibility</p:attrName>
                                        </p:attrNameLst>
                                      </p:cBhvr>
                                      <p:to>
                                        <p:strVal val="hidden"/>
                                      </p:to>
                                    </p:set>
                                  </p:childTnLst>
                                </p:cTn>
                              </p:par>
                              <p:par>
                                <p:cTn id="168" presetID="3" presetClass="exit" presetSubtype="10" fill="hold" grpId="1" nodeType="withEffect">
                                  <p:stCondLst>
                                    <p:cond delay="0"/>
                                  </p:stCondLst>
                                  <p:childTnLst>
                                    <p:animEffect transition="out" filter="blinds(horizontal)">
                                      <p:cBhvr>
                                        <p:cTn id="169" dur="500"/>
                                        <p:tgtEl>
                                          <p:spTgt spid="34"/>
                                        </p:tgtEl>
                                      </p:cBhvr>
                                    </p:animEffect>
                                    <p:set>
                                      <p:cBhvr>
                                        <p:cTn id="170" dur="1" fill="hold">
                                          <p:stCondLst>
                                            <p:cond delay="499"/>
                                          </p:stCondLst>
                                        </p:cTn>
                                        <p:tgtEl>
                                          <p:spTgt spid="34"/>
                                        </p:tgtEl>
                                        <p:attrNameLst>
                                          <p:attrName>style.visibility</p:attrName>
                                        </p:attrNameLst>
                                      </p:cBhvr>
                                      <p:to>
                                        <p:strVal val="hidden"/>
                                      </p:to>
                                    </p:set>
                                  </p:childTnLst>
                                </p:cTn>
                              </p:par>
                              <p:par>
                                <p:cTn id="171" presetID="3" presetClass="exit" presetSubtype="10" fill="hold" grpId="1" nodeType="withEffect">
                                  <p:stCondLst>
                                    <p:cond delay="0"/>
                                  </p:stCondLst>
                                  <p:childTnLst>
                                    <p:animEffect transition="out" filter="blinds(horizontal)">
                                      <p:cBhvr>
                                        <p:cTn id="172" dur="500"/>
                                        <p:tgtEl>
                                          <p:spTgt spid="35"/>
                                        </p:tgtEl>
                                      </p:cBhvr>
                                    </p:animEffect>
                                    <p:set>
                                      <p:cBhvr>
                                        <p:cTn id="173"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1" grpId="0"/>
      <p:bldP spid="12" grpId="0"/>
      <p:bldP spid="13" grpId="0"/>
      <p:bldP spid="14" grpId="0"/>
      <p:bldP spid="15" grpId="0"/>
      <p:bldP spid="16" grpId="0" animBg="1"/>
      <p:bldP spid="17" grpId="0"/>
      <p:bldP spid="18" grpId="0" animBg="1"/>
      <p:bldP spid="19" grpId="0" animBg="1"/>
      <p:bldP spid="20" grpId="0" animBg="1"/>
      <p:bldP spid="21" grpId="0"/>
      <p:bldP spid="22" grpId="0"/>
      <p:bldP spid="23" grpId="0"/>
      <p:bldP spid="25" grpId="0"/>
      <p:bldP spid="27" grpId="0"/>
      <p:bldP spid="28" grpId="0"/>
      <p:bldP spid="29" grpId="0" animBg="1"/>
      <p:bldP spid="30" grpId="0" animBg="1"/>
      <p:bldP spid="31" grpId="0"/>
      <p:bldP spid="32" grpId="0"/>
      <p:bldP spid="33" grpId="0"/>
      <p:bldP spid="10" grpId="0" animBg="1"/>
      <p:bldP spid="10" grpId="1" animBg="1"/>
      <p:bldP spid="34" grpId="0" animBg="1"/>
      <p:bldP spid="34" grpId="1" animBg="1"/>
      <p:bldP spid="35" grpId="0" animBg="1"/>
      <p:bldP spid="35" grpId="1" animBg="1"/>
      <p:bldP spid="37" grpId="0"/>
      <p:bldP spid="38" grpId="0" animBg="1"/>
      <p:bldP spid="3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429000" cy="4525963"/>
          </a:xfrm>
        </p:spPr>
        <p:txBody>
          <a:bodyPr>
            <a:normAutofit lnSpcReduction="10000"/>
          </a:bodyPr>
          <a:lstStyle/>
          <a:p>
            <a:pPr marL="0" indent="0" algn="ctr">
              <a:buNone/>
            </a:pPr>
            <a:r>
              <a:rPr lang="en-GB" sz="1400" b="1" dirty="0">
                <a:latin typeface="Comic Sans MS" panose="030F0702030302020204" pitchFamily="66" charset="0"/>
              </a:rPr>
              <a:t>You can switch between Polar and Cartesian equations of curves</a:t>
            </a:r>
            <a:endParaRPr lang="en-GB" sz="1400" dirty="0">
              <a:latin typeface="Comic Sans MS" panose="030F0702030302020204" pitchFamily="66" charset="0"/>
            </a:endParaRPr>
          </a:p>
          <a:p>
            <a:pPr marL="0" indent="0" algn="ctr">
              <a:buNone/>
            </a:pPr>
            <a:endParaRPr lang="en-GB" sz="1400" b="1" dirty="0">
              <a:latin typeface="Comic Sans MS" panose="030F0702030302020204" pitchFamily="66" charset="0"/>
            </a:endParaRPr>
          </a:p>
          <a:p>
            <a:pPr marL="0" indent="0" algn="ctr">
              <a:buNone/>
            </a:pPr>
            <a:r>
              <a:rPr lang="en-GB" sz="1400" dirty="0">
                <a:latin typeface="Comic Sans MS" panose="030F0702030302020204" pitchFamily="66" charset="0"/>
                <a:sym typeface="Wingdings" panose="05000000000000000000" pitchFamily="2" charset="2"/>
              </a:rPr>
              <a:t>Find a Polar equivalent for the following Cartesian equation:</a:t>
            </a:r>
          </a:p>
          <a:p>
            <a:pPr marL="0" indent="0" algn="ctr">
              <a:buNone/>
            </a:pPr>
            <a:endParaRPr lang="en-GB" sz="1400" dirty="0">
              <a:latin typeface="Comic Sans MS" panose="030F0702030302020204" pitchFamily="66" charset="0"/>
              <a:sym typeface="Wingdings" panose="05000000000000000000" pitchFamily="2" charset="2"/>
            </a:endParaRPr>
          </a:p>
          <a:p>
            <a:pPr marL="0" indent="0" algn="ctr">
              <a:buNone/>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a:latin typeface="Comic Sans MS" panose="030F0702030302020204" pitchFamily="66" charset="0"/>
                <a:sym typeface="Wingdings" panose="05000000000000000000" pitchFamily="2" charset="2"/>
              </a:rPr>
              <a:t>Polar equations are usually written as ‘r = ‘ or ‘r</a:t>
            </a:r>
            <a:r>
              <a:rPr lang="en-GB" sz="1400" baseline="30000" dirty="0">
                <a:latin typeface="Comic Sans MS" panose="030F0702030302020204" pitchFamily="66" charset="0"/>
                <a:sym typeface="Wingdings" panose="05000000000000000000" pitchFamily="2" charset="2"/>
              </a:rPr>
              <a:t>2</a:t>
            </a:r>
            <a:r>
              <a:rPr lang="en-GB" sz="1400" dirty="0">
                <a:latin typeface="Comic Sans MS" panose="030F0702030302020204" pitchFamily="66" charset="0"/>
                <a:sym typeface="Wingdings" panose="05000000000000000000" pitchFamily="2" charset="2"/>
              </a:rPr>
              <a:t> = ‘, so use the equations above to try and achieve this </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a:latin typeface="Comic Sans MS" panose="030F0702030302020204" pitchFamily="66" charset="0"/>
                <a:sym typeface="Wingdings" panose="05000000000000000000" pitchFamily="2" charset="2"/>
              </a:rPr>
              <a:t>This next step is tricky to spot, but it is possible to write the bracket using sine only</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a:latin typeface="Comic Sans MS" panose="030F0702030302020204" pitchFamily="66" charset="0"/>
                <a:sym typeface="Wingdings" panose="05000000000000000000" pitchFamily="2" charset="2"/>
              </a:rPr>
              <a:t>This again relies on the formulae from the regular Maths course</a:t>
            </a:r>
          </a:p>
        </p:txBody>
      </p:sp>
      <mc:AlternateContent xmlns:mc="http://schemas.openxmlformats.org/markup-compatibility/2006" xmlns:a14="http://schemas.microsoft.com/office/drawing/2010/main">
        <mc:Choice Requires="a14">
          <p:sp>
            <p:nvSpPr>
              <p:cNvPr id="6" name="TextBox 5"/>
              <p:cNvSpPr txBox="1"/>
              <p:nvPr/>
            </p:nvSpPr>
            <p:spPr>
              <a:xfrm>
                <a:off x="4195253"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𝑥</m:t>
                      </m:r>
                      <m:r>
                        <a:rPr lang="en-US" sz="1600" b="0" i="1" smtClean="0">
                          <a:latin typeface="Cambria Math"/>
                        </a:rPr>
                        <m:t>=</m:t>
                      </m:r>
                      <m:r>
                        <a:rPr lang="en-US" sz="1600" b="0" i="1" smtClean="0">
                          <a:latin typeface="Cambria Math"/>
                        </a:rPr>
                        <m:t>𝑟𝑐𝑜𝑠</m:t>
                      </m:r>
                      <m:r>
                        <a:rPr lang="en-US" sz="1600" b="0" i="1" smtClean="0">
                          <a:latin typeface="Cambria Math"/>
                          <a:ea typeface="Cambria Math"/>
                        </a:rPr>
                        <m:t>𝜃</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4195253" y="0"/>
                <a:ext cx="1219200" cy="33855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971502"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r>
                        <a:rPr lang="en-US" sz="1600" b="0" i="1" smtClean="0">
                          <a:latin typeface="Cambria Math"/>
                        </a:rPr>
                        <m:t>=</m:t>
                      </m:r>
                      <m:r>
                        <a:rPr lang="en-US" sz="1600" b="0" i="1" smtClean="0">
                          <a:latin typeface="Cambria Math"/>
                        </a:rPr>
                        <m:t>𝑟𝑠𝑖𝑛</m:t>
                      </m:r>
                      <m:r>
                        <a:rPr lang="en-US" sz="1600" b="0" i="1" smtClean="0">
                          <a:latin typeface="Cambria Math"/>
                          <a:ea typeface="Cambria Math"/>
                        </a:rPr>
                        <m:t>𝜃</m:t>
                      </m:r>
                    </m:oMath>
                  </m:oMathPara>
                </a14:m>
                <a:endParaRPr lang="en-GB"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2971502" y="0"/>
                <a:ext cx="1219200" cy="338554"/>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596784" y="0"/>
                <a:ext cx="1373068"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𝑥</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𝑦</m:t>
                          </m:r>
                        </m:e>
                        <m:sup>
                          <m:r>
                            <a:rPr lang="en-US" sz="1600" b="0" i="1" smtClean="0">
                              <a:latin typeface="Cambria Math"/>
                            </a:rPr>
                            <m:t>2</m:t>
                          </m:r>
                        </m:sup>
                      </m:sSup>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1596784" y="0"/>
                <a:ext cx="1373068" cy="338554"/>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0" y="0"/>
                <a:ext cx="1597104" cy="51398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m:t>
                      </m:r>
                      <m:r>
                        <a:rPr lang="en-US" sz="1600" b="0" i="1" smtClean="0">
                          <a:latin typeface="Cambria Math"/>
                          <a:ea typeface="Cambria Math"/>
                        </a:rPr>
                        <m:t>𝑎𝑟𝑐𝑡𝑎𝑛</m:t>
                      </m:r>
                      <m:d>
                        <m:dPr>
                          <m:ctrlPr>
                            <a:rPr lang="en-US" sz="1600" b="0" i="1" smtClean="0">
                              <a:latin typeface="Cambria Math" panose="02040503050406030204" pitchFamily="18" charset="0"/>
                              <a:ea typeface="Cambria Math"/>
                            </a:rPr>
                          </m:ctrlPr>
                        </m:dPr>
                        <m:e>
                          <m:f>
                            <m:fPr>
                              <m:ctrlPr>
                                <a:rPr lang="en-US" sz="1600" b="0" i="1" smtClean="0">
                                  <a:latin typeface="Cambria Math" panose="02040503050406030204" pitchFamily="18" charset="0"/>
                                  <a:ea typeface="Cambria Math"/>
                                </a:rPr>
                              </m:ctrlPr>
                            </m:fPr>
                            <m:num>
                              <m:r>
                                <a:rPr lang="en-US" sz="1600" b="0" i="1" smtClean="0">
                                  <a:latin typeface="Cambria Math"/>
                                  <a:ea typeface="Cambria Math"/>
                                </a:rPr>
                                <m:t>𝑦</m:t>
                              </m:r>
                            </m:num>
                            <m:den>
                              <m:r>
                                <a:rPr lang="en-US" sz="1600" b="0" i="1" smtClean="0">
                                  <a:latin typeface="Cambria Math"/>
                                  <a:ea typeface="Cambria Math"/>
                                </a:rPr>
                                <m:t>𝑥</m:t>
                              </m:r>
                            </m:den>
                          </m:f>
                        </m:e>
                      </m:d>
                    </m:oMath>
                  </m:oMathPara>
                </a14:m>
                <a:endParaRPr lang="en-GB"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0" y="0"/>
                <a:ext cx="1597104" cy="513987"/>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1423987" y="2895600"/>
                <a:ext cx="1195968" cy="3331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𝑦</m:t>
                      </m:r>
                      <m:rad>
                        <m:radPr>
                          <m:degHide m:val="on"/>
                          <m:ctrlPr>
                            <a:rPr lang="en-GB" sz="1400" b="0" i="1" smtClean="0">
                              <a:latin typeface="Cambria Math" panose="02040503050406030204" pitchFamily="18" charset="0"/>
                            </a:rPr>
                          </m:ctrlPr>
                        </m:radPr>
                        <m:deg/>
                        <m:e>
                          <m:r>
                            <a:rPr lang="en-GB" sz="1400" b="0" i="1" smtClean="0">
                              <a:latin typeface="Cambria Math"/>
                            </a:rPr>
                            <m:t>3</m:t>
                          </m:r>
                        </m:e>
                      </m:rad>
                      <m:r>
                        <a:rPr lang="en-GB" sz="1400" b="0" i="1" smtClean="0">
                          <a:latin typeface="Cambria Math"/>
                        </a:rPr>
                        <m:t>=</m:t>
                      </m:r>
                      <m:r>
                        <a:rPr lang="en-GB" sz="1400" b="0" i="1" smtClean="0">
                          <a:latin typeface="Cambria Math"/>
                        </a:rPr>
                        <m:t>𝑥</m:t>
                      </m:r>
                      <m:r>
                        <a:rPr lang="en-GB" sz="1400" b="0" i="1" smtClean="0">
                          <a:latin typeface="Cambria Math"/>
                        </a:rPr>
                        <m:t>+4</m:t>
                      </m:r>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1423987" y="2895600"/>
                <a:ext cx="1195968" cy="333168"/>
              </a:xfrm>
              <a:prstGeom prst="rect">
                <a:avLst/>
              </a:prstGeom>
              <a:blipFill>
                <a:blip r:embed="rId7"/>
                <a:stretch>
                  <a:fillRect b="-18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153025" y="1590675"/>
                <a:ext cx="1195968" cy="3331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𝑦</m:t>
                      </m:r>
                      <m:rad>
                        <m:radPr>
                          <m:degHide m:val="on"/>
                          <m:ctrlPr>
                            <a:rPr lang="en-GB" sz="1400" b="0" i="1" smtClean="0">
                              <a:latin typeface="Cambria Math" panose="02040503050406030204" pitchFamily="18" charset="0"/>
                            </a:rPr>
                          </m:ctrlPr>
                        </m:radPr>
                        <m:deg/>
                        <m:e>
                          <m:r>
                            <a:rPr lang="en-GB" sz="1400" b="0" i="1" smtClean="0">
                              <a:latin typeface="Cambria Math"/>
                            </a:rPr>
                            <m:t>3</m:t>
                          </m:r>
                        </m:e>
                      </m:rad>
                      <m:r>
                        <a:rPr lang="en-GB" sz="1400" b="0" i="1" smtClean="0">
                          <a:latin typeface="Cambria Math"/>
                        </a:rPr>
                        <m:t>=</m:t>
                      </m:r>
                      <m:r>
                        <a:rPr lang="en-GB" sz="1400" b="0" i="1" smtClean="0">
                          <a:latin typeface="Cambria Math"/>
                        </a:rPr>
                        <m:t>𝑥</m:t>
                      </m:r>
                      <m:r>
                        <a:rPr lang="en-GB" sz="1400" b="0" i="1" smtClean="0">
                          <a:latin typeface="Cambria Math"/>
                        </a:rPr>
                        <m:t>+4</m:t>
                      </m:r>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153025" y="1590675"/>
                <a:ext cx="1195968" cy="333168"/>
              </a:xfrm>
              <a:prstGeom prst="rect">
                <a:avLst/>
              </a:prstGeom>
              <a:blipFill>
                <a:blip r:embed="rId8"/>
                <a:stretch>
                  <a:fillRect b="-18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848225" y="2047875"/>
                <a:ext cx="1828800" cy="3331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𝑟</m:t>
                      </m:r>
                      <m:rad>
                        <m:radPr>
                          <m:degHide m:val="on"/>
                          <m:ctrlPr>
                            <a:rPr lang="en-GB" sz="1400" b="0" i="1" smtClean="0">
                              <a:latin typeface="Cambria Math" panose="02040503050406030204" pitchFamily="18" charset="0"/>
                            </a:rPr>
                          </m:ctrlPr>
                        </m:radPr>
                        <m:deg/>
                        <m:e>
                          <m:r>
                            <a:rPr lang="en-GB" sz="1400" b="0" i="1" smtClean="0">
                              <a:latin typeface="Cambria Math"/>
                            </a:rPr>
                            <m:t>3</m:t>
                          </m:r>
                        </m:e>
                      </m:rad>
                      <m:r>
                        <a:rPr lang="en-GB" sz="1400" b="0" i="1" smtClean="0">
                          <a:latin typeface="Cambria Math"/>
                        </a:rPr>
                        <m:t>𝑠𝑖𝑛</m:t>
                      </m:r>
                      <m:r>
                        <a:rPr lang="en-GB" sz="1400" b="0" i="1" smtClean="0">
                          <a:latin typeface="Cambria Math"/>
                          <a:ea typeface="Cambria Math"/>
                        </a:rPr>
                        <m:t>𝜃</m:t>
                      </m:r>
                      <m:r>
                        <a:rPr lang="en-GB" sz="1400" b="0" i="1" smtClean="0">
                          <a:latin typeface="Cambria Math"/>
                        </a:rPr>
                        <m:t>=</m:t>
                      </m:r>
                      <m:r>
                        <a:rPr lang="en-GB" sz="1400" b="0" i="1" smtClean="0">
                          <a:latin typeface="Cambria Math"/>
                        </a:rPr>
                        <m:t>𝑟𝑐𝑜𝑠</m:t>
                      </m:r>
                      <m:r>
                        <a:rPr lang="en-GB" sz="1400" b="0" i="1" smtClean="0">
                          <a:latin typeface="Cambria Math"/>
                          <a:ea typeface="Cambria Math"/>
                        </a:rPr>
                        <m:t>𝜃</m:t>
                      </m:r>
                      <m:r>
                        <a:rPr lang="en-GB" sz="1400" b="0" i="1" smtClean="0">
                          <a:latin typeface="Cambria Math"/>
                        </a:rPr>
                        <m:t>+4</m:t>
                      </m:r>
                    </m:oMath>
                  </m:oMathPara>
                </a14:m>
                <a:endParaRPr lang="en-GB" sz="1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848225" y="2047875"/>
                <a:ext cx="1828800" cy="333168"/>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181475" y="2495550"/>
                <a:ext cx="1828800" cy="3331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𝑟</m:t>
                      </m:r>
                      <m:rad>
                        <m:radPr>
                          <m:degHide m:val="on"/>
                          <m:ctrlPr>
                            <a:rPr lang="en-GB" sz="1400" b="0" i="1" smtClean="0">
                              <a:latin typeface="Cambria Math" panose="02040503050406030204" pitchFamily="18" charset="0"/>
                            </a:rPr>
                          </m:ctrlPr>
                        </m:radPr>
                        <m:deg/>
                        <m:e>
                          <m:r>
                            <a:rPr lang="en-GB" sz="1400" b="0" i="1" smtClean="0">
                              <a:latin typeface="Cambria Math"/>
                            </a:rPr>
                            <m:t>3</m:t>
                          </m:r>
                        </m:e>
                      </m:rad>
                      <m:r>
                        <a:rPr lang="en-GB" sz="1400" b="0" i="1" smtClean="0">
                          <a:latin typeface="Cambria Math"/>
                        </a:rPr>
                        <m:t>𝑠𝑖𝑛</m:t>
                      </m:r>
                      <m:r>
                        <a:rPr lang="en-GB" sz="1400" b="0" i="1" smtClean="0">
                          <a:latin typeface="Cambria Math"/>
                          <a:ea typeface="Cambria Math"/>
                        </a:rPr>
                        <m:t>𝜃</m:t>
                      </m:r>
                      <m:r>
                        <a:rPr lang="en-GB" sz="1400" b="0" i="1" smtClean="0">
                          <a:latin typeface="Cambria Math"/>
                          <a:ea typeface="Cambria Math"/>
                        </a:rPr>
                        <m:t>−</m:t>
                      </m:r>
                      <m:r>
                        <a:rPr lang="en-GB" sz="1400" b="0" i="1" smtClean="0">
                          <a:latin typeface="Cambria Math"/>
                          <a:ea typeface="Cambria Math"/>
                        </a:rPr>
                        <m:t>𝑟𝑐𝑜𝑠</m:t>
                      </m:r>
                      <m:r>
                        <a:rPr lang="en-GB" sz="1400" b="0" i="1" smtClean="0">
                          <a:latin typeface="Cambria Math"/>
                          <a:ea typeface="Cambria Math"/>
                        </a:rPr>
                        <m:t>𝜃</m:t>
                      </m:r>
                      <m:r>
                        <a:rPr lang="en-GB" sz="1400" b="0" i="1" smtClean="0">
                          <a:latin typeface="Cambria Math"/>
                        </a:rPr>
                        <m:t>=4</m:t>
                      </m:r>
                    </m:oMath>
                  </m:oMathPara>
                </a14:m>
                <a:endParaRPr lang="en-GB"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181475" y="2495550"/>
                <a:ext cx="1828800" cy="333168"/>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029075" y="2962275"/>
                <a:ext cx="2057400" cy="3504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𝑟</m:t>
                      </m:r>
                      <m:d>
                        <m:dPr>
                          <m:ctrlPr>
                            <a:rPr lang="en-GB" sz="1400" b="0" i="1" smtClean="0">
                              <a:latin typeface="Cambria Math" panose="02040503050406030204" pitchFamily="18" charset="0"/>
                            </a:rPr>
                          </m:ctrlPr>
                        </m:dPr>
                        <m:e>
                          <m:rad>
                            <m:radPr>
                              <m:degHide m:val="on"/>
                              <m:ctrlPr>
                                <a:rPr lang="en-GB" sz="1400" i="1">
                                  <a:latin typeface="Cambria Math" panose="02040503050406030204" pitchFamily="18" charset="0"/>
                                </a:rPr>
                              </m:ctrlPr>
                            </m:radPr>
                            <m:deg/>
                            <m:e>
                              <m:r>
                                <a:rPr lang="en-GB" sz="1400" i="1">
                                  <a:latin typeface="Cambria Math"/>
                                </a:rPr>
                                <m:t>3</m:t>
                              </m:r>
                            </m:e>
                          </m:rad>
                          <m:r>
                            <a:rPr lang="en-GB" sz="1400" i="1">
                              <a:latin typeface="Cambria Math"/>
                            </a:rPr>
                            <m:t>𝑠𝑖𝑛</m:t>
                          </m:r>
                          <m:r>
                            <a:rPr lang="en-GB" sz="1400" i="1">
                              <a:latin typeface="Cambria Math"/>
                              <a:ea typeface="Cambria Math"/>
                            </a:rPr>
                            <m:t>𝜃</m:t>
                          </m:r>
                          <m:r>
                            <a:rPr lang="en-GB" sz="1400" i="1">
                              <a:latin typeface="Cambria Math"/>
                              <a:ea typeface="Cambria Math"/>
                            </a:rPr>
                            <m:t>−</m:t>
                          </m:r>
                          <m:r>
                            <a:rPr lang="en-GB" sz="1400" i="1">
                              <a:latin typeface="Cambria Math"/>
                              <a:ea typeface="Cambria Math"/>
                            </a:rPr>
                            <m:t>𝑐𝑜𝑠</m:t>
                          </m:r>
                          <m:r>
                            <a:rPr lang="en-GB" sz="1400" i="1">
                              <a:latin typeface="Cambria Math"/>
                              <a:ea typeface="Cambria Math"/>
                            </a:rPr>
                            <m:t>𝜃</m:t>
                          </m:r>
                        </m:e>
                      </m:d>
                      <m:r>
                        <a:rPr lang="en-GB" sz="1400" b="0" i="1" smtClean="0">
                          <a:latin typeface="Cambria Math"/>
                        </a:rPr>
                        <m:t>=4</m:t>
                      </m:r>
                    </m:oMath>
                  </m:oMathPara>
                </a14:m>
                <a:endParaRPr lang="en-GB" sz="1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029075" y="2962275"/>
                <a:ext cx="2057400" cy="35041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857625" y="3438525"/>
                <a:ext cx="2171700" cy="6016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𝑟</m:t>
                      </m:r>
                      <m:d>
                        <m:dPr>
                          <m:ctrlPr>
                            <a:rPr lang="en-GB" sz="1400" b="0" i="1" smtClean="0">
                              <a:latin typeface="Cambria Math" panose="02040503050406030204" pitchFamily="18" charset="0"/>
                            </a:rPr>
                          </m:ctrlPr>
                        </m:dPr>
                        <m:e>
                          <m:f>
                            <m:fPr>
                              <m:ctrlPr>
                                <a:rPr lang="en-GB" sz="1400" b="0" i="1" smtClean="0">
                                  <a:latin typeface="Cambria Math" panose="02040503050406030204" pitchFamily="18" charset="0"/>
                                </a:rPr>
                              </m:ctrlPr>
                            </m:fPr>
                            <m:num>
                              <m:rad>
                                <m:radPr>
                                  <m:degHide m:val="on"/>
                                  <m:ctrlPr>
                                    <a:rPr lang="en-GB" sz="1400" b="0" i="1" smtClean="0">
                                      <a:latin typeface="Cambria Math" panose="02040503050406030204" pitchFamily="18" charset="0"/>
                                    </a:rPr>
                                  </m:ctrlPr>
                                </m:radPr>
                                <m:deg/>
                                <m:e>
                                  <m:r>
                                    <a:rPr lang="en-GB" sz="1400" b="0" i="1" smtClean="0">
                                      <a:latin typeface="Cambria Math"/>
                                    </a:rPr>
                                    <m:t>3</m:t>
                                  </m:r>
                                </m:e>
                              </m:rad>
                            </m:num>
                            <m:den>
                              <m:r>
                                <a:rPr lang="en-GB" sz="1400" b="0" i="1" smtClean="0">
                                  <a:latin typeface="Cambria Math"/>
                                </a:rPr>
                                <m:t>2</m:t>
                              </m:r>
                            </m:den>
                          </m:f>
                          <m:r>
                            <a:rPr lang="en-GB" sz="1400" i="1">
                              <a:latin typeface="Cambria Math"/>
                            </a:rPr>
                            <m:t>𝑠𝑖𝑛</m:t>
                          </m:r>
                          <m:r>
                            <a:rPr lang="en-GB" sz="1400" i="1">
                              <a:latin typeface="Cambria Math"/>
                              <a:ea typeface="Cambria Math"/>
                            </a:rPr>
                            <m:t>𝜃</m:t>
                          </m:r>
                          <m:r>
                            <a:rPr lang="en-GB" sz="1400" i="1">
                              <a:latin typeface="Cambria Math"/>
                              <a:ea typeface="Cambria Math"/>
                            </a:rPr>
                            <m:t>−</m:t>
                          </m:r>
                          <m:f>
                            <m:fPr>
                              <m:ctrlPr>
                                <a:rPr lang="en-GB" sz="1400" i="1" smtClean="0">
                                  <a:latin typeface="Cambria Math" panose="02040503050406030204" pitchFamily="18" charset="0"/>
                                  <a:ea typeface="Cambria Math"/>
                                </a:rPr>
                              </m:ctrlPr>
                            </m:fPr>
                            <m:num>
                              <m:r>
                                <a:rPr lang="en-GB" sz="1400" b="0" i="1" smtClean="0">
                                  <a:latin typeface="Cambria Math"/>
                                  <a:ea typeface="Cambria Math"/>
                                </a:rPr>
                                <m:t>1</m:t>
                              </m:r>
                            </m:num>
                            <m:den>
                              <m:r>
                                <a:rPr lang="en-GB" sz="1400" b="0" i="1" smtClean="0">
                                  <a:latin typeface="Cambria Math"/>
                                  <a:ea typeface="Cambria Math"/>
                                </a:rPr>
                                <m:t>2</m:t>
                              </m:r>
                            </m:den>
                          </m:f>
                          <m:r>
                            <a:rPr lang="en-GB" sz="1400" i="1">
                              <a:latin typeface="Cambria Math"/>
                              <a:ea typeface="Cambria Math"/>
                            </a:rPr>
                            <m:t>𝑐𝑜𝑠</m:t>
                          </m:r>
                          <m:r>
                            <a:rPr lang="en-GB" sz="1400" i="1">
                              <a:latin typeface="Cambria Math"/>
                              <a:ea typeface="Cambria Math"/>
                            </a:rPr>
                            <m:t>𝜃</m:t>
                          </m:r>
                        </m:e>
                      </m:d>
                      <m:r>
                        <a:rPr lang="en-GB" sz="1400" b="0" i="1" smtClean="0">
                          <a:latin typeface="Cambria Math"/>
                        </a:rPr>
                        <m:t>=2</m:t>
                      </m:r>
                    </m:oMath>
                  </m:oMathPara>
                </a14:m>
                <a:endParaRPr lang="en-GB" sz="1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857625" y="3438525"/>
                <a:ext cx="2171700" cy="601640"/>
              </a:xfrm>
              <a:prstGeom prst="rect">
                <a:avLst/>
              </a:prstGeom>
              <a:blipFill>
                <a:blip r:embed="rId12"/>
                <a:stretch>
                  <a:fillRect/>
                </a:stretch>
              </a:blipFill>
            </p:spPr>
            <p:txBody>
              <a:bodyPr/>
              <a:lstStyle/>
              <a:p>
                <a:r>
                  <a:rPr lang="en-GB">
                    <a:noFill/>
                  </a:rPr>
                  <a:t> </a:t>
                </a:r>
              </a:p>
            </p:txBody>
          </p:sp>
        </mc:Fallback>
      </mc:AlternateContent>
      <p:sp>
        <p:nvSpPr>
          <p:cNvPr id="16" name="Arc 15"/>
          <p:cNvSpPr/>
          <p:nvPr/>
        </p:nvSpPr>
        <p:spPr>
          <a:xfrm>
            <a:off x="6528956" y="1809751"/>
            <a:ext cx="338569" cy="43815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p:cNvSpPr txBox="1"/>
          <p:nvPr/>
        </p:nvSpPr>
        <p:spPr>
          <a:xfrm>
            <a:off x="6829426" y="1808390"/>
            <a:ext cx="1371599"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Replace x and y from above</a:t>
            </a:r>
            <a:endParaRPr lang="en-GB" sz="1200" baseline="30000" dirty="0">
              <a:solidFill>
                <a:srgbClr val="FF0000"/>
              </a:solidFill>
              <a:latin typeface="Comic Sans MS" panose="030F0702030302020204" pitchFamily="66" charset="0"/>
            </a:endParaRPr>
          </a:p>
        </p:txBody>
      </p:sp>
      <p:sp>
        <p:nvSpPr>
          <p:cNvPr id="18" name="Arc 17"/>
          <p:cNvSpPr/>
          <p:nvPr/>
        </p:nvSpPr>
        <p:spPr>
          <a:xfrm>
            <a:off x="6481331" y="2247901"/>
            <a:ext cx="338569" cy="43815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Arc 18"/>
          <p:cNvSpPr/>
          <p:nvPr/>
        </p:nvSpPr>
        <p:spPr>
          <a:xfrm>
            <a:off x="5862206" y="2686051"/>
            <a:ext cx="338569" cy="43815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Arc 19"/>
          <p:cNvSpPr/>
          <p:nvPr/>
        </p:nvSpPr>
        <p:spPr>
          <a:xfrm>
            <a:off x="5871731" y="3152776"/>
            <a:ext cx="338569" cy="600074"/>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TextBox 20"/>
          <p:cNvSpPr txBox="1"/>
          <p:nvPr/>
        </p:nvSpPr>
        <p:spPr>
          <a:xfrm>
            <a:off x="6772276" y="2322740"/>
            <a:ext cx="1323974"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Subtract </a:t>
            </a:r>
            <a:r>
              <a:rPr lang="en-GB" sz="1200" dirty="0" err="1">
                <a:solidFill>
                  <a:srgbClr val="FF0000"/>
                </a:solidFill>
                <a:latin typeface="Comic Sans MS" panose="030F0702030302020204" pitchFamily="66" charset="0"/>
              </a:rPr>
              <a:t>rcos</a:t>
            </a:r>
            <a:r>
              <a:rPr lang="el-GR" sz="1200" dirty="0">
                <a:solidFill>
                  <a:srgbClr val="FF0000"/>
                </a:solidFill>
                <a:latin typeface="Comic Sans MS" panose="030F0702030302020204" pitchFamily="66" charset="0"/>
              </a:rPr>
              <a:t>θ</a:t>
            </a:r>
            <a:endParaRPr lang="en-GB" sz="1200" baseline="30000" dirty="0">
              <a:solidFill>
                <a:srgbClr val="FF0000"/>
              </a:solidFill>
              <a:latin typeface="Comic Sans MS" panose="030F0702030302020204" pitchFamily="66" charset="0"/>
            </a:endParaRPr>
          </a:p>
        </p:txBody>
      </p:sp>
      <p:sp>
        <p:nvSpPr>
          <p:cNvPr id="22" name="TextBox 21"/>
          <p:cNvSpPr txBox="1"/>
          <p:nvPr/>
        </p:nvSpPr>
        <p:spPr>
          <a:xfrm>
            <a:off x="6134099" y="2751365"/>
            <a:ext cx="1905001"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Factorise the left side</a:t>
            </a:r>
            <a:endParaRPr lang="en-GB" sz="1200" baseline="30000" dirty="0">
              <a:solidFill>
                <a:srgbClr val="FF0000"/>
              </a:solidFill>
              <a:latin typeface="Comic Sans MS" panose="030F0702030302020204" pitchFamily="66" charset="0"/>
            </a:endParaRPr>
          </a:p>
        </p:txBody>
      </p:sp>
      <p:sp>
        <p:nvSpPr>
          <p:cNvPr id="23" name="TextBox 22"/>
          <p:cNvSpPr txBox="1"/>
          <p:nvPr/>
        </p:nvSpPr>
        <p:spPr>
          <a:xfrm>
            <a:off x="6124576" y="3046640"/>
            <a:ext cx="3019424" cy="830997"/>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Divide both sides by 2 (do this inside the bracket rather than outside – the reason will become apparent in a moment…)</a:t>
            </a:r>
            <a:endParaRPr lang="en-GB" sz="1200" baseline="30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7" name="TextBox 36"/>
              <p:cNvSpPr txBox="1"/>
              <p:nvPr/>
            </p:nvSpPr>
            <p:spPr>
              <a:xfrm>
                <a:off x="4514849" y="4095750"/>
                <a:ext cx="1524001" cy="4598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𝑟𝑠𝑖𝑛</m:t>
                      </m:r>
                      <m:d>
                        <m:dPr>
                          <m:ctrlPr>
                            <a:rPr lang="en-GB" sz="1400" b="0" i="1" smtClean="0">
                              <a:latin typeface="Cambria Math" panose="02040503050406030204" pitchFamily="18" charset="0"/>
                            </a:rPr>
                          </m:ctrlPr>
                        </m:dPr>
                        <m:e>
                          <m:r>
                            <a:rPr lang="en-GB" sz="1400" b="0" i="1" smtClean="0">
                              <a:latin typeface="Cambria Math"/>
                              <a:ea typeface="Cambria Math"/>
                            </a:rPr>
                            <m:t>𝜃</m:t>
                          </m:r>
                          <m:r>
                            <a:rPr lang="en-GB" sz="1400" b="0" i="1" smtClean="0">
                              <a:latin typeface="Cambria Math"/>
                              <a:ea typeface="Cambria Math"/>
                            </a:rPr>
                            <m:t>−</m:t>
                          </m:r>
                          <m:f>
                            <m:fPr>
                              <m:ctrlPr>
                                <a:rPr lang="en-GB" sz="1400" b="0" i="1" smtClean="0">
                                  <a:latin typeface="Cambria Math" panose="02040503050406030204" pitchFamily="18" charset="0"/>
                                </a:rPr>
                              </m:ctrlPr>
                            </m:fPr>
                            <m:num>
                              <m:r>
                                <a:rPr lang="en-GB" sz="1400" b="0" i="1" smtClean="0">
                                  <a:latin typeface="Cambria Math"/>
                                  <a:ea typeface="Cambria Math"/>
                                </a:rPr>
                                <m:t>𝜋</m:t>
                              </m:r>
                            </m:num>
                            <m:den>
                              <m:r>
                                <a:rPr lang="en-GB" sz="1400" b="0" i="1" smtClean="0">
                                  <a:latin typeface="Cambria Math"/>
                                </a:rPr>
                                <m:t>6</m:t>
                              </m:r>
                            </m:den>
                          </m:f>
                        </m:e>
                      </m:d>
                      <m:r>
                        <a:rPr lang="en-GB" sz="1400" b="0" i="1" smtClean="0">
                          <a:latin typeface="Cambria Math"/>
                        </a:rPr>
                        <m:t>=2</m:t>
                      </m:r>
                    </m:oMath>
                  </m:oMathPara>
                </a14:m>
                <a:endParaRPr lang="en-GB" sz="1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4514849" y="4095750"/>
                <a:ext cx="1524001" cy="459806"/>
              </a:xfrm>
              <a:prstGeom prst="rect">
                <a:avLst/>
              </a:prstGeom>
              <a:blipFill>
                <a:blip r:embed="rId13"/>
                <a:stretch>
                  <a:fillRect b="-1333"/>
                </a:stretch>
              </a:blipFill>
            </p:spPr>
            <p:txBody>
              <a:bodyPr/>
              <a:lstStyle/>
              <a:p>
                <a:r>
                  <a:rPr lang="en-GB">
                    <a:noFill/>
                  </a:rPr>
                  <a:t> </a:t>
                </a:r>
              </a:p>
            </p:txBody>
          </p:sp>
        </mc:Fallback>
      </mc:AlternateContent>
      <p:sp>
        <p:nvSpPr>
          <p:cNvPr id="38" name="Arc 37"/>
          <p:cNvSpPr/>
          <p:nvPr/>
        </p:nvSpPr>
        <p:spPr>
          <a:xfrm>
            <a:off x="5881256" y="3752851"/>
            <a:ext cx="338569" cy="600074"/>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 name="TextBox 38"/>
          <p:cNvSpPr txBox="1"/>
          <p:nvPr/>
        </p:nvSpPr>
        <p:spPr>
          <a:xfrm>
            <a:off x="6153151" y="3846740"/>
            <a:ext cx="2371724"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Replace the bracket with the expression we found</a:t>
            </a:r>
            <a:endParaRPr lang="en-GB" sz="1200" baseline="30000" dirty="0">
              <a:solidFill>
                <a:srgbClr val="FF0000"/>
              </a:solidFill>
              <a:latin typeface="Comic Sans MS" panose="030F0702030302020204" pitchFamily="66" charset="0"/>
            </a:endParaRPr>
          </a:p>
        </p:txBody>
      </p:sp>
      <p:sp>
        <p:nvSpPr>
          <p:cNvPr id="40" name="Arc 39"/>
          <p:cNvSpPr/>
          <p:nvPr/>
        </p:nvSpPr>
        <p:spPr>
          <a:xfrm>
            <a:off x="6633731" y="4371976"/>
            <a:ext cx="319519" cy="542924"/>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2" name="TextBox 41"/>
              <p:cNvSpPr txBox="1"/>
              <p:nvPr/>
            </p:nvSpPr>
            <p:spPr>
              <a:xfrm>
                <a:off x="5343524" y="4629150"/>
                <a:ext cx="1524001" cy="6489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𝑟</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2</m:t>
                          </m:r>
                        </m:num>
                        <m:den>
                          <m:r>
                            <a:rPr lang="en-GB" sz="1400" i="1">
                              <a:latin typeface="Cambria Math"/>
                            </a:rPr>
                            <m:t>𝑠𝑖𝑛</m:t>
                          </m:r>
                          <m:d>
                            <m:dPr>
                              <m:ctrlPr>
                                <a:rPr lang="en-GB" sz="1400" i="1">
                                  <a:latin typeface="Cambria Math" panose="02040503050406030204" pitchFamily="18" charset="0"/>
                                </a:rPr>
                              </m:ctrlPr>
                            </m:dPr>
                            <m:e>
                              <m:r>
                                <a:rPr lang="en-GB" sz="1400" i="1">
                                  <a:latin typeface="Cambria Math"/>
                                  <a:ea typeface="Cambria Math"/>
                                </a:rPr>
                                <m:t>𝜃</m:t>
                              </m:r>
                              <m:r>
                                <a:rPr lang="en-GB" sz="1400" i="1">
                                  <a:latin typeface="Cambria Math"/>
                                  <a:ea typeface="Cambria Math"/>
                                </a:rPr>
                                <m:t>−</m:t>
                              </m:r>
                              <m:f>
                                <m:fPr>
                                  <m:ctrlPr>
                                    <a:rPr lang="en-GB" sz="1400" i="1">
                                      <a:latin typeface="Cambria Math" panose="02040503050406030204" pitchFamily="18" charset="0"/>
                                    </a:rPr>
                                  </m:ctrlPr>
                                </m:fPr>
                                <m:num>
                                  <m:r>
                                    <a:rPr lang="en-GB" sz="1400" i="1">
                                      <a:latin typeface="Cambria Math"/>
                                      <a:ea typeface="Cambria Math"/>
                                    </a:rPr>
                                    <m:t>𝜋</m:t>
                                  </m:r>
                                </m:num>
                                <m:den>
                                  <m:r>
                                    <a:rPr lang="en-GB" sz="1400" i="1">
                                      <a:latin typeface="Cambria Math"/>
                                    </a:rPr>
                                    <m:t>6</m:t>
                                  </m:r>
                                </m:den>
                              </m:f>
                            </m:e>
                          </m:d>
                        </m:den>
                      </m:f>
                    </m:oMath>
                  </m:oMathPara>
                </a14:m>
                <a:endParaRPr lang="en-GB" sz="1400" dirty="0"/>
              </a:p>
            </p:txBody>
          </p:sp>
        </mc:Choice>
        <mc:Fallback xmlns="">
          <p:sp>
            <p:nvSpPr>
              <p:cNvPr id="42" name="TextBox 41"/>
              <p:cNvSpPr txBox="1">
                <a:spLocks noRot="1" noChangeAspect="1" noMove="1" noResize="1" noEditPoints="1" noAdjustHandles="1" noChangeArrowheads="1" noChangeShapeType="1" noTextEdit="1"/>
              </p:cNvSpPr>
              <p:nvPr/>
            </p:nvSpPr>
            <p:spPr>
              <a:xfrm>
                <a:off x="5343524" y="4629150"/>
                <a:ext cx="1524001" cy="648960"/>
              </a:xfrm>
              <a:prstGeom prst="rect">
                <a:avLst/>
              </a:prstGeom>
              <a:blipFill>
                <a:blip r:embed="rId14"/>
                <a:stretch>
                  <a:fillRect b="-9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5343524" y="5410200"/>
                <a:ext cx="1819276" cy="4598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𝑟</m:t>
                      </m:r>
                      <m:r>
                        <a:rPr lang="en-GB" sz="1400" b="0" i="1" smtClean="0">
                          <a:latin typeface="Cambria Math"/>
                        </a:rPr>
                        <m:t>=2</m:t>
                      </m:r>
                      <m:r>
                        <a:rPr lang="en-GB" sz="1400" b="0" i="1" smtClean="0">
                          <a:latin typeface="Cambria Math"/>
                        </a:rPr>
                        <m:t>𝑐𝑜𝑠𝑒𝑐</m:t>
                      </m:r>
                      <m:d>
                        <m:dPr>
                          <m:ctrlPr>
                            <a:rPr lang="en-GB" sz="1400" b="0" i="1" smtClean="0">
                              <a:latin typeface="Cambria Math" panose="02040503050406030204" pitchFamily="18" charset="0"/>
                            </a:rPr>
                          </m:ctrlPr>
                        </m:dPr>
                        <m:e>
                          <m:r>
                            <a:rPr lang="en-GB" sz="1400" i="1">
                              <a:latin typeface="Cambria Math"/>
                              <a:ea typeface="Cambria Math"/>
                            </a:rPr>
                            <m:t>𝜃</m:t>
                          </m:r>
                          <m:r>
                            <a:rPr lang="en-GB" sz="1400" i="1">
                              <a:latin typeface="Cambria Math"/>
                              <a:ea typeface="Cambria Math"/>
                            </a:rPr>
                            <m:t>−</m:t>
                          </m:r>
                          <m:f>
                            <m:fPr>
                              <m:ctrlPr>
                                <a:rPr lang="en-GB" sz="1400" i="1">
                                  <a:latin typeface="Cambria Math" panose="02040503050406030204" pitchFamily="18" charset="0"/>
                                </a:rPr>
                              </m:ctrlPr>
                            </m:fPr>
                            <m:num>
                              <m:r>
                                <a:rPr lang="en-GB" sz="1400" i="1">
                                  <a:latin typeface="Cambria Math"/>
                                  <a:ea typeface="Cambria Math"/>
                                </a:rPr>
                                <m:t>𝜋</m:t>
                              </m:r>
                            </m:num>
                            <m:den>
                              <m:r>
                                <a:rPr lang="en-GB" sz="1400" i="1">
                                  <a:latin typeface="Cambria Math"/>
                                </a:rPr>
                                <m:t>6</m:t>
                              </m:r>
                            </m:den>
                          </m:f>
                        </m:e>
                      </m:d>
                    </m:oMath>
                  </m:oMathPara>
                </a14:m>
                <a:endParaRPr lang="en-GB" sz="1400" dirty="0"/>
              </a:p>
            </p:txBody>
          </p:sp>
        </mc:Choice>
        <mc:Fallback xmlns="">
          <p:sp>
            <p:nvSpPr>
              <p:cNvPr id="43" name="TextBox 42"/>
              <p:cNvSpPr txBox="1">
                <a:spLocks noRot="1" noChangeAspect="1" noMove="1" noResize="1" noEditPoints="1" noAdjustHandles="1" noChangeArrowheads="1" noChangeShapeType="1" noTextEdit="1"/>
              </p:cNvSpPr>
              <p:nvPr/>
            </p:nvSpPr>
            <p:spPr>
              <a:xfrm>
                <a:off x="5343524" y="5410200"/>
                <a:ext cx="1819276" cy="459806"/>
              </a:xfrm>
              <a:prstGeom prst="rect">
                <a:avLst/>
              </a:prstGeom>
              <a:blipFill>
                <a:blip r:embed="rId15"/>
                <a:stretch>
                  <a:fillRect b="-1333"/>
                </a:stretch>
              </a:blipFill>
            </p:spPr>
            <p:txBody>
              <a:bodyPr/>
              <a:lstStyle/>
              <a:p>
                <a:r>
                  <a:rPr lang="en-GB">
                    <a:noFill/>
                  </a:rPr>
                  <a:t> </a:t>
                </a:r>
              </a:p>
            </p:txBody>
          </p:sp>
        </mc:Fallback>
      </mc:AlternateContent>
      <p:sp>
        <p:nvSpPr>
          <p:cNvPr id="44" name="Arc 43"/>
          <p:cNvSpPr/>
          <p:nvPr/>
        </p:nvSpPr>
        <p:spPr>
          <a:xfrm>
            <a:off x="6909956" y="4933950"/>
            <a:ext cx="329044" cy="685799"/>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TextBox 44"/>
          <p:cNvSpPr txBox="1"/>
          <p:nvPr/>
        </p:nvSpPr>
        <p:spPr>
          <a:xfrm>
            <a:off x="6838951" y="4399190"/>
            <a:ext cx="1638299"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Divide by the expression in sine</a:t>
            </a:r>
            <a:endParaRPr lang="en-GB" sz="1200" baseline="30000" dirty="0">
              <a:solidFill>
                <a:srgbClr val="FF0000"/>
              </a:solidFill>
              <a:latin typeface="Comic Sans MS" panose="030F0702030302020204" pitchFamily="66" charset="0"/>
            </a:endParaRPr>
          </a:p>
        </p:txBody>
      </p:sp>
      <p:sp>
        <p:nvSpPr>
          <p:cNvPr id="46" name="TextBox 45"/>
          <p:cNvSpPr txBox="1"/>
          <p:nvPr/>
        </p:nvSpPr>
        <p:spPr>
          <a:xfrm>
            <a:off x="7210427" y="5123090"/>
            <a:ext cx="838198"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Rewrite</a:t>
            </a:r>
            <a:endParaRPr lang="en-GB" sz="1200" baseline="30000" dirty="0">
              <a:solidFill>
                <a:srgbClr val="FF0000"/>
              </a:solidFill>
              <a:latin typeface="Comic Sans MS" panose="030F0702030302020204" pitchFamily="66" charset="0"/>
            </a:endParaRPr>
          </a:p>
        </p:txBody>
      </p:sp>
      <p:sp>
        <p:nvSpPr>
          <p:cNvPr id="34" name="タイトル 1">
            <a:extLst>
              <a:ext uri="{FF2B5EF4-FFF2-40B4-BE49-F238E27FC236}">
                <a16:creationId xmlns:a16="http://schemas.microsoft.com/office/drawing/2014/main" id="{8F07B3E7-2CCE-46ED-BAD9-74F0801EED99}"/>
              </a:ext>
            </a:extLst>
          </p:cNvPr>
          <p:cNvSpPr>
            <a:spLocks noGrp="1"/>
          </p:cNvSpPr>
          <p:nvPr>
            <p:ph type="title"/>
          </p:nvPr>
        </p:nvSpPr>
        <p:spPr>
          <a:xfrm>
            <a:off x="637359" y="302588"/>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35" name="テキスト ボックス 34">
            <a:extLst>
              <a:ext uri="{FF2B5EF4-FFF2-40B4-BE49-F238E27FC236}">
                <a16:creationId xmlns:a16="http://schemas.microsoft.com/office/drawing/2014/main" id="{C6E3D7F6-99CA-43D6-98B8-506ECE6AEB7E}"/>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5A</a:t>
            </a:r>
            <a:endParaRPr lang="en-GB" dirty="0">
              <a:latin typeface="Comic Sans MS" panose="030F0702030302020204" pitchFamily="66" charset="0"/>
            </a:endParaRPr>
          </a:p>
        </p:txBody>
      </p:sp>
    </p:spTree>
    <p:extLst>
      <p:ext uri="{BB962C8B-B14F-4D97-AF65-F5344CB8AC3E}">
        <p14:creationId xmlns:p14="http://schemas.microsoft.com/office/powerpoint/2010/main" val="310417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blinds(horizontal)">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linds(horizontal)">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blinds(horizontal)">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blinds(horizontal)">
                                      <p:cBhvr>
                                        <p:cTn id="27" dur="5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blinds(horizontal)">
                                      <p:cBhvr>
                                        <p:cTn id="3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p:bldP spid="43" grpId="0"/>
      <p:bldP spid="44" grpId="0" animBg="1"/>
      <p:bldP spid="45" grpId="0"/>
      <p:bldP spid="4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429000" cy="4525963"/>
          </a:xfrm>
        </p:spPr>
        <p:txBody>
          <a:bodyPr>
            <a:normAutofit/>
          </a:bodyPr>
          <a:lstStyle/>
          <a:p>
            <a:pPr marL="0" indent="0" algn="ctr">
              <a:buNone/>
            </a:pPr>
            <a:r>
              <a:rPr lang="en-GB" sz="1400" b="1" dirty="0">
                <a:latin typeface="Comic Sans MS" panose="030F0702030302020204" pitchFamily="66" charset="0"/>
              </a:rPr>
              <a:t>You can switch between Polar and Cartesian equations of curves</a:t>
            </a:r>
            <a:endParaRPr lang="en-GB" sz="1400" dirty="0">
              <a:latin typeface="Comic Sans MS" panose="030F0702030302020204" pitchFamily="66" charset="0"/>
            </a:endParaRPr>
          </a:p>
          <a:p>
            <a:pPr marL="0" indent="0" algn="ctr">
              <a:buNone/>
            </a:pPr>
            <a:endParaRPr lang="en-GB" sz="1400" b="1" dirty="0">
              <a:latin typeface="Comic Sans MS" panose="030F0702030302020204" pitchFamily="66" charset="0"/>
            </a:endParaRPr>
          </a:p>
          <a:p>
            <a:pPr marL="0" indent="0" algn="ctr">
              <a:buNone/>
            </a:pPr>
            <a:endParaRPr lang="en-GB" sz="1400" dirty="0">
              <a:latin typeface="Comic Sans MS" panose="030F0702030302020204" pitchFamily="66"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6" name="TextBox 5"/>
              <p:cNvSpPr txBox="1"/>
              <p:nvPr/>
            </p:nvSpPr>
            <p:spPr>
              <a:xfrm>
                <a:off x="4195253"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𝑥</m:t>
                      </m:r>
                      <m:r>
                        <a:rPr lang="en-US" sz="1600" b="0" i="1" smtClean="0">
                          <a:latin typeface="Cambria Math"/>
                        </a:rPr>
                        <m:t>=</m:t>
                      </m:r>
                      <m:r>
                        <a:rPr lang="en-US" sz="1600" b="0" i="1" smtClean="0">
                          <a:latin typeface="Cambria Math"/>
                        </a:rPr>
                        <m:t>𝑟𝑐𝑜𝑠</m:t>
                      </m:r>
                      <m:r>
                        <a:rPr lang="en-US" sz="1600" b="0" i="1" smtClean="0">
                          <a:latin typeface="Cambria Math"/>
                          <a:ea typeface="Cambria Math"/>
                        </a:rPr>
                        <m:t>𝜃</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4195253" y="0"/>
                <a:ext cx="1219200" cy="33855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971502"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r>
                        <a:rPr lang="en-US" sz="1600" b="0" i="1" smtClean="0">
                          <a:latin typeface="Cambria Math"/>
                        </a:rPr>
                        <m:t>=</m:t>
                      </m:r>
                      <m:r>
                        <a:rPr lang="en-US" sz="1600" b="0" i="1" smtClean="0">
                          <a:latin typeface="Cambria Math"/>
                        </a:rPr>
                        <m:t>𝑟𝑠𝑖𝑛</m:t>
                      </m:r>
                      <m:r>
                        <a:rPr lang="en-US" sz="1600" b="0" i="1" smtClean="0">
                          <a:latin typeface="Cambria Math"/>
                          <a:ea typeface="Cambria Math"/>
                        </a:rPr>
                        <m:t>𝜃</m:t>
                      </m:r>
                    </m:oMath>
                  </m:oMathPara>
                </a14:m>
                <a:endParaRPr lang="en-GB"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2971502" y="0"/>
                <a:ext cx="1219200" cy="338554"/>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596784" y="0"/>
                <a:ext cx="1373068"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𝑥</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𝑦</m:t>
                          </m:r>
                        </m:e>
                        <m:sup>
                          <m:r>
                            <a:rPr lang="en-US" sz="1600" b="0" i="1" smtClean="0">
                              <a:latin typeface="Cambria Math"/>
                            </a:rPr>
                            <m:t>2</m:t>
                          </m:r>
                        </m:sup>
                      </m:sSup>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1596784" y="0"/>
                <a:ext cx="1373068" cy="338554"/>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0" y="0"/>
                <a:ext cx="1597104" cy="51398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m:t>
                      </m:r>
                      <m:r>
                        <a:rPr lang="en-US" sz="1600" b="0" i="1" smtClean="0">
                          <a:latin typeface="Cambria Math"/>
                          <a:ea typeface="Cambria Math"/>
                        </a:rPr>
                        <m:t>𝑎𝑟𝑐𝑡𝑎𝑛</m:t>
                      </m:r>
                      <m:d>
                        <m:dPr>
                          <m:ctrlPr>
                            <a:rPr lang="en-US" sz="1600" b="0" i="1" smtClean="0">
                              <a:latin typeface="Cambria Math" panose="02040503050406030204" pitchFamily="18" charset="0"/>
                              <a:ea typeface="Cambria Math"/>
                            </a:rPr>
                          </m:ctrlPr>
                        </m:dPr>
                        <m:e>
                          <m:f>
                            <m:fPr>
                              <m:ctrlPr>
                                <a:rPr lang="en-US" sz="1600" b="0" i="1" smtClean="0">
                                  <a:latin typeface="Cambria Math" panose="02040503050406030204" pitchFamily="18" charset="0"/>
                                  <a:ea typeface="Cambria Math"/>
                                </a:rPr>
                              </m:ctrlPr>
                            </m:fPr>
                            <m:num>
                              <m:r>
                                <a:rPr lang="en-US" sz="1600" b="0" i="1" smtClean="0">
                                  <a:latin typeface="Cambria Math"/>
                                  <a:ea typeface="Cambria Math"/>
                                </a:rPr>
                                <m:t>𝑦</m:t>
                              </m:r>
                            </m:num>
                            <m:den>
                              <m:r>
                                <a:rPr lang="en-US" sz="1600" b="0" i="1" smtClean="0">
                                  <a:latin typeface="Cambria Math"/>
                                  <a:ea typeface="Cambria Math"/>
                                </a:rPr>
                                <m:t>𝑥</m:t>
                              </m:r>
                            </m:den>
                          </m:f>
                        </m:e>
                      </m:d>
                    </m:oMath>
                  </m:oMathPara>
                </a14:m>
                <a:endParaRPr lang="en-GB"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0" y="0"/>
                <a:ext cx="1597104" cy="513987"/>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3562350" y="2428875"/>
                <a:ext cx="2171700" cy="6016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𝑟</m:t>
                      </m:r>
                      <m:d>
                        <m:dPr>
                          <m:ctrlPr>
                            <a:rPr lang="en-GB" sz="1400" b="0" i="1" smtClean="0">
                              <a:latin typeface="Cambria Math" panose="02040503050406030204" pitchFamily="18" charset="0"/>
                            </a:rPr>
                          </m:ctrlPr>
                        </m:dPr>
                        <m:e>
                          <m:f>
                            <m:fPr>
                              <m:ctrlPr>
                                <a:rPr lang="en-GB" sz="1400" b="0" i="1" smtClean="0">
                                  <a:latin typeface="Cambria Math" panose="02040503050406030204" pitchFamily="18" charset="0"/>
                                </a:rPr>
                              </m:ctrlPr>
                            </m:fPr>
                            <m:num>
                              <m:rad>
                                <m:radPr>
                                  <m:degHide m:val="on"/>
                                  <m:ctrlPr>
                                    <a:rPr lang="en-GB" sz="1400" b="0" i="1" smtClean="0">
                                      <a:latin typeface="Cambria Math" panose="02040503050406030204" pitchFamily="18" charset="0"/>
                                    </a:rPr>
                                  </m:ctrlPr>
                                </m:radPr>
                                <m:deg/>
                                <m:e>
                                  <m:r>
                                    <a:rPr lang="en-GB" sz="1400" b="0" i="1" smtClean="0">
                                      <a:latin typeface="Cambria Math"/>
                                    </a:rPr>
                                    <m:t>3</m:t>
                                  </m:r>
                                </m:e>
                              </m:rad>
                            </m:num>
                            <m:den>
                              <m:r>
                                <a:rPr lang="en-GB" sz="1400" b="0" i="1" smtClean="0">
                                  <a:latin typeface="Cambria Math"/>
                                </a:rPr>
                                <m:t>2</m:t>
                              </m:r>
                            </m:den>
                          </m:f>
                          <m:r>
                            <a:rPr lang="en-GB" sz="1400" i="1">
                              <a:latin typeface="Cambria Math"/>
                            </a:rPr>
                            <m:t>𝑠𝑖𝑛</m:t>
                          </m:r>
                          <m:r>
                            <a:rPr lang="en-GB" sz="1400" i="1">
                              <a:latin typeface="Cambria Math"/>
                              <a:ea typeface="Cambria Math"/>
                            </a:rPr>
                            <m:t>𝜃</m:t>
                          </m:r>
                          <m:r>
                            <a:rPr lang="en-GB" sz="1400" i="1">
                              <a:latin typeface="Cambria Math"/>
                              <a:ea typeface="Cambria Math"/>
                            </a:rPr>
                            <m:t>−</m:t>
                          </m:r>
                          <m:f>
                            <m:fPr>
                              <m:ctrlPr>
                                <a:rPr lang="en-GB" sz="1400" i="1" smtClean="0">
                                  <a:latin typeface="Cambria Math" panose="02040503050406030204" pitchFamily="18" charset="0"/>
                                  <a:ea typeface="Cambria Math"/>
                                </a:rPr>
                              </m:ctrlPr>
                            </m:fPr>
                            <m:num>
                              <m:r>
                                <a:rPr lang="en-GB" sz="1400" b="0" i="1" smtClean="0">
                                  <a:latin typeface="Cambria Math"/>
                                  <a:ea typeface="Cambria Math"/>
                                </a:rPr>
                                <m:t>1</m:t>
                              </m:r>
                            </m:num>
                            <m:den>
                              <m:r>
                                <a:rPr lang="en-GB" sz="1400" b="0" i="1" smtClean="0">
                                  <a:latin typeface="Cambria Math"/>
                                  <a:ea typeface="Cambria Math"/>
                                </a:rPr>
                                <m:t>2</m:t>
                              </m:r>
                            </m:den>
                          </m:f>
                          <m:r>
                            <a:rPr lang="en-GB" sz="1400" i="1">
                              <a:latin typeface="Cambria Math"/>
                              <a:ea typeface="Cambria Math"/>
                            </a:rPr>
                            <m:t>𝑐𝑜𝑠</m:t>
                          </m:r>
                          <m:r>
                            <a:rPr lang="en-GB" sz="1400" i="1">
                              <a:latin typeface="Cambria Math"/>
                              <a:ea typeface="Cambria Math"/>
                            </a:rPr>
                            <m:t>𝜃</m:t>
                          </m:r>
                        </m:e>
                      </m:d>
                      <m:r>
                        <a:rPr lang="en-GB" sz="1400" b="0" i="1" smtClean="0">
                          <a:latin typeface="Cambria Math"/>
                        </a:rPr>
                        <m:t>=2</m:t>
                      </m:r>
                    </m:oMath>
                  </m:oMathPara>
                </a14:m>
                <a:endParaRPr lang="en-GB" sz="1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3562350" y="2428875"/>
                <a:ext cx="2171700" cy="601640"/>
              </a:xfrm>
              <a:prstGeom prst="rect">
                <a:avLst/>
              </a:prstGeom>
              <a:blipFill>
                <a:blip r:embed="rId7"/>
                <a:stretch>
                  <a:fillRect/>
                </a:stretch>
              </a:blipFill>
            </p:spPr>
            <p:txBody>
              <a:bodyPr/>
              <a:lstStyle/>
              <a:p>
                <a:r>
                  <a:rPr lang="en-GB">
                    <a:noFill/>
                  </a:rPr>
                  <a:t> </a:t>
                </a:r>
              </a:p>
            </p:txBody>
          </p:sp>
        </mc:Fallback>
      </mc:AlternateContent>
      <p:sp>
        <p:nvSpPr>
          <p:cNvPr id="10" name="Rectangle 9"/>
          <p:cNvSpPr/>
          <p:nvPr/>
        </p:nvSpPr>
        <p:spPr>
          <a:xfrm>
            <a:off x="3867150" y="2438400"/>
            <a:ext cx="285750" cy="5715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4648200" y="2447925"/>
            <a:ext cx="190500" cy="5715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Arrow Connector 24"/>
          <p:cNvCxnSpPr/>
          <p:nvPr/>
        </p:nvCxnSpPr>
        <p:spPr>
          <a:xfrm flipH="1" flipV="1">
            <a:off x="4105275" y="3076576"/>
            <a:ext cx="171450" cy="62864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4495800" y="3086101"/>
            <a:ext cx="171450" cy="62864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352551" y="3848100"/>
            <a:ext cx="6229350" cy="2246769"/>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An expression like this can be simplified in the way we just did</a:t>
            </a:r>
          </a:p>
          <a:p>
            <a:pPr algn="ctr"/>
            <a:endParaRPr lang="en-GB" sz="1400" dirty="0">
              <a:solidFill>
                <a:srgbClr val="FF0000"/>
              </a:solidFill>
              <a:latin typeface="Comic Sans MS" panose="030F0702030302020204" pitchFamily="66" charset="0"/>
            </a:endParaRPr>
          </a:p>
          <a:p>
            <a:pPr marL="285750" indent="-2857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Both the numerical parts need to be able to be rewritten as sin and cos of the same angle (in the previous example, </a:t>
            </a:r>
            <a:r>
              <a:rPr lang="el-GR" sz="1400" baseline="30000" dirty="0">
                <a:solidFill>
                  <a:srgbClr val="FF0000"/>
                </a:solidFill>
                <a:latin typeface="Comic Sans MS" panose="030F0702030302020204" pitchFamily="66" charset="0"/>
                <a:sym typeface="Wingdings" panose="05000000000000000000" pitchFamily="2" charset="2"/>
              </a:rPr>
              <a:t>π</a:t>
            </a:r>
            <a:r>
              <a:rPr lang="en-GB" sz="1400" dirty="0">
                <a:solidFill>
                  <a:srgbClr val="FF0000"/>
                </a:solidFill>
                <a:latin typeface="Comic Sans MS" panose="030F0702030302020204" pitchFamily="66" charset="0"/>
                <a:sym typeface="Wingdings" panose="05000000000000000000" pitchFamily="2" charset="2"/>
              </a:rPr>
              <a:t>/</a:t>
            </a:r>
            <a:r>
              <a:rPr lang="en-GB" sz="1400" baseline="-25000" dirty="0">
                <a:solidFill>
                  <a:srgbClr val="FF0000"/>
                </a:solidFill>
                <a:latin typeface="Comic Sans MS" panose="030F0702030302020204" pitchFamily="66" charset="0"/>
                <a:sym typeface="Wingdings" panose="05000000000000000000" pitchFamily="2" charset="2"/>
              </a:rPr>
              <a:t>6</a:t>
            </a:r>
            <a:r>
              <a:rPr lang="en-GB" sz="1400" dirty="0">
                <a:solidFill>
                  <a:srgbClr val="FF0000"/>
                </a:solidFill>
                <a:latin typeface="Comic Sans MS" panose="030F0702030302020204" pitchFamily="66" charset="0"/>
                <a:sym typeface="Wingdings" panose="05000000000000000000" pitchFamily="2" charset="2"/>
              </a:rPr>
              <a:t> gave us the answers we needed)</a:t>
            </a:r>
          </a:p>
          <a:p>
            <a:pPr marL="285750" indent="-285750" algn="ctr">
              <a:buFont typeface="Wingdings"/>
              <a:buChar char="à"/>
            </a:pPr>
            <a:endParaRPr lang="en-GB"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You can manipulate the expression to give values that work</a:t>
            </a:r>
          </a:p>
          <a:p>
            <a:pPr marL="285750" indent="-285750" algn="ctr">
              <a:buFont typeface="Wingdings"/>
              <a:buChar char="à"/>
            </a:pPr>
            <a:endParaRPr lang="en-GB"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If it is possible you need to consider whether it is an expansion of sin or cos, and also whether it is an addition or a subtraction…</a:t>
            </a:r>
            <a:endParaRPr lang="en-GB" sz="1400" dirty="0">
              <a:solidFill>
                <a:srgbClr val="FF0000"/>
              </a:solidFill>
              <a:latin typeface="Comic Sans MS" panose="030F0702030302020204" pitchFamily="66" charset="0"/>
            </a:endParaRPr>
          </a:p>
        </p:txBody>
      </p:sp>
      <p:sp>
        <p:nvSpPr>
          <p:cNvPr id="17" name="タイトル 1">
            <a:extLst>
              <a:ext uri="{FF2B5EF4-FFF2-40B4-BE49-F238E27FC236}">
                <a16:creationId xmlns:a16="http://schemas.microsoft.com/office/drawing/2014/main" id="{5B224ADF-55CB-483E-A590-F4B6F6A4D03C}"/>
              </a:ext>
            </a:extLst>
          </p:cNvPr>
          <p:cNvSpPr>
            <a:spLocks noGrp="1"/>
          </p:cNvSpPr>
          <p:nvPr>
            <p:ph type="title"/>
          </p:nvPr>
        </p:nvSpPr>
        <p:spPr>
          <a:xfrm>
            <a:off x="637359" y="302588"/>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7F3A4B37-B845-4194-9EA0-9D62CAEFDF97}"/>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5A</a:t>
            </a:r>
            <a:endParaRPr lang="en-GB" dirty="0">
              <a:latin typeface="Comic Sans MS" panose="030F0702030302020204" pitchFamily="66" charset="0"/>
            </a:endParaRPr>
          </a:p>
        </p:txBody>
      </p:sp>
    </p:spTree>
    <p:extLst>
      <p:ext uri="{BB962C8B-B14F-4D97-AF65-F5344CB8AC3E}">
        <p14:creationId xmlns:p14="http://schemas.microsoft.com/office/powerpoint/2010/main" val="126716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blinds(horizontal)">
                                      <p:cBhvr>
                                        <p:cTn id="7" dur="500"/>
                                        <p:tgtEl>
                                          <p:spTgt spid="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
                                            <p:txEl>
                                              <p:pRg st="2" end="2"/>
                                            </p:txEl>
                                          </p:spTgt>
                                        </p:tgtEl>
                                        <p:attrNameLst>
                                          <p:attrName>style.visibility</p:attrName>
                                        </p:attrNameLst>
                                      </p:cBhvr>
                                      <p:to>
                                        <p:strVal val="visible"/>
                                      </p:to>
                                    </p:set>
                                    <p:animEffect transition="in" filter="blinds(horizontal)">
                                      <p:cBhvr>
                                        <p:cTn id="12" dur="500"/>
                                        <p:tgtEl>
                                          <p:spTgt spid="2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linds(horizontal)">
                                      <p:cBhvr>
                                        <p:cTn id="17" dur="500"/>
                                        <p:tgtEl>
                                          <p:spTgt spid="25"/>
                                        </p:tgtEl>
                                      </p:cBhvr>
                                    </p:animEffect>
                                  </p:childTnLst>
                                </p:cTn>
                              </p:par>
                              <p:par>
                                <p:cTn id="18" presetID="3" presetClass="entr" presetSubtype="10" fill="hold"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blinds(horizontal)">
                                      <p:cBhvr>
                                        <p:cTn id="20" dur="500"/>
                                        <p:tgtEl>
                                          <p:spTgt spid="41"/>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blinds(horizontal)">
                                      <p:cBhvr>
                                        <p:cTn id="23" dur="500"/>
                                        <p:tgtEl>
                                          <p:spTgt spid="36"/>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8">
                                            <p:txEl>
                                              <p:pRg st="4" end="4"/>
                                            </p:txEl>
                                          </p:spTgt>
                                        </p:tgtEl>
                                        <p:attrNameLst>
                                          <p:attrName>style.visibility</p:attrName>
                                        </p:attrNameLst>
                                      </p:cBhvr>
                                      <p:to>
                                        <p:strVal val="visible"/>
                                      </p:to>
                                    </p:set>
                                    <p:animEffect transition="in" filter="blinds(horizontal)">
                                      <p:cBhvr>
                                        <p:cTn id="31" dur="500"/>
                                        <p:tgtEl>
                                          <p:spTgt spid="28">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28">
                                            <p:txEl>
                                              <p:pRg st="6" end="6"/>
                                            </p:txEl>
                                          </p:spTgt>
                                        </p:tgtEl>
                                        <p:attrNameLst>
                                          <p:attrName>style.visibility</p:attrName>
                                        </p:attrNameLst>
                                      </p:cBhvr>
                                      <p:to>
                                        <p:strVal val="visible"/>
                                      </p:to>
                                    </p:set>
                                    <p:animEffect transition="in" filter="blinds(horizontal)">
                                      <p:cBhvr>
                                        <p:cTn id="36" dur="500"/>
                                        <p:tgtEl>
                                          <p:spTgt spid="2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5450771" y="2232558"/>
            <a:ext cx="3463590" cy="2160404"/>
            <a:chOff x="5450771" y="2232558"/>
            <a:chExt cx="3463590" cy="2160404"/>
          </a:xfrm>
        </p:grpSpPr>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609" t="14501" r="3750" b="14048"/>
            <a:stretch/>
          </p:blipFill>
          <p:spPr bwMode="auto">
            <a:xfrm>
              <a:off x="5450771" y="2232558"/>
              <a:ext cx="3463590" cy="2160404"/>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1" name="Straight Connector 10"/>
            <p:cNvCxnSpPr/>
            <p:nvPr/>
          </p:nvCxnSpPr>
          <p:spPr>
            <a:xfrm flipV="1">
              <a:off x="7369175" y="2240905"/>
              <a:ext cx="745600" cy="88012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6258031" y="3492870"/>
              <a:ext cx="742791" cy="85433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p:ph idx="1"/>
          </p:nvPr>
        </p:nvSpPr>
        <p:spPr>
          <a:xfrm>
            <a:off x="228600" y="1600200"/>
            <a:ext cx="3429000" cy="4525963"/>
          </a:xfrm>
        </p:spPr>
        <p:txBody>
          <a:bodyPr>
            <a:normAutofit/>
          </a:bodyPr>
          <a:lstStyle/>
          <a:p>
            <a:pPr marL="0" indent="0" algn="ctr">
              <a:buNone/>
            </a:pPr>
            <a:r>
              <a:rPr lang="en-GB" sz="1400" b="1" dirty="0">
                <a:latin typeface="Comic Sans MS" panose="030F0702030302020204" pitchFamily="66" charset="0"/>
              </a:rPr>
              <a:t>You can switch between Polar and Cartesian equations of curves</a:t>
            </a:r>
            <a:endParaRPr lang="en-GB" sz="1400" dirty="0">
              <a:latin typeface="Comic Sans MS" panose="030F0702030302020204" pitchFamily="66" charset="0"/>
            </a:endParaRPr>
          </a:p>
          <a:p>
            <a:pPr marL="0" indent="0" algn="ctr">
              <a:buNone/>
            </a:pPr>
            <a:endParaRPr lang="en-GB" sz="1400" b="1" dirty="0">
              <a:latin typeface="Comic Sans MS" panose="030F0702030302020204" pitchFamily="66" charset="0"/>
            </a:endParaRPr>
          </a:p>
          <a:p>
            <a:pPr marL="0" indent="0" algn="ctr">
              <a:buNone/>
            </a:pPr>
            <a:endParaRPr lang="en-GB" sz="1400" dirty="0">
              <a:latin typeface="Comic Sans MS" panose="030F0702030302020204" pitchFamily="66"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6" name="TextBox 5"/>
              <p:cNvSpPr txBox="1"/>
              <p:nvPr/>
            </p:nvSpPr>
            <p:spPr>
              <a:xfrm>
                <a:off x="4195253"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𝑥</m:t>
                      </m:r>
                      <m:r>
                        <a:rPr lang="en-US" sz="1600" b="0" i="1" smtClean="0">
                          <a:latin typeface="Cambria Math"/>
                        </a:rPr>
                        <m:t>=</m:t>
                      </m:r>
                      <m:r>
                        <a:rPr lang="en-US" sz="1600" b="0" i="1" smtClean="0">
                          <a:latin typeface="Cambria Math"/>
                        </a:rPr>
                        <m:t>𝑟𝑐𝑜𝑠</m:t>
                      </m:r>
                      <m:r>
                        <a:rPr lang="en-US" sz="1600" b="0" i="1" smtClean="0">
                          <a:latin typeface="Cambria Math"/>
                          <a:ea typeface="Cambria Math"/>
                        </a:rPr>
                        <m:t>𝜃</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4195253" y="0"/>
                <a:ext cx="1219200" cy="338554"/>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971502"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r>
                        <a:rPr lang="en-US" sz="1600" b="0" i="1" smtClean="0">
                          <a:latin typeface="Cambria Math"/>
                        </a:rPr>
                        <m:t>=</m:t>
                      </m:r>
                      <m:r>
                        <a:rPr lang="en-US" sz="1600" b="0" i="1" smtClean="0">
                          <a:latin typeface="Cambria Math"/>
                        </a:rPr>
                        <m:t>𝑟𝑠𝑖𝑛</m:t>
                      </m:r>
                      <m:r>
                        <a:rPr lang="en-US" sz="1600" b="0" i="1" smtClean="0">
                          <a:latin typeface="Cambria Math"/>
                          <a:ea typeface="Cambria Math"/>
                        </a:rPr>
                        <m:t>𝜃</m:t>
                      </m:r>
                    </m:oMath>
                  </m:oMathPara>
                </a14:m>
                <a:endParaRPr lang="en-GB"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2971502" y="0"/>
                <a:ext cx="1219200" cy="338554"/>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596784" y="0"/>
                <a:ext cx="1373068"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𝑥</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𝑦</m:t>
                          </m:r>
                        </m:e>
                        <m:sup>
                          <m:r>
                            <a:rPr lang="en-US" sz="1600" b="0" i="1" smtClean="0">
                              <a:latin typeface="Cambria Math"/>
                            </a:rPr>
                            <m:t>2</m:t>
                          </m:r>
                        </m:sup>
                      </m:sSup>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1596784" y="0"/>
                <a:ext cx="1373068" cy="338554"/>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0" y="0"/>
                <a:ext cx="1597104" cy="51398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m:t>
                      </m:r>
                      <m:r>
                        <a:rPr lang="en-US" sz="1600" b="0" i="1" smtClean="0">
                          <a:latin typeface="Cambria Math"/>
                          <a:ea typeface="Cambria Math"/>
                        </a:rPr>
                        <m:t>𝑎𝑟𝑐𝑡𝑎𝑛</m:t>
                      </m:r>
                      <m:d>
                        <m:dPr>
                          <m:ctrlPr>
                            <a:rPr lang="en-US" sz="1600" b="0" i="1" smtClean="0">
                              <a:latin typeface="Cambria Math" panose="02040503050406030204" pitchFamily="18" charset="0"/>
                              <a:ea typeface="Cambria Math"/>
                            </a:rPr>
                          </m:ctrlPr>
                        </m:dPr>
                        <m:e>
                          <m:f>
                            <m:fPr>
                              <m:ctrlPr>
                                <a:rPr lang="en-US" sz="1600" b="0" i="1" smtClean="0">
                                  <a:latin typeface="Cambria Math" panose="02040503050406030204" pitchFamily="18" charset="0"/>
                                  <a:ea typeface="Cambria Math"/>
                                </a:rPr>
                              </m:ctrlPr>
                            </m:fPr>
                            <m:num>
                              <m:r>
                                <a:rPr lang="en-US" sz="1600" b="0" i="1" smtClean="0">
                                  <a:latin typeface="Cambria Math"/>
                                  <a:ea typeface="Cambria Math"/>
                                </a:rPr>
                                <m:t>𝑦</m:t>
                              </m:r>
                            </m:num>
                            <m:den>
                              <m:r>
                                <a:rPr lang="en-US" sz="1600" b="0" i="1" smtClean="0">
                                  <a:latin typeface="Cambria Math"/>
                                  <a:ea typeface="Cambria Math"/>
                                </a:rPr>
                                <m:t>𝑥</m:t>
                              </m:r>
                            </m:den>
                          </m:f>
                        </m:e>
                      </m:d>
                    </m:oMath>
                  </m:oMathPara>
                </a14:m>
                <a:endParaRPr lang="en-GB"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0" y="0"/>
                <a:ext cx="1597104" cy="513987"/>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p:pic>
        <p:nvPicPr>
          <p:cNvPr id="2050"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382" t="14714" r="3139" b="14869"/>
          <a:stretch/>
        </p:blipFill>
        <p:spPr bwMode="auto">
          <a:xfrm>
            <a:off x="285007" y="2268188"/>
            <a:ext cx="3457467" cy="212914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314" t="14661" r="3787" b="13638"/>
          <a:stretch/>
        </p:blipFill>
        <p:spPr bwMode="auto">
          <a:xfrm>
            <a:off x="2838200" y="4536374"/>
            <a:ext cx="3435546" cy="2167963"/>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mc:AlternateContent xmlns:mc="http://schemas.openxmlformats.org/markup-compatibility/2006" xmlns:a14="http://schemas.microsoft.com/office/drawing/2010/main">
        <mc:Choice Requires="a14">
          <p:sp>
            <p:nvSpPr>
              <p:cNvPr id="19" name="TextBox 18"/>
              <p:cNvSpPr txBox="1"/>
              <p:nvPr/>
            </p:nvSpPr>
            <p:spPr>
              <a:xfrm>
                <a:off x="2037855" y="2381251"/>
                <a:ext cx="1590675"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solidFill>
                            <a:srgbClr val="FF0000"/>
                          </a:solidFill>
                          <a:latin typeface="Cambria Math"/>
                        </a:rPr>
                        <m:t>𝒓</m:t>
                      </m:r>
                      <m:r>
                        <a:rPr lang="en-GB" sz="1400" b="1" i="1" smtClean="0">
                          <a:solidFill>
                            <a:srgbClr val="FF0000"/>
                          </a:solidFill>
                          <a:latin typeface="Cambria Math"/>
                        </a:rPr>
                        <m:t>=</m:t>
                      </m:r>
                      <m:r>
                        <a:rPr lang="en-GB" sz="1400" b="1" i="1" smtClean="0">
                          <a:solidFill>
                            <a:srgbClr val="FF0000"/>
                          </a:solidFill>
                          <a:latin typeface="Cambria Math"/>
                        </a:rPr>
                        <m:t>𝟒</m:t>
                      </m:r>
                      <m:r>
                        <a:rPr lang="en-GB" sz="1400" b="1" i="1" smtClean="0">
                          <a:solidFill>
                            <a:srgbClr val="FF0000"/>
                          </a:solidFill>
                          <a:latin typeface="Cambria Math"/>
                        </a:rPr>
                        <m:t>𝒄𝒐𝒕</m:t>
                      </m:r>
                      <m:r>
                        <a:rPr lang="en-GB" sz="1400" b="1" i="1" smtClean="0">
                          <a:solidFill>
                            <a:srgbClr val="FF0000"/>
                          </a:solidFill>
                          <a:latin typeface="Cambria Math"/>
                          <a:ea typeface="Cambria Math"/>
                        </a:rPr>
                        <m:t>𝜽</m:t>
                      </m:r>
                      <m:r>
                        <a:rPr lang="en-GB" sz="1400" b="1" i="1" smtClean="0">
                          <a:solidFill>
                            <a:srgbClr val="FF0000"/>
                          </a:solidFill>
                          <a:latin typeface="Cambria Math"/>
                          <a:ea typeface="Cambria Math"/>
                        </a:rPr>
                        <m:t>𝒄𝒐𝒔𝒆𝒄</m:t>
                      </m:r>
                      <m:r>
                        <a:rPr lang="en-GB" sz="1400" b="1" i="1" smtClean="0">
                          <a:solidFill>
                            <a:srgbClr val="FF0000"/>
                          </a:solidFill>
                          <a:latin typeface="Cambria Math"/>
                          <a:ea typeface="Cambria Math"/>
                        </a:rPr>
                        <m:t>𝜽</m:t>
                      </m:r>
                    </m:oMath>
                  </m:oMathPara>
                </a14:m>
                <a:endParaRPr lang="en-GB" sz="1400" b="1" dirty="0">
                  <a:solidFill>
                    <a:srgbClr val="FF0000"/>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2037855" y="2381251"/>
                <a:ext cx="1590675" cy="307777"/>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7661440" y="3668362"/>
                <a:ext cx="1248868" cy="3125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b="1" i="1" smtClean="0">
                              <a:solidFill>
                                <a:srgbClr val="FF0000"/>
                              </a:solidFill>
                              <a:latin typeface="Cambria Math" panose="02040503050406030204" pitchFamily="18" charset="0"/>
                            </a:rPr>
                          </m:ctrlPr>
                        </m:sSupPr>
                        <m:e>
                          <m:r>
                            <a:rPr lang="en-GB" sz="1400" b="1" i="1" smtClean="0">
                              <a:solidFill>
                                <a:srgbClr val="FF0000"/>
                              </a:solidFill>
                              <a:latin typeface="Cambria Math"/>
                            </a:rPr>
                            <m:t>𝒓</m:t>
                          </m:r>
                        </m:e>
                        <m:sup>
                          <m:r>
                            <a:rPr lang="en-GB" sz="1400" b="1" i="1" smtClean="0">
                              <a:solidFill>
                                <a:srgbClr val="FF0000"/>
                              </a:solidFill>
                              <a:latin typeface="Cambria Math"/>
                            </a:rPr>
                            <m:t>𝟐</m:t>
                          </m:r>
                        </m:sup>
                      </m:sSup>
                      <m:r>
                        <a:rPr lang="en-GB" sz="1400" b="1" i="1" smtClean="0">
                          <a:solidFill>
                            <a:srgbClr val="FF0000"/>
                          </a:solidFill>
                          <a:latin typeface="Cambria Math"/>
                        </a:rPr>
                        <m:t>=</m:t>
                      </m:r>
                      <m:r>
                        <a:rPr lang="en-GB" sz="1400" b="1" i="1" smtClean="0">
                          <a:solidFill>
                            <a:srgbClr val="FF0000"/>
                          </a:solidFill>
                          <a:latin typeface="Cambria Math"/>
                        </a:rPr>
                        <m:t>𝟓</m:t>
                      </m:r>
                      <m:r>
                        <a:rPr lang="en-GB" sz="1400" b="1" i="1" smtClean="0">
                          <a:solidFill>
                            <a:srgbClr val="FF0000"/>
                          </a:solidFill>
                          <a:latin typeface="Cambria Math"/>
                        </a:rPr>
                        <m:t>𝒔𝒆𝒄</m:t>
                      </m:r>
                      <m:r>
                        <a:rPr lang="en-GB" sz="1400" b="1" i="1" smtClean="0">
                          <a:solidFill>
                            <a:srgbClr val="FF0000"/>
                          </a:solidFill>
                          <a:latin typeface="Cambria Math"/>
                        </a:rPr>
                        <m:t>𝟐</m:t>
                      </m:r>
                      <m:r>
                        <a:rPr lang="en-GB" sz="1400" b="1" i="1" smtClean="0">
                          <a:solidFill>
                            <a:srgbClr val="FF0000"/>
                          </a:solidFill>
                          <a:latin typeface="Cambria Math"/>
                          <a:ea typeface="Cambria Math"/>
                        </a:rPr>
                        <m:t>𝜽</m:t>
                      </m:r>
                    </m:oMath>
                  </m:oMathPara>
                </a14:m>
                <a:endParaRPr lang="en-GB" sz="1400" b="1" dirty="0">
                  <a:solidFill>
                    <a:srgbClr val="FF000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7661440" y="3668362"/>
                <a:ext cx="1248868" cy="312586"/>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060989" y="6039592"/>
                <a:ext cx="1819276" cy="4598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solidFill>
                            <a:srgbClr val="FF0000"/>
                          </a:solidFill>
                          <a:latin typeface="Cambria Math"/>
                        </a:rPr>
                        <m:t>𝒓</m:t>
                      </m:r>
                      <m:r>
                        <a:rPr lang="en-GB" sz="1400" b="1" i="1" smtClean="0">
                          <a:solidFill>
                            <a:srgbClr val="FF0000"/>
                          </a:solidFill>
                          <a:latin typeface="Cambria Math"/>
                        </a:rPr>
                        <m:t>=</m:t>
                      </m:r>
                      <m:r>
                        <a:rPr lang="en-GB" sz="1400" b="1" i="1" smtClean="0">
                          <a:solidFill>
                            <a:srgbClr val="FF0000"/>
                          </a:solidFill>
                          <a:latin typeface="Cambria Math"/>
                        </a:rPr>
                        <m:t>𝟐</m:t>
                      </m:r>
                      <m:r>
                        <a:rPr lang="en-GB" sz="1400" b="1" i="1" smtClean="0">
                          <a:solidFill>
                            <a:srgbClr val="FF0000"/>
                          </a:solidFill>
                          <a:latin typeface="Cambria Math"/>
                        </a:rPr>
                        <m:t>𝒄𝒐𝒔𝒆𝒄</m:t>
                      </m:r>
                      <m:d>
                        <m:dPr>
                          <m:ctrlPr>
                            <a:rPr lang="en-GB" sz="1400" b="1" i="1" smtClean="0">
                              <a:solidFill>
                                <a:srgbClr val="FF0000"/>
                              </a:solidFill>
                              <a:latin typeface="Cambria Math" panose="02040503050406030204" pitchFamily="18" charset="0"/>
                            </a:rPr>
                          </m:ctrlPr>
                        </m:dPr>
                        <m:e>
                          <m:r>
                            <a:rPr lang="en-GB" sz="1400" b="1" i="1">
                              <a:solidFill>
                                <a:srgbClr val="FF0000"/>
                              </a:solidFill>
                              <a:latin typeface="Cambria Math"/>
                              <a:ea typeface="Cambria Math"/>
                            </a:rPr>
                            <m:t>𝜽</m:t>
                          </m:r>
                          <m:r>
                            <a:rPr lang="en-GB" sz="1400" b="1" i="1">
                              <a:solidFill>
                                <a:srgbClr val="FF0000"/>
                              </a:solidFill>
                              <a:latin typeface="Cambria Math"/>
                              <a:ea typeface="Cambria Math"/>
                            </a:rPr>
                            <m:t>−</m:t>
                          </m:r>
                          <m:f>
                            <m:fPr>
                              <m:ctrlPr>
                                <a:rPr lang="en-GB" sz="1400" b="1" i="1">
                                  <a:solidFill>
                                    <a:srgbClr val="FF0000"/>
                                  </a:solidFill>
                                  <a:latin typeface="Cambria Math" panose="02040503050406030204" pitchFamily="18" charset="0"/>
                                </a:rPr>
                              </m:ctrlPr>
                            </m:fPr>
                            <m:num>
                              <m:r>
                                <a:rPr lang="en-GB" sz="1400" b="1" i="1">
                                  <a:solidFill>
                                    <a:srgbClr val="FF0000"/>
                                  </a:solidFill>
                                  <a:latin typeface="Cambria Math"/>
                                  <a:ea typeface="Cambria Math"/>
                                </a:rPr>
                                <m:t>𝝅</m:t>
                              </m:r>
                            </m:num>
                            <m:den>
                              <m:r>
                                <a:rPr lang="en-GB" sz="1400" b="1" i="1">
                                  <a:solidFill>
                                    <a:srgbClr val="FF0000"/>
                                  </a:solidFill>
                                  <a:latin typeface="Cambria Math"/>
                                </a:rPr>
                                <m:t>𝟔</m:t>
                              </m:r>
                            </m:den>
                          </m:f>
                        </m:e>
                      </m:d>
                    </m:oMath>
                  </m:oMathPara>
                </a14:m>
                <a:endParaRPr lang="en-GB" sz="1400" b="1" dirty="0">
                  <a:solidFill>
                    <a:srgbClr val="FF0000"/>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060989" y="6039592"/>
                <a:ext cx="1819276" cy="459806"/>
              </a:xfrm>
              <a:prstGeom prst="rect">
                <a:avLst/>
              </a:prstGeom>
              <a:blipFill>
                <a:blip r:embed="rId12"/>
                <a:stretch>
                  <a:fillRect b="-1333"/>
                </a:stretch>
              </a:blipFill>
            </p:spPr>
            <p:txBody>
              <a:bodyPr/>
              <a:lstStyle/>
              <a:p>
                <a:r>
                  <a:rPr lang="en-GB">
                    <a:noFill/>
                  </a:rPr>
                  <a:t> </a:t>
                </a:r>
              </a:p>
            </p:txBody>
          </p:sp>
        </mc:Fallback>
      </mc:AlternateContent>
      <p:sp>
        <p:nvSpPr>
          <p:cNvPr id="23" name="タイトル 1">
            <a:extLst>
              <a:ext uri="{FF2B5EF4-FFF2-40B4-BE49-F238E27FC236}">
                <a16:creationId xmlns:a16="http://schemas.microsoft.com/office/drawing/2014/main" id="{4A6D462A-ADC7-4426-B69D-308ED1C6EB9D}"/>
              </a:ext>
            </a:extLst>
          </p:cNvPr>
          <p:cNvSpPr>
            <a:spLocks noGrp="1"/>
          </p:cNvSpPr>
          <p:nvPr>
            <p:ph type="title"/>
          </p:nvPr>
        </p:nvSpPr>
        <p:spPr>
          <a:xfrm>
            <a:off x="637359" y="302588"/>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24" name="テキスト ボックス 23">
            <a:extLst>
              <a:ext uri="{FF2B5EF4-FFF2-40B4-BE49-F238E27FC236}">
                <a16:creationId xmlns:a16="http://schemas.microsoft.com/office/drawing/2014/main" id="{F1837E9A-F008-4A2B-A391-3AEEF38F094B}"/>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5A</a:t>
            </a:r>
            <a:endParaRPr lang="en-GB" dirty="0">
              <a:latin typeface="Comic Sans MS" panose="030F0702030302020204" pitchFamily="66" charset="0"/>
            </a:endParaRPr>
          </a:p>
        </p:txBody>
      </p:sp>
    </p:spTree>
    <p:extLst>
      <p:ext uri="{BB962C8B-B14F-4D97-AF65-F5344CB8AC3E}">
        <p14:creationId xmlns:p14="http://schemas.microsoft.com/office/powerpoint/2010/main" val="94066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blinds(horizontal)">
                                      <p:cBhvr>
                                        <p:cTn id="23" dur="500"/>
                                        <p:tgtEl>
                                          <p:spTgt spid="205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linds(horizontal)">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DB8E39B-EA44-453A-8CF7-C32DCB1EA9A9}"/>
              </a:ext>
            </a:extLst>
          </p:cNvPr>
          <p:cNvSpPr/>
          <p:nvPr/>
        </p:nvSpPr>
        <p:spPr>
          <a:xfrm>
            <a:off x="2036195" y="2567846"/>
            <a:ext cx="5195974" cy="2100575"/>
          </a:xfrm>
          <a:prstGeom prst="rect">
            <a:avLst/>
          </a:prstGeom>
          <a:noFill/>
        </p:spPr>
        <p:txBody>
          <a:bodyPr wrap="none" lIns="68580" tIns="34290" rIns="68580" bIns="34290">
            <a:spAutoFit/>
          </a:bodyPr>
          <a:lstStyle/>
          <a:p>
            <a:pPr algn="ctr"/>
            <a:r>
              <a:rPr lang="en-US" altLang="ja-JP" sz="6600" b="1" dirty="0">
                <a:ln w="38100">
                  <a:solidFill>
                    <a:srgbClr val="7030A0"/>
                  </a:solidFill>
                  <a:prstDash val="solid"/>
                </a:ln>
                <a:solidFill>
                  <a:srgbClr val="00B0F0"/>
                </a:solidFill>
                <a:latin typeface="Javanese Text" panose="02000000000000000000" pitchFamily="2" charset="0"/>
                <a:ea typeface="HGGyoshotai" panose="03000609000000000000" pitchFamily="65" charset="-128"/>
                <a:cs typeface="Segoe UI Black" panose="020B0A02040204020203" pitchFamily="34" charset="0"/>
              </a:rPr>
              <a:t>Teachings for </a:t>
            </a:r>
          </a:p>
          <a:p>
            <a:pPr algn="ctr"/>
            <a:r>
              <a:rPr lang="en-US" altLang="ja-JP" sz="6600" b="1" dirty="0">
                <a:ln w="38100">
                  <a:solidFill>
                    <a:srgbClr val="7030A0"/>
                  </a:solidFill>
                  <a:prstDash val="solid"/>
                </a:ln>
                <a:solidFill>
                  <a:srgbClr val="00B0F0"/>
                </a:solidFill>
                <a:latin typeface="Javanese Text" panose="02000000000000000000" pitchFamily="2" charset="0"/>
                <a:ea typeface="HGGyoshotai" panose="03000609000000000000" pitchFamily="65" charset="-128"/>
                <a:cs typeface="Segoe UI Black" panose="020B0A02040204020203" pitchFamily="34" charset="0"/>
              </a:rPr>
              <a:t>Exercise 5B</a:t>
            </a:r>
            <a:endParaRPr lang="ja-JP" altLang="en-US" sz="6600" b="1" dirty="0">
              <a:ln w="38100">
                <a:solidFill>
                  <a:srgbClr val="7030A0"/>
                </a:solidFill>
                <a:prstDash val="solid"/>
              </a:ln>
              <a:solidFill>
                <a:srgbClr val="00B0F0"/>
              </a:solidFill>
              <a:latin typeface="Javanese Text" panose="02000000000000000000" pitchFamily="2" charset="0"/>
              <a:ea typeface="HGGyoshotai" panose="03000609000000000000" pitchFamily="65" charset="-128"/>
              <a:cs typeface="Segoe UI Black" panose="020B0A02040204020203" pitchFamily="34" charset="0"/>
            </a:endParaRPr>
          </a:p>
        </p:txBody>
      </p:sp>
    </p:spTree>
    <p:extLst>
      <p:ext uri="{BB962C8B-B14F-4D97-AF65-F5344CB8AC3E}">
        <p14:creationId xmlns:p14="http://schemas.microsoft.com/office/powerpoint/2010/main" val="388180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600200"/>
                <a:ext cx="3500252" cy="4717473"/>
              </a:xfrm>
            </p:spPr>
            <p:txBody>
              <a:bodyPr>
                <a:normAutofit lnSpcReduction="10000"/>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In Core Pure 2 we do not plot any points for a polar curve that give a negative value of </a:t>
                </a:r>
                <a14:m>
                  <m:oMath xmlns:m="http://schemas.openxmlformats.org/officeDocument/2006/math">
                    <m:r>
                      <a:rPr lang="en-US" sz="1400" i="1" dirty="0" smtClean="0">
                        <a:latin typeface="Cambria Math" panose="02040503050406030204" pitchFamily="18" charset="0"/>
                      </a:rPr>
                      <m:t>𝑟</m:t>
                    </m:r>
                  </m:oMath>
                </a14:m>
                <a:r>
                  <a:rPr lang="en-US" sz="1400" dirty="0">
                    <a:latin typeface="Comic Sans MS" panose="030F0702030302020204" pitchFamily="66" charset="0"/>
                  </a:rPr>
                  <a:t>.</a:t>
                </a:r>
              </a:p>
              <a:p>
                <a:pPr marL="0" indent="0" algn="ctr">
                  <a:buNone/>
                </a:pPr>
                <a:endParaRPr lang="en-US" sz="1400" dirty="0">
                  <a:latin typeface="Comic Sans MS" panose="030F0702030302020204" pitchFamily="66" charset="0"/>
                </a:endParaRPr>
              </a:p>
              <a:p>
                <a:pPr algn="ctr">
                  <a:buFont typeface="Wingdings"/>
                  <a:buChar char="à"/>
                </a:pPr>
                <a:r>
                  <a:rPr lang="en-US" sz="1400" dirty="0">
                    <a:latin typeface="Comic Sans MS" panose="030F0702030302020204" pitchFamily="66" charset="0"/>
                    <a:sym typeface="Wingdings" panose="05000000000000000000" pitchFamily="2" charset="2"/>
                  </a:rPr>
                  <a:t>If you think about it, if you get a negative value for </a:t>
                </a:r>
                <a14:m>
                  <m:oMath xmlns:m="http://schemas.openxmlformats.org/officeDocument/2006/math">
                    <m:r>
                      <a:rPr lang="en-US" sz="1400" i="1" dirty="0" smtClean="0">
                        <a:latin typeface="Cambria Math" panose="02040503050406030204" pitchFamily="18" charset="0"/>
                        <a:sym typeface="Wingdings" panose="05000000000000000000" pitchFamily="2" charset="2"/>
                      </a:rPr>
                      <m:t>𝑟</m:t>
                    </m:r>
                  </m:oMath>
                </a14:m>
                <a:r>
                  <a:rPr lang="en-US" sz="1400" dirty="0">
                    <a:latin typeface="Comic Sans MS" panose="030F0702030302020204" pitchFamily="66" charset="0"/>
                    <a:sym typeface="Wingdings" panose="05000000000000000000" pitchFamily="2" charset="2"/>
                  </a:rPr>
                  <a:t>, the logical way to deal with it would be to plot it in the opposite direction</a:t>
                </a: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a:latin typeface="Comic Sans MS" panose="030F0702030302020204" pitchFamily="66" charset="0"/>
                    <a:sym typeface="Wingdings" panose="05000000000000000000" pitchFamily="2" charset="2"/>
                  </a:rPr>
                  <a:t>However, changing the direction would mean that the angle used to calculate the value is now different, so the pair of values cannot go together</a:t>
                </a: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a:latin typeface="Comic Sans MS" panose="030F0702030302020204" pitchFamily="66" charset="0"/>
                    <a:sym typeface="Wingdings" panose="05000000000000000000" pitchFamily="2" charset="2"/>
                  </a:rPr>
                  <a:t>Hence, for Core Pure 2, we ignore situations where </a:t>
                </a:r>
                <a14:m>
                  <m:oMath xmlns:m="http://schemas.openxmlformats.org/officeDocument/2006/math">
                    <m:r>
                      <a:rPr lang="en-US" sz="1400" i="1" dirty="0" smtClean="0">
                        <a:latin typeface="Cambria Math" panose="02040503050406030204" pitchFamily="18" charset="0"/>
                        <a:sym typeface="Wingdings" panose="05000000000000000000" pitchFamily="2" charset="2"/>
                      </a:rPr>
                      <m:t>𝑟</m:t>
                    </m:r>
                    <m:r>
                      <a:rPr lang="en-US" sz="1400" i="1" dirty="0" smtClean="0">
                        <a:latin typeface="Cambria Math" panose="02040503050406030204" pitchFamily="18" charset="0"/>
                        <a:sym typeface="Wingdings" panose="05000000000000000000" pitchFamily="2" charset="2"/>
                      </a:rPr>
                      <m:t>&lt;0</m:t>
                    </m:r>
                  </m:oMath>
                </a14:m>
                <a:endParaRPr lang="en-GB" sz="1400" dirty="0">
                  <a:latin typeface="Comic Sans MS" panose="030F0702030302020204"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600200"/>
                <a:ext cx="3500252" cy="4717473"/>
              </a:xfrm>
              <a:blipFill>
                <a:blip r:embed="rId2"/>
                <a:stretch>
                  <a:fillRect l="-348" t="-1164" r="-2091"/>
                </a:stretch>
              </a:blipFill>
            </p:spPr>
            <p:txBody>
              <a:bodyPr/>
              <a:lstStyle/>
              <a:p>
                <a:r>
                  <a:rPr lang="en-GB">
                    <a:noFill/>
                  </a:rPr>
                  <a:t> </a:t>
                </a:r>
              </a:p>
            </p:txBody>
          </p:sp>
        </mc:Fallback>
      </mc:AlternateContent>
      <p:sp>
        <p:nvSpPr>
          <p:cNvPr id="7" name="タイトル 1">
            <a:extLst>
              <a:ext uri="{FF2B5EF4-FFF2-40B4-BE49-F238E27FC236}">
                <a16:creationId xmlns:a16="http://schemas.microsoft.com/office/drawing/2014/main" id="{E65AA223-BDB8-40A9-B8A8-8F66CD530E1B}"/>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8" name="テキスト ボックス 7">
            <a:extLst>
              <a:ext uri="{FF2B5EF4-FFF2-40B4-BE49-F238E27FC236}">
                <a16:creationId xmlns:a16="http://schemas.microsoft.com/office/drawing/2014/main" id="{6D04D09D-738F-4879-A8DD-A4401213B264}"/>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spTree>
    <p:extLst>
      <p:ext uri="{BB962C8B-B14F-4D97-AF65-F5344CB8AC3E}">
        <p14:creationId xmlns:p14="http://schemas.microsoft.com/office/powerpoint/2010/main" val="198248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blinds(horizontal)">
                                      <p:cBhvr>
                                        <p:cTn id="1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600201"/>
                <a:ext cx="3500252" cy="3948343"/>
              </a:xfrm>
            </p:spPr>
            <p:txBody>
              <a:bodyPr>
                <a:normAutofit lnSpcReduction="10000"/>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In Core Pure 2 we do not plot any points for a polar curve that give a negative value of </a:t>
                </a:r>
                <a14:m>
                  <m:oMath xmlns:m="http://schemas.openxmlformats.org/officeDocument/2006/math">
                    <m:r>
                      <a:rPr lang="en-US" sz="1400" i="1" dirty="0" smtClean="0">
                        <a:latin typeface="Cambria Math" panose="02040503050406030204" pitchFamily="18" charset="0"/>
                      </a:rPr>
                      <m:t>𝑟</m:t>
                    </m:r>
                  </m:oMath>
                </a14:m>
                <a:r>
                  <a:rPr lang="en-US" sz="1400" dirty="0">
                    <a:latin typeface="Comic Sans MS" panose="030F0702030302020204" pitchFamily="66" charset="0"/>
                  </a:rPr>
                  <a:t>.</a:t>
                </a:r>
              </a:p>
              <a:p>
                <a:pPr marL="0" indent="0" algn="ctr">
                  <a:buNone/>
                </a:pPr>
                <a:endParaRPr lang="en-US" sz="1400" dirty="0">
                  <a:latin typeface="Comic Sans MS" panose="030F0702030302020204" pitchFamily="66" charset="0"/>
                </a:endParaRPr>
              </a:p>
              <a:p>
                <a:pPr algn="ctr">
                  <a:buFont typeface="Wingdings"/>
                  <a:buChar char="à"/>
                </a:pPr>
                <a:r>
                  <a:rPr lang="en-US" sz="1400" dirty="0">
                    <a:latin typeface="Comic Sans MS" panose="030F0702030302020204" pitchFamily="66" charset="0"/>
                    <a:sym typeface="Wingdings" panose="05000000000000000000" pitchFamily="2" charset="2"/>
                  </a:rPr>
                  <a:t>You will need to learn some basic shapes (at the end of this section I will show you a lot of examples!)</a:t>
                </a: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a:latin typeface="Comic Sans MS" panose="030F0702030302020204" pitchFamily="66" charset="0"/>
                    <a:sym typeface="Wingdings" panose="05000000000000000000" pitchFamily="2" charset="2"/>
                  </a:rPr>
                  <a:t>You will also need to think about how to go about plotting these graphs</a:t>
                </a: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a:latin typeface="Comic Sans MS" panose="030F0702030302020204" pitchFamily="66" charset="0"/>
                    <a:sym typeface="Wingdings" panose="05000000000000000000" pitchFamily="2" charset="2"/>
                  </a:rPr>
                  <a:t>Lets start with some basic shapes…</a:t>
                </a:r>
                <a:endParaRPr lang="en-GB" sz="1400" dirty="0">
                  <a:latin typeface="Comic Sans MS" panose="030F0702030302020204"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600201"/>
                <a:ext cx="3500252" cy="3948343"/>
              </a:xfrm>
              <a:blipFill>
                <a:blip r:embed="rId2"/>
                <a:stretch>
                  <a:fillRect l="-348" t="-1391" r="-2091"/>
                </a:stretch>
              </a:blipFill>
            </p:spPr>
            <p:txBody>
              <a:bodyPr/>
              <a:lstStyle/>
              <a:p>
                <a:r>
                  <a:rPr lang="en-GB">
                    <a:noFill/>
                  </a:rPr>
                  <a:t> </a:t>
                </a:r>
              </a:p>
            </p:txBody>
          </p:sp>
        </mc:Fallback>
      </mc:AlternateContent>
      <p:sp>
        <p:nvSpPr>
          <p:cNvPr id="7" name="タイトル 1">
            <a:extLst>
              <a:ext uri="{FF2B5EF4-FFF2-40B4-BE49-F238E27FC236}">
                <a16:creationId xmlns:a16="http://schemas.microsoft.com/office/drawing/2014/main" id="{F5EE202A-8DE1-4A52-9862-42CDDBDD15F6}"/>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8" name="テキスト ボックス 7">
            <a:extLst>
              <a:ext uri="{FF2B5EF4-FFF2-40B4-BE49-F238E27FC236}">
                <a16:creationId xmlns:a16="http://schemas.microsoft.com/office/drawing/2014/main" id="{296985C3-B679-47F1-89FD-37F3432C7A09}"/>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spTree>
    <p:extLst>
      <p:ext uri="{BB962C8B-B14F-4D97-AF65-F5344CB8AC3E}">
        <p14:creationId xmlns:p14="http://schemas.microsoft.com/office/powerpoint/2010/main" val="350403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blinds(horizontal)">
                                      <p:cBhvr>
                                        <p:cTn id="1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600200"/>
                <a:ext cx="3500252" cy="3042821"/>
              </a:xfrm>
            </p:spPr>
            <p:txBody>
              <a:bodyPr>
                <a:normAutofit lnSpcReduction="10000"/>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The Polar equation:</a:t>
                </a: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Is a circle, </a:t>
                </a:r>
                <a:r>
                  <a:rPr lang="en-US" sz="1400" dirty="0" err="1">
                    <a:latin typeface="Comic Sans MS" panose="030F0702030302020204" pitchFamily="66" charset="0"/>
                  </a:rPr>
                  <a:t>centre</a:t>
                </a:r>
                <a:r>
                  <a:rPr lang="en-US" sz="1400" dirty="0">
                    <a:latin typeface="Comic Sans MS" panose="030F0702030302020204" pitchFamily="66" charset="0"/>
                  </a:rPr>
                  <a:t> O and radius </a:t>
                </a:r>
                <a14:m>
                  <m:oMath xmlns:m="http://schemas.openxmlformats.org/officeDocument/2006/math">
                    <m:r>
                      <a:rPr lang="en-US" sz="1400" i="1" dirty="0" smtClean="0">
                        <a:latin typeface="Cambria Math" panose="02040503050406030204" pitchFamily="18" charset="0"/>
                      </a:rPr>
                      <m:t>𝑎</m:t>
                    </m:r>
                  </m:oMath>
                </a14:m>
                <a:r>
                  <a:rPr lang="en-US" sz="1400" dirty="0">
                    <a:latin typeface="Comic Sans MS" panose="030F0702030302020204" pitchFamily="66" charset="0"/>
                  </a:rPr>
                  <a:t>.</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sym typeface="Wingdings" panose="05000000000000000000" pitchFamily="2" charset="2"/>
                  </a:rPr>
                  <a:t> The expression above is just saying that the distance from the origin is ‘</a:t>
                </a:r>
                <a14:m>
                  <m:oMath xmlns:m="http://schemas.openxmlformats.org/officeDocument/2006/math">
                    <m:r>
                      <a:rPr lang="en-US" sz="1400" i="1" dirty="0" smtClean="0">
                        <a:latin typeface="Cambria Math" panose="02040503050406030204" pitchFamily="18" charset="0"/>
                        <a:sym typeface="Wingdings" panose="05000000000000000000" pitchFamily="2" charset="2"/>
                      </a:rPr>
                      <m:t>𝑎</m:t>
                    </m:r>
                  </m:oMath>
                </a14:m>
                <a:r>
                  <a:rPr lang="en-US" sz="1400" dirty="0">
                    <a:latin typeface="Comic Sans MS" panose="030F0702030302020204" pitchFamily="66" charset="0"/>
                    <a:sym typeface="Wingdings" panose="05000000000000000000" pitchFamily="2" charset="2"/>
                  </a:rPr>
                  <a:t>’, regardless of the angle</a:t>
                </a:r>
                <a:endParaRPr lang="en-GB" sz="1400" dirty="0">
                  <a:latin typeface="Comic Sans MS" panose="030F0702030302020204"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600200"/>
                <a:ext cx="3500252" cy="3042821"/>
              </a:xfrm>
              <a:blipFill>
                <a:blip r:embed="rId2"/>
                <a:stretch>
                  <a:fillRect t="-1804" r="-19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632857" y="2666010"/>
                <a:ext cx="72013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𝑟</m:t>
                      </m:r>
                      <m:r>
                        <a:rPr lang="en-US" sz="1600" b="0" i="1" smtClean="0">
                          <a:latin typeface="Cambria Math"/>
                        </a:rPr>
                        <m:t>=</m:t>
                      </m:r>
                      <m:r>
                        <a:rPr lang="en-US" sz="1600" b="0" i="1" smtClean="0">
                          <a:latin typeface="Cambria Math"/>
                        </a:rPr>
                        <m:t>𝑎</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1632857" y="2666010"/>
                <a:ext cx="720133" cy="338554"/>
              </a:xfrm>
              <a:prstGeom prst="rect">
                <a:avLst/>
              </a:prstGeom>
              <a:blipFill>
                <a:blip r:embed="rId3"/>
                <a:stretch>
                  <a:fillRect/>
                </a:stretch>
              </a:blipFill>
            </p:spPr>
            <p:txBody>
              <a:bodyPr/>
              <a:lstStyle/>
              <a:p>
                <a:r>
                  <a:rPr lang="en-GB">
                    <a:noFill/>
                  </a:rPr>
                  <a:t> </a:t>
                </a:r>
              </a:p>
            </p:txBody>
          </p:sp>
        </mc:Fallback>
      </mc:AlternateContent>
      <p:cxnSp>
        <p:nvCxnSpPr>
          <p:cNvPr id="8" name="Straight Arrow Connector 7"/>
          <p:cNvCxnSpPr/>
          <p:nvPr/>
        </p:nvCxnSpPr>
        <p:spPr>
          <a:xfrm flipV="1">
            <a:off x="6477000" y="1447800"/>
            <a:ext cx="0" cy="2514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V="1">
            <a:off x="6515100" y="1485900"/>
            <a:ext cx="0" cy="2514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a:spLocks noChangeAspect="1"/>
          </p:cNvSpPr>
          <p:nvPr/>
        </p:nvSpPr>
        <p:spPr>
          <a:xfrm>
            <a:off x="5638800" y="1905000"/>
            <a:ext cx="1676400" cy="16764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7315200" y="2667000"/>
            <a:ext cx="290464" cy="338554"/>
          </a:xfrm>
          <a:prstGeom prst="rect">
            <a:avLst/>
          </a:prstGeom>
          <a:noFill/>
        </p:spPr>
        <p:txBody>
          <a:bodyPr wrap="none" rtlCol="0">
            <a:spAutoFit/>
          </a:bodyPr>
          <a:lstStyle/>
          <a:p>
            <a:r>
              <a:rPr lang="en-US" sz="1600" dirty="0">
                <a:solidFill>
                  <a:srgbClr val="FF0000"/>
                </a:solidFill>
                <a:latin typeface="Comic Sans MS" panose="030F0702030302020204" pitchFamily="66" charset="0"/>
              </a:rPr>
              <a:t>a</a:t>
            </a:r>
            <a:endParaRPr lang="en-GB" sz="1600" dirty="0">
              <a:solidFill>
                <a:srgbClr val="FF0000"/>
              </a:solidFill>
              <a:latin typeface="Comic Sans MS" panose="030F0702030302020204" pitchFamily="66" charset="0"/>
            </a:endParaRPr>
          </a:p>
        </p:txBody>
      </p:sp>
      <p:sp>
        <p:nvSpPr>
          <p:cNvPr id="17" name="TextBox 16"/>
          <p:cNvSpPr txBox="1"/>
          <p:nvPr/>
        </p:nvSpPr>
        <p:spPr>
          <a:xfrm>
            <a:off x="5334000" y="2667000"/>
            <a:ext cx="290464" cy="338554"/>
          </a:xfrm>
          <a:prstGeom prst="rect">
            <a:avLst/>
          </a:prstGeom>
          <a:noFill/>
        </p:spPr>
        <p:txBody>
          <a:bodyPr wrap="none" rtlCol="0">
            <a:spAutoFit/>
          </a:bodyPr>
          <a:lstStyle/>
          <a:p>
            <a:r>
              <a:rPr lang="en-US" sz="1600" dirty="0">
                <a:solidFill>
                  <a:srgbClr val="FF0000"/>
                </a:solidFill>
                <a:latin typeface="Comic Sans MS" panose="030F0702030302020204" pitchFamily="66" charset="0"/>
              </a:rPr>
              <a:t>a</a:t>
            </a:r>
            <a:endParaRPr lang="en-GB" sz="1600" dirty="0">
              <a:solidFill>
                <a:srgbClr val="FF0000"/>
              </a:solidFill>
              <a:latin typeface="Comic Sans MS" panose="030F0702030302020204" pitchFamily="66" charset="0"/>
            </a:endParaRPr>
          </a:p>
        </p:txBody>
      </p:sp>
      <p:sp>
        <p:nvSpPr>
          <p:cNvPr id="18" name="TextBox 17"/>
          <p:cNvSpPr txBox="1"/>
          <p:nvPr/>
        </p:nvSpPr>
        <p:spPr>
          <a:xfrm>
            <a:off x="6400800" y="3505200"/>
            <a:ext cx="290464" cy="338554"/>
          </a:xfrm>
          <a:prstGeom prst="rect">
            <a:avLst/>
          </a:prstGeom>
          <a:noFill/>
        </p:spPr>
        <p:txBody>
          <a:bodyPr wrap="none" rtlCol="0">
            <a:spAutoFit/>
          </a:bodyPr>
          <a:lstStyle/>
          <a:p>
            <a:r>
              <a:rPr lang="en-US" sz="1600" dirty="0">
                <a:solidFill>
                  <a:srgbClr val="FF0000"/>
                </a:solidFill>
                <a:latin typeface="Comic Sans MS" panose="030F0702030302020204" pitchFamily="66" charset="0"/>
              </a:rPr>
              <a:t>a</a:t>
            </a:r>
            <a:endParaRPr lang="en-GB" sz="1600" dirty="0">
              <a:solidFill>
                <a:srgbClr val="FF0000"/>
              </a:solidFill>
              <a:latin typeface="Comic Sans MS" panose="030F0702030302020204" pitchFamily="66" charset="0"/>
            </a:endParaRPr>
          </a:p>
        </p:txBody>
      </p:sp>
      <p:sp>
        <p:nvSpPr>
          <p:cNvPr id="19" name="TextBox 18"/>
          <p:cNvSpPr txBox="1"/>
          <p:nvPr/>
        </p:nvSpPr>
        <p:spPr>
          <a:xfrm>
            <a:off x="6400800" y="1600200"/>
            <a:ext cx="290464" cy="338554"/>
          </a:xfrm>
          <a:prstGeom prst="rect">
            <a:avLst/>
          </a:prstGeom>
          <a:noFill/>
        </p:spPr>
        <p:txBody>
          <a:bodyPr wrap="none" rtlCol="0">
            <a:spAutoFit/>
          </a:bodyPr>
          <a:lstStyle/>
          <a:p>
            <a:r>
              <a:rPr lang="en-US" sz="1600" dirty="0">
                <a:solidFill>
                  <a:srgbClr val="FF0000"/>
                </a:solidFill>
                <a:latin typeface="Comic Sans MS" panose="030F0702030302020204" pitchFamily="66" charset="0"/>
              </a:rPr>
              <a:t>a</a:t>
            </a:r>
            <a:endParaRPr lang="en-GB" sz="1600" dirty="0">
              <a:solidFill>
                <a:srgbClr val="FF0000"/>
              </a:solidFill>
              <a:latin typeface="Comic Sans MS" panose="030F0702030302020204" pitchFamily="66" charset="0"/>
            </a:endParaRPr>
          </a:p>
        </p:txBody>
      </p:sp>
      <p:sp>
        <p:nvSpPr>
          <p:cNvPr id="20" name="タイトル 1">
            <a:extLst>
              <a:ext uri="{FF2B5EF4-FFF2-40B4-BE49-F238E27FC236}">
                <a16:creationId xmlns:a16="http://schemas.microsoft.com/office/drawing/2014/main" id="{C92F675C-30B6-4CA0-98E0-6CBC818BC9DA}"/>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21" name="テキスト ボックス 20">
            <a:extLst>
              <a:ext uri="{FF2B5EF4-FFF2-40B4-BE49-F238E27FC236}">
                <a16:creationId xmlns:a16="http://schemas.microsoft.com/office/drawing/2014/main" id="{D0EDF650-341D-4754-89E6-D8E01A5EDE58}"/>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spTree>
    <p:extLst>
      <p:ext uri="{BB962C8B-B14F-4D97-AF65-F5344CB8AC3E}">
        <p14:creationId xmlns:p14="http://schemas.microsoft.com/office/powerpoint/2010/main" val="198535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par>
                                <p:cTn id="23" presetID="3" presetClass="entr" presetSubtype="5"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vertic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linds(horizontal)">
                                      <p:cBhvr>
                                        <p:cTn id="30" dur="500"/>
                                        <p:tgtEl>
                                          <p:spTgt spid="15"/>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linds(horizontal)">
                                      <p:cBhvr>
                                        <p:cTn id="36" dur="500"/>
                                        <p:tgtEl>
                                          <p:spTgt spid="17"/>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linds(horizontal)">
                                      <p:cBhvr>
                                        <p:cTn id="39" dur="500"/>
                                        <p:tgtEl>
                                          <p:spTgt spid="18"/>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animBg="1"/>
      <p:bldP spid="16" grpId="0"/>
      <p:bldP spid="17" grpId="0"/>
      <p:bldP spid="18" grpId="0"/>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600200"/>
                <a:ext cx="3500252" cy="4072631"/>
              </a:xfrm>
            </p:spPr>
            <p:txBody>
              <a:bodyPr>
                <a:normAutofit lnSpcReduction="10000"/>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The Polar equation:</a:t>
                </a: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Is a </a:t>
                </a:r>
                <a:r>
                  <a:rPr lang="en-US" sz="1400" u="sng" dirty="0">
                    <a:latin typeface="Comic Sans MS" panose="030F0702030302020204" pitchFamily="66" charset="0"/>
                  </a:rPr>
                  <a:t>half-line</a:t>
                </a:r>
                <a:r>
                  <a:rPr lang="en-US" sz="1400" dirty="0">
                    <a:latin typeface="Comic Sans MS" panose="030F0702030302020204" pitchFamily="66" charset="0"/>
                  </a:rPr>
                  <a:t> starting at O, making an angle of </a:t>
                </a:r>
                <a14:m>
                  <m:oMath xmlns:m="http://schemas.openxmlformats.org/officeDocument/2006/math">
                    <m:r>
                      <a:rPr lang="el-GR" sz="1400" i="1" dirty="0" smtClean="0">
                        <a:latin typeface="Cambria Math" panose="02040503050406030204" pitchFamily="18" charset="0"/>
                      </a:rPr>
                      <m:t>𝜃</m:t>
                    </m:r>
                  </m:oMath>
                </a14:m>
                <a:r>
                  <a:rPr lang="en-US" sz="1400" dirty="0">
                    <a:latin typeface="Comic Sans MS" panose="030F0702030302020204" pitchFamily="66" charset="0"/>
                  </a:rPr>
                  <a:t> with the original.</a:t>
                </a:r>
              </a:p>
              <a:p>
                <a:pPr marL="0" indent="0" algn="ctr">
                  <a:buNone/>
                </a:pPr>
                <a:endParaRPr lang="en-US" sz="1400" dirty="0">
                  <a:latin typeface="Comic Sans MS" panose="030F0702030302020204" pitchFamily="66" charset="0"/>
                </a:endParaRPr>
              </a:p>
              <a:p>
                <a:pPr algn="ctr">
                  <a:buFont typeface="Wingdings"/>
                  <a:buChar char="à"/>
                </a:pPr>
                <a:r>
                  <a:rPr lang="en-US" sz="1400" dirty="0">
                    <a:latin typeface="Comic Sans MS" panose="030F0702030302020204" pitchFamily="66" charset="0"/>
                    <a:sym typeface="Wingdings" panose="05000000000000000000" pitchFamily="2" charset="2"/>
                  </a:rPr>
                  <a:t>Only half of the straight line will have the correct angle, which is why we cannot extend it to a full line</a:t>
                </a: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a:latin typeface="Comic Sans MS" panose="030F0702030302020204" pitchFamily="66" charset="0"/>
                    <a:sym typeface="Wingdings" panose="05000000000000000000" pitchFamily="2" charset="2"/>
                  </a:rPr>
                  <a:t>Sometime the other half of the line is drawn on (as a dotted part)</a:t>
                </a:r>
                <a:endParaRPr lang="en-GB" sz="1400" dirty="0">
                  <a:latin typeface="Comic Sans MS" panose="030F0702030302020204"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600200"/>
                <a:ext cx="3500252" cy="4072631"/>
              </a:xfrm>
              <a:blipFill>
                <a:blip r:embed="rId2"/>
                <a:stretch>
                  <a:fillRect t="-1347" r="-19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632857" y="2737031"/>
                <a:ext cx="73930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rPr>
                        <m:t>=</m:t>
                      </m:r>
                      <m:r>
                        <a:rPr lang="en-US" sz="1600" b="0" i="1" smtClean="0">
                          <a:latin typeface="Cambria Math"/>
                        </a:rPr>
                        <m:t>𝑎</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1632857" y="2737031"/>
                <a:ext cx="739305" cy="338554"/>
              </a:xfrm>
              <a:prstGeom prst="rect">
                <a:avLst/>
              </a:prstGeom>
              <a:blipFill>
                <a:blip r:embed="rId3"/>
                <a:stretch>
                  <a:fillRect/>
                </a:stretch>
              </a:blipFill>
            </p:spPr>
            <p:txBody>
              <a:bodyPr/>
              <a:lstStyle/>
              <a:p>
                <a:r>
                  <a:rPr lang="en-GB">
                    <a:noFill/>
                  </a:rPr>
                  <a:t> </a:t>
                </a:r>
              </a:p>
            </p:txBody>
          </p:sp>
        </mc:Fallback>
      </mc:AlternateContent>
      <p:cxnSp>
        <p:nvCxnSpPr>
          <p:cNvPr id="8" name="Straight Arrow Connector 7"/>
          <p:cNvCxnSpPr/>
          <p:nvPr/>
        </p:nvCxnSpPr>
        <p:spPr>
          <a:xfrm flipV="1">
            <a:off x="6477000" y="1447800"/>
            <a:ext cx="0" cy="2514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477000" y="2286000"/>
            <a:ext cx="290464" cy="338554"/>
          </a:xfrm>
          <a:prstGeom prst="rect">
            <a:avLst/>
          </a:prstGeom>
          <a:noFill/>
        </p:spPr>
        <p:txBody>
          <a:bodyPr wrap="none" rtlCol="0">
            <a:spAutoFit/>
          </a:bodyPr>
          <a:lstStyle/>
          <a:p>
            <a:r>
              <a:rPr lang="en-US" sz="1600" dirty="0">
                <a:solidFill>
                  <a:srgbClr val="FF0000"/>
                </a:solidFill>
                <a:latin typeface="Comic Sans MS" panose="030F0702030302020204" pitchFamily="66" charset="0"/>
              </a:rPr>
              <a:t>a</a:t>
            </a:r>
            <a:endParaRPr lang="en-GB" sz="1600" dirty="0">
              <a:solidFill>
                <a:srgbClr val="FF0000"/>
              </a:solidFill>
              <a:latin typeface="Comic Sans MS" panose="030F0702030302020204" pitchFamily="66" charset="0"/>
            </a:endParaRPr>
          </a:p>
        </p:txBody>
      </p:sp>
      <p:cxnSp>
        <p:nvCxnSpPr>
          <p:cNvPr id="9" name="Straight Connector 8"/>
          <p:cNvCxnSpPr/>
          <p:nvPr/>
        </p:nvCxnSpPr>
        <p:spPr>
          <a:xfrm>
            <a:off x="5486400" y="1676400"/>
            <a:ext cx="990600" cy="1066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Arc 9"/>
          <p:cNvSpPr/>
          <p:nvPr/>
        </p:nvSpPr>
        <p:spPr>
          <a:xfrm>
            <a:off x="5867400" y="2514600"/>
            <a:ext cx="914400" cy="914400"/>
          </a:xfrm>
          <a:prstGeom prst="arc">
            <a:avLst>
              <a:gd name="adj1" fmla="val 15767304"/>
              <a:gd name="adj2" fmla="val 19821039"/>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4" name="Straight Arrow Connector 13"/>
          <p:cNvCxnSpPr/>
          <p:nvPr/>
        </p:nvCxnSpPr>
        <p:spPr>
          <a:xfrm rot="5400000" flipV="1">
            <a:off x="6515100" y="1485900"/>
            <a:ext cx="0" cy="2514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477000" y="2743200"/>
            <a:ext cx="990600" cy="10668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6" name="タイトル 1">
            <a:extLst>
              <a:ext uri="{FF2B5EF4-FFF2-40B4-BE49-F238E27FC236}">
                <a16:creationId xmlns:a16="http://schemas.microsoft.com/office/drawing/2014/main" id="{45D78D1B-5679-4A76-81E2-CB025D93A54E}"/>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17" name="テキスト ボックス 16">
            <a:extLst>
              <a:ext uri="{FF2B5EF4-FFF2-40B4-BE49-F238E27FC236}">
                <a16:creationId xmlns:a16="http://schemas.microsoft.com/office/drawing/2014/main" id="{8BC1503D-086D-4043-87F6-9575A32D1BAA}"/>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spTree>
    <p:extLst>
      <p:ext uri="{BB962C8B-B14F-4D97-AF65-F5344CB8AC3E}">
        <p14:creationId xmlns:p14="http://schemas.microsoft.com/office/powerpoint/2010/main" val="276968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par>
                                <p:cTn id="18" presetID="3" presetClass="entr" presetSubtype="1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linds(horizontal)">
                                      <p:cBhvr>
                                        <p:cTn id="25" dur="500"/>
                                        <p:tgtEl>
                                          <p:spTgt spid="19"/>
                                        </p:tgtEl>
                                      </p:cBhvr>
                                    </p:animEffect>
                                  </p:childTnLst>
                                </p:cTn>
                              </p:par>
                              <p:par>
                                <p:cTn id="26" presetID="3" presetClass="entr" presetSubtype="1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blinds(horizontal)">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blinds(horizontal)">
                                      <p:cBhvr>
                                        <p:cTn id="41" dur="500"/>
                                        <p:tgtEl>
                                          <p:spTgt spid="3">
                                            <p:txEl>
                                              <p:pRg st="9" end="9"/>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linds(horizontal)">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DB8E39B-EA44-453A-8CF7-C32DCB1EA9A9}"/>
              </a:ext>
            </a:extLst>
          </p:cNvPr>
          <p:cNvSpPr/>
          <p:nvPr/>
        </p:nvSpPr>
        <p:spPr>
          <a:xfrm>
            <a:off x="2036195" y="2567846"/>
            <a:ext cx="5195974" cy="2100575"/>
          </a:xfrm>
          <a:prstGeom prst="rect">
            <a:avLst/>
          </a:prstGeom>
          <a:noFill/>
        </p:spPr>
        <p:txBody>
          <a:bodyPr wrap="none" lIns="68580" tIns="34290" rIns="68580" bIns="34290">
            <a:spAutoFit/>
          </a:bodyPr>
          <a:lstStyle/>
          <a:p>
            <a:pPr algn="ctr"/>
            <a:r>
              <a:rPr lang="en-US" altLang="ja-JP" sz="6600" b="1" dirty="0">
                <a:ln w="38100">
                  <a:solidFill>
                    <a:srgbClr val="7030A0"/>
                  </a:solidFill>
                  <a:prstDash val="solid"/>
                </a:ln>
                <a:solidFill>
                  <a:srgbClr val="00B0F0"/>
                </a:solidFill>
                <a:latin typeface="Javanese Text" panose="02000000000000000000" pitchFamily="2" charset="0"/>
                <a:ea typeface="HGGyoshotai" panose="03000609000000000000" pitchFamily="65" charset="-128"/>
                <a:cs typeface="Segoe UI Black" panose="020B0A02040204020203" pitchFamily="34" charset="0"/>
              </a:rPr>
              <a:t>Teachings for </a:t>
            </a:r>
          </a:p>
          <a:p>
            <a:pPr algn="ctr"/>
            <a:r>
              <a:rPr lang="en-US" altLang="ja-JP" sz="6600" b="1" dirty="0">
                <a:ln w="38100">
                  <a:solidFill>
                    <a:srgbClr val="7030A0"/>
                  </a:solidFill>
                  <a:prstDash val="solid"/>
                </a:ln>
                <a:solidFill>
                  <a:srgbClr val="00B0F0"/>
                </a:solidFill>
                <a:latin typeface="Javanese Text" panose="02000000000000000000" pitchFamily="2" charset="0"/>
                <a:ea typeface="HGGyoshotai" panose="03000609000000000000" pitchFamily="65" charset="-128"/>
                <a:cs typeface="Segoe UI Black" panose="020B0A02040204020203" pitchFamily="34" charset="0"/>
              </a:rPr>
              <a:t>Exercise 5A</a:t>
            </a:r>
            <a:endParaRPr lang="ja-JP" altLang="en-US" sz="6600" b="1" dirty="0">
              <a:ln w="38100">
                <a:solidFill>
                  <a:srgbClr val="7030A0"/>
                </a:solidFill>
                <a:prstDash val="solid"/>
              </a:ln>
              <a:solidFill>
                <a:srgbClr val="00B0F0"/>
              </a:solidFill>
              <a:latin typeface="Javanese Text" panose="02000000000000000000" pitchFamily="2" charset="0"/>
              <a:ea typeface="HGGyoshotai" panose="03000609000000000000" pitchFamily="65" charset="-128"/>
              <a:cs typeface="Segoe UI Black" panose="020B0A02040204020203" pitchFamily="34" charset="0"/>
            </a:endParaRPr>
          </a:p>
        </p:txBody>
      </p:sp>
    </p:spTree>
    <p:extLst>
      <p:ext uri="{BB962C8B-B14F-4D97-AF65-F5344CB8AC3E}">
        <p14:creationId xmlns:p14="http://schemas.microsoft.com/office/powerpoint/2010/main" val="2683122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600200"/>
                <a:ext cx="3500252" cy="3815179"/>
              </a:xfrm>
            </p:spPr>
            <p:txBody>
              <a:bodyPr>
                <a:normAutofit lnSpcReduction="10000"/>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The Polar equation:</a:t>
                </a: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Is a </a:t>
                </a:r>
                <a:r>
                  <a:rPr lang="en-GB" sz="1400" dirty="0">
                    <a:latin typeface="Comic Sans MS" panose="030F0702030302020204" pitchFamily="66" charset="0"/>
                  </a:rPr>
                  <a:t>spiral starting at O</a:t>
                </a: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algn="ctr">
                  <a:buFont typeface="Wingdings"/>
                  <a:buChar char="à"/>
                </a:pPr>
                <a:r>
                  <a:rPr lang="en-US" sz="1400" dirty="0">
                    <a:latin typeface="Comic Sans MS" panose="030F0702030302020204" pitchFamily="66" charset="0"/>
                    <a:sym typeface="Wingdings" panose="05000000000000000000" pitchFamily="2" charset="2"/>
                  </a:rPr>
                  <a:t>This is where Polar lines start to get a bit more complicated!</a:t>
                </a: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a:latin typeface="Comic Sans MS" panose="030F0702030302020204" pitchFamily="66" charset="0"/>
                    <a:sym typeface="Wingdings" panose="05000000000000000000" pitchFamily="2" charset="2"/>
                  </a:rPr>
                  <a:t>Imagine working out some points – choose values of </a:t>
                </a:r>
                <a14:m>
                  <m:oMath xmlns:m="http://schemas.openxmlformats.org/officeDocument/2006/math">
                    <m:r>
                      <a:rPr lang="el-GR" sz="1400" i="1" dirty="0" smtClean="0">
                        <a:latin typeface="Cambria Math" panose="02040503050406030204" pitchFamily="18" charset="0"/>
                        <a:sym typeface="Wingdings" panose="05000000000000000000" pitchFamily="2" charset="2"/>
                      </a:rPr>
                      <m:t>𝜃</m:t>
                    </m:r>
                  </m:oMath>
                </a14:m>
                <a:r>
                  <a:rPr lang="en-GB" sz="1400" dirty="0">
                    <a:latin typeface="Comic Sans MS" panose="030F0702030302020204" pitchFamily="66" charset="0"/>
                    <a:sym typeface="Wingdings" panose="05000000000000000000" pitchFamily="2" charset="2"/>
                  </a:rPr>
                  <a:t> that are on the axes</a:t>
                </a:r>
                <a:endParaRPr lang="en-GB" sz="1400" dirty="0">
                  <a:latin typeface="Comic Sans MS" panose="030F0702030302020204"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600200"/>
                <a:ext cx="3500252" cy="3815179"/>
              </a:xfrm>
              <a:blipFill>
                <a:blip r:embed="rId2"/>
                <a:stretch>
                  <a:fillRect t="-1440" r="-19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632857" y="2754787"/>
                <a:ext cx="83657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𝑟</m:t>
                      </m:r>
                      <m:r>
                        <a:rPr lang="en-US" sz="1600" b="0" i="1" smtClean="0">
                          <a:latin typeface="Cambria Math"/>
                        </a:rPr>
                        <m:t>=</m:t>
                      </m:r>
                      <m:r>
                        <a:rPr lang="en-US" sz="1600" b="0" i="1" smtClean="0">
                          <a:latin typeface="Cambria Math"/>
                        </a:rPr>
                        <m:t>𝑎</m:t>
                      </m:r>
                      <m:r>
                        <a:rPr lang="en-US" sz="1600" b="0" i="1" smtClean="0">
                          <a:latin typeface="Cambria Math"/>
                          <a:ea typeface="Cambria Math"/>
                        </a:rPr>
                        <m:t>𝜃</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1632857" y="2754787"/>
                <a:ext cx="836576" cy="338554"/>
              </a:xfrm>
              <a:prstGeom prst="rect">
                <a:avLst/>
              </a:prstGeom>
              <a:blipFill>
                <a:blip r:embed="rId3"/>
                <a:stretch>
                  <a:fillRect/>
                </a:stretch>
              </a:blipFill>
            </p:spPr>
            <p:txBody>
              <a:bodyPr/>
              <a:lstStyle/>
              <a:p>
                <a:r>
                  <a:rPr lang="en-GB">
                    <a:noFill/>
                  </a:rPr>
                  <a:t> </a:t>
                </a:r>
              </a:p>
            </p:txBody>
          </p:sp>
        </mc:Fallback>
      </mc:AlternateContent>
      <p:sp>
        <p:nvSpPr>
          <p:cNvPr id="12" name="AutoShape 4"/>
          <p:cNvSpPr>
            <a:spLocks noChangeAspect="1" noChangeArrowheads="1" noTextEdit="1"/>
          </p:cNvSpPr>
          <p:nvPr/>
        </p:nvSpPr>
        <p:spPr bwMode="auto">
          <a:xfrm>
            <a:off x="381000" y="5181600"/>
            <a:ext cx="33512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Line 6"/>
          <p:cNvSpPr>
            <a:spLocks noChangeShapeType="1"/>
          </p:cNvSpPr>
          <p:nvPr/>
        </p:nvSpPr>
        <p:spPr bwMode="auto">
          <a:xfrm>
            <a:off x="939800" y="5175250"/>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7"/>
          <p:cNvSpPr>
            <a:spLocks noChangeShapeType="1"/>
          </p:cNvSpPr>
          <p:nvPr/>
        </p:nvSpPr>
        <p:spPr bwMode="auto">
          <a:xfrm>
            <a:off x="1498600" y="5175250"/>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8"/>
          <p:cNvSpPr>
            <a:spLocks noChangeShapeType="1"/>
          </p:cNvSpPr>
          <p:nvPr/>
        </p:nvSpPr>
        <p:spPr bwMode="auto">
          <a:xfrm>
            <a:off x="2057400" y="5175250"/>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9"/>
          <p:cNvSpPr>
            <a:spLocks noChangeShapeType="1"/>
          </p:cNvSpPr>
          <p:nvPr/>
        </p:nvSpPr>
        <p:spPr bwMode="auto">
          <a:xfrm>
            <a:off x="2616200" y="5175250"/>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10"/>
          <p:cNvSpPr>
            <a:spLocks noChangeShapeType="1"/>
          </p:cNvSpPr>
          <p:nvPr/>
        </p:nvSpPr>
        <p:spPr bwMode="auto">
          <a:xfrm>
            <a:off x="3175000" y="5175250"/>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1"/>
          <p:cNvSpPr>
            <a:spLocks noChangeShapeType="1"/>
          </p:cNvSpPr>
          <p:nvPr/>
        </p:nvSpPr>
        <p:spPr bwMode="auto">
          <a:xfrm>
            <a:off x="374650" y="5551488"/>
            <a:ext cx="3365501"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2"/>
          <p:cNvSpPr>
            <a:spLocks noChangeShapeType="1"/>
          </p:cNvSpPr>
          <p:nvPr/>
        </p:nvSpPr>
        <p:spPr bwMode="auto">
          <a:xfrm>
            <a:off x="381000" y="5175250"/>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13"/>
          <p:cNvSpPr>
            <a:spLocks noChangeShapeType="1"/>
          </p:cNvSpPr>
          <p:nvPr/>
        </p:nvSpPr>
        <p:spPr bwMode="auto">
          <a:xfrm>
            <a:off x="3756859" y="5172282"/>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14"/>
          <p:cNvSpPr>
            <a:spLocks noChangeShapeType="1"/>
          </p:cNvSpPr>
          <p:nvPr/>
        </p:nvSpPr>
        <p:spPr bwMode="auto">
          <a:xfrm>
            <a:off x="374650" y="5181600"/>
            <a:ext cx="3365501"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15"/>
          <p:cNvSpPr>
            <a:spLocks noChangeShapeType="1"/>
          </p:cNvSpPr>
          <p:nvPr/>
        </p:nvSpPr>
        <p:spPr bwMode="auto">
          <a:xfrm>
            <a:off x="374650" y="5922963"/>
            <a:ext cx="3365501"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Rectangle 16"/>
          <p:cNvSpPr>
            <a:spLocks noChangeArrowheads="1"/>
          </p:cNvSpPr>
          <p:nvPr/>
        </p:nvSpPr>
        <p:spPr bwMode="auto">
          <a:xfrm>
            <a:off x="606425" y="5233988"/>
            <a:ext cx="1090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dirty="0">
                <a:ln>
                  <a:noFill/>
                </a:ln>
                <a:solidFill>
                  <a:srgbClr val="000000"/>
                </a:solidFill>
                <a:effectLst/>
                <a:latin typeface="Comic Sans MS" pitchFamily="66" charset="0"/>
                <a:cs typeface="Arial" pitchFamily="34" charset="0"/>
              </a:rPr>
              <a:t>θ</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31" name="Rectangle 28"/>
          <p:cNvSpPr>
            <a:spLocks noChangeArrowheads="1"/>
          </p:cNvSpPr>
          <p:nvPr/>
        </p:nvSpPr>
        <p:spPr bwMode="auto">
          <a:xfrm>
            <a:off x="617538" y="5603875"/>
            <a:ext cx="1809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omic Sans MS" pitchFamily="66" charset="0"/>
                <a:cs typeface="Arial" pitchFamily="34" charset="0"/>
              </a:rPr>
              <a:t>r</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45" name="TextBox 1044"/>
          <p:cNvSpPr txBox="1"/>
          <p:nvPr/>
        </p:nvSpPr>
        <p:spPr>
          <a:xfrm>
            <a:off x="990600" y="5181600"/>
            <a:ext cx="457200" cy="307777"/>
          </a:xfrm>
          <a:prstGeom prst="rect">
            <a:avLst/>
          </a:prstGeom>
          <a:noFill/>
        </p:spPr>
        <p:txBody>
          <a:bodyPr wrap="square" rtlCol="0">
            <a:spAutoFit/>
          </a:bodyPr>
          <a:lstStyle/>
          <a:p>
            <a:pPr algn="ctr"/>
            <a:r>
              <a:rPr lang="en-GB" sz="1400" dirty="0">
                <a:latin typeface="Comic Sans MS" panose="030F0702030302020204" pitchFamily="66" charset="0"/>
              </a:rPr>
              <a:t>0</a:t>
            </a:r>
          </a:p>
        </p:txBody>
      </p:sp>
      <p:sp>
        <p:nvSpPr>
          <p:cNvPr id="54" name="TextBox 53"/>
          <p:cNvSpPr txBox="1"/>
          <p:nvPr/>
        </p:nvSpPr>
        <p:spPr>
          <a:xfrm>
            <a:off x="1524000" y="5181600"/>
            <a:ext cx="533400" cy="307777"/>
          </a:xfrm>
          <a:prstGeom prst="rect">
            <a:avLst/>
          </a:prstGeom>
          <a:noFill/>
        </p:spPr>
        <p:txBody>
          <a:bodyPr wrap="square" rtlCol="0">
            <a:spAutoFit/>
          </a:bodyPr>
          <a:lstStyle/>
          <a:p>
            <a:pPr algn="ctr"/>
            <a:r>
              <a:rPr lang="el-GR" sz="1400" baseline="30000" dirty="0">
                <a:latin typeface="Comic Sans MS" panose="030F0702030302020204" pitchFamily="66" charset="0"/>
              </a:rPr>
              <a:t>π</a:t>
            </a:r>
            <a:r>
              <a:rPr lang="en-GB" sz="1400" dirty="0">
                <a:latin typeface="Comic Sans MS" panose="030F0702030302020204" pitchFamily="66" charset="0"/>
              </a:rPr>
              <a:t>/</a:t>
            </a:r>
            <a:r>
              <a:rPr lang="en-GB" sz="1400" baseline="-25000" dirty="0">
                <a:latin typeface="Comic Sans MS" panose="030F0702030302020204" pitchFamily="66" charset="0"/>
              </a:rPr>
              <a:t>2</a:t>
            </a:r>
          </a:p>
        </p:txBody>
      </p:sp>
      <p:sp>
        <p:nvSpPr>
          <p:cNvPr id="55" name="TextBox 54"/>
          <p:cNvSpPr txBox="1"/>
          <p:nvPr/>
        </p:nvSpPr>
        <p:spPr>
          <a:xfrm>
            <a:off x="2590800" y="5181600"/>
            <a:ext cx="609600" cy="307777"/>
          </a:xfrm>
          <a:prstGeom prst="rect">
            <a:avLst/>
          </a:prstGeom>
          <a:noFill/>
        </p:spPr>
        <p:txBody>
          <a:bodyPr wrap="square" rtlCol="0">
            <a:spAutoFit/>
          </a:bodyPr>
          <a:lstStyle/>
          <a:p>
            <a:pPr algn="ctr"/>
            <a:r>
              <a:rPr lang="en-GB" sz="1400" baseline="30000" dirty="0">
                <a:latin typeface="Comic Sans MS" panose="030F0702030302020204" pitchFamily="66" charset="0"/>
              </a:rPr>
              <a:t>3</a:t>
            </a:r>
            <a:r>
              <a:rPr lang="el-GR" sz="1400" baseline="30000" dirty="0">
                <a:latin typeface="Comic Sans MS" panose="030F0702030302020204" pitchFamily="66" charset="0"/>
              </a:rPr>
              <a:t>π</a:t>
            </a:r>
            <a:r>
              <a:rPr lang="en-GB" sz="1400" dirty="0">
                <a:latin typeface="Comic Sans MS" panose="030F0702030302020204" pitchFamily="66" charset="0"/>
              </a:rPr>
              <a:t>/</a:t>
            </a:r>
            <a:r>
              <a:rPr lang="en-GB" sz="1400" baseline="-25000" dirty="0">
                <a:latin typeface="Comic Sans MS" panose="030F0702030302020204" pitchFamily="66" charset="0"/>
              </a:rPr>
              <a:t>2</a:t>
            </a:r>
          </a:p>
        </p:txBody>
      </p:sp>
      <p:sp>
        <p:nvSpPr>
          <p:cNvPr id="57" name="TextBox 56"/>
          <p:cNvSpPr txBox="1"/>
          <p:nvPr/>
        </p:nvSpPr>
        <p:spPr>
          <a:xfrm>
            <a:off x="2057400" y="5181600"/>
            <a:ext cx="533400" cy="307777"/>
          </a:xfrm>
          <a:prstGeom prst="rect">
            <a:avLst/>
          </a:prstGeom>
          <a:noFill/>
        </p:spPr>
        <p:txBody>
          <a:bodyPr wrap="square" rtlCol="0">
            <a:spAutoFit/>
          </a:bodyPr>
          <a:lstStyle/>
          <a:p>
            <a:pPr algn="ct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58" name="TextBox 57"/>
          <p:cNvSpPr txBox="1"/>
          <p:nvPr/>
        </p:nvSpPr>
        <p:spPr>
          <a:xfrm>
            <a:off x="3200400" y="5181600"/>
            <a:ext cx="533400" cy="307777"/>
          </a:xfrm>
          <a:prstGeom prst="rect">
            <a:avLst/>
          </a:prstGeom>
          <a:noFill/>
        </p:spPr>
        <p:txBody>
          <a:bodyPr wrap="square" rtlCol="0">
            <a:spAutoFit/>
          </a:bodyPr>
          <a:lstStyle/>
          <a:p>
            <a:pPr algn="ctr"/>
            <a:r>
              <a:rPr lang="en-GB" sz="1400" dirty="0">
                <a:latin typeface="Comic Sans MS" panose="030F0702030302020204" pitchFamily="66" charset="0"/>
              </a:rPr>
              <a:t>2</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59" name="TextBox 58"/>
          <p:cNvSpPr txBox="1"/>
          <p:nvPr/>
        </p:nvSpPr>
        <p:spPr>
          <a:xfrm>
            <a:off x="990600" y="5562600"/>
            <a:ext cx="4572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61" name="TextBox 60"/>
          <p:cNvSpPr txBox="1"/>
          <p:nvPr/>
        </p:nvSpPr>
        <p:spPr>
          <a:xfrm>
            <a:off x="1524000" y="5562600"/>
            <a:ext cx="533400" cy="307777"/>
          </a:xfrm>
          <a:prstGeom prst="rect">
            <a:avLst/>
          </a:prstGeom>
          <a:noFill/>
        </p:spPr>
        <p:txBody>
          <a:bodyPr wrap="square" rtlCol="0">
            <a:spAutoFit/>
          </a:bodyPr>
          <a:lstStyle/>
          <a:p>
            <a:pPr algn="ctr"/>
            <a:r>
              <a:rPr lang="en-GB" sz="1400" baseline="30000" dirty="0">
                <a:solidFill>
                  <a:srgbClr val="FF0000"/>
                </a:solidFill>
                <a:latin typeface="Comic Sans MS" panose="030F0702030302020204" pitchFamily="66" charset="0"/>
              </a:rPr>
              <a:t>a</a:t>
            </a:r>
            <a:r>
              <a:rPr lang="el-GR" sz="1400" baseline="30000" dirty="0">
                <a:solidFill>
                  <a:srgbClr val="FF0000"/>
                </a:solidFill>
                <a:latin typeface="Comic Sans MS" panose="030F0702030302020204" pitchFamily="66" charset="0"/>
              </a:rPr>
              <a:t>π</a:t>
            </a:r>
            <a:r>
              <a:rPr lang="en-GB" sz="1400" dirty="0">
                <a:solidFill>
                  <a:srgbClr val="FF0000"/>
                </a:solidFill>
                <a:latin typeface="Comic Sans MS" panose="030F0702030302020204" pitchFamily="66" charset="0"/>
              </a:rPr>
              <a:t>/</a:t>
            </a:r>
            <a:r>
              <a:rPr lang="en-GB" sz="1400" baseline="-25000" dirty="0">
                <a:solidFill>
                  <a:srgbClr val="FF0000"/>
                </a:solidFill>
                <a:latin typeface="Comic Sans MS" panose="030F0702030302020204" pitchFamily="66" charset="0"/>
              </a:rPr>
              <a:t>2</a:t>
            </a:r>
          </a:p>
        </p:txBody>
      </p:sp>
      <p:sp>
        <p:nvSpPr>
          <p:cNvPr id="62" name="TextBox 61"/>
          <p:cNvSpPr txBox="1"/>
          <p:nvPr/>
        </p:nvSpPr>
        <p:spPr>
          <a:xfrm>
            <a:off x="2590800" y="5562600"/>
            <a:ext cx="609600" cy="307777"/>
          </a:xfrm>
          <a:prstGeom prst="rect">
            <a:avLst/>
          </a:prstGeom>
          <a:noFill/>
        </p:spPr>
        <p:txBody>
          <a:bodyPr wrap="square" rtlCol="0">
            <a:spAutoFit/>
          </a:bodyPr>
          <a:lstStyle/>
          <a:p>
            <a:pPr algn="ctr"/>
            <a:r>
              <a:rPr lang="en-GB" sz="1400" baseline="30000" dirty="0">
                <a:solidFill>
                  <a:srgbClr val="FF0000"/>
                </a:solidFill>
                <a:latin typeface="Comic Sans MS" panose="030F0702030302020204" pitchFamily="66" charset="0"/>
              </a:rPr>
              <a:t>3a</a:t>
            </a:r>
            <a:r>
              <a:rPr lang="el-GR" sz="1400" baseline="30000" dirty="0">
                <a:solidFill>
                  <a:srgbClr val="FF0000"/>
                </a:solidFill>
                <a:latin typeface="Comic Sans MS" panose="030F0702030302020204" pitchFamily="66" charset="0"/>
              </a:rPr>
              <a:t>π</a:t>
            </a:r>
            <a:r>
              <a:rPr lang="en-GB" sz="1400" dirty="0">
                <a:solidFill>
                  <a:srgbClr val="FF0000"/>
                </a:solidFill>
                <a:latin typeface="Comic Sans MS" panose="030F0702030302020204" pitchFamily="66" charset="0"/>
              </a:rPr>
              <a:t>/</a:t>
            </a:r>
            <a:r>
              <a:rPr lang="en-GB" sz="1400" baseline="-25000" dirty="0">
                <a:solidFill>
                  <a:srgbClr val="FF0000"/>
                </a:solidFill>
                <a:latin typeface="Comic Sans MS" panose="030F0702030302020204" pitchFamily="66" charset="0"/>
              </a:rPr>
              <a:t>2</a:t>
            </a:r>
          </a:p>
        </p:txBody>
      </p:sp>
      <p:sp>
        <p:nvSpPr>
          <p:cNvPr id="63" name="TextBox 62"/>
          <p:cNvSpPr txBox="1"/>
          <p:nvPr/>
        </p:nvSpPr>
        <p:spPr>
          <a:xfrm>
            <a:off x="2057400" y="5562600"/>
            <a:ext cx="5334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a</a:t>
            </a:r>
            <a:r>
              <a:rPr lang="el-GR" sz="1400" dirty="0">
                <a:solidFill>
                  <a:srgbClr val="FF0000"/>
                </a:solidFill>
                <a:latin typeface="Comic Sans MS" panose="030F0702030302020204" pitchFamily="66" charset="0"/>
              </a:rPr>
              <a:t>π</a:t>
            </a:r>
            <a:endParaRPr lang="en-GB" sz="1400" dirty="0">
              <a:solidFill>
                <a:srgbClr val="FF0000"/>
              </a:solidFill>
              <a:latin typeface="Comic Sans MS" panose="030F0702030302020204" pitchFamily="66" charset="0"/>
            </a:endParaRPr>
          </a:p>
        </p:txBody>
      </p:sp>
      <p:sp>
        <p:nvSpPr>
          <p:cNvPr id="64" name="TextBox 63"/>
          <p:cNvSpPr txBox="1"/>
          <p:nvPr/>
        </p:nvSpPr>
        <p:spPr>
          <a:xfrm>
            <a:off x="3200400" y="5562600"/>
            <a:ext cx="5334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2a</a:t>
            </a:r>
            <a:r>
              <a:rPr lang="el-GR" sz="1400" dirty="0">
                <a:solidFill>
                  <a:srgbClr val="FF0000"/>
                </a:solidFill>
                <a:latin typeface="Comic Sans MS" panose="030F0702030302020204" pitchFamily="66" charset="0"/>
              </a:rPr>
              <a:t>π</a:t>
            </a:r>
            <a:endParaRPr lang="en-GB" sz="1400" dirty="0">
              <a:solidFill>
                <a:srgbClr val="FF0000"/>
              </a:solidFill>
              <a:latin typeface="Comic Sans MS" panose="030F0702030302020204" pitchFamily="66" charset="0"/>
            </a:endParaRPr>
          </a:p>
        </p:txBody>
      </p:sp>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886" t="14373" r="3460" b="7073"/>
          <a:stretch/>
        </p:blipFill>
        <p:spPr bwMode="auto">
          <a:xfrm>
            <a:off x="4051533" y="1752600"/>
            <a:ext cx="4778739"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416549" y="2667000"/>
            <a:ext cx="490839" cy="307777"/>
          </a:xfrm>
          <a:prstGeom prst="rect">
            <a:avLst/>
          </a:prstGeom>
          <a:noFill/>
        </p:spPr>
        <p:txBody>
          <a:bodyPr wrap="none" rtlCol="0">
            <a:spAutoFit/>
          </a:bodyPr>
          <a:lstStyle/>
          <a:p>
            <a:pPr algn="ctr"/>
            <a:r>
              <a:rPr lang="en-GB" sz="1400" b="1" baseline="30000" dirty="0">
                <a:solidFill>
                  <a:srgbClr val="FF0000"/>
                </a:solidFill>
                <a:latin typeface="Comic Sans MS" panose="030F0702030302020204" pitchFamily="66" charset="0"/>
              </a:rPr>
              <a:t>a</a:t>
            </a:r>
            <a:r>
              <a:rPr lang="el-GR" sz="1400" b="1" baseline="30000" dirty="0">
                <a:solidFill>
                  <a:srgbClr val="FF0000"/>
                </a:solidFill>
                <a:latin typeface="Comic Sans MS" panose="030F0702030302020204" pitchFamily="66" charset="0"/>
              </a:rPr>
              <a:t>π</a:t>
            </a:r>
            <a:r>
              <a:rPr lang="en-GB" sz="1400" b="1" dirty="0">
                <a:solidFill>
                  <a:srgbClr val="FF0000"/>
                </a:solidFill>
                <a:latin typeface="Comic Sans MS" panose="030F0702030302020204" pitchFamily="66" charset="0"/>
              </a:rPr>
              <a:t>/</a:t>
            </a:r>
            <a:r>
              <a:rPr lang="en-GB" sz="1400" b="1" baseline="-25000" dirty="0">
                <a:solidFill>
                  <a:srgbClr val="FF0000"/>
                </a:solidFill>
                <a:latin typeface="Comic Sans MS" panose="030F0702030302020204" pitchFamily="66" charset="0"/>
              </a:rPr>
              <a:t>2</a:t>
            </a:r>
          </a:p>
        </p:txBody>
      </p:sp>
      <p:sp>
        <p:nvSpPr>
          <p:cNvPr id="51" name="TextBox 50"/>
          <p:cNvSpPr txBox="1"/>
          <p:nvPr/>
        </p:nvSpPr>
        <p:spPr>
          <a:xfrm>
            <a:off x="5077066" y="3124200"/>
            <a:ext cx="365806"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a</a:t>
            </a:r>
            <a:r>
              <a:rPr lang="el-GR" sz="1200" b="1" dirty="0">
                <a:solidFill>
                  <a:srgbClr val="FF0000"/>
                </a:solidFill>
                <a:latin typeface="Comic Sans MS" panose="030F0702030302020204" pitchFamily="66" charset="0"/>
              </a:rPr>
              <a:t>π</a:t>
            </a:r>
            <a:endParaRPr lang="en-GB" sz="1200" b="1" dirty="0">
              <a:solidFill>
                <a:srgbClr val="FF0000"/>
              </a:solidFill>
              <a:latin typeface="Comic Sans MS" panose="030F0702030302020204" pitchFamily="66" charset="0"/>
            </a:endParaRPr>
          </a:p>
        </p:txBody>
      </p:sp>
      <p:sp>
        <p:nvSpPr>
          <p:cNvPr id="52" name="TextBox 51"/>
          <p:cNvSpPr txBox="1"/>
          <p:nvPr/>
        </p:nvSpPr>
        <p:spPr>
          <a:xfrm>
            <a:off x="6414030" y="4663044"/>
            <a:ext cx="505267" cy="276999"/>
          </a:xfrm>
          <a:prstGeom prst="rect">
            <a:avLst/>
          </a:prstGeom>
          <a:noFill/>
        </p:spPr>
        <p:txBody>
          <a:bodyPr wrap="none" rtlCol="0">
            <a:spAutoFit/>
          </a:bodyPr>
          <a:lstStyle/>
          <a:p>
            <a:pPr algn="ctr"/>
            <a:r>
              <a:rPr lang="en-GB" sz="1200" b="1" baseline="30000" dirty="0">
                <a:solidFill>
                  <a:srgbClr val="FF0000"/>
                </a:solidFill>
                <a:latin typeface="Comic Sans MS" panose="030F0702030302020204" pitchFamily="66" charset="0"/>
              </a:rPr>
              <a:t>3a</a:t>
            </a:r>
            <a:r>
              <a:rPr lang="el-GR" sz="1200" b="1" baseline="30000" dirty="0">
                <a:solidFill>
                  <a:srgbClr val="FF0000"/>
                </a:solidFill>
                <a:latin typeface="Comic Sans MS" panose="030F0702030302020204" pitchFamily="66" charset="0"/>
              </a:rPr>
              <a:t>π</a:t>
            </a:r>
            <a:r>
              <a:rPr lang="en-GB" sz="1200" b="1" dirty="0">
                <a:solidFill>
                  <a:srgbClr val="FF0000"/>
                </a:solidFill>
                <a:latin typeface="Comic Sans MS" panose="030F0702030302020204" pitchFamily="66" charset="0"/>
              </a:rPr>
              <a:t>/</a:t>
            </a:r>
            <a:r>
              <a:rPr lang="en-GB" sz="1200" b="1" baseline="-25000" dirty="0">
                <a:solidFill>
                  <a:srgbClr val="FF0000"/>
                </a:solidFill>
                <a:latin typeface="Comic Sans MS" panose="030F0702030302020204" pitchFamily="66" charset="0"/>
              </a:rPr>
              <a:t>2</a:t>
            </a:r>
          </a:p>
        </p:txBody>
      </p:sp>
      <p:sp>
        <p:nvSpPr>
          <p:cNvPr id="53" name="TextBox 52"/>
          <p:cNvSpPr txBox="1"/>
          <p:nvPr/>
        </p:nvSpPr>
        <p:spPr>
          <a:xfrm>
            <a:off x="8277466" y="3124200"/>
            <a:ext cx="460382"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2a</a:t>
            </a:r>
            <a:r>
              <a:rPr lang="el-GR" sz="1200" b="1" dirty="0">
                <a:solidFill>
                  <a:srgbClr val="FF0000"/>
                </a:solidFill>
                <a:latin typeface="Comic Sans MS" panose="030F0702030302020204" pitchFamily="66" charset="0"/>
              </a:rPr>
              <a:t>π</a:t>
            </a:r>
            <a:endParaRPr lang="en-GB" sz="1200" b="1" dirty="0">
              <a:solidFill>
                <a:srgbClr val="FF0000"/>
              </a:solidFill>
              <a:latin typeface="Comic Sans MS" panose="030F0702030302020204" pitchFamily="66" charset="0"/>
            </a:endParaRPr>
          </a:p>
        </p:txBody>
      </p:sp>
      <p:sp>
        <p:nvSpPr>
          <p:cNvPr id="56" name="TextBox 55"/>
          <p:cNvSpPr txBox="1"/>
          <p:nvPr/>
        </p:nvSpPr>
        <p:spPr>
          <a:xfrm>
            <a:off x="6372466" y="3429000"/>
            <a:ext cx="293670" cy="307777"/>
          </a:xfrm>
          <a:prstGeom prst="rect">
            <a:avLst/>
          </a:prstGeom>
          <a:noFill/>
        </p:spPr>
        <p:txBody>
          <a:bodyPr wrap="none" rtlCol="0">
            <a:spAutoFit/>
          </a:bodyPr>
          <a:lstStyle/>
          <a:p>
            <a:pPr algn="ctr"/>
            <a:r>
              <a:rPr lang="en-US" sz="1400" b="1" dirty="0">
                <a:solidFill>
                  <a:srgbClr val="FF0000"/>
                </a:solidFill>
                <a:latin typeface="Comic Sans MS" panose="030F0702030302020204" pitchFamily="66" charset="0"/>
              </a:rPr>
              <a:t>0</a:t>
            </a:r>
            <a:endParaRPr lang="en-GB" sz="1400" b="1" dirty="0">
              <a:solidFill>
                <a:srgbClr val="FF0000"/>
              </a:solidFill>
              <a:latin typeface="Comic Sans MS" panose="030F0702030302020204" pitchFamily="66" charset="0"/>
            </a:endParaRPr>
          </a:p>
        </p:txBody>
      </p:sp>
      <p:sp>
        <p:nvSpPr>
          <p:cNvPr id="8" name="TextBox 7"/>
          <p:cNvSpPr txBox="1"/>
          <p:nvPr/>
        </p:nvSpPr>
        <p:spPr>
          <a:xfrm>
            <a:off x="3975333" y="5715000"/>
            <a:ext cx="4876800"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Think about the equation – as the angle we turn through increases, so should the distance from the origin, O!</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0" name="TextBox 59"/>
              <p:cNvSpPr txBox="1"/>
              <p:nvPr/>
            </p:nvSpPr>
            <p:spPr>
              <a:xfrm>
                <a:off x="6032733" y="5410200"/>
                <a:ext cx="86613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1" i="1" smtClean="0">
                          <a:solidFill>
                            <a:srgbClr val="FF0000"/>
                          </a:solidFill>
                          <a:latin typeface="Cambria Math"/>
                          <a:ea typeface="Cambria Math"/>
                        </a:rPr>
                        <m:t>𝒓</m:t>
                      </m:r>
                      <m:r>
                        <a:rPr lang="en-US" sz="1600" b="1" i="1" smtClean="0">
                          <a:solidFill>
                            <a:srgbClr val="FF0000"/>
                          </a:solidFill>
                          <a:latin typeface="Cambria Math"/>
                        </a:rPr>
                        <m:t>=</m:t>
                      </m:r>
                      <m:r>
                        <a:rPr lang="en-US" sz="1600" b="1" i="1" smtClean="0">
                          <a:solidFill>
                            <a:srgbClr val="FF0000"/>
                          </a:solidFill>
                          <a:latin typeface="Cambria Math"/>
                        </a:rPr>
                        <m:t>𝒂</m:t>
                      </m:r>
                      <m:r>
                        <a:rPr lang="en-US" sz="1600" b="1" i="1" smtClean="0">
                          <a:solidFill>
                            <a:srgbClr val="FF0000"/>
                          </a:solidFill>
                          <a:latin typeface="Cambria Math"/>
                          <a:ea typeface="Cambria Math"/>
                        </a:rPr>
                        <m:t>𝜽</m:t>
                      </m:r>
                    </m:oMath>
                  </m:oMathPara>
                </a14:m>
                <a:endParaRPr lang="en-GB" sz="1600" b="1" dirty="0">
                  <a:solidFill>
                    <a:srgbClr val="FF0000"/>
                  </a:solidFill>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6032733" y="5410200"/>
                <a:ext cx="866135" cy="338554"/>
              </a:xfrm>
              <a:prstGeom prst="rect">
                <a:avLst/>
              </a:prstGeom>
              <a:blipFill>
                <a:blip r:embed="rId5"/>
                <a:stretch>
                  <a:fillRect/>
                </a:stretch>
              </a:blipFill>
            </p:spPr>
            <p:txBody>
              <a:bodyPr/>
              <a:lstStyle/>
              <a:p>
                <a:r>
                  <a:rPr lang="en-GB">
                    <a:noFill/>
                  </a:rPr>
                  <a:t> </a:t>
                </a:r>
              </a:p>
            </p:txBody>
          </p:sp>
        </mc:Fallback>
      </mc:AlternateContent>
      <p:sp>
        <p:nvSpPr>
          <p:cNvPr id="11" name="TextBox 10"/>
          <p:cNvSpPr txBox="1"/>
          <p:nvPr/>
        </p:nvSpPr>
        <p:spPr>
          <a:xfrm>
            <a:off x="8539347" y="3455720"/>
            <a:ext cx="604653" cy="276999"/>
          </a:xfrm>
          <a:prstGeom prst="rect">
            <a:avLst/>
          </a:prstGeom>
          <a:noFill/>
        </p:spPr>
        <p:txBody>
          <a:bodyPr wrap="none" rtlCol="0">
            <a:spAutoFit/>
          </a:bodyPr>
          <a:lstStyle/>
          <a:p>
            <a:r>
              <a:rPr lang="en-US" sz="1200" b="1" dirty="0">
                <a:latin typeface="Comic Sans MS" panose="030F0702030302020204" pitchFamily="66" charset="0"/>
              </a:rPr>
              <a:t>0, 2</a:t>
            </a:r>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65" name="TextBox 64"/>
          <p:cNvSpPr txBox="1"/>
          <p:nvPr/>
        </p:nvSpPr>
        <p:spPr>
          <a:xfrm>
            <a:off x="6257305" y="1339933"/>
            <a:ext cx="321624" cy="461665"/>
          </a:xfrm>
          <a:prstGeom prst="rect">
            <a:avLst/>
          </a:prstGeom>
          <a:noFill/>
        </p:spPr>
        <p:txBody>
          <a:bodyPr wrap="square" rtlCol="0">
            <a:spAutoFit/>
          </a:bodyPr>
          <a:lstStyle/>
          <a:p>
            <a:pPr algn="ctr"/>
            <a:r>
              <a:rPr lang="el-GR" sz="1200" b="1" u="sng" dirty="0">
                <a:latin typeface="Comic Sans MS" panose="030F0702030302020204" pitchFamily="66" charset="0"/>
              </a:rPr>
              <a:t>π</a:t>
            </a:r>
            <a:r>
              <a:rPr lang="en-US" sz="1200" b="1" dirty="0">
                <a:latin typeface="Comic Sans MS" panose="030F0702030302020204" pitchFamily="66" charset="0"/>
              </a:rPr>
              <a:t> 2</a:t>
            </a:r>
            <a:endParaRPr lang="en-GB" sz="1200" b="1" dirty="0">
              <a:latin typeface="Comic Sans MS" panose="030F0702030302020204" pitchFamily="66" charset="0"/>
            </a:endParaRPr>
          </a:p>
        </p:txBody>
      </p:sp>
      <p:sp>
        <p:nvSpPr>
          <p:cNvPr id="66" name="TextBox 65"/>
          <p:cNvSpPr txBox="1"/>
          <p:nvPr/>
        </p:nvSpPr>
        <p:spPr>
          <a:xfrm>
            <a:off x="3809010" y="3277589"/>
            <a:ext cx="228601" cy="276999"/>
          </a:xfrm>
          <a:prstGeom prst="rect">
            <a:avLst/>
          </a:prstGeom>
          <a:noFill/>
        </p:spPr>
        <p:txBody>
          <a:bodyPr wrap="square" rtlCol="0">
            <a:spAutoFit/>
          </a:bodyPr>
          <a:lstStyle/>
          <a:p>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67" name="TextBox 66"/>
          <p:cNvSpPr txBox="1"/>
          <p:nvPr/>
        </p:nvSpPr>
        <p:spPr>
          <a:xfrm>
            <a:off x="6219699" y="5043055"/>
            <a:ext cx="442357" cy="461665"/>
          </a:xfrm>
          <a:prstGeom prst="rect">
            <a:avLst/>
          </a:prstGeom>
          <a:noFill/>
        </p:spPr>
        <p:txBody>
          <a:bodyPr wrap="square" rtlCol="0">
            <a:spAutoFit/>
          </a:bodyPr>
          <a:lstStyle/>
          <a:p>
            <a:pPr algn="ctr"/>
            <a:r>
              <a:rPr lang="en-US" sz="1200" b="1" u="sng" dirty="0">
                <a:latin typeface="Comic Sans MS" panose="030F0702030302020204" pitchFamily="66" charset="0"/>
              </a:rPr>
              <a:t>3</a:t>
            </a:r>
            <a:r>
              <a:rPr lang="el-GR" sz="1200" b="1" u="sng" dirty="0">
                <a:latin typeface="Comic Sans MS" panose="030F0702030302020204" pitchFamily="66" charset="0"/>
              </a:rPr>
              <a:t>π</a:t>
            </a:r>
            <a:r>
              <a:rPr lang="en-US" sz="1200" b="1" dirty="0">
                <a:latin typeface="Comic Sans MS" panose="030F0702030302020204" pitchFamily="66" charset="0"/>
              </a:rPr>
              <a:t> 2</a:t>
            </a:r>
            <a:endParaRPr lang="en-GB" sz="1200" b="1" dirty="0">
              <a:latin typeface="Comic Sans MS" panose="030F0702030302020204" pitchFamily="66" charset="0"/>
            </a:endParaRPr>
          </a:p>
        </p:txBody>
      </p:sp>
      <p:cxnSp>
        <p:nvCxnSpPr>
          <p:cNvPr id="15" name="Straight Arrow Connector 14"/>
          <p:cNvCxnSpPr/>
          <p:nvPr/>
        </p:nvCxnSpPr>
        <p:spPr>
          <a:xfrm flipH="1">
            <a:off x="6638307" y="1187532"/>
            <a:ext cx="938150" cy="28500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7980218" y="1211283"/>
            <a:ext cx="801585" cy="1981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042066" y="368135"/>
            <a:ext cx="1633711" cy="830997"/>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It sometimes helps to label the axes with the angles they represent…</a:t>
            </a:r>
            <a:endParaRPr lang="en-GB" sz="1200" dirty="0">
              <a:solidFill>
                <a:srgbClr val="FF0000"/>
              </a:solidFill>
              <a:latin typeface="Comic Sans MS" panose="030F0702030302020204" pitchFamily="66" charset="0"/>
            </a:endParaRPr>
          </a:p>
        </p:txBody>
      </p:sp>
      <p:cxnSp>
        <p:nvCxnSpPr>
          <p:cNvPr id="31" name="Straight Arrow Connector 30"/>
          <p:cNvCxnSpPr/>
          <p:nvPr/>
        </p:nvCxnSpPr>
        <p:spPr>
          <a:xfrm flipV="1">
            <a:off x="6412676" y="2992582"/>
            <a:ext cx="106877" cy="439388"/>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flipV="1">
            <a:off x="5842660" y="2921330"/>
            <a:ext cx="579912" cy="508661"/>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H="1">
            <a:off x="5450774" y="3428013"/>
            <a:ext cx="957943" cy="811478"/>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6424551" y="3408218"/>
            <a:ext cx="581891" cy="1508166"/>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6422571" y="3406239"/>
            <a:ext cx="1937658" cy="500743"/>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6778830" y="3857501"/>
            <a:ext cx="1177638" cy="646331"/>
          </a:xfrm>
          <a:prstGeom prst="rect">
            <a:avLst/>
          </a:prstGeom>
          <a:noFill/>
        </p:spPr>
        <p:txBody>
          <a:bodyPr wrap="square" rtlCol="0">
            <a:spAutoFit/>
          </a:bodyPr>
          <a:lstStyle/>
          <a:p>
            <a:pPr algn="ctr"/>
            <a:r>
              <a:rPr lang="en-US" sz="1200" b="1" dirty="0">
                <a:solidFill>
                  <a:srgbClr val="0000FF"/>
                </a:solidFill>
                <a:latin typeface="Comic Sans MS" panose="030F0702030302020204" pitchFamily="66" charset="0"/>
              </a:rPr>
              <a:t>Bigger angle = bigger distance!</a:t>
            </a:r>
            <a:endParaRPr lang="en-GB" sz="1200" b="1" dirty="0">
              <a:solidFill>
                <a:srgbClr val="0000FF"/>
              </a:solidFill>
              <a:latin typeface="Comic Sans MS" panose="030F0702030302020204" pitchFamily="66" charset="0"/>
            </a:endParaRPr>
          </a:p>
        </p:txBody>
      </p:sp>
      <p:cxnSp>
        <p:nvCxnSpPr>
          <p:cNvPr id="73" name="Straight Arrow Connector 72"/>
          <p:cNvCxnSpPr/>
          <p:nvPr/>
        </p:nvCxnSpPr>
        <p:spPr>
          <a:xfrm flipV="1">
            <a:off x="6429028" y="1776351"/>
            <a:ext cx="0" cy="3276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4168239" y="3408218"/>
            <a:ext cx="4572001"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7" name="Group 96"/>
          <p:cNvGrpSpPr/>
          <p:nvPr/>
        </p:nvGrpSpPr>
        <p:grpSpPr>
          <a:xfrm>
            <a:off x="6336475" y="3336966"/>
            <a:ext cx="152400" cy="152400"/>
            <a:chOff x="4038600" y="1371600"/>
            <a:chExt cx="152400" cy="152400"/>
          </a:xfrm>
        </p:grpSpPr>
        <p:cxnSp>
          <p:nvCxnSpPr>
            <p:cNvPr id="98" name="Straight Connector 97"/>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0" name="Group 99"/>
          <p:cNvGrpSpPr/>
          <p:nvPr/>
        </p:nvGrpSpPr>
        <p:grpSpPr>
          <a:xfrm>
            <a:off x="6346371" y="2836223"/>
            <a:ext cx="152400" cy="152400"/>
            <a:chOff x="4038600" y="1371600"/>
            <a:chExt cx="152400" cy="152400"/>
          </a:xfrm>
        </p:grpSpPr>
        <p:cxnSp>
          <p:nvCxnSpPr>
            <p:cNvPr id="101" name="Straight Connector 100"/>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3" name="Group 102"/>
          <p:cNvGrpSpPr/>
          <p:nvPr/>
        </p:nvGrpSpPr>
        <p:grpSpPr>
          <a:xfrm>
            <a:off x="5287488" y="3333008"/>
            <a:ext cx="152400" cy="152400"/>
            <a:chOff x="4038600" y="1371600"/>
            <a:chExt cx="152400" cy="152400"/>
          </a:xfrm>
        </p:grpSpPr>
        <p:cxnSp>
          <p:nvCxnSpPr>
            <p:cNvPr id="104" name="Straight Connector 103"/>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p:nvGrpSpPr>
        <p:grpSpPr>
          <a:xfrm>
            <a:off x="6342413" y="4851071"/>
            <a:ext cx="152400" cy="152400"/>
            <a:chOff x="4038600" y="1371600"/>
            <a:chExt cx="152400" cy="152400"/>
          </a:xfrm>
        </p:grpSpPr>
        <p:cxnSp>
          <p:nvCxnSpPr>
            <p:cNvPr id="107" name="Straight Connector 106"/>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9" name="Group 108"/>
          <p:cNvGrpSpPr/>
          <p:nvPr/>
        </p:nvGrpSpPr>
        <p:grpSpPr>
          <a:xfrm>
            <a:off x="8466117" y="3340925"/>
            <a:ext cx="152400" cy="152400"/>
            <a:chOff x="4038600" y="1371600"/>
            <a:chExt cx="152400" cy="152400"/>
          </a:xfrm>
        </p:grpSpPr>
        <p:cxnSp>
          <p:nvCxnSpPr>
            <p:cNvPr id="110" name="Straight Connector 109"/>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9" name="タイトル 1">
            <a:extLst>
              <a:ext uri="{FF2B5EF4-FFF2-40B4-BE49-F238E27FC236}">
                <a16:creationId xmlns:a16="http://schemas.microsoft.com/office/drawing/2014/main" id="{66E41E7D-242B-4A86-95D4-23B11EAAF14C}"/>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71" name="テキスト ボックス 70">
            <a:extLst>
              <a:ext uri="{FF2B5EF4-FFF2-40B4-BE49-F238E27FC236}">
                <a16:creationId xmlns:a16="http://schemas.microsoft.com/office/drawing/2014/main" id="{758A3F05-1EB9-4290-9E1C-369D379DBBBE}"/>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spTree>
    <p:extLst>
      <p:ext uri="{BB962C8B-B14F-4D97-AF65-F5344CB8AC3E}">
        <p14:creationId xmlns:p14="http://schemas.microsoft.com/office/powerpoint/2010/main" val="171297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blinds(horizontal)">
                                      <p:cBhvr>
                                        <p:cTn id="22" dur="500"/>
                                        <p:tgtEl>
                                          <p:spTgt spid="3">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nodePh="1">
                                  <p:stCondLst>
                                    <p:cond delay="0"/>
                                  </p:stCondLst>
                                  <p:endCondLst>
                                    <p:cond evt="begin" delay="0">
                                      <p:tn val="25"/>
                                    </p:cond>
                                  </p:end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linds(horizontal)">
                                      <p:cBhvr>
                                        <p:cTn id="30" dur="500"/>
                                        <p:tgtEl>
                                          <p:spTgt spid="13"/>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linds(horizontal)">
                                      <p:cBhvr>
                                        <p:cTn id="36" dur="500"/>
                                        <p:tgtEl>
                                          <p:spTgt spid="17"/>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linds(horizontal)">
                                      <p:cBhvr>
                                        <p:cTn id="39" dur="500"/>
                                        <p:tgtEl>
                                          <p:spTgt spid="18"/>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horizontal)">
                                      <p:cBhvr>
                                        <p:cTn id="42" dur="500"/>
                                        <p:tgtEl>
                                          <p:spTgt spid="20"/>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linds(horizontal)">
                                      <p:cBhvr>
                                        <p:cTn id="45" dur="500"/>
                                        <p:tgtEl>
                                          <p:spTgt spid="21"/>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blinds(horizontal)">
                                      <p:cBhvr>
                                        <p:cTn id="48" dur="500"/>
                                        <p:tgtEl>
                                          <p:spTgt spid="22"/>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blinds(horizontal)">
                                      <p:cBhvr>
                                        <p:cTn id="51" dur="500"/>
                                        <p:tgtEl>
                                          <p:spTgt spid="23"/>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blinds(horizontal)">
                                      <p:cBhvr>
                                        <p:cTn id="54" dur="500"/>
                                        <p:tgtEl>
                                          <p:spTgt spid="24"/>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blinds(horizontal)">
                                      <p:cBhvr>
                                        <p:cTn id="57" dur="500"/>
                                        <p:tgtEl>
                                          <p:spTgt spid="25"/>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blinds(horizontal)">
                                      <p:cBhvr>
                                        <p:cTn id="60" dur="500"/>
                                        <p:tgtEl>
                                          <p:spTgt spid="26"/>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1031"/>
                                        </p:tgtEl>
                                        <p:attrNameLst>
                                          <p:attrName>style.visibility</p:attrName>
                                        </p:attrNameLst>
                                      </p:cBhvr>
                                      <p:to>
                                        <p:strVal val="visible"/>
                                      </p:to>
                                    </p:set>
                                    <p:animEffect transition="in" filter="blinds(horizontal)">
                                      <p:cBhvr>
                                        <p:cTn id="63" dur="500"/>
                                        <p:tgtEl>
                                          <p:spTgt spid="1031"/>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1045"/>
                                        </p:tgtEl>
                                        <p:attrNameLst>
                                          <p:attrName>style.visibility</p:attrName>
                                        </p:attrNameLst>
                                      </p:cBhvr>
                                      <p:to>
                                        <p:strVal val="visible"/>
                                      </p:to>
                                    </p:set>
                                    <p:animEffect transition="in" filter="blinds(horizontal)">
                                      <p:cBhvr>
                                        <p:cTn id="66" dur="500"/>
                                        <p:tgtEl>
                                          <p:spTgt spid="1045"/>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blinds(horizontal)">
                                      <p:cBhvr>
                                        <p:cTn id="69" dur="500"/>
                                        <p:tgtEl>
                                          <p:spTgt spid="54"/>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blinds(horizontal)">
                                      <p:cBhvr>
                                        <p:cTn id="72" dur="500"/>
                                        <p:tgtEl>
                                          <p:spTgt spid="55"/>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57"/>
                                        </p:tgtEl>
                                        <p:attrNameLst>
                                          <p:attrName>style.visibility</p:attrName>
                                        </p:attrNameLst>
                                      </p:cBhvr>
                                      <p:to>
                                        <p:strVal val="visible"/>
                                      </p:to>
                                    </p:set>
                                    <p:animEffect transition="in" filter="blinds(horizontal)">
                                      <p:cBhvr>
                                        <p:cTn id="75" dur="500"/>
                                        <p:tgtEl>
                                          <p:spTgt spid="57"/>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blinds(horizontal)">
                                      <p:cBhvr>
                                        <p:cTn id="78" dur="500"/>
                                        <p:tgtEl>
                                          <p:spTgt spid="58"/>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blinds(horizontal)">
                                      <p:cBhvr>
                                        <p:cTn id="83" dur="500"/>
                                        <p:tgtEl>
                                          <p:spTgt spid="59"/>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61"/>
                                        </p:tgtEl>
                                        <p:attrNameLst>
                                          <p:attrName>style.visibility</p:attrName>
                                        </p:attrNameLst>
                                      </p:cBhvr>
                                      <p:to>
                                        <p:strVal val="visible"/>
                                      </p:to>
                                    </p:set>
                                    <p:animEffect transition="in" filter="blinds(horizontal)">
                                      <p:cBhvr>
                                        <p:cTn id="88" dur="500"/>
                                        <p:tgtEl>
                                          <p:spTgt spid="61"/>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63"/>
                                        </p:tgtEl>
                                        <p:attrNameLst>
                                          <p:attrName>style.visibility</p:attrName>
                                        </p:attrNameLst>
                                      </p:cBhvr>
                                      <p:to>
                                        <p:strVal val="visible"/>
                                      </p:to>
                                    </p:set>
                                    <p:animEffect transition="in" filter="blinds(horizontal)">
                                      <p:cBhvr>
                                        <p:cTn id="93" dur="500"/>
                                        <p:tgtEl>
                                          <p:spTgt spid="63"/>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62"/>
                                        </p:tgtEl>
                                        <p:attrNameLst>
                                          <p:attrName>style.visibility</p:attrName>
                                        </p:attrNameLst>
                                      </p:cBhvr>
                                      <p:to>
                                        <p:strVal val="visible"/>
                                      </p:to>
                                    </p:set>
                                    <p:animEffect transition="in" filter="blinds(horizontal)">
                                      <p:cBhvr>
                                        <p:cTn id="98" dur="500"/>
                                        <p:tgtEl>
                                          <p:spTgt spid="62"/>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blinds(horizontal)">
                                      <p:cBhvr>
                                        <p:cTn id="103" dur="500"/>
                                        <p:tgtEl>
                                          <p:spTgt spid="64"/>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5" fill="hold" nodeType="clickEffect">
                                  <p:stCondLst>
                                    <p:cond delay="0"/>
                                  </p:stCondLst>
                                  <p:childTnLst>
                                    <p:set>
                                      <p:cBhvr>
                                        <p:cTn id="107" dur="1" fill="hold">
                                          <p:stCondLst>
                                            <p:cond delay="0"/>
                                          </p:stCondLst>
                                        </p:cTn>
                                        <p:tgtEl>
                                          <p:spTgt spid="82"/>
                                        </p:tgtEl>
                                        <p:attrNameLst>
                                          <p:attrName>style.visibility</p:attrName>
                                        </p:attrNameLst>
                                      </p:cBhvr>
                                      <p:to>
                                        <p:strVal val="visible"/>
                                      </p:to>
                                    </p:set>
                                    <p:animEffect transition="in" filter="blinds(vertical)">
                                      <p:cBhvr>
                                        <p:cTn id="108" dur="500"/>
                                        <p:tgtEl>
                                          <p:spTgt spid="82"/>
                                        </p:tgtEl>
                                      </p:cBhvr>
                                    </p:animEffect>
                                  </p:childTnLst>
                                </p:cTn>
                              </p:par>
                              <p:par>
                                <p:cTn id="109" presetID="3" presetClass="entr" presetSubtype="10" fill="hold" nodeType="with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blinds(horizontal)">
                                      <p:cBhvr>
                                        <p:cTn id="111" dur="500"/>
                                        <p:tgtEl>
                                          <p:spTgt spid="73"/>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11"/>
                                        </p:tgtEl>
                                        <p:attrNameLst>
                                          <p:attrName>style.visibility</p:attrName>
                                        </p:attrNameLst>
                                      </p:cBhvr>
                                      <p:to>
                                        <p:strVal val="visible"/>
                                      </p:to>
                                    </p:set>
                                    <p:animEffect transition="in" filter="blinds(horizontal)">
                                      <p:cBhvr>
                                        <p:cTn id="114" dur="500"/>
                                        <p:tgtEl>
                                          <p:spTgt spid="11"/>
                                        </p:tgtEl>
                                      </p:cBhvr>
                                    </p:animEffect>
                                  </p:childTnLst>
                                </p:cTn>
                              </p:par>
                              <p:par>
                                <p:cTn id="115" presetID="3" presetClass="entr" presetSubtype="10" fill="hold" grpId="0" nodeType="withEffect">
                                  <p:stCondLst>
                                    <p:cond delay="0"/>
                                  </p:stCondLst>
                                  <p:childTnLst>
                                    <p:set>
                                      <p:cBhvr>
                                        <p:cTn id="116" dur="1" fill="hold">
                                          <p:stCondLst>
                                            <p:cond delay="0"/>
                                          </p:stCondLst>
                                        </p:cTn>
                                        <p:tgtEl>
                                          <p:spTgt spid="65"/>
                                        </p:tgtEl>
                                        <p:attrNameLst>
                                          <p:attrName>style.visibility</p:attrName>
                                        </p:attrNameLst>
                                      </p:cBhvr>
                                      <p:to>
                                        <p:strVal val="visible"/>
                                      </p:to>
                                    </p:set>
                                    <p:animEffect transition="in" filter="blinds(horizontal)">
                                      <p:cBhvr>
                                        <p:cTn id="117" dur="500"/>
                                        <p:tgtEl>
                                          <p:spTgt spid="65"/>
                                        </p:tgtEl>
                                      </p:cBhvr>
                                    </p:animEffect>
                                  </p:childTnLst>
                                </p:cTn>
                              </p:par>
                              <p:par>
                                <p:cTn id="118" presetID="3" presetClass="entr" presetSubtype="10" fill="hold" grpId="0" nodeType="with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blinds(horizontal)">
                                      <p:cBhvr>
                                        <p:cTn id="120" dur="500"/>
                                        <p:tgtEl>
                                          <p:spTgt spid="66"/>
                                        </p:tgtEl>
                                      </p:cBhvr>
                                    </p:animEffect>
                                  </p:childTnLst>
                                </p:cTn>
                              </p:par>
                              <p:par>
                                <p:cTn id="121" presetID="3" presetClass="entr" presetSubtype="10" fill="hold" grpId="0" nodeType="withEffect">
                                  <p:stCondLst>
                                    <p:cond delay="0"/>
                                  </p:stCondLst>
                                  <p:childTnLst>
                                    <p:set>
                                      <p:cBhvr>
                                        <p:cTn id="122" dur="1" fill="hold">
                                          <p:stCondLst>
                                            <p:cond delay="0"/>
                                          </p:stCondLst>
                                        </p:cTn>
                                        <p:tgtEl>
                                          <p:spTgt spid="67"/>
                                        </p:tgtEl>
                                        <p:attrNameLst>
                                          <p:attrName>style.visibility</p:attrName>
                                        </p:attrNameLst>
                                      </p:cBhvr>
                                      <p:to>
                                        <p:strVal val="visible"/>
                                      </p:to>
                                    </p:set>
                                    <p:animEffect transition="in" filter="blinds(horizontal)">
                                      <p:cBhvr>
                                        <p:cTn id="123" dur="500"/>
                                        <p:tgtEl>
                                          <p:spTgt spid="67"/>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nodeType="clickEffect">
                                  <p:stCondLst>
                                    <p:cond delay="0"/>
                                  </p:stCondLst>
                                  <p:childTnLst>
                                    <p:set>
                                      <p:cBhvr>
                                        <p:cTn id="127" dur="1" fill="hold">
                                          <p:stCondLst>
                                            <p:cond delay="0"/>
                                          </p:stCondLst>
                                        </p:cTn>
                                        <p:tgtEl>
                                          <p:spTgt spid="15"/>
                                        </p:tgtEl>
                                        <p:attrNameLst>
                                          <p:attrName>style.visibility</p:attrName>
                                        </p:attrNameLst>
                                      </p:cBhvr>
                                      <p:to>
                                        <p:strVal val="visible"/>
                                      </p:to>
                                    </p:set>
                                    <p:animEffect transition="in" filter="blinds(horizontal)">
                                      <p:cBhvr>
                                        <p:cTn id="128" dur="500"/>
                                        <p:tgtEl>
                                          <p:spTgt spid="15"/>
                                        </p:tgtEl>
                                      </p:cBhvr>
                                    </p:animEffect>
                                  </p:childTnLst>
                                </p:cTn>
                              </p:par>
                              <p:par>
                                <p:cTn id="129" presetID="3" presetClass="entr" presetSubtype="10" fill="hold" nodeType="withEffect">
                                  <p:stCondLst>
                                    <p:cond delay="0"/>
                                  </p:stCondLst>
                                  <p:childTnLst>
                                    <p:set>
                                      <p:cBhvr>
                                        <p:cTn id="130" dur="1" fill="hold">
                                          <p:stCondLst>
                                            <p:cond delay="0"/>
                                          </p:stCondLst>
                                        </p:cTn>
                                        <p:tgtEl>
                                          <p:spTgt spid="68"/>
                                        </p:tgtEl>
                                        <p:attrNameLst>
                                          <p:attrName>style.visibility</p:attrName>
                                        </p:attrNameLst>
                                      </p:cBhvr>
                                      <p:to>
                                        <p:strVal val="visible"/>
                                      </p:to>
                                    </p:set>
                                    <p:animEffect transition="in" filter="blinds(horizontal)">
                                      <p:cBhvr>
                                        <p:cTn id="131" dur="500"/>
                                        <p:tgtEl>
                                          <p:spTgt spid="68"/>
                                        </p:tgtEl>
                                      </p:cBhvr>
                                    </p:animEffect>
                                  </p:childTnLst>
                                </p:cTn>
                              </p:par>
                              <p:par>
                                <p:cTn id="132" presetID="3" presetClass="entr" presetSubtype="10" fill="hold" grpId="0" nodeType="withEffect">
                                  <p:stCondLst>
                                    <p:cond delay="0"/>
                                  </p:stCondLst>
                                  <p:childTnLst>
                                    <p:set>
                                      <p:cBhvr>
                                        <p:cTn id="133" dur="1" fill="hold">
                                          <p:stCondLst>
                                            <p:cond delay="0"/>
                                          </p:stCondLst>
                                        </p:cTn>
                                        <p:tgtEl>
                                          <p:spTgt spid="28"/>
                                        </p:tgtEl>
                                        <p:attrNameLst>
                                          <p:attrName>style.visibility</p:attrName>
                                        </p:attrNameLst>
                                      </p:cBhvr>
                                      <p:to>
                                        <p:strVal val="visible"/>
                                      </p:to>
                                    </p:set>
                                    <p:animEffect transition="in" filter="blinds(horizontal)">
                                      <p:cBhvr>
                                        <p:cTn id="134" dur="500"/>
                                        <p:tgtEl>
                                          <p:spTgt spid="28"/>
                                        </p:tgtEl>
                                      </p:cBhvr>
                                    </p:animEffect>
                                  </p:childTnLst>
                                </p:cTn>
                              </p:par>
                            </p:childTnLst>
                          </p:cTn>
                        </p:par>
                      </p:childTnLst>
                    </p:cTn>
                  </p:par>
                  <p:par>
                    <p:cTn id="135" fill="hold">
                      <p:stCondLst>
                        <p:cond delay="indefinite"/>
                      </p:stCondLst>
                      <p:childTnLst>
                        <p:par>
                          <p:cTn id="136" fill="hold">
                            <p:stCondLst>
                              <p:cond delay="0"/>
                            </p:stCondLst>
                            <p:childTnLst>
                              <p:par>
                                <p:cTn id="137" presetID="3" presetClass="entr" presetSubtype="10" fill="hold" nodeType="clickEffect">
                                  <p:stCondLst>
                                    <p:cond delay="0"/>
                                  </p:stCondLst>
                                  <p:childTnLst>
                                    <p:set>
                                      <p:cBhvr>
                                        <p:cTn id="138" dur="1" fill="hold">
                                          <p:stCondLst>
                                            <p:cond delay="0"/>
                                          </p:stCondLst>
                                        </p:cTn>
                                        <p:tgtEl>
                                          <p:spTgt spid="97"/>
                                        </p:tgtEl>
                                        <p:attrNameLst>
                                          <p:attrName>style.visibility</p:attrName>
                                        </p:attrNameLst>
                                      </p:cBhvr>
                                      <p:to>
                                        <p:strVal val="visible"/>
                                      </p:to>
                                    </p:set>
                                    <p:animEffect transition="in" filter="blinds(horizontal)">
                                      <p:cBhvr>
                                        <p:cTn id="139" dur="500"/>
                                        <p:tgtEl>
                                          <p:spTgt spid="97"/>
                                        </p:tgtEl>
                                      </p:cBhvr>
                                    </p:animEffect>
                                  </p:childTnLst>
                                </p:cTn>
                              </p:par>
                              <p:par>
                                <p:cTn id="140" presetID="3" presetClass="entr" presetSubtype="10" fill="hold" grpId="0" nodeType="withEffect">
                                  <p:stCondLst>
                                    <p:cond delay="0"/>
                                  </p:stCondLst>
                                  <p:childTnLst>
                                    <p:set>
                                      <p:cBhvr>
                                        <p:cTn id="141" dur="1" fill="hold">
                                          <p:stCondLst>
                                            <p:cond delay="0"/>
                                          </p:stCondLst>
                                        </p:cTn>
                                        <p:tgtEl>
                                          <p:spTgt spid="56"/>
                                        </p:tgtEl>
                                        <p:attrNameLst>
                                          <p:attrName>style.visibility</p:attrName>
                                        </p:attrNameLst>
                                      </p:cBhvr>
                                      <p:to>
                                        <p:strVal val="visible"/>
                                      </p:to>
                                    </p:set>
                                    <p:animEffect transition="in" filter="blinds(horizontal)">
                                      <p:cBhvr>
                                        <p:cTn id="142" dur="500"/>
                                        <p:tgtEl>
                                          <p:spTgt spid="56"/>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nodeType="click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blinds(horizontal)">
                                      <p:cBhvr>
                                        <p:cTn id="147" dur="500"/>
                                        <p:tgtEl>
                                          <p:spTgt spid="100"/>
                                        </p:tgtEl>
                                      </p:cBhvr>
                                    </p:animEffect>
                                  </p:childTnLst>
                                </p:cTn>
                              </p:par>
                              <p:par>
                                <p:cTn id="148" presetID="3" presetClass="entr" presetSubtype="10" fill="hold" grpId="0" nodeType="withEffect">
                                  <p:stCondLst>
                                    <p:cond delay="0"/>
                                  </p:stCondLst>
                                  <p:childTnLst>
                                    <p:set>
                                      <p:cBhvr>
                                        <p:cTn id="149" dur="1" fill="hold">
                                          <p:stCondLst>
                                            <p:cond delay="0"/>
                                          </p:stCondLst>
                                        </p:cTn>
                                        <p:tgtEl>
                                          <p:spTgt spid="7"/>
                                        </p:tgtEl>
                                        <p:attrNameLst>
                                          <p:attrName>style.visibility</p:attrName>
                                        </p:attrNameLst>
                                      </p:cBhvr>
                                      <p:to>
                                        <p:strVal val="visible"/>
                                      </p:to>
                                    </p:set>
                                    <p:animEffect transition="in" filter="blinds(horizontal)">
                                      <p:cBhvr>
                                        <p:cTn id="150" dur="500"/>
                                        <p:tgtEl>
                                          <p:spTgt spid="7"/>
                                        </p:tgtEl>
                                      </p:cBhvr>
                                    </p:animEffect>
                                  </p:childTnLst>
                                </p:cTn>
                              </p:par>
                            </p:childTnLst>
                          </p:cTn>
                        </p:par>
                      </p:childTnLst>
                    </p:cTn>
                  </p:par>
                  <p:par>
                    <p:cTn id="151" fill="hold">
                      <p:stCondLst>
                        <p:cond delay="indefinite"/>
                      </p:stCondLst>
                      <p:childTnLst>
                        <p:par>
                          <p:cTn id="152" fill="hold">
                            <p:stCondLst>
                              <p:cond delay="0"/>
                            </p:stCondLst>
                            <p:childTnLst>
                              <p:par>
                                <p:cTn id="153" presetID="3" presetClass="entr" presetSubtype="10" fill="hold" nodeType="clickEffect">
                                  <p:stCondLst>
                                    <p:cond delay="0"/>
                                  </p:stCondLst>
                                  <p:childTnLst>
                                    <p:set>
                                      <p:cBhvr>
                                        <p:cTn id="154" dur="1" fill="hold">
                                          <p:stCondLst>
                                            <p:cond delay="0"/>
                                          </p:stCondLst>
                                        </p:cTn>
                                        <p:tgtEl>
                                          <p:spTgt spid="103"/>
                                        </p:tgtEl>
                                        <p:attrNameLst>
                                          <p:attrName>style.visibility</p:attrName>
                                        </p:attrNameLst>
                                      </p:cBhvr>
                                      <p:to>
                                        <p:strVal val="visible"/>
                                      </p:to>
                                    </p:set>
                                    <p:animEffect transition="in" filter="blinds(horizontal)">
                                      <p:cBhvr>
                                        <p:cTn id="155" dur="500"/>
                                        <p:tgtEl>
                                          <p:spTgt spid="103"/>
                                        </p:tgtEl>
                                      </p:cBhvr>
                                    </p:animEffect>
                                  </p:childTnLst>
                                </p:cTn>
                              </p:par>
                              <p:par>
                                <p:cTn id="156" presetID="3" presetClass="entr" presetSubtype="10" fill="hold" grpId="0" nodeType="withEffect">
                                  <p:stCondLst>
                                    <p:cond delay="0"/>
                                  </p:stCondLst>
                                  <p:childTnLst>
                                    <p:set>
                                      <p:cBhvr>
                                        <p:cTn id="157" dur="1" fill="hold">
                                          <p:stCondLst>
                                            <p:cond delay="0"/>
                                          </p:stCondLst>
                                        </p:cTn>
                                        <p:tgtEl>
                                          <p:spTgt spid="51"/>
                                        </p:tgtEl>
                                        <p:attrNameLst>
                                          <p:attrName>style.visibility</p:attrName>
                                        </p:attrNameLst>
                                      </p:cBhvr>
                                      <p:to>
                                        <p:strVal val="visible"/>
                                      </p:to>
                                    </p:set>
                                    <p:animEffect transition="in" filter="blinds(horizontal)">
                                      <p:cBhvr>
                                        <p:cTn id="158" dur="500"/>
                                        <p:tgtEl>
                                          <p:spTgt spid="51"/>
                                        </p:tgtEl>
                                      </p:cBhvr>
                                    </p:animEffect>
                                  </p:childTnLst>
                                </p:cTn>
                              </p:par>
                            </p:childTnLst>
                          </p:cTn>
                        </p:par>
                      </p:childTnLst>
                    </p:cTn>
                  </p:par>
                  <p:par>
                    <p:cTn id="159" fill="hold">
                      <p:stCondLst>
                        <p:cond delay="indefinite"/>
                      </p:stCondLst>
                      <p:childTnLst>
                        <p:par>
                          <p:cTn id="160" fill="hold">
                            <p:stCondLst>
                              <p:cond delay="0"/>
                            </p:stCondLst>
                            <p:childTnLst>
                              <p:par>
                                <p:cTn id="161" presetID="3" presetClass="entr" presetSubtype="10" fill="hold" nodeType="clickEffect">
                                  <p:stCondLst>
                                    <p:cond delay="0"/>
                                  </p:stCondLst>
                                  <p:childTnLst>
                                    <p:set>
                                      <p:cBhvr>
                                        <p:cTn id="162" dur="1" fill="hold">
                                          <p:stCondLst>
                                            <p:cond delay="0"/>
                                          </p:stCondLst>
                                        </p:cTn>
                                        <p:tgtEl>
                                          <p:spTgt spid="106"/>
                                        </p:tgtEl>
                                        <p:attrNameLst>
                                          <p:attrName>style.visibility</p:attrName>
                                        </p:attrNameLst>
                                      </p:cBhvr>
                                      <p:to>
                                        <p:strVal val="visible"/>
                                      </p:to>
                                    </p:set>
                                    <p:animEffect transition="in" filter="blinds(horizontal)">
                                      <p:cBhvr>
                                        <p:cTn id="163" dur="500"/>
                                        <p:tgtEl>
                                          <p:spTgt spid="106"/>
                                        </p:tgtEl>
                                      </p:cBhvr>
                                    </p:animEffect>
                                  </p:childTnLst>
                                </p:cTn>
                              </p:par>
                              <p:par>
                                <p:cTn id="164" presetID="3" presetClass="entr" presetSubtype="10" fill="hold" grpId="0" nodeType="withEffect">
                                  <p:stCondLst>
                                    <p:cond delay="0"/>
                                  </p:stCondLst>
                                  <p:childTnLst>
                                    <p:set>
                                      <p:cBhvr>
                                        <p:cTn id="165" dur="1" fill="hold">
                                          <p:stCondLst>
                                            <p:cond delay="0"/>
                                          </p:stCondLst>
                                        </p:cTn>
                                        <p:tgtEl>
                                          <p:spTgt spid="52"/>
                                        </p:tgtEl>
                                        <p:attrNameLst>
                                          <p:attrName>style.visibility</p:attrName>
                                        </p:attrNameLst>
                                      </p:cBhvr>
                                      <p:to>
                                        <p:strVal val="visible"/>
                                      </p:to>
                                    </p:set>
                                    <p:animEffect transition="in" filter="blinds(horizontal)">
                                      <p:cBhvr>
                                        <p:cTn id="166" dur="500"/>
                                        <p:tgtEl>
                                          <p:spTgt spid="52"/>
                                        </p:tgtEl>
                                      </p:cBhvr>
                                    </p:animEffect>
                                  </p:childTnLst>
                                </p:cTn>
                              </p:par>
                            </p:childTnLst>
                          </p:cTn>
                        </p:par>
                      </p:childTnLst>
                    </p:cTn>
                  </p:par>
                  <p:par>
                    <p:cTn id="167" fill="hold">
                      <p:stCondLst>
                        <p:cond delay="indefinite"/>
                      </p:stCondLst>
                      <p:childTnLst>
                        <p:par>
                          <p:cTn id="168" fill="hold">
                            <p:stCondLst>
                              <p:cond delay="0"/>
                            </p:stCondLst>
                            <p:childTnLst>
                              <p:par>
                                <p:cTn id="169" presetID="3" presetClass="entr" presetSubtype="10" fill="hold" nodeType="clickEffect">
                                  <p:stCondLst>
                                    <p:cond delay="0"/>
                                  </p:stCondLst>
                                  <p:childTnLst>
                                    <p:set>
                                      <p:cBhvr>
                                        <p:cTn id="170" dur="1" fill="hold">
                                          <p:stCondLst>
                                            <p:cond delay="0"/>
                                          </p:stCondLst>
                                        </p:cTn>
                                        <p:tgtEl>
                                          <p:spTgt spid="109"/>
                                        </p:tgtEl>
                                        <p:attrNameLst>
                                          <p:attrName>style.visibility</p:attrName>
                                        </p:attrNameLst>
                                      </p:cBhvr>
                                      <p:to>
                                        <p:strVal val="visible"/>
                                      </p:to>
                                    </p:set>
                                    <p:animEffect transition="in" filter="blinds(horizontal)">
                                      <p:cBhvr>
                                        <p:cTn id="171" dur="500"/>
                                        <p:tgtEl>
                                          <p:spTgt spid="109"/>
                                        </p:tgtEl>
                                      </p:cBhvr>
                                    </p:animEffect>
                                  </p:childTnLst>
                                </p:cTn>
                              </p:par>
                              <p:par>
                                <p:cTn id="172" presetID="3" presetClass="entr" presetSubtype="10" fill="hold" grpId="0" nodeType="withEffect">
                                  <p:stCondLst>
                                    <p:cond delay="0"/>
                                  </p:stCondLst>
                                  <p:childTnLst>
                                    <p:set>
                                      <p:cBhvr>
                                        <p:cTn id="173" dur="1" fill="hold">
                                          <p:stCondLst>
                                            <p:cond delay="0"/>
                                          </p:stCondLst>
                                        </p:cTn>
                                        <p:tgtEl>
                                          <p:spTgt spid="53"/>
                                        </p:tgtEl>
                                        <p:attrNameLst>
                                          <p:attrName>style.visibility</p:attrName>
                                        </p:attrNameLst>
                                      </p:cBhvr>
                                      <p:to>
                                        <p:strVal val="visible"/>
                                      </p:to>
                                    </p:set>
                                    <p:animEffect transition="in" filter="blinds(horizontal)">
                                      <p:cBhvr>
                                        <p:cTn id="174" dur="500"/>
                                        <p:tgtEl>
                                          <p:spTgt spid="53"/>
                                        </p:tgtEl>
                                      </p:cBhvr>
                                    </p:animEffect>
                                  </p:childTnLst>
                                </p:cTn>
                              </p:par>
                            </p:childTnLst>
                          </p:cTn>
                        </p:par>
                      </p:childTnLst>
                    </p:cTn>
                  </p:par>
                  <p:par>
                    <p:cTn id="175" fill="hold">
                      <p:stCondLst>
                        <p:cond delay="indefinite"/>
                      </p:stCondLst>
                      <p:childTnLst>
                        <p:par>
                          <p:cTn id="176" fill="hold">
                            <p:stCondLst>
                              <p:cond delay="0"/>
                            </p:stCondLst>
                            <p:childTnLst>
                              <p:par>
                                <p:cTn id="177" presetID="3" presetClass="exit" presetSubtype="10" fill="hold" nodeType="clickEffect">
                                  <p:stCondLst>
                                    <p:cond delay="0"/>
                                  </p:stCondLst>
                                  <p:childTnLst>
                                    <p:animEffect transition="out" filter="blinds(horizontal)">
                                      <p:cBhvr>
                                        <p:cTn id="178" dur="500"/>
                                        <p:tgtEl>
                                          <p:spTgt spid="15"/>
                                        </p:tgtEl>
                                      </p:cBhvr>
                                    </p:animEffect>
                                    <p:set>
                                      <p:cBhvr>
                                        <p:cTn id="179" dur="1" fill="hold">
                                          <p:stCondLst>
                                            <p:cond delay="499"/>
                                          </p:stCondLst>
                                        </p:cTn>
                                        <p:tgtEl>
                                          <p:spTgt spid="15"/>
                                        </p:tgtEl>
                                        <p:attrNameLst>
                                          <p:attrName>style.visibility</p:attrName>
                                        </p:attrNameLst>
                                      </p:cBhvr>
                                      <p:to>
                                        <p:strVal val="hidden"/>
                                      </p:to>
                                    </p:set>
                                  </p:childTnLst>
                                </p:cTn>
                              </p:par>
                              <p:par>
                                <p:cTn id="180" presetID="3" presetClass="exit" presetSubtype="10" fill="hold" nodeType="withEffect">
                                  <p:stCondLst>
                                    <p:cond delay="0"/>
                                  </p:stCondLst>
                                  <p:childTnLst>
                                    <p:animEffect transition="out" filter="blinds(horizontal)">
                                      <p:cBhvr>
                                        <p:cTn id="181" dur="500"/>
                                        <p:tgtEl>
                                          <p:spTgt spid="68"/>
                                        </p:tgtEl>
                                      </p:cBhvr>
                                    </p:animEffect>
                                    <p:set>
                                      <p:cBhvr>
                                        <p:cTn id="182" dur="1" fill="hold">
                                          <p:stCondLst>
                                            <p:cond delay="499"/>
                                          </p:stCondLst>
                                        </p:cTn>
                                        <p:tgtEl>
                                          <p:spTgt spid="68"/>
                                        </p:tgtEl>
                                        <p:attrNameLst>
                                          <p:attrName>style.visibility</p:attrName>
                                        </p:attrNameLst>
                                      </p:cBhvr>
                                      <p:to>
                                        <p:strVal val="hidden"/>
                                      </p:to>
                                    </p:set>
                                  </p:childTnLst>
                                </p:cTn>
                              </p:par>
                              <p:par>
                                <p:cTn id="183" presetID="3" presetClass="exit" presetSubtype="10" fill="hold" grpId="1" nodeType="withEffect">
                                  <p:stCondLst>
                                    <p:cond delay="0"/>
                                  </p:stCondLst>
                                  <p:childTnLst>
                                    <p:animEffect transition="out" filter="blinds(horizontal)">
                                      <p:cBhvr>
                                        <p:cTn id="184" dur="500"/>
                                        <p:tgtEl>
                                          <p:spTgt spid="28"/>
                                        </p:tgtEl>
                                      </p:cBhvr>
                                    </p:animEffect>
                                    <p:set>
                                      <p:cBhvr>
                                        <p:cTn id="185" dur="1" fill="hold">
                                          <p:stCondLst>
                                            <p:cond delay="499"/>
                                          </p:stCondLst>
                                        </p:cTn>
                                        <p:tgtEl>
                                          <p:spTgt spid="28"/>
                                        </p:tgtEl>
                                        <p:attrNameLst>
                                          <p:attrName>style.visibility</p:attrName>
                                        </p:attrNameLst>
                                      </p:cBhvr>
                                      <p:to>
                                        <p:strVal val="hidden"/>
                                      </p:to>
                                    </p:set>
                                  </p:childTnLst>
                                </p:cTn>
                              </p:par>
                            </p:childTnLst>
                          </p:cTn>
                        </p:par>
                      </p:childTnLst>
                    </p:cTn>
                  </p:par>
                  <p:par>
                    <p:cTn id="186" fill="hold">
                      <p:stCondLst>
                        <p:cond delay="indefinite"/>
                      </p:stCondLst>
                      <p:childTnLst>
                        <p:par>
                          <p:cTn id="187" fill="hold">
                            <p:stCondLst>
                              <p:cond delay="0"/>
                            </p:stCondLst>
                            <p:childTnLst>
                              <p:par>
                                <p:cTn id="188" presetID="3" presetClass="exit" presetSubtype="10" fill="hold" nodeType="clickEffect">
                                  <p:stCondLst>
                                    <p:cond delay="0"/>
                                  </p:stCondLst>
                                  <p:childTnLst>
                                    <p:animEffect transition="out" filter="blinds(horizontal)">
                                      <p:cBhvr>
                                        <p:cTn id="189" dur="500"/>
                                        <p:tgtEl>
                                          <p:spTgt spid="82"/>
                                        </p:tgtEl>
                                      </p:cBhvr>
                                    </p:animEffect>
                                    <p:set>
                                      <p:cBhvr>
                                        <p:cTn id="190" dur="1" fill="hold">
                                          <p:stCondLst>
                                            <p:cond delay="499"/>
                                          </p:stCondLst>
                                        </p:cTn>
                                        <p:tgtEl>
                                          <p:spTgt spid="82"/>
                                        </p:tgtEl>
                                        <p:attrNameLst>
                                          <p:attrName>style.visibility</p:attrName>
                                        </p:attrNameLst>
                                      </p:cBhvr>
                                      <p:to>
                                        <p:strVal val="hidden"/>
                                      </p:to>
                                    </p:set>
                                  </p:childTnLst>
                                </p:cTn>
                              </p:par>
                              <p:par>
                                <p:cTn id="191" presetID="3" presetClass="exit" presetSubtype="10" fill="hold" nodeType="withEffect">
                                  <p:stCondLst>
                                    <p:cond delay="0"/>
                                  </p:stCondLst>
                                  <p:childTnLst>
                                    <p:animEffect transition="out" filter="blinds(horizontal)">
                                      <p:cBhvr>
                                        <p:cTn id="192" dur="500"/>
                                        <p:tgtEl>
                                          <p:spTgt spid="73"/>
                                        </p:tgtEl>
                                      </p:cBhvr>
                                    </p:animEffect>
                                    <p:set>
                                      <p:cBhvr>
                                        <p:cTn id="193" dur="1" fill="hold">
                                          <p:stCondLst>
                                            <p:cond delay="499"/>
                                          </p:stCondLst>
                                        </p:cTn>
                                        <p:tgtEl>
                                          <p:spTgt spid="73"/>
                                        </p:tgtEl>
                                        <p:attrNameLst>
                                          <p:attrName>style.visibility</p:attrName>
                                        </p:attrNameLst>
                                      </p:cBhvr>
                                      <p:to>
                                        <p:strVal val="hidden"/>
                                      </p:to>
                                    </p:set>
                                  </p:childTnLst>
                                </p:cTn>
                              </p:par>
                              <p:par>
                                <p:cTn id="194" presetID="3" presetClass="exit" presetSubtype="10" fill="hold" nodeType="withEffect">
                                  <p:stCondLst>
                                    <p:cond delay="0"/>
                                  </p:stCondLst>
                                  <p:childTnLst>
                                    <p:animEffect transition="out" filter="blinds(horizontal)">
                                      <p:cBhvr>
                                        <p:cTn id="195" dur="500"/>
                                        <p:tgtEl>
                                          <p:spTgt spid="15"/>
                                        </p:tgtEl>
                                      </p:cBhvr>
                                    </p:animEffect>
                                    <p:set>
                                      <p:cBhvr>
                                        <p:cTn id="196" dur="1" fill="hold">
                                          <p:stCondLst>
                                            <p:cond delay="499"/>
                                          </p:stCondLst>
                                        </p:cTn>
                                        <p:tgtEl>
                                          <p:spTgt spid="15"/>
                                        </p:tgtEl>
                                        <p:attrNameLst>
                                          <p:attrName>style.visibility</p:attrName>
                                        </p:attrNameLst>
                                      </p:cBhvr>
                                      <p:to>
                                        <p:strVal val="hidden"/>
                                      </p:to>
                                    </p:set>
                                  </p:childTnLst>
                                </p:cTn>
                              </p:par>
                              <p:par>
                                <p:cTn id="197" presetID="3" presetClass="exit" presetSubtype="10" fill="hold" nodeType="withEffect">
                                  <p:stCondLst>
                                    <p:cond delay="0"/>
                                  </p:stCondLst>
                                  <p:childTnLst>
                                    <p:animEffect transition="out" filter="blinds(horizontal)">
                                      <p:cBhvr>
                                        <p:cTn id="198" dur="500"/>
                                        <p:tgtEl>
                                          <p:spTgt spid="68"/>
                                        </p:tgtEl>
                                      </p:cBhvr>
                                    </p:animEffect>
                                    <p:set>
                                      <p:cBhvr>
                                        <p:cTn id="199" dur="1" fill="hold">
                                          <p:stCondLst>
                                            <p:cond delay="499"/>
                                          </p:stCondLst>
                                        </p:cTn>
                                        <p:tgtEl>
                                          <p:spTgt spid="68"/>
                                        </p:tgtEl>
                                        <p:attrNameLst>
                                          <p:attrName>style.visibility</p:attrName>
                                        </p:attrNameLst>
                                      </p:cBhvr>
                                      <p:to>
                                        <p:strVal val="hidden"/>
                                      </p:to>
                                    </p:set>
                                  </p:childTnLst>
                                </p:cTn>
                              </p:par>
                              <p:par>
                                <p:cTn id="200" presetID="3" presetClass="exit" presetSubtype="10" fill="hold" grpId="2" nodeType="withEffect">
                                  <p:stCondLst>
                                    <p:cond delay="0"/>
                                  </p:stCondLst>
                                  <p:childTnLst>
                                    <p:animEffect transition="out" filter="blinds(horizontal)">
                                      <p:cBhvr>
                                        <p:cTn id="201" dur="500"/>
                                        <p:tgtEl>
                                          <p:spTgt spid="28"/>
                                        </p:tgtEl>
                                      </p:cBhvr>
                                    </p:animEffect>
                                    <p:set>
                                      <p:cBhvr>
                                        <p:cTn id="202" dur="1" fill="hold">
                                          <p:stCondLst>
                                            <p:cond delay="499"/>
                                          </p:stCondLst>
                                        </p:cTn>
                                        <p:tgtEl>
                                          <p:spTgt spid="28"/>
                                        </p:tgtEl>
                                        <p:attrNameLst>
                                          <p:attrName>style.visibility</p:attrName>
                                        </p:attrNameLst>
                                      </p:cBhvr>
                                      <p:to>
                                        <p:strVal val="hidden"/>
                                      </p:to>
                                    </p:set>
                                  </p:childTnLst>
                                </p:cTn>
                              </p:par>
                              <p:par>
                                <p:cTn id="203" presetID="3" presetClass="entr" presetSubtype="10" fill="hold" nodeType="withEffect">
                                  <p:stCondLst>
                                    <p:cond delay="0"/>
                                  </p:stCondLst>
                                  <p:childTnLst>
                                    <p:set>
                                      <p:cBhvr>
                                        <p:cTn id="204" dur="1" fill="hold">
                                          <p:stCondLst>
                                            <p:cond delay="0"/>
                                          </p:stCondLst>
                                        </p:cTn>
                                        <p:tgtEl>
                                          <p:spTgt spid="1028"/>
                                        </p:tgtEl>
                                        <p:attrNameLst>
                                          <p:attrName>style.visibility</p:attrName>
                                        </p:attrNameLst>
                                      </p:cBhvr>
                                      <p:to>
                                        <p:strVal val="visible"/>
                                      </p:to>
                                    </p:set>
                                    <p:animEffect transition="in" filter="blinds(horizontal)">
                                      <p:cBhvr>
                                        <p:cTn id="205" dur="500"/>
                                        <p:tgtEl>
                                          <p:spTgt spid="1028"/>
                                        </p:tgtEl>
                                      </p:cBhvr>
                                    </p:animEffect>
                                  </p:childTnLst>
                                </p:cTn>
                              </p:par>
                            </p:childTnLst>
                          </p:cTn>
                        </p:par>
                      </p:childTnLst>
                    </p:cTn>
                  </p:par>
                  <p:par>
                    <p:cTn id="206" fill="hold">
                      <p:stCondLst>
                        <p:cond delay="indefinite"/>
                      </p:stCondLst>
                      <p:childTnLst>
                        <p:par>
                          <p:cTn id="207" fill="hold">
                            <p:stCondLst>
                              <p:cond delay="0"/>
                            </p:stCondLst>
                            <p:childTnLst>
                              <p:par>
                                <p:cTn id="208" presetID="3" presetClass="entr" presetSubtype="10" fill="hold" grpId="0" nodeType="clickEffect">
                                  <p:stCondLst>
                                    <p:cond delay="0"/>
                                  </p:stCondLst>
                                  <p:childTnLst>
                                    <p:set>
                                      <p:cBhvr>
                                        <p:cTn id="209" dur="1" fill="hold">
                                          <p:stCondLst>
                                            <p:cond delay="0"/>
                                          </p:stCondLst>
                                        </p:cTn>
                                        <p:tgtEl>
                                          <p:spTgt spid="60"/>
                                        </p:tgtEl>
                                        <p:attrNameLst>
                                          <p:attrName>style.visibility</p:attrName>
                                        </p:attrNameLst>
                                      </p:cBhvr>
                                      <p:to>
                                        <p:strVal val="visible"/>
                                      </p:to>
                                    </p:set>
                                    <p:animEffect transition="in" filter="blinds(horizontal)">
                                      <p:cBhvr>
                                        <p:cTn id="210" dur="500"/>
                                        <p:tgtEl>
                                          <p:spTgt spid="60"/>
                                        </p:tgtEl>
                                      </p:cBhvr>
                                    </p:animEffect>
                                  </p:childTnLst>
                                </p:cTn>
                              </p:par>
                            </p:childTnLst>
                          </p:cTn>
                        </p:par>
                      </p:childTnLst>
                    </p:cTn>
                  </p:par>
                  <p:par>
                    <p:cTn id="211" fill="hold">
                      <p:stCondLst>
                        <p:cond delay="indefinite"/>
                      </p:stCondLst>
                      <p:childTnLst>
                        <p:par>
                          <p:cTn id="212" fill="hold">
                            <p:stCondLst>
                              <p:cond delay="0"/>
                            </p:stCondLst>
                            <p:childTnLst>
                              <p:par>
                                <p:cTn id="213" presetID="3" presetClass="entr" presetSubtype="10" fill="hold" grpId="0" nodeType="clickEffect">
                                  <p:stCondLst>
                                    <p:cond delay="0"/>
                                  </p:stCondLst>
                                  <p:childTnLst>
                                    <p:set>
                                      <p:cBhvr>
                                        <p:cTn id="214" dur="1" fill="hold">
                                          <p:stCondLst>
                                            <p:cond delay="0"/>
                                          </p:stCondLst>
                                        </p:cTn>
                                        <p:tgtEl>
                                          <p:spTgt spid="8"/>
                                        </p:tgtEl>
                                        <p:attrNameLst>
                                          <p:attrName>style.visibility</p:attrName>
                                        </p:attrNameLst>
                                      </p:cBhvr>
                                      <p:to>
                                        <p:strVal val="visible"/>
                                      </p:to>
                                    </p:set>
                                    <p:animEffect transition="in" filter="blinds(horizontal)">
                                      <p:cBhvr>
                                        <p:cTn id="215" dur="500"/>
                                        <p:tgtEl>
                                          <p:spTgt spid="8"/>
                                        </p:tgtEl>
                                      </p:cBhvr>
                                    </p:animEffect>
                                  </p:childTnLst>
                                </p:cTn>
                              </p:par>
                            </p:childTnLst>
                          </p:cTn>
                        </p:par>
                      </p:childTnLst>
                    </p:cTn>
                  </p:par>
                  <p:par>
                    <p:cTn id="216" fill="hold">
                      <p:stCondLst>
                        <p:cond delay="indefinite"/>
                      </p:stCondLst>
                      <p:childTnLst>
                        <p:par>
                          <p:cTn id="217" fill="hold">
                            <p:stCondLst>
                              <p:cond delay="0"/>
                            </p:stCondLst>
                            <p:childTnLst>
                              <p:par>
                                <p:cTn id="218" presetID="3" presetClass="entr" presetSubtype="10" fill="hold" nodeType="clickEffect">
                                  <p:stCondLst>
                                    <p:cond delay="0"/>
                                  </p:stCondLst>
                                  <p:childTnLst>
                                    <p:set>
                                      <p:cBhvr>
                                        <p:cTn id="219" dur="1" fill="hold">
                                          <p:stCondLst>
                                            <p:cond delay="0"/>
                                          </p:stCondLst>
                                        </p:cTn>
                                        <p:tgtEl>
                                          <p:spTgt spid="31"/>
                                        </p:tgtEl>
                                        <p:attrNameLst>
                                          <p:attrName>style.visibility</p:attrName>
                                        </p:attrNameLst>
                                      </p:cBhvr>
                                      <p:to>
                                        <p:strVal val="visible"/>
                                      </p:to>
                                    </p:set>
                                    <p:animEffect transition="in" filter="blinds(horizontal)">
                                      <p:cBhvr>
                                        <p:cTn id="220" dur="500"/>
                                        <p:tgtEl>
                                          <p:spTgt spid="31"/>
                                        </p:tgtEl>
                                      </p:cBhvr>
                                    </p:animEffect>
                                  </p:childTnLst>
                                </p:cTn>
                              </p:par>
                            </p:childTnLst>
                          </p:cTn>
                        </p:par>
                      </p:childTnLst>
                    </p:cTn>
                  </p:par>
                  <p:par>
                    <p:cTn id="221" fill="hold">
                      <p:stCondLst>
                        <p:cond delay="indefinite"/>
                      </p:stCondLst>
                      <p:childTnLst>
                        <p:par>
                          <p:cTn id="222" fill="hold">
                            <p:stCondLst>
                              <p:cond delay="0"/>
                            </p:stCondLst>
                            <p:childTnLst>
                              <p:par>
                                <p:cTn id="223" presetID="3" presetClass="entr" presetSubtype="10" fill="hold" nodeType="clickEffect">
                                  <p:stCondLst>
                                    <p:cond delay="0"/>
                                  </p:stCondLst>
                                  <p:childTnLst>
                                    <p:set>
                                      <p:cBhvr>
                                        <p:cTn id="224" dur="1" fill="hold">
                                          <p:stCondLst>
                                            <p:cond delay="0"/>
                                          </p:stCondLst>
                                        </p:cTn>
                                        <p:tgtEl>
                                          <p:spTgt spid="70"/>
                                        </p:tgtEl>
                                        <p:attrNameLst>
                                          <p:attrName>style.visibility</p:attrName>
                                        </p:attrNameLst>
                                      </p:cBhvr>
                                      <p:to>
                                        <p:strVal val="visible"/>
                                      </p:to>
                                    </p:set>
                                    <p:animEffect transition="in" filter="blinds(horizontal)">
                                      <p:cBhvr>
                                        <p:cTn id="225" dur="500"/>
                                        <p:tgtEl>
                                          <p:spTgt spid="70"/>
                                        </p:tgtEl>
                                      </p:cBhvr>
                                    </p:animEffect>
                                  </p:childTnLst>
                                </p:cTn>
                              </p:par>
                            </p:childTnLst>
                          </p:cTn>
                        </p:par>
                      </p:childTnLst>
                    </p:cTn>
                  </p:par>
                  <p:par>
                    <p:cTn id="226" fill="hold">
                      <p:stCondLst>
                        <p:cond delay="indefinite"/>
                      </p:stCondLst>
                      <p:childTnLst>
                        <p:par>
                          <p:cTn id="227" fill="hold">
                            <p:stCondLst>
                              <p:cond delay="0"/>
                            </p:stCondLst>
                            <p:childTnLst>
                              <p:par>
                                <p:cTn id="228" presetID="3" presetClass="entr" presetSubtype="10" fill="hold" nodeType="clickEffect">
                                  <p:stCondLst>
                                    <p:cond delay="0"/>
                                  </p:stCondLst>
                                  <p:childTnLst>
                                    <p:set>
                                      <p:cBhvr>
                                        <p:cTn id="229" dur="1" fill="hold">
                                          <p:stCondLst>
                                            <p:cond delay="0"/>
                                          </p:stCondLst>
                                        </p:cTn>
                                        <p:tgtEl>
                                          <p:spTgt spid="72"/>
                                        </p:tgtEl>
                                        <p:attrNameLst>
                                          <p:attrName>style.visibility</p:attrName>
                                        </p:attrNameLst>
                                      </p:cBhvr>
                                      <p:to>
                                        <p:strVal val="visible"/>
                                      </p:to>
                                    </p:set>
                                    <p:animEffect transition="in" filter="blinds(horizontal)">
                                      <p:cBhvr>
                                        <p:cTn id="230" dur="500"/>
                                        <p:tgtEl>
                                          <p:spTgt spid="72"/>
                                        </p:tgtEl>
                                      </p:cBhvr>
                                    </p:animEffect>
                                  </p:childTnLst>
                                </p:cTn>
                              </p:par>
                            </p:childTnLst>
                          </p:cTn>
                        </p:par>
                      </p:childTnLst>
                    </p:cTn>
                  </p:par>
                  <p:par>
                    <p:cTn id="231" fill="hold">
                      <p:stCondLst>
                        <p:cond delay="indefinite"/>
                      </p:stCondLst>
                      <p:childTnLst>
                        <p:par>
                          <p:cTn id="232" fill="hold">
                            <p:stCondLst>
                              <p:cond delay="0"/>
                            </p:stCondLst>
                            <p:childTnLst>
                              <p:par>
                                <p:cTn id="233" presetID="3" presetClass="entr" presetSubtype="10" fill="hold" nodeType="clickEffect">
                                  <p:stCondLst>
                                    <p:cond delay="0"/>
                                  </p:stCondLst>
                                  <p:childTnLst>
                                    <p:set>
                                      <p:cBhvr>
                                        <p:cTn id="234" dur="1" fill="hold">
                                          <p:stCondLst>
                                            <p:cond delay="0"/>
                                          </p:stCondLst>
                                        </p:cTn>
                                        <p:tgtEl>
                                          <p:spTgt spid="74"/>
                                        </p:tgtEl>
                                        <p:attrNameLst>
                                          <p:attrName>style.visibility</p:attrName>
                                        </p:attrNameLst>
                                      </p:cBhvr>
                                      <p:to>
                                        <p:strVal val="visible"/>
                                      </p:to>
                                    </p:set>
                                    <p:animEffect transition="in" filter="blinds(horizontal)">
                                      <p:cBhvr>
                                        <p:cTn id="235" dur="500"/>
                                        <p:tgtEl>
                                          <p:spTgt spid="74"/>
                                        </p:tgtEl>
                                      </p:cBhvr>
                                    </p:animEffect>
                                  </p:childTnLst>
                                </p:cTn>
                              </p:par>
                            </p:childTnLst>
                          </p:cTn>
                        </p:par>
                      </p:childTnLst>
                    </p:cTn>
                  </p:par>
                  <p:par>
                    <p:cTn id="236" fill="hold">
                      <p:stCondLst>
                        <p:cond delay="indefinite"/>
                      </p:stCondLst>
                      <p:childTnLst>
                        <p:par>
                          <p:cTn id="237" fill="hold">
                            <p:stCondLst>
                              <p:cond delay="0"/>
                            </p:stCondLst>
                            <p:childTnLst>
                              <p:par>
                                <p:cTn id="238" presetID="3" presetClass="entr" presetSubtype="10" fill="hold" nodeType="clickEffect">
                                  <p:stCondLst>
                                    <p:cond delay="0"/>
                                  </p:stCondLst>
                                  <p:childTnLst>
                                    <p:set>
                                      <p:cBhvr>
                                        <p:cTn id="239" dur="1" fill="hold">
                                          <p:stCondLst>
                                            <p:cond delay="0"/>
                                          </p:stCondLst>
                                        </p:cTn>
                                        <p:tgtEl>
                                          <p:spTgt spid="77"/>
                                        </p:tgtEl>
                                        <p:attrNameLst>
                                          <p:attrName>style.visibility</p:attrName>
                                        </p:attrNameLst>
                                      </p:cBhvr>
                                      <p:to>
                                        <p:strVal val="visible"/>
                                      </p:to>
                                    </p:set>
                                    <p:animEffect transition="in" filter="blinds(horizontal)">
                                      <p:cBhvr>
                                        <p:cTn id="240" dur="500"/>
                                        <p:tgtEl>
                                          <p:spTgt spid="77"/>
                                        </p:tgtEl>
                                      </p:cBhvr>
                                    </p:animEffect>
                                  </p:childTnLst>
                                </p:cTn>
                              </p:par>
                            </p:childTnLst>
                          </p:cTn>
                        </p:par>
                      </p:childTnLst>
                    </p:cTn>
                  </p:par>
                  <p:par>
                    <p:cTn id="241" fill="hold">
                      <p:stCondLst>
                        <p:cond delay="indefinite"/>
                      </p:stCondLst>
                      <p:childTnLst>
                        <p:par>
                          <p:cTn id="242" fill="hold">
                            <p:stCondLst>
                              <p:cond delay="0"/>
                            </p:stCondLst>
                            <p:childTnLst>
                              <p:par>
                                <p:cTn id="243" presetID="3" presetClass="entr" presetSubtype="10" fill="hold" grpId="0" nodeType="clickEffect">
                                  <p:stCondLst>
                                    <p:cond delay="0"/>
                                  </p:stCondLst>
                                  <p:childTnLst>
                                    <p:set>
                                      <p:cBhvr>
                                        <p:cTn id="244" dur="1" fill="hold">
                                          <p:stCondLst>
                                            <p:cond delay="0"/>
                                          </p:stCondLst>
                                        </p:cTn>
                                        <p:tgtEl>
                                          <p:spTgt spid="79"/>
                                        </p:tgtEl>
                                        <p:attrNameLst>
                                          <p:attrName>style.visibility</p:attrName>
                                        </p:attrNameLst>
                                      </p:cBhvr>
                                      <p:to>
                                        <p:strVal val="visible"/>
                                      </p:to>
                                    </p:set>
                                    <p:animEffect transition="in" filter="blinds(horizontal)">
                                      <p:cBhvr>
                                        <p:cTn id="245" dur="500"/>
                                        <p:tgtEl>
                                          <p:spTgt spid="79"/>
                                        </p:tgtEl>
                                      </p:cBhvr>
                                    </p:animEffect>
                                  </p:childTnLst>
                                </p:cTn>
                              </p:par>
                            </p:childTnLst>
                          </p:cTn>
                        </p:par>
                      </p:childTnLst>
                    </p:cTn>
                  </p:par>
                  <p:par>
                    <p:cTn id="246" fill="hold">
                      <p:stCondLst>
                        <p:cond delay="indefinite"/>
                      </p:stCondLst>
                      <p:childTnLst>
                        <p:par>
                          <p:cTn id="247" fill="hold">
                            <p:stCondLst>
                              <p:cond delay="0"/>
                            </p:stCondLst>
                            <p:childTnLst>
                              <p:par>
                                <p:cTn id="248" presetID="3" presetClass="exit" presetSubtype="10" fill="hold" nodeType="clickEffect">
                                  <p:stCondLst>
                                    <p:cond delay="0"/>
                                  </p:stCondLst>
                                  <p:childTnLst>
                                    <p:animEffect transition="out" filter="blinds(horizontal)">
                                      <p:cBhvr>
                                        <p:cTn id="249" dur="500"/>
                                        <p:tgtEl>
                                          <p:spTgt spid="31"/>
                                        </p:tgtEl>
                                      </p:cBhvr>
                                    </p:animEffect>
                                    <p:set>
                                      <p:cBhvr>
                                        <p:cTn id="250" dur="1" fill="hold">
                                          <p:stCondLst>
                                            <p:cond delay="499"/>
                                          </p:stCondLst>
                                        </p:cTn>
                                        <p:tgtEl>
                                          <p:spTgt spid="31"/>
                                        </p:tgtEl>
                                        <p:attrNameLst>
                                          <p:attrName>style.visibility</p:attrName>
                                        </p:attrNameLst>
                                      </p:cBhvr>
                                      <p:to>
                                        <p:strVal val="hidden"/>
                                      </p:to>
                                    </p:set>
                                  </p:childTnLst>
                                </p:cTn>
                              </p:par>
                              <p:par>
                                <p:cTn id="251" presetID="3" presetClass="exit" presetSubtype="10" fill="hold" nodeType="withEffect">
                                  <p:stCondLst>
                                    <p:cond delay="0"/>
                                  </p:stCondLst>
                                  <p:childTnLst>
                                    <p:animEffect transition="out" filter="blinds(horizontal)">
                                      <p:cBhvr>
                                        <p:cTn id="252" dur="500"/>
                                        <p:tgtEl>
                                          <p:spTgt spid="70"/>
                                        </p:tgtEl>
                                      </p:cBhvr>
                                    </p:animEffect>
                                    <p:set>
                                      <p:cBhvr>
                                        <p:cTn id="253" dur="1" fill="hold">
                                          <p:stCondLst>
                                            <p:cond delay="499"/>
                                          </p:stCondLst>
                                        </p:cTn>
                                        <p:tgtEl>
                                          <p:spTgt spid="70"/>
                                        </p:tgtEl>
                                        <p:attrNameLst>
                                          <p:attrName>style.visibility</p:attrName>
                                        </p:attrNameLst>
                                      </p:cBhvr>
                                      <p:to>
                                        <p:strVal val="hidden"/>
                                      </p:to>
                                    </p:set>
                                  </p:childTnLst>
                                </p:cTn>
                              </p:par>
                              <p:par>
                                <p:cTn id="254" presetID="3" presetClass="exit" presetSubtype="10" fill="hold" nodeType="withEffect">
                                  <p:stCondLst>
                                    <p:cond delay="0"/>
                                  </p:stCondLst>
                                  <p:childTnLst>
                                    <p:animEffect transition="out" filter="blinds(horizontal)">
                                      <p:cBhvr>
                                        <p:cTn id="255" dur="500"/>
                                        <p:tgtEl>
                                          <p:spTgt spid="72"/>
                                        </p:tgtEl>
                                      </p:cBhvr>
                                    </p:animEffect>
                                    <p:set>
                                      <p:cBhvr>
                                        <p:cTn id="256" dur="1" fill="hold">
                                          <p:stCondLst>
                                            <p:cond delay="499"/>
                                          </p:stCondLst>
                                        </p:cTn>
                                        <p:tgtEl>
                                          <p:spTgt spid="72"/>
                                        </p:tgtEl>
                                        <p:attrNameLst>
                                          <p:attrName>style.visibility</p:attrName>
                                        </p:attrNameLst>
                                      </p:cBhvr>
                                      <p:to>
                                        <p:strVal val="hidden"/>
                                      </p:to>
                                    </p:set>
                                  </p:childTnLst>
                                </p:cTn>
                              </p:par>
                              <p:par>
                                <p:cTn id="257" presetID="3" presetClass="exit" presetSubtype="10" fill="hold" nodeType="withEffect">
                                  <p:stCondLst>
                                    <p:cond delay="0"/>
                                  </p:stCondLst>
                                  <p:childTnLst>
                                    <p:animEffect transition="out" filter="blinds(horizontal)">
                                      <p:cBhvr>
                                        <p:cTn id="258" dur="500"/>
                                        <p:tgtEl>
                                          <p:spTgt spid="74"/>
                                        </p:tgtEl>
                                      </p:cBhvr>
                                    </p:animEffect>
                                    <p:set>
                                      <p:cBhvr>
                                        <p:cTn id="259" dur="1" fill="hold">
                                          <p:stCondLst>
                                            <p:cond delay="499"/>
                                          </p:stCondLst>
                                        </p:cTn>
                                        <p:tgtEl>
                                          <p:spTgt spid="74"/>
                                        </p:tgtEl>
                                        <p:attrNameLst>
                                          <p:attrName>style.visibility</p:attrName>
                                        </p:attrNameLst>
                                      </p:cBhvr>
                                      <p:to>
                                        <p:strVal val="hidden"/>
                                      </p:to>
                                    </p:set>
                                  </p:childTnLst>
                                </p:cTn>
                              </p:par>
                              <p:par>
                                <p:cTn id="260" presetID="3" presetClass="exit" presetSubtype="10" fill="hold" nodeType="withEffect">
                                  <p:stCondLst>
                                    <p:cond delay="0"/>
                                  </p:stCondLst>
                                  <p:childTnLst>
                                    <p:animEffect transition="out" filter="blinds(horizontal)">
                                      <p:cBhvr>
                                        <p:cTn id="261" dur="500"/>
                                        <p:tgtEl>
                                          <p:spTgt spid="77"/>
                                        </p:tgtEl>
                                      </p:cBhvr>
                                    </p:animEffect>
                                    <p:set>
                                      <p:cBhvr>
                                        <p:cTn id="262" dur="1" fill="hold">
                                          <p:stCondLst>
                                            <p:cond delay="499"/>
                                          </p:stCondLst>
                                        </p:cTn>
                                        <p:tgtEl>
                                          <p:spTgt spid="77"/>
                                        </p:tgtEl>
                                        <p:attrNameLst>
                                          <p:attrName>style.visibility</p:attrName>
                                        </p:attrNameLst>
                                      </p:cBhvr>
                                      <p:to>
                                        <p:strVal val="hidden"/>
                                      </p:to>
                                    </p:set>
                                  </p:childTnLst>
                                </p:cTn>
                              </p:par>
                              <p:par>
                                <p:cTn id="263" presetID="3" presetClass="exit" presetSubtype="10" fill="hold" grpId="1" nodeType="withEffect">
                                  <p:stCondLst>
                                    <p:cond delay="0"/>
                                  </p:stCondLst>
                                  <p:childTnLst>
                                    <p:animEffect transition="out" filter="blinds(horizontal)">
                                      <p:cBhvr>
                                        <p:cTn id="264" dur="500"/>
                                        <p:tgtEl>
                                          <p:spTgt spid="79"/>
                                        </p:tgtEl>
                                      </p:cBhvr>
                                    </p:animEffect>
                                    <p:set>
                                      <p:cBhvr>
                                        <p:cTn id="265" dur="1" fill="hold">
                                          <p:stCondLst>
                                            <p:cond delay="499"/>
                                          </p:stCondLst>
                                        </p:cTn>
                                        <p:tgtEl>
                                          <p:spTgt spid="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animBg="1"/>
      <p:bldP spid="16" grpId="0" animBg="1"/>
      <p:bldP spid="17" grpId="0" animBg="1"/>
      <p:bldP spid="18" grpId="0" animBg="1"/>
      <p:bldP spid="20" grpId="0" animBg="1"/>
      <p:bldP spid="21" grpId="0" animBg="1"/>
      <p:bldP spid="22" grpId="0" animBg="1"/>
      <p:bldP spid="23" grpId="0" animBg="1"/>
      <p:bldP spid="24" grpId="0" animBg="1"/>
      <p:bldP spid="25" grpId="0" animBg="1"/>
      <p:bldP spid="26" grpId="0"/>
      <p:bldP spid="1031" grpId="0"/>
      <p:bldP spid="1045" grpId="0"/>
      <p:bldP spid="54" grpId="0"/>
      <p:bldP spid="55" grpId="0"/>
      <p:bldP spid="57" grpId="0"/>
      <p:bldP spid="58" grpId="0"/>
      <p:bldP spid="59" grpId="0"/>
      <p:bldP spid="61" grpId="0"/>
      <p:bldP spid="62" grpId="0"/>
      <p:bldP spid="63" grpId="0"/>
      <p:bldP spid="64" grpId="0"/>
      <p:bldP spid="7" grpId="0"/>
      <p:bldP spid="51" grpId="0"/>
      <p:bldP spid="52" grpId="0"/>
      <p:bldP spid="53" grpId="0"/>
      <p:bldP spid="56" grpId="0"/>
      <p:bldP spid="8" grpId="0"/>
      <p:bldP spid="60" grpId="0"/>
      <p:bldP spid="11" grpId="0"/>
      <p:bldP spid="65" grpId="0"/>
      <p:bldP spid="66" grpId="0"/>
      <p:bldP spid="67" grpId="0"/>
      <p:bldP spid="28" grpId="0"/>
      <p:bldP spid="28" grpId="1"/>
      <p:bldP spid="28" grpId="2"/>
      <p:bldP spid="79" grpId="0"/>
      <p:bldP spid="79"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Line 91"/>
          <p:cNvSpPr>
            <a:spLocks noChangeShapeType="1"/>
          </p:cNvSpPr>
          <p:nvPr/>
        </p:nvSpPr>
        <p:spPr bwMode="auto">
          <a:xfrm>
            <a:off x="615911" y="5791200"/>
            <a:ext cx="2743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9" name="Line 92"/>
          <p:cNvSpPr>
            <a:spLocks noChangeShapeType="1"/>
          </p:cNvSpPr>
          <p:nvPr/>
        </p:nvSpPr>
        <p:spPr bwMode="auto">
          <a:xfrm>
            <a:off x="1301711" y="5715000"/>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0" name="Line 93"/>
          <p:cNvSpPr>
            <a:spLocks noChangeShapeType="1"/>
          </p:cNvSpPr>
          <p:nvPr/>
        </p:nvSpPr>
        <p:spPr bwMode="auto">
          <a:xfrm>
            <a:off x="1987511" y="5715000"/>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 name="Line 94"/>
          <p:cNvSpPr>
            <a:spLocks noChangeShapeType="1"/>
          </p:cNvSpPr>
          <p:nvPr/>
        </p:nvSpPr>
        <p:spPr bwMode="auto">
          <a:xfrm>
            <a:off x="2673311" y="5715000"/>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 name="Content Placeholder 2"/>
          <p:cNvSpPr>
            <a:spLocks noGrp="1"/>
          </p:cNvSpPr>
          <p:nvPr>
            <p:ph idx="1"/>
          </p:nvPr>
        </p:nvSpPr>
        <p:spPr>
          <a:xfrm>
            <a:off x="228600" y="1600200"/>
            <a:ext cx="3500252" cy="2998433"/>
          </a:xfrm>
        </p:spPr>
        <p:txBody>
          <a:bodyPr>
            <a:normAutofit lnSpcReduction="10000"/>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Sketch the following curve:</a:t>
            </a: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algn="ctr">
              <a:buFont typeface="Wingdings"/>
              <a:buChar char="à"/>
            </a:pPr>
            <a:r>
              <a:rPr lang="en-US" sz="1400" dirty="0">
                <a:latin typeface="Comic Sans MS" panose="030F0702030302020204" pitchFamily="66" charset="0"/>
                <a:sym typeface="Wingdings" panose="05000000000000000000" pitchFamily="2" charset="2"/>
              </a:rPr>
              <a:t>Like last time, you can draw up a table of values</a:t>
            </a: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a:latin typeface="Comic Sans MS" panose="030F0702030302020204" pitchFamily="66" charset="0"/>
                <a:sym typeface="Wingdings" panose="05000000000000000000" pitchFamily="2" charset="2"/>
              </a:rPr>
              <a:t>Think about what the value of cos</a:t>
            </a:r>
            <a:r>
              <a:rPr lang="el-GR" sz="1400" dirty="0">
                <a:latin typeface="Comic Sans MS" panose="030F0702030302020204" pitchFamily="66" charset="0"/>
                <a:sym typeface="Wingdings" panose="05000000000000000000" pitchFamily="2" charset="2"/>
              </a:rPr>
              <a:t>θ</a:t>
            </a:r>
            <a:r>
              <a:rPr lang="en-US" sz="1400" dirty="0">
                <a:latin typeface="Comic Sans MS" panose="030F0702030302020204" pitchFamily="66" charset="0"/>
                <a:sym typeface="Wingdings" panose="05000000000000000000" pitchFamily="2" charset="2"/>
              </a:rPr>
              <a:t> will be for each of these…</a:t>
            </a: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TextBox 5"/>
              <p:cNvSpPr txBox="1"/>
              <p:nvPr/>
            </p:nvSpPr>
            <p:spPr>
              <a:xfrm>
                <a:off x="1240971" y="2686648"/>
                <a:ext cx="166853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𝑟</m:t>
                      </m:r>
                      <m:r>
                        <a:rPr lang="en-US" sz="1600" b="0" i="1" smtClean="0">
                          <a:latin typeface="Cambria Math"/>
                        </a:rPr>
                        <m:t>=</m:t>
                      </m:r>
                      <m:r>
                        <a:rPr lang="en-US" sz="1600" b="0" i="1" smtClean="0">
                          <a:latin typeface="Cambria Math"/>
                        </a:rPr>
                        <m:t>𝑎</m:t>
                      </m:r>
                      <m:r>
                        <a:rPr lang="en-US" sz="1600" b="0" i="1" smtClean="0">
                          <a:latin typeface="Cambria Math"/>
                        </a:rPr>
                        <m:t>(1+</m:t>
                      </m:r>
                      <m:r>
                        <a:rPr lang="en-US" sz="1600" b="0" i="1" smtClean="0">
                          <a:latin typeface="Cambria Math"/>
                        </a:rPr>
                        <m:t>𝑐𝑜𝑠</m:t>
                      </m:r>
                      <m:r>
                        <a:rPr lang="en-US" sz="1600" b="0" i="1" smtClean="0">
                          <a:latin typeface="Cambria Math"/>
                          <a:ea typeface="Cambria Math"/>
                        </a:rPr>
                        <m:t>𝜃</m:t>
                      </m:r>
                      <m:r>
                        <a:rPr lang="en-US" sz="1600" b="0" i="1" smtClean="0">
                          <a:latin typeface="Cambria Math"/>
                          <a:ea typeface="Cambria Math"/>
                        </a:rPr>
                        <m:t>)</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1240971" y="2686648"/>
                <a:ext cx="1668534" cy="338554"/>
              </a:xfrm>
              <a:prstGeom prst="rect">
                <a:avLst/>
              </a:prstGeom>
              <a:blipFill>
                <a:blip r:embed="rId2"/>
                <a:stretch>
                  <a:fillRect b="-10909"/>
                </a:stretch>
              </a:blipFill>
            </p:spPr>
            <p:txBody>
              <a:bodyPr/>
              <a:lstStyle/>
              <a:p>
                <a:r>
                  <a:rPr lang="en-GB">
                    <a:noFill/>
                  </a:rPr>
                  <a:t> </a:t>
                </a:r>
              </a:p>
            </p:txBody>
          </p:sp>
        </mc:Fallback>
      </mc:AlternateContent>
      <p:sp>
        <p:nvSpPr>
          <p:cNvPr id="69" name="AutoShape 4"/>
          <p:cNvSpPr>
            <a:spLocks noChangeAspect="1" noChangeArrowheads="1" noTextEdit="1"/>
          </p:cNvSpPr>
          <p:nvPr/>
        </p:nvSpPr>
        <p:spPr bwMode="auto">
          <a:xfrm>
            <a:off x="335984" y="4401418"/>
            <a:ext cx="33512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Line 6"/>
          <p:cNvSpPr>
            <a:spLocks noChangeShapeType="1"/>
          </p:cNvSpPr>
          <p:nvPr/>
        </p:nvSpPr>
        <p:spPr bwMode="auto">
          <a:xfrm>
            <a:off x="894784" y="4395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Line 7"/>
          <p:cNvSpPr>
            <a:spLocks noChangeShapeType="1"/>
          </p:cNvSpPr>
          <p:nvPr/>
        </p:nvSpPr>
        <p:spPr bwMode="auto">
          <a:xfrm>
            <a:off x="1453584" y="4395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8"/>
          <p:cNvSpPr>
            <a:spLocks noChangeShapeType="1"/>
          </p:cNvSpPr>
          <p:nvPr/>
        </p:nvSpPr>
        <p:spPr bwMode="auto">
          <a:xfrm>
            <a:off x="2012384" y="4395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9"/>
          <p:cNvSpPr>
            <a:spLocks noChangeShapeType="1"/>
          </p:cNvSpPr>
          <p:nvPr/>
        </p:nvSpPr>
        <p:spPr bwMode="auto">
          <a:xfrm>
            <a:off x="2571184" y="4395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10"/>
          <p:cNvSpPr>
            <a:spLocks noChangeShapeType="1"/>
          </p:cNvSpPr>
          <p:nvPr/>
        </p:nvSpPr>
        <p:spPr bwMode="auto">
          <a:xfrm>
            <a:off x="3129984" y="4395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11"/>
          <p:cNvSpPr>
            <a:spLocks noChangeShapeType="1"/>
          </p:cNvSpPr>
          <p:nvPr/>
        </p:nvSpPr>
        <p:spPr bwMode="auto">
          <a:xfrm>
            <a:off x="329634" y="4771306"/>
            <a:ext cx="3365501"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12"/>
          <p:cNvSpPr>
            <a:spLocks noChangeShapeType="1"/>
          </p:cNvSpPr>
          <p:nvPr/>
        </p:nvSpPr>
        <p:spPr bwMode="auto">
          <a:xfrm>
            <a:off x="335984" y="4395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13"/>
          <p:cNvSpPr>
            <a:spLocks noChangeShapeType="1"/>
          </p:cNvSpPr>
          <p:nvPr/>
        </p:nvSpPr>
        <p:spPr bwMode="auto">
          <a:xfrm>
            <a:off x="3693736" y="4396626"/>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14"/>
          <p:cNvSpPr>
            <a:spLocks noChangeShapeType="1"/>
          </p:cNvSpPr>
          <p:nvPr/>
        </p:nvSpPr>
        <p:spPr bwMode="auto">
          <a:xfrm>
            <a:off x="329634" y="4401418"/>
            <a:ext cx="3365501"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15"/>
          <p:cNvSpPr>
            <a:spLocks noChangeShapeType="1"/>
          </p:cNvSpPr>
          <p:nvPr/>
        </p:nvSpPr>
        <p:spPr bwMode="auto">
          <a:xfrm>
            <a:off x="329634" y="5142781"/>
            <a:ext cx="3365501"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Rectangle 16"/>
          <p:cNvSpPr>
            <a:spLocks noChangeArrowheads="1"/>
          </p:cNvSpPr>
          <p:nvPr/>
        </p:nvSpPr>
        <p:spPr bwMode="auto">
          <a:xfrm>
            <a:off x="561409" y="4453806"/>
            <a:ext cx="1090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dirty="0">
                <a:ln>
                  <a:noFill/>
                </a:ln>
                <a:solidFill>
                  <a:srgbClr val="000000"/>
                </a:solidFill>
                <a:effectLst/>
                <a:latin typeface="Comic Sans MS" pitchFamily="66" charset="0"/>
                <a:cs typeface="Arial" pitchFamily="34" charset="0"/>
              </a:rPr>
              <a:t>θ</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6" name="Rectangle 28"/>
          <p:cNvSpPr>
            <a:spLocks noChangeArrowheads="1"/>
          </p:cNvSpPr>
          <p:nvPr/>
        </p:nvSpPr>
        <p:spPr bwMode="auto">
          <a:xfrm>
            <a:off x="572522" y="4823693"/>
            <a:ext cx="1809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omic Sans MS" pitchFamily="66" charset="0"/>
                <a:cs typeface="Arial" pitchFamily="34" charset="0"/>
              </a:rPr>
              <a:t>r</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7" name="TextBox 86"/>
          <p:cNvSpPr txBox="1"/>
          <p:nvPr/>
        </p:nvSpPr>
        <p:spPr>
          <a:xfrm>
            <a:off x="945584" y="4401418"/>
            <a:ext cx="457200" cy="307777"/>
          </a:xfrm>
          <a:prstGeom prst="rect">
            <a:avLst/>
          </a:prstGeom>
          <a:noFill/>
        </p:spPr>
        <p:txBody>
          <a:bodyPr wrap="square" rtlCol="0">
            <a:spAutoFit/>
          </a:bodyPr>
          <a:lstStyle/>
          <a:p>
            <a:pPr algn="ctr"/>
            <a:r>
              <a:rPr lang="en-GB" sz="1400" dirty="0">
                <a:latin typeface="Comic Sans MS" panose="030F0702030302020204" pitchFamily="66" charset="0"/>
              </a:rPr>
              <a:t>0</a:t>
            </a:r>
          </a:p>
        </p:txBody>
      </p:sp>
      <p:sp>
        <p:nvSpPr>
          <p:cNvPr id="88" name="TextBox 87"/>
          <p:cNvSpPr txBox="1"/>
          <p:nvPr/>
        </p:nvSpPr>
        <p:spPr>
          <a:xfrm>
            <a:off x="1478984" y="4401418"/>
            <a:ext cx="533400" cy="307777"/>
          </a:xfrm>
          <a:prstGeom prst="rect">
            <a:avLst/>
          </a:prstGeom>
          <a:noFill/>
        </p:spPr>
        <p:txBody>
          <a:bodyPr wrap="square" rtlCol="0">
            <a:spAutoFit/>
          </a:bodyPr>
          <a:lstStyle/>
          <a:p>
            <a:pPr algn="ctr"/>
            <a:r>
              <a:rPr lang="el-GR" sz="1400" baseline="30000" dirty="0">
                <a:latin typeface="Comic Sans MS" panose="030F0702030302020204" pitchFamily="66" charset="0"/>
              </a:rPr>
              <a:t>π</a:t>
            </a:r>
            <a:r>
              <a:rPr lang="en-GB" sz="1400" dirty="0">
                <a:latin typeface="Comic Sans MS" panose="030F0702030302020204" pitchFamily="66" charset="0"/>
              </a:rPr>
              <a:t>/</a:t>
            </a:r>
            <a:r>
              <a:rPr lang="en-GB" sz="1400" baseline="-25000" dirty="0">
                <a:latin typeface="Comic Sans MS" panose="030F0702030302020204" pitchFamily="66" charset="0"/>
              </a:rPr>
              <a:t>2</a:t>
            </a:r>
          </a:p>
        </p:txBody>
      </p:sp>
      <p:sp>
        <p:nvSpPr>
          <p:cNvPr id="89" name="TextBox 88"/>
          <p:cNvSpPr txBox="1"/>
          <p:nvPr/>
        </p:nvSpPr>
        <p:spPr>
          <a:xfrm>
            <a:off x="2545784" y="4401418"/>
            <a:ext cx="609600" cy="307777"/>
          </a:xfrm>
          <a:prstGeom prst="rect">
            <a:avLst/>
          </a:prstGeom>
          <a:noFill/>
        </p:spPr>
        <p:txBody>
          <a:bodyPr wrap="square" rtlCol="0">
            <a:spAutoFit/>
          </a:bodyPr>
          <a:lstStyle/>
          <a:p>
            <a:pPr algn="ctr"/>
            <a:r>
              <a:rPr lang="en-GB" sz="1400" baseline="30000" dirty="0">
                <a:latin typeface="Comic Sans MS" panose="030F0702030302020204" pitchFamily="66" charset="0"/>
              </a:rPr>
              <a:t>3</a:t>
            </a:r>
            <a:r>
              <a:rPr lang="el-GR" sz="1400" baseline="30000" dirty="0">
                <a:latin typeface="Comic Sans MS" panose="030F0702030302020204" pitchFamily="66" charset="0"/>
              </a:rPr>
              <a:t>π</a:t>
            </a:r>
            <a:r>
              <a:rPr lang="en-GB" sz="1400" dirty="0">
                <a:latin typeface="Comic Sans MS" panose="030F0702030302020204" pitchFamily="66" charset="0"/>
              </a:rPr>
              <a:t>/</a:t>
            </a:r>
            <a:r>
              <a:rPr lang="en-GB" sz="1400" baseline="-25000" dirty="0">
                <a:latin typeface="Comic Sans MS" panose="030F0702030302020204" pitchFamily="66" charset="0"/>
              </a:rPr>
              <a:t>2</a:t>
            </a:r>
          </a:p>
        </p:txBody>
      </p:sp>
      <p:sp>
        <p:nvSpPr>
          <p:cNvPr id="90" name="TextBox 89"/>
          <p:cNvSpPr txBox="1"/>
          <p:nvPr/>
        </p:nvSpPr>
        <p:spPr>
          <a:xfrm>
            <a:off x="2012384" y="4401418"/>
            <a:ext cx="533400" cy="307777"/>
          </a:xfrm>
          <a:prstGeom prst="rect">
            <a:avLst/>
          </a:prstGeom>
          <a:noFill/>
        </p:spPr>
        <p:txBody>
          <a:bodyPr wrap="square" rtlCol="0">
            <a:spAutoFit/>
          </a:bodyPr>
          <a:lstStyle/>
          <a:p>
            <a:pPr algn="ct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91" name="TextBox 90"/>
          <p:cNvSpPr txBox="1"/>
          <p:nvPr/>
        </p:nvSpPr>
        <p:spPr>
          <a:xfrm>
            <a:off x="3155384" y="4401418"/>
            <a:ext cx="533400" cy="307777"/>
          </a:xfrm>
          <a:prstGeom prst="rect">
            <a:avLst/>
          </a:prstGeom>
          <a:noFill/>
        </p:spPr>
        <p:txBody>
          <a:bodyPr wrap="square" rtlCol="0">
            <a:spAutoFit/>
          </a:bodyPr>
          <a:lstStyle/>
          <a:p>
            <a:pPr algn="ctr"/>
            <a:r>
              <a:rPr lang="en-GB" sz="1400" dirty="0">
                <a:latin typeface="Comic Sans MS" panose="030F0702030302020204" pitchFamily="66" charset="0"/>
              </a:rPr>
              <a:t>2</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92" name="TextBox 91"/>
          <p:cNvSpPr txBox="1"/>
          <p:nvPr/>
        </p:nvSpPr>
        <p:spPr>
          <a:xfrm>
            <a:off x="945584" y="4782418"/>
            <a:ext cx="4572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2a</a:t>
            </a:r>
          </a:p>
        </p:txBody>
      </p:sp>
      <p:sp>
        <p:nvSpPr>
          <p:cNvPr id="95" name="TextBox 94"/>
          <p:cNvSpPr txBox="1"/>
          <p:nvPr/>
        </p:nvSpPr>
        <p:spPr>
          <a:xfrm>
            <a:off x="2012384" y="4782418"/>
            <a:ext cx="533400"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0</a:t>
            </a:r>
            <a:endParaRPr lang="en-GB" sz="1400" dirty="0">
              <a:solidFill>
                <a:srgbClr val="FF0000"/>
              </a:solidFill>
              <a:latin typeface="Comic Sans MS" panose="030F0702030302020204" pitchFamily="66" charset="0"/>
            </a:endParaRPr>
          </a:p>
        </p:txBody>
      </p:sp>
      <p:sp>
        <p:nvSpPr>
          <p:cNvPr id="96" name="TextBox 95"/>
          <p:cNvSpPr txBox="1"/>
          <p:nvPr/>
        </p:nvSpPr>
        <p:spPr>
          <a:xfrm>
            <a:off x="3155384" y="4782418"/>
            <a:ext cx="5334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2a</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23" t="14892" r="3542" b="6699"/>
          <a:stretch/>
        </p:blipFill>
        <p:spPr bwMode="auto">
          <a:xfrm>
            <a:off x="3966630" y="1710046"/>
            <a:ext cx="4916112" cy="3372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V="1">
            <a:off x="6424686" y="1674421"/>
            <a:ext cx="0" cy="337259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990381" y="3396343"/>
            <a:ext cx="491611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467109" y="4768563"/>
            <a:ext cx="5334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a</a:t>
            </a:r>
          </a:p>
        </p:txBody>
      </p:sp>
      <p:sp>
        <p:nvSpPr>
          <p:cNvPr id="37" name="TextBox 36"/>
          <p:cNvSpPr txBox="1"/>
          <p:nvPr/>
        </p:nvSpPr>
        <p:spPr>
          <a:xfrm>
            <a:off x="2593286" y="4766584"/>
            <a:ext cx="5334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a</a:t>
            </a:r>
          </a:p>
        </p:txBody>
      </p:sp>
      <p:sp>
        <p:nvSpPr>
          <p:cNvPr id="38" name="TextBox 37"/>
          <p:cNvSpPr txBox="1"/>
          <p:nvPr/>
        </p:nvSpPr>
        <p:spPr>
          <a:xfrm>
            <a:off x="6109572" y="2424124"/>
            <a:ext cx="269625"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a</a:t>
            </a:r>
          </a:p>
        </p:txBody>
      </p:sp>
      <p:sp>
        <p:nvSpPr>
          <p:cNvPr id="39" name="TextBox 38"/>
          <p:cNvSpPr txBox="1"/>
          <p:nvPr/>
        </p:nvSpPr>
        <p:spPr>
          <a:xfrm>
            <a:off x="8539347" y="3408219"/>
            <a:ext cx="604653" cy="276999"/>
          </a:xfrm>
          <a:prstGeom prst="rect">
            <a:avLst/>
          </a:prstGeom>
          <a:noFill/>
        </p:spPr>
        <p:txBody>
          <a:bodyPr wrap="none" rtlCol="0">
            <a:spAutoFit/>
          </a:bodyPr>
          <a:lstStyle/>
          <a:p>
            <a:r>
              <a:rPr lang="en-US" sz="1200" b="1" dirty="0">
                <a:latin typeface="Comic Sans MS" panose="030F0702030302020204" pitchFamily="66" charset="0"/>
              </a:rPr>
              <a:t>0, 2</a:t>
            </a:r>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40" name="TextBox 39"/>
          <p:cNvSpPr txBox="1"/>
          <p:nvPr/>
        </p:nvSpPr>
        <p:spPr>
          <a:xfrm>
            <a:off x="6257305" y="1233055"/>
            <a:ext cx="321624" cy="461665"/>
          </a:xfrm>
          <a:prstGeom prst="rect">
            <a:avLst/>
          </a:prstGeom>
          <a:noFill/>
        </p:spPr>
        <p:txBody>
          <a:bodyPr wrap="square" rtlCol="0">
            <a:spAutoFit/>
          </a:bodyPr>
          <a:lstStyle/>
          <a:p>
            <a:pPr algn="ctr"/>
            <a:r>
              <a:rPr lang="el-GR" sz="1200" b="1" u="sng" dirty="0">
                <a:latin typeface="Comic Sans MS" panose="030F0702030302020204" pitchFamily="66" charset="0"/>
              </a:rPr>
              <a:t>π</a:t>
            </a:r>
            <a:r>
              <a:rPr lang="en-US" sz="1200" b="1" dirty="0">
                <a:latin typeface="Comic Sans MS" panose="030F0702030302020204" pitchFamily="66" charset="0"/>
              </a:rPr>
              <a:t> 2</a:t>
            </a:r>
            <a:endParaRPr lang="en-GB" sz="1200" b="1" dirty="0">
              <a:latin typeface="Comic Sans MS" panose="030F0702030302020204" pitchFamily="66" charset="0"/>
            </a:endParaRPr>
          </a:p>
        </p:txBody>
      </p:sp>
      <p:sp>
        <p:nvSpPr>
          <p:cNvPr id="41" name="TextBox 40"/>
          <p:cNvSpPr txBox="1"/>
          <p:nvPr/>
        </p:nvSpPr>
        <p:spPr>
          <a:xfrm>
            <a:off x="3725883" y="3218213"/>
            <a:ext cx="228601" cy="276999"/>
          </a:xfrm>
          <a:prstGeom prst="rect">
            <a:avLst/>
          </a:prstGeom>
          <a:noFill/>
        </p:spPr>
        <p:txBody>
          <a:bodyPr wrap="square" rtlCol="0">
            <a:spAutoFit/>
          </a:bodyPr>
          <a:lstStyle/>
          <a:p>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42" name="TextBox 41"/>
          <p:cNvSpPr txBox="1"/>
          <p:nvPr/>
        </p:nvSpPr>
        <p:spPr>
          <a:xfrm>
            <a:off x="6219699" y="5043054"/>
            <a:ext cx="442357" cy="461665"/>
          </a:xfrm>
          <a:prstGeom prst="rect">
            <a:avLst/>
          </a:prstGeom>
          <a:noFill/>
        </p:spPr>
        <p:txBody>
          <a:bodyPr wrap="square" rtlCol="0">
            <a:spAutoFit/>
          </a:bodyPr>
          <a:lstStyle/>
          <a:p>
            <a:pPr algn="ctr"/>
            <a:r>
              <a:rPr lang="en-US" sz="1200" b="1" u="sng" dirty="0">
                <a:latin typeface="Comic Sans MS" panose="030F0702030302020204" pitchFamily="66" charset="0"/>
              </a:rPr>
              <a:t>3</a:t>
            </a:r>
            <a:r>
              <a:rPr lang="el-GR" sz="1200" b="1" u="sng" dirty="0">
                <a:latin typeface="Comic Sans MS" panose="030F0702030302020204" pitchFamily="66" charset="0"/>
              </a:rPr>
              <a:t>π</a:t>
            </a:r>
            <a:r>
              <a:rPr lang="en-US" sz="1200" b="1" dirty="0">
                <a:latin typeface="Comic Sans MS" panose="030F0702030302020204" pitchFamily="66" charset="0"/>
              </a:rPr>
              <a:t> 2</a:t>
            </a:r>
            <a:endParaRPr lang="en-GB" sz="1200" b="1" dirty="0">
              <a:latin typeface="Comic Sans MS" panose="030F0702030302020204" pitchFamily="66" charset="0"/>
            </a:endParaRPr>
          </a:p>
        </p:txBody>
      </p:sp>
      <p:grpSp>
        <p:nvGrpSpPr>
          <p:cNvPr id="43" name="Group 42"/>
          <p:cNvGrpSpPr/>
          <p:nvPr/>
        </p:nvGrpSpPr>
        <p:grpSpPr>
          <a:xfrm>
            <a:off x="6356268" y="3309257"/>
            <a:ext cx="152400" cy="152400"/>
            <a:chOff x="4038600" y="1371600"/>
            <a:chExt cx="152400" cy="152400"/>
          </a:xfrm>
        </p:grpSpPr>
        <p:cxnSp>
          <p:nvCxnSpPr>
            <p:cNvPr id="44" name="Straight Connector 43"/>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7945582" y="3319153"/>
            <a:ext cx="152400" cy="152400"/>
            <a:chOff x="4038600" y="1371600"/>
            <a:chExt cx="152400" cy="152400"/>
          </a:xfrm>
        </p:grpSpPr>
        <p:cxnSp>
          <p:nvCxnSpPr>
            <p:cNvPr id="47" name="Straight Connector 46"/>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6336500" y="2506665"/>
            <a:ext cx="152400" cy="152400"/>
            <a:chOff x="4038600" y="1371600"/>
            <a:chExt cx="152400" cy="152400"/>
          </a:xfrm>
        </p:grpSpPr>
        <p:cxnSp>
          <p:nvCxnSpPr>
            <p:cNvPr id="50" name="Straight Connector 49"/>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6348655" y="4128837"/>
            <a:ext cx="152400" cy="152400"/>
            <a:chOff x="4038600" y="1371600"/>
            <a:chExt cx="152400" cy="152400"/>
          </a:xfrm>
        </p:grpSpPr>
        <p:cxnSp>
          <p:nvCxnSpPr>
            <p:cNvPr id="53" name="Straight Connector 52"/>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5" name="TextBox 54"/>
          <p:cNvSpPr txBox="1"/>
          <p:nvPr/>
        </p:nvSpPr>
        <p:spPr>
          <a:xfrm>
            <a:off x="6108352" y="4083455"/>
            <a:ext cx="269626"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a</a:t>
            </a:r>
          </a:p>
        </p:txBody>
      </p:sp>
      <p:sp>
        <p:nvSpPr>
          <p:cNvPr id="56" name="TextBox 55"/>
          <p:cNvSpPr txBox="1"/>
          <p:nvPr/>
        </p:nvSpPr>
        <p:spPr>
          <a:xfrm>
            <a:off x="6409563" y="3394607"/>
            <a:ext cx="279244"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0</a:t>
            </a:r>
          </a:p>
        </p:txBody>
      </p:sp>
      <p:sp>
        <p:nvSpPr>
          <p:cNvPr id="57" name="TextBox 56"/>
          <p:cNvSpPr txBox="1"/>
          <p:nvPr/>
        </p:nvSpPr>
        <p:spPr>
          <a:xfrm>
            <a:off x="7997155" y="3408017"/>
            <a:ext cx="364202"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2a</a:t>
            </a:r>
          </a:p>
        </p:txBody>
      </p:sp>
      <p:sp>
        <p:nvSpPr>
          <p:cNvPr id="62" name="Line 95"/>
          <p:cNvSpPr>
            <a:spLocks noChangeShapeType="1"/>
          </p:cNvSpPr>
          <p:nvPr/>
        </p:nvSpPr>
        <p:spPr bwMode="auto">
          <a:xfrm>
            <a:off x="3359111" y="5715000"/>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7" name="Line 131"/>
          <p:cNvSpPr>
            <a:spLocks noChangeShapeType="1"/>
          </p:cNvSpPr>
          <p:nvPr/>
        </p:nvSpPr>
        <p:spPr bwMode="auto">
          <a:xfrm>
            <a:off x="615911" y="5486400"/>
            <a:ext cx="0" cy="609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 name="Text Box 136"/>
          <p:cNvSpPr txBox="1">
            <a:spLocks noChangeArrowheads="1"/>
          </p:cNvSpPr>
          <p:nvPr/>
        </p:nvSpPr>
        <p:spPr bwMode="auto">
          <a:xfrm>
            <a:off x="3357549" y="5302103"/>
            <a:ext cx="681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400" dirty="0">
                <a:latin typeface="Comic Sans MS" pitchFamily="66" charset="0"/>
              </a:rPr>
              <a:t>Cos</a:t>
            </a:r>
            <a:r>
              <a:rPr lang="el-GR" altLang="en-US" sz="1400" dirty="0">
                <a:latin typeface="Comic Sans MS" pitchFamily="66" charset="0"/>
              </a:rPr>
              <a:t>θ</a:t>
            </a:r>
          </a:p>
        </p:txBody>
      </p:sp>
      <p:sp>
        <p:nvSpPr>
          <p:cNvPr id="70" name="TextBox 69"/>
          <p:cNvSpPr txBox="1"/>
          <p:nvPr/>
        </p:nvSpPr>
        <p:spPr>
          <a:xfrm>
            <a:off x="1025328" y="5850990"/>
            <a:ext cx="533400" cy="307777"/>
          </a:xfrm>
          <a:prstGeom prst="rect">
            <a:avLst/>
          </a:prstGeom>
          <a:noFill/>
        </p:spPr>
        <p:txBody>
          <a:bodyPr wrap="square" rtlCol="0">
            <a:spAutoFit/>
          </a:bodyPr>
          <a:lstStyle/>
          <a:p>
            <a:pPr algn="ctr"/>
            <a:r>
              <a:rPr lang="el-GR" sz="1400" baseline="30000" dirty="0">
                <a:latin typeface="Comic Sans MS" panose="030F0702030302020204" pitchFamily="66" charset="0"/>
              </a:rPr>
              <a:t>π</a:t>
            </a:r>
            <a:r>
              <a:rPr lang="en-GB" sz="1400" dirty="0">
                <a:latin typeface="Comic Sans MS" panose="030F0702030302020204" pitchFamily="66" charset="0"/>
              </a:rPr>
              <a:t>/</a:t>
            </a:r>
            <a:r>
              <a:rPr lang="en-GB" sz="1400" baseline="-25000" dirty="0">
                <a:latin typeface="Comic Sans MS" panose="030F0702030302020204" pitchFamily="66" charset="0"/>
              </a:rPr>
              <a:t>2</a:t>
            </a:r>
          </a:p>
        </p:txBody>
      </p:sp>
      <p:sp>
        <p:nvSpPr>
          <p:cNvPr id="72" name="TextBox 71"/>
          <p:cNvSpPr txBox="1"/>
          <p:nvPr/>
        </p:nvSpPr>
        <p:spPr>
          <a:xfrm>
            <a:off x="2421739" y="5865167"/>
            <a:ext cx="533400" cy="307777"/>
          </a:xfrm>
          <a:prstGeom prst="rect">
            <a:avLst/>
          </a:prstGeom>
          <a:noFill/>
        </p:spPr>
        <p:txBody>
          <a:bodyPr wrap="square" rtlCol="0">
            <a:spAutoFit/>
          </a:bodyPr>
          <a:lstStyle/>
          <a:p>
            <a:pPr algn="ctr"/>
            <a:r>
              <a:rPr lang="en-GB" sz="1400" baseline="30000" dirty="0">
                <a:latin typeface="Comic Sans MS" panose="030F0702030302020204" pitchFamily="66" charset="0"/>
              </a:rPr>
              <a:t>3</a:t>
            </a:r>
            <a:r>
              <a:rPr lang="el-GR" sz="1400" baseline="30000" dirty="0">
                <a:latin typeface="Comic Sans MS" panose="030F0702030302020204" pitchFamily="66" charset="0"/>
              </a:rPr>
              <a:t>π</a:t>
            </a:r>
            <a:r>
              <a:rPr lang="en-GB" sz="1400" dirty="0">
                <a:latin typeface="Comic Sans MS" panose="030F0702030302020204" pitchFamily="66" charset="0"/>
              </a:rPr>
              <a:t>/</a:t>
            </a:r>
            <a:r>
              <a:rPr lang="en-GB" sz="1400" baseline="-25000" dirty="0">
                <a:latin typeface="Comic Sans MS" panose="030F0702030302020204" pitchFamily="66" charset="0"/>
              </a:rPr>
              <a:t>2</a:t>
            </a:r>
          </a:p>
        </p:txBody>
      </p:sp>
      <p:sp>
        <p:nvSpPr>
          <p:cNvPr id="74" name="TextBox 73"/>
          <p:cNvSpPr txBox="1"/>
          <p:nvPr/>
        </p:nvSpPr>
        <p:spPr>
          <a:xfrm>
            <a:off x="341302" y="5326450"/>
            <a:ext cx="328549" cy="307777"/>
          </a:xfrm>
          <a:prstGeom prst="rect">
            <a:avLst/>
          </a:prstGeom>
          <a:noFill/>
        </p:spPr>
        <p:txBody>
          <a:bodyPr wrap="square" rtlCol="0">
            <a:spAutoFit/>
          </a:bodyPr>
          <a:lstStyle/>
          <a:p>
            <a:pPr algn="ctr"/>
            <a:r>
              <a:rPr lang="en-GB" sz="1400" b="1" dirty="0">
                <a:latin typeface="Comic Sans MS" panose="030F0702030302020204" pitchFamily="66" charset="0"/>
              </a:rPr>
              <a:t>1</a:t>
            </a:r>
          </a:p>
        </p:txBody>
      </p:sp>
      <p:sp>
        <p:nvSpPr>
          <p:cNvPr id="77" name="TextBox 76"/>
          <p:cNvSpPr txBox="1"/>
          <p:nvPr/>
        </p:nvSpPr>
        <p:spPr>
          <a:xfrm>
            <a:off x="217256" y="5925417"/>
            <a:ext cx="463228" cy="307777"/>
          </a:xfrm>
          <a:prstGeom prst="rect">
            <a:avLst/>
          </a:prstGeom>
          <a:noFill/>
        </p:spPr>
        <p:txBody>
          <a:bodyPr wrap="square" rtlCol="0">
            <a:spAutoFit/>
          </a:bodyPr>
          <a:lstStyle/>
          <a:p>
            <a:pPr algn="ctr"/>
            <a:r>
              <a:rPr lang="en-GB" sz="1400" b="1" dirty="0">
                <a:latin typeface="Comic Sans MS" panose="030F0702030302020204" pitchFamily="66" charset="0"/>
              </a:rPr>
              <a:t>-1</a:t>
            </a:r>
          </a:p>
        </p:txBody>
      </p:sp>
      <p:sp>
        <p:nvSpPr>
          <p:cNvPr id="79" name="TextBox 78"/>
          <p:cNvSpPr txBox="1"/>
          <p:nvPr/>
        </p:nvSpPr>
        <p:spPr>
          <a:xfrm>
            <a:off x="369656" y="5620617"/>
            <a:ext cx="257665" cy="307777"/>
          </a:xfrm>
          <a:prstGeom prst="rect">
            <a:avLst/>
          </a:prstGeom>
          <a:noFill/>
        </p:spPr>
        <p:txBody>
          <a:bodyPr wrap="square" rtlCol="0">
            <a:spAutoFit/>
          </a:bodyPr>
          <a:lstStyle/>
          <a:p>
            <a:pPr algn="ctr"/>
            <a:r>
              <a:rPr lang="en-GB" sz="1400" b="1" dirty="0">
                <a:latin typeface="Comic Sans MS" panose="030F0702030302020204" pitchFamily="66" charset="0"/>
              </a:rPr>
              <a:t>0</a:t>
            </a:r>
          </a:p>
        </p:txBody>
      </p:sp>
      <p:sp>
        <p:nvSpPr>
          <p:cNvPr id="93" name="TextBox 92"/>
          <p:cNvSpPr txBox="1"/>
          <p:nvPr/>
        </p:nvSpPr>
        <p:spPr>
          <a:xfrm>
            <a:off x="1826316" y="5822635"/>
            <a:ext cx="310828" cy="307777"/>
          </a:xfrm>
          <a:prstGeom prst="rect">
            <a:avLst/>
          </a:prstGeom>
          <a:noFill/>
        </p:spPr>
        <p:txBody>
          <a:bodyPr wrap="square" rtlCol="0">
            <a:spAutoFit/>
          </a:bodyPr>
          <a:lstStyle/>
          <a:p>
            <a:pPr algn="ct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94" name="TextBox 93"/>
          <p:cNvSpPr txBox="1"/>
          <p:nvPr/>
        </p:nvSpPr>
        <p:spPr>
          <a:xfrm>
            <a:off x="3158928" y="5868709"/>
            <a:ext cx="413611" cy="307777"/>
          </a:xfrm>
          <a:prstGeom prst="rect">
            <a:avLst/>
          </a:prstGeom>
          <a:noFill/>
        </p:spPr>
        <p:txBody>
          <a:bodyPr wrap="square" rtlCol="0">
            <a:spAutoFit/>
          </a:bodyPr>
          <a:lstStyle/>
          <a:p>
            <a:pPr algn="ctr"/>
            <a:r>
              <a:rPr lang="en-GB" sz="1400" dirty="0">
                <a:latin typeface="Comic Sans MS" panose="030F0702030302020204" pitchFamily="66" charset="0"/>
              </a:rPr>
              <a:t>2</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63" name="Arc 108"/>
          <p:cNvSpPr>
            <a:spLocks/>
          </p:cNvSpPr>
          <p:nvPr/>
        </p:nvSpPr>
        <p:spPr bwMode="auto">
          <a:xfrm>
            <a:off x="615911" y="5486400"/>
            <a:ext cx="668338" cy="914400"/>
          </a:xfrm>
          <a:custGeom>
            <a:avLst/>
            <a:gdLst>
              <a:gd name="T0" fmla="*/ 0 w 15788"/>
              <a:gd name="T1" fmla="*/ 0 h 21600"/>
              <a:gd name="T2" fmla="*/ 28292100 w 15788"/>
              <a:gd name="T3" fmla="*/ 12292076 h 21600"/>
              <a:gd name="T4" fmla="*/ 0 w 15788"/>
              <a:gd name="T5" fmla="*/ 38709600 h 21600"/>
              <a:gd name="T6" fmla="*/ 0 60000 65536"/>
              <a:gd name="T7" fmla="*/ 0 60000 65536"/>
              <a:gd name="T8" fmla="*/ 0 60000 65536"/>
            </a:gdLst>
            <a:ahLst/>
            <a:cxnLst>
              <a:cxn ang="T6">
                <a:pos x="T0" y="T1"/>
              </a:cxn>
              <a:cxn ang="T7">
                <a:pos x="T2" y="T3"/>
              </a:cxn>
              <a:cxn ang="T8">
                <a:pos x="T4" y="T5"/>
              </a:cxn>
            </a:cxnLst>
            <a:rect l="0" t="0" r="r" b="b"/>
            <a:pathLst>
              <a:path w="15788" h="21600" fill="none" extrusionOk="0">
                <a:moveTo>
                  <a:pt x="-1" y="0"/>
                </a:moveTo>
                <a:cubicBezTo>
                  <a:pt x="5985" y="0"/>
                  <a:pt x="11703" y="2483"/>
                  <a:pt x="15788" y="6858"/>
                </a:cubicBezTo>
              </a:path>
              <a:path w="15788" h="21600" stroke="0" extrusionOk="0">
                <a:moveTo>
                  <a:pt x="-1" y="0"/>
                </a:moveTo>
                <a:cubicBezTo>
                  <a:pt x="5985" y="0"/>
                  <a:pt x="11703" y="2483"/>
                  <a:pt x="15788" y="6858"/>
                </a:cubicBezTo>
                <a:lnTo>
                  <a:pt x="0" y="21600"/>
                </a:lnTo>
                <a:lnTo>
                  <a:pt x="-1" y="0"/>
                </a:lnTo>
                <a:close/>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 name="Arc 109"/>
          <p:cNvSpPr>
            <a:spLocks/>
          </p:cNvSpPr>
          <p:nvPr/>
        </p:nvSpPr>
        <p:spPr bwMode="auto">
          <a:xfrm flipH="1" flipV="1">
            <a:off x="1303299" y="5181600"/>
            <a:ext cx="688975" cy="914400"/>
          </a:xfrm>
          <a:custGeom>
            <a:avLst/>
            <a:gdLst>
              <a:gd name="T0" fmla="*/ 0 w 16272"/>
              <a:gd name="T1" fmla="*/ 8975 h 21600"/>
              <a:gd name="T2" fmla="*/ 29171986 w 16272"/>
              <a:gd name="T3" fmla="*/ 12292076 h 21600"/>
              <a:gd name="T4" fmla="*/ 867697 w 16272"/>
              <a:gd name="T5" fmla="*/ 38709600 h 21600"/>
              <a:gd name="T6" fmla="*/ 0 60000 65536"/>
              <a:gd name="T7" fmla="*/ 0 60000 65536"/>
              <a:gd name="T8" fmla="*/ 0 60000 65536"/>
            </a:gdLst>
            <a:ahLst/>
            <a:cxnLst>
              <a:cxn ang="T6">
                <a:pos x="T0" y="T1"/>
              </a:cxn>
              <a:cxn ang="T7">
                <a:pos x="T2" y="T3"/>
              </a:cxn>
              <a:cxn ang="T8">
                <a:pos x="T4" y="T5"/>
              </a:cxn>
            </a:cxnLst>
            <a:rect l="0" t="0" r="r" b="b"/>
            <a:pathLst>
              <a:path w="16272" h="21600" fill="none" extrusionOk="0">
                <a:moveTo>
                  <a:pt x="0" y="5"/>
                </a:moveTo>
                <a:cubicBezTo>
                  <a:pt x="161" y="1"/>
                  <a:pt x="322" y="-1"/>
                  <a:pt x="484" y="0"/>
                </a:cubicBezTo>
                <a:cubicBezTo>
                  <a:pt x="6469" y="0"/>
                  <a:pt x="12187" y="2483"/>
                  <a:pt x="16272" y="6858"/>
                </a:cubicBezTo>
              </a:path>
              <a:path w="16272" h="21600" stroke="0" extrusionOk="0">
                <a:moveTo>
                  <a:pt x="0" y="5"/>
                </a:moveTo>
                <a:cubicBezTo>
                  <a:pt x="161" y="1"/>
                  <a:pt x="322" y="-1"/>
                  <a:pt x="484" y="0"/>
                </a:cubicBezTo>
                <a:cubicBezTo>
                  <a:pt x="6469" y="0"/>
                  <a:pt x="12187" y="2483"/>
                  <a:pt x="16272" y="6858"/>
                </a:cubicBezTo>
                <a:lnTo>
                  <a:pt x="484" y="21600"/>
                </a:lnTo>
                <a:lnTo>
                  <a:pt x="0" y="5"/>
                </a:lnTo>
                <a:close/>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5" name="Arc 110"/>
          <p:cNvSpPr>
            <a:spLocks/>
          </p:cNvSpPr>
          <p:nvPr/>
        </p:nvSpPr>
        <p:spPr bwMode="auto">
          <a:xfrm flipH="1">
            <a:off x="2673311" y="5486400"/>
            <a:ext cx="668338" cy="914400"/>
          </a:xfrm>
          <a:custGeom>
            <a:avLst/>
            <a:gdLst>
              <a:gd name="T0" fmla="*/ 0 w 15788"/>
              <a:gd name="T1" fmla="*/ 0 h 21600"/>
              <a:gd name="T2" fmla="*/ 28292100 w 15788"/>
              <a:gd name="T3" fmla="*/ 12292076 h 21600"/>
              <a:gd name="T4" fmla="*/ 0 w 15788"/>
              <a:gd name="T5" fmla="*/ 38709600 h 21600"/>
              <a:gd name="T6" fmla="*/ 0 60000 65536"/>
              <a:gd name="T7" fmla="*/ 0 60000 65536"/>
              <a:gd name="T8" fmla="*/ 0 60000 65536"/>
            </a:gdLst>
            <a:ahLst/>
            <a:cxnLst>
              <a:cxn ang="T6">
                <a:pos x="T0" y="T1"/>
              </a:cxn>
              <a:cxn ang="T7">
                <a:pos x="T2" y="T3"/>
              </a:cxn>
              <a:cxn ang="T8">
                <a:pos x="T4" y="T5"/>
              </a:cxn>
            </a:cxnLst>
            <a:rect l="0" t="0" r="r" b="b"/>
            <a:pathLst>
              <a:path w="15788" h="21600" fill="none" extrusionOk="0">
                <a:moveTo>
                  <a:pt x="-1" y="0"/>
                </a:moveTo>
                <a:cubicBezTo>
                  <a:pt x="5985" y="0"/>
                  <a:pt x="11703" y="2483"/>
                  <a:pt x="15788" y="6858"/>
                </a:cubicBezTo>
              </a:path>
              <a:path w="15788" h="21600" stroke="0" extrusionOk="0">
                <a:moveTo>
                  <a:pt x="-1" y="0"/>
                </a:moveTo>
                <a:cubicBezTo>
                  <a:pt x="5985" y="0"/>
                  <a:pt x="11703" y="2483"/>
                  <a:pt x="15788" y="6858"/>
                </a:cubicBezTo>
                <a:lnTo>
                  <a:pt x="0" y="21600"/>
                </a:lnTo>
                <a:lnTo>
                  <a:pt x="-1" y="0"/>
                </a:lnTo>
                <a:close/>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6" name="Arc 111"/>
          <p:cNvSpPr>
            <a:spLocks/>
          </p:cNvSpPr>
          <p:nvPr/>
        </p:nvSpPr>
        <p:spPr bwMode="auto">
          <a:xfrm flipV="1">
            <a:off x="1987511" y="5181600"/>
            <a:ext cx="668338" cy="914400"/>
          </a:xfrm>
          <a:custGeom>
            <a:avLst/>
            <a:gdLst>
              <a:gd name="T0" fmla="*/ 0 w 15788"/>
              <a:gd name="T1" fmla="*/ 0 h 21600"/>
              <a:gd name="T2" fmla="*/ 28292100 w 15788"/>
              <a:gd name="T3" fmla="*/ 12292076 h 21600"/>
              <a:gd name="T4" fmla="*/ 0 w 15788"/>
              <a:gd name="T5" fmla="*/ 38709600 h 21600"/>
              <a:gd name="T6" fmla="*/ 0 60000 65536"/>
              <a:gd name="T7" fmla="*/ 0 60000 65536"/>
              <a:gd name="T8" fmla="*/ 0 60000 65536"/>
            </a:gdLst>
            <a:ahLst/>
            <a:cxnLst>
              <a:cxn ang="T6">
                <a:pos x="T0" y="T1"/>
              </a:cxn>
              <a:cxn ang="T7">
                <a:pos x="T2" y="T3"/>
              </a:cxn>
              <a:cxn ang="T8">
                <a:pos x="T4" y="T5"/>
              </a:cxn>
            </a:cxnLst>
            <a:rect l="0" t="0" r="r" b="b"/>
            <a:pathLst>
              <a:path w="15788" h="21600" fill="none" extrusionOk="0">
                <a:moveTo>
                  <a:pt x="-1" y="0"/>
                </a:moveTo>
                <a:cubicBezTo>
                  <a:pt x="5985" y="0"/>
                  <a:pt x="11703" y="2483"/>
                  <a:pt x="15788" y="6858"/>
                </a:cubicBezTo>
              </a:path>
              <a:path w="15788" h="21600" stroke="0" extrusionOk="0">
                <a:moveTo>
                  <a:pt x="-1" y="0"/>
                </a:moveTo>
                <a:cubicBezTo>
                  <a:pt x="5985" y="0"/>
                  <a:pt x="11703" y="2483"/>
                  <a:pt x="15788" y="6858"/>
                </a:cubicBezTo>
                <a:lnTo>
                  <a:pt x="0" y="21600"/>
                </a:lnTo>
                <a:lnTo>
                  <a:pt x="-1" y="0"/>
                </a:lnTo>
                <a:close/>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 name="TextBox 6"/>
          <p:cNvSpPr txBox="1"/>
          <p:nvPr/>
        </p:nvSpPr>
        <p:spPr>
          <a:xfrm>
            <a:off x="4136065" y="5645888"/>
            <a:ext cx="1378904" cy="307777"/>
          </a:xfrm>
          <a:prstGeom prst="rect">
            <a:avLst/>
          </a:prstGeom>
          <a:noFill/>
        </p:spPr>
        <p:txBody>
          <a:bodyPr wrap="none" rtlCol="0">
            <a:spAutoFit/>
          </a:bodyPr>
          <a:lstStyle/>
          <a:p>
            <a:r>
              <a:rPr lang="el-GR" sz="1400" dirty="0">
                <a:solidFill>
                  <a:srgbClr val="0000FF"/>
                </a:solidFill>
                <a:latin typeface="Comic Sans MS" panose="030F0702030302020204" pitchFamily="66" charset="0"/>
              </a:rPr>
              <a:t>θ</a:t>
            </a:r>
            <a:r>
              <a:rPr lang="en-GB" sz="1400" dirty="0">
                <a:solidFill>
                  <a:srgbClr val="0000FF"/>
                </a:solidFill>
                <a:latin typeface="Comic Sans MS" panose="030F0702030302020204" pitchFamily="66" charset="0"/>
              </a:rPr>
              <a:t> = 0, Cos</a:t>
            </a:r>
            <a:r>
              <a:rPr lang="el-GR" sz="1400" dirty="0">
                <a:solidFill>
                  <a:srgbClr val="0000FF"/>
                </a:solidFill>
                <a:latin typeface="Comic Sans MS" panose="030F0702030302020204" pitchFamily="66" charset="0"/>
              </a:rPr>
              <a:t>θ</a:t>
            </a:r>
            <a:r>
              <a:rPr lang="en-GB" sz="1400" dirty="0">
                <a:solidFill>
                  <a:srgbClr val="0000FF"/>
                </a:solidFill>
                <a:latin typeface="Comic Sans MS" panose="030F0702030302020204" pitchFamily="66" charset="0"/>
              </a:rPr>
              <a:t> = 1</a:t>
            </a:r>
          </a:p>
        </p:txBody>
      </p:sp>
      <p:grpSp>
        <p:nvGrpSpPr>
          <p:cNvPr id="97" name="Group 96"/>
          <p:cNvGrpSpPr/>
          <p:nvPr/>
        </p:nvGrpSpPr>
        <p:grpSpPr>
          <a:xfrm>
            <a:off x="546822" y="5408288"/>
            <a:ext cx="152400" cy="152400"/>
            <a:chOff x="4038600" y="1371600"/>
            <a:chExt cx="152400" cy="152400"/>
          </a:xfrm>
        </p:grpSpPr>
        <p:cxnSp>
          <p:nvCxnSpPr>
            <p:cNvPr id="98" name="Straight Connector 97"/>
            <p:cNvCxnSpPr/>
            <p:nvPr/>
          </p:nvCxnSpPr>
          <p:spPr>
            <a:xfrm>
              <a:off x="4038600" y="13716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4038600" y="13716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00" name="Group 99"/>
          <p:cNvGrpSpPr/>
          <p:nvPr/>
        </p:nvGrpSpPr>
        <p:grpSpPr>
          <a:xfrm>
            <a:off x="3272301" y="5401199"/>
            <a:ext cx="152400" cy="152400"/>
            <a:chOff x="4038600" y="1371600"/>
            <a:chExt cx="152400" cy="152400"/>
          </a:xfrm>
        </p:grpSpPr>
        <p:cxnSp>
          <p:nvCxnSpPr>
            <p:cNvPr id="101" name="Straight Connector 100"/>
            <p:cNvCxnSpPr/>
            <p:nvPr/>
          </p:nvCxnSpPr>
          <p:spPr>
            <a:xfrm>
              <a:off x="4038600" y="13716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4038600" y="13716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03" name="Group 102"/>
          <p:cNvGrpSpPr/>
          <p:nvPr/>
        </p:nvGrpSpPr>
        <p:grpSpPr>
          <a:xfrm>
            <a:off x="1914878" y="6021431"/>
            <a:ext cx="152400" cy="152400"/>
            <a:chOff x="4038600" y="1371600"/>
            <a:chExt cx="152400" cy="152400"/>
          </a:xfrm>
        </p:grpSpPr>
        <p:cxnSp>
          <p:nvCxnSpPr>
            <p:cNvPr id="104" name="Straight Connector 103"/>
            <p:cNvCxnSpPr/>
            <p:nvPr/>
          </p:nvCxnSpPr>
          <p:spPr>
            <a:xfrm>
              <a:off x="4038600" y="13716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4038600" y="13716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p:nvGrpSpPr>
        <p:grpSpPr>
          <a:xfrm>
            <a:off x="1216674" y="5716631"/>
            <a:ext cx="152400" cy="152400"/>
            <a:chOff x="4038600" y="1371600"/>
            <a:chExt cx="152400" cy="152400"/>
          </a:xfrm>
        </p:grpSpPr>
        <p:cxnSp>
          <p:nvCxnSpPr>
            <p:cNvPr id="107" name="Straight Connector 106"/>
            <p:cNvCxnSpPr/>
            <p:nvPr/>
          </p:nvCxnSpPr>
          <p:spPr>
            <a:xfrm>
              <a:off x="4038600" y="13716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4038600" y="13716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09" name="Group 108"/>
          <p:cNvGrpSpPr/>
          <p:nvPr/>
        </p:nvGrpSpPr>
        <p:grpSpPr>
          <a:xfrm>
            <a:off x="2591818" y="5720175"/>
            <a:ext cx="152400" cy="152400"/>
            <a:chOff x="4038600" y="1371600"/>
            <a:chExt cx="152400" cy="152400"/>
          </a:xfrm>
        </p:grpSpPr>
        <p:cxnSp>
          <p:nvCxnSpPr>
            <p:cNvPr id="110" name="Straight Connector 109"/>
            <p:cNvCxnSpPr/>
            <p:nvPr/>
          </p:nvCxnSpPr>
          <p:spPr>
            <a:xfrm>
              <a:off x="4038600" y="13716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4038600" y="13716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112" name="TextBox 111"/>
          <p:cNvSpPr txBox="1"/>
          <p:nvPr/>
        </p:nvSpPr>
        <p:spPr>
          <a:xfrm>
            <a:off x="4128976" y="5670698"/>
            <a:ext cx="1539204" cy="307777"/>
          </a:xfrm>
          <a:prstGeom prst="rect">
            <a:avLst/>
          </a:prstGeom>
          <a:noFill/>
        </p:spPr>
        <p:txBody>
          <a:bodyPr wrap="none" rtlCol="0">
            <a:spAutoFit/>
          </a:bodyPr>
          <a:lstStyle/>
          <a:p>
            <a:r>
              <a:rPr lang="el-GR" sz="1400" dirty="0">
                <a:solidFill>
                  <a:srgbClr val="0000FF"/>
                </a:solidFill>
                <a:latin typeface="Comic Sans MS" panose="030F0702030302020204" pitchFamily="66" charset="0"/>
              </a:rPr>
              <a:t>θ</a:t>
            </a:r>
            <a:r>
              <a:rPr lang="en-GB" sz="1400" dirty="0">
                <a:solidFill>
                  <a:srgbClr val="0000FF"/>
                </a:solidFill>
                <a:latin typeface="Comic Sans MS" panose="030F0702030302020204" pitchFamily="66" charset="0"/>
              </a:rPr>
              <a:t> = </a:t>
            </a:r>
            <a:r>
              <a:rPr lang="el-GR" sz="1400" baseline="30000" dirty="0">
                <a:solidFill>
                  <a:srgbClr val="0000FF"/>
                </a:solidFill>
                <a:latin typeface="Comic Sans MS" panose="030F0702030302020204" pitchFamily="66" charset="0"/>
              </a:rPr>
              <a:t>π</a:t>
            </a:r>
            <a:r>
              <a:rPr lang="en-GB" sz="1400" dirty="0">
                <a:solidFill>
                  <a:srgbClr val="0000FF"/>
                </a:solidFill>
                <a:latin typeface="Comic Sans MS" panose="030F0702030302020204" pitchFamily="66" charset="0"/>
              </a:rPr>
              <a:t>/</a:t>
            </a:r>
            <a:r>
              <a:rPr lang="en-GB" sz="1400" baseline="-25000" dirty="0">
                <a:solidFill>
                  <a:srgbClr val="0000FF"/>
                </a:solidFill>
                <a:latin typeface="Comic Sans MS" panose="030F0702030302020204" pitchFamily="66" charset="0"/>
              </a:rPr>
              <a:t>2</a:t>
            </a:r>
            <a:r>
              <a:rPr lang="en-GB" sz="1400" dirty="0">
                <a:solidFill>
                  <a:srgbClr val="0000FF"/>
                </a:solidFill>
                <a:latin typeface="Comic Sans MS" panose="030F0702030302020204" pitchFamily="66" charset="0"/>
              </a:rPr>
              <a:t>, Cos</a:t>
            </a:r>
            <a:r>
              <a:rPr lang="el-GR" sz="1400" dirty="0">
                <a:solidFill>
                  <a:srgbClr val="0000FF"/>
                </a:solidFill>
                <a:latin typeface="Comic Sans MS" panose="030F0702030302020204" pitchFamily="66" charset="0"/>
              </a:rPr>
              <a:t>θ</a:t>
            </a:r>
            <a:r>
              <a:rPr lang="en-GB" sz="1400" dirty="0">
                <a:solidFill>
                  <a:srgbClr val="0000FF"/>
                </a:solidFill>
                <a:latin typeface="Comic Sans MS" panose="030F0702030302020204" pitchFamily="66" charset="0"/>
              </a:rPr>
              <a:t> = 0</a:t>
            </a:r>
          </a:p>
        </p:txBody>
      </p:sp>
      <p:sp>
        <p:nvSpPr>
          <p:cNvPr id="113" name="TextBox 112"/>
          <p:cNvSpPr txBox="1"/>
          <p:nvPr/>
        </p:nvSpPr>
        <p:spPr>
          <a:xfrm>
            <a:off x="4089991" y="5674243"/>
            <a:ext cx="1457450" cy="307777"/>
          </a:xfrm>
          <a:prstGeom prst="rect">
            <a:avLst/>
          </a:prstGeom>
          <a:noFill/>
        </p:spPr>
        <p:txBody>
          <a:bodyPr wrap="none" rtlCol="0">
            <a:spAutoFit/>
          </a:bodyPr>
          <a:lstStyle/>
          <a:p>
            <a:r>
              <a:rPr lang="el-GR" sz="1400" dirty="0">
                <a:solidFill>
                  <a:srgbClr val="0000FF"/>
                </a:solidFill>
                <a:latin typeface="Comic Sans MS" panose="030F0702030302020204" pitchFamily="66" charset="0"/>
              </a:rPr>
              <a:t>θ</a:t>
            </a:r>
            <a:r>
              <a:rPr lang="en-GB" sz="1400" dirty="0">
                <a:solidFill>
                  <a:srgbClr val="0000FF"/>
                </a:solidFill>
                <a:latin typeface="Comic Sans MS" panose="030F0702030302020204" pitchFamily="66" charset="0"/>
              </a:rPr>
              <a:t> = </a:t>
            </a:r>
            <a:r>
              <a:rPr lang="el-GR" sz="1400" dirty="0">
                <a:solidFill>
                  <a:srgbClr val="0000FF"/>
                </a:solidFill>
                <a:latin typeface="Comic Sans MS" panose="030F0702030302020204" pitchFamily="66" charset="0"/>
              </a:rPr>
              <a:t>π</a:t>
            </a:r>
            <a:r>
              <a:rPr lang="en-GB" sz="1400" dirty="0">
                <a:solidFill>
                  <a:srgbClr val="0000FF"/>
                </a:solidFill>
                <a:latin typeface="Comic Sans MS" panose="030F0702030302020204" pitchFamily="66" charset="0"/>
              </a:rPr>
              <a:t>, Cos</a:t>
            </a:r>
            <a:r>
              <a:rPr lang="el-GR" sz="1400" dirty="0">
                <a:solidFill>
                  <a:srgbClr val="0000FF"/>
                </a:solidFill>
                <a:latin typeface="Comic Sans MS" panose="030F0702030302020204" pitchFamily="66" charset="0"/>
              </a:rPr>
              <a:t>θ</a:t>
            </a:r>
            <a:r>
              <a:rPr lang="en-GB" sz="1400" dirty="0">
                <a:solidFill>
                  <a:srgbClr val="0000FF"/>
                </a:solidFill>
                <a:latin typeface="Comic Sans MS" panose="030F0702030302020204" pitchFamily="66" charset="0"/>
              </a:rPr>
              <a:t> = -1</a:t>
            </a:r>
          </a:p>
        </p:txBody>
      </p:sp>
      <p:sp>
        <p:nvSpPr>
          <p:cNvPr id="114" name="TextBox 113"/>
          <p:cNvSpPr txBox="1"/>
          <p:nvPr/>
        </p:nvSpPr>
        <p:spPr>
          <a:xfrm>
            <a:off x="4093535" y="5667155"/>
            <a:ext cx="1491114" cy="307777"/>
          </a:xfrm>
          <a:prstGeom prst="rect">
            <a:avLst/>
          </a:prstGeom>
          <a:noFill/>
        </p:spPr>
        <p:txBody>
          <a:bodyPr wrap="none" rtlCol="0">
            <a:spAutoFit/>
          </a:bodyPr>
          <a:lstStyle/>
          <a:p>
            <a:r>
              <a:rPr lang="el-GR" sz="1400" dirty="0">
                <a:solidFill>
                  <a:srgbClr val="0000FF"/>
                </a:solidFill>
                <a:latin typeface="Comic Sans MS" panose="030F0702030302020204" pitchFamily="66" charset="0"/>
              </a:rPr>
              <a:t>θ</a:t>
            </a:r>
            <a:r>
              <a:rPr lang="en-GB" sz="1400" dirty="0">
                <a:solidFill>
                  <a:srgbClr val="0000FF"/>
                </a:solidFill>
                <a:latin typeface="Comic Sans MS" panose="030F0702030302020204" pitchFamily="66" charset="0"/>
              </a:rPr>
              <a:t> = 2</a:t>
            </a:r>
            <a:r>
              <a:rPr lang="el-GR" sz="1400" dirty="0">
                <a:solidFill>
                  <a:srgbClr val="0000FF"/>
                </a:solidFill>
                <a:latin typeface="Comic Sans MS" panose="030F0702030302020204" pitchFamily="66" charset="0"/>
              </a:rPr>
              <a:t>π</a:t>
            </a:r>
            <a:r>
              <a:rPr lang="en-GB" sz="1400" dirty="0">
                <a:solidFill>
                  <a:srgbClr val="0000FF"/>
                </a:solidFill>
                <a:latin typeface="Comic Sans MS" panose="030F0702030302020204" pitchFamily="66" charset="0"/>
              </a:rPr>
              <a:t>, Cos</a:t>
            </a:r>
            <a:r>
              <a:rPr lang="el-GR" sz="1400" dirty="0">
                <a:solidFill>
                  <a:srgbClr val="0000FF"/>
                </a:solidFill>
                <a:latin typeface="Comic Sans MS" panose="030F0702030302020204" pitchFamily="66" charset="0"/>
              </a:rPr>
              <a:t>θ</a:t>
            </a:r>
            <a:r>
              <a:rPr lang="en-GB" sz="1400" dirty="0">
                <a:solidFill>
                  <a:srgbClr val="0000FF"/>
                </a:solidFill>
                <a:latin typeface="Comic Sans MS" panose="030F0702030302020204" pitchFamily="66" charset="0"/>
              </a:rPr>
              <a:t> = 1</a:t>
            </a:r>
          </a:p>
        </p:txBody>
      </p:sp>
      <p:sp>
        <p:nvSpPr>
          <p:cNvPr id="115" name="TextBox 114"/>
          <p:cNvSpPr txBox="1"/>
          <p:nvPr/>
        </p:nvSpPr>
        <p:spPr>
          <a:xfrm>
            <a:off x="4132520" y="5642343"/>
            <a:ext cx="1648208" cy="307777"/>
          </a:xfrm>
          <a:prstGeom prst="rect">
            <a:avLst/>
          </a:prstGeom>
          <a:noFill/>
        </p:spPr>
        <p:txBody>
          <a:bodyPr wrap="none" rtlCol="0">
            <a:spAutoFit/>
          </a:bodyPr>
          <a:lstStyle/>
          <a:p>
            <a:r>
              <a:rPr lang="el-GR" sz="1400" dirty="0">
                <a:solidFill>
                  <a:srgbClr val="0000FF"/>
                </a:solidFill>
                <a:latin typeface="Comic Sans MS" panose="030F0702030302020204" pitchFamily="66" charset="0"/>
              </a:rPr>
              <a:t>θ</a:t>
            </a:r>
            <a:r>
              <a:rPr lang="en-GB" sz="1400" dirty="0">
                <a:solidFill>
                  <a:srgbClr val="0000FF"/>
                </a:solidFill>
                <a:latin typeface="Comic Sans MS" panose="030F0702030302020204" pitchFamily="66" charset="0"/>
              </a:rPr>
              <a:t> = </a:t>
            </a:r>
            <a:r>
              <a:rPr lang="en-GB" sz="1400" baseline="30000" dirty="0">
                <a:solidFill>
                  <a:srgbClr val="0000FF"/>
                </a:solidFill>
                <a:latin typeface="Comic Sans MS" panose="030F0702030302020204" pitchFamily="66" charset="0"/>
              </a:rPr>
              <a:t>3</a:t>
            </a:r>
            <a:r>
              <a:rPr lang="el-GR" sz="1400" baseline="30000" dirty="0">
                <a:solidFill>
                  <a:srgbClr val="0000FF"/>
                </a:solidFill>
                <a:latin typeface="Comic Sans MS" panose="030F0702030302020204" pitchFamily="66" charset="0"/>
              </a:rPr>
              <a:t>π</a:t>
            </a:r>
            <a:r>
              <a:rPr lang="en-GB" sz="1400" dirty="0">
                <a:solidFill>
                  <a:srgbClr val="0000FF"/>
                </a:solidFill>
                <a:latin typeface="Comic Sans MS" panose="030F0702030302020204" pitchFamily="66" charset="0"/>
              </a:rPr>
              <a:t>/</a:t>
            </a:r>
            <a:r>
              <a:rPr lang="en-GB" sz="1400" baseline="-25000" dirty="0">
                <a:solidFill>
                  <a:srgbClr val="0000FF"/>
                </a:solidFill>
                <a:latin typeface="Comic Sans MS" panose="030F0702030302020204" pitchFamily="66" charset="0"/>
              </a:rPr>
              <a:t>2</a:t>
            </a:r>
            <a:r>
              <a:rPr lang="en-GB" sz="1400" dirty="0">
                <a:solidFill>
                  <a:srgbClr val="0000FF"/>
                </a:solidFill>
                <a:latin typeface="Comic Sans MS" panose="030F0702030302020204" pitchFamily="66" charset="0"/>
              </a:rPr>
              <a:t>, Cos</a:t>
            </a:r>
            <a:r>
              <a:rPr lang="el-GR" sz="1400" dirty="0">
                <a:solidFill>
                  <a:srgbClr val="0000FF"/>
                </a:solidFill>
                <a:latin typeface="Comic Sans MS" panose="030F0702030302020204" pitchFamily="66" charset="0"/>
              </a:rPr>
              <a:t>θ</a:t>
            </a:r>
            <a:r>
              <a:rPr lang="en-GB" sz="1400" dirty="0">
                <a:solidFill>
                  <a:srgbClr val="0000FF"/>
                </a:solidFill>
                <a:latin typeface="Comic Sans MS" panose="030F0702030302020204" pitchFamily="66" charset="0"/>
              </a:rPr>
              <a:t> = 0</a:t>
            </a:r>
          </a:p>
        </p:txBody>
      </p:sp>
      <p:sp>
        <p:nvSpPr>
          <p:cNvPr id="9" name="Rectangle 8"/>
          <p:cNvSpPr/>
          <p:nvPr/>
        </p:nvSpPr>
        <p:spPr>
          <a:xfrm>
            <a:off x="1265274" y="2691895"/>
            <a:ext cx="1562986" cy="37214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7296151" y="1838325"/>
            <a:ext cx="1466850" cy="738664"/>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This shape is called a Cardioid!</a:t>
            </a:r>
          </a:p>
        </p:txBody>
      </p:sp>
      <p:sp>
        <p:nvSpPr>
          <p:cNvPr id="116" name="タイトル 1">
            <a:extLst>
              <a:ext uri="{FF2B5EF4-FFF2-40B4-BE49-F238E27FC236}">
                <a16:creationId xmlns:a16="http://schemas.microsoft.com/office/drawing/2014/main" id="{C792A636-B753-4699-A0F5-E897E9BD840D}"/>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117" name="テキスト ボックス 116">
            <a:extLst>
              <a:ext uri="{FF2B5EF4-FFF2-40B4-BE49-F238E27FC236}">
                <a16:creationId xmlns:a16="http://schemas.microsoft.com/office/drawing/2014/main" id="{D55ACCBA-4743-4B5B-9058-6F419A84029B}"/>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spTree>
    <p:extLst>
      <p:ext uri="{BB962C8B-B14F-4D97-AF65-F5344CB8AC3E}">
        <p14:creationId xmlns:p14="http://schemas.microsoft.com/office/powerpoint/2010/main" val="305049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nodePh="1">
                                  <p:stCondLst>
                                    <p:cond delay="0"/>
                                  </p:stCondLst>
                                  <p:endCondLst>
                                    <p:cond evt="begin" delay="0">
                                      <p:tn val="20"/>
                                    </p:cond>
                                  </p:endCondLst>
                                  <p:childTnLst>
                                    <p:set>
                                      <p:cBhvr>
                                        <p:cTn id="21" dur="1" fill="hold">
                                          <p:stCondLst>
                                            <p:cond delay="0"/>
                                          </p:stCondLst>
                                        </p:cTn>
                                        <p:tgtEl>
                                          <p:spTgt spid="69"/>
                                        </p:tgtEl>
                                        <p:attrNameLst>
                                          <p:attrName>style.visibility</p:attrName>
                                        </p:attrNameLst>
                                      </p:cBhvr>
                                      <p:to>
                                        <p:strVal val="visible"/>
                                      </p:to>
                                    </p:set>
                                    <p:animEffect transition="in" filter="blinds(horizontal)">
                                      <p:cBhvr>
                                        <p:cTn id="22" dur="500"/>
                                        <p:tgtEl>
                                          <p:spTgt spid="6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blinds(horizontal)">
                                      <p:cBhvr>
                                        <p:cTn id="25" dur="500"/>
                                        <p:tgtEl>
                                          <p:spTgt spid="7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blinds(horizontal)">
                                      <p:cBhvr>
                                        <p:cTn id="28" dur="500"/>
                                        <p:tgtEl>
                                          <p:spTgt spid="7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blinds(horizontal)">
                                      <p:cBhvr>
                                        <p:cTn id="31" dur="500"/>
                                        <p:tgtEl>
                                          <p:spTgt spid="7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blinds(horizontal)">
                                      <p:cBhvr>
                                        <p:cTn id="34" dur="500"/>
                                        <p:tgtEl>
                                          <p:spTgt spid="76"/>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blinds(horizontal)">
                                      <p:cBhvr>
                                        <p:cTn id="37" dur="500"/>
                                        <p:tgtEl>
                                          <p:spTgt spid="78"/>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80"/>
                                        </p:tgtEl>
                                        <p:attrNameLst>
                                          <p:attrName>style.visibility</p:attrName>
                                        </p:attrNameLst>
                                      </p:cBhvr>
                                      <p:to>
                                        <p:strVal val="visible"/>
                                      </p:to>
                                    </p:set>
                                    <p:animEffect transition="in" filter="blinds(horizontal)">
                                      <p:cBhvr>
                                        <p:cTn id="40" dur="500"/>
                                        <p:tgtEl>
                                          <p:spTgt spid="80"/>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81"/>
                                        </p:tgtEl>
                                        <p:attrNameLst>
                                          <p:attrName>style.visibility</p:attrName>
                                        </p:attrNameLst>
                                      </p:cBhvr>
                                      <p:to>
                                        <p:strVal val="visible"/>
                                      </p:to>
                                    </p:set>
                                    <p:animEffect transition="in" filter="blinds(horizontal)">
                                      <p:cBhvr>
                                        <p:cTn id="43" dur="500"/>
                                        <p:tgtEl>
                                          <p:spTgt spid="81"/>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blinds(horizontal)">
                                      <p:cBhvr>
                                        <p:cTn id="46" dur="500"/>
                                        <p:tgtEl>
                                          <p:spTgt spid="82"/>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83"/>
                                        </p:tgtEl>
                                        <p:attrNameLst>
                                          <p:attrName>style.visibility</p:attrName>
                                        </p:attrNameLst>
                                      </p:cBhvr>
                                      <p:to>
                                        <p:strVal val="visible"/>
                                      </p:to>
                                    </p:set>
                                    <p:animEffect transition="in" filter="blinds(horizontal)">
                                      <p:cBhvr>
                                        <p:cTn id="49" dur="500"/>
                                        <p:tgtEl>
                                          <p:spTgt spid="83"/>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84"/>
                                        </p:tgtEl>
                                        <p:attrNameLst>
                                          <p:attrName>style.visibility</p:attrName>
                                        </p:attrNameLst>
                                      </p:cBhvr>
                                      <p:to>
                                        <p:strVal val="visible"/>
                                      </p:to>
                                    </p:set>
                                    <p:animEffect transition="in" filter="blinds(horizontal)">
                                      <p:cBhvr>
                                        <p:cTn id="52" dur="500"/>
                                        <p:tgtEl>
                                          <p:spTgt spid="84"/>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85"/>
                                        </p:tgtEl>
                                        <p:attrNameLst>
                                          <p:attrName>style.visibility</p:attrName>
                                        </p:attrNameLst>
                                      </p:cBhvr>
                                      <p:to>
                                        <p:strVal val="visible"/>
                                      </p:to>
                                    </p:set>
                                    <p:animEffect transition="in" filter="blinds(horizontal)">
                                      <p:cBhvr>
                                        <p:cTn id="55" dur="500"/>
                                        <p:tgtEl>
                                          <p:spTgt spid="85"/>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86"/>
                                        </p:tgtEl>
                                        <p:attrNameLst>
                                          <p:attrName>style.visibility</p:attrName>
                                        </p:attrNameLst>
                                      </p:cBhvr>
                                      <p:to>
                                        <p:strVal val="visible"/>
                                      </p:to>
                                    </p:set>
                                    <p:animEffect transition="in" filter="blinds(horizontal)">
                                      <p:cBhvr>
                                        <p:cTn id="58" dur="500"/>
                                        <p:tgtEl>
                                          <p:spTgt spid="86"/>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87"/>
                                        </p:tgtEl>
                                        <p:attrNameLst>
                                          <p:attrName>style.visibility</p:attrName>
                                        </p:attrNameLst>
                                      </p:cBhvr>
                                      <p:to>
                                        <p:strVal val="visible"/>
                                      </p:to>
                                    </p:set>
                                    <p:animEffect transition="in" filter="blinds(horizontal)">
                                      <p:cBhvr>
                                        <p:cTn id="61" dur="500"/>
                                        <p:tgtEl>
                                          <p:spTgt spid="87"/>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88"/>
                                        </p:tgtEl>
                                        <p:attrNameLst>
                                          <p:attrName>style.visibility</p:attrName>
                                        </p:attrNameLst>
                                      </p:cBhvr>
                                      <p:to>
                                        <p:strVal val="visible"/>
                                      </p:to>
                                    </p:set>
                                    <p:animEffect transition="in" filter="blinds(horizontal)">
                                      <p:cBhvr>
                                        <p:cTn id="64" dur="500"/>
                                        <p:tgtEl>
                                          <p:spTgt spid="88"/>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blinds(horizontal)">
                                      <p:cBhvr>
                                        <p:cTn id="67" dur="500"/>
                                        <p:tgtEl>
                                          <p:spTgt spid="89"/>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90"/>
                                        </p:tgtEl>
                                        <p:attrNameLst>
                                          <p:attrName>style.visibility</p:attrName>
                                        </p:attrNameLst>
                                      </p:cBhvr>
                                      <p:to>
                                        <p:strVal val="visible"/>
                                      </p:to>
                                    </p:set>
                                    <p:animEffect transition="in" filter="blinds(horizontal)">
                                      <p:cBhvr>
                                        <p:cTn id="70" dur="500"/>
                                        <p:tgtEl>
                                          <p:spTgt spid="90"/>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91"/>
                                        </p:tgtEl>
                                        <p:attrNameLst>
                                          <p:attrName>style.visibility</p:attrName>
                                        </p:attrNameLst>
                                      </p:cBhvr>
                                      <p:to>
                                        <p:strVal val="visible"/>
                                      </p:to>
                                    </p:set>
                                    <p:animEffect transition="in" filter="blinds(horizontal)">
                                      <p:cBhvr>
                                        <p:cTn id="73" dur="500"/>
                                        <p:tgtEl>
                                          <p:spTgt spid="91"/>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5" fill="hold" grpId="0" nodeType="click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blinds(vertical)">
                                      <p:cBhvr>
                                        <p:cTn id="78" dur="500"/>
                                        <p:tgtEl>
                                          <p:spTgt spid="58"/>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59"/>
                                        </p:tgtEl>
                                        <p:attrNameLst>
                                          <p:attrName>style.visibility</p:attrName>
                                        </p:attrNameLst>
                                      </p:cBhvr>
                                      <p:to>
                                        <p:strVal val="visible"/>
                                      </p:to>
                                    </p:set>
                                    <p:animEffect transition="in" filter="blinds(horizontal)">
                                      <p:cBhvr>
                                        <p:cTn id="81" dur="500"/>
                                        <p:tgtEl>
                                          <p:spTgt spid="59"/>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60"/>
                                        </p:tgtEl>
                                        <p:attrNameLst>
                                          <p:attrName>style.visibility</p:attrName>
                                        </p:attrNameLst>
                                      </p:cBhvr>
                                      <p:to>
                                        <p:strVal val="visible"/>
                                      </p:to>
                                    </p:set>
                                    <p:animEffect transition="in" filter="blinds(horizontal)">
                                      <p:cBhvr>
                                        <p:cTn id="84" dur="500"/>
                                        <p:tgtEl>
                                          <p:spTgt spid="60"/>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blinds(horizontal)">
                                      <p:cBhvr>
                                        <p:cTn id="87" dur="500"/>
                                        <p:tgtEl>
                                          <p:spTgt spid="61"/>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blinds(horizontal)">
                                      <p:cBhvr>
                                        <p:cTn id="90" dur="500"/>
                                        <p:tgtEl>
                                          <p:spTgt spid="62"/>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blinds(horizontal)">
                                      <p:cBhvr>
                                        <p:cTn id="93" dur="500"/>
                                        <p:tgtEl>
                                          <p:spTgt spid="67"/>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blinds(horizontal)">
                                      <p:cBhvr>
                                        <p:cTn id="96" dur="500"/>
                                        <p:tgtEl>
                                          <p:spTgt spid="70"/>
                                        </p:tgtEl>
                                      </p:cBhvr>
                                    </p:animEffect>
                                  </p:childTnLst>
                                </p:cTn>
                              </p:par>
                              <p:par>
                                <p:cTn id="97" presetID="3" presetClass="entr" presetSubtype="10" fill="hold" grpId="0" nodeType="withEffect">
                                  <p:stCondLst>
                                    <p:cond delay="0"/>
                                  </p:stCondLst>
                                  <p:childTnLst>
                                    <p:set>
                                      <p:cBhvr>
                                        <p:cTn id="98" dur="1" fill="hold">
                                          <p:stCondLst>
                                            <p:cond delay="0"/>
                                          </p:stCondLst>
                                        </p:cTn>
                                        <p:tgtEl>
                                          <p:spTgt spid="72"/>
                                        </p:tgtEl>
                                        <p:attrNameLst>
                                          <p:attrName>style.visibility</p:attrName>
                                        </p:attrNameLst>
                                      </p:cBhvr>
                                      <p:to>
                                        <p:strVal val="visible"/>
                                      </p:to>
                                    </p:set>
                                    <p:animEffect transition="in" filter="blinds(horizontal)">
                                      <p:cBhvr>
                                        <p:cTn id="99" dur="500"/>
                                        <p:tgtEl>
                                          <p:spTgt spid="72"/>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74"/>
                                        </p:tgtEl>
                                        <p:attrNameLst>
                                          <p:attrName>style.visibility</p:attrName>
                                        </p:attrNameLst>
                                      </p:cBhvr>
                                      <p:to>
                                        <p:strVal val="visible"/>
                                      </p:to>
                                    </p:set>
                                    <p:animEffect transition="in" filter="blinds(horizontal)">
                                      <p:cBhvr>
                                        <p:cTn id="102" dur="500"/>
                                        <p:tgtEl>
                                          <p:spTgt spid="74"/>
                                        </p:tgtEl>
                                      </p:cBhvr>
                                    </p:animEffect>
                                  </p:childTnLst>
                                </p:cTn>
                              </p:par>
                              <p:par>
                                <p:cTn id="103" presetID="3" presetClass="entr" presetSubtype="10" fill="hold" grpId="0" nodeType="withEffect">
                                  <p:stCondLst>
                                    <p:cond delay="0"/>
                                  </p:stCondLst>
                                  <p:childTnLst>
                                    <p:set>
                                      <p:cBhvr>
                                        <p:cTn id="104" dur="1" fill="hold">
                                          <p:stCondLst>
                                            <p:cond delay="0"/>
                                          </p:stCondLst>
                                        </p:cTn>
                                        <p:tgtEl>
                                          <p:spTgt spid="77"/>
                                        </p:tgtEl>
                                        <p:attrNameLst>
                                          <p:attrName>style.visibility</p:attrName>
                                        </p:attrNameLst>
                                      </p:cBhvr>
                                      <p:to>
                                        <p:strVal val="visible"/>
                                      </p:to>
                                    </p:set>
                                    <p:animEffect transition="in" filter="blinds(horizontal)">
                                      <p:cBhvr>
                                        <p:cTn id="105" dur="500"/>
                                        <p:tgtEl>
                                          <p:spTgt spid="77"/>
                                        </p:tgtEl>
                                      </p:cBhvr>
                                    </p:animEffect>
                                  </p:childTnLst>
                                </p:cTn>
                              </p:par>
                              <p:par>
                                <p:cTn id="106" presetID="3" presetClass="entr" presetSubtype="10"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blinds(horizontal)">
                                      <p:cBhvr>
                                        <p:cTn id="108" dur="500"/>
                                        <p:tgtEl>
                                          <p:spTgt spid="79"/>
                                        </p:tgtEl>
                                      </p:cBhvr>
                                    </p:animEffect>
                                  </p:childTnLst>
                                </p:cTn>
                              </p:par>
                              <p:par>
                                <p:cTn id="109" presetID="3" presetClass="entr" presetSubtype="10" fill="hold" grpId="0" nodeType="with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blinds(horizontal)">
                                      <p:cBhvr>
                                        <p:cTn id="111" dur="500"/>
                                        <p:tgtEl>
                                          <p:spTgt spid="93"/>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64"/>
                                        </p:tgtEl>
                                        <p:attrNameLst>
                                          <p:attrName>style.visibility</p:attrName>
                                        </p:attrNameLst>
                                      </p:cBhvr>
                                      <p:to>
                                        <p:strVal val="visible"/>
                                      </p:to>
                                    </p:set>
                                    <p:animEffect transition="in" filter="blinds(horizontal)">
                                      <p:cBhvr>
                                        <p:cTn id="114" dur="500"/>
                                        <p:tgtEl>
                                          <p:spTgt spid="64"/>
                                        </p:tgtEl>
                                      </p:cBhvr>
                                    </p:animEffect>
                                  </p:childTnLst>
                                </p:cTn>
                              </p:par>
                              <p:par>
                                <p:cTn id="115" presetID="3" presetClass="entr" presetSubtype="10"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blinds(horizontal)">
                                      <p:cBhvr>
                                        <p:cTn id="117" dur="500"/>
                                        <p:tgtEl>
                                          <p:spTgt spid="66"/>
                                        </p:tgtEl>
                                      </p:cBhvr>
                                    </p:animEffect>
                                  </p:childTnLst>
                                </p:cTn>
                              </p:par>
                              <p:par>
                                <p:cTn id="118" presetID="3" presetClass="entr" presetSubtype="10" fill="hold" grpId="0" nodeType="withEffect">
                                  <p:stCondLst>
                                    <p:cond delay="0"/>
                                  </p:stCondLst>
                                  <p:childTnLst>
                                    <p:set>
                                      <p:cBhvr>
                                        <p:cTn id="119" dur="1" fill="hold">
                                          <p:stCondLst>
                                            <p:cond delay="0"/>
                                          </p:stCondLst>
                                        </p:cTn>
                                        <p:tgtEl>
                                          <p:spTgt spid="68"/>
                                        </p:tgtEl>
                                        <p:attrNameLst>
                                          <p:attrName>style.visibility</p:attrName>
                                        </p:attrNameLst>
                                      </p:cBhvr>
                                      <p:to>
                                        <p:strVal val="visible"/>
                                      </p:to>
                                    </p:set>
                                    <p:animEffect transition="in" filter="blinds(horizontal)">
                                      <p:cBhvr>
                                        <p:cTn id="120" dur="500"/>
                                        <p:tgtEl>
                                          <p:spTgt spid="68"/>
                                        </p:tgtEl>
                                      </p:cBhvr>
                                    </p:animEffect>
                                  </p:childTnLst>
                                </p:cTn>
                              </p:par>
                              <p:par>
                                <p:cTn id="121" presetID="3" presetClass="entr" presetSubtype="10" fill="hold" grpId="0" nodeType="withEffect">
                                  <p:stCondLst>
                                    <p:cond delay="0"/>
                                  </p:stCondLst>
                                  <p:childTnLst>
                                    <p:set>
                                      <p:cBhvr>
                                        <p:cTn id="122" dur="1" fill="hold">
                                          <p:stCondLst>
                                            <p:cond delay="0"/>
                                          </p:stCondLst>
                                        </p:cTn>
                                        <p:tgtEl>
                                          <p:spTgt spid="94"/>
                                        </p:tgtEl>
                                        <p:attrNameLst>
                                          <p:attrName>style.visibility</p:attrName>
                                        </p:attrNameLst>
                                      </p:cBhvr>
                                      <p:to>
                                        <p:strVal val="visible"/>
                                      </p:to>
                                    </p:set>
                                    <p:animEffect transition="in" filter="blinds(horizontal)">
                                      <p:cBhvr>
                                        <p:cTn id="123" dur="500"/>
                                        <p:tgtEl>
                                          <p:spTgt spid="94"/>
                                        </p:tgtEl>
                                      </p:cBhvr>
                                    </p:animEffect>
                                  </p:childTnLst>
                                </p:cTn>
                              </p:par>
                              <p:par>
                                <p:cTn id="124" presetID="3" presetClass="entr" presetSubtype="10" fill="hold" grpId="0" nodeType="withEffect">
                                  <p:stCondLst>
                                    <p:cond delay="0"/>
                                  </p:stCondLst>
                                  <p:childTnLst>
                                    <p:set>
                                      <p:cBhvr>
                                        <p:cTn id="125" dur="1" fill="hold">
                                          <p:stCondLst>
                                            <p:cond delay="0"/>
                                          </p:stCondLst>
                                        </p:cTn>
                                        <p:tgtEl>
                                          <p:spTgt spid="63"/>
                                        </p:tgtEl>
                                        <p:attrNameLst>
                                          <p:attrName>style.visibility</p:attrName>
                                        </p:attrNameLst>
                                      </p:cBhvr>
                                      <p:to>
                                        <p:strVal val="visible"/>
                                      </p:to>
                                    </p:set>
                                    <p:animEffect transition="in" filter="blinds(horizontal)">
                                      <p:cBhvr>
                                        <p:cTn id="126" dur="500"/>
                                        <p:tgtEl>
                                          <p:spTgt spid="63"/>
                                        </p:tgtEl>
                                      </p:cBhvr>
                                    </p:animEffect>
                                  </p:childTnLst>
                                </p:cTn>
                              </p:par>
                              <p:par>
                                <p:cTn id="127" presetID="3" presetClass="entr" presetSubtype="10" fill="hold" grpId="0" nodeType="withEffect">
                                  <p:stCondLst>
                                    <p:cond delay="0"/>
                                  </p:stCondLst>
                                  <p:childTnLst>
                                    <p:set>
                                      <p:cBhvr>
                                        <p:cTn id="128" dur="1" fill="hold">
                                          <p:stCondLst>
                                            <p:cond delay="0"/>
                                          </p:stCondLst>
                                        </p:cTn>
                                        <p:tgtEl>
                                          <p:spTgt spid="65"/>
                                        </p:tgtEl>
                                        <p:attrNameLst>
                                          <p:attrName>style.visibility</p:attrName>
                                        </p:attrNameLst>
                                      </p:cBhvr>
                                      <p:to>
                                        <p:strVal val="visible"/>
                                      </p:to>
                                    </p:set>
                                    <p:animEffect transition="in" filter="blinds(horizontal)">
                                      <p:cBhvr>
                                        <p:cTn id="129" dur="500"/>
                                        <p:tgtEl>
                                          <p:spTgt spid="65"/>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ntr" presetSubtype="10" fill="hold" grpId="0" nodeType="clickEffect">
                                  <p:stCondLst>
                                    <p:cond delay="0"/>
                                  </p:stCondLst>
                                  <p:childTnLst>
                                    <p:set>
                                      <p:cBhvr>
                                        <p:cTn id="133" dur="1" fill="hold">
                                          <p:stCondLst>
                                            <p:cond delay="0"/>
                                          </p:stCondLst>
                                        </p:cTn>
                                        <p:tgtEl>
                                          <p:spTgt spid="7"/>
                                        </p:tgtEl>
                                        <p:attrNameLst>
                                          <p:attrName>style.visibility</p:attrName>
                                        </p:attrNameLst>
                                      </p:cBhvr>
                                      <p:to>
                                        <p:strVal val="visible"/>
                                      </p:to>
                                    </p:set>
                                    <p:animEffect transition="in" filter="blinds(horizontal)">
                                      <p:cBhvr>
                                        <p:cTn id="134" dur="500"/>
                                        <p:tgtEl>
                                          <p:spTgt spid="7"/>
                                        </p:tgtEl>
                                      </p:cBhvr>
                                    </p:animEffect>
                                  </p:childTnLst>
                                </p:cTn>
                              </p:par>
                            </p:childTnLst>
                          </p:cTn>
                        </p:par>
                      </p:childTnLst>
                    </p:cTn>
                  </p:par>
                  <p:par>
                    <p:cTn id="135" fill="hold">
                      <p:stCondLst>
                        <p:cond delay="indefinite"/>
                      </p:stCondLst>
                      <p:childTnLst>
                        <p:par>
                          <p:cTn id="136" fill="hold">
                            <p:stCondLst>
                              <p:cond delay="0"/>
                            </p:stCondLst>
                            <p:childTnLst>
                              <p:par>
                                <p:cTn id="137" presetID="3" presetClass="entr" presetSubtype="10" fill="hold" nodeType="clickEffect">
                                  <p:stCondLst>
                                    <p:cond delay="0"/>
                                  </p:stCondLst>
                                  <p:childTnLst>
                                    <p:set>
                                      <p:cBhvr>
                                        <p:cTn id="138" dur="1" fill="hold">
                                          <p:stCondLst>
                                            <p:cond delay="0"/>
                                          </p:stCondLst>
                                        </p:cTn>
                                        <p:tgtEl>
                                          <p:spTgt spid="97"/>
                                        </p:tgtEl>
                                        <p:attrNameLst>
                                          <p:attrName>style.visibility</p:attrName>
                                        </p:attrNameLst>
                                      </p:cBhvr>
                                      <p:to>
                                        <p:strVal val="visible"/>
                                      </p:to>
                                    </p:set>
                                    <p:animEffect transition="in" filter="blinds(horizontal)">
                                      <p:cBhvr>
                                        <p:cTn id="139" dur="500"/>
                                        <p:tgtEl>
                                          <p:spTgt spid="97"/>
                                        </p:tgtEl>
                                      </p:cBhvr>
                                    </p:animEffect>
                                  </p:childTnLst>
                                </p:cTn>
                              </p:par>
                            </p:childTnLst>
                          </p:cTn>
                        </p:par>
                      </p:childTnLst>
                    </p:cTn>
                  </p:par>
                  <p:par>
                    <p:cTn id="140" fill="hold">
                      <p:stCondLst>
                        <p:cond delay="indefinite"/>
                      </p:stCondLst>
                      <p:childTnLst>
                        <p:par>
                          <p:cTn id="141" fill="hold">
                            <p:stCondLst>
                              <p:cond delay="0"/>
                            </p:stCondLst>
                            <p:childTnLst>
                              <p:par>
                                <p:cTn id="142" presetID="3" presetClass="entr" presetSubtype="10" fill="hold" grpId="0" nodeType="clickEffect">
                                  <p:stCondLst>
                                    <p:cond delay="0"/>
                                  </p:stCondLst>
                                  <p:childTnLst>
                                    <p:set>
                                      <p:cBhvr>
                                        <p:cTn id="143" dur="1" fill="hold">
                                          <p:stCondLst>
                                            <p:cond delay="0"/>
                                          </p:stCondLst>
                                        </p:cTn>
                                        <p:tgtEl>
                                          <p:spTgt spid="9"/>
                                        </p:tgtEl>
                                        <p:attrNameLst>
                                          <p:attrName>style.visibility</p:attrName>
                                        </p:attrNameLst>
                                      </p:cBhvr>
                                      <p:to>
                                        <p:strVal val="visible"/>
                                      </p:to>
                                    </p:set>
                                    <p:animEffect transition="in" filter="blinds(horizontal)">
                                      <p:cBhvr>
                                        <p:cTn id="144" dur="500"/>
                                        <p:tgtEl>
                                          <p:spTgt spid="9"/>
                                        </p:tgtEl>
                                      </p:cBhvr>
                                    </p:animEffect>
                                  </p:childTnLst>
                                </p:cTn>
                              </p:par>
                            </p:childTnLst>
                          </p:cTn>
                        </p:par>
                      </p:childTnLst>
                    </p:cTn>
                  </p:par>
                  <p:par>
                    <p:cTn id="145" fill="hold">
                      <p:stCondLst>
                        <p:cond delay="indefinite"/>
                      </p:stCondLst>
                      <p:childTnLst>
                        <p:par>
                          <p:cTn id="146" fill="hold">
                            <p:stCondLst>
                              <p:cond delay="0"/>
                            </p:stCondLst>
                            <p:childTnLst>
                              <p:par>
                                <p:cTn id="147" presetID="3" presetClass="entr" presetSubtype="10" fill="hold" grpId="0" nodeType="clickEffect">
                                  <p:stCondLst>
                                    <p:cond delay="0"/>
                                  </p:stCondLst>
                                  <p:childTnLst>
                                    <p:set>
                                      <p:cBhvr>
                                        <p:cTn id="148" dur="1" fill="hold">
                                          <p:stCondLst>
                                            <p:cond delay="0"/>
                                          </p:stCondLst>
                                        </p:cTn>
                                        <p:tgtEl>
                                          <p:spTgt spid="92"/>
                                        </p:tgtEl>
                                        <p:attrNameLst>
                                          <p:attrName>style.visibility</p:attrName>
                                        </p:attrNameLst>
                                      </p:cBhvr>
                                      <p:to>
                                        <p:strVal val="visible"/>
                                      </p:to>
                                    </p:set>
                                    <p:animEffect transition="in" filter="blinds(horizontal)">
                                      <p:cBhvr>
                                        <p:cTn id="149" dur="500"/>
                                        <p:tgtEl>
                                          <p:spTgt spid="92"/>
                                        </p:tgtEl>
                                      </p:cBhvr>
                                    </p:animEffect>
                                  </p:childTnLst>
                                </p:cTn>
                              </p:par>
                            </p:childTnLst>
                          </p:cTn>
                        </p:par>
                      </p:childTnLst>
                    </p:cTn>
                  </p:par>
                  <p:par>
                    <p:cTn id="150" fill="hold">
                      <p:stCondLst>
                        <p:cond delay="indefinite"/>
                      </p:stCondLst>
                      <p:childTnLst>
                        <p:par>
                          <p:cTn id="151" fill="hold">
                            <p:stCondLst>
                              <p:cond delay="0"/>
                            </p:stCondLst>
                            <p:childTnLst>
                              <p:par>
                                <p:cTn id="152" presetID="3" presetClass="exit" presetSubtype="10" fill="hold" grpId="1" nodeType="clickEffect">
                                  <p:stCondLst>
                                    <p:cond delay="0"/>
                                  </p:stCondLst>
                                  <p:childTnLst>
                                    <p:animEffect transition="out" filter="blinds(horizontal)">
                                      <p:cBhvr>
                                        <p:cTn id="153" dur="500"/>
                                        <p:tgtEl>
                                          <p:spTgt spid="7"/>
                                        </p:tgtEl>
                                      </p:cBhvr>
                                    </p:animEffect>
                                    <p:set>
                                      <p:cBhvr>
                                        <p:cTn id="154" dur="1" fill="hold">
                                          <p:stCondLst>
                                            <p:cond delay="499"/>
                                          </p:stCondLst>
                                        </p:cTn>
                                        <p:tgtEl>
                                          <p:spTgt spid="7"/>
                                        </p:tgtEl>
                                        <p:attrNameLst>
                                          <p:attrName>style.visibility</p:attrName>
                                        </p:attrNameLst>
                                      </p:cBhvr>
                                      <p:to>
                                        <p:strVal val="hidden"/>
                                      </p:to>
                                    </p:set>
                                  </p:childTnLst>
                                </p:cTn>
                              </p:par>
                              <p:par>
                                <p:cTn id="155" presetID="3" presetClass="exit" presetSubtype="10" fill="hold" nodeType="withEffect">
                                  <p:stCondLst>
                                    <p:cond delay="0"/>
                                  </p:stCondLst>
                                  <p:childTnLst>
                                    <p:animEffect transition="out" filter="blinds(horizontal)">
                                      <p:cBhvr>
                                        <p:cTn id="156" dur="500"/>
                                        <p:tgtEl>
                                          <p:spTgt spid="97"/>
                                        </p:tgtEl>
                                      </p:cBhvr>
                                    </p:animEffect>
                                    <p:set>
                                      <p:cBhvr>
                                        <p:cTn id="157" dur="1" fill="hold">
                                          <p:stCondLst>
                                            <p:cond delay="499"/>
                                          </p:stCondLst>
                                        </p:cTn>
                                        <p:tgtEl>
                                          <p:spTgt spid="97"/>
                                        </p:tgtEl>
                                        <p:attrNameLst>
                                          <p:attrName>style.visibility</p:attrName>
                                        </p:attrNameLst>
                                      </p:cBhvr>
                                      <p:to>
                                        <p:strVal val="hidden"/>
                                      </p:to>
                                    </p:set>
                                  </p:childTnLst>
                                </p:cTn>
                              </p:par>
                            </p:childTnLst>
                          </p:cTn>
                        </p:par>
                      </p:childTnLst>
                    </p:cTn>
                  </p:par>
                  <p:par>
                    <p:cTn id="158" fill="hold">
                      <p:stCondLst>
                        <p:cond delay="indefinite"/>
                      </p:stCondLst>
                      <p:childTnLst>
                        <p:par>
                          <p:cTn id="159" fill="hold">
                            <p:stCondLst>
                              <p:cond delay="0"/>
                            </p:stCondLst>
                            <p:childTnLst>
                              <p:par>
                                <p:cTn id="160" presetID="3" presetClass="entr" presetSubtype="10" fill="hold" grpId="0" nodeType="clickEffect">
                                  <p:stCondLst>
                                    <p:cond delay="0"/>
                                  </p:stCondLst>
                                  <p:childTnLst>
                                    <p:set>
                                      <p:cBhvr>
                                        <p:cTn id="161" dur="1" fill="hold">
                                          <p:stCondLst>
                                            <p:cond delay="0"/>
                                          </p:stCondLst>
                                        </p:cTn>
                                        <p:tgtEl>
                                          <p:spTgt spid="112"/>
                                        </p:tgtEl>
                                        <p:attrNameLst>
                                          <p:attrName>style.visibility</p:attrName>
                                        </p:attrNameLst>
                                      </p:cBhvr>
                                      <p:to>
                                        <p:strVal val="visible"/>
                                      </p:to>
                                    </p:set>
                                    <p:animEffect transition="in" filter="blinds(horizontal)">
                                      <p:cBhvr>
                                        <p:cTn id="162" dur="500"/>
                                        <p:tgtEl>
                                          <p:spTgt spid="112"/>
                                        </p:tgtEl>
                                      </p:cBhvr>
                                    </p:animEffect>
                                  </p:childTnLst>
                                </p:cTn>
                              </p:par>
                            </p:childTnLst>
                          </p:cTn>
                        </p:par>
                      </p:childTnLst>
                    </p:cTn>
                  </p:par>
                  <p:par>
                    <p:cTn id="163" fill="hold">
                      <p:stCondLst>
                        <p:cond delay="indefinite"/>
                      </p:stCondLst>
                      <p:childTnLst>
                        <p:par>
                          <p:cTn id="164" fill="hold">
                            <p:stCondLst>
                              <p:cond delay="0"/>
                            </p:stCondLst>
                            <p:childTnLst>
                              <p:par>
                                <p:cTn id="165" presetID="3" presetClass="entr" presetSubtype="10" fill="hold" nodeType="click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linds(horizontal)">
                                      <p:cBhvr>
                                        <p:cTn id="167" dur="500"/>
                                        <p:tgtEl>
                                          <p:spTgt spid="106"/>
                                        </p:tgtEl>
                                      </p:cBhvr>
                                    </p:animEffect>
                                  </p:childTnLst>
                                </p:cTn>
                              </p:par>
                            </p:childTnLst>
                          </p:cTn>
                        </p:par>
                      </p:childTnLst>
                    </p:cTn>
                  </p:par>
                  <p:par>
                    <p:cTn id="168" fill="hold">
                      <p:stCondLst>
                        <p:cond delay="indefinite"/>
                      </p:stCondLst>
                      <p:childTnLst>
                        <p:par>
                          <p:cTn id="169" fill="hold">
                            <p:stCondLst>
                              <p:cond delay="0"/>
                            </p:stCondLst>
                            <p:childTnLst>
                              <p:par>
                                <p:cTn id="170" presetID="3" presetClass="entr" presetSubtype="10" fill="hold" grpId="0" nodeType="clickEffect">
                                  <p:stCondLst>
                                    <p:cond delay="0"/>
                                  </p:stCondLst>
                                  <p:childTnLst>
                                    <p:set>
                                      <p:cBhvr>
                                        <p:cTn id="171" dur="1" fill="hold">
                                          <p:stCondLst>
                                            <p:cond delay="0"/>
                                          </p:stCondLst>
                                        </p:cTn>
                                        <p:tgtEl>
                                          <p:spTgt spid="36"/>
                                        </p:tgtEl>
                                        <p:attrNameLst>
                                          <p:attrName>style.visibility</p:attrName>
                                        </p:attrNameLst>
                                      </p:cBhvr>
                                      <p:to>
                                        <p:strVal val="visible"/>
                                      </p:to>
                                    </p:set>
                                    <p:animEffect transition="in" filter="blinds(horizontal)">
                                      <p:cBhvr>
                                        <p:cTn id="172" dur="500"/>
                                        <p:tgtEl>
                                          <p:spTgt spid="36"/>
                                        </p:tgtEl>
                                      </p:cBhvr>
                                    </p:animEffect>
                                  </p:childTnLst>
                                </p:cTn>
                              </p:par>
                            </p:childTnLst>
                          </p:cTn>
                        </p:par>
                      </p:childTnLst>
                    </p:cTn>
                  </p:par>
                  <p:par>
                    <p:cTn id="173" fill="hold">
                      <p:stCondLst>
                        <p:cond delay="indefinite"/>
                      </p:stCondLst>
                      <p:childTnLst>
                        <p:par>
                          <p:cTn id="174" fill="hold">
                            <p:stCondLst>
                              <p:cond delay="0"/>
                            </p:stCondLst>
                            <p:childTnLst>
                              <p:par>
                                <p:cTn id="175" presetID="3" presetClass="exit" presetSubtype="10" fill="hold" grpId="1" nodeType="clickEffect">
                                  <p:stCondLst>
                                    <p:cond delay="0"/>
                                  </p:stCondLst>
                                  <p:childTnLst>
                                    <p:animEffect transition="out" filter="blinds(horizontal)">
                                      <p:cBhvr>
                                        <p:cTn id="176" dur="500"/>
                                        <p:tgtEl>
                                          <p:spTgt spid="112"/>
                                        </p:tgtEl>
                                      </p:cBhvr>
                                    </p:animEffect>
                                    <p:set>
                                      <p:cBhvr>
                                        <p:cTn id="177" dur="1" fill="hold">
                                          <p:stCondLst>
                                            <p:cond delay="499"/>
                                          </p:stCondLst>
                                        </p:cTn>
                                        <p:tgtEl>
                                          <p:spTgt spid="112"/>
                                        </p:tgtEl>
                                        <p:attrNameLst>
                                          <p:attrName>style.visibility</p:attrName>
                                        </p:attrNameLst>
                                      </p:cBhvr>
                                      <p:to>
                                        <p:strVal val="hidden"/>
                                      </p:to>
                                    </p:set>
                                  </p:childTnLst>
                                </p:cTn>
                              </p:par>
                              <p:par>
                                <p:cTn id="178" presetID="3" presetClass="exit" presetSubtype="10" fill="hold" nodeType="withEffect">
                                  <p:stCondLst>
                                    <p:cond delay="0"/>
                                  </p:stCondLst>
                                  <p:childTnLst>
                                    <p:animEffect transition="out" filter="blinds(horizontal)">
                                      <p:cBhvr>
                                        <p:cTn id="179" dur="500"/>
                                        <p:tgtEl>
                                          <p:spTgt spid="106"/>
                                        </p:tgtEl>
                                      </p:cBhvr>
                                    </p:animEffect>
                                    <p:set>
                                      <p:cBhvr>
                                        <p:cTn id="180" dur="1" fill="hold">
                                          <p:stCondLst>
                                            <p:cond delay="499"/>
                                          </p:stCondLst>
                                        </p:cTn>
                                        <p:tgtEl>
                                          <p:spTgt spid="106"/>
                                        </p:tgtEl>
                                        <p:attrNameLst>
                                          <p:attrName>style.visibility</p:attrName>
                                        </p:attrNameLst>
                                      </p:cBhvr>
                                      <p:to>
                                        <p:strVal val="hidden"/>
                                      </p:to>
                                    </p:set>
                                  </p:childTnLst>
                                </p:cTn>
                              </p:par>
                            </p:childTnLst>
                          </p:cTn>
                        </p:par>
                      </p:childTnLst>
                    </p:cTn>
                  </p:par>
                  <p:par>
                    <p:cTn id="181" fill="hold">
                      <p:stCondLst>
                        <p:cond delay="indefinite"/>
                      </p:stCondLst>
                      <p:childTnLst>
                        <p:par>
                          <p:cTn id="182" fill="hold">
                            <p:stCondLst>
                              <p:cond delay="0"/>
                            </p:stCondLst>
                            <p:childTnLst>
                              <p:par>
                                <p:cTn id="183" presetID="3" presetClass="entr" presetSubtype="10" fill="hold" grpId="0" nodeType="clickEffect">
                                  <p:stCondLst>
                                    <p:cond delay="0"/>
                                  </p:stCondLst>
                                  <p:childTnLst>
                                    <p:set>
                                      <p:cBhvr>
                                        <p:cTn id="184" dur="1" fill="hold">
                                          <p:stCondLst>
                                            <p:cond delay="0"/>
                                          </p:stCondLst>
                                        </p:cTn>
                                        <p:tgtEl>
                                          <p:spTgt spid="113"/>
                                        </p:tgtEl>
                                        <p:attrNameLst>
                                          <p:attrName>style.visibility</p:attrName>
                                        </p:attrNameLst>
                                      </p:cBhvr>
                                      <p:to>
                                        <p:strVal val="visible"/>
                                      </p:to>
                                    </p:set>
                                    <p:animEffect transition="in" filter="blinds(horizontal)">
                                      <p:cBhvr>
                                        <p:cTn id="185" dur="500"/>
                                        <p:tgtEl>
                                          <p:spTgt spid="113"/>
                                        </p:tgtEl>
                                      </p:cBhvr>
                                    </p:animEffect>
                                  </p:childTnLst>
                                </p:cTn>
                              </p:par>
                            </p:childTnLst>
                          </p:cTn>
                        </p:par>
                      </p:childTnLst>
                    </p:cTn>
                  </p:par>
                  <p:par>
                    <p:cTn id="186" fill="hold">
                      <p:stCondLst>
                        <p:cond delay="indefinite"/>
                      </p:stCondLst>
                      <p:childTnLst>
                        <p:par>
                          <p:cTn id="187" fill="hold">
                            <p:stCondLst>
                              <p:cond delay="0"/>
                            </p:stCondLst>
                            <p:childTnLst>
                              <p:par>
                                <p:cTn id="188" presetID="3" presetClass="entr" presetSubtype="10" fill="hold" nodeType="clickEffect">
                                  <p:stCondLst>
                                    <p:cond delay="0"/>
                                  </p:stCondLst>
                                  <p:childTnLst>
                                    <p:set>
                                      <p:cBhvr>
                                        <p:cTn id="189" dur="1" fill="hold">
                                          <p:stCondLst>
                                            <p:cond delay="0"/>
                                          </p:stCondLst>
                                        </p:cTn>
                                        <p:tgtEl>
                                          <p:spTgt spid="103"/>
                                        </p:tgtEl>
                                        <p:attrNameLst>
                                          <p:attrName>style.visibility</p:attrName>
                                        </p:attrNameLst>
                                      </p:cBhvr>
                                      <p:to>
                                        <p:strVal val="visible"/>
                                      </p:to>
                                    </p:set>
                                    <p:animEffect transition="in" filter="blinds(horizontal)">
                                      <p:cBhvr>
                                        <p:cTn id="190" dur="500"/>
                                        <p:tgtEl>
                                          <p:spTgt spid="103"/>
                                        </p:tgtEl>
                                      </p:cBhvr>
                                    </p:animEffect>
                                  </p:childTnLst>
                                </p:cTn>
                              </p:par>
                            </p:childTnLst>
                          </p:cTn>
                        </p:par>
                      </p:childTnLst>
                    </p:cTn>
                  </p:par>
                  <p:par>
                    <p:cTn id="191" fill="hold">
                      <p:stCondLst>
                        <p:cond delay="indefinite"/>
                      </p:stCondLst>
                      <p:childTnLst>
                        <p:par>
                          <p:cTn id="192" fill="hold">
                            <p:stCondLst>
                              <p:cond delay="0"/>
                            </p:stCondLst>
                            <p:childTnLst>
                              <p:par>
                                <p:cTn id="193" presetID="3" presetClass="entr" presetSubtype="10" fill="hold" grpId="0" nodeType="clickEffect">
                                  <p:stCondLst>
                                    <p:cond delay="0"/>
                                  </p:stCondLst>
                                  <p:childTnLst>
                                    <p:set>
                                      <p:cBhvr>
                                        <p:cTn id="194" dur="1" fill="hold">
                                          <p:stCondLst>
                                            <p:cond delay="0"/>
                                          </p:stCondLst>
                                        </p:cTn>
                                        <p:tgtEl>
                                          <p:spTgt spid="95"/>
                                        </p:tgtEl>
                                        <p:attrNameLst>
                                          <p:attrName>style.visibility</p:attrName>
                                        </p:attrNameLst>
                                      </p:cBhvr>
                                      <p:to>
                                        <p:strVal val="visible"/>
                                      </p:to>
                                    </p:set>
                                    <p:animEffect transition="in" filter="blinds(horizontal)">
                                      <p:cBhvr>
                                        <p:cTn id="195" dur="500"/>
                                        <p:tgtEl>
                                          <p:spTgt spid="95"/>
                                        </p:tgtEl>
                                      </p:cBhvr>
                                    </p:animEffect>
                                  </p:childTnLst>
                                </p:cTn>
                              </p:par>
                            </p:childTnLst>
                          </p:cTn>
                        </p:par>
                      </p:childTnLst>
                    </p:cTn>
                  </p:par>
                  <p:par>
                    <p:cTn id="196" fill="hold">
                      <p:stCondLst>
                        <p:cond delay="indefinite"/>
                      </p:stCondLst>
                      <p:childTnLst>
                        <p:par>
                          <p:cTn id="197" fill="hold">
                            <p:stCondLst>
                              <p:cond delay="0"/>
                            </p:stCondLst>
                            <p:childTnLst>
                              <p:par>
                                <p:cTn id="198" presetID="3" presetClass="exit" presetSubtype="10" fill="hold" grpId="1" nodeType="clickEffect">
                                  <p:stCondLst>
                                    <p:cond delay="0"/>
                                  </p:stCondLst>
                                  <p:childTnLst>
                                    <p:animEffect transition="out" filter="blinds(horizontal)">
                                      <p:cBhvr>
                                        <p:cTn id="199" dur="500"/>
                                        <p:tgtEl>
                                          <p:spTgt spid="113"/>
                                        </p:tgtEl>
                                      </p:cBhvr>
                                    </p:animEffect>
                                    <p:set>
                                      <p:cBhvr>
                                        <p:cTn id="200" dur="1" fill="hold">
                                          <p:stCondLst>
                                            <p:cond delay="499"/>
                                          </p:stCondLst>
                                        </p:cTn>
                                        <p:tgtEl>
                                          <p:spTgt spid="113"/>
                                        </p:tgtEl>
                                        <p:attrNameLst>
                                          <p:attrName>style.visibility</p:attrName>
                                        </p:attrNameLst>
                                      </p:cBhvr>
                                      <p:to>
                                        <p:strVal val="hidden"/>
                                      </p:to>
                                    </p:set>
                                  </p:childTnLst>
                                </p:cTn>
                              </p:par>
                              <p:par>
                                <p:cTn id="201" presetID="3" presetClass="exit" presetSubtype="10" fill="hold" nodeType="withEffect">
                                  <p:stCondLst>
                                    <p:cond delay="0"/>
                                  </p:stCondLst>
                                  <p:childTnLst>
                                    <p:animEffect transition="out" filter="blinds(horizontal)">
                                      <p:cBhvr>
                                        <p:cTn id="202" dur="500"/>
                                        <p:tgtEl>
                                          <p:spTgt spid="103"/>
                                        </p:tgtEl>
                                      </p:cBhvr>
                                    </p:animEffect>
                                    <p:set>
                                      <p:cBhvr>
                                        <p:cTn id="203" dur="1" fill="hold">
                                          <p:stCondLst>
                                            <p:cond delay="499"/>
                                          </p:stCondLst>
                                        </p:cTn>
                                        <p:tgtEl>
                                          <p:spTgt spid="103"/>
                                        </p:tgtEl>
                                        <p:attrNameLst>
                                          <p:attrName>style.visibility</p:attrName>
                                        </p:attrNameLst>
                                      </p:cBhvr>
                                      <p:to>
                                        <p:strVal val="hidden"/>
                                      </p:to>
                                    </p:set>
                                  </p:childTnLst>
                                </p:cTn>
                              </p:par>
                            </p:childTnLst>
                          </p:cTn>
                        </p:par>
                      </p:childTnLst>
                    </p:cTn>
                  </p:par>
                  <p:par>
                    <p:cTn id="204" fill="hold">
                      <p:stCondLst>
                        <p:cond delay="indefinite"/>
                      </p:stCondLst>
                      <p:childTnLst>
                        <p:par>
                          <p:cTn id="205" fill="hold">
                            <p:stCondLst>
                              <p:cond delay="0"/>
                            </p:stCondLst>
                            <p:childTnLst>
                              <p:par>
                                <p:cTn id="206" presetID="3" presetClass="entr" presetSubtype="10" fill="hold" grpId="0" nodeType="clickEffect">
                                  <p:stCondLst>
                                    <p:cond delay="0"/>
                                  </p:stCondLst>
                                  <p:childTnLst>
                                    <p:set>
                                      <p:cBhvr>
                                        <p:cTn id="207" dur="1" fill="hold">
                                          <p:stCondLst>
                                            <p:cond delay="0"/>
                                          </p:stCondLst>
                                        </p:cTn>
                                        <p:tgtEl>
                                          <p:spTgt spid="115"/>
                                        </p:tgtEl>
                                        <p:attrNameLst>
                                          <p:attrName>style.visibility</p:attrName>
                                        </p:attrNameLst>
                                      </p:cBhvr>
                                      <p:to>
                                        <p:strVal val="visible"/>
                                      </p:to>
                                    </p:set>
                                    <p:animEffect transition="in" filter="blinds(horizontal)">
                                      <p:cBhvr>
                                        <p:cTn id="208" dur="500"/>
                                        <p:tgtEl>
                                          <p:spTgt spid="115"/>
                                        </p:tgtEl>
                                      </p:cBhvr>
                                    </p:animEffect>
                                  </p:childTnLst>
                                </p:cTn>
                              </p:par>
                            </p:childTnLst>
                          </p:cTn>
                        </p:par>
                      </p:childTnLst>
                    </p:cTn>
                  </p:par>
                  <p:par>
                    <p:cTn id="209" fill="hold">
                      <p:stCondLst>
                        <p:cond delay="indefinite"/>
                      </p:stCondLst>
                      <p:childTnLst>
                        <p:par>
                          <p:cTn id="210" fill="hold">
                            <p:stCondLst>
                              <p:cond delay="0"/>
                            </p:stCondLst>
                            <p:childTnLst>
                              <p:par>
                                <p:cTn id="211" presetID="3" presetClass="entr" presetSubtype="10" fill="hold" nodeType="clickEffect">
                                  <p:stCondLst>
                                    <p:cond delay="0"/>
                                  </p:stCondLst>
                                  <p:childTnLst>
                                    <p:set>
                                      <p:cBhvr>
                                        <p:cTn id="212" dur="1" fill="hold">
                                          <p:stCondLst>
                                            <p:cond delay="0"/>
                                          </p:stCondLst>
                                        </p:cTn>
                                        <p:tgtEl>
                                          <p:spTgt spid="109"/>
                                        </p:tgtEl>
                                        <p:attrNameLst>
                                          <p:attrName>style.visibility</p:attrName>
                                        </p:attrNameLst>
                                      </p:cBhvr>
                                      <p:to>
                                        <p:strVal val="visible"/>
                                      </p:to>
                                    </p:set>
                                    <p:animEffect transition="in" filter="blinds(horizontal)">
                                      <p:cBhvr>
                                        <p:cTn id="213" dur="500"/>
                                        <p:tgtEl>
                                          <p:spTgt spid="109"/>
                                        </p:tgtEl>
                                      </p:cBhvr>
                                    </p:animEffect>
                                  </p:childTnLst>
                                </p:cTn>
                              </p:par>
                            </p:childTnLst>
                          </p:cTn>
                        </p:par>
                      </p:childTnLst>
                    </p:cTn>
                  </p:par>
                  <p:par>
                    <p:cTn id="214" fill="hold">
                      <p:stCondLst>
                        <p:cond delay="indefinite"/>
                      </p:stCondLst>
                      <p:childTnLst>
                        <p:par>
                          <p:cTn id="215" fill="hold">
                            <p:stCondLst>
                              <p:cond delay="0"/>
                            </p:stCondLst>
                            <p:childTnLst>
                              <p:par>
                                <p:cTn id="216" presetID="3" presetClass="entr" presetSubtype="10" fill="hold" grpId="0" nodeType="clickEffect">
                                  <p:stCondLst>
                                    <p:cond delay="0"/>
                                  </p:stCondLst>
                                  <p:childTnLst>
                                    <p:set>
                                      <p:cBhvr>
                                        <p:cTn id="217" dur="1" fill="hold">
                                          <p:stCondLst>
                                            <p:cond delay="0"/>
                                          </p:stCondLst>
                                        </p:cTn>
                                        <p:tgtEl>
                                          <p:spTgt spid="37"/>
                                        </p:tgtEl>
                                        <p:attrNameLst>
                                          <p:attrName>style.visibility</p:attrName>
                                        </p:attrNameLst>
                                      </p:cBhvr>
                                      <p:to>
                                        <p:strVal val="visible"/>
                                      </p:to>
                                    </p:set>
                                    <p:animEffect transition="in" filter="blinds(horizontal)">
                                      <p:cBhvr>
                                        <p:cTn id="218" dur="500"/>
                                        <p:tgtEl>
                                          <p:spTgt spid="37"/>
                                        </p:tgtEl>
                                      </p:cBhvr>
                                    </p:animEffect>
                                  </p:childTnLst>
                                </p:cTn>
                              </p:par>
                            </p:childTnLst>
                          </p:cTn>
                        </p:par>
                      </p:childTnLst>
                    </p:cTn>
                  </p:par>
                  <p:par>
                    <p:cTn id="219" fill="hold">
                      <p:stCondLst>
                        <p:cond delay="indefinite"/>
                      </p:stCondLst>
                      <p:childTnLst>
                        <p:par>
                          <p:cTn id="220" fill="hold">
                            <p:stCondLst>
                              <p:cond delay="0"/>
                            </p:stCondLst>
                            <p:childTnLst>
                              <p:par>
                                <p:cTn id="221" presetID="3" presetClass="exit" presetSubtype="10" fill="hold" grpId="1" nodeType="clickEffect">
                                  <p:stCondLst>
                                    <p:cond delay="0"/>
                                  </p:stCondLst>
                                  <p:childTnLst>
                                    <p:animEffect transition="out" filter="blinds(horizontal)">
                                      <p:cBhvr>
                                        <p:cTn id="222" dur="500"/>
                                        <p:tgtEl>
                                          <p:spTgt spid="115"/>
                                        </p:tgtEl>
                                      </p:cBhvr>
                                    </p:animEffect>
                                    <p:set>
                                      <p:cBhvr>
                                        <p:cTn id="223" dur="1" fill="hold">
                                          <p:stCondLst>
                                            <p:cond delay="499"/>
                                          </p:stCondLst>
                                        </p:cTn>
                                        <p:tgtEl>
                                          <p:spTgt spid="115"/>
                                        </p:tgtEl>
                                        <p:attrNameLst>
                                          <p:attrName>style.visibility</p:attrName>
                                        </p:attrNameLst>
                                      </p:cBhvr>
                                      <p:to>
                                        <p:strVal val="hidden"/>
                                      </p:to>
                                    </p:set>
                                  </p:childTnLst>
                                </p:cTn>
                              </p:par>
                              <p:par>
                                <p:cTn id="224" presetID="3" presetClass="exit" presetSubtype="10" fill="hold" nodeType="withEffect">
                                  <p:stCondLst>
                                    <p:cond delay="0"/>
                                  </p:stCondLst>
                                  <p:childTnLst>
                                    <p:animEffect transition="out" filter="blinds(horizontal)">
                                      <p:cBhvr>
                                        <p:cTn id="225" dur="500"/>
                                        <p:tgtEl>
                                          <p:spTgt spid="109"/>
                                        </p:tgtEl>
                                      </p:cBhvr>
                                    </p:animEffect>
                                    <p:set>
                                      <p:cBhvr>
                                        <p:cTn id="226" dur="1" fill="hold">
                                          <p:stCondLst>
                                            <p:cond delay="499"/>
                                          </p:stCondLst>
                                        </p:cTn>
                                        <p:tgtEl>
                                          <p:spTgt spid="109"/>
                                        </p:tgtEl>
                                        <p:attrNameLst>
                                          <p:attrName>style.visibility</p:attrName>
                                        </p:attrNameLst>
                                      </p:cBhvr>
                                      <p:to>
                                        <p:strVal val="hidden"/>
                                      </p:to>
                                    </p:set>
                                  </p:childTnLst>
                                </p:cTn>
                              </p:par>
                            </p:childTnLst>
                          </p:cTn>
                        </p:par>
                      </p:childTnLst>
                    </p:cTn>
                  </p:par>
                  <p:par>
                    <p:cTn id="227" fill="hold">
                      <p:stCondLst>
                        <p:cond delay="indefinite"/>
                      </p:stCondLst>
                      <p:childTnLst>
                        <p:par>
                          <p:cTn id="228" fill="hold">
                            <p:stCondLst>
                              <p:cond delay="0"/>
                            </p:stCondLst>
                            <p:childTnLst>
                              <p:par>
                                <p:cTn id="229" presetID="3" presetClass="entr" presetSubtype="10" fill="hold" grpId="0" nodeType="click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blinds(horizontal)">
                                      <p:cBhvr>
                                        <p:cTn id="231" dur="500"/>
                                        <p:tgtEl>
                                          <p:spTgt spid="114"/>
                                        </p:tgtEl>
                                      </p:cBhvr>
                                    </p:animEffect>
                                  </p:childTnLst>
                                </p:cTn>
                              </p:par>
                            </p:childTnLst>
                          </p:cTn>
                        </p:par>
                      </p:childTnLst>
                    </p:cTn>
                  </p:par>
                  <p:par>
                    <p:cTn id="232" fill="hold">
                      <p:stCondLst>
                        <p:cond delay="indefinite"/>
                      </p:stCondLst>
                      <p:childTnLst>
                        <p:par>
                          <p:cTn id="233" fill="hold">
                            <p:stCondLst>
                              <p:cond delay="0"/>
                            </p:stCondLst>
                            <p:childTnLst>
                              <p:par>
                                <p:cTn id="234" presetID="3" presetClass="entr" presetSubtype="10" fill="hold" nodeType="clickEffect">
                                  <p:stCondLst>
                                    <p:cond delay="0"/>
                                  </p:stCondLst>
                                  <p:childTnLst>
                                    <p:set>
                                      <p:cBhvr>
                                        <p:cTn id="235" dur="1" fill="hold">
                                          <p:stCondLst>
                                            <p:cond delay="0"/>
                                          </p:stCondLst>
                                        </p:cTn>
                                        <p:tgtEl>
                                          <p:spTgt spid="100"/>
                                        </p:tgtEl>
                                        <p:attrNameLst>
                                          <p:attrName>style.visibility</p:attrName>
                                        </p:attrNameLst>
                                      </p:cBhvr>
                                      <p:to>
                                        <p:strVal val="visible"/>
                                      </p:to>
                                    </p:set>
                                    <p:animEffect transition="in" filter="blinds(horizontal)">
                                      <p:cBhvr>
                                        <p:cTn id="236" dur="500"/>
                                        <p:tgtEl>
                                          <p:spTgt spid="100"/>
                                        </p:tgtEl>
                                      </p:cBhvr>
                                    </p:animEffect>
                                  </p:childTnLst>
                                </p:cTn>
                              </p:par>
                            </p:childTnLst>
                          </p:cTn>
                        </p:par>
                      </p:childTnLst>
                    </p:cTn>
                  </p:par>
                  <p:par>
                    <p:cTn id="237" fill="hold">
                      <p:stCondLst>
                        <p:cond delay="indefinite"/>
                      </p:stCondLst>
                      <p:childTnLst>
                        <p:par>
                          <p:cTn id="238" fill="hold">
                            <p:stCondLst>
                              <p:cond delay="0"/>
                            </p:stCondLst>
                            <p:childTnLst>
                              <p:par>
                                <p:cTn id="239" presetID="3" presetClass="entr" presetSubtype="10" fill="hold" grpId="0" nodeType="clickEffect">
                                  <p:stCondLst>
                                    <p:cond delay="0"/>
                                  </p:stCondLst>
                                  <p:childTnLst>
                                    <p:set>
                                      <p:cBhvr>
                                        <p:cTn id="240" dur="1" fill="hold">
                                          <p:stCondLst>
                                            <p:cond delay="0"/>
                                          </p:stCondLst>
                                        </p:cTn>
                                        <p:tgtEl>
                                          <p:spTgt spid="96"/>
                                        </p:tgtEl>
                                        <p:attrNameLst>
                                          <p:attrName>style.visibility</p:attrName>
                                        </p:attrNameLst>
                                      </p:cBhvr>
                                      <p:to>
                                        <p:strVal val="visible"/>
                                      </p:to>
                                    </p:set>
                                    <p:animEffect transition="in" filter="blinds(horizontal)">
                                      <p:cBhvr>
                                        <p:cTn id="241" dur="500"/>
                                        <p:tgtEl>
                                          <p:spTgt spid="96"/>
                                        </p:tgtEl>
                                      </p:cBhvr>
                                    </p:animEffect>
                                  </p:childTnLst>
                                </p:cTn>
                              </p:par>
                            </p:childTnLst>
                          </p:cTn>
                        </p:par>
                      </p:childTnLst>
                    </p:cTn>
                  </p:par>
                  <p:par>
                    <p:cTn id="242" fill="hold">
                      <p:stCondLst>
                        <p:cond delay="indefinite"/>
                      </p:stCondLst>
                      <p:childTnLst>
                        <p:par>
                          <p:cTn id="243" fill="hold">
                            <p:stCondLst>
                              <p:cond delay="0"/>
                            </p:stCondLst>
                            <p:childTnLst>
                              <p:par>
                                <p:cTn id="244" presetID="3" presetClass="exit" presetSubtype="10" fill="hold" grpId="1" nodeType="clickEffect">
                                  <p:stCondLst>
                                    <p:cond delay="0"/>
                                  </p:stCondLst>
                                  <p:childTnLst>
                                    <p:animEffect transition="out" filter="blinds(horizontal)">
                                      <p:cBhvr>
                                        <p:cTn id="245" dur="500"/>
                                        <p:tgtEl>
                                          <p:spTgt spid="114"/>
                                        </p:tgtEl>
                                      </p:cBhvr>
                                    </p:animEffect>
                                    <p:set>
                                      <p:cBhvr>
                                        <p:cTn id="246" dur="1" fill="hold">
                                          <p:stCondLst>
                                            <p:cond delay="499"/>
                                          </p:stCondLst>
                                        </p:cTn>
                                        <p:tgtEl>
                                          <p:spTgt spid="114"/>
                                        </p:tgtEl>
                                        <p:attrNameLst>
                                          <p:attrName>style.visibility</p:attrName>
                                        </p:attrNameLst>
                                      </p:cBhvr>
                                      <p:to>
                                        <p:strVal val="hidden"/>
                                      </p:to>
                                    </p:set>
                                  </p:childTnLst>
                                </p:cTn>
                              </p:par>
                              <p:par>
                                <p:cTn id="247" presetID="3" presetClass="exit" presetSubtype="10" fill="hold" nodeType="withEffect">
                                  <p:stCondLst>
                                    <p:cond delay="0"/>
                                  </p:stCondLst>
                                  <p:childTnLst>
                                    <p:animEffect transition="out" filter="blinds(horizontal)">
                                      <p:cBhvr>
                                        <p:cTn id="248" dur="500"/>
                                        <p:tgtEl>
                                          <p:spTgt spid="100"/>
                                        </p:tgtEl>
                                      </p:cBhvr>
                                    </p:animEffect>
                                    <p:set>
                                      <p:cBhvr>
                                        <p:cTn id="249" dur="1" fill="hold">
                                          <p:stCondLst>
                                            <p:cond delay="499"/>
                                          </p:stCondLst>
                                        </p:cTn>
                                        <p:tgtEl>
                                          <p:spTgt spid="100"/>
                                        </p:tgtEl>
                                        <p:attrNameLst>
                                          <p:attrName>style.visibility</p:attrName>
                                        </p:attrNameLst>
                                      </p:cBhvr>
                                      <p:to>
                                        <p:strVal val="hidden"/>
                                      </p:to>
                                    </p:set>
                                  </p:childTnLst>
                                </p:cTn>
                              </p:par>
                              <p:par>
                                <p:cTn id="250" presetID="3" presetClass="exit" presetSubtype="10" fill="hold" grpId="1" nodeType="withEffect">
                                  <p:stCondLst>
                                    <p:cond delay="0"/>
                                  </p:stCondLst>
                                  <p:childTnLst>
                                    <p:animEffect transition="out" filter="blinds(horizontal)">
                                      <p:cBhvr>
                                        <p:cTn id="251" dur="500"/>
                                        <p:tgtEl>
                                          <p:spTgt spid="9"/>
                                        </p:tgtEl>
                                      </p:cBhvr>
                                    </p:animEffect>
                                    <p:set>
                                      <p:cBhvr>
                                        <p:cTn id="252" dur="1" fill="hold">
                                          <p:stCondLst>
                                            <p:cond delay="499"/>
                                          </p:stCondLst>
                                        </p:cTn>
                                        <p:tgtEl>
                                          <p:spTgt spid="9"/>
                                        </p:tgtEl>
                                        <p:attrNameLst>
                                          <p:attrName>style.visibility</p:attrName>
                                        </p:attrNameLst>
                                      </p:cBhvr>
                                      <p:to>
                                        <p:strVal val="hidden"/>
                                      </p:to>
                                    </p:set>
                                  </p:childTnLst>
                                </p:cTn>
                              </p:par>
                            </p:childTnLst>
                          </p:cTn>
                        </p:par>
                      </p:childTnLst>
                    </p:cTn>
                  </p:par>
                  <p:par>
                    <p:cTn id="253" fill="hold">
                      <p:stCondLst>
                        <p:cond delay="indefinite"/>
                      </p:stCondLst>
                      <p:childTnLst>
                        <p:par>
                          <p:cTn id="254" fill="hold">
                            <p:stCondLst>
                              <p:cond delay="0"/>
                            </p:stCondLst>
                            <p:childTnLst>
                              <p:par>
                                <p:cTn id="255" presetID="3" presetClass="entr" presetSubtype="10" fill="hold" nodeType="clickEffect">
                                  <p:stCondLst>
                                    <p:cond delay="0"/>
                                  </p:stCondLst>
                                  <p:childTnLst>
                                    <p:set>
                                      <p:cBhvr>
                                        <p:cTn id="256" dur="1" fill="hold">
                                          <p:stCondLst>
                                            <p:cond delay="0"/>
                                          </p:stCondLst>
                                        </p:cTn>
                                        <p:tgtEl>
                                          <p:spTgt spid="8"/>
                                        </p:tgtEl>
                                        <p:attrNameLst>
                                          <p:attrName>style.visibility</p:attrName>
                                        </p:attrNameLst>
                                      </p:cBhvr>
                                      <p:to>
                                        <p:strVal val="visible"/>
                                      </p:to>
                                    </p:set>
                                    <p:animEffect transition="in" filter="blinds(horizontal)">
                                      <p:cBhvr>
                                        <p:cTn id="257" dur="500"/>
                                        <p:tgtEl>
                                          <p:spTgt spid="8"/>
                                        </p:tgtEl>
                                      </p:cBhvr>
                                    </p:animEffect>
                                  </p:childTnLst>
                                </p:cTn>
                              </p:par>
                              <p:par>
                                <p:cTn id="258" presetID="3" presetClass="entr" presetSubtype="5" fill="hold" nodeType="withEffect">
                                  <p:stCondLst>
                                    <p:cond delay="0"/>
                                  </p:stCondLst>
                                  <p:childTnLst>
                                    <p:set>
                                      <p:cBhvr>
                                        <p:cTn id="259" dur="1" fill="hold">
                                          <p:stCondLst>
                                            <p:cond delay="0"/>
                                          </p:stCondLst>
                                        </p:cTn>
                                        <p:tgtEl>
                                          <p:spTgt spid="33"/>
                                        </p:tgtEl>
                                        <p:attrNameLst>
                                          <p:attrName>style.visibility</p:attrName>
                                        </p:attrNameLst>
                                      </p:cBhvr>
                                      <p:to>
                                        <p:strVal val="visible"/>
                                      </p:to>
                                    </p:set>
                                    <p:animEffect transition="in" filter="blinds(vertical)">
                                      <p:cBhvr>
                                        <p:cTn id="260" dur="500"/>
                                        <p:tgtEl>
                                          <p:spTgt spid="33"/>
                                        </p:tgtEl>
                                      </p:cBhvr>
                                    </p:animEffect>
                                  </p:childTnLst>
                                </p:cTn>
                              </p:par>
                              <p:par>
                                <p:cTn id="261" presetID="3" presetClass="entr" presetSubtype="10" fill="hold" grpId="0" nodeType="withEffect">
                                  <p:stCondLst>
                                    <p:cond delay="0"/>
                                  </p:stCondLst>
                                  <p:childTnLst>
                                    <p:set>
                                      <p:cBhvr>
                                        <p:cTn id="262" dur="1" fill="hold">
                                          <p:stCondLst>
                                            <p:cond delay="0"/>
                                          </p:stCondLst>
                                        </p:cTn>
                                        <p:tgtEl>
                                          <p:spTgt spid="40"/>
                                        </p:tgtEl>
                                        <p:attrNameLst>
                                          <p:attrName>style.visibility</p:attrName>
                                        </p:attrNameLst>
                                      </p:cBhvr>
                                      <p:to>
                                        <p:strVal val="visible"/>
                                      </p:to>
                                    </p:set>
                                    <p:animEffect transition="in" filter="blinds(horizontal)">
                                      <p:cBhvr>
                                        <p:cTn id="263" dur="500"/>
                                        <p:tgtEl>
                                          <p:spTgt spid="40"/>
                                        </p:tgtEl>
                                      </p:cBhvr>
                                    </p:animEffect>
                                  </p:childTnLst>
                                </p:cTn>
                              </p:par>
                              <p:par>
                                <p:cTn id="264" presetID="3" presetClass="entr" presetSubtype="10" fill="hold" grpId="0" nodeType="withEffect">
                                  <p:stCondLst>
                                    <p:cond delay="0"/>
                                  </p:stCondLst>
                                  <p:childTnLst>
                                    <p:set>
                                      <p:cBhvr>
                                        <p:cTn id="265" dur="1" fill="hold">
                                          <p:stCondLst>
                                            <p:cond delay="0"/>
                                          </p:stCondLst>
                                        </p:cTn>
                                        <p:tgtEl>
                                          <p:spTgt spid="41"/>
                                        </p:tgtEl>
                                        <p:attrNameLst>
                                          <p:attrName>style.visibility</p:attrName>
                                        </p:attrNameLst>
                                      </p:cBhvr>
                                      <p:to>
                                        <p:strVal val="visible"/>
                                      </p:to>
                                    </p:set>
                                    <p:animEffect transition="in" filter="blinds(horizontal)">
                                      <p:cBhvr>
                                        <p:cTn id="266" dur="500"/>
                                        <p:tgtEl>
                                          <p:spTgt spid="41"/>
                                        </p:tgtEl>
                                      </p:cBhvr>
                                    </p:animEffect>
                                  </p:childTnLst>
                                </p:cTn>
                              </p:par>
                              <p:par>
                                <p:cTn id="267" presetID="3" presetClass="entr" presetSubtype="10" fill="hold" grpId="0" nodeType="with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blinds(horizontal)">
                                      <p:cBhvr>
                                        <p:cTn id="269" dur="500"/>
                                        <p:tgtEl>
                                          <p:spTgt spid="42"/>
                                        </p:tgtEl>
                                      </p:cBhvr>
                                    </p:animEffect>
                                  </p:childTnLst>
                                </p:cTn>
                              </p:par>
                              <p:par>
                                <p:cTn id="270" presetID="3" presetClass="entr" presetSubtype="10" fill="hold" grpId="0" nodeType="withEffect">
                                  <p:stCondLst>
                                    <p:cond delay="0"/>
                                  </p:stCondLst>
                                  <p:childTnLst>
                                    <p:set>
                                      <p:cBhvr>
                                        <p:cTn id="271" dur="1" fill="hold">
                                          <p:stCondLst>
                                            <p:cond delay="0"/>
                                          </p:stCondLst>
                                        </p:cTn>
                                        <p:tgtEl>
                                          <p:spTgt spid="39"/>
                                        </p:tgtEl>
                                        <p:attrNameLst>
                                          <p:attrName>style.visibility</p:attrName>
                                        </p:attrNameLst>
                                      </p:cBhvr>
                                      <p:to>
                                        <p:strVal val="visible"/>
                                      </p:to>
                                    </p:set>
                                    <p:animEffect transition="in" filter="blinds(horizontal)">
                                      <p:cBhvr>
                                        <p:cTn id="272" dur="500"/>
                                        <p:tgtEl>
                                          <p:spTgt spid="39"/>
                                        </p:tgtEl>
                                      </p:cBhvr>
                                    </p:animEffect>
                                  </p:childTnLst>
                                </p:cTn>
                              </p:par>
                            </p:childTnLst>
                          </p:cTn>
                        </p:par>
                      </p:childTnLst>
                    </p:cTn>
                  </p:par>
                  <p:par>
                    <p:cTn id="273" fill="hold">
                      <p:stCondLst>
                        <p:cond delay="indefinite"/>
                      </p:stCondLst>
                      <p:childTnLst>
                        <p:par>
                          <p:cTn id="274" fill="hold">
                            <p:stCondLst>
                              <p:cond delay="0"/>
                            </p:stCondLst>
                            <p:childTnLst>
                              <p:par>
                                <p:cTn id="275" presetID="3" presetClass="entr" presetSubtype="10" fill="hold" nodeType="clickEffect">
                                  <p:stCondLst>
                                    <p:cond delay="0"/>
                                  </p:stCondLst>
                                  <p:childTnLst>
                                    <p:set>
                                      <p:cBhvr>
                                        <p:cTn id="276" dur="1" fill="hold">
                                          <p:stCondLst>
                                            <p:cond delay="0"/>
                                          </p:stCondLst>
                                        </p:cTn>
                                        <p:tgtEl>
                                          <p:spTgt spid="46"/>
                                        </p:tgtEl>
                                        <p:attrNameLst>
                                          <p:attrName>style.visibility</p:attrName>
                                        </p:attrNameLst>
                                      </p:cBhvr>
                                      <p:to>
                                        <p:strVal val="visible"/>
                                      </p:to>
                                    </p:set>
                                    <p:animEffect transition="in" filter="blinds(horizontal)">
                                      <p:cBhvr>
                                        <p:cTn id="277" dur="500"/>
                                        <p:tgtEl>
                                          <p:spTgt spid="46"/>
                                        </p:tgtEl>
                                      </p:cBhvr>
                                    </p:animEffect>
                                  </p:childTnLst>
                                </p:cTn>
                              </p:par>
                              <p:par>
                                <p:cTn id="278" presetID="3" presetClass="entr" presetSubtype="10" fill="hold" grpId="0" nodeType="withEffect">
                                  <p:stCondLst>
                                    <p:cond delay="0"/>
                                  </p:stCondLst>
                                  <p:childTnLst>
                                    <p:set>
                                      <p:cBhvr>
                                        <p:cTn id="279" dur="1" fill="hold">
                                          <p:stCondLst>
                                            <p:cond delay="0"/>
                                          </p:stCondLst>
                                        </p:cTn>
                                        <p:tgtEl>
                                          <p:spTgt spid="57"/>
                                        </p:tgtEl>
                                        <p:attrNameLst>
                                          <p:attrName>style.visibility</p:attrName>
                                        </p:attrNameLst>
                                      </p:cBhvr>
                                      <p:to>
                                        <p:strVal val="visible"/>
                                      </p:to>
                                    </p:set>
                                    <p:animEffect transition="in" filter="blinds(horizontal)">
                                      <p:cBhvr>
                                        <p:cTn id="280" dur="500"/>
                                        <p:tgtEl>
                                          <p:spTgt spid="57"/>
                                        </p:tgtEl>
                                      </p:cBhvr>
                                    </p:animEffect>
                                  </p:childTnLst>
                                </p:cTn>
                              </p:par>
                            </p:childTnLst>
                          </p:cTn>
                        </p:par>
                      </p:childTnLst>
                    </p:cTn>
                  </p:par>
                  <p:par>
                    <p:cTn id="281" fill="hold">
                      <p:stCondLst>
                        <p:cond delay="indefinite"/>
                      </p:stCondLst>
                      <p:childTnLst>
                        <p:par>
                          <p:cTn id="282" fill="hold">
                            <p:stCondLst>
                              <p:cond delay="0"/>
                            </p:stCondLst>
                            <p:childTnLst>
                              <p:par>
                                <p:cTn id="283" presetID="3" presetClass="entr" presetSubtype="10" fill="hold" nodeType="clickEffect">
                                  <p:stCondLst>
                                    <p:cond delay="0"/>
                                  </p:stCondLst>
                                  <p:childTnLst>
                                    <p:set>
                                      <p:cBhvr>
                                        <p:cTn id="284" dur="1" fill="hold">
                                          <p:stCondLst>
                                            <p:cond delay="0"/>
                                          </p:stCondLst>
                                        </p:cTn>
                                        <p:tgtEl>
                                          <p:spTgt spid="49"/>
                                        </p:tgtEl>
                                        <p:attrNameLst>
                                          <p:attrName>style.visibility</p:attrName>
                                        </p:attrNameLst>
                                      </p:cBhvr>
                                      <p:to>
                                        <p:strVal val="visible"/>
                                      </p:to>
                                    </p:set>
                                    <p:animEffect transition="in" filter="blinds(horizontal)">
                                      <p:cBhvr>
                                        <p:cTn id="285" dur="500"/>
                                        <p:tgtEl>
                                          <p:spTgt spid="49"/>
                                        </p:tgtEl>
                                      </p:cBhvr>
                                    </p:animEffect>
                                  </p:childTnLst>
                                </p:cTn>
                              </p:par>
                              <p:par>
                                <p:cTn id="286" presetID="3" presetClass="entr" presetSubtype="10" fill="hold" grpId="0" nodeType="withEffect">
                                  <p:stCondLst>
                                    <p:cond delay="0"/>
                                  </p:stCondLst>
                                  <p:childTnLst>
                                    <p:set>
                                      <p:cBhvr>
                                        <p:cTn id="287" dur="1" fill="hold">
                                          <p:stCondLst>
                                            <p:cond delay="0"/>
                                          </p:stCondLst>
                                        </p:cTn>
                                        <p:tgtEl>
                                          <p:spTgt spid="38"/>
                                        </p:tgtEl>
                                        <p:attrNameLst>
                                          <p:attrName>style.visibility</p:attrName>
                                        </p:attrNameLst>
                                      </p:cBhvr>
                                      <p:to>
                                        <p:strVal val="visible"/>
                                      </p:to>
                                    </p:set>
                                    <p:animEffect transition="in" filter="blinds(horizontal)">
                                      <p:cBhvr>
                                        <p:cTn id="288" dur="500"/>
                                        <p:tgtEl>
                                          <p:spTgt spid="38"/>
                                        </p:tgtEl>
                                      </p:cBhvr>
                                    </p:animEffect>
                                  </p:childTnLst>
                                </p:cTn>
                              </p:par>
                            </p:childTnLst>
                          </p:cTn>
                        </p:par>
                      </p:childTnLst>
                    </p:cTn>
                  </p:par>
                  <p:par>
                    <p:cTn id="289" fill="hold">
                      <p:stCondLst>
                        <p:cond delay="indefinite"/>
                      </p:stCondLst>
                      <p:childTnLst>
                        <p:par>
                          <p:cTn id="290" fill="hold">
                            <p:stCondLst>
                              <p:cond delay="0"/>
                            </p:stCondLst>
                            <p:childTnLst>
                              <p:par>
                                <p:cTn id="291" presetID="3" presetClass="entr" presetSubtype="10" fill="hold" nodeType="clickEffect">
                                  <p:stCondLst>
                                    <p:cond delay="0"/>
                                  </p:stCondLst>
                                  <p:childTnLst>
                                    <p:set>
                                      <p:cBhvr>
                                        <p:cTn id="292" dur="1" fill="hold">
                                          <p:stCondLst>
                                            <p:cond delay="0"/>
                                          </p:stCondLst>
                                        </p:cTn>
                                        <p:tgtEl>
                                          <p:spTgt spid="43"/>
                                        </p:tgtEl>
                                        <p:attrNameLst>
                                          <p:attrName>style.visibility</p:attrName>
                                        </p:attrNameLst>
                                      </p:cBhvr>
                                      <p:to>
                                        <p:strVal val="visible"/>
                                      </p:to>
                                    </p:set>
                                    <p:animEffect transition="in" filter="blinds(horizontal)">
                                      <p:cBhvr>
                                        <p:cTn id="293" dur="500"/>
                                        <p:tgtEl>
                                          <p:spTgt spid="43"/>
                                        </p:tgtEl>
                                      </p:cBhvr>
                                    </p:animEffect>
                                  </p:childTnLst>
                                </p:cTn>
                              </p:par>
                              <p:par>
                                <p:cTn id="294" presetID="3" presetClass="entr" presetSubtype="10" fill="hold" grpId="0" nodeType="withEffect">
                                  <p:stCondLst>
                                    <p:cond delay="0"/>
                                  </p:stCondLst>
                                  <p:childTnLst>
                                    <p:set>
                                      <p:cBhvr>
                                        <p:cTn id="295" dur="1" fill="hold">
                                          <p:stCondLst>
                                            <p:cond delay="0"/>
                                          </p:stCondLst>
                                        </p:cTn>
                                        <p:tgtEl>
                                          <p:spTgt spid="56"/>
                                        </p:tgtEl>
                                        <p:attrNameLst>
                                          <p:attrName>style.visibility</p:attrName>
                                        </p:attrNameLst>
                                      </p:cBhvr>
                                      <p:to>
                                        <p:strVal val="visible"/>
                                      </p:to>
                                    </p:set>
                                    <p:animEffect transition="in" filter="blinds(horizontal)">
                                      <p:cBhvr>
                                        <p:cTn id="296" dur="500"/>
                                        <p:tgtEl>
                                          <p:spTgt spid="56"/>
                                        </p:tgtEl>
                                      </p:cBhvr>
                                    </p:animEffect>
                                  </p:childTnLst>
                                </p:cTn>
                              </p:par>
                            </p:childTnLst>
                          </p:cTn>
                        </p:par>
                      </p:childTnLst>
                    </p:cTn>
                  </p:par>
                  <p:par>
                    <p:cTn id="297" fill="hold">
                      <p:stCondLst>
                        <p:cond delay="indefinite"/>
                      </p:stCondLst>
                      <p:childTnLst>
                        <p:par>
                          <p:cTn id="298" fill="hold">
                            <p:stCondLst>
                              <p:cond delay="0"/>
                            </p:stCondLst>
                            <p:childTnLst>
                              <p:par>
                                <p:cTn id="299" presetID="3" presetClass="entr" presetSubtype="10" fill="hold" nodeType="clickEffect">
                                  <p:stCondLst>
                                    <p:cond delay="0"/>
                                  </p:stCondLst>
                                  <p:childTnLst>
                                    <p:set>
                                      <p:cBhvr>
                                        <p:cTn id="300" dur="1" fill="hold">
                                          <p:stCondLst>
                                            <p:cond delay="0"/>
                                          </p:stCondLst>
                                        </p:cTn>
                                        <p:tgtEl>
                                          <p:spTgt spid="52"/>
                                        </p:tgtEl>
                                        <p:attrNameLst>
                                          <p:attrName>style.visibility</p:attrName>
                                        </p:attrNameLst>
                                      </p:cBhvr>
                                      <p:to>
                                        <p:strVal val="visible"/>
                                      </p:to>
                                    </p:set>
                                    <p:animEffect transition="in" filter="blinds(horizontal)">
                                      <p:cBhvr>
                                        <p:cTn id="301" dur="500"/>
                                        <p:tgtEl>
                                          <p:spTgt spid="52"/>
                                        </p:tgtEl>
                                      </p:cBhvr>
                                    </p:animEffect>
                                  </p:childTnLst>
                                </p:cTn>
                              </p:par>
                              <p:par>
                                <p:cTn id="302" presetID="3" presetClass="entr" presetSubtype="10" fill="hold" grpId="0" nodeType="withEffect">
                                  <p:stCondLst>
                                    <p:cond delay="0"/>
                                  </p:stCondLst>
                                  <p:childTnLst>
                                    <p:set>
                                      <p:cBhvr>
                                        <p:cTn id="303" dur="1" fill="hold">
                                          <p:stCondLst>
                                            <p:cond delay="0"/>
                                          </p:stCondLst>
                                        </p:cTn>
                                        <p:tgtEl>
                                          <p:spTgt spid="55"/>
                                        </p:tgtEl>
                                        <p:attrNameLst>
                                          <p:attrName>style.visibility</p:attrName>
                                        </p:attrNameLst>
                                      </p:cBhvr>
                                      <p:to>
                                        <p:strVal val="visible"/>
                                      </p:to>
                                    </p:set>
                                    <p:animEffect transition="in" filter="blinds(horizontal)">
                                      <p:cBhvr>
                                        <p:cTn id="304" dur="500"/>
                                        <p:tgtEl>
                                          <p:spTgt spid="55"/>
                                        </p:tgtEl>
                                      </p:cBhvr>
                                    </p:animEffect>
                                  </p:childTnLst>
                                </p:cTn>
                              </p:par>
                            </p:childTnLst>
                          </p:cTn>
                        </p:par>
                      </p:childTnLst>
                    </p:cTn>
                  </p:par>
                  <p:par>
                    <p:cTn id="305" fill="hold">
                      <p:stCondLst>
                        <p:cond delay="indefinite"/>
                      </p:stCondLst>
                      <p:childTnLst>
                        <p:par>
                          <p:cTn id="306" fill="hold">
                            <p:stCondLst>
                              <p:cond delay="0"/>
                            </p:stCondLst>
                            <p:childTnLst>
                              <p:par>
                                <p:cTn id="307" presetID="3" presetClass="exit" presetSubtype="10" fill="hold" nodeType="clickEffect">
                                  <p:stCondLst>
                                    <p:cond delay="0"/>
                                  </p:stCondLst>
                                  <p:childTnLst>
                                    <p:animEffect transition="out" filter="blinds(horizontal)">
                                      <p:cBhvr>
                                        <p:cTn id="308" dur="500"/>
                                        <p:tgtEl>
                                          <p:spTgt spid="8"/>
                                        </p:tgtEl>
                                      </p:cBhvr>
                                    </p:animEffect>
                                    <p:set>
                                      <p:cBhvr>
                                        <p:cTn id="309" dur="1" fill="hold">
                                          <p:stCondLst>
                                            <p:cond delay="499"/>
                                          </p:stCondLst>
                                        </p:cTn>
                                        <p:tgtEl>
                                          <p:spTgt spid="8"/>
                                        </p:tgtEl>
                                        <p:attrNameLst>
                                          <p:attrName>style.visibility</p:attrName>
                                        </p:attrNameLst>
                                      </p:cBhvr>
                                      <p:to>
                                        <p:strVal val="hidden"/>
                                      </p:to>
                                    </p:set>
                                  </p:childTnLst>
                                </p:cTn>
                              </p:par>
                              <p:par>
                                <p:cTn id="310" presetID="3" presetClass="exit" presetSubtype="10" fill="hold" nodeType="withEffect">
                                  <p:stCondLst>
                                    <p:cond delay="0"/>
                                  </p:stCondLst>
                                  <p:childTnLst>
                                    <p:animEffect transition="out" filter="blinds(horizontal)">
                                      <p:cBhvr>
                                        <p:cTn id="311" dur="500"/>
                                        <p:tgtEl>
                                          <p:spTgt spid="33"/>
                                        </p:tgtEl>
                                      </p:cBhvr>
                                    </p:animEffect>
                                    <p:set>
                                      <p:cBhvr>
                                        <p:cTn id="312" dur="1" fill="hold">
                                          <p:stCondLst>
                                            <p:cond delay="499"/>
                                          </p:stCondLst>
                                        </p:cTn>
                                        <p:tgtEl>
                                          <p:spTgt spid="33"/>
                                        </p:tgtEl>
                                        <p:attrNameLst>
                                          <p:attrName>style.visibility</p:attrName>
                                        </p:attrNameLst>
                                      </p:cBhvr>
                                      <p:to>
                                        <p:strVal val="hidden"/>
                                      </p:to>
                                    </p:set>
                                  </p:childTnLst>
                                </p:cTn>
                              </p:par>
                              <p:par>
                                <p:cTn id="313" presetID="3" presetClass="entr" presetSubtype="10" fill="hold" nodeType="withEffect">
                                  <p:stCondLst>
                                    <p:cond delay="0"/>
                                  </p:stCondLst>
                                  <p:childTnLst>
                                    <p:set>
                                      <p:cBhvr>
                                        <p:cTn id="314" dur="1" fill="hold">
                                          <p:stCondLst>
                                            <p:cond delay="0"/>
                                          </p:stCondLst>
                                        </p:cTn>
                                        <p:tgtEl>
                                          <p:spTgt spid="2050"/>
                                        </p:tgtEl>
                                        <p:attrNameLst>
                                          <p:attrName>style.visibility</p:attrName>
                                        </p:attrNameLst>
                                      </p:cBhvr>
                                      <p:to>
                                        <p:strVal val="visible"/>
                                      </p:to>
                                    </p:set>
                                    <p:animEffect transition="in" filter="blinds(horizontal)">
                                      <p:cBhvr>
                                        <p:cTn id="315" dur="500"/>
                                        <p:tgtEl>
                                          <p:spTgt spid="2050"/>
                                        </p:tgtEl>
                                      </p:cBhvr>
                                    </p:animEffect>
                                  </p:childTnLst>
                                </p:cTn>
                              </p:par>
                            </p:childTnLst>
                          </p:cTn>
                        </p:par>
                      </p:childTnLst>
                    </p:cTn>
                  </p:par>
                  <p:par>
                    <p:cTn id="316" fill="hold">
                      <p:stCondLst>
                        <p:cond delay="indefinite"/>
                      </p:stCondLst>
                      <p:childTnLst>
                        <p:par>
                          <p:cTn id="317" fill="hold">
                            <p:stCondLst>
                              <p:cond delay="0"/>
                            </p:stCondLst>
                            <p:childTnLst>
                              <p:par>
                                <p:cTn id="318" presetID="3" presetClass="entr" presetSubtype="10" fill="hold" grpId="0" nodeType="clickEffect">
                                  <p:stCondLst>
                                    <p:cond delay="0"/>
                                  </p:stCondLst>
                                  <p:childTnLst>
                                    <p:set>
                                      <p:cBhvr>
                                        <p:cTn id="319" dur="1" fill="hold">
                                          <p:stCondLst>
                                            <p:cond delay="0"/>
                                          </p:stCondLst>
                                        </p:cTn>
                                        <p:tgtEl>
                                          <p:spTgt spid="10"/>
                                        </p:tgtEl>
                                        <p:attrNameLst>
                                          <p:attrName>style.visibility</p:attrName>
                                        </p:attrNameLst>
                                      </p:cBhvr>
                                      <p:to>
                                        <p:strVal val="visible"/>
                                      </p:to>
                                    </p:set>
                                    <p:animEffect transition="in" filter="blinds(horizontal)">
                                      <p:cBhvr>
                                        <p:cTn id="3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 grpId="0"/>
      <p:bldP spid="69" grpId="0"/>
      <p:bldP spid="71" grpId="0" animBg="1"/>
      <p:bldP spid="73" grpId="0" animBg="1"/>
      <p:bldP spid="75" grpId="0" animBg="1"/>
      <p:bldP spid="76" grpId="0" animBg="1"/>
      <p:bldP spid="78" grpId="0" animBg="1"/>
      <p:bldP spid="80" grpId="0" animBg="1"/>
      <p:bldP spid="81" grpId="0" animBg="1"/>
      <p:bldP spid="82" grpId="0" animBg="1"/>
      <p:bldP spid="83" grpId="0" animBg="1"/>
      <p:bldP spid="84" grpId="0" animBg="1"/>
      <p:bldP spid="85" grpId="0"/>
      <p:bldP spid="86" grpId="0"/>
      <p:bldP spid="87" grpId="0"/>
      <p:bldP spid="88" grpId="0"/>
      <p:bldP spid="89" grpId="0"/>
      <p:bldP spid="90" grpId="0"/>
      <p:bldP spid="91" grpId="0"/>
      <p:bldP spid="92" grpId="0"/>
      <p:bldP spid="95" grpId="0"/>
      <p:bldP spid="96" grpId="0"/>
      <p:bldP spid="36" grpId="0"/>
      <p:bldP spid="37" grpId="0"/>
      <p:bldP spid="38" grpId="0"/>
      <p:bldP spid="39" grpId="0"/>
      <p:bldP spid="40" grpId="0"/>
      <p:bldP spid="41" grpId="0"/>
      <p:bldP spid="42" grpId="0"/>
      <p:bldP spid="55" grpId="0"/>
      <p:bldP spid="56" grpId="0"/>
      <p:bldP spid="57" grpId="0"/>
      <p:bldP spid="62" grpId="0" animBg="1"/>
      <p:bldP spid="67" grpId="0" animBg="1"/>
      <p:bldP spid="68" grpId="0"/>
      <p:bldP spid="70" grpId="0"/>
      <p:bldP spid="72" grpId="0"/>
      <p:bldP spid="74" grpId="0"/>
      <p:bldP spid="77" grpId="0"/>
      <p:bldP spid="79" grpId="0"/>
      <p:bldP spid="93" grpId="0"/>
      <p:bldP spid="94" grpId="0"/>
      <p:bldP spid="63" grpId="0" animBg="1"/>
      <p:bldP spid="64" grpId="0" animBg="1"/>
      <p:bldP spid="65" grpId="0" animBg="1"/>
      <p:bldP spid="66" grpId="0" animBg="1"/>
      <p:bldP spid="7" grpId="0"/>
      <p:bldP spid="7" grpId="1"/>
      <p:bldP spid="112" grpId="0"/>
      <p:bldP spid="112" grpId="1"/>
      <p:bldP spid="113" grpId="0"/>
      <p:bldP spid="113" grpId="1"/>
      <p:bldP spid="114" grpId="0"/>
      <p:bldP spid="114" grpId="1"/>
      <p:bldP spid="115" grpId="0"/>
      <p:bldP spid="115" grpId="1"/>
      <p:bldP spid="9" grpId="0" animBg="1"/>
      <p:bldP spid="9" grpId="1" animBg="1"/>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500252" cy="3380173"/>
          </a:xfrm>
        </p:spPr>
        <p:txBody>
          <a:bodyPr>
            <a:normAutofit lnSpcReduction="10000"/>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Sketch the following curve:</a:t>
            </a: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algn="ctr">
              <a:buFont typeface="Wingdings"/>
              <a:buChar char="à"/>
            </a:pPr>
            <a:r>
              <a:rPr lang="en-GB" sz="1400" dirty="0">
                <a:latin typeface="Comic Sans MS" panose="030F0702030302020204" pitchFamily="66" charset="0"/>
                <a:sym typeface="Wingdings" panose="05000000000000000000" pitchFamily="2" charset="2"/>
              </a:rPr>
              <a:t>Sometimes, you can change the equation to a simple Cartesian one, in order to sketch it</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a:latin typeface="Comic Sans MS" panose="030F0702030302020204" pitchFamily="66" charset="0"/>
                <a:sym typeface="Wingdings" panose="05000000000000000000" pitchFamily="2" charset="2"/>
              </a:rPr>
              <a:t>Remember that this will not always make the equation easier to ‘understand’</a:t>
            </a: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TextBox 5"/>
              <p:cNvSpPr txBox="1"/>
              <p:nvPr/>
            </p:nvSpPr>
            <p:spPr>
              <a:xfrm>
                <a:off x="1502228" y="2677886"/>
                <a:ext cx="112832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𝑟</m:t>
                      </m:r>
                      <m:r>
                        <a:rPr lang="en-US" sz="1600" b="0" i="1" smtClean="0">
                          <a:latin typeface="Cambria Math"/>
                        </a:rPr>
                        <m:t>=</m:t>
                      </m:r>
                      <m:r>
                        <a:rPr lang="en-US" sz="1600" b="0" i="1" smtClean="0">
                          <a:latin typeface="Cambria Math"/>
                        </a:rPr>
                        <m:t>𝑎𝑠𝑒𝑐</m:t>
                      </m:r>
                      <m:r>
                        <a:rPr lang="en-GB" sz="1600" b="0" i="1" smtClean="0">
                          <a:latin typeface="Cambria Math"/>
                          <a:ea typeface="Cambria Math"/>
                        </a:rPr>
                        <m:t>𝜃</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1502228" y="2677886"/>
                <a:ext cx="1128322" cy="338554"/>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7" name="TextBox 116"/>
              <p:cNvSpPr txBox="1"/>
              <p:nvPr/>
            </p:nvSpPr>
            <p:spPr>
              <a:xfrm>
                <a:off x="4419600" y="1524000"/>
                <a:ext cx="112832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𝑟</m:t>
                      </m:r>
                      <m:r>
                        <a:rPr lang="en-US" sz="1600" b="0" i="1" smtClean="0">
                          <a:latin typeface="Cambria Math"/>
                        </a:rPr>
                        <m:t>=</m:t>
                      </m:r>
                      <m:r>
                        <a:rPr lang="en-US" sz="1600" b="0" i="1" smtClean="0">
                          <a:latin typeface="Cambria Math"/>
                        </a:rPr>
                        <m:t>𝑎𝑠𝑒𝑐</m:t>
                      </m:r>
                      <m:r>
                        <a:rPr lang="en-GB" sz="1600" b="0" i="1" smtClean="0">
                          <a:latin typeface="Cambria Math"/>
                          <a:ea typeface="Cambria Math"/>
                        </a:rPr>
                        <m:t>𝜃</m:t>
                      </m:r>
                    </m:oMath>
                  </m:oMathPara>
                </a14:m>
                <a:endParaRPr lang="en-GB" sz="1600" dirty="0"/>
              </a:p>
            </p:txBody>
          </p:sp>
        </mc:Choice>
        <mc:Fallback xmlns="">
          <p:sp>
            <p:nvSpPr>
              <p:cNvPr id="117" name="TextBox 116"/>
              <p:cNvSpPr txBox="1">
                <a:spLocks noRot="1" noChangeAspect="1" noMove="1" noResize="1" noEditPoints="1" noAdjustHandles="1" noChangeArrowheads="1" noChangeShapeType="1" noTextEdit="1"/>
              </p:cNvSpPr>
              <p:nvPr/>
            </p:nvSpPr>
            <p:spPr>
              <a:xfrm>
                <a:off x="4419600" y="1524000"/>
                <a:ext cx="1128322" cy="338554"/>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8" name="TextBox 117"/>
              <p:cNvSpPr txBox="1"/>
              <p:nvPr/>
            </p:nvSpPr>
            <p:spPr>
              <a:xfrm>
                <a:off x="4431475" y="1898073"/>
                <a:ext cx="1020921" cy="5141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𝑟</m:t>
                      </m:r>
                      <m:r>
                        <a:rPr lang="en-US" sz="1600" b="0" i="1" smtClean="0">
                          <a:latin typeface="Cambria Math"/>
                        </a:rPr>
                        <m:t>=</m:t>
                      </m:r>
                      <m:f>
                        <m:fPr>
                          <m:ctrlPr>
                            <a:rPr lang="en-US" sz="1600" b="0" i="1" smtClean="0">
                              <a:latin typeface="Cambria Math" panose="02040503050406030204" pitchFamily="18" charset="0"/>
                            </a:rPr>
                          </m:ctrlPr>
                        </m:fPr>
                        <m:num>
                          <m:r>
                            <a:rPr lang="en-GB" sz="1600" b="0" i="1" smtClean="0">
                              <a:latin typeface="Cambria Math"/>
                            </a:rPr>
                            <m:t>𝑎</m:t>
                          </m:r>
                        </m:num>
                        <m:den>
                          <m:r>
                            <a:rPr lang="en-GB" sz="1600" b="0" i="1" smtClean="0">
                              <a:latin typeface="Cambria Math"/>
                            </a:rPr>
                            <m:t>𝑐𝑜𝑠</m:t>
                          </m:r>
                          <m:r>
                            <a:rPr lang="en-GB" sz="1600" b="0" i="1" smtClean="0">
                              <a:latin typeface="Cambria Math"/>
                              <a:ea typeface="Cambria Math"/>
                            </a:rPr>
                            <m:t>𝜃</m:t>
                          </m:r>
                        </m:den>
                      </m:f>
                    </m:oMath>
                  </m:oMathPara>
                </a14:m>
                <a:endParaRPr lang="en-GB" sz="1600" dirty="0"/>
              </a:p>
            </p:txBody>
          </p:sp>
        </mc:Choice>
        <mc:Fallback xmlns="">
          <p:sp>
            <p:nvSpPr>
              <p:cNvPr id="118" name="TextBox 117"/>
              <p:cNvSpPr txBox="1">
                <a:spLocks noRot="1" noChangeAspect="1" noMove="1" noResize="1" noEditPoints="1" noAdjustHandles="1" noChangeArrowheads="1" noChangeShapeType="1" noTextEdit="1"/>
              </p:cNvSpPr>
              <p:nvPr/>
            </p:nvSpPr>
            <p:spPr>
              <a:xfrm>
                <a:off x="4431475" y="1898073"/>
                <a:ext cx="1020921" cy="514115"/>
              </a:xfrm>
              <a:prstGeom prst="rect">
                <a:avLst/>
              </a:prstGeom>
              <a:blipFill>
                <a:blip r:embed="rId4"/>
                <a:stretch>
                  <a:fillRect b="-35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9" name="TextBox 118"/>
              <p:cNvSpPr txBox="1"/>
              <p:nvPr/>
            </p:nvSpPr>
            <p:spPr>
              <a:xfrm>
                <a:off x="3998025" y="2507673"/>
                <a:ext cx="121144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i="1" smtClean="0">
                          <a:latin typeface="Cambria Math"/>
                          <a:ea typeface="Cambria Math"/>
                        </a:rPr>
                        <m:t>𝑟𝑐𝑜𝑠</m:t>
                      </m:r>
                      <m:r>
                        <a:rPr lang="en-GB" sz="1600" i="1" smtClean="0">
                          <a:latin typeface="Cambria Math"/>
                          <a:ea typeface="Cambria Math"/>
                        </a:rPr>
                        <m:t>𝜃</m:t>
                      </m:r>
                      <m:r>
                        <a:rPr lang="en-US" sz="1600" b="0" i="1" smtClean="0">
                          <a:latin typeface="Cambria Math"/>
                        </a:rPr>
                        <m:t>=</m:t>
                      </m:r>
                      <m:r>
                        <a:rPr lang="en-GB" sz="1600" b="0" i="1" smtClean="0">
                          <a:latin typeface="Cambria Math"/>
                        </a:rPr>
                        <m:t>𝑎</m:t>
                      </m:r>
                    </m:oMath>
                  </m:oMathPara>
                </a14:m>
                <a:endParaRPr lang="en-GB" sz="1600" dirty="0"/>
              </a:p>
            </p:txBody>
          </p:sp>
        </mc:Choice>
        <mc:Fallback xmlns="">
          <p:sp>
            <p:nvSpPr>
              <p:cNvPr id="119" name="TextBox 118"/>
              <p:cNvSpPr txBox="1">
                <a:spLocks noRot="1" noChangeAspect="1" noMove="1" noResize="1" noEditPoints="1" noAdjustHandles="1" noChangeArrowheads="1" noChangeShapeType="1" noTextEdit="1"/>
              </p:cNvSpPr>
              <p:nvPr/>
            </p:nvSpPr>
            <p:spPr>
              <a:xfrm>
                <a:off x="3998025" y="2507673"/>
                <a:ext cx="1211446" cy="338554"/>
              </a:xfrm>
              <a:prstGeom prst="rect">
                <a:avLst/>
              </a:prstGeom>
              <a:blipFill>
                <a:blip r:embed="rId5"/>
                <a:stretch>
                  <a:fillRect/>
                </a:stretch>
              </a:blipFill>
            </p:spPr>
            <p:txBody>
              <a:bodyPr/>
              <a:lstStyle/>
              <a:p>
                <a:r>
                  <a:rPr lang="en-GB">
                    <a:noFill/>
                  </a:rPr>
                  <a:t> </a:t>
                </a:r>
              </a:p>
            </p:txBody>
          </p:sp>
        </mc:Fallback>
      </mc:AlternateContent>
      <p:sp>
        <p:nvSpPr>
          <p:cNvPr id="120" name="Arc 119"/>
          <p:cNvSpPr/>
          <p:nvPr/>
        </p:nvSpPr>
        <p:spPr>
          <a:xfrm>
            <a:off x="5341423" y="1714747"/>
            <a:ext cx="346858" cy="482187"/>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1" name="TextBox 120"/>
          <p:cNvSpPr txBox="1"/>
          <p:nvPr/>
        </p:nvSpPr>
        <p:spPr>
          <a:xfrm>
            <a:off x="5630019" y="1816925"/>
            <a:ext cx="1222044"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Sec</a:t>
            </a:r>
            <a:r>
              <a:rPr lang="el-GR" sz="1200" dirty="0">
                <a:solidFill>
                  <a:srgbClr val="FF0000"/>
                </a:solidFill>
                <a:latin typeface="Comic Sans MS" panose="030F0702030302020204" pitchFamily="66" charset="0"/>
              </a:rPr>
              <a:t>θ</a:t>
            </a:r>
            <a:r>
              <a:rPr lang="en-GB" sz="1200" dirty="0">
                <a:solidFill>
                  <a:srgbClr val="FF0000"/>
                </a:solidFill>
                <a:latin typeface="Comic Sans MS" panose="030F0702030302020204" pitchFamily="66" charset="0"/>
              </a:rPr>
              <a:t> = </a:t>
            </a:r>
            <a:r>
              <a:rPr lang="en-GB" sz="1200" baseline="30000" dirty="0">
                <a:solidFill>
                  <a:srgbClr val="FF0000"/>
                </a:solidFill>
                <a:latin typeface="Comic Sans MS" panose="030F0702030302020204" pitchFamily="66" charset="0"/>
              </a:rPr>
              <a:t>1</a:t>
            </a:r>
            <a:r>
              <a:rPr lang="en-GB" sz="1200" dirty="0">
                <a:solidFill>
                  <a:srgbClr val="FF0000"/>
                </a:solidFill>
                <a:latin typeface="Comic Sans MS" panose="030F0702030302020204" pitchFamily="66" charset="0"/>
              </a:rPr>
              <a:t>/</a:t>
            </a:r>
            <a:r>
              <a:rPr lang="en-GB" sz="1200" baseline="-25000" dirty="0">
                <a:solidFill>
                  <a:srgbClr val="FF0000"/>
                </a:solidFill>
                <a:latin typeface="Comic Sans MS" panose="030F0702030302020204" pitchFamily="66" charset="0"/>
              </a:rPr>
              <a:t>cos</a:t>
            </a:r>
            <a:r>
              <a:rPr lang="el-GR" sz="1200" baseline="-25000" dirty="0">
                <a:solidFill>
                  <a:srgbClr val="FF0000"/>
                </a:solidFill>
                <a:latin typeface="Comic Sans MS" panose="030F0702030302020204" pitchFamily="66" charset="0"/>
              </a:rPr>
              <a:t>θ</a:t>
            </a:r>
            <a:endParaRPr lang="en-GB" sz="1200" baseline="-25000" dirty="0">
              <a:solidFill>
                <a:srgbClr val="FF0000"/>
              </a:solidFill>
              <a:latin typeface="Comic Sans MS" panose="030F0702030302020204" pitchFamily="66" charset="0"/>
            </a:endParaRPr>
          </a:p>
        </p:txBody>
      </p:sp>
      <p:sp>
        <p:nvSpPr>
          <p:cNvPr id="122" name="Arc 121"/>
          <p:cNvSpPr/>
          <p:nvPr/>
        </p:nvSpPr>
        <p:spPr>
          <a:xfrm>
            <a:off x="5256317" y="2211532"/>
            <a:ext cx="346858" cy="482187"/>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3" name="TextBox 122"/>
          <p:cNvSpPr txBox="1"/>
          <p:nvPr/>
        </p:nvSpPr>
        <p:spPr>
          <a:xfrm>
            <a:off x="5544913" y="2218706"/>
            <a:ext cx="1034017"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Multiply by cos</a:t>
            </a:r>
            <a:r>
              <a:rPr lang="el-GR" sz="1200" dirty="0">
                <a:solidFill>
                  <a:srgbClr val="FF0000"/>
                </a:solidFill>
                <a:latin typeface="Comic Sans MS" panose="030F0702030302020204" pitchFamily="66" charset="0"/>
              </a:rPr>
              <a:t>θ</a:t>
            </a:r>
            <a:endParaRPr lang="en-GB" sz="1200" baseline="-25000" dirty="0">
              <a:solidFill>
                <a:srgbClr val="FF0000"/>
              </a:solidFill>
              <a:latin typeface="Comic Sans MS" panose="030F0702030302020204" pitchFamily="66" charset="0"/>
            </a:endParaRPr>
          </a:p>
        </p:txBody>
      </p:sp>
      <p:sp>
        <p:nvSpPr>
          <p:cNvPr id="124" name="Arc 123"/>
          <p:cNvSpPr/>
          <p:nvPr/>
        </p:nvSpPr>
        <p:spPr>
          <a:xfrm>
            <a:off x="4993081" y="2720191"/>
            <a:ext cx="346858" cy="482187"/>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5" name="TextBox 124"/>
          <p:cNvSpPr txBox="1"/>
          <p:nvPr/>
        </p:nvSpPr>
        <p:spPr>
          <a:xfrm>
            <a:off x="5305427" y="2810492"/>
            <a:ext cx="1034017" cy="276999"/>
          </a:xfrm>
          <a:prstGeom prst="rect">
            <a:avLst/>
          </a:prstGeom>
          <a:noFill/>
        </p:spPr>
        <p:txBody>
          <a:bodyPr wrap="square" rtlCol="0">
            <a:spAutoFit/>
          </a:bodyPr>
          <a:lstStyle/>
          <a:p>
            <a:pPr algn="ctr"/>
            <a:r>
              <a:rPr lang="en-GB" sz="1200" dirty="0" err="1">
                <a:solidFill>
                  <a:srgbClr val="FF0000"/>
                </a:solidFill>
                <a:latin typeface="Comic Sans MS" panose="030F0702030302020204" pitchFamily="66" charset="0"/>
              </a:rPr>
              <a:t>rcos</a:t>
            </a:r>
            <a:r>
              <a:rPr lang="el-GR" sz="1200" dirty="0">
                <a:solidFill>
                  <a:srgbClr val="FF0000"/>
                </a:solidFill>
                <a:latin typeface="Comic Sans MS" panose="030F0702030302020204" pitchFamily="66" charset="0"/>
              </a:rPr>
              <a:t>θ</a:t>
            </a:r>
            <a:r>
              <a:rPr lang="en-GB" sz="1200" dirty="0">
                <a:solidFill>
                  <a:srgbClr val="FF0000"/>
                </a:solidFill>
                <a:latin typeface="Comic Sans MS" panose="030F0702030302020204" pitchFamily="66" charset="0"/>
              </a:rPr>
              <a:t> = x</a:t>
            </a:r>
            <a:endParaRPr lang="en-GB" sz="1200" baseline="-25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26" name="TextBox 125"/>
              <p:cNvSpPr txBox="1"/>
              <p:nvPr/>
            </p:nvSpPr>
            <p:spPr>
              <a:xfrm>
                <a:off x="4435433" y="3004459"/>
                <a:ext cx="69470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𝑥</m:t>
                      </m:r>
                      <m:r>
                        <a:rPr lang="en-US" sz="1600" b="0" i="1" smtClean="0">
                          <a:latin typeface="Cambria Math"/>
                        </a:rPr>
                        <m:t>=</m:t>
                      </m:r>
                      <m:r>
                        <a:rPr lang="en-GB" sz="1600" b="0" i="1" smtClean="0">
                          <a:latin typeface="Cambria Math"/>
                        </a:rPr>
                        <m:t>𝑎</m:t>
                      </m:r>
                    </m:oMath>
                  </m:oMathPara>
                </a14:m>
                <a:endParaRPr lang="en-GB" sz="1600" dirty="0"/>
              </a:p>
            </p:txBody>
          </p:sp>
        </mc:Choice>
        <mc:Fallback xmlns="">
          <p:sp>
            <p:nvSpPr>
              <p:cNvPr id="126" name="TextBox 125"/>
              <p:cNvSpPr txBox="1">
                <a:spLocks noRot="1" noChangeAspect="1" noMove="1" noResize="1" noEditPoints="1" noAdjustHandles="1" noChangeArrowheads="1" noChangeShapeType="1" noTextEdit="1"/>
              </p:cNvSpPr>
              <p:nvPr/>
            </p:nvSpPr>
            <p:spPr>
              <a:xfrm>
                <a:off x="4435433" y="3004459"/>
                <a:ext cx="694707" cy="338554"/>
              </a:xfrm>
              <a:prstGeom prst="rect">
                <a:avLst/>
              </a:prstGeom>
              <a:blipFill>
                <a:blip r:embed="rId6"/>
                <a:stretch>
                  <a:fillRect/>
                </a:stretch>
              </a:blipFill>
            </p:spPr>
            <p:txBody>
              <a:bodyPr/>
              <a:lstStyle/>
              <a:p>
                <a:r>
                  <a:rPr lang="en-GB">
                    <a:noFill/>
                  </a:rPr>
                  <a:t> </a:t>
                </a:r>
              </a:p>
            </p:txBody>
          </p:sp>
        </mc:Fallback>
      </mc:AlternateContent>
      <p:cxnSp>
        <p:nvCxnSpPr>
          <p:cNvPr id="127" name="Straight Arrow Connector 126"/>
          <p:cNvCxnSpPr/>
          <p:nvPr/>
        </p:nvCxnSpPr>
        <p:spPr>
          <a:xfrm flipV="1">
            <a:off x="6465124" y="3620984"/>
            <a:ext cx="0" cy="2514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7010400" y="4648200"/>
            <a:ext cx="290464" cy="338554"/>
          </a:xfrm>
          <a:prstGeom prst="rect">
            <a:avLst/>
          </a:prstGeom>
          <a:noFill/>
        </p:spPr>
        <p:txBody>
          <a:bodyPr wrap="none" rtlCol="0">
            <a:spAutoFit/>
          </a:bodyPr>
          <a:lstStyle/>
          <a:p>
            <a:r>
              <a:rPr lang="en-US" sz="1600" dirty="0">
                <a:solidFill>
                  <a:srgbClr val="FF0000"/>
                </a:solidFill>
                <a:latin typeface="Comic Sans MS" panose="030F0702030302020204" pitchFamily="66" charset="0"/>
              </a:rPr>
              <a:t>a</a:t>
            </a:r>
            <a:endParaRPr lang="en-GB" sz="1600" dirty="0">
              <a:solidFill>
                <a:srgbClr val="FF0000"/>
              </a:solidFill>
              <a:latin typeface="Comic Sans MS" panose="030F0702030302020204" pitchFamily="66" charset="0"/>
            </a:endParaRPr>
          </a:p>
        </p:txBody>
      </p:sp>
      <p:cxnSp>
        <p:nvCxnSpPr>
          <p:cNvPr id="131" name="Straight Arrow Connector 130"/>
          <p:cNvCxnSpPr/>
          <p:nvPr/>
        </p:nvCxnSpPr>
        <p:spPr>
          <a:xfrm rot="5400000" flipV="1">
            <a:off x="6503224" y="3659084"/>
            <a:ext cx="0" cy="2514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7010400" y="3733800"/>
            <a:ext cx="0" cy="2438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タイトル 1">
            <a:extLst>
              <a:ext uri="{FF2B5EF4-FFF2-40B4-BE49-F238E27FC236}">
                <a16:creationId xmlns:a16="http://schemas.microsoft.com/office/drawing/2014/main" id="{31C7729F-D64C-4551-AF8B-6E731F6C86CD}"/>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23" name="テキスト ボックス 22">
            <a:extLst>
              <a:ext uri="{FF2B5EF4-FFF2-40B4-BE49-F238E27FC236}">
                <a16:creationId xmlns:a16="http://schemas.microsoft.com/office/drawing/2014/main" id="{4B85C7F9-3349-40D9-96F3-C066D15D83E4}"/>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spTree>
    <p:extLst>
      <p:ext uri="{BB962C8B-B14F-4D97-AF65-F5344CB8AC3E}">
        <p14:creationId xmlns:p14="http://schemas.microsoft.com/office/powerpoint/2010/main" val="367999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7"/>
                                        </p:tgtEl>
                                        <p:attrNameLst>
                                          <p:attrName>style.visibility</p:attrName>
                                        </p:attrNameLst>
                                      </p:cBhvr>
                                      <p:to>
                                        <p:strVal val="visible"/>
                                      </p:to>
                                    </p:set>
                                    <p:animEffect transition="in" filter="blinds(horizontal)">
                                      <p:cBhvr>
                                        <p:cTn id="22" dur="500"/>
                                        <p:tgtEl>
                                          <p:spTgt spid="1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0"/>
                                        </p:tgtEl>
                                        <p:attrNameLst>
                                          <p:attrName>style.visibility</p:attrName>
                                        </p:attrNameLst>
                                      </p:cBhvr>
                                      <p:to>
                                        <p:strVal val="visible"/>
                                      </p:to>
                                    </p:set>
                                    <p:animEffect transition="in" filter="blinds(horizontal)">
                                      <p:cBhvr>
                                        <p:cTn id="27" dur="500"/>
                                        <p:tgtEl>
                                          <p:spTgt spid="12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1"/>
                                        </p:tgtEl>
                                        <p:attrNameLst>
                                          <p:attrName>style.visibility</p:attrName>
                                        </p:attrNameLst>
                                      </p:cBhvr>
                                      <p:to>
                                        <p:strVal val="visible"/>
                                      </p:to>
                                    </p:set>
                                    <p:animEffect transition="in" filter="blinds(horizontal)">
                                      <p:cBhvr>
                                        <p:cTn id="32" dur="500"/>
                                        <p:tgtEl>
                                          <p:spTgt spid="12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8"/>
                                        </p:tgtEl>
                                        <p:attrNameLst>
                                          <p:attrName>style.visibility</p:attrName>
                                        </p:attrNameLst>
                                      </p:cBhvr>
                                      <p:to>
                                        <p:strVal val="visible"/>
                                      </p:to>
                                    </p:set>
                                    <p:animEffect transition="in" filter="blinds(horizontal)">
                                      <p:cBhvr>
                                        <p:cTn id="37" dur="500"/>
                                        <p:tgtEl>
                                          <p:spTgt spid="11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2"/>
                                        </p:tgtEl>
                                        <p:attrNameLst>
                                          <p:attrName>style.visibility</p:attrName>
                                        </p:attrNameLst>
                                      </p:cBhvr>
                                      <p:to>
                                        <p:strVal val="visible"/>
                                      </p:to>
                                    </p:set>
                                    <p:animEffect transition="in" filter="blinds(horizontal)">
                                      <p:cBhvr>
                                        <p:cTn id="42" dur="500"/>
                                        <p:tgtEl>
                                          <p:spTgt spid="12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blinds(horizontal)">
                                      <p:cBhvr>
                                        <p:cTn id="47" dur="500"/>
                                        <p:tgtEl>
                                          <p:spTgt spid="12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19"/>
                                        </p:tgtEl>
                                        <p:attrNameLst>
                                          <p:attrName>style.visibility</p:attrName>
                                        </p:attrNameLst>
                                      </p:cBhvr>
                                      <p:to>
                                        <p:strVal val="visible"/>
                                      </p:to>
                                    </p:set>
                                    <p:animEffect transition="in" filter="blinds(horizontal)">
                                      <p:cBhvr>
                                        <p:cTn id="52" dur="500"/>
                                        <p:tgtEl>
                                          <p:spTgt spid="11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24"/>
                                        </p:tgtEl>
                                        <p:attrNameLst>
                                          <p:attrName>style.visibility</p:attrName>
                                        </p:attrNameLst>
                                      </p:cBhvr>
                                      <p:to>
                                        <p:strVal val="visible"/>
                                      </p:to>
                                    </p:set>
                                    <p:animEffect transition="in" filter="blinds(horizontal)">
                                      <p:cBhvr>
                                        <p:cTn id="57" dur="500"/>
                                        <p:tgtEl>
                                          <p:spTgt spid="12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25"/>
                                        </p:tgtEl>
                                        <p:attrNameLst>
                                          <p:attrName>style.visibility</p:attrName>
                                        </p:attrNameLst>
                                      </p:cBhvr>
                                      <p:to>
                                        <p:strVal val="visible"/>
                                      </p:to>
                                    </p:set>
                                    <p:animEffect transition="in" filter="blinds(horizontal)">
                                      <p:cBhvr>
                                        <p:cTn id="62" dur="500"/>
                                        <p:tgtEl>
                                          <p:spTgt spid="12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26"/>
                                        </p:tgtEl>
                                        <p:attrNameLst>
                                          <p:attrName>style.visibility</p:attrName>
                                        </p:attrNameLst>
                                      </p:cBhvr>
                                      <p:to>
                                        <p:strVal val="visible"/>
                                      </p:to>
                                    </p:set>
                                    <p:animEffect transition="in" filter="blinds(horizontal)">
                                      <p:cBhvr>
                                        <p:cTn id="67" dur="500"/>
                                        <p:tgtEl>
                                          <p:spTgt spid="12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127"/>
                                        </p:tgtEl>
                                        <p:attrNameLst>
                                          <p:attrName>style.visibility</p:attrName>
                                        </p:attrNameLst>
                                      </p:cBhvr>
                                      <p:to>
                                        <p:strVal val="visible"/>
                                      </p:to>
                                    </p:set>
                                    <p:animEffect transition="in" filter="blinds(horizontal)">
                                      <p:cBhvr>
                                        <p:cTn id="72" dur="500"/>
                                        <p:tgtEl>
                                          <p:spTgt spid="127"/>
                                        </p:tgtEl>
                                      </p:cBhvr>
                                    </p:animEffect>
                                  </p:childTnLst>
                                </p:cTn>
                              </p:par>
                              <p:par>
                                <p:cTn id="73" presetID="3" presetClass="entr" presetSubtype="10" fill="hold" nodeType="withEffect">
                                  <p:stCondLst>
                                    <p:cond delay="0"/>
                                  </p:stCondLst>
                                  <p:childTnLst>
                                    <p:set>
                                      <p:cBhvr>
                                        <p:cTn id="74" dur="1" fill="hold">
                                          <p:stCondLst>
                                            <p:cond delay="0"/>
                                          </p:stCondLst>
                                        </p:cTn>
                                        <p:tgtEl>
                                          <p:spTgt spid="131"/>
                                        </p:tgtEl>
                                        <p:attrNameLst>
                                          <p:attrName>style.visibility</p:attrName>
                                        </p:attrNameLst>
                                      </p:cBhvr>
                                      <p:to>
                                        <p:strVal val="visible"/>
                                      </p:to>
                                    </p:set>
                                    <p:animEffect transition="in" filter="blinds(horizontal)">
                                      <p:cBhvr>
                                        <p:cTn id="75" dur="500"/>
                                        <p:tgtEl>
                                          <p:spTgt spid="131"/>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nodeType="clickEffect">
                                  <p:stCondLst>
                                    <p:cond delay="0"/>
                                  </p:stCondLst>
                                  <p:childTnLst>
                                    <p:set>
                                      <p:cBhvr>
                                        <p:cTn id="79" dur="1" fill="hold">
                                          <p:stCondLst>
                                            <p:cond delay="0"/>
                                          </p:stCondLst>
                                        </p:cTn>
                                        <p:tgtEl>
                                          <p:spTgt spid="129"/>
                                        </p:tgtEl>
                                        <p:attrNameLst>
                                          <p:attrName>style.visibility</p:attrName>
                                        </p:attrNameLst>
                                      </p:cBhvr>
                                      <p:to>
                                        <p:strVal val="visible"/>
                                      </p:to>
                                    </p:set>
                                    <p:animEffect transition="in" filter="blinds(horizontal)">
                                      <p:cBhvr>
                                        <p:cTn id="80" dur="500"/>
                                        <p:tgtEl>
                                          <p:spTgt spid="129"/>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128"/>
                                        </p:tgtEl>
                                        <p:attrNameLst>
                                          <p:attrName>style.visibility</p:attrName>
                                        </p:attrNameLst>
                                      </p:cBhvr>
                                      <p:to>
                                        <p:strVal val="visible"/>
                                      </p:to>
                                    </p:set>
                                    <p:animEffect transition="in" filter="blinds(horizontal)">
                                      <p:cBhvr>
                                        <p:cTn id="8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7" grpId="0"/>
      <p:bldP spid="118" grpId="0"/>
      <p:bldP spid="119" grpId="0"/>
      <p:bldP spid="120" grpId="0" animBg="1"/>
      <p:bldP spid="121" grpId="0"/>
      <p:bldP spid="122" grpId="0" animBg="1"/>
      <p:bldP spid="123" grpId="0"/>
      <p:bldP spid="124" grpId="0" animBg="1"/>
      <p:bldP spid="125" grpId="0"/>
      <p:bldP spid="126" grpId="0"/>
      <p:bldP spid="12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048000" cy="4953000"/>
          </a:xfrm>
        </p:spPr>
        <p:txBody>
          <a:bodyPr>
            <a:normAutofit lnSpcReduction="10000"/>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Sketch the following curve:</a:t>
            </a: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In terms of working out points to plot, the angle (</a:t>
            </a:r>
            <a:r>
              <a:rPr lang="el-GR" sz="1400" dirty="0">
                <a:latin typeface="Comic Sans MS" panose="030F0702030302020204" pitchFamily="66" charset="0"/>
              </a:rPr>
              <a:t>θ</a:t>
            </a:r>
            <a:r>
              <a:rPr lang="en-GB" sz="1400" dirty="0">
                <a:latin typeface="Comic Sans MS" panose="030F0702030302020204" pitchFamily="66" charset="0"/>
              </a:rPr>
              <a:t>) only needs to go up to 2</a:t>
            </a:r>
            <a:r>
              <a:rPr lang="el-GR" sz="1400" dirty="0">
                <a:latin typeface="Comic Sans MS" panose="030F0702030302020204" pitchFamily="66" charset="0"/>
              </a:rPr>
              <a:t>π</a:t>
            </a:r>
            <a:r>
              <a:rPr lang="en-GB" sz="1400" dirty="0">
                <a:latin typeface="Comic Sans MS" panose="030F0702030302020204" pitchFamily="66" charset="0"/>
              </a:rPr>
              <a:t> as this is a complete turn</a:t>
            </a:r>
          </a:p>
          <a:p>
            <a:pPr marL="0" indent="0" algn="ctr">
              <a:buNone/>
            </a:pPr>
            <a:endParaRPr lang="en-GB" sz="1400" dirty="0">
              <a:latin typeface="Comic Sans MS" panose="030F0702030302020204" pitchFamily="66" charset="0"/>
            </a:endParaRPr>
          </a:p>
          <a:p>
            <a:pPr algn="ctr">
              <a:buFont typeface="Wingdings"/>
              <a:buChar char="à"/>
            </a:pPr>
            <a:r>
              <a:rPr lang="en-GB" sz="1400" dirty="0">
                <a:latin typeface="Comic Sans MS" panose="030F0702030302020204" pitchFamily="66" charset="0"/>
                <a:sym typeface="Wingdings" panose="05000000000000000000" pitchFamily="2" charset="2"/>
              </a:rPr>
              <a:t>We could of course go further but we do not need to for now</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a:latin typeface="Comic Sans MS" panose="030F0702030302020204" pitchFamily="66" charset="0"/>
                <a:sym typeface="Wingdings" panose="05000000000000000000" pitchFamily="2" charset="2"/>
              </a:rPr>
              <a:t>As the angle in our equation is above is 3</a:t>
            </a:r>
            <a:r>
              <a:rPr lang="el-GR" sz="1400" dirty="0">
                <a:latin typeface="Comic Sans MS" panose="030F0702030302020204" pitchFamily="66" charset="0"/>
                <a:sym typeface="Wingdings" panose="05000000000000000000" pitchFamily="2" charset="2"/>
              </a:rPr>
              <a:t>θ</a:t>
            </a:r>
            <a:r>
              <a:rPr lang="en-GB" sz="1400" dirty="0">
                <a:latin typeface="Comic Sans MS" panose="030F0702030302020204" pitchFamily="66" charset="0"/>
                <a:sym typeface="Wingdings" panose="05000000000000000000" pitchFamily="2" charset="2"/>
              </a:rPr>
              <a:t>, we can go up to 6</a:t>
            </a:r>
            <a:r>
              <a:rPr lang="el-GR" sz="1400" dirty="0">
                <a:latin typeface="Comic Sans MS" panose="030F0702030302020204" pitchFamily="66" charset="0"/>
                <a:sym typeface="Wingdings" panose="05000000000000000000" pitchFamily="2" charset="2"/>
              </a:rPr>
              <a:t>π</a:t>
            </a:r>
            <a:endParaRPr lang="en-GB" sz="1400" dirty="0">
              <a:latin typeface="Comic Sans MS" panose="030F0702030302020204" pitchFamily="66" charset="0"/>
              <a:sym typeface="Wingdings" panose="05000000000000000000" pitchFamily="2" charset="2"/>
            </a:endParaRP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a:latin typeface="Comic Sans MS" panose="030F0702030302020204" pitchFamily="66" charset="0"/>
                <a:sym typeface="Wingdings" panose="05000000000000000000" pitchFamily="2" charset="2"/>
              </a:rPr>
              <a:t>Let’s work out some values, up to 6</a:t>
            </a:r>
            <a:r>
              <a:rPr lang="el-GR" sz="1400" dirty="0">
                <a:latin typeface="Comic Sans MS" panose="030F0702030302020204" pitchFamily="66" charset="0"/>
                <a:sym typeface="Wingdings" panose="05000000000000000000" pitchFamily="2" charset="2"/>
              </a:rPr>
              <a:t>π</a:t>
            </a:r>
            <a:r>
              <a:rPr lang="en-GB" sz="1400" dirty="0">
                <a:latin typeface="Comic Sans MS" panose="030F0702030302020204" pitchFamily="66" charset="0"/>
                <a:sym typeface="Wingdings" panose="05000000000000000000" pitchFamily="2" charset="2"/>
              </a:rPr>
              <a:t> (use the same increments as before, </a:t>
            </a:r>
            <a:r>
              <a:rPr lang="en-GB" sz="1400" dirty="0" err="1">
                <a:latin typeface="Comic Sans MS" panose="030F0702030302020204" pitchFamily="66" charset="0"/>
                <a:sym typeface="Wingdings" panose="05000000000000000000" pitchFamily="2" charset="2"/>
              </a:rPr>
              <a:t>ie</a:t>
            </a:r>
            <a:r>
              <a:rPr lang="en-GB" sz="1400" dirty="0">
                <a:latin typeface="Comic Sans MS" panose="030F0702030302020204" pitchFamily="66" charset="0"/>
                <a:sym typeface="Wingdings" panose="05000000000000000000" pitchFamily="2" charset="2"/>
              </a:rPr>
              <a:t>) going up by </a:t>
            </a:r>
            <a:r>
              <a:rPr lang="el-GR" sz="1400" baseline="30000" dirty="0">
                <a:latin typeface="Comic Sans MS" panose="030F0702030302020204" pitchFamily="66" charset="0"/>
                <a:sym typeface="Wingdings" panose="05000000000000000000" pitchFamily="2" charset="2"/>
              </a:rPr>
              <a:t>π</a:t>
            </a:r>
            <a:r>
              <a:rPr lang="en-GB" sz="1400" dirty="0">
                <a:latin typeface="Comic Sans MS" panose="030F0702030302020204" pitchFamily="66" charset="0"/>
                <a:sym typeface="Wingdings" panose="05000000000000000000" pitchFamily="2" charset="2"/>
              </a:rPr>
              <a:t>/</a:t>
            </a:r>
            <a:r>
              <a:rPr lang="en-GB" sz="1400" baseline="-25000" dirty="0">
                <a:latin typeface="Comic Sans MS" panose="030F0702030302020204" pitchFamily="66" charset="0"/>
                <a:sym typeface="Wingdings" panose="05000000000000000000" pitchFamily="2" charset="2"/>
              </a:rPr>
              <a:t>2</a:t>
            </a:r>
            <a:r>
              <a:rPr lang="en-GB" sz="1400" dirty="0">
                <a:latin typeface="Comic Sans MS" panose="030F0702030302020204" pitchFamily="66" charset="0"/>
                <a:sym typeface="Wingdings" panose="05000000000000000000" pitchFamily="2" charset="2"/>
              </a:rPr>
              <a:t> each time)</a:t>
            </a: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151878" y="2715087"/>
                <a:ext cx="1295400" cy="33855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600" b="0" i="1" smtClean="0">
                          <a:latin typeface="Cambria Math"/>
                        </a:rPr>
                        <m:t>𝑟</m:t>
                      </m:r>
                      <m:r>
                        <a:rPr lang="en-GB" sz="1600" b="0" i="1" smtClean="0">
                          <a:latin typeface="Cambria Math"/>
                        </a:rPr>
                        <m:t>=</m:t>
                      </m:r>
                      <m:r>
                        <a:rPr lang="en-GB" sz="1600" b="0" i="1" smtClean="0">
                          <a:latin typeface="Cambria Math"/>
                        </a:rPr>
                        <m:t>𝑠𝑖𝑛</m:t>
                      </m:r>
                      <m:r>
                        <a:rPr lang="en-GB" sz="1600" b="0" i="1" smtClean="0">
                          <a:latin typeface="Cambria Math"/>
                        </a:rPr>
                        <m:t>3</m:t>
                      </m:r>
                      <m:r>
                        <a:rPr lang="en-GB" sz="1600" b="0" i="1" smtClean="0">
                          <a:latin typeface="Cambria Math"/>
                          <a:ea typeface="Cambria Math"/>
                        </a:rPr>
                        <m:t>𝜃</m:t>
                      </m:r>
                    </m:oMath>
                  </m:oMathPara>
                </a14:m>
                <a:endParaRPr lang="en-GB" sz="1600" dirty="0"/>
              </a:p>
            </p:txBody>
          </p:sp>
        </mc:Choice>
        <mc:Fallback xmlns="">
          <p:sp>
            <p:nvSpPr>
              <p:cNvPr id="4" name="TextBox 3"/>
              <p:cNvSpPr txBox="1">
                <a:spLocks noRot="1" noChangeAspect="1" noMove="1" noResize="1" noEditPoints="1" noAdjustHandles="1" noChangeArrowheads="1" noChangeShapeType="1" noTextEdit="1"/>
              </p:cNvSpPr>
              <p:nvPr/>
            </p:nvSpPr>
            <p:spPr>
              <a:xfrm>
                <a:off x="1151878" y="2715087"/>
                <a:ext cx="1295400" cy="338554"/>
              </a:xfrm>
              <a:prstGeom prst="rect">
                <a:avLst/>
              </a:prstGeom>
              <a:blipFill>
                <a:blip r:embed="rId2"/>
                <a:stretch>
                  <a:fillRect/>
                </a:stretch>
              </a:blipFill>
            </p:spPr>
            <p:txBody>
              <a:bodyPr/>
              <a:lstStyle/>
              <a:p>
                <a:r>
                  <a:rPr lang="en-GB">
                    <a:noFill/>
                  </a:rPr>
                  <a:t> </a:t>
                </a:r>
              </a:p>
            </p:txBody>
          </p:sp>
        </mc:Fallback>
      </mc:AlternateContent>
      <p:grpSp>
        <p:nvGrpSpPr>
          <p:cNvPr id="1142" name="Group 1141"/>
          <p:cNvGrpSpPr/>
          <p:nvPr/>
        </p:nvGrpSpPr>
        <p:grpSpPr>
          <a:xfrm>
            <a:off x="4507819" y="4323630"/>
            <a:ext cx="3616557" cy="1247775"/>
            <a:chOff x="4059246" y="5496823"/>
            <a:chExt cx="3616557" cy="1247775"/>
          </a:xfrm>
        </p:grpSpPr>
        <p:sp>
          <p:nvSpPr>
            <p:cNvPr id="9" name="Line 91"/>
            <p:cNvSpPr>
              <a:spLocks noChangeShapeType="1"/>
            </p:cNvSpPr>
            <p:nvPr/>
          </p:nvSpPr>
          <p:spPr bwMode="auto">
            <a:xfrm>
              <a:off x="4457901" y="6125473"/>
              <a:ext cx="2743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 name="Line 92"/>
            <p:cNvSpPr>
              <a:spLocks noChangeShapeType="1"/>
            </p:cNvSpPr>
            <p:nvPr/>
          </p:nvSpPr>
          <p:spPr bwMode="auto">
            <a:xfrm>
              <a:off x="5143701" y="6049273"/>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 name="Line 93"/>
            <p:cNvSpPr>
              <a:spLocks noChangeShapeType="1"/>
            </p:cNvSpPr>
            <p:nvPr/>
          </p:nvSpPr>
          <p:spPr bwMode="auto">
            <a:xfrm>
              <a:off x="5829501" y="6049273"/>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 name="Line 94"/>
            <p:cNvSpPr>
              <a:spLocks noChangeShapeType="1"/>
            </p:cNvSpPr>
            <p:nvPr/>
          </p:nvSpPr>
          <p:spPr bwMode="auto">
            <a:xfrm>
              <a:off x="6515301" y="6049273"/>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 name="Line 95"/>
            <p:cNvSpPr>
              <a:spLocks noChangeShapeType="1"/>
            </p:cNvSpPr>
            <p:nvPr/>
          </p:nvSpPr>
          <p:spPr bwMode="auto">
            <a:xfrm>
              <a:off x="7201101" y="6049273"/>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 name="Line 131"/>
            <p:cNvSpPr>
              <a:spLocks noChangeShapeType="1"/>
            </p:cNvSpPr>
            <p:nvPr/>
          </p:nvSpPr>
          <p:spPr bwMode="auto">
            <a:xfrm>
              <a:off x="4457901" y="5820673"/>
              <a:ext cx="0" cy="609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 name="Text Box 136"/>
            <p:cNvSpPr txBox="1">
              <a:spLocks noChangeArrowheads="1"/>
            </p:cNvSpPr>
            <p:nvPr/>
          </p:nvSpPr>
          <p:spPr bwMode="auto">
            <a:xfrm>
              <a:off x="7061427" y="5731627"/>
              <a:ext cx="61437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dirty="0">
                  <a:latin typeface="Comic Sans MS" pitchFamily="66" charset="0"/>
                </a:rPr>
                <a:t>Sin</a:t>
              </a:r>
              <a:r>
                <a:rPr lang="el-GR" altLang="en-US" sz="1400" dirty="0">
                  <a:latin typeface="Comic Sans MS" pitchFamily="66" charset="0"/>
                </a:rPr>
                <a:t>θ</a:t>
              </a:r>
            </a:p>
          </p:txBody>
        </p:sp>
        <p:sp>
          <p:nvSpPr>
            <p:cNvPr id="16" name="TextBox 15"/>
            <p:cNvSpPr txBox="1"/>
            <p:nvPr/>
          </p:nvSpPr>
          <p:spPr>
            <a:xfrm>
              <a:off x="4886368" y="6132876"/>
              <a:ext cx="533400" cy="307777"/>
            </a:xfrm>
            <a:prstGeom prst="rect">
              <a:avLst/>
            </a:prstGeom>
            <a:noFill/>
          </p:spPr>
          <p:txBody>
            <a:bodyPr wrap="square" rtlCol="0">
              <a:spAutoFit/>
            </a:bodyPr>
            <a:lstStyle/>
            <a:p>
              <a:pPr algn="ctr"/>
              <a:r>
                <a:rPr lang="el-GR" sz="1400" baseline="30000" dirty="0">
                  <a:latin typeface="Comic Sans MS" panose="030F0702030302020204" pitchFamily="66" charset="0"/>
                </a:rPr>
                <a:t>π</a:t>
              </a:r>
              <a:r>
                <a:rPr lang="en-GB" sz="1400" dirty="0">
                  <a:latin typeface="Comic Sans MS" panose="030F0702030302020204" pitchFamily="66" charset="0"/>
                </a:rPr>
                <a:t>/</a:t>
              </a:r>
              <a:r>
                <a:rPr lang="en-GB" sz="1400" baseline="-25000" dirty="0">
                  <a:latin typeface="Comic Sans MS" panose="030F0702030302020204" pitchFamily="66" charset="0"/>
                </a:rPr>
                <a:t>2</a:t>
              </a:r>
            </a:p>
          </p:txBody>
        </p:sp>
        <p:sp>
          <p:nvSpPr>
            <p:cNvPr id="18" name="TextBox 17"/>
            <p:cNvSpPr txBox="1"/>
            <p:nvPr/>
          </p:nvSpPr>
          <p:spPr>
            <a:xfrm>
              <a:off x="4183292" y="5660723"/>
              <a:ext cx="328549" cy="307777"/>
            </a:xfrm>
            <a:prstGeom prst="rect">
              <a:avLst/>
            </a:prstGeom>
            <a:noFill/>
          </p:spPr>
          <p:txBody>
            <a:bodyPr wrap="square" rtlCol="0">
              <a:spAutoFit/>
            </a:bodyPr>
            <a:lstStyle/>
            <a:p>
              <a:pPr algn="ctr"/>
              <a:r>
                <a:rPr lang="en-GB" sz="1400" b="1" dirty="0">
                  <a:latin typeface="Comic Sans MS" panose="030F0702030302020204" pitchFamily="66" charset="0"/>
                </a:rPr>
                <a:t>1</a:t>
              </a:r>
            </a:p>
          </p:txBody>
        </p:sp>
        <p:sp>
          <p:nvSpPr>
            <p:cNvPr id="19" name="TextBox 18"/>
            <p:cNvSpPr txBox="1"/>
            <p:nvPr/>
          </p:nvSpPr>
          <p:spPr>
            <a:xfrm>
              <a:off x="4059246" y="6259690"/>
              <a:ext cx="463228" cy="307777"/>
            </a:xfrm>
            <a:prstGeom prst="rect">
              <a:avLst/>
            </a:prstGeom>
            <a:noFill/>
          </p:spPr>
          <p:txBody>
            <a:bodyPr wrap="square" rtlCol="0">
              <a:spAutoFit/>
            </a:bodyPr>
            <a:lstStyle/>
            <a:p>
              <a:pPr algn="ctr"/>
              <a:r>
                <a:rPr lang="en-GB" sz="1400" b="1" dirty="0">
                  <a:latin typeface="Comic Sans MS" panose="030F0702030302020204" pitchFamily="66" charset="0"/>
                </a:rPr>
                <a:t>-1</a:t>
              </a:r>
            </a:p>
          </p:txBody>
        </p:sp>
        <p:sp>
          <p:nvSpPr>
            <p:cNvPr id="20" name="TextBox 19"/>
            <p:cNvSpPr txBox="1"/>
            <p:nvPr/>
          </p:nvSpPr>
          <p:spPr>
            <a:xfrm>
              <a:off x="4211646" y="5954890"/>
              <a:ext cx="257665" cy="307777"/>
            </a:xfrm>
            <a:prstGeom prst="rect">
              <a:avLst/>
            </a:prstGeom>
            <a:noFill/>
          </p:spPr>
          <p:txBody>
            <a:bodyPr wrap="square" rtlCol="0">
              <a:spAutoFit/>
            </a:bodyPr>
            <a:lstStyle/>
            <a:p>
              <a:pPr algn="ctr"/>
              <a:r>
                <a:rPr lang="en-GB" sz="1400" b="1" dirty="0">
                  <a:latin typeface="Comic Sans MS" panose="030F0702030302020204" pitchFamily="66" charset="0"/>
                </a:rPr>
                <a:t>0</a:t>
              </a:r>
            </a:p>
          </p:txBody>
        </p:sp>
        <p:sp>
          <p:nvSpPr>
            <p:cNvPr id="21" name="TextBox 20"/>
            <p:cNvSpPr txBox="1"/>
            <p:nvPr/>
          </p:nvSpPr>
          <p:spPr>
            <a:xfrm>
              <a:off x="5673069" y="6123570"/>
              <a:ext cx="310828" cy="307777"/>
            </a:xfrm>
            <a:prstGeom prst="rect">
              <a:avLst/>
            </a:prstGeom>
            <a:noFill/>
          </p:spPr>
          <p:txBody>
            <a:bodyPr wrap="square" rtlCol="0">
              <a:spAutoFit/>
            </a:bodyPr>
            <a:lstStyle/>
            <a:p>
              <a:pPr algn="ct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22" name="TextBox 21"/>
            <p:cNvSpPr txBox="1"/>
            <p:nvPr/>
          </p:nvSpPr>
          <p:spPr>
            <a:xfrm>
              <a:off x="7000918" y="6142597"/>
              <a:ext cx="413611" cy="307777"/>
            </a:xfrm>
            <a:prstGeom prst="rect">
              <a:avLst/>
            </a:prstGeom>
            <a:noFill/>
          </p:spPr>
          <p:txBody>
            <a:bodyPr wrap="square" rtlCol="0">
              <a:spAutoFit/>
            </a:bodyPr>
            <a:lstStyle/>
            <a:p>
              <a:pPr algn="ctr"/>
              <a:r>
                <a:rPr lang="en-GB" sz="1400" dirty="0">
                  <a:latin typeface="Comic Sans MS" panose="030F0702030302020204" pitchFamily="66" charset="0"/>
                </a:rPr>
                <a:t>2</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23" name="Arc 108"/>
            <p:cNvSpPr>
              <a:spLocks/>
            </p:cNvSpPr>
            <p:nvPr/>
          </p:nvSpPr>
          <p:spPr bwMode="auto">
            <a:xfrm>
              <a:off x="5143701" y="5830198"/>
              <a:ext cx="684252" cy="914400"/>
            </a:xfrm>
            <a:custGeom>
              <a:avLst/>
              <a:gdLst>
                <a:gd name="T0" fmla="*/ 0 w 15788"/>
                <a:gd name="T1" fmla="*/ 0 h 21600"/>
                <a:gd name="T2" fmla="*/ 28292100 w 15788"/>
                <a:gd name="T3" fmla="*/ 12292076 h 21600"/>
                <a:gd name="T4" fmla="*/ 0 w 15788"/>
                <a:gd name="T5" fmla="*/ 38709600 h 21600"/>
                <a:gd name="T6" fmla="*/ 0 60000 65536"/>
                <a:gd name="T7" fmla="*/ 0 60000 65536"/>
                <a:gd name="T8" fmla="*/ 0 60000 65536"/>
              </a:gdLst>
              <a:ahLst/>
              <a:cxnLst>
                <a:cxn ang="T6">
                  <a:pos x="T0" y="T1"/>
                </a:cxn>
                <a:cxn ang="T7">
                  <a:pos x="T2" y="T3"/>
                </a:cxn>
                <a:cxn ang="T8">
                  <a:pos x="T4" y="T5"/>
                </a:cxn>
              </a:cxnLst>
              <a:rect l="0" t="0" r="r" b="b"/>
              <a:pathLst>
                <a:path w="15788" h="21600" fill="none" extrusionOk="0">
                  <a:moveTo>
                    <a:pt x="-1" y="0"/>
                  </a:moveTo>
                  <a:cubicBezTo>
                    <a:pt x="5985" y="0"/>
                    <a:pt x="11703" y="2483"/>
                    <a:pt x="15788" y="6858"/>
                  </a:cubicBezTo>
                </a:path>
                <a:path w="15788" h="21600" stroke="0" extrusionOk="0">
                  <a:moveTo>
                    <a:pt x="-1" y="0"/>
                  </a:moveTo>
                  <a:cubicBezTo>
                    <a:pt x="5985" y="0"/>
                    <a:pt x="11703" y="2483"/>
                    <a:pt x="15788" y="6858"/>
                  </a:cubicBezTo>
                  <a:lnTo>
                    <a:pt x="0" y="21600"/>
                  </a:lnTo>
                  <a:lnTo>
                    <a:pt x="-1" y="0"/>
                  </a:lnTo>
                  <a:close/>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 name="Arc 109"/>
            <p:cNvSpPr>
              <a:spLocks/>
            </p:cNvSpPr>
            <p:nvPr/>
          </p:nvSpPr>
          <p:spPr bwMode="auto">
            <a:xfrm flipH="1" flipV="1">
              <a:off x="5812937" y="5496823"/>
              <a:ext cx="706476" cy="914400"/>
            </a:xfrm>
            <a:custGeom>
              <a:avLst/>
              <a:gdLst>
                <a:gd name="T0" fmla="*/ 0 w 16272"/>
                <a:gd name="T1" fmla="*/ 8975 h 21600"/>
                <a:gd name="T2" fmla="*/ 29171986 w 16272"/>
                <a:gd name="T3" fmla="*/ 12292076 h 21600"/>
                <a:gd name="T4" fmla="*/ 867697 w 16272"/>
                <a:gd name="T5" fmla="*/ 38709600 h 21600"/>
                <a:gd name="T6" fmla="*/ 0 60000 65536"/>
                <a:gd name="T7" fmla="*/ 0 60000 65536"/>
                <a:gd name="T8" fmla="*/ 0 60000 65536"/>
              </a:gdLst>
              <a:ahLst/>
              <a:cxnLst>
                <a:cxn ang="T6">
                  <a:pos x="T0" y="T1"/>
                </a:cxn>
                <a:cxn ang="T7">
                  <a:pos x="T2" y="T3"/>
                </a:cxn>
                <a:cxn ang="T8">
                  <a:pos x="T4" y="T5"/>
                </a:cxn>
              </a:cxnLst>
              <a:rect l="0" t="0" r="r" b="b"/>
              <a:pathLst>
                <a:path w="16272" h="21600" fill="none" extrusionOk="0">
                  <a:moveTo>
                    <a:pt x="0" y="5"/>
                  </a:moveTo>
                  <a:cubicBezTo>
                    <a:pt x="161" y="1"/>
                    <a:pt x="322" y="-1"/>
                    <a:pt x="484" y="0"/>
                  </a:cubicBezTo>
                  <a:cubicBezTo>
                    <a:pt x="6469" y="0"/>
                    <a:pt x="12187" y="2483"/>
                    <a:pt x="16272" y="6858"/>
                  </a:cubicBezTo>
                </a:path>
                <a:path w="16272" h="21600" stroke="0" extrusionOk="0">
                  <a:moveTo>
                    <a:pt x="0" y="5"/>
                  </a:moveTo>
                  <a:cubicBezTo>
                    <a:pt x="161" y="1"/>
                    <a:pt x="322" y="-1"/>
                    <a:pt x="484" y="0"/>
                  </a:cubicBezTo>
                  <a:cubicBezTo>
                    <a:pt x="6469" y="0"/>
                    <a:pt x="12187" y="2483"/>
                    <a:pt x="16272" y="6858"/>
                  </a:cubicBezTo>
                  <a:lnTo>
                    <a:pt x="484" y="21600"/>
                  </a:lnTo>
                  <a:lnTo>
                    <a:pt x="0" y="5"/>
                  </a:lnTo>
                  <a:close/>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 name="Arc 110"/>
            <p:cNvSpPr>
              <a:spLocks/>
            </p:cNvSpPr>
            <p:nvPr/>
          </p:nvSpPr>
          <p:spPr bwMode="auto">
            <a:xfrm flipH="1">
              <a:off x="4467425" y="5830198"/>
              <a:ext cx="679489" cy="914400"/>
            </a:xfrm>
            <a:custGeom>
              <a:avLst/>
              <a:gdLst>
                <a:gd name="T0" fmla="*/ 0 w 15788"/>
                <a:gd name="T1" fmla="*/ 0 h 21600"/>
                <a:gd name="T2" fmla="*/ 28292100 w 15788"/>
                <a:gd name="T3" fmla="*/ 12292076 h 21600"/>
                <a:gd name="T4" fmla="*/ 0 w 15788"/>
                <a:gd name="T5" fmla="*/ 38709600 h 21600"/>
                <a:gd name="T6" fmla="*/ 0 60000 65536"/>
                <a:gd name="T7" fmla="*/ 0 60000 65536"/>
                <a:gd name="T8" fmla="*/ 0 60000 65536"/>
              </a:gdLst>
              <a:ahLst/>
              <a:cxnLst>
                <a:cxn ang="T6">
                  <a:pos x="T0" y="T1"/>
                </a:cxn>
                <a:cxn ang="T7">
                  <a:pos x="T2" y="T3"/>
                </a:cxn>
                <a:cxn ang="T8">
                  <a:pos x="T4" y="T5"/>
                </a:cxn>
              </a:cxnLst>
              <a:rect l="0" t="0" r="r" b="b"/>
              <a:pathLst>
                <a:path w="15788" h="21600" fill="none" extrusionOk="0">
                  <a:moveTo>
                    <a:pt x="-1" y="0"/>
                  </a:moveTo>
                  <a:cubicBezTo>
                    <a:pt x="5985" y="0"/>
                    <a:pt x="11703" y="2483"/>
                    <a:pt x="15788" y="6858"/>
                  </a:cubicBezTo>
                </a:path>
                <a:path w="15788" h="21600" stroke="0" extrusionOk="0">
                  <a:moveTo>
                    <a:pt x="-1" y="0"/>
                  </a:moveTo>
                  <a:cubicBezTo>
                    <a:pt x="5985" y="0"/>
                    <a:pt x="11703" y="2483"/>
                    <a:pt x="15788" y="6858"/>
                  </a:cubicBezTo>
                  <a:lnTo>
                    <a:pt x="0" y="21600"/>
                  </a:lnTo>
                  <a:lnTo>
                    <a:pt x="-1" y="0"/>
                  </a:lnTo>
                  <a:close/>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 name="Arc 111"/>
            <p:cNvSpPr>
              <a:spLocks/>
            </p:cNvSpPr>
            <p:nvPr/>
          </p:nvSpPr>
          <p:spPr bwMode="auto">
            <a:xfrm flipV="1">
              <a:off x="6516200" y="5496823"/>
              <a:ext cx="668338" cy="914400"/>
            </a:xfrm>
            <a:custGeom>
              <a:avLst/>
              <a:gdLst>
                <a:gd name="T0" fmla="*/ 0 w 15788"/>
                <a:gd name="T1" fmla="*/ 0 h 21600"/>
                <a:gd name="T2" fmla="*/ 28292100 w 15788"/>
                <a:gd name="T3" fmla="*/ 12292076 h 21600"/>
                <a:gd name="T4" fmla="*/ 0 w 15788"/>
                <a:gd name="T5" fmla="*/ 38709600 h 21600"/>
                <a:gd name="T6" fmla="*/ 0 60000 65536"/>
                <a:gd name="T7" fmla="*/ 0 60000 65536"/>
                <a:gd name="T8" fmla="*/ 0 60000 65536"/>
              </a:gdLst>
              <a:ahLst/>
              <a:cxnLst>
                <a:cxn ang="T6">
                  <a:pos x="T0" y="T1"/>
                </a:cxn>
                <a:cxn ang="T7">
                  <a:pos x="T2" y="T3"/>
                </a:cxn>
                <a:cxn ang="T8">
                  <a:pos x="T4" y="T5"/>
                </a:cxn>
              </a:cxnLst>
              <a:rect l="0" t="0" r="r" b="b"/>
              <a:pathLst>
                <a:path w="15788" h="21600" fill="none" extrusionOk="0">
                  <a:moveTo>
                    <a:pt x="-1" y="0"/>
                  </a:moveTo>
                  <a:cubicBezTo>
                    <a:pt x="5985" y="0"/>
                    <a:pt x="11703" y="2483"/>
                    <a:pt x="15788" y="6858"/>
                  </a:cubicBezTo>
                </a:path>
                <a:path w="15788" h="21600" stroke="0" extrusionOk="0">
                  <a:moveTo>
                    <a:pt x="-1" y="0"/>
                  </a:moveTo>
                  <a:cubicBezTo>
                    <a:pt x="5985" y="0"/>
                    <a:pt x="11703" y="2483"/>
                    <a:pt x="15788" y="6858"/>
                  </a:cubicBezTo>
                  <a:lnTo>
                    <a:pt x="0" y="21600"/>
                  </a:lnTo>
                  <a:lnTo>
                    <a:pt x="-1" y="0"/>
                  </a:lnTo>
                  <a:close/>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 name="TextBox 16"/>
            <p:cNvSpPr txBox="1"/>
            <p:nvPr/>
          </p:nvSpPr>
          <p:spPr>
            <a:xfrm>
              <a:off x="6244679" y="6132765"/>
              <a:ext cx="533400" cy="307777"/>
            </a:xfrm>
            <a:prstGeom prst="rect">
              <a:avLst/>
            </a:prstGeom>
            <a:noFill/>
          </p:spPr>
          <p:txBody>
            <a:bodyPr wrap="square" rtlCol="0">
              <a:spAutoFit/>
            </a:bodyPr>
            <a:lstStyle/>
            <a:p>
              <a:pPr algn="ctr"/>
              <a:r>
                <a:rPr lang="en-GB" sz="1400" baseline="30000" dirty="0">
                  <a:latin typeface="Comic Sans MS" panose="030F0702030302020204" pitchFamily="66" charset="0"/>
                </a:rPr>
                <a:t>3</a:t>
              </a:r>
              <a:r>
                <a:rPr lang="el-GR" sz="1400" baseline="30000" dirty="0">
                  <a:latin typeface="Comic Sans MS" panose="030F0702030302020204" pitchFamily="66" charset="0"/>
                </a:rPr>
                <a:t>π</a:t>
              </a:r>
              <a:r>
                <a:rPr lang="en-GB" sz="1400" dirty="0">
                  <a:latin typeface="Comic Sans MS" panose="030F0702030302020204" pitchFamily="66" charset="0"/>
                </a:rPr>
                <a:t>/</a:t>
              </a:r>
              <a:r>
                <a:rPr lang="en-GB" sz="1400" baseline="-25000" dirty="0">
                  <a:latin typeface="Comic Sans MS" panose="030F0702030302020204" pitchFamily="66" charset="0"/>
                </a:rPr>
                <a:t>2</a:t>
              </a:r>
            </a:p>
          </p:txBody>
        </p:sp>
      </p:grpSp>
      <p:sp>
        <p:nvSpPr>
          <p:cNvPr id="1120" name="AutoShape 123"/>
          <p:cNvSpPr>
            <a:spLocks noChangeAspect="1" noChangeArrowheads="1" noTextEdit="1"/>
          </p:cNvSpPr>
          <p:nvPr/>
        </p:nvSpPr>
        <p:spPr bwMode="auto">
          <a:xfrm>
            <a:off x="3343275" y="1568450"/>
            <a:ext cx="571500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1" name="Line 125"/>
          <p:cNvSpPr>
            <a:spLocks noChangeShapeType="1"/>
          </p:cNvSpPr>
          <p:nvPr/>
        </p:nvSpPr>
        <p:spPr bwMode="auto">
          <a:xfrm>
            <a:off x="3751263"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2" name="Line 126"/>
          <p:cNvSpPr>
            <a:spLocks noChangeShapeType="1"/>
          </p:cNvSpPr>
          <p:nvPr/>
        </p:nvSpPr>
        <p:spPr bwMode="auto">
          <a:xfrm>
            <a:off x="4159250"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3" name="Line 127"/>
          <p:cNvSpPr>
            <a:spLocks noChangeShapeType="1"/>
          </p:cNvSpPr>
          <p:nvPr/>
        </p:nvSpPr>
        <p:spPr bwMode="auto">
          <a:xfrm>
            <a:off x="456882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4" name="Line 128"/>
          <p:cNvSpPr>
            <a:spLocks noChangeShapeType="1"/>
          </p:cNvSpPr>
          <p:nvPr/>
        </p:nvSpPr>
        <p:spPr bwMode="auto">
          <a:xfrm>
            <a:off x="4976813"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5" name="Line 129"/>
          <p:cNvSpPr>
            <a:spLocks noChangeShapeType="1"/>
          </p:cNvSpPr>
          <p:nvPr/>
        </p:nvSpPr>
        <p:spPr bwMode="auto">
          <a:xfrm>
            <a:off x="5384800"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6" name="Line 130"/>
          <p:cNvSpPr>
            <a:spLocks noChangeShapeType="1"/>
          </p:cNvSpPr>
          <p:nvPr/>
        </p:nvSpPr>
        <p:spPr bwMode="auto">
          <a:xfrm>
            <a:off x="5792788"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7" name="Line 131"/>
          <p:cNvSpPr>
            <a:spLocks noChangeShapeType="1"/>
          </p:cNvSpPr>
          <p:nvPr/>
        </p:nvSpPr>
        <p:spPr bwMode="auto">
          <a:xfrm>
            <a:off x="620077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8" name="Line 132"/>
          <p:cNvSpPr>
            <a:spLocks noChangeShapeType="1"/>
          </p:cNvSpPr>
          <p:nvPr/>
        </p:nvSpPr>
        <p:spPr bwMode="auto">
          <a:xfrm>
            <a:off x="6608763"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9" name="Line 133"/>
          <p:cNvSpPr>
            <a:spLocks noChangeShapeType="1"/>
          </p:cNvSpPr>
          <p:nvPr/>
        </p:nvSpPr>
        <p:spPr bwMode="auto">
          <a:xfrm>
            <a:off x="7016750"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0" name="Line 134"/>
          <p:cNvSpPr>
            <a:spLocks noChangeShapeType="1"/>
          </p:cNvSpPr>
          <p:nvPr/>
        </p:nvSpPr>
        <p:spPr bwMode="auto">
          <a:xfrm>
            <a:off x="742632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1" name="Line 135"/>
          <p:cNvSpPr>
            <a:spLocks noChangeShapeType="1"/>
          </p:cNvSpPr>
          <p:nvPr/>
        </p:nvSpPr>
        <p:spPr bwMode="auto">
          <a:xfrm>
            <a:off x="7834313"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2" name="Line 136"/>
          <p:cNvSpPr>
            <a:spLocks noChangeShapeType="1"/>
          </p:cNvSpPr>
          <p:nvPr/>
        </p:nvSpPr>
        <p:spPr bwMode="auto">
          <a:xfrm>
            <a:off x="8242300"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3" name="Line 137"/>
          <p:cNvSpPr>
            <a:spLocks noChangeShapeType="1"/>
          </p:cNvSpPr>
          <p:nvPr/>
        </p:nvSpPr>
        <p:spPr bwMode="auto">
          <a:xfrm>
            <a:off x="8650288"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4" name="Line 138"/>
          <p:cNvSpPr>
            <a:spLocks noChangeShapeType="1"/>
          </p:cNvSpPr>
          <p:nvPr/>
        </p:nvSpPr>
        <p:spPr bwMode="auto">
          <a:xfrm>
            <a:off x="3336925" y="1939925"/>
            <a:ext cx="57277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5" name="Line 139"/>
          <p:cNvSpPr>
            <a:spLocks noChangeShapeType="1"/>
          </p:cNvSpPr>
          <p:nvPr/>
        </p:nvSpPr>
        <p:spPr bwMode="auto">
          <a:xfrm>
            <a:off x="3336925" y="2311400"/>
            <a:ext cx="57277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6" name="Line 140"/>
          <p:cNvSpPr>
            <a:spLocks noChangeShapeType="1"/>
          </p:cNvSpPr>
          <p:nvPr/>
        </p:nvSpPr>
        <p:spPr bwMode="auto">
          <a:xfrm>
            <a:off x="334327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7" name="Line 141"/>
          <p:cNvSpPr>
            <a:spLocks noChangeShapeType="1"/>
          </p:cNvSpPr>
          <p:nvPr/>
        </p:nvSpPr>
        <p:spPr bwMode="auto">
          <a:xfrm>
            <a:off x="905827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8" name="Line 142"/>
          <p:cNvSpPr>
            <a:spLocks noChangeShapeType="1"/>
          </p:cNvSpPr>
          <p:nvPr/>
        </p:nvSpPr>
        <p:spPr bwMode="auto">
          <a:xfrm>
            <a:off x="3336925" y="1568450"/>
            <a:ext cx="57277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9" name="Line 143"/>
          <p:cNvSpPr>
            <a:spLocks noChangeShapeType="1"/>
          </p:cNvSpPr>
          <p:nvPr/>
        </p:nvSpPr>
        <p:spPr bwMode="auto">
          <a:xfrm>
            <a:off x="3336925" y="2681288"/>
            <a:ext cx="57277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0" name="TextBox 1139"/>
          <p:cNvSpPr txBox="1"/>
          <p:nvPr/>
        </p:nvSpPr>
        <p:spPr>
          <a:xfrm>
            <a:off x="3338422" y="1604513"/>
            <a:ext cx="457200" cy="307777"/>
          </a:xfrm>
          <a:prstGeom prst="rect">
            <a:avLst/>
          </a:prstGeom>
          <a:noFill/>
        </p:spPr>
        <p:txBody>
          <a:bodyPr wrap="square" rtlCol="0">
            <a:spAutoFit/>
          </a:bodyPr>
          <a:lstStyle/>
          <a:p>
            <a:r>
              <a:rPr lang="en-GB" sz="1400" dirty="0">
                <a:latin typeface="Comic Sans MS" panose="030F0702030302020204" pitchFamily="66" charset="0"/>
              </a:rPr>
              <a:t>3</a:t>
            </a:r>
            <a:r>
              <a:rPr lang="el-GR" sz="1400" dirty="0">
                <a:latin typeface="Comic Sans MS" panose="030F0702030302020204" pitchFamily="66" charset="0"/>
              </a:rPr>
              <a:t>θ</a:t>
            </a:r>
            <a:endParaRPr lang="en-GB" sz="1400" dirty="0">
              <a:latin typeface="Comic Sans MS" panose="030F0702030302020204" pitchFamily="66" charset="0"/>
            </a:endParaRPr>
          </a:p>
        </p:txBody>
      </p:sp>
      <p:sp>
        <p:nvSpPr>
          <p:cNvPr id="182" name="TextBox 181"/>
          <p:cNvSpPr txBox="1"/>
          <p:nvPr/>
        </p:nvSpPr>
        <p:spPr>
          <a:xfrm>
            <a:off x="3387305" y="1963947"/>
            <a:ext cx="339306" cy="307777"/>
          </a:xfrm>
          <a:prstGeom prst="rect">
            <a:avLst/>
          </a:prstGeom>
          <a:noFill/>
        </p:spPr>
        <p:txBody>
          <a:bodyPr wrap="square" rtlCol="0">
            <a:spAutoFit/>
          </a:bodyPr>
          <a:lstStyle/>
          <a:p>
            <a:pPr algn="ctr"/>
            <a:r>
              <a:rPr lang="el-GR" sz="1400" dirty="0">
                <a:latin typeface="Comic Sans MS" panose="030F0702030302020204" pitchFamily="66" charset="0"/>
              </a:rPr>
              <a:t>θ</a:t>
            </a:r>
            <a:endParaRPr lang="en-GB" sz="1400" dirty="0">
              <a:latin typeface="Comic Sans MS" panose="030F0702030302020204" pitchFamily="66" charset="0"/>
            </a:endParaRPr>
          </a:p>
        </p:txBody>
      </p:sp>
      <p:sp>
        <p:nvSpPr>
          <p:cNvPr id="183" name="TextBox 182"/>
          <p:cNvSpPr txBox="1"/>
          <p:nvPr/>
        </p:nvSpPr>
        <p:spPr>
          <a:xfrm>
            <a:off x="3384428" y="2340633"/>
            <a:ext cx="339306" cy="307777"/>
          </a:xfrm>
          <a:prstGeom prst="rect">
            <a:avLst/>
          </a:prstGeom>
          <a:noFill/>
        </p:spPr>
        <p:txBody>
          <a:bodyPr wrap="square" rtlCol="0">
            <a:spAutoFit/>
          </a:bodyPr>
          <a:lstStyle/>
          <a:p>
            <a:pPr algn="ctr"/>
            <a:r>
              <a:rPr lang="en-GB" sz="1400" dirty="0">
                <a:latin typeface="Comic Sans MS" panose="030F0702030302020204" pitchFamily="66" charset="0"/>
              </a:rPr>
              <a:t>r</a:t>
            </a:r>
          </a:p>
        </p:txBody>
      </p:sp>
      <p:sp>
        <p:nvSpPr>
          <p:cNvPr id="184" name="TextBox 183"/>
          <p:cNvSpPr txBox="1"/>
          <p:nvPr/>
        </p:nvSpPr>
        <p:spPr>
          <a:xfrm>
            <a:off x="3789871" y="1590136"/>
            <a:ext cx="339306" cy="307777"/>
          </a:xfrm>
          <a:prstGeom prst="rect">
            <a:avLst/>
          </a:prstGeom>
          <a:noFill/>
        </p:spPr>
        <p:txBody>
          <a:bodyPr wrap="square" rtlCol="0">
            <a:spAutoFit/>
          </a:bodyPr>
          <a:lstStyle/>
          <a:p>
            <a:pPr algn="ctr"/>
            <a:r>
              <a:rPr lang="en-GB" sz="1400" dirty="0">
                <a:latin typeface="Comic Sans MS" panose="030F0702030302020204" pitchFamily="66" charset="0"/>
              </a:rPr>
              <a:t>0</a:t>
            </a:r>
          </a:p>
        </p:txBody>
      </p:sp>
      <p:sp>
        <p:nvSpPr>
          <p:cNvPr id="185" name="TextBox 184"/>
          <p:cNvSpPr txBox="1"/>
          <p:nvPr/>
        </p:nvSpPr>
        <p:spPr>
          <a:xfrm>
            <a:off x="4192437" y="1535501"/>
            <a:ext cx="339306" cy="430887"/>
          </a:xfrm>
          <a:prstGeom prst="rect">
            <a:avLst/>
          </a:prstGeom>
          <a:noFill/>
        </p:spPr>
        <p:txBody>
          <a:bodyPr wrap="square" rtlCol="0">
            <a:spAutoFit/>
          </a:bodyPr>
          <a:lstStyle/>
          <a:p>
            <a:pPr algn="ct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186" name="TextBox 185"/>
          <p:cNvSpPr txBox="1"/>
          <p:nvPr/>
        </p:nvSpPr>
        <p:spPr>
          <a:xfrm>
            <a:off x="4965937" y="1549879"/>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3</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188" name="TextBox 187"/>
          <p:cNvSpPr txBox="1"/>
          <p:nvPr/>
        </p:nvSpPr>
        <p:spPr>
          <a:xfrm>
            <a:off x="4638134" y="1593010"/>
            <a:ext cx="270296" cy="307777"/>
          </a:xfrm>
          <a:prstGeom prst="rect">
            <a:avLst/>
          </a:prstGeom>
          <a:noFill/>
        </p:spPr>
        <p:txBody>
          <a:bodyPr wrap="square" rtlCol="0">
            <a:spAutoFit/>
          </a:bodyPr>
          <a:lstStyle/>
          <a:p>
            <a:pPr algn="ct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189" name="TextBox 188"/>
          <p:cNvSpPr txBox="1"/>
          <p:nvPr/>
        </p:nvSpPr>
        <p:spPr>
          <a:xfrm>
            <a:off x="5377129" y="1607388"/>
            <a:ext cx="437075" cy="307777"/>
          </a:xfrm>
          <a:prstGeom prst="rect">
            <a:avLst/>
          </a:prstGeom>
          <a:noFill/>
        </p:spPr>
        <p:txBody>
          <a:bodyPr wrap="square" rtlCol="0">
            <a:spAutoFit/>
          </a:bodyPr>
          <a:lstStyle/>
          <a:p>
            <a:pPr algn="ctr"/>
            <a:r>
              <a:rPr lang="en-GB" sz="1400" dirty="0">
                <a:latin typeface="Comic Sans MS" panose="030F0702030302020204" pitchFamily="66" charset="0"/>
              </a:rPr>
              <a:t>2</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190" name="TextBox 189"/>
          <p:cNvSpPr txBox="1"/>
          <p:nvPr/>
        </p:nvSpPr>
        <p:spPr>
          <a:xfrm>
            <a:off x="6176510" y="1604512"/>
            <a:ext cx="437075" cy="307777"/>
          </a:xfrm>
          <a:prstGeom prst="rect">
            <a:avLst/>
          </a:prstGeom>
          <a:noFill/>
        </p:spPr>
        <p:txBody>
          <a:bodyPr wrap="square" rtlCol="0">
            <a:spAutoFit/>
          </a:bodyPr>
          <a:lstStyle/>
          <a:p>
            <a:pPr algn="ctr"/>
            <a:r>
              <a:rPr lang="en-GB" sz="1400" dirty="0">
                <a:latin typeface="Comic Sans MS" panose="030F0702030302020204" pitchFamily="66" charset="0"/>
              </a:rPr>
              <a:t>3</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191" name="TextBox 190"/>
          <p:cNvSpPr txBox="1"/>
          <p:nvPr/>
        </p:nvSpPr>
        <p:spPr>
          <a:xfrm>
            <a:off x="7001770" y="1601638"/>
            <a:ext cx="437075" cy="307777"/>
          </a:xfrm>
          <a:prstGeom prst="rect">
            <a:avLst/>
          </a:prstGeom>
          <a:noFill/>
        </p:spPr>
        <p:txBody>
          <a:bodyPr wrap="square" rtlCol="0">
            <a:spAutoFit/>
          </a:bodyPr>
          <a:lstStyle/>
          <a:p>
            <a:pPr algn="ctr"/>
            <a:r>
              <a:rPr lang="en-GB" sz="1400" dirty="0">
                <a:latin typeface="Comic Sans MS" panose="030F0702030302020204" pitchFamily="66" charset="0"/>
              </a:rPr>
              <a:t>4</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192" name="TextBox 191"/>
          <p:cNvSpPr txBox="1"/>
          <p:nvPr/>
        </p:nvSpPr>
        <p:spPr>
          <a:xfrm>
            <a:off x="7835657" y="1590136"/>
            <a:ext cx="437075" cy="307777"/>
          </a:xfrm>
          <a:prstGeom prst="rect">
            <a:avLst/>
          </a:prstGeom>
          <a:noFill/>
        </p:spPr>
        <p:txBody>
          <a:bodyPr wrap="square" rtlCol="0">
            <a:spAutoFit/>
          </a:bodyPr>
          <a:lstStyle/>
          <a:p>
            <a:pPr algn="ctr"/>
            <a:r>
              <a:rPr lang="en-GB" sz="1400" dirty="0">
                <a:latin typeface="Comic Sans MS" panose="030F0702030302020204" pitchFamily="66" charset="0"/>
              </a:rPr>
              <a:t>5</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193" name="TextBox 192"/>
          <p:cNvSpPr txBox="1"/>
          <p:nvPr/>
        </p:nvSpPr>
        <p:spPr>
          <a:xfrm>
            <a:off x="8626412" y="1595887"/>
            <a:ext cx="437075" cy="307777"/>
          </a:xfrm>
          <a:prstGeom prst="rect">
            <a:avLst/>
          </a:prstGeom>
          <a:noFill/>
        </p:spPr>
        <p:txBody>
          <a:bodyPr wrap="square" rtlCol="0">
            <a:spAutoFit/>
          </a:bodyPr>
          <a:lstStyle/>
          <a:p>
            <a:pPr algn="ctr"/>
            <a:r>
              <a:rPr lang="en-GB" sz="1400" dirty="0">
                <a:latin typeface="Comic Sans MS" panose="030F0702030302020204" pitchFamily="66" charset="0"/>
              </a:rPr>
              <a:t>6</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194" name="TextBox 193"/>
          <p:cNvSpPr txBox="1"/>
          <p:nvPr/>
        </p:nvSpPr>
        <p:spPr>
          <a:xfrm>
            <a:off x="5791197" y="1547003"/>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5</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195" name="TextBox 194"/>
          <p:cNvSpPr txBox="1"/>
          <p:nvPr/>
        </p:nvSpPr>
        <p:spPr>
          <a:xfrm>
            <a:off x="6593454" y="1547004"/>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7</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196" name="TextBox 195"/>
          <p:cNvSpPr txBox="1"/>
          <p:nvPr/>
        </p:nvSpPr>
        <p:spPr>
          <a:xfrm>
            <a:off x="7418714" y="1544127"/>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9</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197" name="TextBox 196"/>
          <p:cNvSpPr txBox="1"/>
          <p:nvPr/>
        </p:nvSpPr>
        <p:spPr>
          <a:xfrm>
            <a:off x="8235348" y="1549878"/>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11</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198" name="TextBox 197"/>
          <p:cNvSpPr txBox="1"/>
          <p:nvPr/>
        </p:nvSpPr>
        <p:spPr>
          <a:xfrm>
            <a:off x="3786996" y="1958196"/>
            <a:ext cx="339306" cy="307777"/>
          </a:xfrm>
          <a:prstGeom prst="rect">
            <a:avLst/>
          </a:prstGeom>
          <a:noFill/>
        </p:spPr>
        <p:txBody>
          <a:bodyPr wrap="square" rtlCol="0">
            <a:spAutoFit/>
          </a:bodyPr>
          <a:lstStyle/>
          <a:p>
            <a:pPr algn="ctr"/>
            <a:r>
              <a:rPr lang="en-GB" sz="1400" dirty="0">
                <a:latin typeface="Comic Sans MS" panose="030F0702030302020204" pitchFamily="66" charset="0"/>
              </a:rPr>
              <a:t>0</a:t>
            </a:r>
          </a:p>
        </p:txBody>
      </p:sp>
      <p:sp>
        <p:nvSpPr>
          <p:cNvPr id="199" name="TextBox 198"/>
          <p:cNvSpPr txBox="1"/>
          <p:nvPr/>
        </p:nvSpPr>
        <p:spPr>
          <a:xfrm>
            <a:off x="4198188" y="1903561"/>
            <a:ext cx="339306" cy="430887"/>
          </a:xfrm>
          <a:prstGeom prst="rect">
            <a:avLst/>
          </a:prstGeom>
          <a:noFill/>
        </p:spPr>
        <p:txBody>
          <a:bodyPr wrap="square" rtlCol="0">
            <a:spAutoFit/>
          </a:bodyPr>
          <a:lstStyle/>
          <a:p>
            <a:pPr algn="ctr"/>
            <a:r>
              <a:rPr lang="el-GR" sz="1100" u="sng" dirty="0">
                <a:latin typeface="Comic Sans MS" panose="030F0702030302020204" pitchFamily="66" charset="0"/>
              </a:rPr>
              <a:t>π</a:t>
            </a:r>
            <a:r>
              <a:rPr lang="en-GB" sz="1100" dirty="0">
                <a:latin typeface="Comic Sans MS" panose="030F0702030302020204" pitchFamily="66" charset="0"/>
              </a:rPr>
              <a:t> 6</a:t>
            </a:r>
          </a:p>
        </p:txBody>
      </p:sp>
      <p:sp>
        <p:nvSpPr>
          <p:cNvPr id="200" name="TextBox 199"/>
          <p:cNvSpPr txBox="1"/>
          <p:nvPr/>
        </p:nvSpPr>
        <p:spPr>
          <a:xfrm>
            <a:off x="4600754" y="1900685"/>
            <a:ext cx="339306" cy="430887"/>
          </a:xfrm>
          <a:prstGeom prst="rect">
            <a:avLst/>
          </a:prstGeom>
          <a:noFill/>
        </p:spPr>
        <p:txBody>
          <a:bodyPr wrap="square" rtlCol="0">
            <a:spAutoFit/>
          </a:bodyPr>
          <a:lstStyle/>
          <a:p>
            <a:pPr algn="ctr"/>
            <a:r>
              <a:rPr lang="el-GR" sz="1100" u="sng" dirty="0">
                <a:latin typeface="Comic Sans MS" panose="030F0702030302020204" pitchFamily="66" charset="0"/>
              </a:rPr>
              <a:t>π</a:t>
            </a:r>
            <a:r>
              <a:rPr lang="en-GB" sz="1100" dirty="0">
                <a:latin typeface="Comic Sans MS" panose="030F0702030302020204" pitchFamily="66" charset="0"/>
              </a:rPr>
              <a:t> 3</a:t>
            </a:r>
          </a:p>
        </p:txBody>
      </p:sp>
      <p:sp>
        <p:nvSpPr>
          <p:cNvPr id="201" name="TextBox 200"/>
          <p:cNvSpPr txBox="1"/>
          <p:nvPr/>
        </p:nvSpPr>
        <p:spPr>
          <a:xfrm>
            <a:off x="5003321" y="1906436"/>
            <a:ext cx="339306" cy="430887"/>
          </a:xfrm>
          <a:prstGeom prst="rect">
            <a:avLst/>
          </a:prstGeom>
          <a:noFill/>
        </p:spPr>
        <p:txBody>
          <a:bodyPr wrap="square" rtlCol="0">
            <a:spAutoFit/>
          </a:bodyPr>
          <a:lstStyle/>
          <a:p>
            <a:pPr algn="ct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202" name="TextBox 201"/>
          <p:cNvSpPr txBox="1"/>
          <p:nvPr/>
        </p:nvSpPr>
        <p:spPr>
          <a:xfrm>
            <a:off x="5380007" y="1912187"/>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2</a:t>
            </a:r>
            <a:r>
              <a:rPr lang="el-GR" sz="1100" u="sng" dirty="0">
                <a:latin typeface="Comic Sans MS" panose="030F0702030302020204" pitchFamily="66" charset="0"/>
              </a:rPr>
              <a:t>π</a:t>
            </a:r>
            <a:r>
              <a:rPr lang="en-GB" sz="1100" dirty="0">
                <a:latin typeface="Comic Sans MS" panose="030F0702030302020204" pitchFamily="66" charset="0"/>
              </a:rPr>
              <a:t> 3</a:t>
            </a:r>
          </a:p>
        </p:txBody>
      </p:sp>
      <p:sp>
        <p:nvSpPr>
          <p:cNvPr id="203" name="TextBox 202"/>
          <p:cNvSpPr txBox="1"/>
          <p:nvPr/>
        </p:nvSpPr>
        <p:spPr>
          <a:xfrm>
            <a:off x="5782573" y="1917938"/>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5</a:t>
            </a:r>
            <a:r>
              <a:rPr lang="el-GR" sz="1100" u="sng" dirty="0">
                <a:latin typeface="Comic Sans MS" panose="030F0702030302020204" pitchFamily="66" charset="0"/>
              </a:rPr>
              <a:t>π</a:t>
            </a:r>
            <a:r>
              <a:rPr lang="en-GB" sz="1100" dirty="0">
                <a:latin typeface="Comic Sans MS" panose="030F0702030302020204" pitchFamily="66" charset="0"/>
              </a:rPr>
              <a:t> 6</a:t>
            </a:r>
          </a:p>
        </p:txBody>
      </p:sp>
      <p:sp>
        <p:nvSpPr>
          <p:cNvPr id="204" name="TextBox 203"/>
          <p:cNvSpPr txBox="1"/>
          <p:nvPr/>
        </p:nvSpPr>
        <p:spPr>
          <a:xfrm>
            <a:off x="6599207" y="1923689"/>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7</a:t>
            </a:r>
            <a:r>
              <a:rPr lang="el-GR" sz="1100" u="sng" dirty="0">
                <a:latin typeface="Comic Sans MS" panose="030F0702030302020204" pitchFamily="66" charset="0"/>
              </a:rPr>
              <a:t>π</a:t>
            </a:r>
            <a:r>
              <a:rPr lang="en-GB" sz="1100" dirty="0">
                <a:latin typeface="Comic Sans MS" panose="030F0702030302020204" pitchFamily="66" charset="0"/>
              </a:rPr>
              <a:t> 6</a:t>
            </a:r>
          </a:p>
        </p:txBody>
      </p:sp>
      <p:sp>
        <p:nvSpPr>
          <p:cNvPr id="205" name="TextBox 204"/>
          <p:cNvSpPr txBox="1"/>
          <p:nvPr/>
        </p:nvSpPr>
        <p:spPr>
          <a:xfrm>
            <a:off x="6265651" y="1961070"/>
            <a:ext cx="270296" cy="307777"/>
          </a:xfrm>
          <a:prstGeom prst="rect">
            <a:avLst/>
          </a:prstGeom>
          <a:noFill/>
        </p:spPr>
        <p:txBody>
          <a:bodyPr wrap="square" rtlCol="0">
            <a:spAutoFit/>
          </a:bodyPr>
          <a:lstStyle/>
          <a:p>
            <a:pPr algn="ct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206" name="TextBox 205"/>
          <p:cNvSpPr txBox="1"/>
          <p:nvPr/>
        </p:nvSpPr>
        <p:spPr>
          <a:xfrm>
            <a:off x="8635039" y="1975449"/>
            <a:ext cx="437075" cy="307777"/>
          </a:xfrm>
          <a:prstGeom prst="rect">
            <a:avLst/>
          </a:prstGeom>
          <a:noFill/>
        </p:spPr>
        <p:txBody>
          <a:bodyPr wrap="square" rtlCol="0">
            <a:spAutoFit/>
          </a:bodyPr>
          <a:lstStyle/>
          <a:p>
            <a:pPr algn="ctr"/>
            <a:r>
              <a:rPr lang="en-GB" sz="1400" dirty="0">
                <a:latin typeface="Comic Sans MS" panose="030F0702030302020204" pitchFamily="66" charset="0"/>
              </a:rPr>
              <a:t>2</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207" name="TextBox 206"/>
          <p:cNvSpPr txBox="1"/>
          <p:nvPr/>
        </p:nvSpPr>
        <p:spPr>
          <a:xfrm>
            <a:off x="7010399" y="1920814"/>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4</a:t>
            </a:r>
            <a:r>
              <a:rPr lang="el-GR" sz="1100" u="sng" dirty="0">
                <a:latin typeface="Comic Sans MS" panose="030F0702030302020204" pitchFamily="66" charset="0"/>
              </a:rPr>
              <a:t>π</a:t>
            </a:r>
            <a:r>
              <a:rPr lang="en-GB" sz="1100" dirty="0">
                <a:latin typeface="Comic Sans MS" panose="030F0702030302020204" pitchFamily="66" charset="0"/>
              </a:rPr>
              <a:t> 3</a:t>
            </a:r>
          </a:p>
        </p:txBody>
      </p:sp>
      <p:sp>
        <p:nvSpPr>
          <p:cNvPr id="208" name="TextBox 207"/>
          <p:cNvSpPr txBox="1"/>
          <p:nvPr/>
        </p:nvSpPr>
        <p:spPr>
          <a:xfrm>
            <a:off x="7421591" y="1917938"/>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3</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209" name="TextBox 208"/>
          <p:cNvSpPr txBox="1"/>
          <p:nvPr/>
        </p:nvSpPr>
        <p:spPr>
          <a:xfrm>
            <a:off x="7824156" y="1923690"/>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5</a:t>
            </a:r>
            <a:r>
              <a:rPr lang="el-GR" sz="1100" u="sng" dirty="0">
                <a:latin typeface="Comic Sans MS" panose="030F0702030302020204" pitchFamily="66" charset="0"/>
              </a:rPr>
              <a:t>π</a:t>
            </a:r>
            <a:r>
              <a:rPr lang="en-GB" sz="1100" dirty="0">
                <a:latin typeface="Comic Sans MS" panose="030F0702030302020204" pitchFamily="66" charset="0"/>
              </a:rPr>
              <a:t> 3</a:t>
            </a:r>
          </a:p>
        </p:txBody>
      </p:sp>
      <p:sp>
        <p:nvSpPr>
          <p:cNvPr id="210" name="TextBox 209"/>
          <p:cNvSpPr txBox="1"/>
          <p:nvPr/>
        </p:nvSpPr>
        <p:spPr>
          <a:xfrm>
            <a:off x="8235349" y="1920815"/>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11</a:t>
            </a:r>
            <a:r>
              <a:rPr lang="el-GR" sz="1100" u="sng" dirty="0">
                <a:latin typeface="Comic Sans MS" panose="030F0702030302020204" pitchFamily="66" charset="0"/>
              </a:rPr>
              <a:t>π</a:t>
            </a:r>
            <a:r>
              <a:rPr lang="en-GB" sz="1100" dirty="0">
                <a:latin typeface="Comic Sans MS" panose="030F0702030302020204" pitchFamily="66" charset="0"/>
              </a:rPr>
              <a:t> 6</a:t>
            </a:r>
          </a:p>
        </p:txBody>
      </p:sp>
      <p:sp>
        <p:nvSpPr>
          <p:cNvPr id="211" name="TextBox 210"/>
          <p:cNvSpPr txBox="1"/>
          <p:nvPr/>
        </p:nvSpPr>
        <p:spPr>
          <a:xfrm>
            <a:off x="3792747" y="2352136"/>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12" name="TextBox 211"/>
          <p:cNvSpPr txBox="1"/>
          <p:nvPr/>
        </p:nvSpPr>
        <p:spPr>
          <a:xfrm>
            <a:off x="4203940" y="2340634"/>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1</a:t>
            </a:r>
          </a:p>
        </p:txBody>
      </p:sp>
      <p:sp>
        <p:nvSpPr>
          <p:cNvPr id="213" name="TextBox 212"/>
          <p:cNvSpPr txBox="1"/>
          <p:nvPr/>
        </p:nvSpPr>
        <p:spPr>
          <a:xfrm>
            <a:off x="4606506" y="2355011"/>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14" name="TextBox 213"/>
          <p:cNvSpPr txBox="1"/>
          <p:nvPr/>
        </p:nvSpPr>
        <p:spPr>
          <a:xfrm>
            <a:off x="5009072" y="2343508"/>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-1</a:t>
            </a:r>
          </a:p>
        </p:txBody>
      </p:sp>
      <p:sp>
        <p:nvSpPr>
          <p:cNvPr id="215" name="TextBox 214"/>
          <p:cNvSpPr txBox="1"/>
          <p:nvPr/>
        </p:nvSpPr>
        <p:spPr>
          <a:xfrm>
            <a:off x="5428890" y="2349261"/>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16" name="TextBox 215"/>
          <p:cNvSpPr txBox="1"/>
          <p:nvPr/>
        </p:nvSpPr>
        <p:spPr>
          <a:xfrm>
            <a:off x="6242649" y="2352136"/>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18" name="TextBox 217"/>
          <p:cNvSpPr txBox="1"/>
          <p:nvPr/>
        </p:nvSpPr>
        <p:spPr>
          <a:xfrm>
            <a:off x="7062159" y="2343509"/>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19" name="TextBox 218"/>
          <p:cNvSpPr txBox="1"/>
          <p:nvPr/>
        </p:nvSpPr>
        <p:spPr>
          <a:xfrm>
            <a:off x="7884543" y="2337759"/>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20" name="TextBox 219"/>
          <p:cNvSpPr txBox="1"/>
          <p:nvPr/>
        </p:nvSpPr>
        <p:spPr>
          <a:xfrm>
            <a:off x="8698302" y="2340634"/>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21" name="TextBox 220"/>
          <p:cNvSpPr txBox="1"/>
          <p:nvPr/>
        </p:nvSpPr>
        <p:spPr>
          <a:xfrm>
            <a:off x="5840084" y="2346385"/>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1</a:t>
            </a:r>
          </a:p>
        </p:txBody>
      </p:sp>
      <p:sp>
        <p:nvSpPr>
          <p:cNvPr id="222" name="TextBox 221"/>
          <p:cNvSpPr txBox="1"/>
          <p:nvPr/>
        </p:nvSpPr>
        <p:spPr>
          <a:xfrm>
            <a:off x="6645216" y="2349259"/>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-1</a:t>
            </a:r>
          </a:p>
        </p:txBody>
      </p:sp>
      <p:sp>
        <p:nvSpPr>
          <p:cNvPr id="223" name="TextBox 222"/>
          <p:cNvSpPr txBox="1"/>
          <p:nvPr/>
        </p:nvSpPr>
        <p:spPr>
          <a:xfrm>
            <a:off x="7450348" y="2343510"/>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1</a:t>
            </a:r>
          </a:p>
        </p:txBody>
      </p:sp>
      <p:sp>
        <p:nvSpPr>
          <p:cNvPr id="224" name="TextBox 223"/>
          <p:cNvSpPr txBox="1"/>
          <p:nvPr/>
        </p:nvSpPr>
        <p:spPr>
          <a:xfrm>
            <a:off x="8255480" y="2346384"/>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-1</a:t>
            </a:r>
          </a:p>
        </p:txBody>
      </p:sp>
      <p:sp>
        <p:nvSpPr>
          <p:cNvPr id="1141" name="TextBox 1140"/>
          <p:cNvSpPr txBox="1"/>
          <p:nvPr/>
        </p:nvSpPr>
        <p:spPr>
          <a:xfrm>
            <a:off x="3485071" y="2846717"/>
            <a:ext cx="5426016" cy="1569660"/>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Remember that if we are going to plot points, we need values of </a:t>
            </a:r>
            <a:r>
              <a:rPr lang="el-GR" sz="1200" dirty="0">
                <a:solidFill>
                  <a:srgbClr val="FF0000"/>
                </a:solidFill>
                <a:latin typeface="Comic Sans MS" panose="030F0702030302020204" pitchFamily="66" charset="0"/>
              </a:rPr>
              <a:t>θ</a:t>
            </a:r>
            <a:r>
              <a:rPr lang="en-GB" sz="1200" dirty="0">
                <a:solidFill>
                  <a:srgbClr val="FF0000"/>
                </a:solidFill>
                <a:latin typeface="Comic Sans MS" panose="030F0702030302020204" pitchFamily="66" charset="0"/>
              </a:rPr>
              <a:t> (rather than 3</a:t>
            </a:r>
            <a:r>
              <a:rPr lang="el-GR" sz="1200" dirty="0">
                <a:solidFill>
                  <a:srgbClr val="FF0000"/>
                </a:solidFill>
                <a:latin typeface="Comic Sans MS" panose="030F0702030302020204" pitchFamily="66" charset="0"/>
              </a:rPr>
              <a:t>θ</a:t>
            </a:r>
            <a:r>
              <a:rPr lang="en-GB" sz="1200" dirty="0">
                <a:solidFill>
                  <a:srgbClr val="FF0000"/>
                </a:solidFill>
                <a:latin typeface="Comic Sans MS" panose="030F0702030302020204" pitchFamily="66" charset="0"/>
              </a:rPr>
              <a:t>)</a:t>
            </a:r>
          </a:p>
          <a:p>
            <a:pPr algn="ctr"/>
            <a:endParaRPr lang="en-GB" sz="1200" dirty="0">
              <a:solidFill>
                <a:srgbClr val="FF0000"/>
              </a:solidFill>
              <a:latin typeface="Comic Sans MS" panose="030F0702030302020204" pitchFamily="66" charset="0"/>
            </a:endParaRPr>
          </a:p>
          <a:p>
            <a:pPr marL="171450" indent="-171450" algn="ctr">
              <a:buFont typeface="Wingdings" pitchFamily="2" charset="2"/>
              <a:buChar char="à"/>
            </a:pPr>
            <a:r>
              <a:rPr lang="en-GB" sz="1200" dirty="0">
                <a:solidFill>
                  <a:srgbClr val="FF0000"/>
                </a:solidFill>
                <a:latin typeface="Comic Sans MS" panose="030F0702030302020204" pitchFamily="66" charset="0"/>
                <a:sym typeface="Wingdings" panose="05000000000000000000" pitchFamily="2" charset="2"/>
              </a:rPr>
              <a:t>Then substitute these into the equation to the left to find the distances for the given angles</a:t>
            </a:r>
          </a:p>
          <a:p>
            <a:pPr marL="171450" indent="-171450" algn="ctr">
              <a:buFont typeface="Wingdings" pitchFamily="2" charset="2"/>
              <a:buChar char="à"/>
            </a:pPr>
            <a:endParaRPr lang="en-GB" sz="1200" dirty="0">
              <a:solidFill>
                <a:srgbClr val="FF0000"/>
              </a:solidFill>
              <a:latin typeface="Comic Sans MS" panose="030F0702030302020204" pitchFamily="66" charset="0"/>
              <a:sym typeface="Wingdings" panose="05000000000000000000" pitchFamily="2" charset="2"/>
            </a:endParaRPr>
          </a:p>
          <a:p>
            <a:pPr marL="171450" indent="-171450" algn="ctr">
              <a:buFont typeface="Wingdings" pitchFamily="2" charset="2"/>
              <a:buChar char="à"/>
            </a:pPr>
            <a:r>
              <a:rPr lang="en-GB" sz="1200" dirty="0">
                <a:solidFill>
                  <a:srgbClr val="FF0000"/>
                </a:solidFill>
                <a:latin typeface="Comic Sans MS" panose="030F0702030302020204" pitchFamily="66" charset="0"/>
                <a:sym typeface="Wingdings" panose="05000000000000000000" pitchFamily="2" charset="2"/>
              </a:rPr>
              <a:t>We get this ‘up and down’ repeating pattern due to the shape of the sine graph…</a:t>
            </a:r>
            <a:endParaRPr lang="en-GB" sz="1200" dirty="0">
              <a:solidFill>
                <a:srgbClr val="FF0000"/>
              </a:solidFill>
              <a:latin typeface="Comic Sans MS" panose="030F0702030302020204" pitchFamily="66" charset="0"/>
            </a:endParaRPr>
          </a:p>
        </p:txBody>
      </p:sp>
      <p:sp>
        <p:nvSpPr>
          <p:cNvPr id="1143" name="Rectangle 1142"/>
          <p:cNvSpPr/>
          <p:nvPr/>
        </p:nvSpPr>
        <p:spPr>
          <a:xfrm>
            <a:off x="1302840" y="2729464"/>
            <a:ext cx="983412" cy="301925"/>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タイトル 1">
            <a:extLst>
              <a:ext uri="{FF2B5EF4-FFF2-40B4-BE49-F238E27FC236}">
                <a16:creationId xmlns:a16="http://schemas.microsoft.com/office/drawing/2014/main" id="{DE7D5817-2200-413A-A8C2-C55D0F5C7C8B}"/>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92" name="テキスト ボックス 91">
            <a:extLst>
              <a:ext uri="{FF2B5EF4-FFF2-40B4-BE49-F238E27FC236}">
                <a16:creationId xmlns:a16="http://schemas.microsoft.com/office/drawing/2014/main" id="{7B0ABE6A-25FD-4E24-8250-2B94927D3B88}"/>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spTree>
    <p:extLst>
      <p:ext uri="{BB962C8B-B14F-4D97-AF65-F5344CB8AC3E}">
        <p14:creationId xmlns:p14="http://schemas.microsoft.com/office/powerpoint/2010/main" val="339668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blinds(horizontal)">
                                      <p:cBhvr>
                                        <p:cTn id="22" dur="500"/>
                                        <p:tgtEl>
                                          <p:spTgt spid="3">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blinds(horizontal)">
                                      <p:cBhvr>
                                        <p:cTn id="27" dur="500"/>
                                        <p:tgtEl>
                                          <p:spTgt spid="3">
                                            <p:txEl>
                                              <p:pRg st="11" end="1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nodePh="1">
                                  <p:stCondLst>
                                    <p:cond delay="0"/>
                                  </p:stCondLst>
                                  <p:endCondLst>
                                    <p:cond evt="begin" delay="0">
                                      <p:tn val="30"/>
                                    </p:cond>
                                  </p:endCondLst>
                                  <p:childTnLst>
                                    <p:set>
                                      <p:cBhvr>
                                        <p:cTn id="31" dur="1" fill="hold">
                                          <p:stCondLst>
                                            <p:cond delay="0"/>
                                          </p:stCondLst>
                                        </p:cTn>
                                        <p:tgtEl>
                                          <p:spTgt spid="1120"/>
                                        </p:tgtEl>
                                        <p:attrNameLst>
                                          <p:attrName>style.visibility</p:attrName>
                                        </p:attrNameLst>
                                      </p:cBhvr>
                                      <p:to>
                                        <p:strVal val="visible"/>
                                      </p:to>
                                    </p:set>
                                    <p:animEffect transition="in" filter="blinds(horizontal)">
                                      <p:cBhvr>
                                        <p:cTn id="32" dur="500"/>
                                        <p:tgtEl>
                                          <p:spTgt spid="1120"/>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121"/>
                                        </p:tgtEl>
                                        <p:attrNameLst>
                                          <p:attrName>style.visibility</p:attrName>
                                        </p:attrNameLst>
                                      </p:cBhvr>
                                      <p:to>
                                        <p:strVal val="visible"/>
                                      </p:to>
                                    </p:set>
                                    <p:animEffect transition="in" filter="blinds(horizontal)">
                                      <p:cBhvr>
                                        <p:cTn id="35" dur="500"/>
                                        <p:tgtEl>
                                          <p:spTgt spid="1121"/>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122"/>
                                        </p:tgtEl>
                                        <p:attrNameLst>
                                          <p:attrName>style.visibility</p:attrName>
                                        </p:attrNameLst>
                                      </p:cBhvr>
                                      <p:to>
                                        <p:strVal val="visible"/>
                                      </p:to>
                                    </p:set>
                                    <p:animEffect transition="in" filter="blinds(horizontal)">
                                      <p:cBhvr>
                                        <p:cTn id="38" dur="500"/>
                                        <p:tgtEl>
                                          <p:spTgt spid="1122"/>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123"/>
                                        </p:tgtEl>
                                        <p:attrNameLst>
                                          <p:attrName>style.visibility</p:attrName>
                                        </p:attrNameLst>
                                      </p:cBhvr>
                                      <p:to>
                                        <p:strVal val="visible"/>
                                      </p:to>
                                    </p:set>
                                    <p:animEffect transition="in" filter="blinds(horizontal)">
                                      <p:cBhvr>
                                        <p:cTn id="41" dur="500"/>
                                        <p:tgtEl>
                                          <p:spTgt spid="1123"/>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124"/>
                                        </p:tgtEl>
                                        <p:attrNameLst>
                                          <p:attrName>style.visibility</p:attrName>
                                        </p:attrNameLst>
                                      </p:cBhvr>
                                      <p:to>
                                        <p:strVal val="visible"/>
                                      </p:to>
                                    </p:set>
                                    <p:animEffect transition="in" filter="blinds(horizontal)">
                                      <p:cBhvr>
                                        <p:cTn id="44" dur="500"/>
                                        <p:tgtEl>
                                          <p:spTgt spid="1124"/>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125"/>
                                        </p:tgtEl>
                                        <p:attrNameLst>
                                          <p:attrName>style.visibility</p:attrName>
                                        </p:attrNameLst>
                                      </p:cBhvr>
                                      <p:to>
                                        <p:strVal val="visible"/>
                                      </p:to>
                                    </p:set>
                                    <p:animEffect transition="in" filter="blinds(horizontal)">
                                      <p:cBhvr>
                                        <p:cTn id="47" dur="500"/>
                                        <p:tgtEl>
                                          <p:spTgt spid="1125"/>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126"/>
                                        </p:tgtEl>
                                        <p:attrNameLst>
                                          <p:attrName>style.visibility</p:attrName>
                                        </p:attrNameLst>
                                      </p:cBhvr>
                                      <p:to>
                                        <p:strVal val="visible"/>
                                      </p:to>
                                    </p:set>
                                    <p:animEffect transition="in" filter="blinds(horizontal)">
                                      <p:cBhvr>
                                        <p:cTn id="50" dur="500"/>
                                        <p:tgtEl>
                                          <p:spTgt spid="1126"/>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127"/>
                                        </p:tgtEl>
                                        <p:attrNameLst>
                                          <p:attrName>style.visibility</p:attrName>
                                        </p:attrNameLst>
                                      </p:cBhvr>
                                      <p:to>
                                        <p:strVal val="visible"/>
                                      </p:to>
                                    </p:set>
                                    <p:animEffect transition="in" filter="blinds(horizontal)">
                                      <p:cBhvr>
                                        <p:cTn id="53" dur="500"/>
                                        <p:tgtEl>
                                          <p:spTgt spid="1127"/>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1128"/>
                                        </p:tgtEl>
                                        <p:attrNameLst>
                                          <p:attrName>style.visibility</p:attrName>
                                        </p:attrNameLst>
                                      </p:cBhvr>
                                      <p:to>
                                        <p:strVal val="visible"/>
                                      </p:to>
                                    </p:set>
                                    <p:animEffect transition="in" filter="blinds(horizontal)">
                                      <p:cBhvr>
                                        <p:cTn id="56" dur="500"/>
                                        <p:tgtEl>
                                          <p:spTgt spid="1128"/>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1129"/>
                                        </p:tgtEl>
                                        <p:attrNameLst>
                                          <p:attrName>style.visibility</p:attrName>
                                        </p:attrNameLst>
                                      </p:cBhvr>
                                      <p:to>
                                        <p:strVal val="visible"/>
                                      </p:to>
                                    </p:set>
                                    <p:animEffect transition="in" filter="blinds(horizontal)">
                                      <p:cBhvr>
                                        <p:cTn id="59" dur="500"/>
                                        <p:tgtEl>
                                          <p:spTgt spid="1129"/>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130"/>
                                        </p:tgtEl>
                                        <p:attrNameLst>
                                          <p:attrName>style.visibility</p:attrName>
                                        </p:attrNameLst>
                                      </p:cBhvr>
                                      <p:to>
                                        <p:strVal val="visible"/>
                                      </p:to>
                                    </p:set>
                                    <p:animEffect transition="in" filter="blinds(horizontal)">
                                      <p:cBhvr>
                                        <p:cTn id="62" dur="500"/>
                                        <p:tgtEl>
                                          <p:spTgt spid="1130"/>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1131"/>
                                        </p:tgtEl>
                                        <p:attrNameLst>
                                          <p:attrName>style.visibility</p:attrName>
                                        </p:attrNameLst>
                                      </p:cBhvr>
                                      <p:to>
                                        <p:strVal val="visible"/>
                                      </p:to>
                                    </p:set>
                                    <p:animEffect transition="in" filter="blinds(horizontal)">
                                      <p:cBhvr>
                                        <p:cTn id="65" dur="500"/>
                                        <p:tgtEl>
                                          <p:spTgt spid="1131"/>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1132"/>
                                        </p:tgtEl>
                                        <p:attrNameLst>
                                          <p:attrName>style.visibility</p:attrName>
                                        </p:attrNameLst>
                                      </p:cBhvr>
                                      <p:to>
                                        <p:strVal val="visible"/>
                                      </p:to>
                                    </p:set>
                                    <p:animEffect transition="in" filter="blinds(horizontal)">
                                      <p:cBhvr>
                                        <p:cTn id="68" dur="500"/>
                                        <p:tgtEl>
                                          <p:spTgt spid="1132"/>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1133"/>
                                        </p:tgtEl>
                                        <p:attrNameLst>
                                          <p:attrName>style.visibility</p:attrName>
                                        </p:attrNameLst>
                                      </p:cBhvr>
                                      <p:to>
                                        <p:strVal val="visible"/>
                                      </p:to>
                                    </p:set>
                                    <p:animEffect transition="in" filter="blinds(horizontal)">
                                      <p:cBhvr>
                                        <p:cTn id="71" dur="500"/>
                                        <p:tgtEl>
                                          <p:spTgt spid="1133"/>
                                        </p:tgtEl>
                                      </p:cBhvr>
                                    </p:animEffect>
                                  </p:childTnLst>
                                </p:cTn>
                              </p:par>
                              <p:par>
                                <p:cTn id="72" presetID="3" presetClass="entr" presetSubtype="5" fill="hold" grpId="0" nodeType="withEffect">
                                  <p:stCondLst>
                                    <p:cond delay="0"/>
                                  </p:stCondLst>
                                  <p:childTnLst>
                                    <p:set>
                                      <p:cBhvr>
                                        <p:cTn id="73" dur="1" fill="hold">
                                          <p:stCondLst>
                                            <p:cond delay="0"/>
                                          </p:stCondLst>
                                        </p:cTn>
                                        <p:tgtEl>
                                          <p:spTgt spid="1134"/>
                                        </p:tgtEl>
                                        <p:attrNameLst>
                                          <p:attrName>style.visibility</p:attrName>
                                        </p:attrNameLst>
                                      </p:cBhvr>
                                      <p:to>
                                        <p:strVal val="visible"/>
                                      </p:to>
                                    </p:set>
                                    <p:animEffect transition="in" filter="blinds(vertical)">
                                      <p:cBhvr>
                                        <p:cTn id="74" dur="500"/>
                                        <p:tgtEl>
                                          <p:spTgt spid="1134"/>
                                        </p:tgtEl>
                                      </p:cBhvr>
                                    </p:animEffect>
                                  </p:childTnLst>
                                </p:cTn>
                              </p:par>
                              <p:par>
                                <p:cTn id="75" presetID="3" presetClass="entr" presetSubtype="5" fill="hold" grpId="0" nodeType="withEffect">
                                  <p:stCondLst>
                                    <p:cond delay="0"/>
                                  </p:stCondLst>
                                  <p:childTnLst>
                                    <p:set>
                                      <p:cBhvr>
                                        <p:cTn id="76" dur="1" fill="hold">
                                          <p:stCondLst>
                                            <p:cond delay="0"/>
                                          </p:stCondLst>
                                        </p:cTn>
                                        <p:tgtEl>
                                          <p:spTgt spid="1135"/>
                                        </p:tgtEl>
                                        <p:attrNameLst>
                                          <p:attrName>style.visibility</p:attrName>
                                        </p:attrNameLst>
                                      </p:cBhvr>
                                      <p:to>
                                        <p:strVal val="visible"/>
                                      </p:to>
                                    </p:set>
                                    <p:animEffect transition="in" filter="blinds(vertical)">
                                      <p:cBhvr>
                                        <p:cTn id="77" dur="500"/>
                                        <p:tgtEl>
                                          <p:spTgt spid="1135"/>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1136"/>
                                        </p:tgtEl>
                                        <p:attrNameLst>
                                          <p:attrName>style.visibility</p:attrName>
                                        </p:attrNameLst>
                                      </p:cBhvr>
                                      <p:to>
                                        <p:strVal val="visible"/>
                                      </p:to>
                                    </p:set>
                                    <p:animEffect transition="in" filter="blinds(horizontal)">
                                      <p:cBhvr>
                                        <p:cTn id="80" dur="500"/>
                                        <p:tgtEl>
                                          <p:spTgt spid="1136"/>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1137"/>
                                        </p:tgtEl>
                                        <p:attrNameLst>
                                          <p:attrName>style.visibility</p:attrName>
                                        </p:attrNameLst>
                                      </p:cBhvr>
                                      <p:to>
                                        <p:strVal val="visible"/>
                                      </p:to>
                                    </p:set>
                                    <p:animEffect transition="in" filter="blinds(horizontal)">
                                      <p:cBhvr>
                                        <p:cTn id="83" dur="500"/>
                                        <p:tgtEl>
                                          <p:spTgt spid="1137"/>
                                        </p:tgtEl>
                                      </p:cBhvr>
                                    </p:animEffect>
                                  </p:childTnLst>
                                </p:cTn>
                              </p:par>
                              <p:par>
                                <p:cTn id="84" presetID="3" presetClass="entr" presetSubtype="5" fill="hold" grpId="0" nodeType="withEffect">
                                  <p:stCondLst>
                                    <p:cond delay="0"/>
                                  </p:stCondLst>
                                  <p:childTnLst>
                                    <p:set>
                                      <p:cBhvr>
                                        <p:cTn id="85" dur="1" fill="hold">
                                          <p:stCondLst>
                                            <p:cond delay="0"/>
                                          </p:stCondLst>
                                        </p:cTn>
                                        <p:tgtEl>
                                          <p:spTgt spid="1138"/>
                                        </p:tgtEl>
                                        <p:attrNameLst>
                                          <p:attrName>style.visibility</p:attrName>
                                        </p:attrNameLst>
                                      </p:cBhvr>
                                      <p:to>
                                        <p:strVal val="visible"/>
                                      </p:to>
                                    </p:set>
                                    <p:animEffect transition="in" filter="blinds(vertical)">
                                      <p:cBhvr>
                                        <p:cTn id="86" dur="500"/>
                                        <p:tgtEl>
                                          <p:spTgt spid="1138"/>
                                        </p:tgtEl>
                                      </p:cBhvr>
                                    </p:animEffect>
                                  </p:childTnLst>
                                </p:cTn>
                              </p:par>
                              <p:par>
                                <p:cTn id="87" presetID="3" presetClass="entr" presetSubtype="5" fill="hold" grpId="0" nodeType="withEffect">
                                  <p:stCondLst>
                                    <p:cond delay="0"/>
                                  </p:stCondLst>
                                  <p:childTnLst>
                                    <p:set>
                                      <p:cBhvr>
                                        <p:cTn id="88" dur="1" fill="hold">
                                          <p:stCondLst>
                                            <p:cond delay="0"/>
                                          </p:stCondLst>
                                        </p:cTn>
                                        <p:tgtEl>
                                          <p:spTgt spid="1139"/>
                                        </p:tgtEl>
                                        <p:attrNameLst>
                                          <p:attrName>style.visibility</p:attrName>
                                        </p:attrNameLst>
                                      </p:cBhvr>
                                      <p:to>
                                        <p:strVal val="visible"/>
                                      </p:to>
                                    </p:set>
                                    <p:animEffect transition="in" filter="blinds(vertical)">
                                      <p:cBhvr>
                                        <p:cTn id="89" dur="500"/>
                                        <p:tgtEl>
                                          <p:spTgt spid="1139"/>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1140"/>
                                        </p:tgtEl>
                                        <p:attrNameLst>
                                          <p:attrName>style.visibility</p:attrName>
                                        </p:attrNameLst>
                                      </p:cBhvr>
                                      <p:to>
                                        <p:strVal val="visible"/>
                                      </p:to>
                                    </p:set>
                                    <p:animEffect transition="in" filter="blinds(horizontal)">
                                      <p:cBhvr>
                                        <p:cTn id="94" dur="500"/>
                                        <p:tgtEl>
                                          <p:spTgt spid="1140"/>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184"/>
                                        </p:tgtEl>
                                        <p:attrNameLst>
                                          <p:attrName>style.visibility</p:attrName>
                                        </p:attrNameLst>
                                      </p:cBhvr>
                                      <p:to>
                                        <p:strVal val="visible"/>
                                      </p:to>
                                    </p:set>
                                    <p:animEffect transition="in" filter="blinds(horizontal)">
                                      <p:cBhvr>
                                        <p:cTn id="99" dur="500"/>
                                        <p:tgtEl>
                                          <p:spTgt spid="184"/>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185"/>
                                        </p:tgtEl>
                                        <p:attrNameLst>
                                          <p:attrName>style.visibility</p:attrName>
                                        </p:attrNameLst>
                                      </p:cBhvr>
                                      <p:to>
                                        <p:strVal val="visible"/>
                                      </p:to>
                                    </p:set>
                                    <p:animEffect transition="in" filter="blinds(horizontal)">
                                      <p:cBhvr>
                                        <p:cTn id="102" dur="500"/>
                                        <p:tgtEl>
                                          <p:spTgt spid="185"/>
                                        </p:tgtEl>
                                      </p:cBhvr>
                                    </p:animEffect>
                                  </p:childTnLst>
                                </p:cTn>
                              </p:par>
                              <p:par>
                                <p:cTn id="103" presetID="3" presetClass="entr" presetSubtype="10" fill="hold" grpId="0" nodeType="withEffect">
                                  <p:stCondLst>
                                    <p:cond delay="0"/>
                                  </p:stCondLst>
                                  <p:childTnLst>
                                    <p:set>
                                      <p:cBhvr>
                                        <p:cTn id="104" dur="1" fill="hold">
                                          <p:stCondLst>
                                            <p:cond delay="0"/>
                                          </p:stCondLst>
                                        </p:cTn>
                                        <p:tgtEl>
                                          <p:spTgt spid="188"/>
                                        </p:tgtEl>
                                        <p:attrNameLst>
                                          <p:attrName>style.visibility</p:attrName>
                                        </p:attrNameLst>
                                      </p:cBhvr>
                                      <p:to>
                                        <p:strVal val="visible"/>
                                      </p:to>
                                    </p:set>
                                    <p:animEffect transition="in" filter="blinds(horizontal)">
                                      <p:cBhvr>
                                        <p:cTn id="105" dur="500"/>
                                        <p:tgtEl>
                                          <p:spTgt spid="188"/>
                                        </p:tgtEl>
                                      </p:cBhvr>
                                    </p:animEffect>
                                  </p:childTnLst>
                                </p:cTn>
                              </p:par>
                              <p:par>
                                <p:cTn id="106" presetID="3" presetClass="entr" presetSubtype="10" fill="hold" grpId="0" nodeType="withEffect">
                                  <p:stCondLst>
                                    <p:cond delay="0"/>
                                  </p:stCondLst>
                                  <p:childTnLst>
                                    <p:set>
                                      <p:cBhvr>
                                        <p:cTn id="107" dur="1" fill="hold">
                                          <p:stCondLst>
                                            <p:cond delay="0"/>
                                          </p:stCondLst>
                                        </p:cTn>
                                        <p:tgtEl>
                                          <p:spTgt spid="186"/>
                                        </p:tgtEl>
                                        <p:attrNameLst>
                                          <p:attrName>style.visibility</p:attrName>
                                        </p:attrNameLst>
                                      </p:cBhvr>
                                      <p:to>
                                        <p:strVal val="visible"/>
                                      </p:to>
                                    </p:set>
                                    <p:animEffect transition="in" filter="blinds(horizontal)">
                                      <p:cBhvr>
                                        <p:cTn id="108" dur="500"/>
                                        <p:tgtEl>
                                          <p:spTgt spid="186"/>
                                        </p:tgtEl>
                                      </p:cBhvr>
                                    </p:animEffect>
                                  </p:childTnLst>
                                </p:cTn>
                              </p:par>
                              <p:par>
                                <p:cTn id="109" presetID="3" presetClass="entr" presetSubtype="10" fill="hold" grpId="0" nodeType="withEffect">
                                  <p:stCondLst>
                                    <p:cond delay="0"/>
                                  </p:stCondLst>
                                  <p:childTnLst>
                                    <p:set>
                                      <p:cBhvr>
                                        <p:cTn id="110" dur="1" fill="hold">
                                          <p:stCondLst>
                                            <p:cond delay="0"/>
                                          </p:stCondLst>
                                        </p:cTn>
                                        <p:tgtEl>
                                          <p:spTgt spid="189"/>
                                        </p:tgtEl>
                                        <p:attrNameLst>
                                          <p:attrName>style.visibility</p:attrName>
                                        </p:attrNameLst>
                                      </p:cBhvr>
                                      <p:to>
                                        <p:strVal val="visible"/>
                                      </p:to>
                                    </p:set>
                                    <p:animEffect transition="in" filter="blinds(horizontal)">
                                      <p:cBhvr>
                                        <p:cTn id="111" dur="500"/>
                                        <p:tgtEl>
                                          <p:spTgt spid="189"/>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194"/>
                                        </p:tgtEl>
                                        <p:attrNameLst>
                                          <p:attrName>style.visibility</p:attrName>
                                        </p:attrNameLst>
                                      </p:cBhvr>
                                      <p:to>
                                        <p:strVal val="visible"/>
                                      </p:to>
                                    </p:set>
                                    <p:animEffect transition="in" filter="blinds(horizontal)">
                                      <p:cBhvr>
                                        <p:cTn id="114" dur="500"/>
                                        <p:tgtEl>
                                          <p:spTgt spid="194"/>
                                        </p:tgtEl>
                                      </p:cBhvr>
                                    </p:animEffect>
                                  </p:childTnLst>
                                </p:cTn>
                              </p:par>
                              <p:par>
                                <p:cTn id="115" presetID="3" presetClass="entr" presetSubtype="10" fill="hold" grpId="0" nodeType="withEffect">
                                  <p:stCondLst>
                                    <p:cond delay="0"/>
                                  </p:stCondLst>
                                  <p:childTnLst>
                                    <p:set>
                                      <p:cBhvr>
                                        <p:cTn id="116" dur="1" fill="hold">
                                          <p:stCondLst>
                                            <p:cond delay="0"/>
                                          </p:stCondLst>
                                        </p:cTn>
                                        <p:tgtEl>
                                          <p:spTgt spid="190"/>
                                        </p:tgtEl>
                                        <p:attrNameLst>
                                          <p:attrName>style.visibility</p:attrName>
                                        </p:attrNameLst>
                                      </p:cBhvr>
                                      <p:to>
                                        <p:strVal val="visible"/>
                                      </p:to>
                                    </p:set>
                                    <p:animEffect transition="in" filter="blinds(horizontal)">
                                      <p:cBhvr>
                                        <p:cTn id="117" dur="500"/>
                                        <p:tgtEl>
                                          <p:spTgt spid="190"/>
                                        </p:tgtEl>
                                      </p:cBhvr>
                                    </p:animEffect>
                                  </p:childTnLst>
                                </p:cTn>
                              </p:par>
                              <p:par>
                                <p:cTn id="118" presetID="3" presetClass="entr" presetSubtype="10" fill="hold" grpId="0" nodeType="withEffect">
                                  <p:stCondLst>
                                    <p:cond delay="0"/>
                                  </p:stCondLst>
                                  <p:childTnLst>
                                    <p:set>
                                      <p:cBhvr>
                                        <p:cTn id="119" dur="1" fill="hold">
                                          <p:stCondLst>
                                            <p:cond delay="0"/>
                                          </p:stCondLst>
                                        </p:cTn>
                                        <p:tgtEl>
                                          <p:spTgt spid="195"/>
                                        </p:tgtEl>
                                        <p:attrNameLst>
                                          <p:attrName>style.visibility</p:attrName>
                                        </p:attrNameLst>
                                      </p:cBhvr>
                                      <p:to>
                                        <p:strVal val="visible"/>
                                      </p:to>
                                    </p:set>
                                    <p:animEffect transition="in" filter="blinds(horizontal)">
                                      <p:cBhvr>
                                        <p:cTn id="120" dur="500"/>
                                        <p:tgtEl>
                                          <p:spTgt spid="195"/>
                                        </p:tgtEl>
                                      </p:cBhvr>
                                    </p:animEffect>
                                  </p:childTnLst>
                                </p:cTn>
                              </p:par>
                              <p:par>
                                <p:cTn id="121" presetID="3" presetClass="entr" presetSubtype="10" fill="hold" grpId="0" nodeType="withEffect">
                                  <p:stCondLst>
                                    <p:cond delay="0"/>
                                  </p:stCondLst>
                                  <p:childTnLst>
                                    <p:set>
                                      <p:cBhvr>
                                        <p:cTn id="122" dur="1" fill="hold">
                                          <p:stCondLst>
                                            <p:cond delay="0"/>
                                          </p:stCondLst>
                                        </p:cTn>
                                        <p:tgtEl>
                                          <p:spTgt spid="191"/>
                                        </p:tgtEl>
                                        <p:attrNameLst>
                                          <p:attrName>style.visibility</p:attrName>
                                        </p:attrNameLst>
                                      </p:cBhvr>
                                      <p:to>
                                        <p:strVal val="visible"/>
                                      </p:to>
                                    </p:set>
                                    <p:animEffect transition="in" filter="blinds(horizontal)">
                                      <p:cBhvr>
                                        <p:cTn id="123" dur="500"/>
                                        <p:tgtEl>
                                          <p:spTgt spid="191"/>
                                        </p:tgtEl>
                                      </p:cBhvr>
                                    </p:animEffect>
                                  </p:childTnLst>
                                </p:cTn>
                              </p:par>
                              <p:par>
                                <p:cTn id="124" presetID="3" presetClass="entr" presetSubtype="10" fill="hold" grpId="0" nodeType="withEffect">
                                  <p:stCondLst>
                                    <p:cond delay="0"/>
                                  </p:stCondLst>
                                  <p:childTnLst>
                                    <p:set>
                                      <p:cBhvr>
                                        <p:cTn id="125" dur="1" fill="hold">
                                          <p:stCondLst>
                                            <p:cond delay="0"/>
                                          </p:stCondLst>
                                        </p:cTn>
                                        <p:tgtEl>
                                          <p:spTgt spid="196"/>
                                        </p:tgtEl>
                                        <p:attrNameLst>
                                          <p:attrName>style.visibility</p:attrName>
                                        </p:attrNameLst>
                                      </p:cBhvr>
                                      <p:to>
                                        <p:strVal val="visible"/>
                                      </p:to>
                                    </p:set>
                                    <p:animEffect transition="in" filter="blinds(horizontal)">
                                      <p:cBhvr>
                                        <p:cTn id="126" dur="500"/>
                                        <p:tgtEl>
                                          <p:spTgt spid="196"/>
                                        </p:tgtEl>
                                      </p:cBhvr>
                                    </p:animEffect>
                                  </p:childTnLst>
                                </p:cTn>
                              </p:par>
                              <p:par>
                                <p:cTn id="127" presetID="3" presetClass="entr" presetSubtype="10" fill="hold" grpId="0" nodeType="withEffect">
                                  <p:stCondLst>
                                    <p:cond delay="0"/>
                                  </p:stCondLst>
                                  <p:childTnLst>
                                    <p:set>
                                      <p:cBhvr>
                                        <p:cTn id="128" dur="1" fill="hold">
                                          <p:stCondLst>
                                            <p:cond delay="0"/>
                                          </p:stCondLst>
                                        </p:cTn>
                                        <p:tgtEl>
                                          <p:spTgt spid="192"/>
                                        </p:tgtEl>
                                        <p:attrNameLst>
                                          <p:attrName>style.visibility</p:attrName>
                                        </p:attrNameLst>
                                      </p:cBhvr>
                                      <p:to>
                                        <p:strVal val="visible"/>
                                      </p:to>
                                    </p:set>
                                    <p:animEffect transition="in" filter="blinds(horizontal)">
                                      <p:cBhvr>
                                        <p:cTn id="129" dur="500"/>
                                        <p:tgtEl>
                                          <p:spTgt spid="192"/>
                                        </p:tgtEl>
                                      </p:cBhvr>
                                    </p:animEffect>
                                  </p:childTnLst>
                                </p:cTn>
                              </p:par>
                              <p:par>
                                <p:cTn id="130" presetID="3" presetClass="entr" presetSubtype="10" fill="hold" grpId="0" nodeType="withEffect">
                                  <p:stCondLst>
                                    <p:cond delay="0"/>
                                  </p:stCondLst>
                                  <p:childTnLst>
                                    <p:set>
                                      <p:cBhvr>
                                        <p:cTn id="131" dur="1" fill="hold">
                                          <p:stCondLst>
                                            <p:cond delay="0"/>
                                          </p:stCondLst>
                                        </p:cTn>
                                        <p:tgtEl>
                                          <p:spTgt spid="197"/>
                                        </p:tgtEl>
                                        <p:attrNameLst>
                                          <p:attrName>style.visibility</p:attrName>
                                        </p:attrNameLst>
                                      </p:cBhvr>
                                      <p:to>
                                        <p:strVal val="visible"/>
                                      </p:to>
                                    </p:set>
                                    <p:animEffect transition="in" filter="blinds(horizontal)">
                                      <p:cBhvr>
                                        <p:cTn id="132" dur="500"/>
                                        <p:tgtEl>
                                          <p:spTgt spid="197"/>
                                        </p:tgtEl>
                                      </p:cBhvr>
                                    </p:animEffect>
                                  </p:childTnLst>
                                </p:cTn>
                              </p:par>
                              <p:par>
                                <p:cTn id="133" presetID="3" presetClass="entr" presetSubtype="10" fill="hold" grpId="0" nodeType="withEffect">
                                  <p:stCondLst>
                                    <p:cond delay="0"/>
                                  </p:stCondLst>
                                  <p:childTnLst>
                                    <p:set>
                                      <p:cBhvr>
                                        <p:cTn id="134" dur="1" fill="hold">
                                          <p:stCondLst>
                                            <p:cond delay="0"/>
                                          </p:stCondLst>
                                        </p:cTn>
                                        <p:tgtEl>
                                          <p:spTgt spid="193"/>
                                        </p:tgtEl>
                                        <p:attrNameLst>
                                          <p:attrName>style.visibility</p:attrName>
                                        </p:attrNameLst>
                                      </p:cBhvr>
                                      <p:to>
                                        <p:strVal val="visible"/>
                                      </p:to>
                                    </p:set>
                                    <p:animEffect transition="in" filter="blinds(horizontal)">
                                      <p:cBhvr>
                                        <p:cTn id="135" dur="500"/>
                                        <p:tgtEl>
                                          <p:spTgt spid="193"/>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nodeType="clickEffect">
                                  <p:stCondLst>
                                    <p:cond delay="0"/>
                                  </p:stCondLst>
                                  <p:childTnLst>
                                    <p:set>
                                      <p:cBhvr>
                                        <p:cTn id="139" dur="1" fill="hold">
                                          <p:stCondLst>
                                            <p:cond delay="0"/>
                                          </p:stCondLst>
                                        </p:cTn>
                                        <p:tgtEl>
                                          <p:spTgt spid="1141">
                                            <p:txEl>
                                              <p:pRg st="0" end="0"/>
                                            </p:txEl>
                                          </p:spTgt>
                                        </p:tgtEl>
                                        <p:attrNameLst>
                                          <p:attrName>style.visibility</p:attrName>
                                        </p:attrNameLst>
                                      </p:cBhvr>
                                      <p:to>
                                        <p:strVal val="visible"/>
                                      </p:to>
                                    </p:set>
                                    <p:animEffect transition="in" filter="blinds(horizontal)">
                                      <p:cBhvr>
                                        <p:cTn id="140" dur="500"/>
                                        <p:tgtEl>
                                          <p:spTgt spid="1141">
                                            <p:txEl>
                                              <p:pRg st="0" end="0"/>
                                            </p:txEl>
                                          </p:spTgt>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182"/>
                                        </p:tgtEl>
                                        <p:attrNameLst>
                                          <p:attrName>style.visibility</p:attrName>
                                        </p:attrNameLst>
                                      </p:cBhvr>
                                      <p:to>
                                        <p:strVal val="visible"/>
                                      </p:to>
                                    </p:set>
                                    <p:animEffect transition="in" filter="blinds(horizontal)">
                                      <p:cBhvr>
                                        <p:cTn id="145" dur="500"/>
                                        <p:tgtEl>
                                          <p:spTgt spid="182"/>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198"/>
                                        </p:tgtEl>
                                        <p:attrNameLst>
                                          <p:attrName>style.visibility</p:attrName>
                                        </p:attrNameLst>
                                      </p:cBhvr>
                                      <p:to>
                                        <p:strVal val="visible"/>
                                      </p:to>
                                    </p:set>
                                    <p:animEffect transition="in" filter="blinds(horizontal)">
                                      <p:cBhvr>
                                        <p:cTn id="150" dur="500"/>
                                        <p:tgtEl>
                                          <p:spTgt spid="198"/>
                                        </p:tgtEl>
                                      </p:cBhvr>
                                    </p:animEffect>
                                  </p:childTnLst>
                                </p:cTn>
                              </p:par>
                            </p:childTnLst>
                          </p:cTn>
                        </p:par>
                      </p:childTnLst>
                    </p:cTn>
                  </p:par>
                  <p:par>
                    <p:cTn id="151" fill="hold">
                      <p:stCondLst>
                        <p:cond delay="indefinite"/>
                      </p:stCondLst>
                      <p:childTnLst>
                        <p:par>
                          <p:cTn id="152" fill="hold">
                            <p:stCondLst>
                              <p:cond delay="0"/>
                            </p:stCondLst>
                            <p:childTnLst>
                              <p:par>
                                <p:cTn id="153" presetID="3" presetClass="entr" presetSubtype="10" fill="hold" grpId="0" nodeType="clickEffect">
                                  <p:stCondLst>
                                    <p:cond delay="0"/>
                                  </p:stCondLst>
                                  <p:childTnLst>
                                    <p:set>
                                      <p:cBhvr>
                                        <p:cTn id="154" dur="1" fill="hold">
                                          <p:stCondLst>
                                            <p:cond delay="0"/>
                                          </p:stCondLst>
                                        </p:cTn>
                                        <p:tgtEl>
                                          <p:spTgt spid="199"/>
                                        </p:tgtEl>
                                        <p:attrNameLst>
                                          <p:attrName>style.visibility</p:attrName>
                                        </p:attrNameLst>
                                      </p:cBhvr>
                                      <p:to>
                                        <p:strVal val="visible"/>
                                      </p:to>
                                    </p:set>
                                    <p:animEffect transition="in" filter="blinds(horizontal)">
                                      <p:cBhvr>
                                        <p:cTn id="155" dur="500"/>
                                        <p:tgtEl>
                                          <p:spTgt spid="199"/>
                                        </p:tgtEl>
                                      </p:cBhvr>
                                    </p:animEffect>
                                  </p:childTnLst>
                                </p:cTn>
                              </p:par>
                            </p:childTnLst>
                          </p:cTn>
                        </p:par>
                      </p:childTnLst>
                    </p:cTn>
                  </p:par>
                  <p:par>
                    <p:cTn id="156" fill="hold">
                      <p:stCondLst>
                        <p:cond delay="indefinite"/>
                      </p:stCondLst>
                      <p:childTnLst>
                        <p:par>
                          <p:cTn id="157" fill="hold">
                            <p:stCondLst>
                              <p:cond delay="0"/>
                            </p:stCondLst>
                            <p:childTnLst>
                              <p:par>
                                <p:cTn id="158" presetID="3" presetClass="entr" presetSubtype="10" fill="hold" grpId="0" nodeType="clickEffect">
                                  <p:stCondLst>
                                    <p:cond delay="0"/>
                                  </p:stCondLst>
                                  <p:childTnLst>
                                    <p:set>
                                      <p:cBhvr>
                                        <p:cTn id="159" dur="1" fill="hold">
                                          <p:stCondLst>
                                            <p:cond delay="0"/>
                                          </p:stCondLst>
                                        </p:cTn>
                                        <p:tgtEl>
                                          <p:spTgt spid="200"/>
                                        </p:tgtEl>
                                        <p:attrNameLst>
                                          <p:attrName>style.visibility</p:attrName>
                                        </p:attrNameLst>
                                      </p:cBhvr>
                                      <p:to>
                                        <p:strVal val="visible"/>
                                      </p:to>
                                    </p:set>
                                    <p:animEffect transition="in" filter="blinds(horizontal)">
                                      <p:cBhvr>
                                        <p:cTn id="160" dur="500"/>
                                        <p:tgtEl>
                                          <p:spTgt spid="200"/>
                                        </p:tgtEl>
                                      </p:cBhvr>
                                    </p:animEffect>
                                  </p:childTnLst>
                                </p:cTn>
                              </p:par>
                            </p:childTnLst>
                          </p:cTn>
                        </p:par>
                      </p:childTnLst>
                    </p:cTn>
                  </p:par>
                  <p:par>
                    <p:cTn id="161" fill="hold">
                      <p:stCondLst>
                        <p:cond delay="indefinite"/>
                      </p:stCondLst>
                      <p:childTnLst>
                        <p:par>
                          <p:cTn id="162" fill="hold">
                            <p:stCondLst>
                              <p:cond delay="0"/>
                            </p:stCondLst>
                            <p:childTnLst>
                              <p:par>
                                <p:cTn id="163" presetID="3" presetClass="entr" presetSubtype="10" fill="hold" grpId="0" nodeType="clickEffect">
                                  <p:stCondLst>
                                    <p:cond delay="0"/>
                                  </p:stCondLst>
                                  <p:childTnLst>
                                    <p:set>
                                      <p:cBhvr>
                                        <p:cTn id="164" dur="1" fill="hold">
                                          <p:stCondLst>
                                            <p:cond delay="0"/>
                                          </p:stCondLst>
                                        </p:cTn>
                                        <p:tgtEl>
                                          <p:spTgt spid="201"/>
                                        </p:tgtEl>
                                        <p:attrNameLst>
                                          <p:attrName>style.visibility</p:attrName>
                                        </p:attrNameLst>
                                      </p:cBhvr>
                                      <p:to>
                                        <p:strVal val="visible"/>
                                      </p:to>
                                    </p:set>
                                    <p:animEffect transition="in" filter="blinds(horizontal)">
                                      <p:cBhvr>
                                        <p:cTn id="165" dur="500"/>
                                        <p:tgtEl>
                                          <p:spTgt spid="201"/>
                                        </p:tgtEl>
                                      </p:cBhvr>
                                    </p:animEffect>
                                  </p:childTnLst>
                                </p:cTn>
                              </p:par>
                            </p:childTnLst>
                          </p:cTn>
                        </p:par>
                      </p:childTnLst>
                    </p:cTn>
                  </p:par>
                  <p:par>
                    <p:cTn id="166" fill="hold">
                      <p:stCondLst>
                        <p:cond delay="indefinite"/>
                      </p:stCondLst>
                      <p:childTnLst>
                        <p:par>
                          <p:cTn id="167" fill="hold">
                            <p:stCondLst>
                              <p:cond delay="0"/>
                            </p:stCondLst>
                            <p:childTnLst>
                              <p:par>
                                <p:cTn id="168" presetID="3" presetClass="entr" presetSubtype="10" fill="hold" grpId="0" nodeType="clickEffect">
                                  <p:stCondLst>
                                    <p:cond delay="0"/>
                                  </p:stCondLst>
                                  <p:childTnLst>
                                    <p:set>
                                      <p:cBhvr>
                                        <p:cTn id="169" dur="1" fill="hold">
                                          <p:stCondLst>
                                            <p:cond delay="0"/>
                                          </p:stCondLst>
                                        </p:cTn>
                                        <p:tgtEl>
                                          <p:spTgt spid="202"/>
                                        </p:tgtEl>
                                        <p:attrNameLst>
                                          <p:attrName>style.visibility</p:attrName>
                                        </p:attrNameLst>
                                      </p:cBhvr>
                                      <p:to>
                                        <p:strVal val="visible"/>
                                      </p:to>
                                    </p:set>
                                    <p:animEffect transition="in" filter="blinds(horizontal)">
                                      <p:cBhvr>
                                        <p:cTn id="170" dur="500"/>
                                        <p:tgtEl>
                                          <p:spTgt spid="202"/>
                                        </p:tgtEl>
                                      </p:cBhvr>
                                    </p:animEffect>
                                  </p:childTnLst>
                                </p:cTn>
                              </p:par>
                            </p:childTnLst>
                          </p:cTn>
                        </p:par>
                      </p:childTnLst>
                    </p:cTn>
                  </p:par>
                  <p:par>
                    <p:cTn id="171" fill="hold">
                      <p:stCondLst>
                        <p:cond delay="indefinite"/>
                      </p:stCondLst>
                      <p:childTnLst>
                        <p:par>
                          <p:cTn id="172" fill="hold">
                            <p:stCondLst>
                              <p:cond delay="0"/>
                            </p:stCondLst>
                            <p:childTnLst>
                              <p:par>
                                <p:cTn id="173" presetID="3" presetClass="entr" presetSubtype="10" fill="hold" grpId="0" nodeType="clickEffect">
                                  <p:stCondLst>
                                    <p:cond delay="0"/>
                                  </p:stCondLst>
                                  <p:childTnLst>
                                    <p:set>
                                      <p:cBhvr>
                                        <p:cTn id="174" dur="1" fill="hold">
                                          <p:stCondLst>
                                            <p:cond delay="0"/>
                                          </p:stCondLst>
                                        </p:cTn>
                                        <p:tgtEl>
                                          <p:spTgt spid="203"/>
                                        </p:tgtEl>
                                        <p:attrNameLst>
                                          <p:attrName>style.visibility</p:attrName>
                                        </p:attrNameLst>
                                      </p:cBhvr>
                                      <p:to>
                                        <p:strVal val="visible"/>
                                      </p:to>
                                    </p:set>
                                    <p:animEffect transition="in" filter="blinds(horizontal)">
                                      <p:cBhvr>
                                        <p:cTn id="175" dur="500"/>
                                        <p:tgtEl>
                                          <p:spTgt spid="203"/>
                                        </p:tgtEl>
                                      </p:cBhvr>
                                    </p:animEffect>
                                  </p:childTnLst>
                                </p:cTn>
                              </p:par>
                            </p:childTnLst>
                          </p:cTn>
                        </p:par>
                      </p:childTnLst>
                    </p:cTn>
                  </p:par>
                  <p:par>
                    <p:cTn id="176" fill="hold">
                      <p:stCondLst>
                        <p:cond delay="indefinite"/>
                      </p:stCondLst>
                      <p:childTnLst>
                        <p:par>
                          <p:cTn id="177" fill="hold">
                            <p:stCondLst>
                              <p:cond delay="0"/>
                            </p:stCondLst>
                            <p:childTnLst>
                              <p:par>
                                <p:cTn id="178" presetID="3" presetClass="entr" presetSubtype="10" fill="hold" grpId="0" nodeType="clickEffect">
                                  <p:stCondLst>
                                    <p:cond delay="0"/>
                                  </p:stCondLst>
                                  <p:childTnLst>
                                    <p:set>
                                      <p:cBhvr>
                                        <p:cTn id="179" dur="1" fill="hold">
                                          <p:stCondLst>
                                            <p:cond delay="0"/>
                                          </p:stCondLst>
                                        </p:cTn>
                                        <p:tgtEl>
                                          <p:spTgt spid="205"/>
                                        </p:tgtEl>
                                        <p:attrNameLst>
                                          <p:attrName>style.visibility</p:attrName>
                                        </p:attrNameLst>
                                      </p:cBhvr>
                                      <p:to>
                                        <p:strVal val="visible"/>
                                      </p:to>
                                    </p:set>
                                    <p:animEffect transition="in" filter="blinds(horizontal)">
                                      <p:cBhvr>
                                        <p:cTn id="180" dur="500"/>
                                        <p:tgtEl>
                                          <p:spTgt spid="205"/>
                                        </p:tgtEl>
                                      </p:cBhvr>
                                    </p:animEffect>
                                  </p:childTnLst>
                                </p:cTn>
                              </p:par>
                            </p:childTnLst>
                          </p:cTn>
                        </p:par>
                      </p:childTnLst>
                    </p:cTn>
                  </p:par>
                  <p:par>
                    <p:cTn id="181" fill="hold">
                      <p:stCondLst>
                        <p:cond delay="indefinite"/>
                      </p:stCondLst>
                      <p:childTnLst>
                        <p:par>
                          <p:cTn id="182" fill="hold">
                            <p:stCondLst>
                              <p:cond delay="0"/>
                            </p:stCondLst>
                            <p:childTnLst>
                              <p:par>
                                <p:cTn id="183" presetID="3" presetClass="entr" presetSubtype="10" fill="hold" grpId="0" nodeType="clickEffect">
                                  <p:stCondLst>
                                    <p:cond delay="0"/>
                                  </p:stCondLst>
                                  <p:childTnLst>
                                    <p:set>
                                      <p:cBhvr>
                                        <p:cTn id="184" dur="1" fill="hold">
                                          <p:stCondLst>
                                            <p:cond delay="0"/>
                                          </p:stCondLst>
                                        </p:cTn>
                                        <p:tgtEl>
                                          <p:spTgt spid="204"/>
                                        </p:tgtEl>
                                        <p:attrNameLst>
                                          <p:attrName>style.visibility</p:attrName>
                                        </p:attrNameLst>
                                      </p:cBhvr>
                                      <p:to>
                                        <p:strVal val="visible"/>
                                      </p:to>
                                    </p:set>
                                    <p:animEffect transition="in" filter="blinds(horizontal)">
                                      <p:cBhvr>
                                        <p:cTn id="185" dur="500"/>
                                        <p:tgtEl>
                                          <p:spTgt spid="204"/>
                                        </p:tgtEl>
                                      </p:cBhvr>
                                    </p:animEffect>
                                  </p:childTnLst>
                                </p:cTn>
                              </p:par>
                            </p:childTnLst>
                          </p:cTn>
                        </p:par>
                      </p:childTnLst>
                    </p:cTn>
                  </p:par>
                  <p:par>
                    <p:cTn id="186" fill="hold">
                      <p:stCondLst>
                        <p:cond delay="indefinite"/>
                      </p:stCondLst>
                      <p:childTnLst>
                        <p:par>
                          <p:cTn id="187" fill="hold">
                            <p:stCondLst>
                              <p:cond delay="0"/>
                            </p:stCondLst>
                            <p:childTnLst>
                              <p:par>
                                <p:cTn id="188" presetID="3" presetClass="entr" presetSubtype="10" fill="hold" grpId="0" nodeType="clickEffect">
                                  <p:stCondLst>
                                    <p:cond delay="0"/>
                                  </p:stCondLst>
                                  <p:childTnLst>
                                    <p:set>
                                      <p:cBhvr>
                                        <p:cTn id="189" dur="1" fill="hold">
                                          <p:stCondLst>
                                            <p:cond delay="0"/>
                                          </p:stCondLst>
                                        </p:cTn>
                                        <p:tgtEl>
                                          <p:spTgt spid="207"/>
                                        </p:tgtEl>
                                        <p:attrNameLst>
                                          <p:attrName>style.visibility</p:attrName>
                                        </p:attrNameLst>
                                      </p:cBhvr>
                                      <p:to>
                                        <p:strVal val="visible"/>
                                      </p:to>
                                    </p:set>
                                    <p:animEffect transition="in" filter="blinds(horizontal)">
                                      <p:cBhvr>
                                        <p:cTn id="190" dur="500"/>
                                        <p:tgtEl>
                                          <p:spTgt spid="207"/>
                                        </p:tgtEl>
                                      </p:cBhvr>
                                    </p:animEffect>
                                  </p:childTnLst>
                                </p:cTn>
                              </p:par>
                            </p:childTnLst>
                          </p:cTn>
                        </p:par>
                      </p:childTnLst>
                    </p:cTn>
                  </p:par>
                  <p:par>
                    <p:cTn id="191" fill="hold">
                      <p:stCondLst>
                        <p:cond delay="indefinite"/>
                      </p:stCondLst>
                      <p:childTnLst>
                        <p:par>
                          <p:cTn id="192" fill="hold">
                            <p:stCondLst>
                              <p:cond delay="0"/>
                            </p:stCondLst>
                            <p:childTnLst>
                              <p:par>
                                <p:cTn id="193" presetID="3" presetClass="entr" presetSubtype="10" fill="hold" grpId="0" nodeType="clickEffect">
                                  <p:stCondLst>
                                    <p:cond delay="0"/>
                                  </p:stCondLst>
                                  <p:childTnLst>
                                    <p:set>
                                      <p:cBhvr>
                                        <p:cTn id="194" dur="1" fill="hold">
                                          <p:stCondLst>
                                            <p:cond delay="0"/>
                                          </p:stCondLst>
                                        </p:cTn>
                                        <p:tgtEl>
                                          <p:spTgt spid="208"/>
                                        </p:tgtEl>
                                        <p:attrNameLst>
                                          <p:attrName>style.visibility</p:attrName>
                                        </p:attrNameLst>
                                      </p:cBhvr>
                                      <p:to>
                                        <p:strVal val="visible"/>
                                      </p:to>
                                    </p:set>
                                    <p:animEffect transition="in" filter="blinds(horizontal)">
                                      <p:cBhvr>
                                        <p:cTn id="195" dur="500"/>
                                        <p:tgtEl>
                                          <p:spTgt spid="208"/>
                                        </p:tgtEl>
                                      </p:cBhvr>
                                    </p:animEffect>
                                  </p:childTnLst>
                                </p:cTn>
                              </p:par>
                            </p:childTnLst>
                          </p:cTn>
                        </p:par>
                      </p:childTnLst>
                    </p:cTn>
                  </p:par>
                  <p:par>
                    <p:cTn id="196" fill="hold">
                      <p:stCondLst>
                        <p:cond delay="indefinite"/>
                      </p:stCondLst>
                      <p:childTnLst>
                        <p:par>
                          <p:cTn id="197" fill="hold">
                            <p:stCondLst>
                              <p:cond delay="0"/>
                            </p:stCondLst>
                            <p:childTnLst>
                              <p:par>
                                <p:cTn id="198" presetID="3" presetClass="entr" presetSubtype="10" fill="hold" grpId="0" nodeType="clickEffect">
                                  <p:stCondLst>
                                    <p:cond delay="0"/>
                                  </p:stCondLst>
                                  <p:childTnLst>
                                    <p:set>
                                      <p:cBhvr>
                                        <p:cTn id="199" dur="1" fill="hold">
                                          <p:stCondLst>
                                            <p:cond delay="0"/>
                                          </p:stCondLst>
                                        </p:cTn>
                                        <p:tgtEl>
                                          <p:spTgt spid="209"/>
                                        </p:tgtEl>
                                        <p:attrNameLst>
                                          <p:attrName>style.visibility</p:attrName>
                                        </p:attrNameLst>
                                      </p:cBhvr>
                                      <p:to>
                                        <p:strVal val="visible"/>
                                      </p:to>
                                    </p:set>
                                    <p:animEffect transition="in" filter="blinds(horizontal)">
                                      <p:cBhvr>
                                        <p:cTn id="200" dur="500"/>
                                        <p:tgtEl>
                                          <p:spTgt spid="209"/>
                                        </p:tgtEl>
                                      </p:cBhvr>
                                    </p:animEffect>
                                  </p:childTnLst>
                                </p:cTn>
                              </p:par>
                            </p:childTnLst>
                          </p:cTn>
                        </p:par>
                      </p:childTnLst>
                    </p:cTn>
                  </p:par>
                  <p:par>
                    <p:cTn id="201" fill="hold">
                      <p:stCondLst>
                        <p:cond delay="indefinite"/>
                      </p:stCondLst>
                      <p:childTnLst>
                        <p:par>
                          <p:cTn id="202" fill="hold">
                            <p:stCondLst>
                              <p:cond delay="0"/>
                            </p:stCondLst>
                            <p:childTnLst>
                              <p:par>
                                <p:cTn id="203" presetID="3" presetClass="entr" presetSubtype="10" fill="hold" grpId="0" nodeType="clickEffect">
                                  <p:stCondLst>
                                    <p:cond delay="0"/>
                                  </p:stCondLst>
                                  <p:childTnLst>
                                    <p:set>
                                      <p:cBhvr>
                                        <p:cTn id="204" dur="1" fill="hold">
                                          <p:stCondLst>
                                            <p:cond delay="0"/>
                                          </p:stCondLst>
                                        </p:cTn>
                                        <p:tgtEl>
                                          <p:spTgt spid="210"/>
                                        </p:tgtEl>
                                        <p:attrNameLst>
                                          <p:attrName>style.visibility</p:attrName>
                                        </p:attrNameLst>
                                      </p:cBhvr>
                                      <p:to>
                                        <p:strVal val="visible"/>
                                      </p:to>
                                    </p:set>
                                    <p:animEffect transition="in" filter="blinds(horizontal)">
                                      <p:cBhvr>
                                        <p:cTn id="205" dur="500"/>
                                        <p:tgtEl>
                                          <p:spTgt spid="210"/>
                                        </p:tgtEl>
                                      </p:cBhvr>
                                    </p:animEffect>
                                  </p:childTnLst>
                                </p:cTn>
                              </p:par>
                            </p:childTnLst>
                          </p:cTn>
                        </p:par>
                      </p:childTnLst>
                    </p:cTn>
                  </p:par>
                  <p:par>
                    <p:cTn id="206" fill="hold">
                      <p:stCondLst>
                        <p:cond delay="indefinite"/>
                      </p:stCondLst>
                      <p:childTnLst>
                        <p:par>
                          <p:cTn id="207" fill="hold">
                            <p:stCondLst>
                              <p:cond delay="0"/>
                            </p:stCondLst>
                            <p:childTnLst>
                              <p:par>
                                <p:cTn id="208" presetID="3" presetClass="entr" presetSubtype="10" fill="hold" grpId="0" nodeType="clickEffect">
                                  <p:stCondLst>
                                    <p:cond delay="0"/>
                                  </p:stCondLst>
                                  <p:childTnLst>
                                    <p:set>
                                      <p:cBhvr>
                                        <p:cTn id="209" dur="1" fill="hold">
                                          <p:stCondLst>
                                            <p:cond delay="0"/>
                                          </p:stCondLst>
                                        </p:cTn>
                                        <p:tgtEl>
                                          <p:spTgt spid="206"/>
                                        </p:tgtEl>
                                        <p:attrNameLst>
                                          <p:attrName>style.visibility</p:attrName>
                                        </p:attrNameLst>
                                      </p:cBhvr>
                                      <p:to>
                                        <p:strVal val="visible"/>
                                      </p:to>
                                    </p:set>
                                    <p:animEffect transition="in" filter="blinds(horizontal)">
                                      <p:cBhvr>
                                        <p:cTn id="210" dur="500"/>
                                        <p:tgtEl>
                                          <p:spTgt spid="206"/>
                                        </p:tgtEl>
                                      </p:cBhvr>
                                    </p:animEffect>
                                  </p:childTnLst>
                                </p:cTn>
                              </p:par>
                            </p:childTnLst>
                          </p:cTn>
                        </p:par>
                      </p:childTnLst>
                    </p:cTn>
                  </p:par>
                  <p:par>
                    <p:cTn id="211" fill="hold">
                      <p:stCondLst>
                        <p:cond delay="indefinite"/>
                      </p:stCondLst>
                      <p:childTnLst>
                        <p:par>
                          <p:cTn id="212" fill="hold">
                            <p:stCondLst>
                              <p:cond delay="0"/>
                            </p:stCondLst>
                            <p:childTnLst>
                              <p:par>
                                <p:cTn id="213" presetID="3" presetClass="entr" presetSubtype="10" fill="hold" nodeType="clickEffect">
                                  <p:stCondLst>
                                    <p:cond delay="0"/>
                                  </p:stCondLst>
                                  <p:childTnLst>
                                    <p:set>
                                      <p:cBhvr>
                                        <p:cTn id="214" dur="1" fill="hold">
                                          <p:stCondLst>
                                            <p:cond delay="0"/>
                                          </p:stCondLst>
                                        </p:cTn>
                                        <p:tgtEl>
                                          <p:spTgt spid="1141">
                                            <p:txEl>
                                              <p:pRg st="2" end="2"/>
                                            </p:txEl>
                                          </p:spTgt>
                                        </p:tgtEl>
                                        <p:attrNameLst>
                                          <p:attrName>style.visibility</p:attrName>
                                        </p:attrNameLst>
                                      </p:cBhvr>
                                      <p:to>
                                        <p:strVal val="visible"/>
                                      </p:to>
                                    </p:set>
                                    <p:animEffect transition="in" filter="blinds(horizontal)">
                                      <p:cBhvr>
                                        <p:cTn id="215" dur="500"/>
                                        <p:tgtEl>
                                          <p:spTgt spid="1141">
                                            <p:txEl>
                                              <p:pRg st="2" end="2"/>
                                            </p:txEl>
                                          </p:spTgt>
                                        </p:tgtEl>
                                      </p:cBhvr>
                                    </p:animEffect>
                                  </p:childTnLst>
                                </p:cTn>
                              </p:par>
                            </p:childTnLst>
                          </p:cTn>
                        </p:par>
                      </p:childTnLst>
                    </p:cTn>
                  </p:par>
                  <p:par>
                    <p:cTn id="216" fill="hold">
                      <p:stCondLst>
                        <p:cond delay="indefinite"/>
                      </p:stCondLst>
                      <p:childTnLst>
                        <p:par>
                          <p:cTn id="217" fill="hold">
                            <p:stCondLst>
                              <p:cond delay="0"/>
                            </p:stCondLst>
                            <p:childTnLst>
                              <p:par>
                                <p:cTn id="218" presetID="3" presetClass="entr" presetSubtype="10" fill="hold" grpId="0" nodeType="clickEffect">
                                  <p:stCondLst>
                                    <p:cond delay="0"/>
                                  </p:stCondLst>
                                  <p:childTnLst>
                                    <p:set>
                                      <p:cBhvr>
                                        <p:cTn id="219" dur="1" fill="hold">
                                          <p:stCondLst>
                                            <p:cond delay="0"/>
                                          </p:stCondLst>
                                        </p:cTn>
                                        <p:tgtEl>
                                          <p:spTgt spid="1143"/>
                                        </p:tgtEl>
                                        <p:attrNameLst>
                                          <p:attrName>style.visibility</p:attrName>
                                        </p:attrNameLst>
                                      </p:cBhvr>
                                      <p:to>
                                        <p:strVal val="visible"/>
                                      </p:to>
                                    </p:set>
                                    <p:animEffect transition="in" filter="blinds(horizontal)">
                                      <p:cBhvr>
                                        <p:cTn id="220" dur="500"/>
                                        <p:tgtEl>
                                          <p:spTgt spid="1143"/>
                                        </p:tgtEl>
                                      </p:cBhvr>
                                    </p:animEffect>
                                  </p:childTnLst>
                                </p:cTn>
                              </p:par>
                            </p:childTnLst>
                          </p:cTn>
                        </p:par>
                      </p:childTnLst>
                    </p:cTn>
                  </p:par>
                  <p:par>
                    <p:cTn id="221" fill="hold">
                      <p:stCondLst>
                        <p:cond delay="indefinite"/>
                      </p:stCondLst>
                      <p:childTnLst>
                        <p:par>
                          <p:cTn id="222" fill="hold">
                            <p:stCondLst>
                              <p:cond delay="0"/>
                            </p:stCondLst>
                            <p:childTnLst>
                              <p:par>
                                <p:cTn id="223" presetID="3" presetClass="entr" presetSubtype="10" fill="hold" grpId="0" nodeType="clickEffect">
                                  <p:stCondLst>
                                    <p:cond delay="0"/>
                                  </p:stCondLst>
                                  <p:childTnLst>
                                    <p:set>
                                      <p:cBhvr>
                                        <p:cTn id="224" dur="1" fill="hold">
                                          <p:stCondLst>
                                            <p:cond delay="0"/>
                                          </p:stCondLst>
                                        </p:cTn>
                                        <p:tgtEl>
                                          <p:spTgt spid="183"/>
                                        </p:tgtEl>
                                        <p:attrNameLst>
                                          <p:attrName>style.visibility</p:attrName>
                                        </p:attrNameLst>
                                      </p:cBhvr>
                                      <p:to>
                                        <p:strVal val="visible"/>
                                      </p:to>
                                    </p:set>
                                    <p:animEffect transition="in" filter="blinds(horizontal)">
                                      <p:cBhvr>
                                        <p:cTn id="225" dur="500"/>
                                        <p:tgtEl>
                                          <p:spTgt spid="183"/>
                                        </p:tgtEl>
                                      </p:cBhvr>
                                    </p:animEffect>
                                  </p:childTnLst>
                                </p:cTn>
                              </p:par>
                            </p:childTnLst>
                          </p:cTn>
                        </p:par>
                      </p:childTnLst>
                    </p:cTn>
                  </p:par>
                  <p:par>
                    <p:cTn id="226" fill="hold">
                      <p:stCondLst>
                        <p:cond delay="indefinite"/>
                      </p:stCondLst>
                      <p:childTnLst>
                        <p:par>
                          <p:cTn id="227" fill="hold">
                            <p:stCondLst>
                              <p:cond delay="0"/>
                            </p:stCondLst>
                            <p:childTnLst>
                              <p:par>
                                <p:cTn id="228" presetID="3" presetClass="entr" presetSubtype="10" fill="hold" grpId="0" nodeType="clickEffect">
                                  <p:stCondLst>
                                    <p:cond delay="0"/>
                                  </p:stCondLst>
                                  <p:childTnLst>
                                    <p:set>
                                      <p:cBhvr>
                                        <p:cTn id="229" dur="1" fill="hold">
                                          <p:stCondLst>
                                            <p:cond delay="0"/>
                                          </p:stCondLst>
                                        </p:cTn>
                                        <p:tgtEl>
                                          <p:spTgt spid="211"/>
                                        </p:tgtEl>
                                        <p:attrNameLst>
                                          <p:attrName>style.visibility</p:attrName>
                                        </p:attrNameLst>
                                      </p:cBhvr>
                                      <p:to>
                                        <p:strVal val="visible"/>
                                      </p:to>
                                    </p:set>
                                    <p:animEffect transition="in" filter="blinds(horizontal)">
                                      <p:cBhvr>
                                        <p:cTn id="230" dur="500"/>
                                        <p:tgtEl>
                                          <p:spTgt spid="211"/>
                                        </p:tgtEl>
                                      </p:cBhvr>
                                    </p:animEffect>
                                  </p:childTnLst>
                                </p:cTn>
                              </p:par>
                            </p:childTnLst>
                          </p:cTn>
                        </p:par>
                      </p:childTnLst>
                    </p:cTn>
                  </p:par>
                  <p:par>
                    <p:cTn id="231" fill="hold">
                      <p:stCondLst>
                        <p:cond delay="indefinite"/>
                      </p:stCondLst>
                      <p:childTnLst>
                        <p:par>
                          <p:cTn id="232" fill="hold">
                            <p:stCondLst>
                              <p:cond delay="0"/>
                            </p:stCondLst>
                            <p:childTnLst>
                              <p:par>
                                <p:cTn id="233" presetID="3" presetClass="entr" presetSubtype="10" fill="hold" grpId="0" nodeType="clickEffect">
                                  <p:stCondLst>
                                    <p:cond delay="0"/>
                                  </p:stCondLst>
                                  <p:childTnLst>
                                    <p:set>
                                      <p:cBhvr>
                                        <p:cTn id="234" dur="1" fill="hold">
                                          <p:stCondLst>
                                            <p:cond delay="0"/>
                                          </p:stCondLst>
                                        </p:cTn>
                                        <p:tgtEl>
                                          <p:spTgt spid="212"/>
                                        </p:tgtEl>
                                        <p:attrNameLst>
                                          <p:attrName>style.visibility</p:attrName>
                                        </p:attrNameLst>
                                      </p:cBhvr>
                                      <p:to>
                                        <p:strVal val="visible"/>
                                      </p:to>
                                    </p:set>
                                    <p:animEffect transition="in" filter="blinds(horizontal)">
                                      <p:cBhvr>
                                        <p:cTn id="235" dur="500"/>
                                        <p:tgtEl>
                                          <p:spTgt spid="212"/>
                                        </p:tgtEl>
                                      </p:cBhvr>
                                    </p:animEffect>
                                  </p:childTnLst>
                                </p:cTn>
                              </p:par>
                            </p:childTnLst>
                          </p:cTn>
                        </p:par>
                      </p:childTnLst>
                    </p:cTn>
                  </p:par>
                  <p:par>
                    <p:cTn id="236" fill="hold">
                      <p:stCondLst>
                        <p:cond delay="indefinite"/>
                      </p:stCondLst>
                      <p:childTnLst>
                        <p:par>
                          <p:cTn id="237" fill="hold">
                            <p:stCondLst>
                              <p:cond delay="0"/>
                            </p:stCondLst>
                            <p:childTnLst>
                              <p:par>
                                <p:cTn id="238" presetID="3" presetClass="entr" presetSubtype="10" fill="hold" grpId="0" nodeType="clickEffect">
                                  <p:stCondLst>
                                    <p:cond delay="0"/>
                                  </p:stCondLst>
                                  <p:childTnLst>
                                    <p:set>
                                      <p:cBhvr>
                                        <p:cTn id="239" dur="1" fill="hold">
                                          <p:stCondLst>
                                            <p:cond delay="0"/>
                                          </p:stCondLst>
                                        </p:cTn>
                                        <p:tgtEl>
                                          <p:spTgt spid="213"/>
                                        </p:tgtEl>
                                        <p:attrNameLst>
                                          <p:attrName>style.visibility</p:attrName>
                                        </p:attrNameLst>
                                      </p:cBhvr>
                                      <p:to>
                                        <p:strVal val="visible"/>
                                      </p:to>
                                    </p:set>
                                    <p:animEffect transition="in" filter="blinds(horizontal)">
                                      <p:cBhvr>
                                        <p:cTn id="240" dur="500"/>
                                        <p:tgtEl>
                                          <p:spTgt spid="213"/>
                                        </p:tgtEl>
                                      </p:cBhvr>
                                    </p:animEffect>
                                  </p:childTnLst>
                                </p:cTn>
                              </p:par>
                            </p:childTnLst>
                          </p:cTn>
                        </p:par>
                      </p:childTnLst>
                    </p:cTn>
                  </p:par>
                  <p:par>
                    <p:cTn id="241" fill="hold">
                      <p:stCondLst>
                        <p:cond delay="indefinite"/>
                      </p:stCondLst>
                      <p:childTnLst>
                        <p:par>
                          <p:cTn id="242" fill="hold">
                            <p:stCondLst>
                              <p:cond delay="0"/>
                            </p:stCondLst>
                            <p:childTnLst>
                              <p:par>
                                <p:cTn id="243" presetID="3" presetClass="entr" presetSubtype="10" fill="hold" grpId="0" nodeType="clickEffect">
                                  <p:stCondLst>
                                    <p:cond delay="0"/>
                                  </p:stCondLst>
                                  <p:childTnLst>
                                    <p:set>
                                      <p:cBhvr>
                                        <p:cTn id="244" dur="1" fill="hold">
                                          <p:stCondLst>
                                            <p:cond delay="0"/>
                                          </p:stCondLst>
                                        </p:cTn>
                                        <p:tgtEl>
                                          <p:spTgt spid="214"/>
                                        </p:tgtEl>
                                        <p:attrNameLst>
                                          <p:attrName>style.visibility</p:attrName>
                                        </p:attrNameLst>
                                      </p:cBhvr>
                                      <p:to>
                                        <p:strVal val="visible"/>
                                      </p:to>
                                    </p:set>
                                    <p:animEffect transition="in" filter="blinds(horizontal)">
                                      <p:cBhvr>
                                        <p:cTn id="245" dur="500"/>
                                        <p:tgtEl>
                                          <p:spTgt spid="214"/>
                                        </p:tgtEl>
                                      </p:cBhvr>
                                    </p:animEffect>
                                  </p:childTnLst>
                                </p:cTn>
                              </p:par>
                            </p:childTnLst>
                          </p:cTn>
                        </p:par>
                      </p:childTnLst>
                    </p:cTn>
                  </p:par>
                  <p:par>
                    <p:cTn id="246" fill="hold">
                      <p:stCondLst>
                        <p:cond delay="indefinite"/>
                      </p:stCondLst>
                      <p:childTnLst>
                        <p:par>
                          <p:cTn id="247" fill="hold">
                            <p:stCondLst>
                              <p:cond delay="0"/>
                            </p:stCondLst>
                            <p:childTnLst>
                              <p:par>
                                <p:cTn id="248" presetID="3" presetClass="entr" presetSubtype="10" fill="hold" grpId="0" nodeType="clickEffect">
                                  <p:stCondLst>
                                    <p:cond delay="0"/>
                                  </p:stCondLst>
                                  <p:childTnLst>
                                    <p:set>
                                      <p:cBhvr>
                                        <p:cTn id="249" dur="1" fill="hold">
                                          <p:stCondLst>
                                            <p:cond delay="0"/>
                                          </p:stCondLst>
                                        </p:cTn>
                                        <p:tgtEl>
                                          <p:spTgt spid="215"/>
                                        </p:tgtEl>
                                        <p:attrNameLst>
                                          <p:attrName>style.visibility</p:attrName>
                                        </p:attrNameLst>
                                      </p:cBhvr>
                                      <p:to>
                                        <p:strVal val="visible"/>
                                      </p:to>
                                    </p:set>
                                    <p:animEffect transition="in" filter="blinds(horizontal)">
                                      <p:cBhvr>
                                        <p:cTn id="250" dur="500"/>
                                        <p:tgtEl>
                                          <p:spTgt spid="215"/>
                                        </p:tgtEl>
                                      </p:cBhvr>
                                    </p:animEffect>
                                  </p:childTnLst>
                                </p:cTn>
                              </p:par>
                            </p:childTnLst>
                          </p:cTn>
                        </p:par>
                      </p:childTnLst>
                    </p:cTn>
                  </p:par>
                  <p:par>
                    <p:cTn id="251" fill="hold">
                      <p:stCondLst>
                        <p:cond delay="indefinite"/>
                      </p:stCondLst>
                      <p:childTnLst>
                        <p:par>
                          <p:cTn id="252" fill="hold">
                            <p:stCondLst>
                              <p:cond delay="0"/>
                            </p:stCondLst>
                            <p:childTnLst>
                              <p:par>
                                <p:cTn id="253" presetID="3" presetClass="entr" presetSubtype="10" fill="hold" grpId="0" nodeType="clickEffect">
                                  <p:stCondLst>
                                    <p:cond delay="0"/>
                                  </p:stCondLst>
                                  <p:childTnLst>
                                    <p:set>
                                      <p:cBhvr>
                                        <p:cTn id="254" dur="1" fill="hold">
                                          <p:stCondLst>
                                            <p:cond delay="0"/>
                                          </p:stCondLst>
                                        </p:cTn>
                                        <p:tgtEl>
                                          <p:spTgt spid="221"/>
                                        </p:tgtEl>
                                        <p:attrNameLst>
                                          <p:attrName>style.visibility</p:attrName>
                                        </p:attrNameLst>
                                      </p:cBhvr>
                                      <p:to>
                                        <p:strVal val="visible"/>
                                      </p:to>
                                    </p:set>
                                    <p:animEffect transition="in" filter="blinds(horizontal)">
                                      <p:cBhvr>
                                        <p:cTn id="255" dur="500"/>
                                        <p:tgtEl>
                                          <p:spTgt spid="221"/>
                                        </p:tgtEl>
                                      </p:cBhvr>
                                    </p:animEffect>
                                  </p:childTnLst>
                                </p:cTn>
                              </p:par>
                            </p:childTnLst>
                          </p:cTn>
                        </p:par>
                      </p:childTnLst>
                    </p:cTn>
                  </p:par>
                  <p:par>
                    <p:cTn id="256" fill="hold">
                      <p:stCondLst>
                        <p:cond delay="indefinite"/>
                      </p:stCondLst>
                      <p:childTnLst>
                        <p:par>
                          <p:cTn id="257" fill="hold">
                            <p:stCondLst>
                              <p:cond delay="0"/>
                            </p:stCondLst>
                            <p:childTnLst>
                              <p:par>
                                <p:cTn id="258" presetID="3" presetClass="entr" presetSubtype="10" fill="hold" grpId="0" nodeType="clickEffect">
                                  <p:stCondLst>
                                    <p:cond delay="0"/>
                                  </p:stCondLst>
                                  <p:childTnLst>
                                    <p:set>
                                      <p:cBhvr>
                                        <p:cTn id="259" dur="1" fill="hold">
                                          <p:stCondLst>
                                            <p:cond delay="0"/>
                                          </p:stCondLst>
                                        </p:cTn>
                                        <p:tgtEl>
                                          <p:spTgt spid="216"/>
                                        </p:tgtEl>
                                        <p:attrNameLst>
                                          <p:attrName>style.visibility</p:attrName>
                                        </p:attrNameLst>
                                      </p:cBhvr>
                                      <p:to>
                                        <p:strVal val="visible"/>
                                      </p:to>
                                    </p:set>
                                    <p:animEffect transition="in" filter="blinds(horizontal)">
                                      <p:cBhvr>
                                        <p:cTn id="260" dur="500"/>
                                        <p:tgtEl>
                                          <p:spTgt spid="216"/>
                                        </p:tgtEl>
                                      </p:cBhvr>
                                    </p:animEffect>
                                  </p:childTnLst>
                                </p:cTn>
                              </p:par>
                            </p:childTnLst>
                          </p:cTn>
                        </p:par>
                      </p:childTnLst>
                    </p:cTn>
                  </p:par>
                  <p:par>
                    <p:cTn id="261" fill="hold">
                      <p:stCondLst>
                        <p:cond delay="indefinite"/>
                      </p:stCondLst>
                      <p:childTnLst>
                        <p:par>
                          <p:cTn id="262" fill="hold">
                            <p:stCondLst>
                              <p:cond delay="0"/>
                            </p:stCondLst>
                            <p:childTnLst>
                              <p:par>
                                <p:cTn id="263" presetID="3" presetClass="entr" presetSubtype="10" fill="hold" grpId="0" nodeType="clickEffect">
                                  <p:stCondLst>
                                    <p:cond delay="0"/>
                                  </p:stCondLst>
                                  <p:childTnLst>
                                    <p:set>
                                      <p:cBhvr>
                                        <p:cTn id="264" dur="1" fill="hold">
                                          <p:stCondLst>
                                            <p:cond delay="0"/>
                                          </p:stCondLst>
                                        </p:cTn>
                                        <p:tgtEl>
                                          <p:spTgt spid="222"/>
                                        </p:tgtEl>
                                        <p:attrNameLst>
                                          <p:attrName>style.visibility</p:attrName>
                                        </p:attrNameLst>
                                      </p:cBhvr>
                                      <p:to>
                                        <p:strVal val="visible"/>
                                      </p:to>
                                    </p:set>
                                    <p:animEffect transition="in" filter="blinds(horizontal)">
                                      <p:cBhvr>
                                        <p:cTn id="265" dur="500"/>
                                        <p:tgtEl>
                                          <p:spTgt spid="222"/>
                                        </p:tgtEl>
                                      </p:cBhvr>
                                    </p:animEffect>
                                  </p:childTnLst>
                                </p:cTn>
                              </p:par>
                            </p:childTnLst>
                          </p:cTn>
                        </p:par>
                      </p:childTnLst>
                    </p:cTn>
                  </p:par>
                  <p:par>
                    <p:cTn id="266" fill="hold">
                      <p:stCondLst>
                        <p:cond delay="indefinite"/>
                      </p:stCondLst>
                      <p:childTnLst>
                        <p:par>
                          <p:cTn id="267" fill="hold">
                            <p:stCondLst>
                              <p:cond delay="0"/>
                            </p:stCondLst>
                            <p:childTnLst>
                              <p:par>
                                <p:cTn id="268" presetID="3" presetClass="entr" presetSubtype="10" fill="hold" grpId="0" nodeType="clickEffect">
                                  <p:stCondLst>
                                    <p:cond delay="0"/>
                                  </p:stCondLst>
                                  <p:childTnLst>
                                    <p:set>
                                      <p:cBhvr>
                                        <p:cTn id="269" dur="1" fill="hold">
                                          <p:stCondLst>
                                            <p:cond delay="0"/>
                                          </p:stCondLst>
                                        </p:cTn>
                                        <p:tgtEl>
                                          <p:spTgt spid="218"/>
                                        </p:tgtEl>
                                        <p:attrNameLst>
                                          <p:attrName>style.visibility</p:attrName>
                                        </p:attrNameLst>
                                      </p:cBhvr>
                                      <p:to>
                                        <p:strVal val="visible"/>
                                      </p:to>
                                    </p:set>
                                    <p:animEffect transition="in" filter="blinds(horizontal)">
                                      <p:cBhvr>
                                        <p:cTn id="270" dur="500"/>
                                        <p:tgtEl>
                                          <p:spTgt spid="218"/>
                                        </p:tgtEl>
                                      </p:cBhvr>
                                    </p:animEffect>
                                  </p:childTnLst>
                                </p:cTn>
                              </p:par>
                            </p:childTnLst>
                          </p:cTn>
                        </p:par>
                      </p:childTnLst>
                    </p:cTn>
                  </p:par>
                  <p:par>
                    <p:cTn id="271" fill="hold">
                      <p:stCondLst>
                        <p:cond delay="indefinite"/>
                      </p:stCondLst>
                      <p:childTnLst>
                        <p:par>
                          <p:cTn id="272" fill="hold">
                            <p:stCondLst>
                              <p:cond delay="0"/>
                            </p:stCondLst>
                            <p:childTnLst>
                              <p:par>
                                <p:cTn id="273" presetID="3" presetClass="entr" presetSubtype="10" fill="hold" grpId="0" nodeType="clickEffect">
                                  <p:stCondLst>
                                    <p:cond delay="0"/>
                                  </p:stCondLst>
                                  <p:childTnLst>
                                    <p:set>
                                      <p:cBhvr>
                                        <p:cTn id="274" dur="1" fill="hold">
                                          <p:stCondLst>
                                            <p:cond delay="0"/>
                                          </p:stCondLst>
                                        </p:cTn>
                                        <p:tgtEl>
                                          <p:spTgt spid="223"/>
                                        </p:tgtEl>
                                        <p:attrNameLst>
                                          <p:attrName>style.visibility</p:attrName>
                                        </p:attrNameLst>
                                      </p:cBhvr>
                                      <p:to>
                                        <p:strVal val="visible"/>
                                      </p:to>
                                    </p:set>
                                    <p:animEffect transition="in" filter="blinds(horizontal)">
                                      <p:cBhvr>
                                        <p:cTn id="275" dur="500"/>
                                        <p:tgtEl>
                                          <p:spTgt spid="223"/>
                                        </p:tgtEl>
                                      </p:cBhvr>
                                    </p:animEffect>
                                  </p:childTnLst>
                                </p:cTn>
                              </p:par>
                            </p:childTnLst>
                          </p:cTn>
                        </p:par>
                      </p:childTnLst>
                    </p:cTn>
                  </p:par>
                  <p:par>
                    <p:cTn id="276" fill="hold">
                      <p:stCondLst>
                        <p:cond delay="indefinite"/>
                      </p:stCondLst>
                      <p:childTnLst>
                        <p:par>
                          <p:cTn id="277" fill="hold">
                            <p:stCondLst>
                              <p:cond delay="0"/>
                            </p:stCondLst>
                            <p:childTnLst>
                              <p:par>
                                <p:cTn id="278" presetID="3" presetClass="entr" presetSubtype="10" fill="hold" grpId="0" nodeType="clickEffect">
                                  <p:stCondLst>
                                    <p:cond delay="0"/>
                                  </p:stCondLst>
                                  <p:childTnLst>
                                    <p:set>
                                      <p:cBhvr>
                                        <p:cTn id="279" dur="1" fill="hold">
                                          <p:stCondLst>
                                            <p:cond delay="0"/>
                                          </p:stCondLst>
                                        </p:cTn>
                                        <p:tgtEl>
                                          <p:spTgt spid="219"/>
                                        </p:tgtEl>
                                        <p:attrNameLst>
                                          <p:attrName>style.visibility</p:attrName>
                                        </p:attrNameLst>
                                      </p:cBhvr>
                                      <p:to>
                                        <p:strVal val="visible"/>
                                      </p:to>
                                    </p:set>
                                    <p:animEffect transition="in" filter="blinds(horizontal)">
                                      <p:cBhvr>
                                        <p:cTn id="280" dur="500"/>
                                        <p:tgtEl>
                                          <p:spTgt spid="219"/>
                                        </p:tgtEl>
                                      </p:cBhvr>
                                    </p:animEffect>
                                  </p:childTnLst>
                                </p:cTn>
                              </p:par>
                            </p:childTnLst>
                          </p:cTn>
                        </p:par>
                      </p:childTnLst>
                    </p:cTn>
                  </p:par>
                  <p:par>
                    <p:cTn id="281" fill="hold">
                      <p:stCondLst>
                        <p:cond delay="indefinite"/>
                      </p:stCondLst>
                      <p:childTnLst>
                        <p:par>
                          <p:cTn id="282" fill="hold">
                            <p:stCondLst>
                              <p:cond delay="0"/>
                            </p:stCondLst>
                            <p:childTnLst>
                              <p:par>
                                <p:cTn id="283" presetID="3" presetClass="entr" presetSubtype="10" fill="hold" grpId="0" nodeType="clickEffect">
                                  <p:stCondLst>
                                    <p:cond delay="0"/>
                                  </p:stCondLst>
                                  <p:childTnLst>
                                    <p:set>
                                      <p:cBhvr>
                                        <p:cTn id="284" dur="1" fill="hold">
                                          <p:stCondLst>
                                            <p:cond delay="0"/>
                                          </p:stCondLst>
                                        </p:cTn>
                                        <p:tgtEl>
                                          <p:spTgt spid="224"/>
                                        </p:tgtEl>
                                        <p:attrNameLst>
                                          <p:attrName>style.visibility</p:attrName>
                                        </p:attrNameLst>
                                      </p:cBhvr>
                                      <p:to>
                                        <p:strVal val="visible"/>
                                      </p:to>
                                    </p:set>
                                    <p:animEffect transition="in" filter="blinds(horizontal)">
                                      <p:cBhvr>
                                        <p:cTn id="285" dur="500"/>
                                        <p:tgtEl>
                                          <p:spTgt spid="224"/>
                                        </p:tgtEl>
                                      </p:cBhvr>
                                    </p:animEffect>
                                  </p:childTnLst>
                                </p:cTn>
                              </p:par>
                            </p:childTnLst>
                          </p:cTn>
                        </p:par>
                      </p:childTnLst>
                    </p:cTn>
                  </p:par>
                  <p:par>
                    <p:cTn id="286" fill="hold">
                      <p:stCondLst>
                        <p:cond delay="indefinite"/>
                      </p:stCondLst>
                      <p:childTnLst>
                        <p:par>
                          <p:cTn id="287" fill="hold">
                            <p:stCondLst>
                              <p:cond delay="0"/>
                            </p:stCondLst>
                            <p:childTnLst>
                              <p:par>
                                <p:cTn id="288" presetID="3" presetClass="entr" presetSubtype="10" fill="hold" grpId="0" nodeType="clickEffect">
                                  <p:stCondLst>
                                    <p:cond delay="0"/>
                                  </p:stCondLst>
                                  <p:childTnLst>
                                    <p:set>
                                      <p:cBhvr>
                                        <p:cTn id="289" dur="1" fill="hold">
                                          <p:stCondLst>
                                            <p:cond delay="0"/>
                                          </p:stCondLst>
                                        </p:cTn>
                                        <p:tgtEl>
                                          <p:spTgt spid="220"/>
                                        </p:tgtEl>
                                        <p:attrNameLst>
                                          <p:attrName>style.visibility</p:attrName>
                                        </p:attrNameLst>
                                      </p:cBhvr>
                                      <p:to>
                                        <p:strVal val="visible"/>
                                      </p:to>
                                    </p:set>
                                    <p:animEffect transition="in" filter="blinds(horizontal)">
                                      <p:cBhvr>
                                        <p:cTn id="290" dur="500"/>
                                        <p:tgtEl>
                                          <p:spTgt spid="220"/>
                                        </p:tgtEl>
                                      </p:cBhvr>
                                    </p:animEffect>
                                  </p:childTnLst>
                                </p:cTn>
                              </p:par>
                            </p:childTnLst>
                          </p:cTn>
                        </p:par>
                      </p:childTnLst>
                    </p:cTn>
                  </p:par>
                  <p:par>
                    <p:cTn id="291" fill="hold">
                      <p:stCondLst>
                        <p:cond delay="indefinite"/>
                      </p:stCondLst>
                      <p:childTnLst>
                        <p:par>
                          <p:cTn id="292" fill="hold">
                            <p:stCondLst>
                              <p:cond delay="0"/>
                            </p:stCondLst>
                            <p:childTnLst>
                              <p:par>
                                <p:cTn id="293" presetID="3" presetClass="entr" presetSubtype="10" fill="hold" nodeType="clickEffect">
                                  <p:stCondLst>
                                    <p:cond delay="0"/>
                                  </p:stCondLst>
                                  <p:childTnLst>
                                    <p:set>
                                      <p:cBhvr>
                                        <p:cTn id="294" dur="1" fill="hold">
                                          <p:stCondLst>
                                            <p:cond delay="0"/>
                                          </p:stCondLst>
                                        </p:cTn>
                                        <p:tgtEl>
                                          <p:spTgt spid="1141">
                                            <p:txEl>
                                              <p:pRg st="4" end="4"/>
                                            </p:txEl>
                                          </p:spTgt>
                                        </p:tgtEl>
                                        <p:attrNameLst>
                                          <p:attrName>style.visibility</p:attrName>
                                        </p:attrNameLst>
                                      </p:cBhvr>
                                      <p:to>
                                        <p:strVal val="visible"/>
                                      </p:to>
                                    </p:set>
                                    <p:animEffect transition="in" filter="blinds(horizontal)">
                                      <p:cBhvr>
                                        <p:cTn id="295" dur="500"/>
                                        <p:tgtEl>
                                          <p:spTgt spid="1141">
                                            <p:txEl>
                                              <p:pRg st="4" end="4"/>
                                            </p:txEl>
                                          </p:spTgt>
                                        </p:tgtEl>
                                      </p:cBhvr>
                                    </p:animEffect>
                                  </p:childTnLst>
                                </p:cTn>
                              </p:par>
                            </p:childTnLst>
                          </p:cTn>
                        </p:par>
                      </p:childTnLst>
                    </p:cTn>
                  </p:par>
                  <p:par>
                    <p:cTn id="296" fill="hold">
                      <p:stCondLst>
                        <p:cond delay="indefinite"/>
                      </p:stCondLst>
                      <p:childTnLst>
                        <p:par>
                          <p:cTn id="297" fill="hold">
                            <p:stCondLst>
                              <p:cond delay="0"/>
                            </p:stCondLst>
                            <p:childTnLst>
                              <p:par>
                                <p:cTn id="298" presetID="3" presetClass="entr" presetSubtype="10" fill="hold" nodeType="clickEffect">
                                  <p:stCondLst>
                                    <p:cond delay="0"/>
                                  </p:stCondLst>
                                  <p:childTnLst>
                                    <p:set>
                                      <p:cBhvr>
                                        <p:cTn id="299" dur="1" fill="hold">
                                          <p:stCondLst>
                                            <p:cond delay="0"/>
                                          </p:stCondLst>
                                        </p:cTn>
                                        <p:tgtEl>
                                          <p:spTgt spid="1142"/>
                                        </p:tgtEl>
                                        <p:attrNameLst>
                                          <p:attrName>style.visibility</p:attrName>
                                        </p:attrNameLst>
                                      </p:cBhvr>
                                      <p:to>
                                        <p:strVal val="visible"/>
                                      </p:to>
                                    </p:set>
                                    <p:animEffect transition="in" filter="blinds(horizontal)">
                                      <p:cBhvr>
                                        <p:cTn id="300" dur="500"/>
                                        <p:tgtEl>
                                          <p:spTgt spid="1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20" grpId="0"/>
      <p:bldP spid="1121" grpId="0" animBg="1"/>
      <p:bldP spid="1122" grpId="0" animBg="1"/>
      <p:bldP spid="1123" grpId="0" animBg="1"/>
      <p:bldP spid="1124" grpId="0" animBg="1"/>
      <p:bldP spid="1125" grpId="0" animBg="1"/>
      <p:bldP spid="1126" grpId="0" animBg="1"/>
      <p:bldP spid="1127" grpId="0" animBg="1"/>
      <p:bldP spid="1128" grpId="0" animBg="1"/>
      <p:bldP spid="1129" grpId="0" animBg="1"/>
      <p:bldP spid="1130" grpId="0" animBg="1"/>
      <p:bldP spid="1131" grpId="0" animBg="1"/>
      <p:bldP spid="1132" grpId="0" animBg="1"/>
      <p:bldP spid="1133" grpId="0" animBg="1"/>
      <p:bldP spid="1134" grpId="0" animBg="1"/>
      <p:bldP spid="1135" grpId="0" animBg="1"/>
      <p:bldP spid="1136" grpId="0" animBg="1"/>
      <p:bldP spid="1137" grpId="0" animBg="1"/>
      <p:bldP spid="1138" grpId="0" animBg="1"/>
      <p:bldP spid="1139" grpId="0" animBg="1"/>
      <p:bldP spid="1140" grpId="0"/>
      <p:bldP spid="182" grpId="0"/>
      <p:bldP spid="183" grpId="0"/>
      <p:bldP spid="184" grpId="0"/>
      <p:bldP spid="185" grpId="0"/>
      <p:bldP spid="186" grpId="0"/>
      <p:bldP spid="188" grpId="0"/>
      <p:bldP spid="189" grpId="0"/>
      <p:bldP spid="190" grpId="0"/>
      <p:bldP spid="191" grpId="0"/>
      <p:bldP spid="192" grpId="0"/>
      <p:bldP spid="193" grpId="0"/>
      <p:bldP spid="194" grpId="0"/>
      <p:bldP spid="195" grpId="0"/>
      <p:bldP spid="196" grpId="0"/>
      <p:bldP spid="197" grpId="0"/>
      <p:bldP spid="198" grpId="0"/>
      <p:bldP spid="199" grpId="0"/>
      <p:bldP spid="200" grpId="0"/>
      <p:bldP spid="201" grpId="0"/>
      <p:bldP spid="202" grpId="0"/>
      <p:bldP spid="203" grpId="0"/>
      <p:bldP spid="204" grpId="0"/>
      <p:bldP spid="205" grpId="0"/>
      <p:bldP spid="206" grpId="0"/>
      <p:bldP spid="207" grpId="0"/>
      <p:bldP spid="208" grpId="0"/>
      <p:bldP spid="209" grpId="0"/>
      <p:bldP spid="210" grpId="0"/>
      <p:bldP spid="211" grpId="0"/>
      <p:bldP spid="212" grpId="0"/>
      <p:bldP spid="213" grpId="0"/>
      <p:bldP spid="214" grpId="0"/>
      <p:bldP spid="215" grpId="0"/>
      <p:bldP spid="216" grpId="0"/>
      <p:bldP spid="218" grpId="0"/>
      <p:bldP spid="219" grpId="0"/>
      <p:bldP spid="220" grpId="0"/>
      <p:bldP spid="221" grpId="0"/>
      <p:bldP spid="222" grpId="0"/>
      <p:bldP spid="223" grpId="0"/>
      <p:bldP spid="224" grpId="0"/>
      <p:bldP spid="11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048000" cy="2911415"/>
          </a:xfrm>
        </p:spPr>
        <p:txBody>
          <a:bodyPr>
            <a:normAutofit fontScale="92500" lnSpcReduction="10000"/>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Sketch the following curve:</a:t>
            </a: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algn="ctr">
              <a:buFont typeface="Wingdings" pitchFamily="2" charset="2"/>
              <a:buChar char="à"/>
            </a:pPr>
            <a:r>
              <a:rPr lang="en-GB" sz="1400" dirty="0">
                <a:latin typeface="Comic Sans MS" panose="030F0702030302020204" pitchFamily="66" charset="0"/>
                <a:sym typeface="Wingdings" panose="05000000000000000000" pitchFamily="2" charset="2"/>
              </a:rPr>
              <a:t>Now we can plot these. Remember we do not plot negative values…</a:t>
            </a:r>
          </a:p>
          <a:p>
            <a:pPr algn="ctr">
              <a:buFont typeface="Wingdings" pitchFamily="2" charset="2"/>
              <a:buChar char="à"/>
            </a:pPr>
            <a:endParaRPr lang="en-GB" sz="1400" dirty="0">
              <a:latin typeface="Comic Sans MS" panose="030F0702030302020204" pitchFamily="66" charset="0"/>
              <a:sym typeface="Wingdings" panose="05000000000000000000" pitchFamily="2" charset="2"/>
            </a:endParaRPr>
          </a:p>
          <a:p>
            <a:pPr algn="ctr">
              <a:buFont typeface="Wingdings" pitchFamily="2" charset="2"/>
              <a:buChar char="à"/>
            </a:pPr>
            <a:r>
              <a:rPr lang="en-GB" sz="1400" dirty="0">
                <a:latin typeface="Comic Sans MS" panose="030F0702030302020204" pitchFamily="66" charset="0"/>
                <a:sym typeface="Wingdings" panose="05000000000000000000" pitchFamily="2" charset="2"/>
              </a:rPr>
              <a:t>You can think of the plotting as being in several ‘sections’</a:t>
            </a: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143000" y="2661821"/>
                <a:ext cx="1295400" cy="33855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600" b="0" i="1" smtClean="0">
                          <a:latin typeface="Cambria Math"/>
                        </a:rPr>
                        <m:t>𝑟</m:t>
                      </m:r>
                      <m:r>
                        <a:rPr lang="en-GB" sz="1600" b="0" i="1" smtClean="0">
                          <a:latin typeface="Cambria Math"/>
                        </a:rPr>
                        <m:t>=</m:t>
                      </m:r>
                      <m:r>
                        <a:rPr lang="en-GB" sz="1600" b="0" i="1" smtClean="0">
                          <a:latin typeface="Cambria Math"/>
                        </a:rPr>
                        <m:t>𝑠𝑖𝑛</m:t>
                      </m:r>
                      <m:r>
                        <a:rPr lang="en-GB" sz="1600" b="0" i="1" smtClean="0">
                          <a:latin typeface="Cambria Math"/>
                        </a:rPr>
                        <m:t>3</m:t>
                      </m:r>
                      <m:r>
                        <a:rPr lang="en-GB" sz="1600" b="0" i="1" smtClean="0">
                          <a:latin typeface="Cambria Math"/>
                          <a:ea typeface="Cambria Math"/>
                        </a:rPr>
                        <m:t>𝜃</m:t>
                      </m:r>
                    </m:oMath>
                  </m:oMathPara>
                </a14:m>
                <a:endParaRPr lang="en-GB" sz="1600" dirty="0"/>
              </a:p>
            </p:txBody>
          </p:sp>
        </mc:Choice>
        <mc:Fallback xmlns="">
          <p:sp>
            <p:nvSpPr>
              <p:cNvPr id="4" name="TextBox 3"/>
              <p:cNvSpPr txBox="1">
                <a:spLocks noRot="1" noChangeAspect="1" noMove="1" noResize="1" noEditPoints="1" noAdjustHandles="1" noChangeArrowheads="1" noChangeShapeType="1" noTextEdit="1"/>
              </p:cNvSpPr>
              <p:nvPr/>
            </p:nvSpPr>
            <p:spPr>
              <a:xfrm>
                <a:off x="1143000" y="2661821"/>
                <a:ext cx="1295400" cy="338554"/>
              </a:xfrm>
              <a:prstGeom prst="rect">
                <a:avLst/>
              </a:prstGeom>
              <a:blipFill>
                <a:blip r:embed="rId2"/>
                <a:stretch>
                  <a:fillRect/>
                </a:stretch>
              </a:blipFill>
            </p:spPr>
            <p:txBody>
              <a:bodyPr/>
              <a:lstStyle/>
              <a:p>
                <a:r>
                  <a:rPr lang="en-GB">
                    <a:noFill/>
                  </a:rPr>
                  <a:t> </a:t>
                </a:r>
              </a:p>
            </p:txBody>
          </p:sp>
        </mc:Fallback>
      </mc:AlternateContent>
      <p:sp>
        <p:nvSpPr>
          <p:cNvPr id="1120" name="AutoShape 123"/>
          <p:cNvSpPr>
            <a:spLocks noChangeAspect="1" noChangeArrowheads="1" noTextEdit="1"/>
          </p:cNvSpPr>
          <p:nvPr/>
        </p:nvSpPr>
        <p:spPr bwMode="auto">
          <a:xfrm>
            <a:off x="3343275" y="1568450"/>
            <a:ext cx="571500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1" name="Line 125"/>
          <p:cNvSpPr>
            <a:spLocks noChangeShapeType="1"/>
          </p:cNvSpPr>
          <p:nvPr/>
        </p:nvSpPr>
        <p:spPr bwMode="auto">
          <a:xfrm>
            <a:off x="3751263"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2" name="Line 126"/>
          <p:cNvSpPr>
            <a:spLocks noChangeShapeType="1"/>
          </p:cNvSpPr>
          <p:nvPr/>
        </p:nvSpPr>
        <p:spPr bwMode="auto">
          <a:xfrm>
            <a:off x="4159250"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3" name="Line 127"/>
          <p:cNvSpPr>
            <a:spLocks noChangeShapeType="1"/>
          </p:cNvSpPr>
          <p:nvPr/>
        </p:nvSpPr>
        <p:spPr bwMode="auto">
          <a:xfrm>
            <a:off x="456882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4" name="Line 128"/>
          <p:cNvSpPr>
            <a:spLocks noChangeShapeType="1"/>
          </p:cNvSpPr>
          <p:nvPr/>
        </p:nvSpPr>
        <p:spPr bwMode="auto">
          <a:xfrm>
            <a:off x="4976813"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5" name="Line 129"/>
          <p:cNvSpPr>
            <a:spLocks noChangeShapeType="1"/>
          </p:cNvSpPr>
          <p:nvPr/>
        </p:nvSpPr>
        <p:spPr bwMode="auto">
          <a:xfrm>
            <a:off x="5384800"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6" name="Line 130"/>
          <p:cNvSpPr>
            <a:spLocks noChangeShapeType="1"/>
          </p:cNvSpPr>
          <p:nvPr/>
        </p:nvSpPr>
        <p:spPr bwMode="auto">
          <a:xfrm>
            <a:off x="5792788"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7" name="Line 131"/>
          <p:cNvSpPr>
            <a:spLocks noChangeShapeType="1"/>
          </p:cNvSpPr>
          <p:nvPr/>
        </p:nvSpPr>
        <p:spPr bwMode="auto">
          <a:xfrm>
            <a:off x="620077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8" name="Line 132"/>
          <p:cNvSpPr>
            <a:spLocks noChangeShapeType="1"/>
          </p:cNvSpPr>
          <p:nvPr/>
        </p:nvSpPr>
        <p:spPr bwMode="auto">
          <a:xfrm>
            <a:off x="6608763"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9" name="Line 133"/>
          <p:cNvSpPr>
            <a:spLocks noChangeShapeType="1"/>
          </p:cNvSpPr>
          <p:nvPr/>
        </p:nvSpPr>
        <p:spPr bwMode="auto">
          <a:xfrm>
            <a:off x="7016750"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0" name="Line 134"/>
          <p:cNvSpPr>
            <a:spLocks noChangeShapeType="1"/>
          </p:cNvSpPr>
          <p:nvPr/>
        </p:nvSpPr>
        <p:spPr bwMode="auto">
          <a:xfrm>
            <a:off x="742632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1" name="Line 135"/>
          <p:cNvSpPr>
            <a:spLocks noChangeShapeType="1"/>
          </p:cNvSpPr>
          <p:nvPr/>
        </p:nvSpPr>
        <p:spPr bwMode="auto">
          <a:xfrm>
            <a:off x="7834313"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2" name="Line 136"/>
          <p:cNvSpPr>
            <a:spLocks noChangeShapeType="1"/>
          </p:cNvSpPr>
          <p:nvPr/>
        </p:nvSpPr>
        <p:spPr bwMode="auto">
          <a:xfrm>
            <a:off x="8242300"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3" name="Line 137"/>
          <p:cNvSpPr>
            <a:spLocks noChangeShapeType="1"/>
          </p:cNvSpPr>
          <p:nvPr/>
        </p:nvSpPr>
        <p:spPr bwMode="auto">
          <a:xfrm>
            <a:off x="8650288"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4" name="Line 138"/>
          <p:cNvSpPr>
            <a:spLocks noChangeShapeType="1"/>
          </p:cNvSpPr>
          <p:nvPr/>
        </p:nvSpPr>
        <p:spPr bwMode="auto">
          <a:xfrm>
            <a:off x="3336925" y="1939925"/>
            <a:ext cx="57277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5" name="Line 139"/>
          <p:cNvSpPr>
            <a:spLocks noChangeShapeType="1"/>
          </p:cNvSpPr>
          <p:nvPr/>
        </p:nvSpPr>
        <p:spPr bwMode="auto">
          <a:xfrm>
            <a:off x="3336925" y="2311400"/>
            <a:ext cx="57277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6" name="Line 140"/>
          <p:cNvSpPr>
            <a:spLocks noChangeShapeType="1"/>
          </p:cNvSpPr>
          <p:nvPr/>
        </p:nvSpPr>
        <p:spPr bwMode="auto">
          <a:xfrm>
            <a:off x="334327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7" name="Line 141"/>
          <p:cNvSpPr>
            <a:spLocks noChangeShapeType="1"/>
          </p:cNvSpPr>
          <p:nvPr/>
        </p:nvSpPr>
        <p:spPr bwMode="auto">
          <a:xfrm>
            <a:off x="905827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8" name="Line 142"/>
          <p:cNvSpPr>
            <a:spLocks noChangeShapeType="1"/>
          </p:cNvSpPr>
          <p:nvPr/>
        </p:nvSpPr>
        <p:spPr bwMode="auto">
          <a:xfrm>
            <a:off x="3336925" y="1568450"/>
            <a:ext cx="57277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9" name="Line 143"/>
          <p:cNvSpPr>
            <a:spLocks noChangeShapeType="1"/>
          </p:cNvSpPr>
          <p:nvPr/>
        </p:nvSpPr>
        <p:spPr bwMode="auto">
          <a:xfrm>
            <a:off x="3336925" y="2681288"/>
            <a:ext cx="57277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0" name="TextBox 1139"/>
          <p:cNvSpPr txBox="1"/>
          <p:nvPr/>
        </p:nvSpPr>
        <p:spPr>
          <a:xfrm>
            <a:off x="3338422" y="1604513"/>
            <a:ext cx="457200" cy="307777"/>
          </a:xfrm>
          <a:prstGeom prst="rect">
            <a:avLst/>
          </a:prstGeom>
          <a:noFill/>
        </p:spPr>
        <p:txBody>
          <a:bodyPr wrap="square" rtlCol="0">
            <a:spAutoFit/>
          </a:bodyPr>
          <a:lstStyle/>
          <a:p>
            <a:r>
              <a:rPr lang="en-GB" sz="1400" dirty="0">
                <a:latin typeface="Comic Sans MS" panose="030F0702030302020204" pitchFamily="66" charset="0"/>
              </a:rPr>
              <a:t>3</a:t>
            </a:r>
            <a:r>
              <a:rPr lang="el-GR" sz="1400" dirty="0">
                <a:latin typeface="Comic Sans MS" panose="030F0702030302020204" pitchFamily="66" charset="0"/>
              </a:rPr>
              <a:t>θ</a:t>
            </a:r>
            <a:endParaRPr lang="en-GB" sz="1400" dirty="0">
              <a:latin typeface="Comic Sans MS" panose="030F0702030302020204" pitchFamily="66" charset="0"/>
            </a:endParaRPr>
          </a:p>
        </p:txBody>
      </p:sp>
      <p:sp>
        <p:nvSpPr>
          <p:cNvPr id="182" name="TextBox 181"/>
          <p:cNvSpPr txBox="1"/>
          <p:nvPr/>
        </p:nvSpPr>
        <p:spPr>
          <a:xfrm>
            <a:off x="3387305" y="1963947"/>
            <a:ext cx="339306" cy="307777"/>
          </a:xfrm>
          <a:prstGeom prst="rect">
            <a:avLst/>
          </a:prstGeom>
          <a:noFill/>
        </p:spPr>
        <p:txBody>
          <a:bodyPr wrap="square" rtlCol="0">
            <a:spAutoFit/>
          </a:bodyPr>
          <a:lstStyle/>
          <a:p>
            <a:pPr algn="ctr"/>
            <a:r>
              <a:rPr lang="el-GR" sz="1400" dirty="0">
                <a:latin typeface="Comic Sans MS" panose="030F0702030302020204" pitchFamily="66" charset="0"/>
              </a:rPr>
              <a:t>θ</a:t>
            </a:r>
            <a:endParaRPr lang="en-GB" sz="1400" dirty="0">
              <a:latin typeface="Comic Sans MS" panose="030F0702030302020204" pitchFamily="66" charset="0"/>
            </a:endParaRPr>
          </a:p>
        </p:txBody>
      </p:sp>
      <p:sp>
        <p:nvSpPr>
          <p:cNvPr id="183" name="TextBox 182"/>
          <p:cNvSpPr txBox="1"/>
          <p:nvPr/>
        </p:nvSpPr>
        <p:spPr>
          <a:xfrm>
            <a:off x="3384428" y="2340633"/>
            <a:ext cx="339306" cy="307777"/>
          </a:xfrm>
          <a:prstGeom prst="rect">
            <a:avLst/>
          </a:prstGeom>
          <a:noFill/>
        </p:spPr>
        <p:txBody>
          <a:bodyPr wrap="square" rtlCol="0">
            <a:spAutoFit/>
          </a:bodyPr>
          <a:lstStyle/>
          <a:p>
            <a:pPr algn="ctr"/>
            <a:r>
              <a:rPr lang="en-GB" sz="1400" dirty="0">
                <a:latin typeface="Comic Sans MS" panose="030F0702030302020204" pitchFamily="66" charset="0"/>
              </a:rPr>
              <a:t>r</a:t>
            </a:r>
          </a:p>
        </p:txBody>
      </p:sp>
      <p:sp>
        <p:nvSpPr>
          <p:cNvPr id="184" name="TextBox 183"/>
          <p:cNvSpPr txBox="1"/>
          <p:nvPr/>
        </p:nvSpPr>
        <p:spPr>
          <a:xfrm>
            <a:off x="3789871" y="1590136"/>
            <a:ext cx="339306" cy="307777"/>
          </a:xfrm>
          <a:prstGeom prst="rect">
            <a:avLst/>
          </a:prstGeom>
          <a:noFill/>
        </p:spPr>
        <p:txBody>
          <a:bodyPr wrap="square" rtlCol="0">
            <a:spAutoFit/>
          </a:bodyPr>
          <a:lstStyle/>
          <a:p>
            <a:pPr algn="ctr"/>
            <a:r>
              <a:rPr lang="en-GB" sz="1400" dirty="0">
                <a:latin typeface="Comic Sans MS" panose="030F0702030302020204" pitchFamily="66" charset="0"/>
              </a:rPr>
              <a:t>0</a:t>
            </a:r>
          </a:p>
        </p:txBody>
      </p:sp>
      <p:sp>
        <p:nvSpPr>
          <p:cNvPr id="185" name="TextBox 184"/>
          <p:cNvSpPr txBox="1"/>
          <p:nvPr/>
        </p:nvSpPr>
        <p:spPr>
          <a:xfrm>
            <a:off x="4192437" y="1535501"/>
            <a:ext cx="339306" cy="430887"/>
          </a:xfrm>
          <a:prstGeom prst="rect">
            <a:avLst/>
          </a:prstGeom>
          <a:noFill/>
        </p:spPr>
        <p:txBody>
          <a:bodyPr wrap="square" rtlCol="0">
            <a:spAutoFit/>
          </a:bodyPr>
          <a:lstStyle/>
          <a:p>
            <a:pPr algn="ct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186" name="TextBox 185"/>
          <p:cNvSpPr txBox="1"/>
          <p:nvPr/>
        </p:nvSpPr>
        <p:spPr>
          <a:xfrm>
            <a:off x="4965937" y="1549879"/>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3</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188" name="TextBox 187"/>
          <p:cNvSpPr txBox="1"/>
          <p:nvPr/>
        </p:nvSpPr>
        <p:spPr>
          <a:xfrm>
            <a:off x="4638134" y="1593010"/>
            <a:ext cx="270296" cy="307777"/>
          </a:xfrm>
          <a:prstGeom prst="rect">
            <a:avLst/>
          </a:prstGeom>
          <a:noFill/>
        </p:spPr>
        <p:txBody>
          <a:bodyPr wrap="square" rtlCol="0">
            <a:spAutoFit/>
          </a:bodyPr>
          <a:lstStyle/>
          <a:p>
            <a:pPr algn="ct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189" name="TextBox 188"/>
          <p:cNvSpPr txBox="1"/>
          <p:nvPr/>
        </p:nvSpPr>
        <p:spPr>
          <a:xfrm>
            <a:off x="5377129" y="1607388"/>
            <a:ext cx="437075" cy="307777"/>
          </a:xfrm>
          <a:prstGeom prst="rect">
            <a:avLst/>
          </a:prstGeom>
          <a:noFill/>
        </p:spPr>
        <p:txBody>
          <a:bodyPr wrap="square" rtlCol="0">
            <a:spAutoFit/>
          </a:bodyPr>
          <a:lstStyle/>
          <a:p>
            <a:pPr algn="ctr"/>
            <a:r>
              <a:rPr lang="en-GB" sz="1400" dirty="0">
                <a:latin typeface="Comic Sans MS" panose="030F0702030302020204" pitchFamily="66" charset="0"/>
              </a:rPr>
              <a:t>2</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190" name="TextBox 189"/>
          <p:cNvSpPr txBox="1"/>
          <p:nvPr/>
        </p:nvSpPr>
        <p:spPr>
          <a:xfrm>
            <a:off x="6176510" y="1604512"/>
            <a:ext cx="437075" cy="307777"/>
          </a:xfrm>
          <a:prstGeom prst="rect">
            <a:avLst/>
          </a:prstGeom>
          <a:noFill/>
        </p:spPr>
        <p:txBody>
          <a:bodyPr wrap="square" rtlCol="0">
            <a:spAutoFit/>
          </a:bodyPr>
          <a:lstStyle/>
          <a:p>
            <a:pPr algn="ctr"/>
            <a:r>
              <a:rPr lang="en-GB" sz="1400" dirty="0">
                <a:latin typeface="Comic Sans MS" panose="030F0702030302020204" pitchFamily="66" charset="0"/>
              </a:rPr>
              <a:t>3</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191" name="TextBox 190"/>
          <p:cNvSpPr txBox="1"/>
          <p:nvPr/>
        </p:nvSpPr>
        <p:spPr>
          <a:xfrm>
            <a:off x="7001770" y="1601638"/>
            <a:ext cx="437075" cy="307777"/>
          </a:xfrm>
          <a:prstGeom prst="rect">
            <a:avLst/>
          </a:prstGeom>
          <a:noFill/>
        </p:spPr>
        <p:txBody>
          <a:bodyPr wrap="square" rtlCol="0">
            <a:spAutoFit/>
          </a:bodyPr>
          <a:lstStyle/>
          <a:p>
            <a:pPr algn="ctr"/>
            <a:r>
              <a:rPr lang="en-GB" sz="1400" dirty="0">
                <a:latin typeface="Comic Sans MS" panose="030F0702030302020204" pitchFamily="66" charset="0"/>
              </a:rPr>
              <a:t>4</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192" name="TextBox 191"/>
          <p:cNvSpPr txBox="1"/>
          <p:nvPr/>
        </p:nvSpPr>
        <p:spPr>
          <a:xfrm>
            <a:off x="7835657" y="1590136"/>
            <a:ext cx="437075" cy="307777"/>
          </a:xfrm>
          <a:prstGeom prst="rect">
            <a:avLst/>
          </a:prstGeom>
          <a:noFill/>
        </p:spPr>
        <p:txBody>
          <a:bodyPr wrap="square" rtlCol="0">
            <a:spAutoFit/>
          </a:bodyPr>
          <a:lstStyle/>
          <a:p>
            <a:pPr algn="ctr"/>
            <a:r>
              <a:rPr lang="en-GB" sz="1400" dirty="0">
                <a:latin typeface="Comic Sans MS" panose="030F0702030302020204" pitchFamily="66" charset="0"/>
              </a:rPr>
              <a:t>5</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193" name="TextBox 192"/>
          <p:cNvSpPr txBox="1"/>
          <p:nvPr/>
        </p:nvSpPr>
        <p:spPr>
          <a:xfrm>
            <a:off x="8626412" y="1595887"/>
            <a:ext cx="437075" cy="307777"/>
          </a:xfrm>
          <a:prstGeom prst="rect">
            <a:avLst/>
          </a:prstGeom>
          <a:noFill/>
        </p:spPr>
        <p:txBody>
          <a:bodyPr wrap="square" rtlCol="0">
            <a:spAutoFit/>
          </a:bodyPr>
          <a:lstStyle/>
          <a:p>
            <a:pPr algn="ctr"/>
            <a:r>
              <a:rPr lang="en-GB" sz="1400" dirty="0">
                <a:latin typeface="Comic Sans MS" panose="030F0702030302020204" pitchFamily="66" charset="0"/>
              </a:rPr>
              <a:t>6</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194" name="TextBox 193"/>
          <p:cNvSpPr txBox="1"/>
          <p:nvPr/>
        </p:nvSpPr>
        <p:spPr>
          <a:xfrm>
            <a:off x="5791197" y="1547003"/>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5</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195" name="TextBox 194"/>
          <p:cNvSpPr txBox="1"/>
          <p:nvPr/>
        </p:nvSpPr>
        <p:spPr>
          <a:xfrm>
            <a:off x="6593454" y="1547004"/>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7</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196" name="TextBox 195"/>
          <p:cNvSpPr txBox="1"/>
          <p:nvPr/>
        </p:nvSpPr>
        <p:spPr>
          <a:xfrm>
            <a:off x="7418714" y="1544127"/>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9</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197" name="TextBox 196"/>
          <p:cNvSpPr txBox="1"/>
          <p:nvPr/>
        </p:nvSpPr>
        <p:spPr>
          <a:xfrm>
            <a:off x="8235348" y="1549878"/>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11</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198" name="TextBox 197"/>
          <p:cNvSpPr txBox="1"/>
          <p:nvPr/>
        </p:nvSpPr>
        <p:spPr>
          <a:xfrm>
            <a:off x="3786996" y="1958196"/>
            <a:ext cx="339306" cy="307777"/>
          </a:xfrm>
          <a:prstGeom prst="rect">
            <a:avLst/>
          </a:prstGeom>
          <a:noFill/>
        </p:spPr>
        <p:txBody>
          <a:bodyPr wrap="square" rtlCol="0">
            <a:spAutoFit/>
          </a:bodyPr>
          <a:lstStyle/>
          <a:p>
            <a:pPr algn="ctr"/>
            <a:r>
              <a:rPr lang="en-GB" sz="1400" dirty="0">
                <a:latin typeface="Comic Sans MS" panose="030F0702030302020204" pitchFamily="66" charset="0"/>
              </a:rPr>
              <a:t>0</a:t>
            </a:r>
          </a:p>
        </p:txBody>
      </p:sp>
      <p:sp>
        <p:nvSpPr>
          <p:cNvPr id="199" name="TextBox 198"/>
          <p:cNvSpPr txBox="1"/>
          <p:nvPr/>
        </p:nvSpPr>
        <p:spPr>
          <a:xfrm>
            <a:off x="4198188" y="1903561"/>
            <a:ext cx="339306" cy="430887"/>
          </a:xfrm>
          <a:prstGeom prst="rect">
            <a:avLst/>
          </a:prstGeom>
          <a:noFill/>
        </p:spPr>
        <p:txBody>
          <a:bodyPr wrap="square" rtlCol="0">
            <a:spAutoFit/>
          </a:bodyPr>
          <a:lstStyle/>
          <a:p>
            <a:pPr algn="ctr"/>
            <a:r>
              <a:rPr lang="el-GR" sz="1100" u="sng" dirty="0">
                <a:latin typeface="Comic Sans MS" panose="030F0702030302020204" pitchFamily="66" charset="0"/>
              </a:rPr>
              <a:t>π</a:t>
            </a:r>
            <a:r>
              <a:rPr lang="en-GB" sz="1100" dirty="0">
                <a:latin typeface="Comic Sans MS" panose="030F0702030302020204" pitchFamily="66" charset="0"/>
              </a:rPr>
              <a:t> 6</a:t>
            </a:r>
          </a:p>
        </p:txBody>
      </p:sp>
      <p:sp>
        <p:nvSpPr>
          <p:cNvPr id="200" name="TextBox 199"/>
          <p:cNvSpPr txBox="1"/>
          <p:nvPr/>
        </p:nvSpPr>
        <p:spPr>
          <a:xfrm>
            <a:off x="4600754" y="1900685"/>
            <a:ext cx="339306" cy="430887"/>
          </a:xfrm>
          <a:prstGeom prst="rect">
            <a:avLst/>
          </a:prstGeom>
          <a:noFill/>
        </p:spPr>
        <p:txBody>
          <a:bodyPr wrap="square" rtlCol="0">
            <a:spAutoFit/>
          </a:bodyPr>
          <a:lstStyle/>
          <a:p>
            <a:pPr algn="ctr"/>
            <a:r>
              <a:rPr lang="el-GR" sz="1100" u="sng" dirty="0">
                <a:latin typeface="Comic Sans MS" panose="030F0702030302020204" pitchFamily="66" charset="0"/>
              </a:rPr>
              <a:t>π</a:t>
            </a:r>
            <a:r>
              <a:rPr lang="en-GB" sz="1100" dirty="0">
                <a:latin typeface="Comic Sans MS" panose="030F0702030302020204" pitchFamily="66" charset="0"/>
              </a:rPr>
              <a:t> 3</a:t>
            </a:r>
          </a:p>
        </p:txBody>
      </p:sp>
      <p:sp>
        <p:nvSpPr>
          <p:cNvPr id="201" name="TextBox 200"/>
          <p:cNvSpPr txBox="1"/>
          <p:nvPr/>
        </p:nvSpPr>
        <p:spPr>
          <a:xfrm>
            <a:off x="5003321" y="1906436"/>
            <a:ext cx="339306" cy="430887"/>
          </a:xfrm>
          <a:prstGeom prst="rect">
            <a:avLst/>
          </a:prstGeom>
          <a:noFill/>
        </p:spPr>
        <p:txBody>
          <a:bodyPr wrap="square" rtlCol="0">
            <a:spAutoFit/>
          </a:bodyPr>
          <a:lstStyle/>
          <a:p>
            <a:pPr algn="ct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202" name="TextBox 201"/>
          <p:cNvSpPr txBox="1"/>
          <p:nvPr/>
        </p:nvSpPr>
        <p:spPr>
          <a:xfrm>
            <a:off x="5380007" y="1912187"/>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2</a:t>
            </a:r>
            <a:r>
              <a:rPr lang="el-GR" sz="1100" u="sng" dirty="0">
                <a:latin typeface="Comic Sans MS" panose="030F0702030302020204" pitchFamily="66" charset="0"/>
              </a:rPr>
              <a:t>π</a:t>
            </a:r>
            <a:r>
              <a:rPr lang="en-GB" sz="1100" dirty="0">
                <a:latin typeface="Comic Sans MS" panose="030F0702030302020204" pitchFamily="66" charset="0"/>
              </a:rPr>
              <a:t> 3</a:t>
            </a:r>
          </a:p>
        </p:txBody>
      </p:sp>
      <p:sp>
        <p:nvSpPr>
          <p:cNvPr id="203" name="TextBox 202"/>
          <p:cNvSpPr txBox="1"/>
          <p:nvPr/>
        </p:nvSpPr>
        <p:spPr>
          <a:xfrm>
            <a:off x="5782573" y="1917938"/>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5</a:t>
            </a:r>
            <a:r>
              <a:rPr lang="el-GR" sz="1100" u="sng" dirty="0">
                <a:latin typeface="Comic Sans MS" panose="030F0702030302020204" pitchFamily="66" charset="0"/>
              </a:rPr>
              <a:t>π</a:t>
            </a:r>
            <a:r>
              <a:rPr lang="en-GB" sz="1100" dirty="0">
                <a:latin typeface="Comic Sans MS" panose="030F0702030302020204" pitchFamily="66" charset="0"/>
              </a:rPr>
              <a:t> 6</a:t>
            </a:r>
          </a:p>
        </p:txBody>
      </p:sp>
      <p:sp>
        <p:nvSpPr>
          <p:cNvPr id="204" name="TextBox 203"/>
          <p:cNvSpPr txBox="1"/>
          <p:nvPr/>
        </p:nvSpPr>
        <p:spPr>
          <a:xfrm>
            <a:off x="6599207" y="1923689"/>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7</a:t>
            </a:r>
            <a:r>
              <a:rPr lang="el-GR" sz="1100" u="sng" dirty="0">
                <a:latin typeface="Comic Sans MS" panose="030F0702030302020204" pitchFamily="66" charset="0"/>
              </a:rPr>
              <a:t>π</a:t>
            </a:r>
            <a:r>
              <a:rPr lang="en-GB" sz="1100" dirty="0">
                <a:latin typeface="Comic Sans MS" panose="030F0702030302020204" pitchFamily="66" charset="0"/>
              </a:rPr>
              <a:t> 6</a:t>
            </a:r>
          </a:p>
        </p:txBody>
      </p:sp>
      <p:sp>
        <p:nvSpPr>
          <p:cNvPr id="205" name="TextBox 204"/>
          <p:cNvSpPr txBox="1"/>
          <p:nvPr/>
        </p:nvSpPr>
        <p:spPr>
          <a:xfrm>
            <a:off x="6265651" y="1961070"/>
            <a:ext cx="270296" cy="307777"/>
          </a:xfrm>
          <a:prstGeom prst="rect">
            <a:avLst/>
          </a:prstGeom>
          <a:noFill/>
        </p:spPr>
        <p:txBody>
          <a:bodyPr wrap="square" rtlCol="0">
            <a:spAutoFit/>
          </a:bodyPr>
          <a:lstStyle/>
          <a:p>
            <a:pPr algn="ct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206" name="TextBox 205"/>
          <p:cNvSpPr txBox="1"/>
          <p:nvPr/>
        </p:nvSpPr>
        <p:spPr>
          <a:xfrm>
            <a:off x="8635039" y="1975449"/>
            <a:ext cx="437075" cy="307777"/>
          </a:xfrm>
          <a:prstGeom prst="rect">
            <a:avLst/>
          </a:prstGeom>
          <a:noFill/>
        </p:spPr>
        <p:txBody>
          <a:bodyPr wrap="square" rtlCol="0">
            <a:spAutoFit/>
          </a:bodyPr>
          <a:lstStyle/>
          <a:p>
            <a:pPr algn="ctr"/>
            <a:r>
              <a:rPr lang="en-GB" sz="1400" dirty="0">
                <a:latin typeface="Comic Sans MS" panose="030F0702030302020204" pitchFamily="66" charset="0"/>
              </a:rPr>
              <a:t>2</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207" name="TextBox 206"/>
          <p:cNvSpPr txBox="1"/>
          <p:nvPr/>
        </p:nvSpPr>
        <p:spPr>
          <a:xfrm>
            <a:off x="7010399" y="1920814"/>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4</a:t>
            </a:r>
            <a:r>
              <a:rPr lang="el-GR" sz="1100" u="sng" dirty="0">
                <a:latin typeface="Comic Sans MS" panose="030F0702030302020204" pitchFamily="66" charset="0"/>
              </a:rPr>
              <a:t>π</a:t>
            </a:r>
            <a:r>
              <a:rPr lang="en-GB" sz="1100" dirty="0">
                <a:latin typeface="Comic Sans MS" panose="030F0702030302020204" pitchFamily="66" charset="0"/>
              </a:rPr>
              <a:t> 3</a:t>
            </a:r>
          </a:p>
        </p:txBody>
      </p:sp>
      <p:sp>
        <p:nvSpPr>
          <p:cNvPr id="208" name="TextBox 207"/>
          <p:cNvSpPr txBox="1"/>
          <p:nvPr/>
        </p:nvSpPr>
        <p:spPr>
          <a:xfrm>
            <a:off x="7421591" y="1917938"/>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3</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209" name="TextBox 208"/>
          <p:cNvSpPr txBox="1"/>
          <p:nvPr/>
        </p:nvSpPr>
        <p:spPr>
          <a:xfrm>
            <a:off x="7824156" y="1923690"/>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5</a:t>
            </a:r>
            <a:r>
              <a:rPr lang="el-GR" sz="1100" u="sng" dirty="0">
                <a:latin typeface="Comic Sans MS" panose="030F0702030302020204" pitchFamily="66" charset="0"/>
              </a:rPr>
              <a:t>π</a:t>
            </a:r>
            <a:r>
              <a:rPr lang="en-GB" sz="1100" dirty="0">
                <a:latin typeface="Comic Sans MS" panose="030F0702030302020204" pitchFamily="66" charset="0"/>
              </a:rPr>
              <a:t> 3</a:t>
            </a:r>
          </a:p>
        </p:txBody>
      </p:sp>
      <p:sp>
        <p:nvSpPr>
          <p:cNvPr id="210" name="TextBox 209"/>
          <p:cNvSpPr txBox="1"/>
          <p:nvPr/>
        </p:nvSpPr>
        <p:spPr>
          <a:xfrm>
            <a:off x="8235349" y="1920815"/>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11</a:t>
            </a:r>
            <a:r>
              <a:rPr lang="el-GR" sz="1100" u="sng" dirty="0">
                <a:latin typeface="Comic Sans MS" panose="030F0702030302020204" pitchFamily="66" charset="0"/>
              </a:rPr>
              <a:t>π</a:t>
            </a:r>
            <a:r>
              <a:rPr lang="en-GB" sz="1100" dirty="0">
                <a:latin typeface="Comic Sans MS" panose="030F0702030302020204" pitchFamily="66" charset="0"/>
              </a:rPr>
              <a:t> 6</a:t>
            </a:r>
          </a:p>
        </p:txBody>
      </p:sp>
      <p:sp>
        <p:nvSpPr>
          <p:cNvPr id="211" name="TextBox 210"/>
          <p:cNvSpPr txBox="1"/>
          <p:nvPr/>
        </p:nvSpPr>
        <p:spPr>
          <a:xfrm>
            <a:off x="3792747" y="2352136"/>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12" name="TextBox 211"/>
          <p:cNvSpPr txBox="1"/>
          <p:nvPr/>
        </p:nvSpPr>
        <p:spPr>
          <a:xfrm>
            <a:off x="4203940" y="2340634"/>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1</a:t>
            </a:r>
          </a:p>
        </p:txBody>
      </p:sp>
      <p:sp>
        <p:nvSpPr>
          <p:cNvPr id="213" name="TextBox 212"/>
          <p:cNvSpPr txBox="1"/>
          <p:nvPr/>
        </p:nvSpPr>
        <p:spPr>
          <a:xfrm>
            <a:off x="4606506" y="2355011"/>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14" name="TextBox 213"/>
          <p:cNvSpPr txBox="1"/>
          <p:nvPr/>
        </p:nvSpPr>
        <p:spPr>
          <a:xfrm>
            <a:off x="5009072" y="2343508"/>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-1</a:t>
            </a:r>
          </a:p>
        </p:txBody>
      </p:sp>
      <p:sp>
        <p:nvSpPr>
          <p:cNvPr id="215" name="TextBox 214"/>
          <p:cNvSpPr txBox="1"/>
          <p:nvPr/>
        </p:nvSpPr>
        <p:spPr>
          <a:xfrm>
            <a:off x="5428890" y="2349261"/>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16" name="TextBox 215"/>
          <p:cNvSpPr txBox="1"/>
          <p:nvPr/>
        </p:nvSpPr>
        <p:spPr>
          <a:xfrm>
            <a:off x="6242649" y="2352136"/>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18" name="TextBox 217"/>
          <p:cNvSpPr txBox="1"/>
          <p:nvPr/>
        </p:nvSpPr>
        <p:spPr>
          <a:xfrm>
            <a:off x="7062159" y="2343509"/>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19" name="TextBox 218"/>
          <p:cNvSpPr txBox="1"/>
          <p:nvPr/>
        </p:nvSpPr>
        <p:spPr>
          <a:xfrm>
            <a:off x="7884543" y="2337759"/>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20" name="TextBox 219"/>
          <p:cNvSpPr txBox="1"/>
          <p:nvPr/>
        </p:nvSpPr>
        <p:spPr>
          <a:xfrm>
            <a:off x="8698302" y="2340634"/>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21" name="TextBox 220"/>
          <p:cNvSpPr txBox="1"/>
          <p:nvPr/>
        </p:nvSpPr>
        <p:spPr>
          <a:xfrm>
            <a:off x="5840084" y="2346385"/>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1</a:t>
            </a:r>
          </a:p>
        </p:txBody>
      </p:sp>
      <p:sp>
        <p:nvSpPr>
          <p:cNvPr id="222" name="TextBox 221"/>
          <p:cNvSpPr txBox="1"/>
          <p:nvPr/>
        </p:nvSpPr>
        <p:spPr>
          <a:xfrm>
            <a:off x="6645216" y="2349259"/>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-1</a:t>
            </a:r>
          </a:p>
        </p:txBody>
      </p:sp>
      <p:sp>
        <p:nvSpPr>
          <p:cNvPr id="223" name="TextBox 222"/>
          <p:cNvSpPr txBox="1"/>
          <p:nvPr/>
        </p:nvSpPr>
        <p:spPr>
          <a:xfrm>
            <a:off x="7450348" y="2343510"/>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1</a:t>
            </a:r>
          </a:p>
        </p:txBody>
      </p:sp>
      <p:sp>
        <p:nvSpPr>
          <p:cNvPr id="224" name="TextBox 223"/>
          <p:cNvSpPr txBox="1"/>
          <p:nvPr/>
        </p:nvSpPr>
        <p:spPr>
          <a:xfrm>
            <a:off x="8255480" y="2346384"/>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-1</a:t>
            </a:r>
          </a:p>
        </p:txBody>
      </p:sp>
      <p:sp>
        <p:nvSpPr>
          <p:cNvPr id="6" name="Rectangle 5"/>
          <p:cNvSpPr/>
          <p:nvPr/>
        </p:nvSpPr>
        <p:spPr>
          <a:xfrm>
            <a:off x="3752491" y="2311879"/>
            <a:ext cx="1224951" cy="37093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p:cNvSpPr/>
          <p:nvPr/>
        </p:nvSpPr>
        <p:spPr>
          <a:xfrm>
            <a:off x="4577751" y="2309003"/>
            <a:ext cx="1224951" cy="37093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p:cNvSpPr/>
          <p:nvPr/>
        </p:nvSpPr>
        <p:spPr>
          <a:xfrm>
            <a:off x="5394385" y="2314754"/>
            <a:ext cx="1224951" cy="37093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p:cNvSpPr/>
          <p:nvPr/>
        </p:nvSpPr>
        <p:spPr>
          <a:xfrm>
            <a:off x="7019027" y="2309002"/>
            <a:ext cx="1224951" cy="37093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321172" y="3183148"/>
            <a:ext cx="2622428" cy="1384995"/>
          </a:xfrm>
          <a:prstGeom prst="rect">
            <a:avLst/>
          </a:prstGeom>
          <a:noFill/>
        </p:spPr>
        <p:txBody>
          <a:bodyPr wrap="square" rtlCol="0">
            <a:spAutoFit/>
          </a:bodyPr>
          <a:lstStyle/>
          <a:p>
            <a:pPr algn="ctr"/>
            <a:r>
              <a:rPr lang="en-GB" sz="1200" dirty="0">
                <a:solidFill>
                  <a:srgbClr val="0000FF"/>
                </a:solidFill>
                <a:latin typeface="Comic Sans MS" panose="030F0702030302020204" pitchFamily="66" charset="0"/>
              </a:rPr>
              <a:t>We start at 0. By </a:t>
            </a:r>
            <a:r>
              <a:rPr lang="el-GR" sz="1200" baseline="30000" dirty="0">
                <a:solidFill>
                  <a:srgbClr val="0000FF"/>
                </a:solidFill>
                <a:latin typeface="Comic Sans MS" panose="030F0702030302020204" pitchFamily="66" charset="0"/>
              </a:rPr>
              <a:t>π</a:t>
            </a:r>
            <a:r>
              <a:rPr lang="en-GB" sz="1200" dirty="0">
                <a:solidFill>
                  <a:srgbClr val="0000FF"/>
                </a:solidFill>
                <a:latin typeface="Comic Sans MS" panose="030F0702030302020204" pitchFamily="66" charset="0"/>
              </a:rPr>
              <a:t>/</a:t>
            </a:r>
            <a:r>
              <a:rPr lang="en-GB" sz="1200" baseline="-25000" dirty="0">
                <a:solidFill>
                  <a:srgbClr val="0000FF"/>
                </a:solidFill>
                <a:latin typeface="Comic Sans MS" panose="030F0702030302020204" pitchFamily="66" charset="0"/>
              </a:rPr>
              <a:t>6</a:t>
            </a:r>
            <a:r>
              <a:rPr lang="en-GB" sz="1200" dirty="0">
                <a:solidFill>
                  <a:srgbClr val="0000FF"/>
                </a:solidFill>
                <a:latin typeface="Comic Sans MS" panose="030F0702030302020204" pitchFamily="66" charset="0"/>
              </a:rPr>
              <a:t> radians, we are a distance 1 unit away from the origin. </a:t>
            </a:r>
          </a:p>
          <a:p>
            <a:pPr algn="ctr"/>
            <a:endParaRPr lang="en-GB" sz="1200" dirty="0">
              <a:solidFill>
                <a:srgbClr val="0000FF"/>
              </a:solidFill>
              <a:latin typeface="Comic Sans MS" panose="030F0702030302020204" pitchFamily="66" charset="0"/>
            </a:endParaRPr>
          </a:p>
          <a:p>
            <a:pPr marL="171450" indent="-171450" algn="ctr">
              <a:buFont typeface="Wingdings" pitchFamily="2" charset="2"/>
              <a:buChar char="à"/>
            </a:pPr>
            <a:r>
              <a:rPr lang="en-GB" sz="1200" dirty="0">
                <a:solidFill>
                  <a:srgbClr val="0000FF"/>
                </a:solidFill>
                <a:latin typeface="Comic Sans MS" panose="030F0702030302020204" pitchFamily="66" charset="0"/>
              </a:rPr>
              <a:t>As we keep increasing the angle, we then get closer, back to 0 radians at </a:t>
            </a:r>
            <a:r>
              <a:rPr lang="el-GR" sz="1200" baseline="30000" dirty="0">
                <a:solidFill>
                  <a:srgbClr val="0000FF"/>
                </a:solidFill>
                <a:latin typeface="Comic Sans MS" panose="030F0702030302020204" pitchFamily="66" charset="0"/>
              </a:rPr>
              <a:t>π</a:t>
            </a:r>
            <a:r>
              <a:rPr lang="en-GB" sz="1200" dirty="0">
                <a:solidFill>
                  <a:srgbClr val="0000FF"/>
                </a:solidFill>
                <a:latin typeface="Comic Sans MS" panose="030F0702030302020204" pitchFamily="66" charset="0"/>
              </a:rPr>
              <a:t>/</a:t>
            </a:r>
            <a:r>
              <a:rPr lang="en-GB" sz="1200" baseline="-25000" dirty="0">
                <a:solidFill>
                  <a:srgbClr val="0000FF"/>
                </a:solidFill>
                <a:latin typeface="Comic Sans MS" panose="030F0702030302020204" pitchFamily="66" charset="0"/>
              </a:rPr>
              <a:t>3</a:t>
            </a:r>
          </a:p>
        </p:txBody>
      </p:sp>
      <p:cxnSp>
        <p:nvCxnSpPr>
          <p:cNvPr id="27" name="Straight Arrow Connector 26"/>
          <p:cNvCxnSpPr/>
          <p:nvPr/>
        </p:nvCxnSpPr>
        <p:spPr>
          <a:xfrm flipH="1" flipV="1">
            <a:off x="4390845" y="2725947"/>
            <a:ext cx="103518" cy="422696"/>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H="1" flipV="1">
            <a:off x="5207478" y="2740324"/>
            <a:ext cx="103518" cy="422696"/>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4060168" y="3180272"/>
            <a:ext cx="2622428" cy="1569660"/>
          </a:xfrm>
          <a:prstGeom prst="rect">
            <a:avLst/>
          </a:prstGeom>
          <a:noFill/>
        </p:spPr>
        <p:txBody>
          <a:bodyPr wrap="square" rtlCol="0">
            <a:spAutoFit/>
          </a:bodyPr>
          <a:lstStyle/>
          <a:p>
            <a:pPr algn="ctr"/>
            <a:r>
              <a:rPr lang="en-GB" sz="1200" dirty="0">
                <a:solidFill>
                  <a:srgbClr val="0000FF"/>
                </a:solidFill>
                <a:latin typeface="Comic Sans MS" panose="030F0702030302020204" pitchFamily="66" charset="0"/>
              </a:rPr>
              <a:t>From </a:t>
            </a:r>
            <a:r>
              <a:rPr lang="el-GR" sz="1200" baseline="30000" dirty="0">
                <a:solidFill>
                  <a:srgbClr val="0000FF"/>
                </a:solidFill>
                <a:latin typeface="Comic Sans MS" panose="030F0702030302020204" pitchFamily="66" charset="0"/>
              </a:rPr>
              <a:t>π</a:t>
            </a:r>
            <a:r>
              <a:rPr lang="en-GB" sz="1200" dirty="0">
                <a:solidFill>
                  <a:srgbClr val="0000FF"/>
                </a:solidFill>
                <a:latin typeface="Comic Sans MS" panose="030F0702030302020204" pitchFamily="66" charset="0"/>
              </a:rPr>
              <a:t>/</a:t>
            </a:r>
            <a:r>
              <a:rPr lang="en-GB" sz="1200" baseline="-25000" dirty="0">
                <a:solidFill>
                  <a:srgbClr val="0000FF"/>
                </a:solidFill>
                <a:latin typeface="Comic Sans MS" panose="030F0702030302020204" pitchFamily="66" charset="0"/>
              </a:rPr>
              <a:t>3</a:t>
            </a:r>
            <a:r>
              <a:rPr lang="en-GB" sz="1200" dirty="0">
                <a:solidFill>
                  <a:srgbClr val="0000FF"/>
                </a:solidFill>
                <a:latin typeface="Comic Sans MS" panose="030F0702030302020204" pitchFamily="66" charset="0"/>
              </a:rPr>
              <a:t> radians, we keep increasing the angle. The distance reaches -1 and then is back to 0 at </a:t>
            </a:r>
            <a:r>
              <a:rPr lang="en-GB" sz="1200" baseline="30000" dirty="0">
                <a:solidFill>
                  <a:srgbClr val="0000FF"/>
                </a:solidFill>
                <a:latin typeface="Comic Sans MS" panose="030F0702030302020204" pitchFamily="66" charset="0"/>
              </a:rPr>
              <a:t>2</a:t>
            </a:r>
            <a:r>
              <a:rPr lang="el-GR" sz="1200" baseline="30000" dirty="0">
                <a:solidFill>
                  <a:srgbClr val="0000FF"/>
                </a:solidFill>
                <a:latin typeface="Comic Sans MS" panose="030F0702030302020204" pitchFamily="66" charset="0"/>
              </a:rPr>
              <a:t>π</a:t>
            </a:r>
            <a:r>
              <a:rPr lang="en-GB" sz="1200" dirty="0">
                <a:solidFill>
                  <a:srgbClr val="0000FF"/>
                </a:solidFill>
                <a:latin typeface="Comic Sans MS" panose="030F0702030302020204" pitchFamily="66" charset="0"/>
              </a:rPr>
              <a:t>/</a:t>
            </a:r>
            <a:r>
              <a:rPr lang="en-GB" sz="1200" baseline="-25000" dirty="0">
                <a:solidFill>
                  <a:srgbClr val="0000FF"/>
                </a:solidFill>
                <a:latin typeface="Comic Sans MS" panose="030F0702030302020204" pitchFamily="66" charset="0"/>
              </a:rPr>
              <a:t>3</a:t>
            </a:r>
            <a:r>
              <a:rPr lang="en-GB" sz="1200" dirty="0">
                <a:solidFill>
                  <a:srgbClr val="0000FF"/>
                </a:solidFill>
                <a:latin typeface="Comic Sans MS" panose="030F0702030302020204" pitchFamily="66" charset="0"/>
              </a:rPr>
              <a:t> radians</a:t>
            </a:r>
          </a:p>
          <a:p>
            <a:pPr algn="ctr"/>
            <a:endParaRPr lang="en-GB" sz="1200" dirty="0">
              <a:solidFill>
                <a:srgbClr val="0000FF"/>
              </a:solidFill>
              <a:latin typeface="Comic Sans MS" panose="030F0702030302020204" pitchFamily="66" charset="0"/>
            </a:endParaRPr>
          </a:p>
          <a:p>
            <a:pPr algn="ctr"/>
            <a:r>
              <a:rPr lang="en-GB" sz="1200" dirty="0">
                <a:solidFill>
                  <a:srgbClr val="0000FF"/>
                </a:solidFill>
                <a:latin typeface="Comic Sans MS" panose="030F0702030302020204" pitchFamily="66" charset="0"/>
                <a:sym typeface="Wingdings" panose="05000000000000000000" pitchFamily="2" charset="2"/>
              </a:rPr>
              <a:t> All the distances in this range are negative, so we do not plot them</a:t>
            </a:r>
            <a:endParaRPr lang="en-GB" sz="1200" dirty="0">
              <a:solidFill>
                <a:srgbClr val="0000FF"/>
              </a:solidFill>
              <a:latin typeface="Comic Sans MS" panose="030F0702030302020204" pitchFamily="66" charset="0"/>
            </a:endParaRPr>
          </a:p>
        </p:txBody>
      </p:sp>
      <p:sp>
        <p:nvSpPr>
          <p:cNvPr id="102" name="TextBox 101"/>
          <p:cNvSpPr txBox="1"/>
          <p:nvPr/>
        </p:nvSpPr>
        <p:spPr>
          <a:xfrm>
            <a:off x="4885429" y="3211901"/>
            <a:ext cx="2622428" cy="1384995"/>
          </a:xfrm>
          <a:prstGeom prst="rect">
            <a:avLst/>
          </a:prstGeom>
          <a:noFill/>
        </p:spPr>
        <p:txBody>
          <a:bodyPr wrap="square" rtlCol="0">
            <a:spAutoFit/>
          </a:bodyPr>
          <a:lstStyle/>
          <a:p>
            <a:pPr algn="ctr"/>
            <a:r>
              <a:rPr lang="en-GB" sz="1200" dirty="0">
                <a:solidFill>
                  <a:srgbClr val="0000FF"/>
                </a:solidFill>
                <a:latin typeface="Comic Sans MS" panose="030F0702030302020204" pitchFamily="66" charset="0"/>
              </a:rPr>
              <a:t>From </a:t>
            </a:r>
            <a:r>
              <a:rPr lang="en-GB" sz="1200" baseline="30000" dirty="0">
                <a:solidFill>
                  <a:srgbClr val="0000FF"/>
                </a:solidFill>
                <a:latin typeface="Comic Sans MS" panose="030F0702030302020204" pitchFamily="66" charset="0"/>
              </a:rPr>
              <a:t>2</a:t>
            </a:r>
            <a:r>
              <a:rPr lang="el-GR" sz="1200" baseline="30000" dirty="0">
                <a:solidFill>
                  <a:srgbClr val="0000FF"/>
                </a:solidFill>
                <a:latin typeface="Comic Sans MS" panose="030F0702030302020204" pitchFamily="66" charset="0"/>
              </a:rPr>
              <a:t>π</a:t>
            </a:r>
            <a:r>
              <a:rPr lang="en-GB" sz="1200" dirty="0">
                <a:solidFill>
                  <a:srgbClr val="0000FF"/>
                </a:solidFill>
                <a:latin typeface="Comic Sans MS" panose="030F0702030302020204" pitchFamily="66" charset="0"/>
              </a:rPr>
              <a:t>/</a:t>
            </a:r>
            <a:r>
              <a:rPr lang="en-GB" sz="1200" baseline="-25000" dirty="0">
                <a:solidFill>
                  <a:srgbClr val="0000FF"/>
                </a:solidFill>
                <a:latin typeface="Comic Sans MS" panose="030F0702030302020204" pitchFamily="66" charset="0"/>
              </a:rPr>
              <a:t>3</a:t>
            </a:r>
            <a:r>
              <a:rPr lang="en-GB" sz="1200" dirty="0">
                <a:solidFill>
                  <a:srgbClr val="0000FF"/>
                </a:solidFill>
                <a:latin typeface="Comic Sans MS" panose="030F0702030302020204" pitchFamily="66" charset="0"/>
              </a:rPr>
              <a:t> radians, we keep increasing the angle. The distance reaches 1 and then is back to 0 at </a:t>
            </a:r>
            <a:r>
              <a:rPr lang="en-GB" sz="1200" baseline="30000" dirty="0">
                <a:solidFill>
                  <a:srgbClr val="0000FF"/>
                </a:solidFill>
                <a:latin typeface="Comic Sans MS" panose="030F0702030302020204" pitchFamily="66" charset="0"/>
              </a:rPr>
              <a:t> </a:t>
            </a:r>
            <a:r>
              <a:rPr lang="el-GR" sz="1200" dirty="0">
                <a:solidFill>
                  <a:srgbClr val="0000FF"/>
                </a:solidFill>
                <a:latin typeface="Comic Sans MS" panose="030F0702030302020204" pitchFamily="66" charset="0"/>
              </a:rPr>
              <a:t>π</a:t>
            </a:r>
            <a:r>
              <a:rPr lang="en-GB" sz="1200" baseline="30000" dirty="0">
                <a:solidFill>
                  <a:srgbClr val="0000FF"/>
                </a:solidFill>
                <a:latin typeface="Comic Sans MS" panose="030F0702030302020204" pitchFamily="66" charset="0"/>
              </a:rPr>
              <a:t> </a:t>
            </a:r>
            <a:r>
              <a:rPr lang="en-GB" sz="1200" dirty="0">
                <a:solidFill>
                  <a:srgbClr val="0000FF"/>
                </a:solidFill>
                <a:latin typeface="Comic Sans MS" panose="030F0702030302020204" pitchFamily="66" charset="0"/>
              </a:rPr>
              <a:t>radians</a:t>
            </a:r>
          </a:p>
          <a:p>
            <a:pPr algn="ctr"/>
            <a:endParaRPr lang="en-GB" sz="1200" dirty="0">
              <a:solidFill>
                <a:srgbClr val="0000FF"/>
              </a:solidFill>
              <a:latin typeface="Comic Sans MS" panose="030F0702030302020204" pitchFamily="66" charset="0"/>
            </a:endParaRPr>
          </a:p>
          <a:p>
            <a:pPr algn="ctr"/>
            <a:r>
              <a:rPr lang="en-GB" sz="1200" dirty="0">
                <a:solidFill>
                  <a:srgbClr val="0000FF"/>
                </a:solidFill>
                <a:latin typeface="Comic Sans MS" panose="030F0702030302020204" pitchFamily="66" charset="0"/>
                <a:sym typeface="Wingdings" panose="05000000000000000000" pitchFamily="2" charset="2"/>
              </a:rPr>
              <a:t> These are positive so will be plotted!</a:t>
            </a:r>
            <a:endParaRPr lang="en-GB" sz="1200" dirty="0">
              <a:solidFill>
                <a:srgbClr val="0000FF"/>
              </a:solidFill>
              <a:latin typeface="Comic Sans MS" panose="030F0702030302020204" pitchFamily="66" charset="0"/>
            </a:endParaRPr>
          </a:p>
        </p:txBody>
      </p:sp>
      <p:cxnSp>
        <p:nvCxnSpPr>
          <p:cNvPr id="103" name="Straight Arrow Connector 102"/>
          <p:cNvCxnSpPr/>
          <p:nvPr/>
        </p:nvCxnSpPr>
        <p:spPr>
          <a:xfrm flipH="1" flipV="1">
            <a:off x="6041364" y="2789207"/>
            <a:ext cx="103518" cy="422696"/>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6901131" y="2924354"/>
            <a:ext cx="2130725" cy="646331"/>
          </a:xfrm>
          <a:prstGeom prst="rect">
            <a:avLst/>
          </a:prstGeom>
          <a:noFill/>
        </p:spPr>
        <p:txBody>
          <a:bodyPr wrap="square" rtlCol="0">
            <a:spAutoFit/>
          </a:bodyPr>
          <a:lstStyle/>
          <a:p>
            <a:pPr algn="ctr"/>
            <a:r>
              <a:rPr lang="en-GB" sz="1200" dirty="0">
                <a:solidFill>
                  <a:srgbClr val="0000FF"/>
                </a:solidFill>
                <a:latin typeface="Comic Sans MS" panose="030F0702030302020204" pitchFamily="66" charset="0"/>
              </a:rPr>
              <a:t>Hopefully you can see the ranges we need to plot are only the positive ones!</a:t>
            </a:r>
          </a:p>
        </p:txBody>
      </p:sp>
      <p:sp>
        <p:nvSpPr>
          <p:cNvPr id="81" name="タイトル 1">
            <a:extLst>
              <a:ext uri="{FF2B5EF4-FFF2-40B4-BE49-F238E27FC236}">
                <a16:creationId xmlns:a16="http://schemas.microsoft.com/office/drawing/2014/main" id="{D9F2A41F-F41B-4E00-9FFF-E3EE51082F26}"/>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82" name="テキスト ボックス 81">
            <a:extLst>
              <a:ext uri="{FF2B5EF4-FFF2-40B4-BE49-F238E27FC236}">
                <a16:creationId xmlns:a16="http://schemas.microsoft.com/office/drawing/2014/main" id="{995DCF99-C2F0-4816-A8AB-1551B1D592ED}"/>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spTree>
    <p:extLst>
      <p:ext uri="{BB962C8B-B14F-4D97-AF65-F5344CB8AC3E}">
        <p14:creationId xmlns:p14="http://schemas.microsoft.com/office/powerpoint/2010/main" val="142629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blinds(horizontal)">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linds(horizont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linds(horizont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blinds(horizontal)">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1" nodeType="clickEffect">
                                  <p:stCondLst>
                                    <p:cond delay="0"/>
                                  </p:stCondLst>
                                  <p:childTnLst>
                                    <p:animEffect transition="out" filter="blinds(horizontal)">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500"/>
                                        <p:tgtEl>
                                          <p:spTgt spid="27"/>
                                        </p:tgtEl>
                                      </p:cBhvr>
                                    </p:animEffect>
                                    <p:set>
                                      <p:cBhvr>
                                        <p:cTn id="40" dur="1" fill="hold">
                                          <p:stCondLst>
                                            <p:cond delay="499"/>
                                          </p:stCondLst>
                                        </p:cTn>
                                        <p:tgtEl>
                                          <p:spTgt spid="27"/>
                                        </p:tgtEl>
                                        <p:attrNameLst>
                                          <p:attrName>style.visibility</p:attrName>
                                        </p:attrNameLst>
                                      </p:cBhvr>
                                      <p:to>
                                        <p:strVal val="hidden"/>
                                      </p:to>
                                    </p:set>
                                  </p:childTnLst>
                                </p:cTn>
                              </p:par>
                              <p:par>
                                <p:cTn id="41" presetID="3" presetClass="exit" presetSubtype="10" fill="hold" grpId="0" nodeType="withEffect">
                                  <p:stCondLst>
                                    <p:cond delay="0"/>
                                  </p:stCondLst>
                                  <p:childTnLst>
                                    <p:animEffect transition="out" filter="blinds(horizontal)">
                                      <p:cBhvr>
                                        <p:cTn id="42" dur="500"/>
                                        <p:tgtEl>
                                          <p:spTgt spid="7">
                                            <p:txEl>
                                              <p:pRg st="0" end="0"/>
                                            </p:txEl>
                                          </p:spTgt>
                                        </p:tgtEl>
                                      </p:cBhvr>
                                    </p:animEffect>
                                    <p:set>
                                      <p:cBhvr>
                                        <p:cTn id="43" dur="1" fill="hold">
                                          <p:stCondLst>
                                            <p:cond delay="499"/>
                                          </p:stCondLst>
                                        </p:cTn>
                                        <p:tgtEl>
                                          <p:spTgt spid="7">
                                            <p:txEl>
                                              <p:pRg st="0" end="0"/>
                                            </p:txEl>
                                          </p:spTgt>
                                        </p:tgtEl>
                                        <p:attrNameLst>
                                          <p:attrName>style.visibility</p:attrName>
                                        </p:attrNameLst>
                                      </p:cBhvr>
                                      <p:to>
                                        <p:strVal val="hidden"/>
                                      </p:to>
                                    </p:set>
                                  </p:childTnLst>
                                </p:cTn>
                              </p:par>
                              <p:par>
                                <p:cTn id="44" presetID="3" presetClass="exit" presetSubtype="10" fill="hold" grpId="0" nodeType="withEffect">
                                  <p:stCondLst>
                                    <p:cond delay="0"/>
                                  </p:stCondLst>
                                  <p:childTnLst>
                                    <p:animEffect transition="out" filter="blinds(horizontal)">
                                      <p:cBhvr>
                                        <p:cTn id="45" dur="500"/>
                                        <p:tgtEl>
                                          <p:spTgt spid="7">
                                            <p:txEl>
                                              <p:pRg st="2" end="2"/>
                                            </p:txEl>
                                          </p:spTgt>
                                        </p:tgtEl>
                                      </p:cBhvr>
                                    </p:animEffect>
                                    <p:set>
                                      <p:cBhvr>
                                        <p:cTn id="46" dur="1" fill="hold">
                                          <p:stCondLst>
                                            <p:cond delay="499"/>
                                          </p:stCondLst>
                                        </p:cTn>
                                        <p:tgtEl>
                                          <p:spTgt spid="7">
                                            <p:txEl>
                                              <p:pRg st="2" end="2"/>
                                            </p:txEl>
                                          </p:spTgt>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blinds(horizontal)">
                                      <p:cBhvr>
                                        <p:cTn id="51" dur="500"/>
                                        <p:tgtEl>
                                          <p:spTgt spid="91"/>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100"/>
                                        </p:tgtEl>
                                        <p:attrNameLst>
                                          <p:attrName>style.visibility</p:attrName>
                                        </p:attrNameLst>
                                      </p:cBhvr>
                                      <p:to>
                                        <p:strVal val="visible"/>
                                      </p:to>
                                    </p:set>
                                    <p:animEffect transition="in" filter="blinds(horizontal)">
                                      <p:cBhvr>
                                        <p:cTn id="56" dur="500"/>
                                        <p:tgtEl>
                                          <p:spTgt spid="100"/>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101">
                                            <p:txEl>
                                              <p:pRg st="0" end="0"/>
                                            </p:txEl>
                                          </p:spTgt>
                                        </p:tgtEl>
                                        <p:attrNameLst>
                                          <p:attrName>style.visibility</p:attrName>
                                        </p:attrNameLst>
                                      </p:cBhvr>
                                      <p:to>
                                        <p:strVal val="visible"/>
                                      </p:to>
                                    </p:set>
                                    <p:animEffect transition="in" filter="blinds(horizontal)">
                                      <p:cBhvr>
                                        <p:cTn id="61" dur="500"/>
                                        <p:tgtEl>
                                          <p:spTgt spid="101">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101">
                                            <p:txEl>
                                              <p:pRg st="2" end="2"/>
                                            </p:txEl>
                                          </p:spTgt>
                                        </p:tgtEl>
                                        <p:attrNameLst>
                                          <p:attrName>style.visibility</p:attrName>
                                        </p:attrNameLst>
                                      </p:cBhvr>
                                      <p:to>
                                        <p:strVal val="visible"/>
                                      </p:to>
                                    </p:set>
                                    <p:animEffect transition="in" filter="blinds(horizontal)">
                                      <p:cBhvr>
                                        <p:cTn id="66" dur="500"/>
                                        <p:tgtEl>
                                          <p:spTgt spid="101">
                                            <p:txEl>
                                              <p:pRg st="2" end="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xit" presetSubtype="10" fill="hold" grpId="1" nodeType="clickEffect">
                                  <p:stCondLst>
                                    <p:cond delay="0"/>
                                  </p:stCondLst>
                                  <p:childTnLst>
                                    <p:animEffect transition="out" filter="blinds(horizontal)">
                                      <p:cBhvr>
                                        <p:cTn id="70" dur="500"/>
                                        <p:tgtEl>
                                          <p:spTgt spid="91"/>
                                        </p:tgtEl>
                                      </p:cBhvr>
                                    </p:animEffect>
                                    <p:set>
                                      <p:cBhvr>
                                        <p:cTn id="71" dur="1" fill="hold">
                                          <p:stCondLst>
                                            <p:cond delay="499"/>
                                          </p:stCondLst>
                                        </p:cTn>
                                        <p:tgtEl>
                                          <p:spTgt spid="91"/>
                                        </p:tgtEl>
                                        <p:attrNameLst>
                                          <p:attrName>style.visibility</p:attrName>
                                        </p:attrNameLst>
                                      </p:cBhvr>
                                      <p:to>
                                        <p:strVal val="hidden"/>
                                      </p:to>
                                    </p:set>
                                  </p:childTnLst>
                                </p:cTn>
                              </p:par>
                              <p:par>
                                <p:cTn id="72" presetID="3" presetClass="exit" presetSubtype="10" fill="hold" nodeType="withEffect">
                                  <p:stCondLst>
                                    <p:cond delay="0"/>
                                  </p:stCondLst>
                                  <p:childTnLst>
                                    <p:animEffect transition="out" filter="blinds(horizontal)">
                                      <p:cBhvr>
                                        <p:cTn id="73" dur="500"/>
                                        <p:tgtEl>
                                          <p:spTgt spid="100"/>
                                        </p:tgtEl>
                                      </p:cBhvr>
                                    </p:animEffect>
                                    <p:set>
                                      <p:cBhvr>
                                        <p:cTn id="74" dur="1" fill="hold">
                                          <p:stCondLst>
                                            <p:cond delay="499"/>
                                          </p:stCondLst>
                                        </p:cTn>
                                        <p:tgtEl>
                                          <p:spTgt spid="100"/>
                                        </p:tgtEl>
                                        <p:attrNameLst>
                                          <p:attrName>style.visibility</p:attrName>
                                        </p:attrNameLst>
                                      </p:cBhvr>
                                      <p:to>
                                        <p:strVal val="hidden"/>
                                      </p:to>
                                    </p:set>
                                  </p:childTnLst>
                                </p:cTn>
                              </p:par>
                              <p:par>
                                <p:cTn id="75" presetID="3" presetClass="exit" presetSubtype="10" fill="hold" grpId="0" nodeType="withEffect">
                                  <p:stCondLst>
                                    <p:cond delay="0"/>
                                  </p:stCondLst>
                                  <p:childTnLst>
                                    <p:animEffect transition="out" filter="blinds(horizontal)">
                                      <p:cBhvr>
                                        <p:cTn id="76" dur="500"/>
                                        <p:tgtEl>
                                          <p:spTgt spid="101">
                                            <p:txEl>
                                              <p:pRg st="0" end="0"/>
                                            </p:txEl>
                                          </p:spTgt>
                                        </p:tgtEl>
                                      </p:cBhvr>
                                    </p:animEffect>
                                    <p:set>
                                      <p:cBhvr>
                                        <p:cTn id="77" dur="1" fill="hold">
                                          <p:stCondLst>
                                            <p:cond delay="499"/>
                                          </p:stCondLst>
                                        </p:cTn>
                                        <p:tgtEl>
                                          <p:spTgt spid="101">
                                            <p:txEl>
                                              <p:pRg st="0" end="0"/>
                                            </p:txEl>
                                          </p:spTgt>
                                        </p:tgtEl>
                                        <p:attrNameLst>
                                          <p:attrName>style.visibility</p:attrName>
                                        </p:attrNameLst>
                                      </p:cBhvr>
                                      <p:to>
                                        <p:strVal val="hidden"/>
                                      </p:to>
                                    </p:set>
                                  </p:childTnLst>
                                </p:cTn>
                              </p:par>
                              <p:par>
                                <p:cTn id="78" presetID="3" presetClass="exit" presetSubtype="10" fill="hold" grpId="0" nodeType="withEffect">
                                  <p:stCondLst>
                                    <p:cond delay="0"/>
                                  </p:stCondLst>
                                  <p:childTnLst>
                                    <p:animEffect transition="out" filter="blinds(horizontal)">
                                      <p:cBhvr>
                                        <p:cTn id="79" dur="500"/>
                                        <p:tgtEl>
                                          <p:spTgt spid="101">
                                            <p:txEl>
                                              <p:pRg st="2" end="2"/>
                                            </p:txEl>
                                          </p:spTgt>
                                        </p:tgtEl>
                                      </p:cBhvr>
                                    </p:animEffect>
                                    <p:set>
                                      <p:cBhvr>
                                        <p:cTn id="80" dur="1" fill="hold">
                                          <p:stCondLst>
                                            <p:cond delay="499"/>
                                          </p:stCondLst>
                                        </p:cTn>
                                        <p:tgtEl>
                                          <p:spTgt spid="101">
                                            <p:txEl>
                                              <p:pRg st="2" end="2"/>
                                            </p:txEl>
                                          </p:spTgt>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blinds(horizontal)">
                                      <p:cBhvr>
                                        <p:cTn id="85" dur="500"/>
                                        <p:tgtEl>
                                          <p:spTgt spid="92"/>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nodeType="clickEffect">
                                  <p:stCondLst>
                                    <p:cond delay="0"/>
                                  </p:stCondLst>
                                  <p:childTnLst>
                                    <p:set>
                                      <p:cBhvr>
                                        <p:cTn id="89" dur="1" fill="hold">
                                          <p:stCondLst>
                                            <p:cond delay="0"/>
                                          </p:stCondLst>
                                        </p:cTn>
                                        <p:tgtEl>
                                          <p:spTgt spid="103"/>
                                        </p:tgtEl>
                                        <p:attrNameLst>
                                          <p:attrName>style.visibility</p:attrName>
                                        </p:attrNameLst>
                                      </p:cBhvr>
                                      <p:to>
                                        <p:strVal val="visible"/>
                                      </p:to>
                                    </p:set>
                                    <p:animEffect transition="in" filter="blinds(horizontal)">
                                      <p:cBhvr>
                                        <p:cTn id="90" dur="500"/>
                                        <p:tgtEl>
                                          <p:spTgt spid="103"/>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nodeType="clickEffect">
                                  <p:stCondLst>
                                    <p:cond delay="0"/>
                                  </p:stCondLst>
                                  <p:childTnLst>
                                    <p:set>
                                      <p:cBhvr>
                                        <p:cTn id="94" dur="1" fill="hold">
                                          <p:stCondLst>
                                            <p:cond delay="0"/>
                                          </p:stCondLst>
                                        </p:cTn>
                                        <p:tgtEl>
                                          <p:spTgt spid="102">
                                            <p:txEl>
                                              <p:pRg st="0" end="0"/>
                                            </p:txEl>
                                          </p:spTgt>
                                        </p:tgtEl>
                                        <p:attrNameLst>
                                          <p:attrName>style.visibility</p:attrName>
                                        </p:attrNameLst>
                                      </p:cBhvr>
                                      <p:to>
                                        <p:strVal val="visible"/>
                                      </p:to>
                                    </p:set>
                                    <p:animEffect transition="in" filter="blinds(horizontal)">
                                      <p:cBhvr>
                                        <p:cTn id="95" dur="500"/>
                                        <p:tgtEl>
                                          <p:spTgt spid="102">
                                            <p:txEl>
                                              <p:pRg st="0" end="0"/>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nodeType="clickEffect">
                                  <p:stCondLst>
                                    <p:cond delay="0"/>
                                  </p:stCondLst>
                                  <p:childTnLst>
                                    <p:set>
                                      <p:cBhvr>
                                        <p:cTn id="99" dur="1" fill="hold">
                                          <p:stCondLst>
                                            <p:cond delay="0"/>
                                          </p:stCondLst>
                                        </p:cTn>
                                        <p:tgtEl>
                                          <p:spTgt spid="102">
                                            <p:txEl>
                                              <p:pRg st="2" end="2"/>
                                            </p:txEl>
                                          </p:spTgt>
                                        </p:tgtEl>
                                        <p:attrNameLst>
                                          <p:attrName>style.visibility</p:attrName>
                                        </p:attrNameLst>
                                      </p:cBhvr>
                                      <p:to>
                                        <p:strVal val="visible"/>
                                      </p:to>
                                    </p:set>
                                    <p:animEffect transition="in" filter="blinds(horizontal)">
                                      <p:cBhvr>
                                        <p:cTn id="100" dur="500"/>
                                        <p:tgtEl>
                                          <p:spTgt spid="102">
                                            <p:txEl>
                                              <p:pRg st="2" end="2"/>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xit" presetSubtype="10" fill="hold" grpId="1" nodeType="clickEffect">
                                  <p:stCondLst>
                                    <p:cond delay="0"/>
                                  </p:stCondLst>
                                  <p:childTnLst>
                                    <p:animEffect transition="out" filter="blinds(horizontal)">
                                      <p:cBhvr>
                                        <p:cTn id="104" dur="500"/>
                                        <p:tgtEl>
                                          <p:spTgt spid="92"/>
                                        </p:tgtEl>
                                      </p:cBhvr>
                                    </p:animEffect>
                                    <p:set>
                                      <p:cBhvr>
                                        <p:cTn id="105" dur="1" fill="hold">
                                          <p:stCondLst>
                                            <p:cond delay="499"/>
                                          </p:stCondLst>
                                        </p:cTn>
                                        <p:tgtEl>
                                          <p:spTgt spid="92"/>
                                        </p:tgtEl>
                                        <p:attrNameLst>
                                          <p:attrName>style.visibility</p:attrName>
                                        </p:attrNameLst>
                                      </p:cBhvr>
                                      <p:to>
                                        <p:strVal val="hidden"/>
                                      </p:to>
                                    </p:set>
                                  </p:childTnLst>
                                </p:cTn>
                              </p:par>
                              <p:par>
                                <p:cTn id="106" presetID="3" presetClass="exit" presetSubtype="10" fill="hold" nodeType="withEffect">
                                  <p:stCondLst>
                                    <p:cond delay="0"/>
                                  </p:stCondLst>
                                  <p:childTnLst>
                                    <p:animEffect transition="out" filter="blinds(horizontal)">
                                      <p:cBhvr>
                                        <p:cTn id="107" dur="500"/>
                                        <p:tgtEl>
                                          <p:spTgt spid="103"/>
                                        </p:tgtEl>
                                      </p:cBhvr>
                                    </p:animEffect>
                                    <p:set>
                                      <p:cBhvr>
                                        <p:cTn id="108" dur="1" fill="hold">
                                          <p:stCondLst>
                                            <p:cond delay="499"/>
                                          </p:stCondLst>
                                        </p:cTn>
                                        <p:tgtEl>
                                          <p:spTgt spid="103"/>
                                        </p:tgtEl>
                                        <p:attrNameLst>
                                          <p:attrName>style.visibility</p:attrName>
                                        </p:attrNameLst>
                                      </p:cBhvr>
                                      <p:to>
                                        <p:strVal val="hidden"/>
                                      </p:to>
                                    </p:set>
                                  </p:childTnLst>
                                </p:cTn>
                              </p:par>
                              <p:par>
                                <p:cTn id="109" presetID="3" presetClass="exit" presetSubtype="10" fill="hold" grpId="0" nodeType="withEffect">
                                  <p:stCondLst>
                                    <p:cond delay="0"/>
                                  </p:stCondLst>
                                  <p:childTnLst>
                                    <p:animEffect transition="out" filter="blinds(horizontal)">
                                      <p:cBhvr>
                                        <p:cTn id="110" dur="500"/>
                                        <p:tgtEl>
                                          <p:spTgt spid="102">
                                            <p:txEl>
                                              <p:pRg st="0" end="0"/>
                                            </p:txEl>
                                          </p:spTgt>
                                        </p:tgtEl>
                                      </p:cBhvr>
                                    </p:animEffect>
                                    <p:set>
                                      <p:cBhvr>
                                        <p:cTn id="111" dur="1" fill="hold">
                                          <p:stCondLst>
                                            <p:cond delay="499"/>
                                          </p:stCondLst>
                                        </p:cTn>
                                        <p:tgtEl>
                                          <p:spTgt spid="102">
                                            <p:txEl>
                                              <p:pRg st="0" end="0"/>
                                            </p:txEl>
                                          </p:spTgt>
                                        </p:tgtEl>
                                        <p:attrNameLst>
                                          <p:attrName>style.visibility</p:attrName>
                                        </p:attrNameLst>
                                      </p:cBhvr>
                                      <p:to>
                                        <p:strVal val="hidden"/>
                                      </p:to>
                                    </p:set>
                                  </p:childTnLst>
                                </p:cTn>
                              </p:par>
                              <p:par>
                                <p:cTn id="112" presetID="3" presetClass="exit" presetSubtype="10" fill="hold" grpId="0" nodeType="withEffect">
                                  <p:stCondLst>
                                    <p:cond delay="0"/>
                                  </p:stCondLst>
                                  <p:childTnLst>
                                    <p:animEffect transition="out" filter="blinds(horizontal)">
                                      <p:cBhvr>
                                        <p:cTn id="113" dur="500"/>
                                        <p:tgtEl>
                                          <p:spTgt spid="102">
                                            <p:txEl>
                                              <p:pRg st="2" end="2"/>
                                            </p:txEl>
                                          </p:spTgt>
                                        </p:tgtEl>
                                      </p:cBhvr>
                                    </p:animEffect>
                                    <p:set>
                                      <p:cBhvr>
                                        <p:cTn id="114" dur="1" fill="hold">
                                          <p:stCondLst>
                                            <p:cond delay="499"/>
                                          </p:stCondLst>
                                        </p:cTn>
                                        <p:tgtEl>
                                          <p:spTgt spid="102">
                                            <p:txEl>
                                              <p:pRg st="2" end="2"/>
                                            </p:txEl>
                                          </p:spTgt>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104"/>
                                        </p:tgtEl>
                                        <p:attrNameLst>
                                          <p:attrName>style.visibility</p:attrName>
                                        </p:attrNameLst>
                                      </p:cBhvr>
                                      <p:to>
                                        <p:strVal val="visible"/>
                                      </p:to>
                                    </p:set>
                                    <p:animEffect transition="in" filter="blinds(horizontal)">
                                      <p:cBhvr>
                                        <p:cTn id="119" dur="500"/>
                                        <p:tgtEl>
                                          <p:spTgt spid="104"/>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2" nodeType="clickEffect">
                                  <p:stCondLst>
                                    <p:cond delay="0"/>
                                  </p:stCondLst>
                                  <p:childTnLst>
                                    <p:set>
                                      <p:cBhvr>
                                        <p:cTn id="123" dur="1" fill="hold">
                                          <p:stCondLst>
                                            <p:cond delay="0"/>
                                          </p:stCondLst>
                                        </p:cTn>
                                        <p:tgtEl>
                                          <p:spTgt spid="6"/>
                                        </p:tgtEl>
                                        <p:attrNameLst>
                                          <p:attrName>style.visibility</p:attrName>
                                        </p:attrNameLst>
                                      </p:cBhvr>
                                      <p:to>
                                        <p:strVal val="visible"/>
                                      </p:to>
                                    </p:set>
                                    <p:animEffect transition="in" filter="blinds(horizontal)">
                                      <p:cBhvr>
                                        <p:cTn id="124" dur="500"/>
                                        <p:tgtEl>
                                          <p:spTgt spid="6"/>
                                        </p:tgtEl>
                                      </p:cBhvr>
                                    </p:animEffect>
                                  </p:childTnLst>
                                </p:cTn>
                              </p:par>
                              <p:par>
                                <p:cTn id="125" presetID="3" presetClass="entr" presetSubtype="10" fill="hold" grpId="2" nodeType="withEffect">
                                  <p:stCondLst>
                                    <p:cond delay="0"/>
                                  </p:stCondLst>
                                  <p:childTnLst>
                                    <p:set>
                                      <p:cBhvr>
                                        <p:cTn id="126" dur="1" fill="hold">
                                          <p:stCondLst>
                                            <p:cond delay="0"/>
                                          </p:stCondLst>
                                        </p:cTn>
                                        <p:tgtEl>
                                          <p:spTgt spid="92"/>
                                        </p:tgtEl>
                                        <p:attrNameLst>
                                          <p:attrName>style.visibility</p:attrName>
                                        </p:attrNameLst>
                                      </p:cBhvr>
                                      <p:to>
                                        <p:strVal val="visible"/>
                                      </p:to>
                                    </p:set>
                                    <p:animEffect transition="in" filter="blinds(horizontal)">
                                      <p:cBhvr>
                                        <p:cTn id="127" dur="500"/>
                                        <p:tgtEl>
                                          <p:spTgt spid="92"/>
                                        </p:tgtEl>
                                      </p:cBhvr>
                                    </p:animEffect>
                                  </p:childTnLst>
                                </p:cTn>
                              </p:par>
                              <p:par>
                                <p:cTn id="128" presetID="3" presetClass="entr" presetSubtype="10" fill="hold" grpId="0" nodeType="with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blinds(horizontal)">
                                      <p:cBhvr>
                                        <p:cTn id="130"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91" grpId="0" animBg="1"/>
      <p:bldP spid="91" grpId="1" animBg="1"/>
      <p:bldP spid="92" grpId="0" animBg="1"/>
      <p:bldP spid="92" grpId="1" animBg="1"/>
      <p:bldP spid="92" grpId="2" animBg="1"/>
      <p:bldP spid="94" grpId="0" animBg="1"/>
      <p:bldP spid="7" grpId="0" build="allAtOnce"/>
      <p:bldP spid="101" grpId="0" build="allAtOnce"/>
      <p:bldP spid="102" grpId="0" build="allAtOnce"/>
      <p:bldP spid="10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048000" cy="2911415"/>
          </a:xfrm>
        </p:spPr>
        <p:txBody>
          <a:bodyPr>
            <a:normAutofit fontScale="92500" lnSpcReduction="10000"/>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Sketch the following curve:</a:t>
            </a: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algn="ctr">
              <a:buFont typeface="Wingdings" pitchFamily="2" charset="2"/>
              <a:buChar char="à"/>
            </a:pPr>
            <a:r>
              <a:rPr lang="en-GB" sz="1400" dirty="0">
                <a:latin typeface="Comic Sans MS" panose="030F0702030302020204" pitchFamily="66" charset="0"/>
                <a:sym typeface="Wingdings" panose="05000000000000000000" pitchFamily="2" charset="2"/>
              </a:rPr>
              <a:t>Now we can plot these. Remember we do not plot negative values…</a:t>
            </a:r>
          </a:p>
          <a:p>
            <a:pPr algn="ctr">
              <a:buFont typeface="Wingdings" pitchFamily="2" charset="2"/>
              <a:buChar char="à"/>
            </a:pPr>
            <a:endParaRPr lang="en-GB" sz="1400" dirty="0">
              <a:latin typeface="Comic Sans MS" panose="030F0702030302020204" pitchFamily="66" charset="0"/>
              <a:sym typeface="Wingdings" panose="05000000000000000000" pitchFamily="2" charset="2"/>
            </a:endParaRPr>
          </a:p>
          <a:p>
            <a:pPr algn="ctr">
              <a:buFont typeface="Wingdings" pitchFamily="2" charset="2"/>
              <a:buChar char="à"/>
            </a:pPr>
            <a:r>
              <a:rPr lang="en-GB" sz="1400" dirty="0">
                <a:latin typeface="Comic Sans MS" panose="030F0702030302020204" pitchFamily="66" charset="0"/>
                <a:sym typeface="Wingdings" panose="05000000000000000000" pitchFamily="2" charset="2"/>
              </a:rPr>
              <a:t>You can think of the plotting as being in several ‘sections’</a:t>
            </a: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p:txBody>
      </p:sp>
      <p:sp>
        <p:nvSpPr>
          <p:cNvPr id="1120" name="AutoShape 123"/>
          <p:cNvSpPr>
            <a:spLocks noChangeAspect="1" noChangeArrowheads="1" noTextEdit="1"/>
          </p:cNvSpPr>
          <p:nvPr/>
        </p:nvSpPr>
        <p:spPr bwMode="auto">
          <a:xfrm>
            <a:off x="3343275" y="1568450"/>
            <a:ext cx="571500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1" name="Line 125"/>
          <p:cNvSpPr>
            <a:spLocks noChangeShapeType="1"/>
          </p:cNvSpPr>
          <p:nvPr/>
        </p:nvSpPr>
        <p:spPr bwMode="auto">
          <a:xfrm>
            <a:off x="3751263"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2" name="Line 126"/>
          <p:cNvSpPr>
            <a:spLocks noChangeShapeType="1"/>
          </p:cNvSpPr>
          <p:nvPr/>
        </p:nvSpPr>
        <p:spPr bwMode="auto">
          <a:xfrm>
            <a:off x="4159250"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3" name="Line 127"/>
          <p:cNvSpPr>
            <a:spLocks noChangeShapeType="1"/>
          </p:cNvSpPr>
          <p:nvPr/>
        </p:nvSpPr>
        <p:spPr bwMode="auto">
          <a:xfrm>
            <a:off x="456882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4" name="Line 128"/>
          <p:cNvSpPr>
            <a:spLocks noChangeShapeType="1"/>
          </p:cNvSpPr>
          <p:nvPr/>
        </p:nvSpPr>
        <p:spPr bwMode="auto">
          <a:xfrm>
            <a:off x="4976813"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5" name="Line 129"/>
          <p:cNvSpPr>
            <a:spLocks noChangeShapeType="1"/>
          </p:cNvSpPr>
          <p:nvPr/>
        </p:nvSpPr>
        <p:spPr bwMode="auto">
          <a:xfrm>
            <a:off x="5384800"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6" name="Line 130"/>
          <p:cNvSpPr>
            <a:spLocks noChangeShapeType="1"/>
          </p:cNvSpPr>
          <p:nvPr/>
        </p:nvSpPr>
        <p:spPr bwMode="auto">
          <a:xfrm>
            <a:off x="5792788"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7" name="Line 131"/>
          <p:cNvSpPr>
            <a:spLocks noChangeShapeType="1"/>
          </p:cNvSpPr>
          <p:nvPr/>
        </p:nvSpPr>
        <p:spPr bwMode="auto">
          <a:xfrm>
            <a:off x="620077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8" name="Line 132"/>
          <p:cNvSpPr>
            <a:spLocks noChangeShapeType="1"/>
          </p:cNvSpPr>
          <p:nvPr/>
        </p:nvSpPr>
        <p:spPr bwMode="auto">
          <a:xfrm>
            <a:off x="6608763"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9" name="Line 133"/>
          <p:cNvSpPr>
            <a:spLocks noChangeShapeType="1"/>
          </p:cNvSpPr>
          <p:nvPr/>
        </p:nvSpPr>
        <p:spPr bwMode="auto">
          <a:xfrm>
            <a:off x="7016750"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0" name="Line 134"/>
          <p:cNvSpPr>
            <a:spLocks noChangeShapeType="1"/>
          </p:cNvSpPr>
          <p:nvPr/>
        </p:nvSpPr>
        <p:spPr bwMode="auto">
          <a:xfrm>
            <a:off x="742632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1" name="Line 135"/>
          <p:cNvSpPr>
            <a:spLocks noChangeShapeType="1"/>
          </p:cNvSpPr>
          <p:nvPr/>
        </p:nvSpPr>
        <p:spPr bwMode="auto">
          <a:xfrm>
            <a:off x="7834313"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2" name="Line 136"/>
          <p:cNvSpPr>
            <a:spLocks noChangeShapeType="1"/>
          </p:cNvSpPr>
          <p:nvPr/>
        </p:nvSpPr>
        <p:spPr bwMode="auto">
          <a:xfrm>
            <a:off x="8242300"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3" name="Line 137"/>
          <p:cNvSpPr>
            <a:spLocks noChangeShapeType="1"/>
          </p:cNvSpPr>
          <p:nvPr/>
        </p:nvSpPr>
        <p:spPr bwMode="auto">
          <a:xfrm>
            <a:off x="8650288"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4" name="Line 138"/>
          <p:cNvSpPr>
            <a:spLocks noChangeShapeType="1"/>
          </p:cNvSpPr>
          <p:nvPr/>
        </p:nvSpPr>
        <p:spPr bwMode="auto">
          <a:xfrm>
            <a:off x="3336925" y="1939925"/>
            <a:ext cx="57277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5" name="Line 139"/>
          <p:cNvSpPr>
            <a:spLocks noChangeShapeType="1"/>
          </p:cNvSpPr>
          <p:nvPr/>
        </p:nvSpPr>
        <p:spPr bwMode="auto">
          <a:xfrm>
            <a:off x="3336925" y="2311400"/>
            <a:ext cx="57277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6" name="Line 140"/>
          <p:cNvSpPr>
            <a:spLocks noChangeShapeType="1"/>
          </p:cNvSpPr>
          <p:nvPr/>
        </p:nvSpPr>
        <p:spPr bwMode="auto">
          <a:xfrm>
            <a:off x="334327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7" name="Line 141"/>
          <p:cNvSpPr>
            <a:spLocks noChangeShapeType="1"/>
          </p:cNvSpPr>
          <p:nvPr/>
        </p:nvSpPr>
        <p:spPr bwMode="auto">
          <a:xfrm>
            <a:off x="905827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8" name="Line 142"/>
          <p:cNvSpPr>
            <a:spLocks noChangeShapeType="1"/>
          </p:cNvSpPr>
          <p:nvPr/>
        </p:nvSpPr>
        <p:spPr bwMode="auto">
          <a:xfrm>
            <a:off x="3336925" y="1568450"/>
            <a:ext cx="57277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9" name="Line 143"/>
          <p:cNvSpPr>
            <a:spLocks noChangeShapeType="1"/>
          </p:cNvSpPr>
          <p:nvPr/>
        </p:nvSpPr>
        <p:spPr bwMode="auto">
          <a:xfrm>
            <a:off x="3336925" y="2681288"/>
            <a:ext cx="57277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0" name="TextBox 1139"/>
          <p:cNvSpPr txBox="1"/>
          <p:nvPr/>
        </p:nvSpPr>
        <p:spPr>
          <a:xfrm>
            <a:off x="3338422" y="1604513"/>
            <a:ext cx="457200" cy="307777"/>
          </a:xfrm>
          <a:prstGeom prst="rect">
            <a:avLst/>
          </a:prstGeom>
          <a:noFill/>
        </p:spPr>
        <p:txBody>
          <a:bodyPr wrap="square" rtlCol="0">
            <a:spAutoFit/>
          </a:bodyPr>
          <a:lstStyle/>
          <a:p>
            <a:r>
              <a:rPr lang="en-GB" sz="1400" dirty="0">
                <a:latin typeface="Comic Sans MS" panose="030F0702030302020204" pitchFamily="66" charset="0"/>
              </a:rPr>
              <a:t>3</a:t>
            </a:r>
            <a:r>
              <a:rPr lang="el-GR" sz="1400" dirty="0">
                <a:latin typeface="Comic Sans MS" panose="030F0702030302020204" pitchFamily="66" charset="0"/>
              </a:rPr>
              <a:t>θ</a:t>
            </a:r>
            <a:endParaRPr lang="en-GB" sz="1400" dirty="0">
              <a:latin typeface="Comic Sans MS" panose="030F0702030302020204" pitchFamily="66" charset="0"/>
            </a:endParaRPr>
          </a:p>
        </p:txBody>
      </p:sp>
      <p:sp>
        <p:nvSpPr>
          <p:cNvPr id="182" name="TextBox 181"/>
          <p:cNvSpPr txBox="1"/>
          <p:nvPr/>
        </p:nvSpPr>
        <p:spPr>
          <a:xfrm>
            <a:off x="3387305" y="1963947"/>
            <a:ext cx="339306" cy="307777"/>
          </a:xfrm>
          <a:prstGeom prst="rect">
            <a:avLst/>
          </a:prstGeom>
          <a:noFill/>
        </p:spPr>
        <p:txBody>
          <a:bodyPr wrap="square" rtlCol="0">
            <a:spAutoFit/>
          </a:bodyPr>
          <a:lstStyle/>
          <a:p>
            <a:pPr algn="ctr"/>
            <a:r>
              <a:rPr lang="el-GR" sz="1400" dirty="0">
                <a:latin typeface="Comic Sans MS" panose="030F0702030302020204" pitchFamily="66" charset="0"/>
              </a:rPr>
              <a:t>θ</a:t>
            </a:r>
            <a:endParaRPr lang="en-GB" sz="1400" dirty="0">
              <a:latin typeface="Comic Sans MS" panose="030F0702030302020204" pitchFamily="66" charset="0"/>
            </a:endParaRPr>
          </a:p>
        </p:txBody>
      </p:sp>
      <p:sp>
        <p:nvSpPr>
          <p:cNvPr id="183" name="TextBox 182"/>
          <p:cNvSpPr txBox="1"/>
          <p:nvPr/>
        </p:nvSpPr>
        <p:spPr>
          <a:xfrm>
            <a:off x="3384428" y="2340633"/>
            <a:ext cx="339306" cy="307777"/>
          </a:xfrm>
          <a:prstGeom prst="rect">
            <a:avLst/>
          </a:prstGeom>
          <a:noFill/>
        </p:spPr>
        <p:txBody>
          <a:bodyPr wrap="square" rtlCol="0">
            <a:spAutoFit/>
          </a:bodyPr>
          <a:lstStyle/>
          <a:p>
            <a:pPr algn="ctr"/>
            <a:r>
              <a:rPr lang="en-GB" sz="1400" dirty="0">
                <a:latin typeface="Comic Sans MS" panose="030F0702030302020204" pitchFamily="66" charset="0"/>
              </a:rPr>
              <a:t>r</a:t>
            </a:r>
          </a:p>
        </p:txBody>
      </p:sp>
      <p:sp>
        <p:nvSpPr>
          <p:cNvPr id="184" name="TextBox 183"/>
          <p:cNvSpPr txBox="1"/>
          <p:nvPr/>
        </p:nvSpPr>
        <p:spPr>
          <a:xfrm>
            <a:off x="3789871" y="1590136"/>
            <a:ext cx="339306" cy="307777"/>
          </a:xfrm>
          <a:prstGeom prst="rect">
            <a:avLst/>
          </a:prstGeom>
          <a:noFill/>
        </p:spPr>
        <p:txBody>
          <a:bodyPr wrap="square" rtlCol="0">
            <a:spAutoFit/>
          </a:bodyPr>
          <a:lstStyle/>
          <a:p>
            <a:pPr algn="ctr"/>
            <a:r>
              <a:rPr lang="en-GB" sz="1400" dirty="0">
                <a:latin typeface="Comic Sans MS" panose="030F0702030302020204" pitchFamily="66" charset="0"/>
              </a:rPr>
              <a:t>0</a:t>
            </a:r>
          </a:p>
        </p:txBody>
      </p:sp>
      <p:sp>
        <p:nvSpPr>
          <p:cNvPr id="185" name="TextBox 184"/>
          <p:cNvSpPr txBox="1"/>
          <p:nvPr/>
        </p:nvSpPr>
        <p:spPr>
          <a:xfrm>
            <a:off x="4192437" y="1535501"/>
            <a:ext cx="339306" cy="430887"/>
          </a:xfrm>
          <a:prstGeom prst="rect">
            <a:avLst/>
          </a:prstGeom>
          <a:noFill/>
        </p:spPr>
        <p:txBody>
          <a:bodyPr wrap="square" rtlCol="0">
            <a:spAutoFit/>
          </a:bodyPr>
          <a:lstStyle/>
          <a:p>
            <a:pPr algn="ct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186" name="TextBox 185"/>
          <p:cNvSpPr txBox="1"/>
          <p:nvPr/>
        </p:nvSpPr>
        <p:spPr>
          <a:xfrm>
            <a:off x="4965937" y="1549879"/>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3</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188" name="TextBox 187"/>
          <p:cNvSpPr txBox="1"/>
          <p:nvPr/>
        </p:nvSpPr>
        <p:spPr>
          <a:xfrm>
            <a:off x="4638134" y="1593010"/>
            <a:ext cx="270296" cy="307777"/>
          </a:xfrm>
          <a:prstGeom prst="rect">
            <a:avLst/>
          </a:prstGeom>
          <a:noFill/>
        </p:spPr>
        <p:txBody>
          <a:bodyPr wrap="square" rtlCol="0">
            <a:spAutoFit/>
          </a:bodyPr>
          <a:lstStyle/>
          <a:p>
            <a:pPr algn="ct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189" name="TextBox 188"/>
          <p:cNvSpPr txBox="1"/>
          <p:nvPr/>
        </p:nvSpPr>
        <p:spPr>
          <a:xfrm>
            <a:off x="5377129" y="1607388"/>
            <a:ext cx="437075" cy="307777"/>
          </a:xfrm>
          <a:prstGeom prst="rect">
            <a:avLst/>
          </a:prstGeom>
          <a:noFill/>
        </p:spPr>
        <p:txBody>
          <a:bodyPr wrap="square" rtlCol="0">
            <a:spAutoFit/>
          </a:bodyPr>
          <a:lstStyle/>
          <a:p>
            <a:pPr algn="ctr"/>
            <a:r>
              <a:rPr lang="en-GB" sz="1400" dirty="0">
                <a:latin typeface="Comic Sans MS" panose="030F0702030302020204" pitchFamily="66" charset="0"/>
              </a:rPr>
              <a:t>2</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190" name="TextBox 189"/>
          <p:cNvSpPr txBox="1"/>
          <p:nvPr/>
        </p:nvSpPr>
        <p:spPr>
          <a:xfrm>
            <a:off x="6176510" y="1604512"/>
            <a:ext cx="437075" cy="307777"/>
          </a:xfrm>
          <a:prstGeom prst="rect">
            <a:avLst/>
          </a:prstGeom>
          <a:noFill/>
        </p:spPr>
        <p:txBody>
          <a:bodyPr wrap="square" rtlCol="0">
            <a:spAutoFit/>
          </a:bodyPr>
          <a:lstStyle/>
          <a:p>
            <a:pPr algn="ctr"/>
            <a:r>
              <a:rPr lang="en-GB" sz="1400" dirty="0">
                <a:latin typeface="Comic Sans MS" panose="030F0702030302020204" pitchFamily="66" charset="0"/>
              </a:rPr>
              <a:t>3</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191" name="TextBox 190"/>
          <p:cNvSpPr txBox="1"/>
          <p:nvPr/>
        </p:nvSpPr>
        <p:spPr>
          <a:xfrm>
            <a:off x="7001770" y="1601638"/>
            <a:ext cx="437075" cy="307777"/>
          </a:xfrm>
          <a:prstGeom prst="rect">
            <a:avLst/>
          </a:prstGeom>
          <a:noFill/>
        </p:spPr>
        <p:txBody>
          <a:bodyPr wrap="square" rtlCol="0">
            <a:spAutoFit/>
          </a:bodyPr>
          <a:lstStyle/>
          <a:p>
            <a:pPr algn="ctr"/>
            <a:r>
              <a:rPr lang="en-GB" sz="1400" dirty="0">
                <a:latin typeface="Comic Sans MS" panose="030F0702030302020204" pitchFamily="66" charset="0"/>
              </a:rPr>
              <a:t>4</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192" name="TextBox 191"/>
          <p:cNvSpPr txBox="1"/>
          <p:nvPr/>
        </p:nvSpPr>
        <p:spPr>
          <a:xfrm>
            <a:off x="7835657" y="1590136"/>
            <a:ext cx="437075" cy="307777"/>
          </a:xfrm>
          <a:prstGeom prst="rect">
            <a:avLst/>
          </a:prstGeom>
          <a:noFill/>
        </p:spPr>
        <p:txBody>
          <a:bodyPr wrap="square" rtlCol="0">
            <a:spAutoFit/>
          </a:bodyPr>
          <a:lstStyle/>
          <a:p>
            <a:pPr algn="ctr"/>
            <a:r>
              <a:rPr lang="en-GB" sz="1400" dirty="0">
                <a:latin typeface="Comic Sans MS" panose="030F0702030302020204" pitchFamily="66" charset="0"/>
              </a:rPr>
              <a:t>5</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193" name="TextBox 192"/>
          <p:cNvSpPr txBox="1"/>
          <p:nvPr/>
        </p:nvSpPr>
        <p:spPr>
          <a:xfrm>
            <a:off x="8626412" y="1595887"/>
            <a:ext cx="437075" cy="307777"/>
          </a:xfrm>
          <a:prstGeom prst="rect">
            <a:avLst/>
          </a:prstGeom>
          <a:noFill/>
        </p:spPr>
        <p:txBody>
          <a:bodyPr wrap="square" rtlCol="0">
            <a:spAutoFit/>
          </a:bodyPr>
          <a:lstStyle/>
          <a:p>
            <a:pPr algn="ctr"/>
            <a:r>
              <a:rPr lang="en-GB" sz="1400" dirty="0">
                <a:latin typeface="Comic Sans MS" panose="030F0702030302020204" pitchFamily="66" charset="0"/>
              </a:rPr>
              <a:t>6</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194" name="TextBox 193"/>
          <p:cNvSpPr txBox="1"/>
          <p:nvPr/>
        </p:nvSpPr>
        <p:spPr>
          <a:xfrm>
            <a:off x="5791197" y="1547003"/>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5</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195" name="TextBox 194"/>
          <p:cNvSpPr txBox="1"/>
          <p:nvPr/>
        </p:nvSpPr>
        <p:spPr>
          <a:xfrm>
            <a:off x="6593454" y="1547004"/>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7</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196" name="TextBox 195"/>
          <p:cNvSpPr txBox="1"/>
          <p:nvPr/>
        </p:nvSpPr>
        <p:spPr>
          <a:xfrm>
            <a:off x="7418714" y="1544127"/>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9</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197" name="TextBox 196"/>
          <p:cNvSpPr txBox="1"/>
          <p:nvPr/>
        </p:nvSpPr>
        <p:spPr>
          <a:xfrm>
            <a:off x="8235348" y="1549878"/>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11</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198" name="TextBox 197"/>
          <p:cNvSpPr txBox="1"/>
          <p:nvPr/>
        </p:nvSpPr>
        <p:spPr>
          <a:xfrm>
            <a:off x="3786996" y="1958196"/>
            <a:ext cx="339306" cy="307777"/>
          </a:xfrm>
          <a:prstGeom prst="rect">
            <a:avLst/>
          </a:prstGeom>
          <a:noFill/>
        </p:spPr>
        <p:txBody>
          <a:bodyPr wrap="square" rtlCol="0">
            <a:spAutoFit/>
          </a:bodyPr>
          <a:lstStyle/>
          <a:p>
            <a:pPr algn="ctr"/>
            <a:r>
              <a:rPr lang="en-GB" sz="1400" dirty="0">
                <a:latin typeface="Comic Sans MS" panose="030F0702030302020204" pitchFamily="66" charset="0"/>
              </a:rPr>
              <a:t>0</a:t>
            </a:r>
          </a:p>
        </p:txBody>
      </p:sp>
      <p:sp>
        <p:nvSpPr>
          <p:cNvPr id="199" name="TextBox 198"/>
          <p:cNvSpPr txBox="1"/>
          <p:nvPr/>
        </p:nvSpPr>
        <p:spPr>
          <a:xfrm>
            <a:off x="4198188" y="1903561"/>
            <a:ext cx="339306" cy="430887"/>
          </a:xfrm>
          <a:prstGeom prst="rect">
            <a:avLst/>
          </a:prstGeom>
          <a:noFill/>
        </p:spPr>
        <p:txBody>
          <a:bodyPr wrap="square" rtlCol="0">
            <a:spAutoFit/>
          </a:bodyPr>
          <a:lstStyle/>
          <a:p>
            <a:pPr algn="ctr"/>
            <a:r>
              <a:rPr lang="el-GR" sz="1100" u="sng" dirty="0">
                <a:latin typeface="Comic Sans MS" panose="030F0702030302020204" pitchFamily="66" charset="0"/>
              </a:rPr>
              <a:t>π</a:t>
            </a:r>
            <a:r>
              <a:rPr lang="en-GB" sz="1100" dirty="0">
                <a:latin typeface="Comic Sans MS" panose="030F0702030302020204" pitchFamily="66" charset="0"/>
              </a:rPr>
              <a:t> 6</a:t>
            </a:r>
          </a:p>
        </p:txBody>
      </p:sp>
      <p:sp>
        <p:nvSpPr>
          <p:cNvPr id="200" name="TextBox 199"/>
          <p:cNvSpPr txBox="1"/>
          <p:nvPr/>
        </p:nvSpPr>
        <p:spPr>
          <a:xfrm>
            <a:off x="4600754" y="1900685"/>
            <a:ext cx="339306" cy="430887"/>
          </a:xfrm>
          <a:prstGeom prst="rect">
            <a:avLst/>
          </a:prstGeom>
          <a:noFill/>
        </p:spPr>
        <p:txBody>
          <a:bodyPr wrap="square" rtlCol="0">
            <a:spAutoFit/>
          </a:bodyPr>
          <a:lstStyle/>
          <a:p>
            <a:pPr algn="ctr"/>
            <a:r>
              <a:rPr lang="el-GR" sz="1100" u="sng" dirty="0">
                <a:latin typeface="Comic Sans MS" panose="030F0702030302020204" pitchFamily="66" charset="0"/>
              </a:rPr>
              <a:t>π</a:t>
            </a:r>
            <a:r>
              <a:rPr lang="en-GB" sz="1100" dirty="0">
                <a:latin typeface="Comic Sans MS" panose="030F0702030302020204" pitchFamily="66" charset="0"/>
              </a:rPr>
              <a:t> 3</a:t>
            </a:r>
          </a:p>
        </p:txBody>
      </p:sp>
      <p:sp>
        <p:nvSpPr>
          <p:cNvPr id="201" name="TextBox 200"/>
          <p:cNvSpPr txBox="1"/>
          <p:nvPr/>
        </p:nvSpPr>
        <p:spPr>
          <a:xfrm>
            <a:off x="5003321" y="1906436"/>
            <a:ext cx="339306" cy="430887"/>
          </a:xfrm>
          <a:prstGeom prst="rect">
            <a:avLst/>
          </a:prstGeom>
          <a:noFill/>
        </p:spPr>
        <p:txBody>
          <a:bodyPr wrap="square" rtlCol="0">
            <a:spAutoFit/>
          </a:bodyPr>
          <a:lstStyle/>
          <a:p>
            <a:pPr algn="ct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202" name="TextBox 201"/>
          <p:cNvSpPr txBox="1"/>
          <p:nvPr/>
        </p:nvSpPr>
        <p:spPr>
          <a:xfrm>
            <a:off x="5380007" y="1912187"/>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2</a:t>
            </a:r>
            <a:r>
              <a:rPr lang="el-GR" sz="1100" u="sng" dirty="0">
                <a:latin typeface="Comic Sans MS" panose="030F0702030302020204" pitchFamily="66" charset="0"/>
              </a:rPr>
              <a:t>π</a:t>
            </a:r>
            <a:r>
              <a:rPr lang="en-GB" sz="1100" dirty="0">
                <a:latin typeface="Comic Sans MS" panose="030F0702030302020204" pitchFamily="66" charset="0"/>
              </a:rPr>
              <a:t> 3</a:t>
            </a:r>
          </a:p>
        </p:txBody>
      </p:sp>
      <p:sp>
        <p:nvSpPr>
          <p:cNvPr id="203" name="TextBox 202"/>
          <p:cNvSpPr txBox="1"/>
          <p:nvPr/>
        </p:nvSpPr>
        <p:spPr>
          <a:xfrm>
            <a:off x="5782573" y="1917938"/>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5</a:t>
            </a:r>
            <a:r>
              <a:rPr lang="el-GR" sz="1100" u="sng" dirty="0">
                <a:latin typeface="Comic Sans MS" panose="030F0702030302020204" pitchFamily="66" charset="0"/>
              </a:rPr>
              <a:t>π</a:t>
            </a:r>
            <a:r>
              <a:rPr lang="en-GB" sz="1100" dirty="0">
                <a:latin typeface="Comic Sans MS" panose="030F0702030302020204" pitchFamily="66" charset="0"/>
              </a:rPr>
              <a:t> 6</a:t>
            </a:r>
          </a:p>
        </p:txBody>
      </p:sp>
      <p:sp>
        <p:nvSpPr>
          <p:cNvPr id="204" name="TextBox 203"/>
          <p:cNvSpPr txBox="1"/>
          <p:nvPr/>
        </p:nvSpPr>
        <p:spPr>
          <a:xfrm>
            <a:off x="6599207" y="1923689"/>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7</a:t>
            </a:r>
            <a:r>
              <a:rPr lang="el-GR" sz="1100" u="sng" dirty="0">
                <a:latin typeface="Comic Sans MS" panose="030F0702030302020204" pitchFamily="66" charset="0"/>
              </a:rPr>
              <a:t>π</a:t>
            </a:r>
            <a:r>
              <a:rPr lang="en-GB" sz="1100" dirty="0">
                <a:latin typeface="Comic Sans MS" panose="030F0702030302020204" pitchFamily="66" charset="0"/>
              </a:rPr>
              <a:t> 6</a:t>
            </a:r>
          </a:p>
        </p:txBody>
      </p:sp>
      <p:sp>
        <p:nvSpPr>
          <p:cNvPr id="205" name="TextBox 204"/>
          <p:cNvSpPr txBox="1"/>
          <p:nvPr/>
        </p:nvSpPr>
        <p:spPr>
          <a:xfrm>
            <a:off x="6265651" y="1961070"/>
            <a:ext cx="270296" cy="307777"/>
          </a:xfrm>
          <a:prstGeom prst="rect">
            <a:avLst/>
          </a:prstGeom>
          <a:noFill/>
        </p:spPr>
        <p:txBody>
          <a:bodyPr wrap="square" rtlCol="0">
            <a:spAutoFit/>
          </a:bodyPr>
          <a:lstStyle/>
          <a:p>
            <a:pPr algn="ct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206" name="TextBox 205"/>
          <p:cNvSpPr txBox="1"/>
          <p:nvPr/>
        </p:nvSpPr>
        <p:spPr>
          <a:xfrm>
            <a:off x="8635039" y="1975449"/>
            <a:ext cx="437075" cy="307777"/>
          </a:xfrm>
          <a:prstGeom prst="rect">
            <a:avLst/>
          </a:prstGeom>
          <a:noFill/>
        </p:spPr>
        <p:txBody>
          <a:bodyPr wrap="square" rtlCol="0">
            <a:spAutoFit/>
          </a:bodyPr>
          <a:lstStyle/>
          <a:p>
            <a:pPr algn="ctr"/>
            <a:r>
              <a:rPr lang="en-GB" sz="1400" dirty="0">
                <a:latin typeface="Comic Sans MS" panose="030F0702030302020204" pitchFamily="66" charset="0"/>
              </a:rPr>
              <a:t>2</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207" name="TextBox 206"/>
          <p:cNvSpPr txBox="1"/>
          <p:nvPr/>
        </p:nvSpPr>
        <p:spPr>
          <a:xfrm>
            <a:off x="7010399" y="1920814"/>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4</a:t>
            </a:r>
            <a:r>
              <a:rPr lang="el-GR" sz="1100" u="sng" dirty="0">
                <a:latin typeface="Comic Sans MS" panose="030F0702030302020204" pitchFamily="66" charset="0"/>
              </a:rPr>
              <a:t>π</a:t>
            </a:r>
            <a:r>
              <a:rPr lang="en-GB" sz="1100" dirty="0">
                <a:latin typeface="Comic Sans MS" panose="030F0702030302020204" pitchFamily="66" charset="0"/>
              </a:rPr>
              <a:t> 3</a:t>
            </a:r>
          </a:p>
        </p:txBody>
      </p:sp>
      <p:sp>
        <p:nvSpPr>
          <p:cNvPr id="208" name="TextBox 207"/>
          <p:cNvSpPr txBox="1"/>
          <p:nvPr/>
        </p:nvSpPr>
        <p:spPr>
          <a:xfrm>
            <a:off x="7421591" y="1917938"/>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3</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209" name="TextBox 208"/>
          <p:cNvSpPr txBox="1"/>
          <p:nvPr/>
        </p:nvSpPr>
        <p:spPr>
          <a:xfrm>
            <a:off x="7824156" y="1923690"/>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5</a:t>
            </a:r>
            <a:r>
              <a:rPr lang="el-GR" sz="1100" u="sng" dirty="0">
                <a:latin typeface="Comic Sans MS" panose="030F0702030302020204" pitchFamily="66" charset="0"/>
              </a:rPr>
              <a:t>π</a:t>
            </a:r>
            <a:r>
              <a:rPr lang="en-GB" sz="1100" dirty="0">
                <a:latin typeface="Comic Sans MS" panose="030F0702030302020204" pitchFamily="66" charset="0"/>
              </a:rPr>
              <a:t> 3</a:t>
            </a:r>
          </a:p>
        </p:txBody>
      </p:sp>
      <p:sp>
        <p:nvSpPr>
          <p:cNvPr id="210" name="TextBox 209"/>
          <p:cNvSpPr txBox="1"/>
          <p:nvPr/>
        </p:nvSpPr>
        <p:spPr>
          <a:xfrm>
            <a:off x="8235349" y="1920815"/>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11</a:t>
            </a:r>
            <a:r>
              <a:rPr lang="el-GR" sz="1100" u="sng" dirty="0">
                <a:latin typeface="Comic Sans MS" panose="030F0702030302020204" pitchFamily="66" charset="0"/>
              </a:rPr>
              <a:t>π</a:t>
            </a:r>
            <a:r>
              <a:rPr lang="en-GB" sz="1100" dirty="0">
                <a:latin typeface="Comic Sans MS" panose="030F0702030302020204" pitchFamily="66" charset="0"/>
              </a:rPr>
              <a:t> 6</a:t>
            </a:r>
          </a:p>
        </p:txBody>
      </p:sp>
      <p:sp>
        <p:nvSpPr>
          <p:cNvPr id="211" name="TextBox 210"/>
          <p:cNvSpPr txBox="1"/>
          <p:nvPr/>
        </p:nvSpPr>
        <p:spPr>
          <a:xfrm>
            <a:off x="3792747" y="2352136"/>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12" name="TextBox 211"/>
          <p:cNvSpPr txBox="1"/>
          <p:nvPr/>
        </p:nvSpPr>
        <p:spPr>
          <a:xfrm>
            <a:off x="4203940" y="2340634"/>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1</a:t>
            </a:r>
          </a:p>
        </p:txBody>
      </p:sp>
      <p:sp>
        <p:nvSpPr>
          <p:cNvPr id="213" name="TextBox 212"/>
          <p:cNvSpPr txBox="1"/>
          <p:nvPr/>
        </p:nvSpPr>
        <p:spPr>
          <a:xfrm>
            <a:off x="4606506" y="2355011"/>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14" name="TextBox 213"/>
          <p:cNvSpPr txBox="1"/>
          <p:nvPr/>
        </p:nvSpPr>
        <p:spPr>
          <a:xfrm>
            <a:off x="5009072" y="2343508"/>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-1</a:t>
            </a:r>
          </a:p>
        </p:txBody>
      </p:sp>
      <p:sp>
        <p:nvSpPr>
          <p:cNvPr id="215" name="TextBox 214"/>
          <p:cNvSpPr txBox="1"/>
          <p:nvPr/>
        </p:nvSpPr>
        <p:spPr>
          <a:xfrm>
            <a:off x="5428890" y="2349261"/>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16" name="TextBox 215"/>
          <p:cNvSpPr txBox="1"/>
          <p:nvPr/>
        </p:nvSpPr>
        <p:spPr>
          <a:xfrm>
            <a:off x="6242649" y="2352136"/>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18" name="TextBox 217"/>
          <p:cNvSpPr txBox="1"/>
          <p:nvPr/>
        </p:nvSpPr>
        <p:spPr>
          <a:xfrm>
            <a:off x="7062159" y="2343509"/>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19" name="TextBox 218"/>
          <p:cNvSpPr txBox="1"/>
          <p:nvPr/>
        </p:nvSpPr>
        <p:spPr>
          <a:xfrm>
            <a:off x="7884543" y="2337759"/>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20" name="TextBox 219"/>
          <p:cNvSpPr txBox="1"/>
          <p:nvPr/>
        </p:nvSpPr>
        <p:spPr>
          <a:xfrm>
            <a:off x="8698302" y="2340634"/>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21" name="TextBox 220"/>
          <p:cNvSpPr txBox="1"/>
          <p:nvPr/>
        </p:nvSpPr>
        <p:spPr>
          <a:xfrm>
            <a:off x="5840084" y="2346385"/>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1</a:t>
            </a:r>
          </a:p>
        </p:txBody>
      </p:sp>
      <p:sp>
        <p:nvSpPr>
          <p:cNvPr id="222" name="TextBox 221"/>
          <p:cNvSpPr txBox="1"/>
          <p:nvPr/>
        </p:nvSpPr>
        <p:spPr>
          <a:xfrm>
            <a:off x="6645216" y="2349259"/>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-1</a:t>
            </a:r>
          </a:p>
        </p:txBody>
      </p:sp>
      <p:sp>
        <p:nvSpPr>
          <p:cNvPr id="223" name="TextBox 222"/>
          <p:cNvSpPr txBox="1"/>
          <p:nvPr/>
        </p:nvSpPr>
        <p:spPr>
          <a:xfrm>
            <a:off x="7450348" y="2343510"/>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1</a:t>
            </a:r>
          </a:p>
        </p:txBody>
      </p:sp>
      <p:sp>
        <p:nvSpPr>
          <p:cNvPr id="224" name="TextBox 223"/>
          <p:cNvSpPr txBox="1"/>
          <p:nvPr/>
        </p:nvSpPr>
        <p:spPr>
          <a:xfrm>
            <a:off x="8255480" y="2346384"/>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-1</a:t>
            </a:r>
          </a:p>
        </p:txBody>
      </p:sp>
      <p:sp>
        <p:nvSpPr>
          <p:cNvPr id="6" name="Rectangle 5"/>
          <p:cNvSpPr/>
          <p:nvPr/>
        </p:nvSpPr>
        <p:spPr>
          <a:xfrm>
            <a:off x="3752491" y="2311879"/>
            <a:ext cx="1224951" cy="37093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p:cNvSpPr/>
          <p:nvPr/>
        </p:nvSpPr>
        <p:spPr>
          <a:xfrm>
            <a:off x="5394385" y="2314754"/>
            <a:ext cx="1224951" cy="37093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p:cNvSpPr/>
          <p:nvPr/>
        </p:nvSpPr>
        <p:spPr>
          <a:xfrm>
            <a:off x="7019027" y="2309002"/>
            <a:ext cx="1224951" cy="37093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0" name="Picture 2"/>
          <p:cNvPicPr preferRelativeResize="0">
            <a:picLocks noChangeAspect="1" noChangeArrowheads="1"/>
          </p:cNvPicPr>
          <p:nvPr/>
        </p:nvPicPr>
        <p:blipFill rotWithShape="1">
          <a:blip r:embed="rId2" cstate="print">
            <a:extLst>
              <a:ext uri="{28A0092B-C50C-407E-A947-70E740481C1C}">
                <a14:useLocalDpi xmlns:a14="http://schemas.microsoft.com/office/drawing/2010/main" val="0"/>
              </a:ext>
            </a:extLst>
          </a:blip>
          <a:srcRect l="4153" t="14101" r="3066" b="6165"/>
          <a:stretch/>
        </p:blipFill>
        <p:spPr bwMode="auto">
          <a:xfrm>
            <a:off x="3657600" y="3161581"/>
            <a:ext cx="5008798"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a:stCxn id="80" idx="2"/>
            <a:endCxn id="80" idx="0"/>
          </p:cNvCxnSpPr>
          <p:nvPr/>
        </p:nvCxnSpPr>
        <p:spPr>
          <a:xfrm flipV="1">
            <a:off x="6161999" y="3161581"/>
            <a:ext cx="0" cy="3048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3648974" y="4694207"/>
            <a:ext cx="500879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7" name="Group 86"/>
          <p:cNvGrpSpPr/>
          <p:nvPr/>
        </p:nvGrpSpPr>
        <p:grpSpPr>
          <a:xfrm>
            <a:off x="6073650" y="4621742"/>
            <a:ext cx="152400" cy="152400"/>
            <a:chOff x="4038600" y="1371600"/>
            <a:chExt cx="152400" cy="152400"/>
          </a:xfrm>
        </p:grpSpPr>
        <p:cxnSp>
          <p:nvCxnSpPr>
            <p:cNvPr id="88" name="Straight Connector 87"/>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0" name="TextBox 89"/>
          <p:cNvSpPr txBox="1"/>
          <p:nvPr/>
        </p:nvSpPr>
        <p:spPr>
          <a:xfrm>
            <a:off x="7295185" y="3960108"/>
            <a:ext cx="663964"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(1,</a:t>
            </a:r>
            <a:r>
              <a:rPr lang="el-GR" sz="1200" b="1" baseline="30000" dirty="0">
                <a:solidFill>
                  <a:srgbClr val="FF0000"/>
                </a:solidFill>
                <a:latin typeface="Comic Sans MS" panose="030F0702030302020204" pitchFamily="66" charset="0"/>
              </a:rPr>
              <a:t>π</a:t>
            </a:r>
            <a:r>
              <a:rPr lang="en-GB" sz="1200" b="1" dirty="0">
                <a:solidFill>
                  <a:srgbClr val="FF0000"/>
                </a:solidFill>
                <a:latin typeface="Comic Sans MS" panose="030F0702030302020204" pitchFamily="66" charset="0"/>
              </a:rPr>
              <a:t>/</a:t>
            </a:r>
            <a:r>
              <a:rPr lang="en-GB" sz="1200" b="1" baseline="-25000" dirty="0">
                <a:solidFill>
                  <a:srgbClr val="FF0000"/>
                </a:solidFill>
                <a:latin typeface="Comic Sans MS" panose="030F0702030302020204" pitchFamily="66" charset="0"/>
              </a:rPr>
              <a:t>6</a:t>
            </a:r>
            <a:r>
              <a:rPr lang="en-GB" sz="1200" b="1" dirty="0">
                <a:solidFill>
                  <a:srgbClr val="FF0000"/>
                </a:solidFill>
                <a:latin typeface="Comic Sans MS" panose="030F0702030302020204" pitchFamily="66" charset="0"/>
              </a:rPr>
              <a:t>)</a:t>
            </a:r>
          </a:p>
        </p:txBody>
      </p:sp>
      <p:grpSp>
        <p:nvGrpSpPr>
          <p:cNvPr id="93" name="Group 92"/>
          <p:cNvGrpSpPr/>
          <p:nvPr/>
        </p:nvGrpSpPr>
        <p:grpSpPr>
          <a:xfrm>
            <a:off x="7149076" y="4127161"/>
            <a:ext cx="152400" cy="152400"/>
            <a:chOff x="4038600" y="1371600"/>
            <a:chExt cx="152400" cy="152400"/>
          </a:xfrm>
        </p:grpSpPr>
        <p:cxnSp>
          <p:nvCxnSpPr>
            <p:cNvPr id="95" name="Straight Connector 94"/>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7" name="Group 96"/>
          <p:cNvGrpSpPr/>
          <p:nvPr/>
        </p:nvGrpSpPr>
        <p:grpSpPr>
          <a:xfrm>
            <a:off x="5006850" y="4115659"/>
            <a:ext cx="152400" cy="152400"/>
            <a:chOff x="4038600" y="1371600"/>
            <a:chExt cx="152400" cy="152400"/>
          </a:xfrm>
        </p:grpSpPr>
        <p:cxnSp>
          <p:nvCxnSpPr>
            <p:cNvPr id="98" name="Straight Connector 97"/>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5" name="TextBox 104"/>
          <p:cNvSpPr txBox="1"/>
          <p:nvPr/>
        </p:nvSpPr>
        <p:spPr>
          <a:xfrm>
            <a:off x="4422958" y="3845088"/>
            <a:ext cx="726481"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(1,</a:t>
            </a:r>
            <a:r>
              <a:rPr lang="en-GB" sz="1200" b="1" baseline="30000" dirty="0">
                <a:solidFill>
                  <a:srgbClr val="FF0000"/>
                </a:solidFill>
                <a:latin typeface="Comic Sans MS" panose="030F0702030302020204" pitchFamily="66" charset="0"/>
              </a:rPr>
              <a:t>5</a:t>
            </a:r>
            <a:r>
              <a:rPr lang="el-GR" sz="1200" b="1" baseline="30000" dirty="0">
                <a:solidFill>
                  <a:srgbClr val="FF0000"/>
                </a:solidFill>
                <a:latin typeface="Comic Sans MS" panose="030F0702030302020204" pitchFamily="66" charset="0"/>
              </a:rPr>
              <a:t>π</a:t>
            </a:r>
            <a:r>
              <a:rPr lang="en-GB" sz="1200" b="1" dirty="0">
                <a:solidFill>
                  <a:srgbClr val="FF0000"/>
                </a:solidFill>
                <a:latin typeface="Comic Sans MS" panose="030F0702030302020204" pitchFamily="66" charset="0"/>
              </a:rPr>
              <a:t>/</a:t>
            </a:r>
            <a:r>
              <a:rPr lang="en-GB" sz="1200" b="1" baseline="-25000" dirty="0">
                <a:solidFill>
                  <a:srgbClr val="FF0000"/>
                </a:solidFill>
                <a:latin typeface="Comic Sans MS" panose="030F0702030302020204" pitchFamily="66" charset="0"/>
              </a:rPr>
              <a:t>6</a:t>
            </a:r>
            <a:r>
              <a:rPr lang="en-GB" sz="1200" b="1" dirty="0">
                <a:solidFill>
                  <a:srgbClr val="FF0000"/>
                </a:solidFill>
                <a:latin typeface="Comic Sans MS" panose="030F0702030302020204" pitchFamily="66" charset="0"/>
              </a:rPr>
              <a:t>)</a:t>
            </a:r>
          </a:p>
        </p:txBody>
      </p:sp>
      <p:sp>
        <p:nvSpPr>
          <p:cNvPr id="106" name="TextBox 105"/>
          <p:cNvSpPr txBox="1"/>
          <p:nvPr/>
        </p:nvSpPr>
        <p:spPr>
          <a:xfrm>
            <a:off x="6102233" y="5671013"/>
            <a:ext cx="726481"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(1,</a:t>
            </a:r>
            <a:r>
              <a:rPr lang="en-GB" sz="1200" b="1" baseline="30000" dirty="0">
                <a:solidFill>
                  <a:srgbClr val="FF0000"/>
                </a:solidFill>
                <a:latin typeface="Comic Sans MS" panose="030F0702030302020204" pitchFamily="66" charset="0"/>
              </a:rPr>
              <a:t>3</a:t>
            </a:r>
            <a:r>
              <a:rPr lang="el-GR" sz="1200" b="1" baseline="30000" dirty="0">
                <a:solidFill>
                  <a:srgbClr val="FF0000"/>
                </a:solidFill>
                <a:latin typeface="Comic Sans MS" panose="030F0702030302020204" pitchFamily="66" charset="0"/>
              </a:rPr>
              <a:t>π</a:t>
            </a:r>
            <a:r>
              <a:rPr lang="en-GB" sz="1200" b="1" dirty="0">
                <a:solidFill>
                  <a:srgbClr val="FF0000"/>
                </a:solidFill>
                <a:latin typeface="Comic Sans MS" panose="030F0702030302020204" pitchFamily="66" charset="0"/>
              </a:rPr>
              <a:t>/</a:t>
            </a:r>
            <a:r>
              <a:rPr lang="en-GB" sz="1200" b="1" baseline="-25000" dirty="0">
                <a:solidFill>
                  <a:srgbClr val="FF0000"/>
                </a:solidFill>
                <a:latin typeface="Comic Sans MS" panose="030F0702030302020204" pitchFamily="66" charset="0"/>
              </a:rPr>
              <a:t>2</a:t>
            </a:r>
            <a:r>
              <a:rPr lang="en-GB" sz="1200" b="1" dirty="0">
                <a:solidFill>
                  <a:srgbClr val="FF0000"/>
                </a:solidFill>
                <a:latin typeface="Comic Sans MS" panose="030F0702030302020204" pitchFamily="66" charset="0"/>
              </a:rPr>
              <a:t>)</a:t>
            </a:r>
          </a:p>
        </p:txBody>
      </p:sp>
      <p:sp>
        <p:nvSpPr>
          <p:cNvPr id="14" name="TextBox 13"/>
          <p:cNvSpPr txBox="1"/>
          <p:nvPr/>
        </p:nvSpPr>
        <p:spPr>
          <a:xfrm>
            <a:off x="6340415" y="3209026"/>
            <a:ext cx="2648310" cy="646331"/>
          </a:xfrm>
          <a:prstGeom prst="rect">
            <a:avLst/>
          </a:prstGeom>
          <a:noFill/>
        </p:spPr>
        <p:txBody>
          <a:bodyPr wrap="square" rtlCol="0">
            <a:spAutoFit/>
          </a:bodyPr>
          <a:lstStyle/>
          <a:p>
            <a:pPr algn="ctr"/>
            <a:r>
              <a:rPr lang="en-GB" sz="1200" dirty="0">
                <a:solidFill>
                  <a:srgbClr val="0000FF"/>
                </a:solidFill>
                <a:latin typeface="Comic Sans MS" panose="030F0702030302020204" pitchFamily="66" charset="0"/>
              </a:rPr>
              <a:t>As the angle increases, the distance does, up until </a:t>
            </a:r>
            <a:r>
              <a:rPr lang="el-GR" sz="1200" baseline="30000" dirty="0">
                <a:solidFill>
                  <a:srgbClr val="0000FF"/>
                </a:solidFill>
                <a:latin typeface="Comic Sans MS" panose="030F0702030302020204" pitchFamily="66" charset="0"/>
              </a:rPr>
              <a:t>π</a:t>
            </a:r>
            <a:r>
              <a:rPr lang="en-GB" sz="1200" dirty="0">
                <a:solidFill>
                  <a:srgbClr val="0000FF"/>
                </a:solidFill>
                <a:latin typeface="Comic Sans MS" panose="030F0702030302020204" pitchFamily="66" charset="0"/>
              </a:rPr>
              <a:t>/</a:t>
            </a:r>
            <a:r>
              <a:rPr lang="en-GB" sz="1200" baseline="-25000" dirty="0">
                <a:solidFill>
                  <a:srgbClr val="0000FF"/>
                </a:solidFill>
                <a:latin typeface="Comic Sans MS" panose="030F0702030302020204" pitchFamily="66" charset="0"/>
              </a:rPr>
              <a:t>6</a:t>
            </a:r>
            <a:r>
              <a:rPr lang="en-GB" sz="1200" dirty="0">
                <a:solidFill>
                  <a:srgbClr val="0000FF"/>
                </a:solidFill>
                <a:latin typeface="Comic Sans MS" panose="030F0702030302020204" pitchFamily="66" charset="0"/>
              </a:rPr>
              <a:t> radians, when it starts to decrease again</a:t>
            </a:r>
          </a:p>
        </p:txBody>
      </p:sp>
      <p:cxnSp>
        <p:nvCxnSpPr>
          <p:cNvPr id="107" name="Straight Arrow Connector 106"/>
          <p:cNvCxnSpPr/>
          <p:nvPr/>
        </p:nvCxnSpPr>
        <p:spPr>
          <a:xfrm flipV="1">
            <a:off x="6155154" y="4623758"/>
            <a:ext cx="487186" cy="74317"/>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nvGrpSpPr>
          <p:cNvPr id="108" name="Group 107"/>
          <p:cNvGrpSpPr/>
          <p:nvPr/>
        </p:nvGrpSpPr>
        <p:grpSpPr>
          <a:xfrm>
            <a:off x="6082276" y="5613779"/>
            <a:ext cx="152400" cy="152400"/>
            <a:chOff x="4038600" y="1371600"/>
            <a:chExt cx="152400" cy="152400"/>
          </a:xfrm>
        </p:grpSpPr>
        <p:cxnSp>
          <p:nvCxnSpPr>
            <p:cNvPr id="109" name="Straight Connector 108"/>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11" name="Straight Arrow Connector 110"/>
          <p:cNvCxnSpPr/>
          <p:nvPr/>
        </p:nvCxnSpPr>
        <p:spPr>
          <a:xfrm flipV="1">
            <a:off x="6169531" y="4502989"/>
            <a:ext cx="826492" cy="192212"/>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flipV="1">
            <a:off x="6166656" y="4356339"/>
            <a:ext cx="1019148" cy="32736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V="1">
            <a:off x="6155154" y="4201064"/>
            <a:ext cx="1091035" cy="47976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flipV="1">
            <a:off x="6178158" y="4149306"/>
            <a:ext cx="904129" cy="520016"/>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V="1">
            <a:off x="6175283" y="4235570"/>
            <a:ext cx="579200" cy="439503"/>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8539347" y="4676301"/>
            <a:ext cx="604653" cy="276999"/>
          </a:xfrm>
          <a:prstGeom prst="rect">
            <a:avLst/>
          </a:prstGeom>
          <a:noFill/>
        </p:spPr>
        <p:txBody>
          <a:bodyPr wrap="none" rtlCol="0">
            <a:spAutoFit/>
          </a:bodyPr>
          <a:lstStyle/>
          <a:p>
            <a:r>
              <a:rPr lang="en-US" sz="1200" b="1" dirty="0">
                <a:latin typeface="Comic Sans MS" panose="030F0702030302020204" pitchFamily="66" charset="0"/>
              </a:rPr>
              <a:t>0, 2</a:t>
            </a:r>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118" name="TextBox 117"/>
          <p:cNvSpPr txBox="1"/>
          <p:nvPr/>
        </p:nvSpPr>
        <p:spPr>
          <a:xfrm>
            <a:off x="5998513" y="2751304"/>
            <a:ext cx="321624" cy="461665"/>
          </a:xfrm>
          <a:prstGeom prst="rect">
            <a:avLst/>
          </a:prstGeom>
          <a:noFill/>
        </p:spPr>
        <p:txBody>
          <a:bodyPr wrap="square" rtlCol="0">
            <a:spAutoFit/>
          </a:bodyPr>
          <a:lstStyle/>
          <a:p>
            <a:pPr algn="ctr"/>
            <a:r>
              <a:rPr lang="el-GR" sz="1200" b="1" u="sng" dirty="0">
                <a:latin typeface="Comic Sans MS" panose="030F0702030302020204" pitchFamily="66" charset="0"/>
              </a:rPr>
              <a:t>π</a:t>
            </a:r>
            <a:r>
              <a:rPr lang="en-US" sz="1200" b="1" dirty="0">
                <a:latin typeface="Comic Sans MS" panose="030F0702030302020204" pitchFamily="66" charset="0"/>
              </a:rPr>
              <a:t> 2</a:t>
            </a:r>
            <a:endParaRPr lang="en-GB" sz="1200" b="1" dirty="0">
              <a:latin typeface="Comic Sans MS" panose="030F0702030302020204" pitchFamily="66" charset="0"/>
            </a:endParaRPr>
          </a:p>
        </p:txBody>
      </p:sp>
      <p:sp>
        <p:nvSpPr>
          <p:cNvPr id="119" name="TextBox 118"/>
          <p:cNvSpPr txBox="1"/>
          <p:nvPr/>
        </p:nvSpPr>
        <p:spPr>
          <a:xfrm>
            <a:off x="3380826" y="4529427"/>
            <a:ext cx="228601" cy="276999"/>
          </a:xfrm>
          <a:prstGeom prst="rect">
            <a:avLst/>
          </a:prstGeom>
          <a:noFill/>
        </p:spPr>
        <p:txBody>
          <a:bodyPr wrap="square" rtlCol="0">
            <a:spAutoFit/>
          </a:bodyPr>
          <a:lstStyle/>
          <a:p>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120" name="TextBox 119"/>
          <p:cNvSpPr txBox="1"/>
          <p:nvPr/>
        </p:nvSpPr>
        <p:spPr>
          <a:xfrm>
            <a:off x="5935027" y="6190367"/>
            <a:ext cx="442357" cy="461665"/>
          </a:xfrm>
          <a:prstGeom prst="rect">
            <a:avLst/>
          </a:prstGeom>
          <a:noFill/>
        </p:spPr>
        <p:txBody>
          <a:bodyPr wrap="square" rtlCol="0">
            <a:spAutoFit/>
          </a:bodyPr>
          <a:lstStyle/>
          <a:p>
            <a:pPr algn="ctr"/>
            <a:r>
              <a:rPr lang="en-US" sz="1200" b="1" u="sng" dirty="0">
                <a:latin typeface="Comic Sans MS" panose="030F0702030302020204" pitchFamily="66" charset="0"/>
              </a:rPr>
              <a:t>3</a:t>
            </a:r>
            <a:r>
              <a:rPr lang="el-GR" sz="1200" b="1" u="sng" dirty="0">
                <a:latin typeface="Comic Sans MS" panose="030F0702030302020204" pitchFamily="66" charset="0"/>
              </a:rPr>
              <a:t>π</a:t>
            </a:r>
            <a:r>
              <a:rPr lang="en-US" sz="1200" b="1" dirty="0">
                <a:latin typeface="Comic Sans MS" panose="030F0702030302020204" pitchFamily="66" charset="0"/>
              </a:rPr>
              <a:t> 2</a:t>
            </a:r>
            <a:endParaRPr lang="en-GB" sz="1200" b="1" dirty="0">
              <a:latin typeface="Comic Sans MS" panose="030F0702030302020204" pitchFamily="66" charset="0"/>
            </a:endParaRPr>
          </a:p>
        </p:txBody>
      </p:sp>
      <p:sp>
        <p:nvSpPr>
          <p:cNvPr id="121" name="TextBox 120"/>
          <p:cNvSpPr txBox="1"/>
          <p:nvPr/>
        </p:nvSpPr>
        <p:spPr>
          <a:xfrm>
            <a:off x="6207960" y="4655972"/>
            <a:ext cx="279244"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0</a:t>
            </a:r>
          </a:p>
        </p:txBody>
      </p:sp>
      <p:sp>
        <p:nvSpPr>
          <p:cNvPr id="122" name="TextBox 121"/>
          <p:cNvSpPr txBox="1"/>
          <p:nvPr/>
        </p:nvSpPr>
        <p:spPr>
          <a:xfrm>
            <a:off x="3378680" y="5397260"/>
            <a:ext cx="2435525" cy="646331"/>
          </a:xfrm>
          <a:prstGeom prst="rect">
            <a:avLst/>
          </a:prstGeom>
          <a:noFill/>
        </p:spPr>
        <p:txBody>
          <a:bodyPr wrap="square" rtlCol="0">
            <a:spAutoFit/>
          </a:bodyPr>
          <a:lstStyle/>
          <a:p>
            <a:pPr algn="ctr"/>
            <a:r>
              <a:rPr lang="en-GB" sz="1200" dirty="0">
                <a:solidFill>
                  <a:srgbClr val="0000FF"/>
                </a:solidFill>
                <a:latin typeface="Comic Sans MS" panose="030F0702030302020204" pitchFamily="66" charset="0"/>
              </a:rPr>
              <a:t>This pattern is repeated 3 times as we move though a complete turn!</a:t>
            </a:r>
          </a:p>
        </p:txBody>
      </p:sp>
      <mc:AlternateContent xmlns:mc="http://schemas.openxmlformats.org/markup-compatibility/2006" xmlns:a14="http://schemas.microsoft.com/office/drawing/2010/main">
        <mc:Choice Requires="a14">
          <p:sp>
            <p:nvSpPr>
              <p:cNvPr id="103" name="Content Placeholder 2">
                <a:extLst>
                  <a:ext uri="{FF2B5EF4-FFF2-40B4-BE49-F238E27FC236}">
                    <a16:creationId xmlns:a16="http://schemas.microsoft.com/office/drawing/2014/main" id="{466A461B-6ADC-47D3-B856-FFB4E21D8ABB}"/>
                  </a:ext>
                </a:extLst>
              </p:cNvPr>
              <p:cNvSpPr txBox="1">
                <a:spLocks/>
              </p:cNvSpPr>
              <p:nvPr/>
            </p:nvSpPr>
            <p:spPr>
              <a:xfrm>
                <a:off x="336176" y="4464423"/>
                <a:ext cx="2980765" cy="17235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400" dirty="0">
                    <a:latin typeface="Comic Sans MS" panose="030F0702030302020204" pitchFamily="66" charset="0"/>
                    <a:sym typeface="Wingdings" panose="05000000000000000000" pitchFamily="2" charset="2"/>
                  </a:rPr>
                  <a:t> A Polar equation of the form </a:t>
                </a:r>
                <a14:m>
                  <m:oMath xmlns:m="http://schemas.openxmlformats.org/officeDocument/2006/math">
                    <m:r>
                      <a:rPr lang="en-US" sz="1400" b="0" i="1" smtClean="0">
                        <a:latin typeface="Cambria Math" panose="02040503050406030204" pitchFamily="18" charset="0"/>
                        <a:sym typeface="Wingdings" panose="05000000000000000000" pitchFamily="2" charset="2"/>
                      </a:rPr>
                      <m:t>𝑟</m:t>
                    </m:r>
                    <m:r>
                      <a:rPr lang="en-US" sz="1400" b="0" i="1" smtClean="0">
                        <a:latin typeface="Cambria Math" panose="02040503050406030204" pitchFamily="18" charset="0"/>
                        <a:sym typeface="Wingdings" panose="05000000000000000000" pitchFamily="2" charset="2"/>
                      </a:rPr>
                      <m:t>=</m:t>
                    </m:r>
                    <m:r>
                      <a:rPr lang="en-US" sz="1400" b="0" i="1" smtClean="0">
                        <a:latin typeface="Cambria Math" panose="02040503050406030204" pitchFamily="18" charset="0"/>
                        <a:sym typeface="Wingdings" panose="05000000000000000000" pitchFamily="2" charset="2"/>
                      </a:rPr>
                      <m:t>𝑎𝑠𝑖𝑛</m:t>
                    </m:r>
                    <m:r>
                      <a:rPr lang="en-US" sz="1400" b="0" i="1" smtClean="0">
                        <a:latin typeface="Cambria Math" panose="02040503050406030204" pitchFamily="18" charset="0"/>
                        <a:sym typeface="Wingdings" panose="05000000000000000000" pitchFamily="2" charset="2"/>
                      </a:rPr>
                      <m:t>3</m:t>
                    </m:r>
                    <m:r>
                      <a:rPr lang="en-US" sz="1400" b="0" i="1" smtClean="0">
                        <a:latin typeface="Cambria Math" panose="02040503050406030204" pitchFamily="18" charset="0"/>
                        <a:ea typeface="Cambria Math" panose="02040503050406030204" pitchFamily="18" charset="0"/>
                        <a:sym typeface="Wingdings" panose="05000000000000000000" pitchFamily="2" charset="2"/>
                      </a:rPr>
                      <m:t>𝜃</m:t>
                    </m:r>
                  </m:oMath>
                </a14:m>
                <a:r>
                  <a:rPr lang="en-US" sz="1400" dirty="0">
                    <a:latin typeface="Comic Sans MS" panose="030F0702030302020204" pitchFamily="66" charset="0"/>
                  </a:rPr>
                  <a:t> will be the shape shown!</a:t>
                </a:r>
              </a:p>
              <a:p>
                <a:pPr marL="0" indent="0" algn="ctr">
                  <a:buFont typeface="Arial" pitchFamily="34" charset="0"/>
                  <a:buNone/>
                </a:pPr>
                <a:endParaRPr lang="en-US" sz="1400" dirty="0">
                  <a:latin typeface="Comic Sans MS" panose="030F0702030302020204" pitchFamily="66" charset="0"/>
                </a:endParaRPr>
              </a:p>
              <a:p>
                <a:pPr marL="0" indent="0" algn="ctr">
                  <a:buFont typeface="Arial" pitchFamily="34" charset="0"/>
                  <a:buNone/>
                </a:pPr>
                <a:endParaRPr lang="en-US" sz="1400" dirty="0">
                  <a:latin typeface="Comic Sans MS" panose="030F0702030302020204" pitchFamily="66" charset="0"/>
                </a:endParaRPr>
              </a:p>
              <a:p>
                <a:pPr marL="0" indent="0" algn="ctr">
                  <a:buFont typeface="Arial" pitchFamily="34" charset="0"/>
                  <a:buNone/>
                </a:pPr>
                <a:endParaRPr lang="en-US" sz="1400" dirty="0">
                  <a:latin typeface="Comic Sans MS" panose="030F0702030302020204" pitchFamily="66" charset="0"/>
                </a:endParaRPr>
              </a:p>
              <a:p>
                <a:pPr marL="0" indent="0" algn="ctr">
                  <a:buFont typeface="Arial" pitchFamily="34" charset="0"/>
                  <a:buNone/>
                </a:pPr>
                <a:endParaRPr lang="en-US" sz="1400" dirty="0">
                  <a:latin typeface="Comic Sans MS" panose="030F0702030302020204" pitchFamily="66" charset="0"/>
                </a:endParaRPr>
              </a:p>
            </p:txBody>
          </p:sp>
        </mc:Choice>
        <mc:Fallback xmlns="">
          <p:sp>
            <p:nvSpPr>
              <p:cNvPr id="103" name="Content Placeholder 2">
                <a:extLst>
                  <a:ext uri="{FF2B5EF4-FFF2-40B4-BE49-F238E27FC236}">
                    <a16:creationId xmlns:a16="http://schemas.microsoft.com/office/drawing/2014/main" id="{466A461B-6ADC-47D3-B856-FFB4E21D8ABB}"/>
                  </a:ext>
                </a:extLst>
              </p:cNvPr>
              <p:cNvSpPr txBox="1">
                <a:spLocks noRot="1" noChangeAspect="1" noMove="1" noResize="1" noEditPoints="1" noAdjustHandles="1" noChangeArrowheads="1" noChangeShapeType="1" noTextEdit="1"/>
              </p:cNvSpPr>
              <p:nvPr/>
            </p:nvSpPr>
            <p:spPr>
              <a:xfrm>
                <a:off x="336176" y="4464423"/>
                <a:ext cx="2980765" cy="1723591"/>
              </a:xfrm>
              <a:prstGeom prst="rect">
                <a:avLst/>
              </a:prstGeom>
              <a:blipFill>
                <a:blip r:embed="rId3"/>
                <a:stretch>
                  <a:fillRect t="-353"/>
                </a:stretch>
              </a:blipFill>
            </p:spPr>
            <p:txBody>
              <a:bodyPr/>
              <a:lstStyle/>
              <a:p>
                <a:r>
                  <a:rPr lang="en-GB">
                    <a:noFill/>
                  </a:rPr>
                  <a:t> </a:t>
                </a:r>
              </a:p>
            </p:txBody>
          </p:sp>
        </mc:Fallback>
      </mc:AlternateContent>
      <p:sp>
        <p:nvSpPr>
          <p:cNvPr id="123" name="タイトル 1">
            <a:extLst>
              <a:ext uri="{FF2B5EF4-FFF2-40B4-BE49-F238E27FC236}">
                <a16:creationId xmlns:a16="http://schemas.microsoft.com/office/drawing/2014/main" id="{10DB3B1B-C266-46B8-A20C-FB3E876745E1}"/>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124" name="テキスト ボックス 123">
            <a:extLst>
              <a:ext uri="{FF2B5EF4-FFF2-40B4-BE49-F238E27FC236}">
                <a16:creationId xmlns:a16="http://schemas.microsoft.com/office/drawing/2014/main" id="{B1F2A182-D701-4438-83B5-38E78A3C7F53}"/>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25" name="TextBox 3">
                <a:extLst>
                  <a:ext uri="{FF2B5EF4-FFF2-40B4-BE49-F238E27FC236}">
                    <a16:creationId xmlns:a16="http://schemas.microsoft.com/office/drawing/2014/main" id="{32CBA759-0DCB-43B1-A4AC-1CABFB0F2DEB}"/>
                  </a:ext>
                </a:extLst>
              </p:cNvPr>
              <p:cNvSpPr txBox="1"/>
              <p:nvPr/>
            </p:nvSpPr>
            <p:spPr>
              <a:xfrm>
                <a:off x="1143000" y="2661821"/>
                <a:ext cx="1295400" cy="33855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600" b="0" i="1" smtClean="0">
                          <a:latin typeface="Cambria Math"/>
                        </a:rPr>
                        <m:t>𝑟</m:t>
                      </m:r>
                      <m:r>
                        <a:rPr lang="en-GB" sz="1600" b="0" i="1" smtClean="0">
                          <a:latin typeface="Cambria Math"/>
                        </a:rPr>
                        <m:t>=</m:t>
                      </m:r>
                      <m:r>
                        <a:rPr lang="en-GB" sz="1600" b="0" i="1" smtClean="0">
                          <a:latin typeface="Cambria Math"/>
                        </a:rPr>
                        <m:t>𝑠𝑖𝑛</m:t>
                      </m:r>
                      <m:r>
                        <a:rPr lang="en-GB" sz="1600" b="0" i="1" smtClean="0">
                          <a:latin typeface="Cambria Math"/>
                        </a:rPr>
                        <m:t>3</m:t>
                      </m:r>
                      <m:r>
                        <a:rPr lang="en-GB" sz="1600" b="0" i="1" smtClean="0">
                          <a:latin typeface="Cambria Math"/>
                          <a:ea typeface="Cambria Math"/>
                        </a:rPr>
                        <m:t>𝜃</m:t>
                      </m:r>
                    </m:oMath>
                  </m:oMathPara>
                </a14:m>
                <a:endParaRPr lang="en-GB" sz="1600" dirty="0"/>
              </a:p>
            </p:txBody>
          </p:sp>
        </mc:Choice>
        <mc:Fallback xmlns="">
          <p:sp>
            <p:nvSpPr>
              <p:cNvPr id="125" name="TextBox 3">
                <a:extLst>
                  <a:ext uri="{FF2B5EF4-FFF2-40B4-BE49-F238E27FC236}">
                    <a16:creationId xmlns:a16="http://schemas.microsoft.com/office/drawing/2014/main" id="{32CBA759-0DCB-43B1-A4AC-1CABFB0F2DEB}"/>
                  </a:ext>
                </a:extLst>
              </p:cNvPr>
              <p:cNvSpPr txBox="1">
                <a:spLocks noRot="1" noChangeAspect="1" noMove="1" noResize="1" noEditPoints="1" noAdjustHandles="1" noChangeArrowheads="1" noChangeShapeType="1" noTextEdit="1"/>
              </p:cNvSpPr>
              <p:nvPr/>
            </p:nvSpPr>
            <p:spPr>
              <a:xfrm>
                <a:off x="1143000" y="2661821"/>
                <a:ext cx="1295400" cy="338554"/>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71225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blinds(horizontal)">
                                      <p:cBhvr>
                                        <p:cTn id="10" dur="500"/>
                                        <p:tgtEl>
                                          <p:spTgt spid="8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8"/>
                                        </p:tgtEl>
                                        <p:attrNameLst>
                                          <p:attrName>style.visibility</p:attrName>
                                        </p:attrNameLst>
                                      </p:cBhvr>
                                      <p:to>
                                        <p:strVal val="visible"/>
                                      </p:to>
                                    </p:set>
                                    <p:animEffect transition="in" filter="blinds(horizontal)">
                                      <p:cBhvr>
                                        <p:cTn id="13" dur="500"/>
                                        <p:tgtEl>
                                          <p:spTgt spid="11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19"/>
                                        </p:tgtEl>
                                        <p:attrNameLst>
                                          <p:attrName>style.visibility</p:attrName>
                                        </p:attrNameLst>
                                      </p:cBhvr>
                                      <p:to>
                                        <p:strVal val="visible"/>
                                      </p:to>
                                    </p:set>
                                    <p:animEffect transition="in" filter="blinds(horizontal)">
                                      <p:cBhvr>
                                        <p:cTn id="16" dur="500"/>
                                        <p:tgtEl>
                                          <p:spTgt spid="11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20"/>
                                        </p:tgtEl>
                                        <p:attrNameLst>
                                          <p:attrName>style.visibility</p:attrName>
                                        </p:attrNameLst>
                                      </p:cBhvr>
                                      <p:to>
                                        <p:strVal val="visible"/>
                                      </p:to>
                                    </p:set>
                                    <p:animEffect transition="in" filter="blinds(horizontal)">
                                      <p:cBhvr>
                                        <p:cTn id="19" dur="500"/>
                                        <p:tgtEl>
                                          <p:spTgt spid="12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17"/>
                                        </p:tgtEl>
                                        <p:attrNameLst>
                                          <p:attrName>style.visibility</p:attrName>
                                        </p:attrNameLst>
                                      </p:cBhvr>
                                      <p:to>
                                        <p:strVal val="visible"/>
                                      </p:to>
                                    </p:set>
                                    <p:animEffect transition="in" filter="blinds(horizontal)">
                                      <p:cBhvr>
                                        <p:cTn id="22" dur="500"/>
                                        <p:tgtEl>
                                          <p:spTgt spid="1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7"/>
                                        </p:tgtEl>
                                        <p:attrNameLst>
                                          <p:attrName>style.visibility</p:attrName>
                                        </p:attrNameLst>
                                      </p:cBhvr>
                                      <p:to>
                                        <p:strVal val="visible"/>
                                      </p:to>
                                    </p:set>
                                    <p:animEffect transition="in" filter="blinds(horizontal)">
                                      <p:cBhvr>
                                        <p:cTn id="32" dur="500"/>
                                        <p:tgtEl>
                                          <p:spTgt spid="87"/>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21"/>
                                        </p:tgtEl>
                                        <p:attrNameLst>
                                          <p:attrName>style.visibility</p:attrName>
                                        </p:attrNameLst>
                                      </p:cBhvr>
                                      <p:to>
                                        <p:strVal val="visible"/>
                                      </p:to>
                                    </p:set>
                                    <p:animEffect transition="in" filter="blinds(horizontal)">
                                      <p:cBhvr>
                                        <p:cTn id="35" dur="500"/>
                                        <p:tgtEl>
                                          <p:spTgt spid="121"/>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93"/>
                                        </p:tgtEl>
                                        <p:attrNameLst>
                                          <p:attrName>style.visibility</p:attrName>
                                        </p:attrNameLst>
                                      </p:cBhvr>
                                      <p:to>
                                        <p:strVal val="visible"/>
                                      </p:to>
                                    </p:set>
                                    <p:animEffect transition="in" filter="blinds(horizontal)">
                                      <p:cBhvr>
                                        <p:cTn id="40" dur="500"/>
                                        <p:tgtEl>
                                          <p:spTgt spid="93"/>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90"/>
                                        </p:tgtEl>
                                        <p:attrNameLst>
                                          <p:attrName>style.visibility</p:attrName>
                                        </p:attrNameLst>
                                      </p:cBhvr>
                                      <p:to>
                                        <p:strVal val="visible"/>
                                      </p:to>
                                    </p:set>
                                    <p:animEffect transition="in" filter="blinds(horizontal)">
                                      <p:cBhvr>
                                        <p:cTn id="43" dur="500"/>
                                        <p:tgtEl>
                                          <p:spTgt spid="90"/>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xit" presetSubtype="10" fill="hold" grpId="1" nodeType="clickEffect">
                                  <p:stCondLst>
                                    <p:cond delay="0"/>
                                  </p:stCondLst>
                                  <p:childTnLst>
                                    <p:animEffect transition="out" filter="blinds(horizontal)">
                                      <p:cBhvr>
                                        <p:cTn id="47" dur="500"/>
                                        <p:tgtEl>
                                          <p:spTgt spid="6"/>
                                        </p:tgtEl>
                                      </p:cBhvr>
                                    </p:animEffect>
                                    <p:set>
                                      <p:cBhvr>
                                        <p:cTn id="48" dur="1" fill="hold">
                                          <p:stCondLst>
                                            <p:cond delay="499"/>
                                          </p:stCondLst>
                                        </p:cTn>
                                        <p:tgtEl>
                                          <p:spTgt spid="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92"/>
                                        </p:tgtEl>
                                        <p:attrNameLst>
                                          <p:attrName>style.visibility</p:attrName>
                                        </p:attrNameLst>
                                      </p:cBhvr>
                                      <p:to>
                                        <p:strVal val="visible"/>
                                      </p:to>
                                    </p:set>
                                    <p:animEffect transition="in" filter="blinds(horizontal)">
                                      <p:cBhvr>
                                        <p:cTn id="53" dur="500"/>
                                        <p:tgtEl>
                                          <p:spTgt spid="92"/>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97"/>
                                        </p:tgtEl>
                                        <p:attrNameLst>
                                          <p:attrName>style.visibility</p:attrName>
                                        </p:attrNameLst>
                                      </p:cBhvr>
                                      <p:to>
                                        <p:strVal val="visible"/>
                                      </p:to>
                                    </p:set>
                                    <p:animEffect transition="in" filter="blinds(horizontal)">
                                      <p:cBhvr>
                                        <p:cTn id="58" dur="500"/>
                                        <p:tgtEl>
                                          <p:spTgt spid="97"/>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105"/>
                                        </p:tgtEl>
                                        <p:attrNameLst>
                                          <p:attrName>style.visibility</p:attrName>
                                        </p:attrNameLst>
                                      </p:cBhvr>
                                      <p:to>
                                        <p:strVal val="visible"/>
                                      </p:to>
                                    </p:set>
                                    <p:animEffect transition="in" filter="blinds(horizontal)">
                                      <p:cBhvr>
                                        <p:cTn id="61" dur="500"/>
                                        <p:tgtEl>
                                          <p:spTgt spid="105"/>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xit" presetSubtype="10" fill="hold" grpId="1" nodeType="clickEffect">
                                  <p:stCondLst>
                                    <p:cond delay="0"/>
                                  </p:stCondLst>
                                  <p:childTnLst>
                                    <p:animEffect transition="out" filter="blinds(horizontal)">
                                      <p:cBhvr>
                                        <p:cTn id="65" dur="500"/>
                                        <p:tgtEl>
                                          <p:spTgt spid="92"/>
                                        </p:tgtEl>
                                      </p:cBhvr>
                                    </p:animEffect>
                                    <p:set>
                                      <p:cBhvr>
                                        <p:cTn id="66" dur="1" fill="hold">
                                          <p:stCondLst>
                                            <p:cond delay="499"/>
                                          </p:stCondLst>
                                        </p:cTn>
                                        <p:tgtEl>
                                          <p:spTgt spid="92"/>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94"/>
                                        </p:tgtEl>
                                        <p:attrNameLst>
                                          <p:attrName>style.visibility</p:attrName>
                                        </p:attrNameLst>
                                      </p:cBhvr>
                                      <p:to>
                                        <p:strVal val="visible"/>
                                      </p:to>
                                    </p:set>
                                    <p:animEffect transition="in" filter="blinds(horizontal)">
                                      <p:cBhvr>
                                        <p:cTn id="71" dur="500"/>
                                        <p:tgtEl>
                                          <p:spTgt spid="94"/>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108"/>
                                        </p:tgtEl>
                                        <p:attrNameLst>
                                          <p:attrName>style.visibility</p:attrName>
                                        </p:attrNameLst>
                                      </p:cBhvr>
                                      <p:to>
                                        <p:strVal val="visible"/>
                                      </p:to>
                                    </p:set>
                                    <p:animEffect transition="in" filter="blinds(horizontal)">
                                      <p:cBhvr>
                                        <p:cTn id="76" dur="500"/>
                                        <p:tgtEl>
                                          <p:spTgt spid="108"/>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106"/>
                                        </p:tgtEl>
                                        <p:attrNameLst>
                                          <p:attrName>style.visibility</p:attrName>
                                        </p:attrNameLst>
                                      </p:cBhvr>
                                      <p:to>
                                        <p:strVal val="visible"/>
                                      </p:to>
                                    </p:set>
                                    <p:animEffect transition="in" filter="blinds(horizontal)">
                                      <p:cBhvr>
                                        <p:cTn id="79" dur="500"/>
                                        <p:tgtEl>
                                          <p:spTgt spid="106"/>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xit" presetSubtype="10" fill="hold" grpId="1" nodeType="clickEffect">
                                  <p:stCondLst>
                                    <p:cond delay="0"/>
                                  </p:stCondLst>
                                  <p:childTnLst>
                                    <p:animEffect transition="out" filter="blinds(horizontal)">
                                      <p:cBhvr>
                                        <p:cTn id="83" dur="500"/>
                                        <p:tgtEl>
                                          <p:spTgt spid="94"/>
                                        </p:tgtEl>
                                      </p:cBhvr>
                                    </p:animEffect>
                                    <p:set>
                                      <p:cBhvr>
                                        <p:cTn id="84" dur="1" fill="hold">
                                          <p:stCondLst>
                                            <p:cond delay="499"/>
                                          </p:stCondLst>
                                        </p:cTn>
                                        <p:tgtEl>
                                          <p:spTgt spid="94"/>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3" presetClass="exit" presetSubtype="10" fill="hold" nodeType="clickEffect">
                                  <p:stCondLst>
                                    <p:cond delay="0"/>
                                  </p:stCondLst>
                                  <p:childTnLst>
                                    <p:animEffect transition="out" filter="blinds(horizontal)">
                                      <p:cBhvr>
                                        <p:cTn id="88" dur="500"/>
                                        <p:tgtEl>
                                          <p:spTgt spid="9"/>
                                        </p:tgtEl>
                                      </p:cBhvr>
                                    </p:animEffect>
                                    <p:set>
                                      <p:cBhvr>
                                        <p:cTn id="89" dur="1" fill="hold">
                                          <p:stCondLst>
                                            <p:cond delay="499"/>
                                          </p:stCondLst>
                                        </p:cTn>
                                        <p:tgtEl>
                                          <p:spTgt spid="9"/>
                                        </p:tgtEl>
                                        <p:attrNameLst>
                                          <p:attrName>style.visibility</p:attrName>
                                        </p:attrNameLst>
                                      </p:cBhvr>
                                      <p:to>
                                        <p:strVal val="hidden"/>
                                      </p:to>
                                    </p:set>
                                  </p:childTnLst>
                                </p:cTn>
                              </p:par>
                              <p:par>
                                <p:cTn id="90" presetID="3" presetClass="exit" presetSubtype="10" fill="hold" nodeType="withEffect">
                                  <p:stCondLst>
                                    <p:cond delay="0"/>
                                  </p:stCondLst>
                                  <p:childTnLst>
                                    <p:animEffect transition="out" filter="blinds(horizontal)">
                                      <p:cBhvr>
                                        <p:cTn id="91" dur="500"/>
                                        <p:tgtEl>
                                          <p:spTgt spid="83"/>
                                        </p:tgtEl>
                                      </p:cBhvr>
                                    </p:animEffect>
                                    <p:set>
                                      <p:cBhvr>
                                        <p:cTn id="92" dur="1" fill="hold">
                                          <p:stCondLst>
                                            <p:cond delay="499"/>
                                          </p:stCondLst>
                                        </p:cTn>
                                        <p:tgtEl>
                                          <p:spTgt spid="83"/>
                                        </p:tgtEl>
                                        <p:attrNameLst>
                                          <p:attrName>style.visibility</p:attrName>
                                        </p:attrNameLst>
                                      </p:cBhvr>
                                      <p:to>
                                        <p:strVal val="hidden"/>
                                      </p:to>
                                    </p:set>
                                  </p:childTnLst>
                                </p:cTn>
                              </p:par>
                              <p:par>
                                <p:cTn id="93" presetID="3" presetClass="entr" presetSubtype="10" fill="hold" nodeType="withEffect">
                                  <p:stCondLst>
                                    <p:cond delay="0"/>
                                  </p:stCondLst>
                                  <p:childTnLst>
                                    <p:set>
                                      <p:cBhvr>
                                        <p:cTn id="94" dur="1" fill="hold">
                                          <p:stCondLst>
                                            <p:cond delay="0"/>
                                          </p:stCondLst>
                                        </p:cTn>
                                        <p:tgtEl>
                                          <p:spTgt spid="80"/>
                                        </p:tgtEl>
                                        <p:attrNameLst>
                                          <p:attrName>style.visibility</p:attrName>
                                        </p:attrNameLst>
                                      </p:cBhvr>
                                      <p:to>
                                        <p:strVal val="visible"/>
                                      </p:to>
                                    </p:set>
                                    <p:animEffect transition="in" filter="blinds(horizontal)">
                                      <p:cBhvr>
                                        <p:cTn id="95" dur="500"/>
                                        <p:tgtEl>
                                          <p:spTgt spid="80"/>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14"/>
                                        </p:tgtEl>
                                        <p:attrNameLst>
                                          <p:attrName>style.visibility</p:attrName>
                                        </p:attrNameLst>
                                      </p:cBhvr>
                                      <p:to>
                                        <p:strVal val="visible"/>
                                      </p:to>
                                    </p:set>
                                    <p:animEffect transition="in" filter="blinds(horizontal)">
                                      <p:cBhvr>
                                        <p:cTn id="100" dur="500"/>
                                        <p:tgtEl>
                                          <p:spTgt spid="14"/>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nodeType="clickEffect">
                                  <p:stCondLst>
                                    <p:cond delay="0"/>
                                  </p:stCondLst>
                                  <p:childTnLst>
                                    <p:set>
                                      <p:cBhvr>
                                        <p:cTn id="104" dur="1" fill="hold">
                                          <p:stCondLst>
                                            <p:cond delay="0"/>
                                          </p:stCondLst>
                                        </p:cTn>
                                        <p:tgtEl>
                                          <p:spTgt spid="107"/>
                                        </p:tgtEl>
                                        <p:attrNameLst>
                                          <p:attrName>style.visibility</p:attrName>
                                        </p:attrNameLst>
                                      </p:cBhvr>
                                      <p:to>
                                        <p:strVal val="visible"/>
                                      </p:to>
                                    </p:set>
                                    <p:animEffect transition="in" filter="blinds(horizontal)">
                                      <p:cBhvr>
                                        <p:cTn id="105" dur="500"/>
                                        <p:tgtEl>
                                          <p:spTgt spid="107"/>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nodeType="clickEffect">
                                  <p:stCondLst>
                                    <p:cond delay="0"/>
                                  </p:stCondLst>
                                  <p:childTnLst>
                                    <p:set>
                                      <p:cBhvr>
                                        <p:cTn id="109" dur="1" fill="hold">
                                          <p:stCondLst>
                                            <p:cond delay="0"/>
                                          </p:stCondLst>
                                        </p:cTn>
                                        <p:tgtEl>
                                          <p:spTgt spid="111"/>
                                        </p:tgtEl>
                                        <p:attrNameLst>
                                          <p:attrName>style.visibility</p:attrName>
                                        </p:attrNameLst>
                                      </p:cBhvr>
                                      <p:to>
                                        <p:strVal val="visible"/>
                                      </p:to>
                                    </p:set>
                                    <p:animEffect transition="in" filter="blinds(horizontal)">
                                      <p:cBhvr>
                                        <p:cTn id="110" dur="500"/>
                                        <p:tgtEl>
                                          <p:spTgt spid="111"/>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nodeType="clickEffect">
                                  <p:stCondLst>
                                    <p:cond delay="0"/>
                                  </p:stCondLst>
                                  <p:childTnLst>
                                    <p:set>
                                      <p:cBhvr>
                                        <p:cTn id="114" dur="1" fill="hold">
                                          <p:stCondLst>
                                            <p:cond delay="0"/>
                                          </p:stCondLst>
                                        </p:cTn>
                                        <p:tgtEl>
                                          <p:spTgt spid="112"/>
                                        </p:tgtEl>
                                        <p:attrNameLst>
                                          <p:attrName>style.visibility</p:attrName>
                                        </p:attrNameLst>
                                      </p:cBhvr>
                                      <p:to>
                                        <p:strVal val="visible"/>
                                      </p:to>
                                    </p:set>
                                    <p:animEffect transition="in" filter="blinds(horizontal)">
                                      <p:cBhvr>
                                        <p:cTn id="115" dur="500"/>
                                        <p:tgtEl>
                                          <p:spTgt spid="112"/>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nodeType="clickEffect">
                                  <p:stCondLst>
                                    <p:cond delay="0"/>
                                  </p:stCondLst>
                                  <p:childTnLst>
                                    <p:set>
                                      <p:cBhvr>
                                        <p:cTn id="119" dur="1" fill="hold">
                                          <p:stCondLst>
                                            <p:cond delay="0"/>
                                          </p:stCondLst>
                                        </p:cTn>
                                        <p:tgtEl>
                                          <p:spTgt spid="113"/>
                                        </p:tgtEl>
                                        <p:attrNameLst>
                                          <p:attrName>style.visibility</p:attrName>
                                        </p:attrNameLst>
                                      </p:cBhvr>
                                      <p:to>
                                        <p:strVal val="visible"/>
                                      </p:to>
                                    </p:set>
                                    <p:animEffect transition="in" filter="blinds(horizontal)">
                                      <p:cBhvr>
                                        <p:cTn id="120" dur="500"/>
                                        <p:tgtEl>
                                          <p:spTgt spid="113"/>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nodeType="clickEffect">
                                  <p:stCondLst>
                                    <p:cond delay="0"/>
                                  </p:stCondLst>
                                  <p:childTnLst>
                                    <p:set>
                                      <p:cBhvr>
                                        <p:cTn id="124" dur="1" fill="hold">
                                          <p:stCondLst>
                                            <p:cond delay="0"/>
                                          </p:stCondLst>
                                        </p:cTn>
                                        <p:tgtEl>
                                          <p:spTgt spid="114"/>
                                        </p:tgtEl>
                                        <p:attrNameLst>
                                          <p:attrName>style.visibility</p:attrName>
                                        </p:attrNameLst>
                                      </p:cBhvr>
                                      <p:to>
                                        <p:strVal val="visible"/>
                                      </p:to>
                                    </p:set>
                                    <p:animEffect transition="in" filter="blinds(horizontal)">
                                      <p:cBhvr>
                                        <p:cTn id="125" dur="500"/>
                                        <p:tgtEl>
                                          <p:spTgt spid="114"/>
                                        </p:tgtEl>
                                      </p:cBhvr>
                                    </p:animEffect>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nodeType="clickEffect">
                                  <p:stCondLst>
                                    <p:cond delay="0"/>
                                  </p:stCondLst>
                                  <p:childTnLst>
                                    <p:set>
                                      <p:cBhvr>
                                        <p:cTn id="129" dur="1" fill="hold">
                                          <p:stCondLst>
                                            <p:cond delay="0"/>
                                          </p:stCondLst>
                                        </p:cTn>
                                        <p:tgtEl>
                                          <p:spTgt spid="115"/>
                                        </p:tgtEl>
                                        <p:attrNameLst>
                                          <p:attrName>style.visibility</p:attrName>
                                        </p:attrNameLst>
                                      </p:cBhvr>
                                      <p:to>
                                        <p:strVal val="visible"/>
                                      </p:to>
                                    </p:set>
                                    <p:animEffect transition="in" filter="blinds(horizontal)">
                                      <p:cBhvr>
                                        <p:cTn id="130" dur="500"/>
                                        <p:tgtEl>
                                          <p:spTgt spid="115"/>
                                        </p:tgtEl>
                                      </p:cBhvr>
                                    </p:animEffect>
                                  </p:childTnLst>
                                </p:cTn>
                              </p:par>
                            </p:childTnLst>
                          </p:cTn>
                        </p:par>
                      </p:childTnLst>
                    </p:cTn>
                  </p:par>
                  <p:par>
                    <p:cTn id="131" fill="hold">
                      <p:stCondLst>
                        <p:cond delay="indefinite"/>
                      </p:stCondLst>
                      <p:childTnLst>
                        <p:par>
                          <p:cTn id="132" fill="hold">
                            <p:stCondLst>
                              <p:cond delay="0"/>
                            </p:stCondLst>
                            <p:childTnLst>
                              <p:par>
                                <p:cTn id="133" presetID="3" presetClass="exit" presetSubtype="10" fill="hold" nodeType="clickEffect">
                                  <p:stCondLst>
                                    <p:cond delay="0"/>
                                  </p:stCondLst>
                                  <p:childTnLst>
                                    <p:animEffect transition="out" filter="blinds(horizontal)">
                                      <p:cBhvr>
                                        <p:cTn id="134" dur="500"/>
                                        <p:tgtEl>
                                          <p:spTgt spid="107"/>
                                        </p:tgtEl>
                                      </p:cBhvr>
                                    </p:animEffect>
                                    <p:set>
                                      <p:cBhvr>
                                        <p:cTn id="135" dur="1" fill="hold">
                                          <p:stCondLst>
                                            <p:cond delay="499"/>
                                          </p:stCondLst>
                                        </p:cTn>
                                        <p:tgtEl>
                                          <p:spTgt spid="107"/>
                                        </p:tgtEl>
                                        <p:attrNameLst>
                                          <p:attrName>style.visibility</p:attrName>
                                        </p:attrNameLst>
                                      </p:cBhvr>
                                      <p:to>
                                        <p:strVal val="hidden"/>
                                      </p:to>
                                    </p:set>
                                  </p:childTnLst>
                                </p:cTn>
                              </p:par>
                              <p:par>
                                <p:cTn id="136" presetID="3" presetClass="exit" presetSubtype="10" fill="hold" nodeType="withEffect">
                                  <p:stCondLst>
                                    <p:cond delay="0"/>
                                  </p:stCondLst>
                                  <p:childTnLst>
                                    <p:animEffect transition="out" filter="blinds(horizontal)">
                                      <p:cBhvr>
                                        <p:cTn id="137" dur="500"/>
                                        <p:tgtEl>
                                          <p:spTgt spid="111"/>
                                        </p:tgtEl>
                                      </p:cBhvr>
                                    </p:animEffect>
                                    <p:set>
                                      <p:cBhvr>
                                        <p:cTn id="138" dur="1" fill="hold">
                                          <p:stCondLst>
                                            <p:cond delay="499"/>
                                          </p:stCondLst>
                                        </p:cTn>
                                        <p:tgtEl>
                                          <p:spTgt spid="111"/>
                                        </p:tgtEl>
                                        <p:attrNameLst>
                                          <p:attrName>style.visibility</p:attrName>
                                        </p:attrNameLst>
                                      </p:cBhvr>
                                      <p:to>
                                        <p:strVal val="hidden"/>
                                      </p:to>
                                    </p:set>
                                  </p:childTnLst>
                                </p:cTn>
                              </p:par>
                              <p:par>
                                <p:cTn id="139" presetID="3" presetClass="exit" presetSubtype="10" fill="hold" nodeType="withEffect">
                                  <p:stCondLst>
                                    <p:cond delay="0"/>
                                  </p:stCondLst>
                                  <p:childTnLst>
                                    <p:animEffect transition="out" filter="blinds(horizontal)">
                                      <p:cBhvr>
                                        <p:cTn id="140" dur="500"/>
                                        <p:tgtEl>
                                          <p:spTgt spid="112"/>
                                        </p:tgtEl>
                                      </p:cBhvr>
                                    </p:animEffect>
                                    <p:set>
                                      <p:cBhvr>
                                        <p:cTn id="141" dur="1" fill="hold">
                                          <p:stCondLst>
                                            <p:cond delay="499"/>
                                          </p:stCondLst>
                                        </p:cTn>
                                        <p:tgtEl>
                                          <p:spTgt spid="112"/>
                                        </p:tgtEl>
                                        <p:attrNameLst>
                                          <p:attrName>style.visibility</p:attrName>
                                        </p:attrNameLst>
                                      </p:cBhvr>
                                      <p:to>
                                        <p:strVal val="hidden"/>
                                      </p:to>
                                    </p:set>
                                  </p:childTnLst>
                                </p:cTn>
                              </p:par>
                              <p:par>
                                <p:cTn id="142" presetID="3" presetClass="exit" presetSubtype="10" fill="hold" nodeType="withEffect">
                                  <p:stCondLst>
                                    <p:cond delay="0"/>
                                  </p:stCondLst>
                                  <p:childTnLst>
                                    <p:animEffect transition="out" filter="blinds(horizontal)">
                                      <p:cBhvr>
                                        <p:cTn id="143" dur="500"/>
                                        <p:tgtEl>
                                          <p:spTgt spid="113"/>
                                        </p:tgtEl>
                                      </p:cBhvr>
                                    </p:animEffect>
                                    <p:set>
                                      <p:cBhvr>
                                        <p:cTn id="144" dur="1" fill="hold">
                                          <p:stCondLst>
                                            <p:cond delay="499"/>
                                          </p:stCondLst>
                                        </p:cTn>
                                        <p:tgtEl>
                                          <p:spTgt spid="113"/>
                                        </p:tgtEl>
                                        <p:attrNameLst>
                                          <p:attrName>style.visibility</p:attrName>
                                        </p:attrNameLst>
                                      </p:cBhvr>
                                      <p:to>
                                        <p:strVal val="hidden"/>
                                      </p:to>
                                    </p:set>
                                  </p:childTnLst>
                                </p:cTn>
                              </p:par>
                              <p:par>
                                <p:cTn id="145" presetID="3" presetClass="exit" presetSubtype="10" fill="hold" nodeType="withEffect">
                                  <p:stCondLst>
                                    <p:cond delay="0"/>
                                  </p:stCondLst>
                                  <p:childTnLst>
                                    <p:animEffect transition="out" filter="blinds(horizontal)">
                                      <p:cBhvr>
                                        <p:cTn id="146" dur="500"/>
                                        <p:tgtEl>
                                          <p:spTgt spid="114"/>
                                        </p:tgtEl>
                                      </p:cBhvr>
                                    </p:animEffect>
                                    <p:set>
                                      <p:cBhvr>
                                        <p:cTn id="147" dur="1" fill="hold">
                                          <p:stCondLst>
                                            <p:cond delay="499"/>
                                          </p:stCondLst>
                                        </p:cTn>
                                        <p:tgtEl>
                                          <p:spTgt spid="114"/>
                                        </p:tgtEl>
                                        <p:attrNameLst>
                                          <p:attrName>style.visibility</p:attrName>
                                        </p:attrNameLst>
                                      </p:cBhvr>
                                      <p:to>
                                        <p:strVal val="hidden"/>
                                      </p:to>
                                    </p:set>
                                  </p:childTnLst>
                                </p:cTn>
                              </p:par>
                              <p:par>
                                <p:cTn id="148" presetID="3" presetClass="exit" presetSubtype="10" fill="hold" nodeType="withEffect">
                                  <p:stCondLst>
                                    <p:cond delay="0"/>
                                  </p:stCondLst>
                                  <p:childTnLst>
                                    <p:animEffect transition="out" filter="blinds(horizontal)">
                                      <p:cBhvr>
                                        <p:cTn id="149" dur="500"/>
                                        <p:tgtEl>
                                          <p:spTgt spid="115"/>
                                        </p:tgtEl>
                                      </p:cBhvr>
                                    </p:animEffect>
                                    <p:set>
                                      <p:cBhvr>
                                        <p:cTn id="150" dur="1" fill="hold">
                                          <p:stCondLst>
                                            <p:cond delay="499"/>
                                          </p:stCondLst>
                                        </p:cTn>
                                        <p:tgtEl>
                                          <p:spTgt spid="115"/>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3" presetClass="entr" presetSubtype="10" fill="hold" grpId="0" nodeType="clickEffect">
                                  <p:stCondLst>
                                    <p:cond delay="0"/>
                                  </p:stCondLst>
                                  <p:childTnLst>
                                    <p:set>
                                      <p:cBhvr>
                                        <p:cTn id="154" dur="1" fill="hold">
                                          <p:stCondLst>
                                            <p:cond delay="0"/>
                                          </p:stCondLst>
                                        </p:cTn>
                                        <p:tgtEl>
                                          <p:spTgt spid="122"/>
                                        </p:tgtEl>
                                        <p:attrNameLst>
                                          <p:attrName>style.visibility</p:attrName>
                                        </p:attrNameLst>
                                      </p:cBhvr>
                                      <p:to>
                                        <p:strVal val="visible"/>
                                      </p:to>
                                    </p:set>
                                    <p:animEffect transition="in" filter="blinds(horizontal)">
                                      <p:cBhvr>
                                        <p:cTn id="155" dur="500"/>
                                        <p:tgtEl>
                                          <p:spTgt spid="122"/>
                                        </p:tgtEl>
                                      </p:cBhvr>
                                    </p:animEffect>
                                  </p:childTnLst>
                                </p:cTn>
                              </p:par>
                            </p:childTnLst>
                          </p:cTn>
                        </p:par>
                      </p:childTnLst>
                    </p:cTn>
                  </p:par>
                  <p:par>
                    <p:cTn id="156" fill="hold">
                      <p:stCondLst>
                        <p:cond delay="indefinite"/>
                      </p:stCondLst>
                      <p:childTnLst>
                        <p:par>
                          <p:cTn id="157" fill="hold">
                            <p:stCondLst>
                              <p:cond delay="0"/>
                            </p:stCondLst>
                            <p:childTnLst>
                              <p:par>
                                <p:cTn id="158" presetID="3" presetClass="entr" presetSubtype="10" fill="hold" grpId="0" nodeType="clickEffect">
                                  <p:stCondLst>
                                    <p:cond delay="0"/>
                                  </p:stCondLst>
                                  <p:childTnLst>
                                    <p:set>
                                      <p:cBhvr>
                                        <p:cTn id="159" dur="1" fill="hold">
                                          <p:stCondLst>
                                            <p:cond delay="0"/>
                                          </p:stCondLst>
                                        </p:cTn>
                                        <p:tgtEl>
                                          <p:spTgt spid="103"/>
                                        </p:tgtEl>
                                        <p:attrNameLst>
                                          <p:attrName>style.visibility</p:attrName>
                                        </p:attrNameLst>
                                      </p:cBhvr>
                                      <p:to>
                                        <p:strVal val="visible"/>
                                      </p:to>
                                    </p:set>
                                    <p:animEffect transition="in" filter="blinds(horizontal)">
                                      <p:cBhvr>
                                        <p:cTn id="160"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2" grpId="0" animBg="1"/>
      <p:bldP spid="92" grpId="1" animBg="1"/>
      <p:bldP spid="94" grpId="0" animBg="1"/>
      <p:bldP spid="94" grpId="1" animBg="1"/>
      <p:bldP spid="90" grpId="0"/>
      <p:bldP spid="105" grpId="0"/>
      <p:bldP spid="106" grpId="0"/>
      <p:bldP spid="14" grpId="0"/>
      <p:bldP spid="117" grpId="0"/>
      <p:bldP spid="118" grpId="0"/>
      <p:bldP spid="119" grpId="0"/>
      <p:bldP spid="120" grpId="0"/>
      <p:bldP spid="121" grpId="0"/>
      <p:bldP spid="122" grpId="0"/>
      <p:bldP spid="10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1600200"/>
            <a:ext cx="3498011" cy="2911415"/>
          </a:xfrm>
        </p:spPr>
        <p:txBody>
          <a:bodyPr>
            <a:normAutofit fontScale="92500" lnSpcReduction="10000"/>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Sketch the following curve:</a:t>
            </a: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algn="ctr">
              <a:buFont typeface="Wingdings" pitchFamily="2" charset="2"/>
              <a:buChar char="à"/>
            </a:pPr>
            <a:r>
              <a:rPr lang="en-GB" sz="1400" dirty="0">
                <a:latin typeface="Comic Sans MS" panose="030F0702030302020204" pitchFamily="66" charset="0"/>
                <a:sym typeface="Wingdings" panose="05000000000000000000" pitchFamily="2" charset="2"/>
              </a:rPr>
              <a:t>Let’s do the same as for the last equation</a:t>
            </a:r>
          </a:p>
          <a:p>
            <a:pPr algn="ctr">
              <a:buFont typeface="Wingdings" pitchFamily="2" charset="2"/>
              <a:buChar char="à"/>
            </a:pPr>
            <a:endParaRPr lang="en-GB" sz="1400" dirty="0">
              <a:latin typeface="Comic Sans MS" panose="030F0702030302020204" pitchFamily="66" charset="0"/>
              <a:sym typeface="Wingdings" panose="05000000000000000000" pitchFamily="2" charset="2"/>
            </a:endParaRPr>
          </a:p>
          <a:p>
            <a:pPr algn="ctr">
              <a:buFont typeface="Wingdings" pitchFamily="2" charset="2"/>
              <a:buChar char="à"/>
            </a:pPr>
            <a:r>
              <a:rPr lang="en-GB" sz="1400" dirty="0">
                <a:latin typeface="Comic Sans MS" panose="030F0702030302020204" pitchFamily="66" charset="0"/>
                <a:sym typeface="Wingdings" panose="05000000000000000000" pitchFamily="2" charset="2"/>
              </a:rPr>
              <a:t>As </a:t>
            </a:r>
            <a:r>
              <a:rPr lang="el-GR" sz="1400" dirty="0">
                <a:latin typeface="Comic Sans MS" panose="030F0702030302020204" pitchFamily="66" charset="0"/>
                <a:sym typeface="Wingdings" panose="05000000000000000000" pitchFamily="2" charset="2"/>
              </a:rPr>
              <a:t>θ</a:t>
            </a:r>
            <a:r>
              <a:rPr lang="en-GB" sz="1400" dirty="0">
                <a:latin typeface="Comic Sans MS" panose="030F0702030302020204" pitchFamily="66" charset="0"/>
                <a:sym typeface="Wingdings" panose="05000000000000000000" pitchFamily="2" charset="2"/>
              </a:rPr>
              <a:t> can go up to 2</a:t>
            </a:r>
            <a:r>
              <a:rPr lang="el-GR" sz="1400" dirty="0">
                <a:latin typeface="Comic Sans MS" panose="030F0702030302020204" pitchFamily="66" charset="0"/>
                <a:sym typeface="Wingdings" panose="05000000000000000000" pitchFamily="2" charset="2"/>
              </a:rPr>
              <a:t>π</a:t>
            </a:r>
            <a:r>
              <a:rPr lang="en-GB" sz="1400" dirty="0">
                <a:latin typeface="Comic Sans MS" panose="030F0702030302020204" pitchFamily="66" charset="0"/>
                <a:sym typeface="Wingdings" panose="05000000000000000000" pitchFamily="2" charset="2"/>
              </a:rPr>
              <a:t>, 2</a:t>
            </a:r>
            <a:r>
              <a:rPr lang="el-GR" sz="1400" dirty="0">
                <a:latin typeface="Comic Sans MS" panose="030F0702030302020204" pitchFamily="66" charset="0"/>
                <a:sym typeface="Wingdings" panose="05000000000000000000" pitchFamily="2" charset="2"/>
              </a:rPr>
              <a:t>θ</a:t>
            </a:r>
            <a:r>
              <a:rPr lang="en-GB" sz="1400" dirty="0">
                <a:latin typeface="Comic Sans MS" panose="030F0702030302020204" pitchFamily="66" charset="0"/>
                <a:sym typeface="Wingdings" panose="05000000000000000000" pitchFamily="2" charset="2"/>
              </a:rPr>
              <a:t> can go up to 4</a:t>
            </a:r>
            <a:r>
              <a:rPr lang="el-GR" sz="1400" dirty="0">
                <a:latin typeface="Comic Sans MS" panose="030F0702030302020204" pitchFamily="66" charset="0"/>
                <a:sym typeface="Wingdings" panose="05000000000000000000" pitchFamily="2" charset="2"/>
              </a:rPr>
              <a:t>π</a:t>
            </a:r>
            <a:r>
              <a:rPr lang="en-GB" sz="1400" dirty="0">
                <a:latin typeface="Comic Sans MS" panose="030F0702030302020204" pitchFamily="66" charset="0"/>
                <a:sym typeface="Wingdings" panose="05000000000000000000" pitchFamily="2" charset="2"/>
              </a:rPr>
              <a:t>, so we need to start by drawing up a table up to this value</a:t>
            </a: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065362" y="2556295"/>
                <a:ext cx="1850366" cy="33855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a:rPr>
                            <m:t>𝑟</m:t>
                          </m:r>
                        </m:e>
                        <m:sup>
                          <m:r>
                            <a:rPr lang="en-GB" sz="1600" b="0" i="1" smtClean="0">
                              <a:latin typeface="Cambria Math"/>
                            </a:rPr>
                            <m:t>2</m:t>
                          </m:r>
                        </m:sup>
                      </m:sSup>
                      <m:r>
                        <a:rPr lang="en-GB" sz="1600" b="0" i="1" smtClean="0">
                          <a:latin typeface="Cambria Math"/>
                        </a:rPr>
                        <m:t>=</m:t>
                      </m:r>
                      <m:sSup>
                        <m:sSupPr>
                          <m:ctrlPr>
                            <a:rPr lang="en-GB" sz="1600" b="0" i="1" smtClean="0">
                              <a:latin typeface="Cambria Math" panose="02040503050406030204" pitchFamily="18" charset="0"/>
                            </a:rPr>
                          </m:ctrlPr>
                        </m:sSupPr>
                        <m:e>
                          <m:r>
                            <a:rPr lang="en-GB" sz="1600" b="0" i="1" smtClean="0">
                              <a:latin typeface="Cambria Math"/>
                            </a:rPr>
                            <m:t>𝑎</m:t>
                          </m:r>
                        </m:e>
                        <m:sup>
                          <m:r>
                            <a:rPr lang="en-GB" sz="1600" b="0" i="1" smtClean="0">
                              <a:latin typeface="Cambria Math"/>
                            </a:rPr>
                            <m:t>2</m:t>
                          </m:r>
                        </m:sup>
                      </m:sSup>
                      <m:r>
                        <a:rPr lang="en-GB" sz="1600" b="0" i="1" smtClean="0">
                          <a:latin typeface="Cambria Math"/>
                        </a:rPr>
                        <m:t>𝑐𝑜𝑠</m:t>
                      </m:r>
                      <m:r>
                        <a:rPr lang="en-GB" sz="1600" b="0" i="1" smtClean="0">
                          <a:latin typeface="Cambria Math"/>
                        </a:rPr>
                        <m:t>2</m:t>
                      </m:r>
                      <m:r>
                        <a:rPr lang="en-GB" sz="1600" b="0" i="1" smtClean="0">
                          <a:latin typeface="Cambria Math"/>
                          <a:ea typeface="Cambria Math"/>
                        </a:rPr>
                        <m:t>𝜃</m:t>
                      </m:r>
                    </m:oMath>
                  </m:oMathPara>
                </a14:m>
                <a:endParaRPr lang="en-GB" sz="1600" dirty="0"/>
              </a:p>
            </p:txBody>
          </p:sp>
        </mc:Choice>
        <mc:Fallback xmlns="">
          <p:sp>
            <p:nvSpPr>
              <p:cNvPr id="4" name="TextBox 3"/>
              <p:cNvSpPr txBox="1">
                <a:spLocks noRot="1" noChangeAspect="1" noMove="1" noResize="1" noEditPoints="1" noAdjustHandles="1" noChangeArrowheads="1" noChangeShapeType="1" noTextEdit="1"/>
              </p:cNvSpPr>
              <p:nvPr/>
            </p:nvSpPr>
            <p:spPr>
              <a:xfrm>
                <a:off x="1065362" y="2556295"/>
                <a:ext cx="1850366" cy="338554"/>
              </a:xfrm>
              <a:prstGeom prst="rect">
                <a:avLst/>
              </a:prstGeom>
              <a:blipFill>
                <a:blip r:embed="rId2"/>
                <a:stretch>
                  <a:fillRect/>
                </a:stretch>
              </a:blipFill>
            </p:spPr>
            <p:txBody>
              <a:bodyPr/>
              <a:lstStyle/>
              <a:p>
                <a:r>
                  <a:rPr lang="en-GB">
                    <a:noFill/>
                  </a:rPr>
                  <a:t> </a:t>
                </a:r>
              </a:p>
            </p:txBody>
          </p:sp>
        </mc:Fallback>
      </mc:AlternateContent>
      <p:sp>
        <p:nvSpPr>
          <p:cNvPr id="8" name="Line 125"/>
          <p:cNvSpPr>
            <a:spLocks noChangeShapeType="1"/>
          </p:cNvSpPr>
          <p:nvPr/>
        </p:nvSpPr>
        <p:spPr bwMode="auto">
          <a:xfrm>
            <a:off x="4889950"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Line 126"/>
          <p:cNvSpPr>
            <a:spLocks noChangeShapeType="1"/>
          </p:cNvSpPr>
          <p:nvPr/>
        </p:nvSpPr>
        <p:spPr bwMode="auto">
          <a:xfrm>
            <a:off x="5297937"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Line 127"/>
          <p:cNvSpPr>
            <a:spLocks noChangeShapeType="1"/>
          </p:cNvSpPr>
          <p:nvPr/>
        </p:nvSpPr>
        <p:spPr bwMode="auto">
          <a:xfrm>
            <a:off x="5707512"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128"/>
          <p:cNvSpPr>
            <a:spLocks noChangeShapeType="1"/>
          </p:cNvSpPr>
          <p:nvPr/>
        </p:nvSpPr>
        <p:spPr bwMode="auto">
          <a:xfrm>
            <a:off x="6115500"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129"/>
          <p:cNvSpPr>
            <a:spLocks noChangeShapeType="1"/>
          </p:cNvSpPr>
          <p:nvPr/>
        </p:nvSpPr>
        <p:spPr bwMode="auto">
          <a:xfrm>
            <a:off x="6523487"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130"/>
          <p:cNvSpPr>
            <a:spLocks noChangeShapeType="1"/>
          </p:cNvSpPr>
          <p:nvPr/>
        </p:nvSpPr>
        <p:spPr bwMode="auto">
          <a:xfrm>
            <a:off x="6931475"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131"/>
          <p:cNvSpPr>
            <a:spLocks noChangeShapeType="1"/>
          </p:cNvSpPr>
          <p:nvPr/>
        </p:nvSpPr>
        <p:spPr bwMode="auto">
          <a:xfrm>
            <a:off x="7339462"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32"/>
          <p:cNvSpPr>
            <a:spLocks noChangeShapeType="1"/>
          </p:cNvSpPr>
          <p:nvPr/>
        </p:nvSpPr>
        <p:spPr bwMode="auto">
          <a:xfrm>
            <a:off x="7747450"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33"/>
          <p:cNvSpPr>
            <a:spLocks noChangeShapeType="1"/>
          </p:cNvSpPr>
          <p:nvPr/>
        </p:nvSpPr>
        <p:spPr bwMode="auto">
          <a:xfrm>
            <a:off x="8155437"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34"/>
          <p:cNvSpPr>
            <a:spLocks noChangeShapeType="1"/>
          </p:cNvSpPr>
          <p:nvPr/>
        </p:nvSpPr>
        <p:spPr bwMode="auto">
          <a:xfrm>
            <a:off x="8565012"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38"/>
          <p:cNvSpPr>
            <a:spLocks noChangeShapeType="1"/>
          </p:cNvSpPr>
          <p:nvPr/>
        </p:nvSpPr>
        <p:spPr bwMode="auto">
          <a:xfrm>
            <a:off x="4475612" y="1922673"/>
            <a:ext cx="4090418" cy="101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39"/>
          <p:cNvSpPr>
            <a:spLocks noChangeShapeType="1"/>
          </p:cNvSpPr>
          <p:nvPr/>
        </p:nvSpPr>
        <p:spPr bwMode="auto">
          <a:xfrm>
            <a:off x="4475612" y="2294147"/>
            <a:ext cx="4090418" cy="479"/>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140"/>
          <p:cNvSpPr>
            <a:spLocks noChangeShapeType="1"/>
          </p:cNvSpPr>
          <p:nvPr/>
        </p:nvSpPr>
        <p:spPr bwMode="auto">
          <a:xfrm>
            <a:off x="4481962"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142"/>
          <p:cNvSpPr>
            <a:spLocks noChangeShapeType="1"/>
          </p:cNvSpPr>
          <p:nvPr/>
        </p:nvSpPr>
        <p:spPr bwMode="auto">
          <a:xfrm>
            <a:off x="4475612" y="1551198"/>
            <a:ext cx="4090418" cy="155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143"/>
          <p:cNvSpPr>
            <a:spLocks noChangeShapeType="1"/>
          </p:cNvSpPr>
          <p:nvPr/>
        </p:nvSpPr>
        <p:spPr bwMode="auto">
          <a:xfrm>
            <a:off x="4475612" y="2664035"/>
            <a:ext cx="4090418" cy="1527"/>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TextBox 26"/>
          <p:cNvSpPr txBox="1"/>
          <p:nvPr/>
        </p:nvSpPr>
        <p:spPr>
          <a:xfrm>
            <a:off x="4477109" y="1587261"/>
            <a:ext cx="457200" cy="307777"/>
          </a:xfrm>
          <a:prstGeom prst="rect">
            <a:avLst/>
          </a:prstGeom>
          <a:noFill/>
        </p:spPr>
        <p:txBody>
          <a:bodyPr wrap="square" rtlCol="0">
            <a:spAutoFit/>
          </a:bodyPr>
          <a:lstStyle/>
          <a:p>
            <a:r>
              <a:rPr lang="en-GB" sz="1400" dirty="0">
                <a:latin typeface="Comic Sans MS" panose="030F0702030302020204" pitchFamily="66" charset="0"/>
              </a:rPr>
              <a:t>2</a:t>
            </a:r>
            <a:r>
              <a:rPr lang="el-GR" sz="1400" dirty="0">
                <a:latin typeface="Comic Sans MS" panose="030F0702030302020204" pitchFamily="66" charset="0"/>
              </a:rPr>
              <a:t>θ</a:t>
            </a:r>
            <a:endParaRPr lang="en-GB" sz="1400" dirty="0">
              <a:latin typeface="Comic Sans MS" panose="030F0702030302020204" pitchFamily="66" charset="0"/>
            </a:endParaRPr>
          </a:p>
        </p:txBody>
      </p:sp>
      <p:sp>
        <p:nvSpPr>
          <p:cNvPr id="28" name="TextBox 27"/>
          <p:cNvSpPr txBox="1"/>
          <p:nvPr/>
        </p:nvSpPr>
        <p:spPr>
          <a:xfrm>
            <a:off x="4525992" y="1946695"/>
            <a:ext cx="339306" cy="307777"/>
          </a:xfrm>
          <a:prstGeom prst="rect">
            <a:avLst/>
          </a:prstGeom>
          <a:noFill/>
        </p:spPr>
        <p:txBody>
          <a:bodyPr wrap="square" rtlCol="0">
            <a:spAutoFit/>
          </a:bodyPr>
          <a:lstStyle/>
          <a:p>
            <a:pPr algn="ctr"/>
            <a:r>
              <a:rPr lang="el-GR" sz="1400" dirty="0">
                <a:latin typeface="Comic Sans MS" panose="030F0702030302020204" pitchFamily="66" charset="0"/>
              </a:rPr>
              <a:t>θ</a:t>
            </a:r>
            <a:endParaRPr lang="en-GB" sz="1400" dirty="0">
              <a:latin typeface="Comic Sans MS" panose="030F0702030302020204" pitchFamily="66" charset="0"/>
            </a:endParaRPr>
          </a:p>
        </p:txBody>
      </p:sp>
      <p:sp>
        <p:nvSpPr>
          <p:cNvPr id="29" name="TextBox 28"/>
          <p:cNvSpPr txBox="1"/>
          <p:nvPr/>
        </p:nvSpPr>
        <p:spPr>
          <a:xfrm>
            <a:off x="4523115" y="2323381"/>
            <a:ext cx="339306" cy="307777"/>
          </a:xfrm>
          <a:prstGeom prst="rect">
            <a:avLst/>
          </a:prstGeom>
          <a:noFill/>
        </p:spPr>
        <p:txBody>
          <a:bodyPr wrap="square" rtlCol="0">
            <a:spAutoFit/>
          </a:bodyPr>
          <a:lstStyle/>
          <a:p>
            <a:pPr algn="ctr"/>
            <a:r>
              <a:rPr lang="en-GB" sz="1400" dirty="0">
                <a:latin typeface="Comic Sans MS" panose="030F0702030302020204" pitchFamily="66" charset="0"/>
              </a:rPr>
              <a:t>r</a:t>
            </a:r>
          </a:p>
        </p:txBody>
      </p:sp>
      <p:sp>
        <p:nvSpPr>
          <p:cNvPr id="30" name="TextBox 29"/>
          <p:cNvSpPr txBox="1"/>
          <p:nvPr/>
        </p:nvSpPr>
        <p:spPr>
          <a:xfrm>
            <a:off x="4928558" y="1572884"/>
            <a:ext cx="339306" cy="307777"/>
          </a:xfrm>
          <a:prstGeom prst="rect">
            <a:avLst/>
          </a:prstGeom>
          <a:noFill/>
        </p:spPr>
        <p:txBody>
          <a:bodyPr wrap="square" rtlCol="0">
            <a:spAutoFit/>
          </a:bodyPr>
          <a:lstStyle/>
          <a:p>
            <a:pPr algn="ctr"/>
            <a:r>
              <a:rPr lang="en-GB" sz="1400" dirty="0">
                <a:latin typeface="Comic Sans MS" panose="030F0702030302020204" pitchFamily="66" charset="0"/>
              </a:rPr>
              <a:t>0</a:t>
            </a:r>
          </a:p>
        </p:txBody>
      </p:sp>
      <p:sp>
        <p:nvSpPr>
          <p:cNvPr id="31" name="TextBox 30"/>
          <p:cNvSpPr txBox="1"/>
          <p:nvPr/>
        </p:nvSpPr>
        <p:spPr>
          <a:xfrm>
            <a:off x="5331124" y="1518249"/>
            <a:ext cx="339306" cy="430887"/>
          </a:xfrm>
          <a:prstGeom prst="rect">
            <a:avLst/>
          </a:prstGeom>
          <a:noFill/>
        </p:spPr>
        <p:txBody>
          <a:bodyPr wrap="square" rtlCol="0">
            <a:spAutoFit/>
          </a:bodyPr>
          <a:lstStyle/>
          <a:p>
            <a:pPr algn="ct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32" name="TextBox 31"/>
          <p:cNvSpPr txBox="1"/>
          <p:nvPr/>
        </p:nvSpPr>
        <p:spPr>
          <a:xfrm>
            <a:off x="6104624" y="1532627"/>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3</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33" name="TextBox 32"/>
          <p:cNvSpPr txBox="1"/>
          <p:nvPr/>
        </p:nvSpPr>
        <p:spPr>
          <a:xfrm>
            <a:off x="5776821" y="1575758"/>
            <a:ext cx="270296" cy="307777"/>
          </a:xfrm>
          <a:prstGeom prst="rect">
            <a:avLst/>
          </a:prstGeom>
          <a:noFill/>
        </p:spPr>
        <p:txBody>
          <a:bodyPr wrap="square" rtlCol="0">
            <a:spAutoFit/>
          </a:bodyPr>
          <a:lstStyle/>
          <a:p>
            <a:pPr algn="ct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34" name="TextBox 33"/>
          <p:cNvSpPr txBox="1"/>
          <p:nvPr/>
        </p:nvSpPr>
        <p:spPr>
          <a:xfrm>
            <a:off x="6515816" y="1590136"/>
            <a:ext cx="437075" cy="307777"/>
          </a:xfrm>
          <a:prstGeom prst="rect">
            <a:avLst/>
          </a:prstGeom>
          <a:noFill/>
        </p:spPr>
        <p:txBody>
          <a:bodyPr wrap="square" rtlCol="0">
            <a:spAutoFit/>
          </a:bodyPr>
          <a:lstStyle/>
          <a:p>
            <a:pPr algn="ctr"/>
            <a:r>
              <a:rPr lang="en-GB" sz="1400" dirty="0">
                <a:latin typeface="Comic Sans MS" panose="030F0702030302020204" pitchFamily="66" charset="0"/>
              </a:rPr>
              <a:t>2</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35" name="TextBox 34"/>
          <p:cNvSpPr txBox="1"/>
          <p:nvPr/>
        </p:nvSpPr>
        <p:spPr>
          <a:xfrm>
            <a:off x="7315197" y="1587260"/>
            <a:ext cx="437075" cy="307777"/>
          </a:xfrm>
          <a:prstGeom prst="rect">
            <a:avLst/>
          </a:prstGeom>
          <a:noFill/>
        </p:spPr>
        <p:txBody>
          <a:bodyPr wrap="square" rtlCol="0">
            <a:spAutoFit/>
          </a:bodyPr>
          <a:lstStyle/>
          <a:p>
            <a:pPr algn="ctr"/>
            <a:r>
              <a:rPr lang="en-GB" sz="1400" dirty="0">
                <a:latin typeface="Comic Sans MS" panose="030F0702030302020204" pitchFamily="66" charset="0"/>
              </a:rPr>
              <a:t>3</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36" name="TextBox 35"/>
          <p:cNvSpPr txBox="1"/>
          <p:nvPr/>
        </p:nvSpPr>
        <p:spPr>
          <a:xfrm>
            <a:off x="8140457" y="1584386"/>
            <a:ext cx="437075" cy="307777"/>
          </a:xfrm>
          <a:prstGeom prst="rect">
            <a:avLst/>
          </a:prstGeom>
          <a:noFill/>
        </p:spPr>
        <p:txBody>
          <a:bodyPr wrap="square" rtlCol="0">
            <a:spAutoFit/>
          </a:bodyPr>
          <a:lstStyle/>
          <a:p>
            <a:pPr algn="ctr"/>
            <a:r>
              <a:rPr lang="en-GB" sz="1400" dirty="0">
                <a:latin typeface="Comic Sans MS" panose="030F0702030302020204" pitchFamily="66" charset="0"/>
              </a:rPr>
              <a:t>4</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39" name="TextBox 38"/>
          <p:cNvSpPr txBox="1"/>
          <p:nvPr/>
        </p:nvSpPr>
        <p:spPr>
          <a:xfrm>
            <a:off x="6929884" y="1529751"/>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5</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40" name="TextBox 39"/>
          <p:cNvSpPr txBox="1"/>
          <p:nvPr/>
        </p:nvSpPr>
        <p:spPr>
          <a:xfrm>
            <a:off x="7732141" y="1529752"/>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7</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43" name="TextBox 42"/>
          <p:cNvSpPr txBox="1"/>
          <p:nvPr/>
        </p:nvSpPr>
        <p:spPr>
          <a:xfrm>
            <a:off x="4925683" y="1940944"/>
            <a:ext cx="339306" cy="307777"/>
          </a:xfrm>
          <a:prstGeom prst="rect">
            <a:avLst/>
          </a:prstGeom>
          <a:noFill/>
        </p:spPr>
        <p:txBody>
          <a:bodyPr wrap="square" rtlCol="0">
            <a:spAutoFit/>
          </a:bodyPr>
          <a:lstStyle/>
          <a:p>
            <a:pPr algn="ctr"/>
            <a:r>
              <a:rPr lang="en-GB" sz="1400" dirty="0">
                <a:latin typeface="Comic Sans MS" panose="030F0702030302020204" pitchFamily="66" charset="0"/>
              </a:rPr>
              <a:t>0</a:t>
            </a:r>
          </a:p>
        </p:txBody>
      </p:sp>
      <p:sp>
        <p:nvSpPr>
          <p:cNvPr id="44" name="TextBox 43"/>
          <p:cNvSpPr txBox="1"/>
          <p:nvPr/>
        </p:nvSpPr>
        <p:spPr>
          <a:xfrm>
            <a:off x="5336875" y="1886309"/>
            <a:ext cx="339306" cy="430887"/>
          </a:xfrm>
          <a:prstGeom prst="rect">
            <a:avLst/>
          </a:prstGeom>
          <a:noFill/>
        </p:spPr>
        <p:txBody>
          <a:bodyPr wrap="square" rtlCol="0">
            <a:spAutoFit/>
          </a:bodyPr>
          <a:lstStyle/>
          <a:p>
            <a:pPr algn="ctr"/>
            <a:r>
              <a:rPr lang="el-GR" sz="1100" u="sng" dirty="0">
                <a:latin typeface="Comic Sans MS" panose="030F0702030302020204" pitchFamily="66" charset="0"/>
              </a:rPr>
              <a:t>π</a:t>
            </a:r>
            <a:r>
              <a:rPr lang="en-GB" sz="1100" dirty="0">
                <a:latin typeface="Comic Sans MS" panose="030F0702030302020204" pitchFamily="66" charset="0"/>
              </a:rPr>
              <a:t> 4</a:t>
            </a:r>
          </a:p>
        </p:txBody>
      </p:sp>
      <p:sp>
        <p:nvSpPr>
          <p:cNvPr id="45" name="TextBox 44"/>
          <p:cNvSpPr txBox="1"/>
          <p:nvPr/>
        </p:nvSpPr>
        <p:spPr>
          <a:xfrm>
            <a:off x="5739441" y="1883433"/>
            <a:ext cx="339306" cy="430887"/>
          </a:xfrm>
          <a:prstGeom prst="rect">
            <a:avLst/>
          </a:prstGeom>
          <a:noFill/>
        </p:spPr>
        <p:txBody>
          <a:bodyPr wrap="square" rtlCol="0">
            <a:spAutoFit/>
          </a:bodyPr>
          <a:lstStyle/>
          <a:p>
            <a:pPr algn="ct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46" name="TextBox 45"/>
          <p:cNvSpPr txBox="1"/>
          <p:nvPr/>
        </p:nvSpPr>
        <p:spPr>
          <a:xfrm>
            <a:off x="6124756" y="1897811"/>
            <a:ext cx="379562" cy="430887"/>
          </a:xfrm>
          <a:prstGeom prst="rect">
            <a:avLst/>
          </a:prstGeom>
          <a:noFill/>
        </p:spPr>
        <p:txBody>
          <a:bodyPr wrap="square" rtlCol="0">
            <a:spAutoFit/>
          </a:bodyPr>
          <a:lstStyle/>
          <a:p>
            <a:pPr algn="ctr"/>
            <a:r>
              <a:rPr lang="en-GB" sz="1100" u="sng" dirty="0">
                <a:latin typeface="Comic Sans MS" panose="030F0702030302020204" pitchFamily="66" charset="0"/>
              </a:rPr>
              <a:t>3</a:t>
            </a:r>
            <a:r>
              <a:rPr lang="el-GR" sz="1100" u="sng" dirty="0">
                <a:latin typeface="Comic Sans MS" panose="030F0702030302020204" pitchFamily="66" charset="0"/>
              </a:rPr>
              <a:t>π</a:t>
            </a:r>
            <a:r>
              <a:rPr lang="en-GB" sz="1100" dirty="0">
                <a:latin typeface="Comic Sans MS" panose="030F0702030302020204" pitchFamily="66" charset="0"/>
              </a:rPr>
              <a:t> 4</a:t>
            </a:r>
          </a:p>
        </p:txBody>
      </p:sp>
      <p:sp>
        <p:nvSpPr>
          <p:cNvPr id="47" name="TextBox 46"/>
          <p:cNvSpPr txBox="1"/>
          <p:nvPr/>
        </p:nvSpPr>
        <p:spPr>
          <a:xfrm>
            <a:off x="7329577" y="1894935"/>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3</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48" name="TextBox 47"/>
          <p:cNvSpPr txBox="1"/>
          <p:nvPr/>
        </p:nvSpPr>
        <p:spPr>
          <a:xfrm>
            <a:off x="6921260" y="1900686"/>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5</a:t>
            </a:r>
            <a:r>
              <a:rPr lang="el-GR" sz="1100" u="sng" dirty="0">
                <a:latin typeface="Comic Sans MS" panose="030F0702030302020204" pitchFamily="66" charset="0"/>
              </a:rPr>
              <a:t>π</a:t>
            </a:r>
            <a:r>
              <a:rPr lang="en-GB" sz="1100" dirty="0">
                <a:latin typeface="Comic Sans MS" panose="030F0702030302020204" pitchFamily="66" charset="0"/>
              </a:rPr>
              <a:t> 4</a:t>
            </a:r>
          </a:p>
        </p:txBody>
      </p:sp>
      <p:sp>
        <p:nvSpPr>
          <p:cNvPr id="49" name="TextBox 48"/>
          <p:cNvSpPr txBox="1"/>
          <p:nvPr/>
        </p:nvSpPr>
        <p:spPr>
          <a:xfrm>
            <a:off x="7737894" y="1906437"/>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7</a:t>
            </a:r>
            <a:r>
              <a:rPr lang="el-GR" sz="1100" u="sng" dirty="0">
                <a:latin typeface="Comic Sans MS" panose="030F0702030302020204" pitchFamily="66" charset="0"/>
              </a:rPr>
              <a:t>π</a:t>
            </a:r>
            <a:r>
              <a:rPr lang="en-GB" sz="1100" dirty="0">
                <a:latin typeface="Comic Sans MS" panose="030F0702030302020204" pitchFamily="66" charset="0"/>
              </a:rPr>
              <a:t> 4</a:t>
            </a:r>
          </a:p>
        </p:txBody>
      </p:sp>
      <p:sp>
        <p:nvSpPr>
          <p:cNvPr id="50" name="TextBox 49"/>
          <p:cNvSpPr txBox="1"/>
          <p:nvPr/>
        </p:nvSpPr>
        <p:spPr>
          <a:xfrm>
            <a:off x="6576202" y="1926565"/>
            <a:ext cx="270296" cy="307777"/>
          </a:xfrm>
          <a:prstGeom prst="rect">
            <a:avLst/>
          </a:prstGeom>
          <a:noFill/>
        </p:spPr>
        <p:txBody>
          <a:bodyPr wrap="square" rtlCol="0">
            <a:spAutoFit/>
          </a:bodyPr>
          <a:lstStyle/>
          <a:p>
            <a:pPr algn="ct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56" name="TextBox 55"/>
          <p:cNvSpPr txBox="1"/>
          <p:nvPr/>
        </p:nvSpPr>
        <p:spPr>
          <a:xfrm>
            <a:off x="4931435" y="2317631"/>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a</a:t>
            </a:r>
          </a:p>
        </p:txBody>
      </p:sp>
      <p:sp>
        <p:nvSpPr>
          <p:cNvPr id="57" name="TextBox 56"/>
          <p:cNvSpPr txBox="1"/>
          <p:nvPr/>
        </p:nvSpPr>
        <p:spPr>
          <a:xfrm>
            <a:off x="5342627" y="2323382"/>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58" name="TextBox 57"/>
          <p:cNvSpPr txBox="1"/>
          <p:nvPr/>
        </p:nvSpPr>
        <p:spPr>
          <a:xfrm>
            <a:off x="5745193" y="2337759"/>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a:t>
            </a:r>
          </a:p>
        </p:txBody>
      </p:sp>
      <p:sp>
        <p:nvSpPr>
          <p:cNvPr id="59" name="TextBox 58"/>
          <p:cNvSpPr txBox="1"/>
          <p:nvPr/>
        </p:nvSpPr>
        <p:spPr>
          <a:xfrm>
            <a:off x="6147759" y="2326256"/>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60" name="TextBox 59"/>
          <p:cNvSpPr txBox="1"/>
          <p:nvPr/>
        </p:nvSpPr>
        <p:spPr>
          <a:xfrm>
            <a:off x="6567577" y="2332009"/>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a</a:t>
            </a:r>
          </a:p>
        </p:txBody>
      </p:sp>
      <p:sp>
        <p:nvSpPr>
          <p:cNvPr id="61" name="TextBox 60"/>
          <p:cNvSpPr txBox="1"/>
          <p:nvPr/>
        </p:nvSpPr>
        <p:spPr>
          <a:xfrm>
            <a:off x="7381336" y="2334884"/>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a:t>
            </a:r>
          </a:p>
        </p:txBody>
      </p:sp>
      <p:sp>
        <p:nvSpPr>
          <p:cNvPr id="62" name="TextBox 61"/>
          <p:cNvSpPr txBox="1"/>
          <p:nvPr/>
        </p:nvSpPr>
        <p:spPr>
          <a:xfrm>
            <a:off x="8200846" y="2326257"/>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a</a:t>
            </a:r>
          </a:p>
        </p:txBody>
      </p:sp>
      <p:sp>
        <p:nvSpPr>
          <p:cNvPr id="65" name="TextBox 64"/>
          <p:cNvSpPr txBox="1"/>
          <p:nvPr/>
        </p:nvSpPr>
        <p:spPr>
          <a:xfrm>
            <a:off x="6978771" y="2329133"/>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66" name="TextBox 65"/>
          <p:cNvSpPr txBox="1"/>
          <p:nvPr/>
        </p:nvSpPr>
        <p:spPr>
          <a:xfrm>
            <a:off x="7783903" y="2332007"/>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69" name="TextBox 68"/>
          <p:cNvSpPr txBox="1"/>
          <p:nvPr/>
        </p:nvSpPr>
        <p:spPr>
          <a:xfrm>
            <a:off x="8134707" y="1949570"/>
            <a:ext cx="437075" cy="307777"/>
          </a:xfrm>
          <a:prstGeom prst="rect">
            <a:avLst/>
          </a:prstGeom>
          <a:noFill/>
        </p:spPr>
        <p:txBody>
          <a:bodyPr wrap="square" rtlCol="0">
            <a:spAutoFit/>
          </a:bodyPr>
          <a:lstStyle/>
          <a:p>
            <a:pPr algn="ctr"/>
            <a:r>
              <a:rPr lang="en-GB" sz="1400" dirty="0">
                <a:latin typeface="Comic Sans MS" panose="030F0702030302020204" pitchFamily="66" charset="0"/>
              </a:rPr>
              <a:t>2</a:t>
            </a:r>
            <a:r>
              <a:rPr lang="el-GR" sz="1400" dirty="0">
                <a:latin typeface="Comic Sans MS" panose="030F0702030302020204" pitchFamily="66" charset="0"/>
              </a:rPr>
              <a:t>π</a:t>
            </a:r>
            <a:endParaRPr lang="en-GB" sz="1400" dirty="0">
              <a:latin typeface="Comic Sans MS" panose="030F0702030302020204" pitchFamily="66" charset="0"/>
            </a:endParaRPr>
          </a:p>
        </p:txBody>
      </p:sp>
      <p:cxnSp>
        <p:nvCxnSpPr>
          <p:cNvPr id="73" name="Straight Arrow Connector 72"/>
          <p:cNvCxnSpPr/>
          <p:nvPr/>
        </p:nvCxnSpPr>
        <p:spPr>
          <a:xfrm flipH="1" flipV="1">
            <a:off x="6003985" y="2760453"/>
            <a:ext cx="301924" cy="284672"/>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7139797" y="2740324"/>
            <a:ext cx="301924" cy="284672"/>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5080958" y="3096886"/>
            <a:ext cx="3293957" cy="830997"/>
          </a:xfrm>
          <a:prstGeom prst="rect">
            <a:avLst/>
          </a:prstGeom>
          <a:noFill/>
        </p:spPr>
        <p:txBody>
          <a:bodyPr wrap="square" rtlCol="0">
            <a:spAutoFit/>
          </a:bodyPr>
          <a:lstStyle/>
          <a:p>
            <a:pPr algn="ctr"/>
            <a:r>
              <a:rPr lang="en-GB" sz="1200" dirty="0">
                <a:solidFill>
                  <a:srgbClr val="0000FF"/>
                </a:solidFill>
                <a:latin typeface="Comic Sans MS" panose="030F0702030302020204" pitchFamily="66" charset="0"/>
              </a:rPr>
              <a:t>Real values cannot be calculated here as we would have to square root a negative</a:t>
            </a:r>
          </a:p>
          <a:p>
            <a:pPr algn="ctr"/>
            <a:endParaRPr lang="en-GB" sz="1200" dirty="0">
              <a:solidFill>
                <a:srgbClr val="0000FF"/>
              </a:solidFill>
              <a:latin typeface="Comic Sans MS" panose="030F0702030302020204" pitchFamily="66" charset="0"/>
            </a:endParaRPr>
          </a:p>
          <a:p>
            <a:pPr algn="ctr"/>
            <a:r>
              <a:rPr lang="en-GB" sz="1200" dirty="0">
                <a:solidFill>
                  <a:srgbClr val="0000FF"/>
                </a:solidFill>
                <a:latin typeface="Comic Sans MS" panose="030F0702030302020204" pitchFamily="66" charset="0"/>
                <a:sym typeface="Wingdings" panose="05000000000000000000" pitchFamily="2" charset="2"/>
              </a:rPr>
              <a:t> They therefore will not be plotted…</a:t>
            </a:r>
            <a:endParaRPr lang="en-GB" sz="1200" dirty="0">
              <a:solidFill>
                <a:srgbClr val="0000FF"/>
              </a:solidFill>
              <a:latin typeface="Comic Sans MS" panose="030F0702030302020204" pitchFamily="66" charset="0"/>
            </a:endParaRPr>
          </a:p>
        </p:txBody>
      </p:sp>
      <p:sp>
        <p:nvSpPr>
          <p:cNvPr id="63" name="タイトル 1">
            <a:extLst>
              <a:ext uri="{FF2B5EF4-FFF2-40B4-BE49-F238E27FC236}">
                <a16:creationId xmlns:a16="http://schemas.microsoft.com/office/drawing/2014/main" id="{87B065EB-A13C-4602-A222-8E98B1EDF3B6}"/>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64" name="テキスト ボックス 63">
            <a:extLst>
              <a:ext uri="{FF2B5EF4-FFF2-40B4-BE49-F238E27FC236}">
                <a16:creationId xmlns:a16="http://schemas.microsoft.com/office/drawing/2014/main" id="{759E5328-2492-45FE-AAB1-180AE4CFAAFB}"/>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spTree>
    <p:extLst>
      <p:ext uri="{BB962C8B-B14F-4D97-AF65-F5344CB8AC3E}">
        <p14:creationId xmlns:p14="http://schemas.microsoft.com/office/powerpoint/2010/main" val="376285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500"/>
                                        <p:tgtEl>
                                          <p:spTgt spid="1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linds(horizontal)">
                                      <p:cBhvr>
                                        <p:cTn id="34" dur="500"/>
                                        <p:tgtEl>
                                          <p:spTgt spid="11"/>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par>
                                <p:cTn id="38" presetID="3" presetClass="entr" presetSubtype="5"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linds(vertical)">
                                      <p:cBhvr>
                                        <p:cTn id="40" dur="500"/>
                                        <p:tgtEl>
                                          <p:spTgt spid="22"/>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linds(horizontal)">
                                      <p:cBhvr>
                                        <p:cTn id="43" dur="500"/>
                                        <p:tgtEl>
                                          <p:spTgt spid="14"/>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linds(horizontal)">
                                      <p:cBhvr>
                                        <p:cTn id="46" dur="500"/>
                                        <p:tgtEl>
                                          <p:spTgt spid="15"/>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linds(horizontal)">
                                      <p:cBhvr>
                                        <p:cTn id="49" dur="500"/>
                                        <p:tgtEl>
                                          <p:spTgt spid="16"/>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linds(horizontal)">
                                      <p:cBhvr>
                                        <p:cTn id="55" dur="500"/>
                                        <p:tgtEl>
                                          <p:spTgt spid="17"/>
                                        </p:tgtEl>
                                      </p:cBhvr>
                                    </p:animEffect>
                                  </p:childTnLst>
                                </p:cTn>
                              </p:par>
                              <p:par>
                                <p:cTn id="56" presetID="3" presetClass="entr" presetSubtype="5"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blinds(vertical)">
                                      <p:cBhvr>
                                        <p:cTn id="58" dur="500"/>
                                        <p:tgtEl>
                                          <p:spTgt spid="26"/>
                                        </p:tgtEl>
                                      </p:cBhvr>
                                    </p:animEffect>
                                  </p:childTnLst>
                                </p:cTn>
                              </p:par>
                              <p:par>
                                <p:cTn id="59" presetID="3" presetClass="entr" presetSubtype="5"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blinds(vertical)">
                                      <p:cBhvr>
                                        <p:cTn id="61" dur="500"/>
                                        <p:tgtEl>
                                          <p:spTgt spid="21"/>
                                        </p:tgtEl>
                                      </p:cBhvr>
                                    </p:animEffect>
                                  </p:childTnLst>
                                </p:cTn>
                              </p:par>
                              <p:par>
                                <p:cTn id="62" presetID="3" presetClass="entr" presetSubtype="5"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blinds(vertical)">
                                      <p:cBhvr>
                                        <p:cTn id="64" dur="500"/>
                                        <p:tgtEl>
                                          <p:spTgt spid="25"/>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blinds(horizontal)">
                                      <p:cBhvr>
                                        <p:cTn id="69" dur="500"/>
                                        <p:tgtEl>
                                          <p:spTgt spid="27"/>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blinds(horizontal)">
                                      <p:cBhvr>
                                        <p:cTn id="74" dur="500"/>
                                        <p:tgtEl>
                                          <p:spTgt spid="30"/>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blinds(horizontal)">
                                      <p:cBhvr>
                                        <p:cTn id="77" dur="500"/>
                                        <p:tgtEl>
                                          <p:spTgt spid="31"/>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blinds(horizontal)">
                                      <p:cBhvr>
                                        <p:cTn id="80" dur="500"/>
                                        <p:tgtEl>
                                          <p:spTgt spid="33"/>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blinds(horizontal)">
                                      <p:cBhvr>
                                        <p:cTn id="83" dur="500"/>
                                        <p:tgtEl>
                                          <p:spTgt spid="32"/>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blinds(horizontal)">
                                      <p:cBhvr>
                                        <p:cTn id="86" dur="500"/>
                                        <p:tgtEl>
                                          <p:spTgt spid="34"/>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blinds(horizontal)">
                                      <p:cBhvr>
                                        <p:cTn id="89" dur="500"/>
                                        <p:tgtEl>
                                          <p:spTgt spid="39"/>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blinds(horizontal)">
                                      <p:cBhvr>
                                        <p:cTn id="92" dur="500"/>
                                        <p:tgtEl>
                                          <p:spTgt spid="35"/>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blinds(horizontal)">
                                      <p:cBhvr>
                                        <p:cTn id="95" dur="500"/>
                                        <p:tgtEl>
                                          <p:spTgt spid="40"/>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blinds(horizontal)">
                                      <p:cBhvr>
                                        <p:cTn id="98" dur="500"/>
                                        <p:tgtEl>
                                          <p:spTgt spid="36"/>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blinds(horizontal)">
                                      <p:cBhvr>
                                        <p:cTn id="103" dur="500"/>
                                        <p:tgtEl>
                                          <p:spTgt spid="28"/>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blinds(horizontal)">
                                      <p:cBhvr>
                                        <p:cTn id="108" dur="500"/>
                                        <p:tgtEl>
                                          <p:spTgt spid="43"/>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grpId="0" nodeType="click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blinds(horizontal)">
                                      <p:cBhvr>
                                        <p:cTn id="113" dur="500"/>
                                        <p:tgtEl>
                                          <p:spTgt spid="44"/>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grpId="0" nodeType="clickEffect">
                                  <p:stCondLst>
                                    <p:cond delay="0"/>
                                  </p:stCondLst>
                                  <p:childTnLst>
                                    <p:set>
                                      <p:cBhvr>
                                        <p:cTn id="117" dur="1" fill="hold">
                                          <p:stCondLst>
                                            <p:cond delay="0"/>
                                          </p:stCondLst>
                                        </p:cTn>
                                        <p:tgtEl>
                                          <p:spTgt spid="45"/>
                                        </p:tgtEl>
                                        <p:attrNameLst>
                                          <p:attrName>style.visibility</p:attrName>
                                        </p:attrNameLst>
                                      </p:cBhvr>
                                      <p:to>
                                        <p:strVal val="visible"/>
                                      </p:to>
                                    </p:set>
                                    <p:animEffect transition="in" filter="blinds(horizontal)">
                                      <p:cBhvr>
                                        <p:cTn id="118" dur="500"/>
                                        <p:tgtEl>
                                          <p:spTgt spid="45"/>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grpId="0" nodeType="clickEffect">
                                  <p:stCondLst>
                                    <p:cond delay="0"/>
                                  </p:stCondLst>
                                  <p:childTnLst>
                                    <p:set>
                                      <p:cBhvr>
                                        <p:cTn id="122" dur="1" fill="hold">
                                          <p:stCondLst>
                                            <p:cond delay="0"/>
                                          </p:stCondLst>
                                        </p:cTn>
                                        <p:tgtEl>
                                          <p:spTgt spid="46"/>
                                        </p:tgtEl>
                                        <p:attrNameLst>
                                          <p:attrName>style.visibility</p:attrName>
                                        </p:attrNameLst>
                                      </p:cBhvr>
                                      <p:to>
                                        <p:strVal val="visible"/>
                                      </p:to>
                                    </p:set>
                                    <p:animEffect transition="in" filter="blinds(horizontal)">
                                      <p:cBhvr>
                                        <p:cTn id="123" dur="500"/>
                                        <p:tgtEl>
                                          <p:spTgt spid="46"/>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grpId="0" nodeType="clickEffect">
                                  <p:stCondLst>
                                    <p:cond delay="0"/>
                                  </p:stCondLst>
                                  <p:childTnLst>
                                    <p:set>
                                      <p:cBhvr>
                                        <p:cTn id="127" dur="1" fill="hold">
                                          <p:stCondLst>
                                            <p:cond delay="0"/>
                                          </p:stCondLst>
                                        </p:cTn>
                                        <p:tgtEl>
                                          <p:spTgt spid="50"/>
                                        </p:tgtEl>
                                        <p:attrNameLst>
                                          <p:attrName>style.visibility</p:attrName>
                                        </p:attrNameLst>
                                      </p:cBhvr>
                                      <p:to>
                                        <p:strVal val="visible"/>
                                      </p:to>
                                    </p:set>
                                    <p:animEffect transition="in" filter="blinds(horizontal)">
                                      <p:cBhvr>
                                        <p:cTn id="128" dur="500"/>
                                        <p:tgtEl>
                                          <p:spTgt spid="50"/>
                                        </p:tgtEl>
                                      </p:cBhvr>
                                    </p:animEffec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grpId="0" nodeType="clickEffect">
                                  <p:stCondLst>
                                    <p:cond delay="0"/>
                                  </p:stCondLst>
                                  <p:childTnLst>
                                    <p:set>
                                      <p:cBhvr>
                                        <p:cTn id="132" dur="1" fill="hold">
                                          <p:stCondLst>
                                            <p:cond delay="0"/>
                                          </p:stCondLst>
                                        </p:cTn>
                                        <p:tgtEl>
                                          <p:spTgt spid="48"/>
                                        </p:tgtEl>
                                        <p:attrNameLst>
                                          <p:attrName>style.visibility</p:attrName>
                                        </p:attrNameLst>
                                      </p:cBhvr>
                                      <p:to>
                                        <p:strVal val="visible"/>
                                      </p:to>
                                    </p:set>
                                    <p:animEffect transition="in" filter="blinds(horizontal)">
                                      <p:cBhvr>
                                        <p:cTn id="133" dur="500"/>
                                        <p:tgtEl>
                                          <p:spTgt spid="48"/>
                                        </p:tgtEl>
                                      </p:cBhvr>
                                    </p:animEffect>
                                  </p:childTnLst>
                                </p:cTn>
                              </p:par>
                            </p:childTnLst>
                          </p:cTn>
                        </p:par>
                      </p:childTnLst>
                    </p:cTn>
                  </p:par>
                  <p:par>
                    <p:cTn id="134" fill="hold">
                      <p:stCondLst>
                        <p:cond delay="indefinite"/>
                      </p:stCondLst>
                      <p:childTnLst>
                        <p:par>
                          <p:cTn id="135" fill="hold">
                            <p:stCondLst>
                              <p:cond delay="0"/>
                            </p:stCondLst>
                            <p:childTnLst>
                              <p:par>
                                <p:cTn id="136" presetID="3" presetClass="entr" presetSubtype="10" fill="hold" grpId="0" nodeType="clickEffect">
                                  <p:stCondLst>
                                    <p:cond delay="0"/>
                                  </p:stCondLst>
                                  <p:childTnLst>
                                    <p:set>
                                      <p:cBhvr>
                                        <p:cTn id="137" dur="1" fill="hold">
                                          <p:stCondLst>
                                            <p:cond delay="0"/>
                                          </p:stCondLst>
                                        </p:cTn>
                                        <p:tgtEl>
                                          <p:spTgt spid="47"/>
                                        </p:tgtEl>
                                        <p:attrNameLst>
                                          <p:attrName>style.visibility</p:attrName>
                                        </p:attrNameLst>
                                      </p:cBhvr>
                                      <p:to>
                                        <p:strVal val="visible"/>
                                      </p:to>
                                    </p:set>
                                    <p:animEffect transition="in" filter="blinds(horizontal)">
                                      <p:cBhvr>
                                        <p:cTn id="138" dur="500"/>
                                        <p:tgtEl>
                                          <p:spTgt spid="47"/>
                                        </p:tgtEl>
                                      </p:cBhvr>
                                    </p:animEffect>
                                  </p:childTnLst>
                                </p:cTn>
                              </p:par>
                            </p:childTnLst>
                          </p:cTn>
                        </p:par>
                      </p:childTnLst>
                    </p:cTn>
                  </p:par>
                  <p:par>
                    <p:cTn id="139" fill="hold">
                      <p:stCondLst>
                        <p:cond delay="indefinite"/>
                      </p:stCondLst>
                      <p:childTnLst>
                        <p:par>
                          <p:cTn id="140" fill="hold">
                            <p:stCondLst>
                              <p:cond delay="0"/>
                            </p:stCondLst>
                            <p:childTnLst>
                              <p:par>
                                <p:cTn id="141" presetID="3" presetClass="entr" presetSubtype="10" fill="hold" grpId="0" nodeType="clickEffect">
                                  <p:stCondLst>
                                    <p:cond delay="0"/>
                                  </p:stCondLst>
                                  <p:childTnLst>
                                    <p:set>
                                      <p:cBhvr>
                                        <p:cTn id="142" dur="1" fill="hold">
                                          <p:stCondLst>
                                            <p:cond delay="0"/>
                                          </p:stCondLst>
                                        </p:cTn>
                                        <p:tgtEl>
                                          <p:spTgt spid="49"/>
                                        </p:tgtEl>
                                        <p:attrNameLst>
                                          <p:attrName>style.visibility</p:attrName>
                                        </p:attrNameLst>
                                      </p:cBhvr>
                                      <p:to>
                                        <p:strVal val="visible"/>
                                      </p:to>
                                    </p:set>
                                    <p:animEffect transition="in" filter="blinds(horizontal)">
                                      <p:cBhvr>
                                        <p:cTn id="143" dur="500"/>
                                        <p:tgtEl>
                                          <p:spTgt spid="49"/>
                                        </p:tgtEl>
                                      </p:cBhvr>
                                    </p:animEffect>
                                  </p:childTnLst>
                                </p:cTn>
                              </p:par>
                            </p:childTnLst>
                          </p:cTn>
                        </p:par>
                      </p:childTnLst>
                    </p:cTn>
                  </p:par>
                  <p:par>
                    <p:cTn id="144" fill="hold">
                      <p:stCondLst>
                        <p:cond delay="indefinite"/>
                      </p:stCondLst>
                      <p:childTnLst>
                        <p:par>
                          <p:cTn id="145" fill="hold">
                            <p:stCondLst>
                              <p:cond delay="0"/>
                            </p:stCondLst>
                            <p:childTnLst>
                              <p:par>
                                <p:cTn id="146" presetID="3" presetClass="entr" presetSubtype="10" fill="hold" grpId="0" nodeType="click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blinds(horizontal)">
                                      <p:cBhvr>
                                        <p:cTn id="148" dur="500"/>
                                        <p:tgtEl>
                                          <p:spTgt spid="69"/>
                                        </p:tgtEl>
                                      </p:cBhvr>
                                    </p:animEffect>
                                  </p:childTnLst>
                                </p:cTn>
                              </p:par>
                            </p:childTnLst>
                          </p:cTn>
                        </p:par>
                      </p:childTnLst>
                    </p:cTn>
                  </p:par>
                  <p:par>
                    <p:cTn id="149" fill="hold">
                      <p:stCondLst>
                        <p:cond delay="indefinite"/>
                      </p:stCondLst>
                      <p:childTnLst>
                        <p:par>
                          <p:cTn id="150" fill="hold">
                            <p:stCondLst>
                              <p:cond delay="0"/>
                            </p:stCondLst>
                            <p:childTnLst>
                              <p:par>
                                <p:cTn id="151" presetID="3" presetClass="entr" presetSubtype="10" fill="hold" grpId="0" nodeType="clickEffect">
                                  <p:stCondLst>
                                    <p:cond delay="0"/>
                                  </p:stCondLst>
                                  <p:childTnLst>
                                    <p:set>
                                      <p:cBhvr>
                                        <p:cTn id="152" dur="1" fill="hold">
                                          <p:stCondLst>
                                            <p:cond delay="0"/>
                                          </p:stCondLst>
                                        </p:cTn>
                                        <p:tgtEl>
                                          <p:spTgt spid="29"/>
                                        </p:tgtEl>
                                        <p:attrNameLst>
                                          <p:attrName>style.visibility</p:attrName>
                                        </p:attrNameLst>
                                      </p:cBhvr>
                                      <p:to>
                                        <p:strVal val="visible"/>
                                      </p:to>
                                    </p:set>
                                    <p:animEffect transition="in" filter="blinds(horizontal)">
                                      <p:cBhvr>
                                        <p:cTn id="153" dur="500"/>
                                        <p:tgtEl>
                                          <p:spTgt spid="29"/>
                                        </p:tgtEl>
                                      </p:cBhvr>
                                    </p:animEffect>
                                  </p:childTnLst>
                                </p:cTn>
                              </p:par>
                            </p:childTnLst>
                          </p:cTn>
                        </p:par>
                      </p:childTnLst>
                    </p:cTn>
                  </p:par>
                  <p:par>
                    <p:cTn id="154" fill="hold">
                      <p:stCondLst>
                        <p:cond delay="indefinite"/>
                      </p:stCondLst>
                      <p:childTnLst>
                        <p:par>
                          <p:cTn id="155" fill="hold">
                            <p:stCondLst>
                              <p:cond delay="0"/>
                            </p:stCondLst>
                            <p:childTnLst>
                              <p:par>
                                <p:cTn id="156" presetID="3" presetClass="entr" presetSubtype="10" fill="hold" grpId="0" nodeType="clickEffect">
                                  <p:stCondLst>
                                    <p:cond delay="0"/>
                                  </p:stCondLst>
                                  <p:childTnLst>
                                    <p:set>
                                      <p:cBhvr>
                                        <p:cTn id="157" dur="1" fill="hold">
                                          <p:stCondLst>
                                            <p:cond delay="0"/>
                                          </p:stCondLst>
                                        </p:cTn>
                                        <p:tgtEl>
                                          <p:spTgt spid="56"/>
                                        </p:tgtEl>
                                        <p:attrNameLst>
                                          <p:attrName>style.visibility</p:attrName>
                                        </p:attrNameLst>
                                      </p:cBhvr>
                                      <p:to>
                                        <p:strVal val="visible"/>
                                      </p:to>
                                    </p:set>
                                    <p:animEffect transition="in" filter="blinds(horizontal)">
                                      <p:cBhvr>
                                        <p:cTn id="158" dur="500"/>
                                        <p:tgtEl>
                                          <p:spTgt spid="56"/>
                                        </p:tgtEl>
                                      </p:cBhvr>
                                    </p:animEffect>
                                  </p:childTnLst>
                                </p:cTn>
                              </p:par>
                            </p:childTnLst>
                          </p:cTn>
                        </p:par>
                      </p:childTnLst>
                    </p:cTn>
                  </p:par>
                  <p:par>
                    <p:cTn id="159" fill="hold">
                      <p:stCondLst>
                        <p:cond delay="indefinite"/>
                      </p:stCondLst>
                      <p:childTnLst>
                        <p:par>
                          <p:cTn id="160" fill="hold">
                            <p:stCondLst>
                              <p:cond delay="0"/>
                            </p:stCondLst>
                            <p:childTnLst>
                              <p:par>
                                <p:cTn id="161" presetID="3" presetClass="entr" presetSubtype="10" fill="hold" grpId="0" nodeType="clickEffect">
                                  <p:stCondLst>
                                    <p:cond delay="0"/>
                                  </p:stCondLst>
                                  <p:childTnLst>
                                    <p:set>
                                      <p:cBhvr>
                                        <p:cTn id="162" dur="1" fill="hold">
                                          <p:stCondLst>
                                            <p:cond delay="0"/>
                                          </p:stCondLst>
                                        </p:cTn>
                                        <p:tgtEl>
                                          <p:spTgt spid="57"/>
                                        </p:tgtEl>
                                        <p:attrNameLst>
                                          <p:attrName>style.visibility</p:attrName>
                                        </p:attrNameLst>
                                      </p:cBhvr>
                                      <p:to>
                                        <p:strVal val="visible"/>
                                      </p:to>
                                    </p:set>
                                    <p:animEffect transition="in" filter="blinds(horizontal)">
                                      <p:cBhvr>
                                        <p:cTn id="163" dur="500"/>
                                        <p:tgtEl>
                                          <p:spTgt spid="57"/>
                                        </p:tgtEl>
                                      </p:cBhvr>
                                    </p:animEffect>
                                  </p:childTnLst>
                                </p:cTn>
                              </p:par>
                            </p:childTnLst>
                          </p:cTn>
                        </p:par>
                      </p:childTnLst>
                    </p:cTn>
                  </p:par>
                  <p:par>
                    <p:cTn id="164" fill="hold">
                      <p:stCondLst>
                        <p:cond delay="indefinite"/>
                      </p:stCondLst>
                      <p:childTnLst>
                        <p:par>
                          <p:cTn id="165" fill="hold">
                            <p:stCondLst>
                              <p:cond delay="0"/>
                            </p:stCondLst>
                            <p:childTnLst>
                              <p:par>
                                <p:cTn id="166" presetID="3" presetClass="entr" presetSubtype="10" fill="hold" grpId="0" nodeType="clickEffect">
                                  <p:stCondLst>
                                    <p:cond delay="0"/>
                                  </p:stCondLst>
                                  <p:childTnLst>
                                    <p:set>
                                      <p:cBhvr>
                                        <p:cTn id="167" dur="1" fill="hold">
                                          <p:stCondLst>
                                            <p:cond delay="0"/>
                                          </p:stCondLst>
                                        </p:cTn>
                                        <p:tgtEl>
                                          <p:spTgt spid="58"/>
                                        </p:tgtEl>
                                        <p:attrNameLst>
                                          <p:attrName>style.visibility</p:attrName>
                                        </p:attrNameLst>
                                      </p:cBhvr>
                                      <p:to>
                                        <p:strVal val="visible"/>
                                      </p:to>
                                    </p:set>
                                    <p:animEffect transition="in" filter="blinds(horizontal)">
                                      <p:cBhvr>
                                        <p:cTn id="168" dur="500"/>
                                        <p:tgtEl>
                                          <p:spTgt spid="58"/>
                                        </p:tgtEl>
                                      </p:cBhvr>
                                    </p:animEffect>
                                  </p:childTnLst>
                                </p:cTn>
                              </p:par>
                            </p:childTnLst>
                          </p:cTn>
                        </p:par>
                      </p:childTnLst>
                    </p:cTn>
                  </p:par>
                  <p:par>
                    <p:cTn id="169" fill="hold">
                      <p:stCondLst>
                        <p:cond delay="indefinite"/>
                      </p:stCondLst>
                      <p:childTnLst>
                        <p:par>
                          <p:cTn id="170" fill="hold">
                            <p:stCondLst>
                              <p:cond delay="0"/>
                            </p:stCondLst>
                            <p:childTnLst>
                              <p:par>
                                <p:cTn id="171" presetID="3" presetClass="entr" presetSubtype="10" fill="hold" grpId="0" nodeType="clickEffect">
                                  <p:stCondLst>
                                    <p:cond delay="0"/>
                                  </p:stCondLst>
                                  <p:childTnLst>
                                    <p:set>
                                      <p:cBhvr>
                                        <p:cTn id="172" dur="1" fill="hold">
                                          <p:stCondLst>
                                            <p:cond delay="0"/>
                                          </p:stCondLst>
                                        </p:cTn>
                                        <p:tgtEl>
                                          <p:spTgt spid="59"/>
                                        </p:tgtEl>
                                        <p:attrNameLst>
                                          <p:attrName>style.visibility</p:attrName>
                                        </p:attrNameLst>
                                      </p:cBhvr>
                                      <p:to>
                                        <p:strVal val="visible"/>
                                      </p:to>
                                    </p:set>
                                    <p:animEffect transition="in" filter="blinds(horizontal)">
                                      <p:cBhvr>
                                        <p:cTn id="173" dur="500"/>
                                        <p:tgtEl>
                                          <p:spTgt spid="59"/>
                                        </p:tgtEl>
                                      </p:cBhvr>
                                    </p:animEffect>
                                  </p:childTnLst>
                                </p:cTn>
                              </p:par>
                            </p:childTnLst>
                          </p:cTn>
                        </p:par>
                      </p:childTnLst>
                    </p:cTn>
                  </p:par>
                  <p:par>
                    <p:cTn id="174" fill="hold">
                      <p:stCondLst>
                        <p:cond delay="indefinite"/>
                      </p:stCondLst>
                      <p:childTnLst>
                        <p:par>
                          <p:cTn id="175" fill="hold">
                            <p:stCondLst>
                              <p:cond delay="0"/>
                            </p:stCondLst>
                            <p:childTnLst>
                              <p:par>
                                <p:cTn id="176" presetID="3" presetClass="entr" presetSubtype="10" fill="hold" grpId="0" nodeType="clickEffect">
                                  <p:stCondLst>
                                    <p:cond delay="0"/>
                                  </p:stCondLst>
                                  <p:childTnLst>
                                    <p:set>
                                      <p:cBhvr>
                                        <p:cTn id="177" dur="1" fill="hold">
                                          <p:stCondLst>
                                            <p:cond delay="0"/>
                                          </p:stCondLst>
                                        </p:cTn>
                                        <p:tgtEl>
                                          <p:spTgt spid="60"/>
                                        </p:tgtEl>
                                        <p:attrNameLst>
                                          <p:attrName>style.visibility</p:attrName>
                                        </p:attrNameLst>
                                      </p:cBhvr>
                                      <p:to>
                                        <p:strVal val="visible"/>
                                      </p:to>
                                    </p:set>
                                    <p:animEffect transition="in" filter="blinds(horizontal)">
                                      <p:cBhvr>
                                        <p:cTn id="178" dur="500"/>
                                        <p:tgtEl>
                                          <p:spTgt spid="60"/>
                                        </p:tgtEl>
                                      </p:cBhvr>
                                    </p:animEffect>
                                  </p:childTnLst>
                                </p:cTn>
                              </p:par>
                            </p:childTnLst>
                          </p:cTn>
                        </p:par>
                      </p:childTnLst>
                    </p:cTn>
                  </p:par>
                  <p:par>
                    <p:cTn id="179" fill="hold">
                      <p:stCondLst>
                        <p:cond delay="indefinite"/>
                      </p:stCondLst>
                      <p:childTnLst>
                        <p:par>
                          <p:cTn id="180" fill="hold">
                            <p:stCondLst>
                              <p:cond delay="0"/>
                            </p:stCondLst>
                            <p:childTnLst>
                              <p:par>
                                <p:cTn id="181" presetID="3" presetClass="entr" presetSubtype="10" fill="hold" grpId="0" nodeType="clickEffect">
                                  <p:stCondLst>
                                    <p:cond delay="0"/>
                                  </p:stCondLst>
                                  <p:childTnLst>
                                    <p:set>
                                      <p:cBhvr>
                                        <p:cTn id="182" dur="1" fill="hold">
                                          <p:stCondLst>
                                            <p:cond delay="0"/>
                                          </p:stCondLst>
                                        </p:cTn>
                                        <p:tgtEl>
                                          <p:spTgt spid="65"/>
                                        </p:tgtEl>
                                        <p:attrNameLst>
                                          <p:attrName>style.visibility</p:attrName>
                                        </p:attrNameLst>
                                      </p:cBhvr>
                                      <p:to>
                                        <p:strVal val="visible"/>
                                      </p:to>
                                    </p:set>
                                    <p:animEffect transition="in" filter="blinds(horizontal)">
                                      <p:cBhvr>
                                        <p:cTn id="183" dur="500"/>
                                        <p:tgtEl>
                                          <p:spTgt spid="65"/>
                                        </p:tgtEl>
                                      </p:cBhvr>
                                    </p:animEffect>
                                  </p:childTnLst>
                                </p:cTn>
                              </p:par>
                            </p:childTnLst>
                          </p:cTn>
                        </p:par>
                      </p:childTnLst>
                    </p:cTn>
                  </p:par>
                  <p:par>
                    <p:cTn id="184" fill="hold">
                      <p:stCondLst>
                        <p:cond delay="indefinite"/>
                      </p:stCondLst>
                      <p:childTnLst>
                        <p:par>
                          <p:cTn id="185" fill="hold">
                            <p:stCondLst>
                              <p:cond delay="0"/>
                            </p:stCondLst>
                            <p:childTnLst>
                              <p:par>
                                <p:cTn id="186" presetID="3" presetClass="entr" presetSubtype="10" fill="hold" grpId="0" nodeType="clickEffect">
                                  <p:stCondLst>
                                    <p:cond delay="0"/>
                                  </p:stCondLst>
                                  <p:childTnLst>
                                    <p:set>
                                      <p:cBhvr>
                                        <p:cTn id="187" dur="1" fill="hold">
                                          <p:stCondLst>
                                            <p:cond delay="0"/>
                                          </p:stCondLst>
                                        </p:cTn>
                                        <p:tgtEl>
                                          <p:spTgt spid="61"/>
                                        </p:tgtEl>
                                        <p:attrNameLst>
                                          <p:attrName>style.visibility</p:attrName>
                                        </p:attrNameLst>
                                      </p:cBhvr>
                                      <p:to>
                                        <p:strVal val="visible"/>
                                      </p:to>
                                    </p:set>
                                    <p:animEffect transition="in" filter="blinds(horizontal)">
                                      <p:cBhvr>
                                        <p:cTn id="188" dur="500"/>
                                        <p:tgtEl>
                                          <p:spTgt spid="61"/>
                                        </p:tgtEl>
                                      </p:cBhvr>
                                    </p:animEffect>
                                  </p:childTnLst>
                                </p:cTn>
                              </p:par>
                            </p:childTnLst>
                          </p:cTn>
                        </p:par>
                      </p:childTnLst>
                    </p:cTn>
                  </p:par>
                  <p:par>
                    <p:cTn id="189" fill="hold">
                      <p:stCondLst>
                        <p:cond delay="indefinite"/>
                      </p:stCondLst>
                      <p:childTnLst>
                        <p:par>
                          <p:cTn id="190" fill="hold">
                            <p:stCondLst>
                              <p:cond delay="0"/>
                            </p:stCondLst>
                            <p:childTnLst>
                              <p:par>
                                <p:cTn id="191" presetID="3" presetClass="entr" presetSubtype="10" fill="hold" grpId="0" nodeType="clickEffect">
                                  <p:stCondLst>
                                    <p:cond delay="0"/>
                                  </p:stCondLst>
                                  <p:childTnLst>
                                    <p:set>
                                      <p:cBhvr>
                                        <p:cTn id="192" dur="1" fill="hold">
                                          <p:stCondLst>
                                            <p:cond delay="0"/>
                                          </p:stCondLst>
                                        </p:cTn>
                                        <p:tgtEl>
                                          <p:spTgt spid="66"/>
                                        </p:tgtEl>
                                        <p:attrNameLst>
                                          <p:attrName>style.visibility</p:attrName>
                                        </p:attrNameLst>
                                      </p:cBhvr>
                                      <p:to>
                                        <p:strVal val="visible"/>
                                      </p:to>
                                    </p:set>
                                    <p:animEffect transition="in" filter="blinds(horizontal)">
                                      <p:cBhvr>
                                        <p:cTn id="193" dur="500"/>
                                        <p:tgtEl>
                                          <p:spTgt spid="66"/>
                                        </p:tgtEl>
                                      </p:cBhvr>
                                    </p:animEffect>
                                  </p:childTnLst>
                                </p:cTn>
                              </p:par>
                            </p:childTnLst>
                          </p:cTn>
                        </p:par>
                      </p:childTnLst>
                    </p:cTn>
                  </p:par>
                  <p:par>
                    <p:cTn id="194" fill="hold">
                      <p:stCondLst>
                        <p:cond delay="indefinite"/>
                      </p:stCondLst>
                      <p:childTnLst>
                        <p:par>
                          <p:cTn id="195" fill="hold">
                            <p:stCondLst>
                              <p:cond delay="0"/>
                            </p:stCondLst>
                            <p:childTnLst>
                              <p:par>
                                <p:cTn id="196" presetID="3" presetClass="entr" presetSubtype="10" fill="hold" grpId="0" nodeType="clickEffect">
                                  <p:stCondLst>
                                    <p:cond delay="0"/>
                                  </p:stCondLst>
                                  <p:childTnLst>
                                    <p:set>
                                      <p:cBhvr>
                                        <p:cTn id="197" dur="1" fill="hold">
                                          <p:stCondLst>
                                            <p:cond delay="0"/>
                                          </p:stCondLst>
                                        </p:cTn>
                                        <p:tgtEl>
                                          <p:spTgt spid="62"/>
                                        </p:tgtEl>
                                        <p:attrNameLst>
                                          <p:attrName>style.visibility</p:attrName>
                                        </p:attrNameLst>
                                      </p:cBhvr>
                                      <p:to>
                                        <p:strVal val="visible"/>
                                      </p:to>
                                    </p:set>
                                    <p:animEffect transition="in" filter="blinds(horizontal)">
                                      <p:cBhvr>
                                        <p:cTn id="198" dur="500"/>
                                        <p:tgtEl>
                                          <p:spTgt spid="62"/>
                                        </p:tgtEl>
                                      </p:cBhvr>
                                    </p:animEffect>
                                  </p:childTnLst>
                                </p:cTn>
                              </p:par>
                            </p:childTnLst>
                          </p:cTn>
                        </p:par>
                      </p:childTnLst>
                    </p:cTn>
                  </p:par>
                  <p:par>
                    <p:cTn id="199" fill="hold">
                      <p:stCondLst>
                        <p:cond delay="indefinite"/>
                      </p:stCondLst>
                      <p:childTnLst>
                        <p:par>
                          <p:cTn id="200" fill="hold">
                            <p:stCondLst>
                              <p:cond delay="0"/>
                            </p:stCondLst>
                            <p:childTnLst>
                              <p:par>
                                <p:cTn id="201" presetID="3" presetClass="entr" presetSubtype="10" fill="hold" nodeType="clickEffect">
                                  <p:stCondLst>
                                    <p:cond delay="0"/>
                                  </p:stCondLst>
                                  <p:childTnLst>
                                    <p:set>
                                      <p:cBhvr>
                                        <p:cTn id="202" dur="1" fill="hold">
                                          <p:stCondLst>
                                            <p:cond delay="0"/>
                                          </p:stCondLst>
                                        </p:cTn>
                                        <p:tgtEl>
                                          <p:spTgt spid="73"/>
                                        </p:tgtEl>
                                        <p:attrNameLst>
                                          <p:attrName>style.visibility</p:attrName>
                                        </p:attrNameLst>
                                      </p:cBhvr>
                                      <p:to>
                                        <p:strVal val="visible"/>
                                      </p:to>
                                    </p:set>
                                    <p:animEffect transition="in" filter="blinds(horizontal)">
                                      <p:cBhvr>
                                        <p:cTn id="203" dur="500"/>
                                        <p:tgtEl>
                                          <p:spTgt spid="73"/>
                                        </p:tgtEl>
                                      </p:cBhvr>
                                    </p:animEffect>
                                  </p:childTnLst>
                                </p:cTn>
                              </p:par>
                              <p:par>
                                <p:cTn id="204" presetID="3" presetClass="entr" presetSubtype="10" fill="hold" nodeType="withEffect">
                                  <p:stCondLst>
                                    <p:cond delay="0"/>
                                  </p:stCondLst>
                                  <p:childTnLst>
                                    <p:set>
                                      <p:cBhvr>
                                        <p:cTn id="205" dur="1" fill="hold">
                                          <p:stCondLst>
                                            <p:cond delay="0"/>
                                          </p:stCondLst>
                                        </p:cTn>
                                        <p:tgtEl>
                                          <p:spTgt spid="75"/>
                                        </p:tgtEl>
                                        <p:attrNameLst>
                                          <p:attrName>style.visibility</p:attrName>
                                        </p:attrNameLst>
                                      </p:cBhvr>
                                      <p:to>
                                        <p:strVal val="visible"/>
                                      </p:to>
                                    </p:set>
                                    <p:animEffect transition="in" filter="blinds(horizontal)">
                                      <p:cBhvr>
                                        <p:cTn id="206" dur="500"/>
                                        <p:tgtEl>
                                          <p:spTgt spid="75"/>
                                        </p:tgtEl>
                                      </p:cBhvr>
                                    </p:animEffect>
                                  </p:childTnLst>
                                </p:cTn>
                              </p:par>
                              <p:par>
                                <p:cTn id="207" presetID="3" presetClass="entr" presetSubtype="10" fill="hold" nodeType="withEffect">
                                  <p:stCondLst>
                                    <p:cond delay="0"/>
                                  </p:stCondLst>
                                  <p:childTnLst>
                                    <p:set>
                                      <p:cBhvr>
                                        <p:cTn id="208" dur="1" fill="hold">
                                          <p:stCondLst>
                                            <p:cond delay="0"/>
                                          </p:stCondLst>
                                        </p:cTn>
                                        <p:tgtEl>
                                          <p:spTgt spid="74">
                                            <p:txEl>
                                              <p:pRg st="0" end="0"/>
                                            </p:txEl>
                                          </p:spTgt>
                                        </p:tgtEl>
                                        <p:attrNameLst>
                                          <p:attrName>style.visibility</p:attrName>
                                        </p:attrNameLst>
                                      </p:cBhvr>
                                      <p:to>
                                        <p:strVal val="visible"/>
                                      </p:to>
                                    </p:set>
                                    <p:animEffect transition="in" filter="blinds(horizontal)">
                                      <p:cBhvr>
                                        <p:cTn id="209" dur="500"/>
                                        <p:tgtEl>
                                          <p:spTgt spid="74">
                                            <p:txEl>
                                              <p:pRg st="0" end="0"/>
                                            </p:txEl>
                                          </p:spTgt>
                                        </p:tgtEl>
                                      </p:cBhvr>
                                    </p:animEffect>
                                  </p:childTnLst>
                                </p:cTn>
                              </p:par>
                            </p:childTnLst>
                          </p:cTn>
                        </p:par>
                      </p:childTnLst>
                    </p:cTn>
                  </p:par>
                  <p:par>
                    <p:cTn id="210" fill="hold">
                      <p:stCondLst>
                        <p:cond delay="indefinite"/>
                      </p:stCondLst>
                      <p:childTnLst>
                        <p:par>
                          <p:cTn id="211" fill="hold">
                            <p:stCondLst>
                              <p:cond delay="0"/>
                            </p:stCondLst>
                            <p:childTnLst>
                              <p:par>
                                <p:cTn id="212" presetID="3" presetClass="entr" presetSubtype="10" fill="hold" nodeType="clickEffect">
                                  <p:stCondLst>
                                    <p:cond delay="0"/>
                                  </p:stCondLst>
                                  <p:childTnLst>
                                    <p:set>
                                      <p:cBhvr>
                                        <p:cTn id="213" dur="1" fill="hold">
                                          <p:stCondLst>
                                            <p:cond delay="0"/>
                                          </p:stCondLst>
                                        </p:cTn>
                                        <p:tgtEl>
                                          <p:spTgt spid="74">
                                            <p:txEl>
                                              <p:pRg st="2" end="2"/>
                                            </p:txEl>
                                          </p:spTgt>
                                        </p:tgtEl>
                                        <p:attrNameLst>
                                          <p:attrName>style.visibility</p:attrName>
                                        </p:attrNameLst>
                                      </p:cBhvr>
                                      <p:to>
                                        <p:strVal val="visible"/>
                                      </p:to>
                                    </p:set>
                                    <p:animEffect transition="in" filter="blinds(horizontal)">
                                      <p:cBhvr>
                                        <p:cTn id="214" dur="500"/>
                                        <p:tgtEl>
                                          <p:spTgt spid="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1" grpId="0" animBg="1"/>
      <p:bldP spid="22" grpId="0" animBg="1"/>
      <p:bldP spid="23" grpId="0" animBg="1"/>
      <p:bldP spid="25" grpId="0" animBg="1"/>
      <p:bldP spid="26" grpId="0" animBg="1"/>
      <p:bldP spid="27" grpId="0"/>
      <p:bldP spid="28" grpId="0"/>
      <p:bldP spid="29" grpId="0"/>
      <p:bldP spid="30" grpId="0"/>
      <p:bldP spid="31" grpId="0"/>
      <p:bldP spid="32" grpId="0"/>
      <p:bldP spid="33" grpId="0"/>
      <p:bldP spid="34" grpId="0"/>
      <p:bldP spid="35" grpId="0"/>
      <p:bldP spid="36" grpId="0"/>
      <p:bldP spid="39" grpId="0"/>
      <p:bldP spid="40" grpId="0"/>
      <p:bldP spid="43" grpId="0"/>
      <p:bldP spid="44" grpId="0"/>
      <p:bldP spid="45" grpId="0"/>
      <p:bldP spid="46" grpId="0"/>
      <p:bldP spid="47" grpId="0"/>
      <p:bldP spid="48" grpId="0"/>
      <p:bldP spid="49" grpId="0"/>
      <p:bldP spid="50" grpId="0"/>
      <p:bldP spid="56" grpId="0"/>
      <p:bldP spid="57" grpId="0"/>
      <p:bldP spid="58" grpId="0"/>
      <p:bldP spid="59" grpId="0"/>
      <p:bldP spid="60" grpId="0"/>
      <p:bldP spid="61" grpId="0"/>
      <p:bldP spid="62" grpId="0"/>
      <p:bldP spid="65" grpId="0"/>
      <p:bldP spid="66" grpId="0"/>
      <p:bldP spid="6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1600200"/>
            <a:ext cx="3498011" cy="2911415"/>
          </a:xfrm>
        </p:spPr>
        <p:txBody>
          <a:bodyPr>
            <a:normAutofit fontScale="92500" lnSpcReduction="10000"/>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Sketch the following curve:</a:t>
            </a: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algn="ctr">
              <a:buFont typeface="Wingdings" pitchFamily="2" charset="2"/>
              <a:buChar char="à"/>
            </a:pPr>
            <a:r>
              <a:rPr lang="en-GB" sz="1400" dirty="0">
                <a:latin typeface="Comic Sans MS" panose="030F0702030302020204" pitchFamily="66" charset="0"/>
                <a:sym typeface="Wingdings" panose="05000000000000000000" pitchFamily="2" charset="2"/>
              </a:rPr>
              <a:t>Let’s do the same as for the last equation</a:t>
            </a:r>
          </a:p>
          <a:p>
            <a:pPr algn="ctr">
              <a:buFont typeface="Wingdings" pitchFamily="2" charset="2"/>
              <a:buChar char="à"/>
            </a:pPr>
            <a:endParaRPr lang="en-GB" sz="1400" dirty="0">
              <a:latin typeface="Comic Sans MS" panose="030F0702030302020204" pitchFamily="66" charset="0"/>
              <a:sym typeface="Wingdings" panose="05000000000000000000" pitchFamily="2" charset="2"/>
            </a:endParaRPr>
          </a:p>
          <a:p>
            <a:pPr algn="ctr">
              <a:buFont typeface="Wingdings" pitchFamily="2" charset="2"/>
              <a:buChar char="à"/>
            </a:pPr>
            <a:r>
              <a:rPr lang="en-GB" sz="1400" dirty="0">
                <a:latin typeface="Comic Sans MS" panose="030F0702030302020204" pitchFamily="66" charset="0"/>
                <a:sym typeface="Wingdings" panose="05000000000000000000" pitchFamily="2" charset="2"/>
              </a:rPr>
              <a:t>As </a:t>
            </a:r>
            <a:r>
              <a:rPr lang="el-GR" sz="1400" dirty="0">
                <a:latin typeface="Comic Sans MS" panose="030F0702030302020204" pitchFamily="66" charset="0"/>
                <a:sym typeface="Wingdings" panose="05000000000000000000" pitchFamily="2" charset="2"/>
              </a:rPr>
              <a:t>θ</a:t>
            </a:r>
            <a:r>
              <a:rPr lang="en-GB" sz="1400" dirty="0">
                <a:latin typeface="Comic Sans MS" panose="030F0702030302020204" pitchFamily="66" charset="0"/>
                <a:sym typeface="Wingdings" panose="05000000000000000000" pitchFamily="2" charset="2"/>
              </a:rPr>
              <a:t> can go up to 2</a:t>
            </a:r>
            <a:r>
              <a:rPr lang="el-GR" sz="1400" dirty="0">
                <a:latin typeface="Comic Sans MS" panose="030F0702030302020204" pitchFamily="66" charset="0"/>
                <a:sym typeface="Wingdings" panose="05000000000000000000" pitchFamily="2" charset="2"/>
              </a:rPr>
              <a:t>π</a:t>
            </a:r>
            <a:r>
              <a:rPr lang="en-GB" sz="1400" dirty="0">
                <a:latin typeface="Comic Sans MS" panose="030F0702030302020204" pitchFamily="66" charset="0"/>
                <a:sym typeface="Wingdings" panose="05000000000000000000" pitchFamily="2" charset="2"/>
              </a:rPr>
              <a:t>, 2</a:t>
            </a:r>
            <a:r>
              <a:rPr lang="el-GR" sz="1400" dirty="0">
                <a:latin typeface="Comic Sans MS" panose="030F0702030302020204" pitchFamily="66" charset="0"/>
                <a:sym typeface="Wingdings" panose="05000000000000000000" pitchFamily="2" charset="2"/>
              </a:rPr>
              <a:t>θ</a:t>
            </a:r>
            <a:r>
              <a:rPr lang="en-GB" sz="1400" dirty="0">
                <a:latin typeface="Comic Sans MS" panose="030F0702030302020204" pitchFamily="66" charset="0"/>
                <a:sym typeface="Wingdings" panose="05000000000000000000" pitchFamily="2" charset="2"/>
              </a:rPr>
              <a:t> can go up to 4</a:t>
            </a:r>
            <a:r>
              <a:rPr lang="el-GR" sz="1400" dirty="0">
                <a:latin typeface="Comic Sans MS" panose="030F0702030302020204" pitchFamily="66" charset="0"/>
                <a:sym typeface="Wingdings" panose="05000000000000000000" pitchFamily="2" charset="2"/>
              </a:rPr>
              <a:t>π</a:t>
            </a:r>
            <a:r>
              <a:rPr lang="en-GB" sz="1400" dirty="0">
                <a:latin typeface="Comic Sans MS" panose="030F0702030302020204" pitchFamily="66" charset="0"/>
                <a:sym typeface="Wingdings" panose="05000000000000000000" pitchFamily="2" charset="2"/>
              </a:rPr>
              <a:t>, so we need to start by drawing up a table up to this value</a:t>
            </a: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065362" y="2556295"/>
                <a:ext cx="1850366" cy="33855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a:rPr>
                            <m:t>𝑟</m:t>
                          </m:r>
                        </m:e>
                        <m:sup>
                          <m:r>
                            <a:rPr lang="en-GB" sz="1600" b="0" i="1" smtClean="0">
                              <a:latin typeface="Cambria Math"/>
                            </a:rPr>
                            <m:t>2</m:t>
                          </m:r>
                        </m:sup>
                      </m:sSup>
                      <m:r>
                        <a:rPr lang="en-GB" sz="1600" b="0" i="1" smtClean="0">
                          <a:latin typeface="Cambria Math"/>
                        </a:rPr>
                        <m:t>=</m:t>
                      </m:r>
                      <m:sSup>
                        <m:sSupPr>
                          <m:ctrlPr>
                            <a:rPr lang="en-GB" sz="1600" b="0" i="1" smtClean="0">
                              <a:latin typeface="Cambria Math" panose="02040503050406030204" pitchFamily="18" charset="0"/>
                            </a:rPr>
                          </m:ctrlPr>
                        </m:sSupPr>
                        <m:e>
                          <m:r>
                            <a:rPr lang="en-GB" sz="1600" b="0" i="1" smtClean="0">
                              <a:latin typeface="Cambria Math"/>
                            </a:rPr>
                            <m:t>𝑎</m:t>
                          </m:r>
                        </m:e>
                        <m:sup>
                          <m:r>
                            <a:rPr lang="en-GB" sz="1600" b="0" i="1" smtClean="0">
                              <a:latin typeface="Cambria Math"/>
                            </a:rPr>
                            <m:t>2</m:t>
                          </m:r>
                        </m:sup>
                      </m:sSup>
                      <m:r>
                        <a:rPr lang="en-GB" sz="1600" b="0" i="1" smtClean="0">
                          <a:latin typeface="Cambria Math"/>
                        </a:rPr>
                        <m:t>𝑐𝑜𝑠</m:t>
                      </m:r>
                      <m:r>
                        <a:rPr lang="en-GB" sz="1600" b="0" i="1" smtClean="0">
                          <a:latin typeface="Cambria Math"/>
                        </a:rPr>
                        <m:t>2</m:t>
                      </m:r>
                      <m:r>
                        <a:rPr lang="en-GB" sz="1600" b="0" i="1" smtClean="0">
                          <a:latin typeface="Cambria Math"/>
                          <a:ea typeface="Cambria Math"/>
                        </a:rPr>
                        <m:t>𝜃</m:t>
                      </m:r>
                    </m:oMath>
                  </m:oMathPara>
                </a14:m>
                <a:endParaRPr lang="en-GB" sz="1600" dirty="0"/>
              </a:p>
            </p:txBody>
          </p:sp>
        </mc:Choice>
        <mc:Fallback xmlns="">
          <p:sp>
            <p:nvSpPr>
              <p:cNvPr id="4" name="TextBox 3"/>
              <p:cNvSpPr txBox="1">
                <a:spLocks noRot="1" noChangeAspect="1" noMove="1" noResize="1" noEditPoints="1" noAdjustHandles="1" noChangeArrowheads="1" noChangeShapeType="1" noTextEdit="1"/>
              </p:cNvSpPr>
              <p:nvPr/>
            </p:nvSpPr>
            <p:spPr>
              <a:xfrm>
                <a:off x="1065362" y="2556295"/>
                <a:ext cx="1850366" cy="338554"/>
              </a:xfrm>
              <a:prstGeom prst="rect">
                <a:avLst/>
              </a:prstGeom>
              <a:blipFill>
                <a:blip r:embed="rId2"/>
                <a:stretch>
                  <a:fillRect/>
                </a:stretch>
              </a:blipFill>
            </p:spPr>
            <p:txBody>
              <a:bodyPr/>
              <a:lstStyle/>
              <a:p>
                <a:r>
                  <a:rPr lang="en-GB">
                    <a:noFill/>
                  </a:rPr>
                  <a:t> </a:t>
                </a:r>
              </a:p>
            </p:txBody>
          </p:sp>
        </mc:Fallback>
      </mc:AlternateContent>
      <p:sp>
        <p:nvSpPr>
          <p:cNvPr id="8" name="Line 125"/>
          <p:cNvSpPr>
            <a:spLocks noChangeShapeType="1"/>
          </p:cNvSpPr>
          <p:nvPr/>
        </p:nvSpPr>
        <p:spPr bwMode="auto">
          <a:xfrm>
            <a:off x="4889950"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Line 126"/>
          <p:cNvSpPr>
            <a:spLocks noChangeShapeType="1"/>
          </p:cNvSpPr>
          <p:nvPr/>
        </p:nvSpPr>
        <p:spPr bwMode="auto">
          <a:xfrm>
            <a:off x="5297937"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Line 127"/>
          <p:cNvSpPr>
            <a:spLocks noChangeShapeType="1"/>
          </p:cNvSpPr>
          <p:nvPr/>
        </p:nvSpPr>
        <p:spPr bwMode="auto">
          <a:xfrm>
            <a:off x="5707512"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128"/>
          <p:cNvSpPr>
            <a:spLocks noChangeShapeType="1"/>
          </p:cNvSpPr>
          <p:nvPr/>
        </p:nvSpPr>
        <p:spPr bwMode="auto">
          <a:xfrm>
            <a:off x="6115500"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129"/>
          <p:cNvSpPr>
            <a:spLocks noChangeShapeType="1"/>
          </p:cNvSpPr>
          <p:nvPr/>
        </p:nvSpPr>
        <p:spPr bwMode="auto">
          <a:xfrm>
            <a:off x="6523487"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130"/>
          <p:cNvSpPr>
            <a:spLocks noChangeShapeType="1"/>
          </p:cNvSpPr>
          <p:nvPr/>
        </p:nvSpPr>
        <p:spPr bwMode="auto">
          <a:xfrm>
            <a:off x="6931475"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131"/>
          <p:cNvSpPr>
            <a:spLocks noChangeShapeType="1"/>
          </p:cNvSpPr>
          <p:nvPr/>
        </p:nvSpPr>
        <p:spPr bwMode="auto">
          <a:xfrm>
            <a:off x="7339462"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32"/>
          <p:cNvSpPr>
            <a:spLocks noChangeShapeType="1"/>
          </p:cNvSpPr>
          <p:nvPr/>
        </p:nvSpPr>
        <p:spPr bwMode="auto">
          <a:xfrm>
            <a:off x="7747450"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33"/>
          <p:cNvSpPr>
            <a:spLocks noChangeShapeType="1"/>
          </p:cNvSpPr>
          <p:nvPr/>
        </p:nvSpPr>
        <p:spPr bwMode="auto">
          <a:xfrm>
            <a:off x="8155437"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34"/>
          <p:cNvSpPr>
            <a:spLocks noChangeShapeType="1"/>
          </p:cNvSpPr>
          <p:nvPr/>
        </p:nvSpPr>
        <p:spPr bwMode="auto">
          <a:xfrm>
            <a:off x="8565012"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38"/>
          <p:cNvSpPr>
            <a:spLocks noChangeShapeType="1"/>
          </p:cNvSpPr>
          <p:nvPr/>
        </p:nvSpPr>
        <p:spPr bwMode="auto">
          <a:xfrm>
            <a:off x="4475612" y="1922673"/>
            <a:ext cx="4090418" cy="101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39"/>
          <p:cNvSpPr>
            <a:spLocks noChangeShapeType="1"/>
          </p:cNvSpPr>
          <p:nvPr/>
        </p:nvSpPr>
        <p:spPr bwMode="auto">
          <a:xfrm>
            <a:off x="4475612" y="2294147"/>
            <a:ext cx="4090418" cy="479"/>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140"/>
          <p:cNvSpPr>
            <a:spLocks noChangeShapeType="1"/>
          </p:cNvSpPr>
          <p:nvPr/>
        </p:nvSpPr>
        <p:spPr bwMode="auto">
          <a:xfrm>
            <a:off x="4481962"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142"/>
          <p:cNvSpPr>
            <a:spLocks noChangeShapeType="1"/>
          </p:cNvSpPr>
          <p:nvPr/>
        </p:nvSpPr>
        <p:spPr bwMode="auto">
          <a:xfrm>
            <a:off x="4475612" y="1551198"/>
            <a:ext cx="4090418" cy="155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143"/>
          <p:cNvSpPr>
            <a:spLocks noChangeShapeType="1"/>
          </p:cNvSpPr>
          <p:nvPr/>
        </p:nvSpPr>
        <p:spPr bwMode="auto">
          <a:xfrm>
            <a:off x="4475612" y="2664035"/>
            <a:ext cx="4090418" cy="1527"/>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TextBox 26"/>
          <p:cNvSpPr txBox="1"/>
          <p:nvPr/>
        </p:nvSpPr>
        <p:spPr>
          <a:xfrm>
            <a:off x="4477109" y="1587261"/>
            <a:ext cx="457200" cy="307777"/>
          </a:xfrm>
          <a:prstGeom prst="rect">
            <a:avLst/>
          </a:prstGeom>
          <a:noFill/>
        </p:spPr>
        <p:txBody>
          <a:bodyPr wrap="square" rtlCol="0">
            <a:spAutoFit/>
          </a:bodyPr>
          <a:lstStyle/>
          <a:p>
            <a:r>
              <a:rPr lang="en-GB" sz="1400" dirty="0">
                <a:latin typeface="Comic Sans MS" panose="030F0702030302020204" pitchFamily="66" charset="0"/>
              </a:rPr>
              <a:t>2</a:t>
            </a:r>
            <a:r>
              <a:rPr lang="el-GR" sz="1400" dirty="0">
                <a:latin typeface="Comic Sans MS" panose="030F0702030302020204" pitchFamily="66" charset="0"/>
              </a:rPr>
              <a:t>θ</a:t>
            </a:r>
            <a:endParaRPr lang="en-GB" sz="1400" dirty="0">
              <a:latin typeface="Comic Sans MS" panose="030F0702030302020204" pitchFamily="66" charset="0"/>
            </a:endParaRPr>
          </a:p>
        </p:txBody>
      </p:sp>
      <p:sp>
        <p:nvSpPr>
          <p:cNvPr id="28" name="TextBox 27"/>
          <p:cNvSpPr txBox="1"/>
          <p:nvPr/>
        </p:nvSpPr>
        <p:spPr>
          <a:xfrm>
            <a:off x="4525992" y="1946695"/>
            <a:ext cx="339306" cy="307777"/>
          </a:xfrm>
          <a:prstGeom prst="rect">
            <a:avLst/>
          </a:prstGeom>
          <a:noFill/>
        </p:spPr>
        <p:txBody>
          <a:bodyPr wrap="square" rtlCol="0">
            <a:spAutoFit/>
          </a:bodyPr>
          <a:lstStyle/>
          <a:p>
            <a:pPr algn="ctr"/>
            <a:r>
              <a:rPr lang="el-GR" sz="1400" dirty="0">
                <a:latin typeface="Comic Sans MS" panose="030F0702030302020204" pitchFamily="66" charset="0"/>
              </a:rPr>
              <a:t>θ</a:t>
            </a:r>
            <a:endParaRPr lang="en-GB" sz="1400" dirty="0">
              <a:latin typeface="Comic Sans MS" panose="030F0702030302020204" pitchFamily="66" charset="0"/>
            </a:endParaRPr>
          </a:p>
        </p:txBody>
      </p:sp>
      <p:sp>
        <p:nvSpPr>
          <p:cNvPr id="29" name="TextBox 28"/>
          <p:cNvSpPr txBox="1"/>
          <p:nvPr/>
        </p:nvSpPr>
        <p:spPr>
          <a:xfrm>
            <a:off x="4523115" y="2323381"/>
            <a:ext cx="339306" cy="307777"/>
          </a:xfrm>
          <a:prstGeom prst="rect">
            <a:avLst/>
          </a:prstGeom>
          <a:noFill/>
        </p:spPr>
        <p:txBody>
          <a:bodyPr wrap="square" rtlCol="0">
            <a:spAutoFit/>
          </a:bodyPr>
          <a:lstStyle/>
          <a:p>
            <a:pPr algn="ctr"/>
            <a:r>
              <a:rPr lang="en-GB" sz="1400" dirty="0">
                <a:latin typeface="Comic Sans MS" panose="030F0702030302020204" pitchFamily="66" charset="0"/>
              </a:rPr>
              <a:t>r</a:t>
            </a:r>
          </a:p>
        </p:txBody>
      </p:sp>
      <p:sp>
        <p:nvSpPr>
          <p:cNvPr id="30" name="TextBox 29"/>
          <p:cNvSpPr txBox="1"/>
          <p:nvPr/>
        </p:nvSpPr>
        <p:spPr>
          <a:xfrm>
            <a:off x="4928558" y="1572884"/>
            <a:ext cx="339306" cy="307777"/>
          </a:xfrm>
          <a:prstGeom prst="rect">
            <a:avLst/>
          </a:prstGeom>
          <a:noFill/>
        </p:spPr>
        <p:txBody>
          <a:bodyPr wrap="square" rtlCol="0">
            <a:spAutoFit/>
          </a:bodyPr>
          <a:lstStyle/>
          <a:p>
            <a:pPr algn="ctr"/>
            <a:r>
              <a:rPr lang="en-GB" sz="1400" dirty="0">
                <a:latin typeface="Comic Sans MS" panose="030F0702030302020204" pitchFamily="66" charset="0"/>
              </a:rPr>
              <a:t>0</a:t>
            </a:r>
          </a:p>
        </p:txBody>
      </p:sp>
      <p:sp>
        <p:nvSpPr>
          <p:cNvPr id="31" name="TextBox 30"/>
          <p:cNvSpPr txBox="1"/>
          <p:nvPr/>
        </p:nvSpPr>
        <p:spPr>
          <a:xfrm>
            <a:off x="5331124" y="1518249"/>
            <a:ext cx="339306" cy="430887"/>
          </a:xfrm>
          <a:prstGeom prst="rect">
            <a:avLst/>
          </a:prstGeom>
          <a:noFill/>
        </p:spPr>
        <p:txBody>
          <a:bodyPr wrap="square" rtlCol="0">
            <a:spAutoFit/>
          </a:bodyPr>
          <a:lstStyle/>
          <a:p>
            <a:pPr algn="ct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32" name="TextBox 31"/>
          <p:cNvSpPr txBox="1"/>
          <p:nvPr/>
        </p:nvSpPr>
        <p:spPr>
          <a:xfrm>
            <a:off x="6104624" y="1532627"/>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3</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33" name="TextBox 32"/>
          <p:cNvSpPr txBox="1"/>
          <p:nvPr/>
        </p:nvSpPr>
        <p:spPr>
          <a:xfrm>
            <a:off x="5776821" y="1575758"/>
            <a:ext cx="270296" cy="307777"/>
          </a:xfrm>
          <a:prstGeom prst="rect">
            <a:avLst/>
          </a:prstGeom>
          <a:noFill/>
        </p:spPr>
        <p:txBody>
          <a:bodyPr wrap="square" rtlCol="0">
            <a:spAutoFit/>
          </a:bodyPr>
          <a:lstStyle/>
          <a:p>
            <a:pPr algn="ct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34" name="TextBox 33"/>
          <p:cNvSpPr txBox="1"/>
          <p:nvPr/>
        </p:nvSpPr>
        <p:spPr>
          <a:xfrm>
            <a:off x="6515816" y="1590136"/>
            <a:ext cx="437075" cy="307777"/>
          </a:xfrm>
          <a:prstGeom prst="rect">
            <a:avLst/>
          </a:prstGeom>
          <a:noFill/>
        </p:spPr>
        <p:txBody>
          <a:bodyPr wrap="square" rtlCol="0">
            <a:spAutoFit/>
          </a:bodyPr>
          <a:lstStyle/>
          <a:p>
            <a:pPr algn="ctr"/>
            <a:r>
              <a:rPr lang="en-GB" sz="1400" dirty="0">
                <a:latin typeface="Comic Sans MS" panose="030F0702030302020204" pitchFamily="66" charset="0"/>
              </a:rPr>
              <a:t>2</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35" name="TextBox 34"/>
          <p:cNvSpPr txBox="1"/>
          <p:nvPr/>
        </p:nvSpPr>
        <p:spPr>
          <a:xfrm>
            <a:off x="7315197" y="1587260"/>
            <a:ext cx="437075" cy="307777"/>
          </a:xfrm>
          <a:prstGeom prst="rect">
            <a:avLst/>
          </a:prstGeom>
          <a:noFill/>
        </p:spPr>
        <p:txBody>
          <a:bodyPr wrap="square" rtlCol="0">
            <a:spAutoFit/>
          </a:bodyPr>
          <a:lstStyle/>
          <a:p>
            <a:pPr algn="ctr"/>
            <a:r>
              <a:rPr lang="en-GB" sz="1400" dirty="0">
                <a:latin typeface="Comic Sans MS" panose="030F0702030302020204" pitchFamily="66" charset="0"/>
              </a:rPr>
              <a:t>3</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36" name="TextBox 35"/>
          <p:cNvSpPr txBox="1"/>
          <p:nvPr/>
        </p:nvSpPr>
        <p:spPr>
          <a:xfrm>
            <a:off x="8140457" y="1584386"/>
            <a:ext cx="437075" cy="307777"/>
          </a:xfrm>
          <a:prstGeom prst="rect">
            <a:avLst/>
          </a:prstGeom>
          <a:noFill/>
        </p:spPr>
        <p:txBody>
          <a:bodyPr wrap="square" rtlCol="0">
            <a:spAutoFit/>
          </a:bodyPr>
          <a:lstStyle/>
          <a:p>
            <a:pPr algn="ctr"/>
            <a:r>
              <a:rPr lang="en-GB" sz="1400" dirty="0">
                <a:latin typeface="Comic Sans MS" panose="030F0702030302020204" pitchFamily="66" charset="0"/>
              </a:rPr>
              <a:t>4</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39" name="TextBox 38"/>
          <p:cNvSpPr txBox="1"/>
          <p:nvPr/>
        </p:nvSpPr>
        <p:spPr>
          <a:xfrm>
            <a:off x="6929884" y="1529751"/>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5</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40" name="TextBox 39"/>
          <p:cNvSpPr txBox="1"/>
          <p:nvPr/>
        </p:nvSpPr>
        <p:spPr>
          <a:xfrm>
            <a:off x="7732141" y="1529752"/>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7</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43" name="TextBox 42"/>
          <p:cNvSpPr txBox="1"/>
          <p:nvPr/>
        </p:nvSpPr>
        <p:spPr>
          <a:xfrm>
            <a:off x="4925683" y="1940944"/>
            <a:ext cx="339306" cy="307777"/>
          </a:xfrm>
          <a:prstGeom prst="rect">
            <a:avLst/>
          </a:prstGeom>
          <a:noFill/>
        </p:spPr>
        <p:txBody>
          <a:bodyPr wrap="square" rtlCol="0">
            <a:spAutoFit/>
          </a:bodyPr>
          <a:lstStyle/>
          <a:p>
            <a:pPr algn="ctr"/>
            <a:r>
              <a:rPr lang="en-GB" sz="1400" dirty="0">
                <a:latin typeface="Comic Sans MS" panose="030F0702030302020204" pitchFamily="66" charset="0"/>
              </a:rPr>
              <a:t>0</a:t>
            </a:r>
          </a:p>
        </p:txBody>
      </p:sp>
      <p:sp>
        <p:nvSpPr>
          <p:cNvPr id="44" name="TextBox 43"/>
          <p:cNvSpPr txBox="1"/>
          <p:nvPr/>
        </p:nvSpPr>
        <p:spPr>
          <a:xfrm>
            <a:off x="5336875" y="1886309"/>
            <a:ext cx="339306" cy="430887"/>
          </a:xfrm>
          <a:prstGeom prst="rect">
            <a:avLst/>
          </a:prstGeom>
          <a:noFill/>
        </p:spPr>
        <p:txBody>
          <a:bodyPr wrap="square" rtlCol="0">
            <a:spAutoFit/>
          </a:bodyPr>
          <a:lstStyle/>
          <a:p>
            <a:pPr algn="ctr"/>
            <a:r>
              <a:rPr lang="el-GR" sz="1100" u="sng" dirty="0">
                <a:latin typeface="Comic Sans MS" panose="030F0702030302020204" pitchFamily="66" charset="0"/>
              </a:rPr>
              <a:t>π</a:t>
            </a:r>
            <a:r>
              <a:rPr lang="en-GB" sz="1100" dirty="0">
                <a:latin typeface="Comic Sans MS" panose="030F0702030302020204" pitchFamily="66" charset="0"/>
              </a:rPr>
              <a:t> 4</a:t>
            </a:r>
          </a:p>
        </p:txBody>
      </p:sp>
      <p:sp>
        <p:nvSpPr>
          <p:cNvPr id="45" name="TextBox 44"/>
          <p:cNvSpPr txBox="1"/>
          <p:nvPr/>
        </p:nvSpPr>
        <p:spPr>
          <a:xfrm>
            <a:off x="5739441" y="1883433"/>
            <a:ext cx="339306" cy="430887"/>
          </a:xfrm>
          <a:prstGeom prst="rect">
            <a:avLst/>
          </a:prstGeom>
          <a:noFill/>
        </p:spPr>
        <p:txBody>
          <a:bodyPr wrap="square" rtlCol="0">
            <a:spAutoFit/>
          </a:bodyPr>
          <a:lstStyle/>
          <a:p>
            <a:pPr algn="ct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46" name="TextBox 45"/>
          <p:cNvSpPr txBox="1"/>
          <p:nvPr/>
        </p:nvSpPr>
        <p:spPr>
          <a:xfrm>
            <a:off x="6124756" y="1897811"/>
            <a:ext cx="379562" cy="430887"/>
          </a:xfrm>
          <a:prstGeom prst="rect">
            <a:avLst/>
          </a:prstGeom>
          <a:noFill/>
        </p:spPr>
        <p:txBody>
          <a:bodyPr wrap="square" rtlCol="0">
            <a:spAutoFit/>
          </a:bodyPr>
          <a:lstStyle/>
          <a:p>
            <a:pPr algn="ctr"/>
            <a:r>
              <a:rPr lang="en-GB" sz="1100" u="sng" dirty="0">
                <a:latin typeface="Comic Sans MS" panose="030F0702030302020204" pitchFamily="66" charset="0"/>
              </a:rPr>
              <a:t>3</a:t>
            </a:r>
            <a:r>
              <a:rPr lang="el-GR" sz="1100" u="sng" dirty="0">
                <a:latin typeface="Comic Sans MS" panose="030F0702030302020204" pitchFamily="66" charset="0"/>
              </a:rPr>
              <a:t>π</a:t>
            </a:r>
            <a:r>
              <a:rPr lang="en-GB" sz="1100" dirty="0">
                <a:latin typeface="Comic Sans MS" panose="030F0702030302020204" pitchFamily="66" charset="0"/>
              </a:rPr>
              <a:t> 4</a:t>
            </a:r>
          </a:p>
        </p:txBody>
      </p:sp>
      <p:sp>
        <p:nvSpPr>
          <p:cNvPr id="47" name="TextBox 46"/>
          <p:cNvSpPr txBox="1"/>
          <p:nvPr/>
        </p:nvSpPr>
        <p:spPr>
          <a:xfrm>
            <a:off x="7329577" y="1894935"/>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3</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48" name="TextBox 47"/>
          <p:cNvSpPr txBox="1"/>
          <p:nvPr/>
        </p:nvSpPr>
        <p:spPr>
          <a:xfrm>
            <a:off x="6921260" y="1900686"/>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5</a:t>
            </a:r>
            <a:r>
              <a:rPr lang="el-GR" sz="1100" u="sng" dirty="0">
                <a:latin typeface="Comic Sans MS" panose="030F0702030302020204" pitchFamily="66" charset="0"/>
              </a:rPr>
              <a:t>π</a:t>
            </a:r>
            <a:r>
              <a:rPr lang="en-GB" sz="1100" dirty="0">
                <a:latin typeface="Comic Sans MS" panose="030F0702030302020204" pitchFamily="66" charset="0"/>
              </a:rPr>
              <a:t> 4</a:t>
            </a:r>
          </a:p>
        </p:txBody>
      </p:sp>
      <p:sp>
        <p:nvSpPr>
          <p:cNvPr id="49" name="TextBox 48"/>
          <p:cNvSpPr txBox="1"/>
          <p:nvPr/>
        </p:nvSpPr>
        <p:spPr>
          <a:xfrm>
            <a:off x="7737894" y="1906437"/>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7</a:t>
            </a:r>
            <a:r>
              <a:rPr lang="el-GR" sz="1100" u="sng" dirty="0">
                <a:latin typeface="Comic Sans MS" panose="030F0702030302020204" pitchFamily="66" charset="0"/>
              </a:rPr>
              <a:t>π</a:t>
            </a:r>
            <a:r>
              <a:rPr lang="en-GB" sz="1100" dirty="0">
                <a:latin typeface="Comic Sans MS" panose="030F0702030302020204" pitchFamily="66" charset="0"/>
              </a:rPr>
              <a:t> 4</a:t>
            </a:r>
          </a:p>
        </p:txBody>
      </p:sp>
      <p:sp>
        <p:nvSpPr>
          <p:cNvPr id="50" name="TextBox 49"/>
          <p:cNvSpPr txBox="1"/>
          <p:nvPr/>
        </p:nvSpPr>
        <p:spPr>
          <a:xfrm>
            <a:off x="6576202" y="1926565"/>
            <a:ext cx="270296" cy="307777"/>
          </a:xfrm>
          <a:prstGeom prst="rect">
            <a:avLst/>
          </a:prstGeom>
          <a:noFill/>
        </p:spPr>
        <p:txBody>
          <a:bodyPr wrap="square" rtlCol="0">
            <a:spAutoFit/>
          </a:bodyPr>
          <a:lstStyle/>
          <a:p>
            <a:pPr algn="ct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56" name="TextBox 55"/>
          <p:cNvSpPr txBox="1"/>
          <p:nvPr/>
        </p:nvSpPr>
        <p:spPr>
          <a:xfrm>
            <a:off x="4931435" y="2317631"/>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a</a:t>
            </a:r>
          </a:p>
        </p:txBody>
      </p:sp>
      <p:sp>
        <p:nvSpPr>
          <p:cNvPr id="57" name="TextBox 56"/>
          <p:cNvSpPr txBox="1"/>
          <p:nvPr/>
        </p:nvSpPr>
        <p:spPr>
          <a:xfrm>
            <a:off x="5342627" y="2323382"/>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58" name="TextBox 57"/>
          <p:cNvSpPr txBox="1"/>
          <p:nvPr/>
        </p:nvSpPr>
        <p:spPr>
          <a:xfrm>
            <a:off x="5745193" y="2337759"/>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a:t>
            </a:r>
          </a:p>
        </p:txBody>
      </p:sp>
      <p:sp>
        <p:nvSpPr>
          <p:cNvPr id="59" name="TextBox 58"/>
          <p:cNvSpPr txBox="1"/>
          <p:nvPr/>
        </p:nvSpPr>
        <p:spPr>
          <a:xfrm>
            <a:off x="6147759" y="2326256"/>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60" name="TextBox 59"/>
          <p:cNvSpPr txBox="1"/>
          <p:nvPr/>
        </p:nvSpPr>
        <p:spPr>
          <a:xfrm>
            <a:off x="6567577" y="2332009"/>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a</a:t>
            </a:r>
          </a:p>
        </p:txBody>
      </p:sp>
      <p:sp>
        <p:nvSpPr>
          <p:cNvPr id="61" name="TextBox 60"/>
          <p:cNvSpPr txBox="1"/>
          <p:nvPr/>
        </p:nvSpPr>
        <p:spPr>
          <a:xfrm>
            <a:off x="7381336" y="2334884"/>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a:t>
            </a:r>
          </a:p>
        </p:txBody>
      </p:sp>
      <p:sp>
        <p:nvSpPr>
          <p:cNvPr id="62" name="TextBox 61"/>
          <p:cNvSpPr txBox="1"/>
          <p:nvPr/>
        </p:nvSpPr>
        <p:spPr>
          <a:xfrm>
            <a:off x="8200846" y="2326257"/>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a</a:t>
            </a:r>
          </a:p>
        </p:txBody>
      </p:sp>
      <p:sp>
        <p:nvSpPr>
          <p:cNvPr id="65" name="TextBox 64"/>
          <p:cNvSpPr txBox="1"/>
          <p:nvPr/>
        </p:nvSpPr>
        <p:spPr>
          <a:xfrm>
            <a:off x="6978771" y="2329133"/>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66" name="TextBox 65"/>
          <p:cNvSpPr txBox="1"/>
          <p:nvPr/>
        </p:nvSpPr>
        <p:spPr>
          <a:xfrm>
            <a:off x="7783903" y="2332007"/>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69" name="TextBox 68"/>
          <p:cNvSpPr txBox="1"/>
          <p:nvPr/>
        </p:nvSpPr>
        <p:spPr>
          <a:xfrm>
            <a:off x="8134707" y="1949570"/>
            <a:ext cx="437075" cy="307777"/>
          </a:xfrm>
          <a:prstGeom prst="rect">
            <a:avLst/>
          </a:prstGeom>
          <a:noFill/>
        </p:spPr>
        <p:txBody>
          <a:bodyPr wrap="square" rtlCol="0">
            <a:spAutoFit/>
          </a:bodyPr>
          <a:lstStyle/>
          <a:p>
            <a:pPr algn="ctr"/>
            <a:r>
              <a:rPr lang="en-GB" sz="1400" dirty="0">
                <a:latin typeface="Comic Sans MS" panose="030F0702030302020204" pitchFamily="66" charset="0"/>
              </a:rPr>
              <a:t>2</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55" name="Rectangle 54"/>
          <p:cNvSpPr/>
          <p:nvPr/>
        </p:nvSpPr>
        <p:spPr>
          <a:xfrm>
            <a:off x="4891178" y="2294627"/>
            <a:ext cx="828135" cy="37093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p:cNvSpPr/>
          <p:nvPr/>
        </p:nvSpPr>
        <p:spPr>
          <a:xfrm>
            <a:off x="6113253" y="2291751"/>
            <a:ext cx="1227826" cy="37093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7758023" y="2297502"/>
            <a:ext cx="816634" cy="37093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7" name="Group 66"/>
          <p:cNvGrpSpPr>
            <a:grpSpLocks noChangeAspect="1"/>
          </p:cNvGrpSpPr>
          <p:nvPr/>
        </p:nvGrpSpPr>
        <p:grpSpPr>
          <a:xfrm>
            <a:off x="4330460" y="3146398"/>
            <a:ext cx="4510197" cy="3090500"/>
            <a:chOff x="457200" y="2743200"/>
            <a:chExt cx="5115400" cy="3505200"/>
          </a:xfrm>
        </p:grpSpPr>
        <p:pic>
          <p:nvPicPr>
            <p:cNvPr id="68"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23" t="14863" r="3359" b="5978"/>
            <a:stretch/>
          </p:blipFill>
          <p:spPr bwMode="auto">
            <a:xfrm>
              <a:off x="457200" y="2743200"/>
              <a:ext cx="51154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0" name="Straight Connector 69"/>
            <p:cNvCxnSpPr/>
            <p:nvPr/>
          </p:nvCxnSpPr>
          <p:spPr>
            <a:xfrm flipV="1">
              <a:off x="2766060" y="4293870"/>
              <a:ext cx="491490" cy="47244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86" name="Straight Arrow Connector 85"/>
          <p:cNvCxnSpPr/>
          <p:nvPr/>
        </p:nvCxnSpPr>
        <p:spPr>
          <a:xfrm flipV="1">
            <a:off x="6584693" y="3118448"/>
            <a:ext cx="0" cy="3048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8539347" y="4702180"/>
            <a:ext cx="604653" cy="276999"/>
          </a:xfrm>
          <a:prstGeom prst="rect">
            <a:avLst/>
          </a:prstGeom>
          <a:noFill/>
        </p:spPr>
        <p:txBody>
          <a:bodyPr wrap="none" rtlCol="0">
            <a:spAutoFit/>
          </a:bodyPr>
          <a:lstStyle/>
          <a:p>
            <a:r>
              <a:rPr lang="en-US" sz="1200" b="1" dirty="0">
                <a:latin typeface="Comic Sans MS" panose="030F0702030302020204" pitchFamily="66" charset="0"/>
              </a:rPr>
              <a:t>0, 2</a:t>
            </a:r>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88" name="TextBox 87"/>
          <p:cNvSpPr txBox="1"/>
          <p:nvPr/>
        </p:nvSpPr>
        <p:spPr>
          <a:xfrm>
            <a:off x="6412581" y="2699545"/>
            <a:ext cx="321624" cy="461665"/>
          </a:xfrm>
          <a:prstGeom prst="rect">
            <a:avLst/>
          </a:prstGeom>
          <a:noFill/>
        </p:spPr>
        <p:txBody>
          <a:bodyPr wrap="square" rtlCol="0">
            <a:spAutoFit/>
          </a:bodyPr>
          <a:lstStyle/>
          <a:p>
            <a:pPr algn="ctr"/>
            <a:r>
              <a:rPr lang="el-GR" sz="1200" b="1" u="sng" dirty="0">
                <a:latin typeface="Comic Sans MS" panose="030F0702030302020204" pitchFamily="66" charset="0"/>
              </a:rPr>
              <a:t>π</a:t>
            </a:r>
            <a:r>
              <a:rPr lang="en-US" sz="1200" b="1" dirty="0">
                <a:latin typeface="Comic Sans MS" panose="030F0702030302020204" pitchFamily="66" charset="0"/>
              </a:rPr>
              <a:t> 2</a:t>
            </a:r>
            <a:endParaRPr lang="en-GB" sz="1200" b="1" dirty="0">
              <a:latin typeface="Comic Sans MS" panose="030F0702030302020204" pitchFamily="66" charset="0"/>
            </a:endParaRPr>
          </a:p>
        </p:txBody>
      </p:sp>
      <p:sp>
        <p:nvSpPr>
          <p:cNvPr id="89" name="TextBox 88"/>
          <p:cNvSpPr txBox="1"/>
          <p:nvPr/>
        </p:nvSpPr>
        <p:spPr>
          <a:xfrm>
            <a:off x="4139950" y="4581185"/>
            <a:ext cx="228601" cy="276999"/>
          </a:xfrm>
          <a:prstGeom prst="rect">
            <a:avLst/>
          </a:prstGeom>
          <a:noFill/>
        </p:spPr>
        <p:txBody>
          <a:bodyPr wrap="square" rtlCol="0">
            <a:spAutoFit/>
          </a:bodyPr>
          <a:lstStyle/>
          <a:p>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90" name="TextBox 89"/>
          <p:cNvSpPr txBox="1"/>
          <p:nvPr/>
        </p:nvSpPr>
        <p:spPr>
          <a:xfrm>
            <a:off x="6366347" y="6173114"/>
            <a:ext cx="442357" cy="461665"/>
          </a:xfrm>
          <a:prstGeom prst="rect">
            <a:avLst/>
          </a:prstGeom>
          <a:noFill/>
        </p:spPr>
        <p:txBody>
          <a:bodyPr wrap="square" rtlCol="0">
            <a:spAutoFit/>
          </a:bodyPr>
          <a:lstStyle/>
          <a:p>
            <a:pPr algn="ctr"/>
            <a:r>
              <a:rPr lang="en-US" sz="1200" b="1" u="sng" dirty="0">
                <a:latin typeface="Comic Sans MS" panose="030F0702030302020204" pitchFamily="66" charset="0"/>
              </a:rPr>
              <a:t>3</a:t>
            </a:r>
            <a:r>
              <a:rPr lang="el-GR" sz="1200" b="1" u="sng" dirty="0">
                <a:latin typeface="Comic Sans MS" panose="030F0702030302020204" pitchFamily="66" charset="0"/>
              </a:rPr>
              <a:t>π</a:t>
            </a:r>
            <a:r>
              <a:rPr lang="en-US" sz="1200" b="1" dirty="0">
                <a:latin typeface="Comic Sans MS" panose="030F0702030302020204" pitchFamily="66" charset="0"/>
              </a:rPr>
              <a:t> 2</a:t>
            </a:r>
            <a:endParaRPr lang="en-GB" sz="1200" b="1" dirty="0">
              <a:latin typeface="Comic Sans MS" panose="030F0702030302020204" pitchFamily="66" charset="0"/>
            </a:endParaRPr>
          </a:p>
        </p:txBody>
      </p:sp>
      <p:cxnSp>
        <p:nvCxnSpPr>
          <p:cNvPr id="91" name="Straight Arrow Connector 90"/>
          <p:cNvCxnSpPr/>
          <p:nvPr/>
        </p:nvCxnSpPr>
        <p:spPr>
          <a:xfrm>
            <a:off x="4384957" y="4717210"/>
            <a:ext cx="4439866" cy="1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8116329" y="4471941"/>
            <a:ext cx="269626"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a</a:t>
            </a:r>
          </a:p>
        </p:txBody>
      </p:sp>
      <p:grpSp>
        <p:nvGrpSpPr>
          <p:cNvPr id="72" name="Group 71"/>
          <p:cNvGrpSpPr/>
          <p:nvPr/>
        </p:nvGrpSpPr>
        <p:grpSpPr>
          <a:xfrm>
            <a:off x="8014593" y="4647621"/>
            <a:ext cx="152400" cy="152400"/>
            <a:chOff x="4038600" y="1371600"/>
            <a:chExt cx="152400" cy="152400"/>
          </a:xfrm>
        </p:grpSpPr>
        <p:cxnSp>
          <p:nvCxnSpPr>
            <p:cNvPr id="76" name="Straight Connector 75"/>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8" name="TextBox 77"/>
          <p:cNvSpPr txBox="1"/>
          <p:nvPr/>
        </p:nvSpPr>
        <p:spPr>
          <a:xfrm>
            <a:off x="4826790" y="4408681"/>
            <a:ext cx="269626"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a</a:t>
            </a:r>
          </a:p>
        </p:txBody>
      </p:sp>
      <p:grpSp>
        <p:nvGrpSpPr>
          <p:cNvPr id="79" name="Group 78"/>
          <p:cNvGrpSpPr/>
          <p:nvPr/>
        </p:nvGrpSpPr>
        <p:grpSpPr>
          <a:xfrm>
            <a:off x="4992472" y="4653373"/>
            <a:ext cx="152400" cy="152400"/>
            <a:chOff x="4038600" y="1371600"/>
            <a:chExt cx="152400" cy="152400"/>
          </a:xfrm>
        </p:grpSpPr>
        <p:cxnSp>
          <p:nvCxnSpPr>
            <p:cNvPr id="80" name="Straight Connector 79"/>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a:off x="6507845" y="4650498"/>
            <a:ext cx="152400" cy="152400"/>
            <a:chOff x="4038600" y="1371600"/>
            <a:chExt cx="152400" cy="152400"/>
          </a:xfrm>
        </p:grpSpPr>
        <p:cxnSp>
          <p:nvCxnSpPr>
            <p:cNvPr id="83" name="Straight Connector 82"/>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5" name="TextBox 84"/>
          <p:cNvSpPr txBox="1"/>
          <p:nvPr/>
        </p:nvSpPr>
        <p:spPr>
          <a:xfrm>
            <a:off x="6518509" y="4785367"/>
            <a:ext cx="279244"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0</a:t>
            </a:r>
          </a:p>
        </p:txBody>
      </p:sp>
      <p:sp>
        <p:nvSpPr>
          <p:cNvPr id="18" name="TextBox 17"/>
          <p:cNvSpPr txBox="1"/>
          <p:nvPr/>
        </p:nvSpPr>
        <p:spPr>
          <a:xfrm>
            <a:off x="3933647" y="2717321"/>
            <a:ext cx="1940944" cy="769441"/>
          </a:xfrm>
          <a:prstGeom prst="rect">
            <a:avLst/>
          </a:prstGeom>
          <a:noFill/>
        </p:spPr>
        <p:txBody>
          <a:bodyPr wrap="square" rtlCol="0">
            <a:spAutoFit/>
          </a:bodyPr>
          <a:lstStyle/>
          <a:p>
            <a:pPr algn="ctr"/>
            <a:r>
              <a:rPr lang="en-GB" sz="1100" dirty="0">
                <a:solidFill>
                  <a:srgbClr val="0000FF"/>
                </a:solidFill>
                <a:latin typeface="Comic Sans MS" panose="030F0702030302020204" pitchFamily="66" charset="0"/>
              </a:rPr>
              <a:t>Curve starts at ‘a’</a:t>
            </a:r>
          </a:p>
          <a:p>
            <a:pPr algn="ctr"/>
            <a:r>
              <a:rPr lang="en-GB" sz="1100" dirty="0">
                <a:solidFill>
                  <a:srgbClr val="0000FF"/>
                </a:solidFill>
                <a:latin typeface="Comic Sans MS" panose="030F0702030302020204" pitchFamily="66" charset="0"/>
                <a:sym typeface="Wingdings" panose="05000000000000000000" pitchFamily="2" charset="2"/>
              </a:rPr>
              <a:t> As we increase the angle, the distance moves to 0 by </a:t>
            </a:r>
            <a:r>
              <a:rPr lang="el-GR" sz="1100" baseline="30000" dirty="0">
                <a:solidFill>
                  <a:srgbClr val="0000FF"/>
                </a:solidFill>
                <a:latin typeface="Comic Sans MS" panose="030F0702030302020204" pitchFamily="66" charset="0"/>
                <a:sym typeface="Wingdings" panose="05000000000000000000" pitchFamily="2" charset="2"/>
              </a:rPr>
              <a:t>π</a:t>
            </a:r>
            <a:r>
              <a:rPr lang="en-GB" sz="1100" dirty="0">
                <a:solidFill>
                  <a:srgbClr val="0000FF"/>
                </a:solidFill>
                <a:latin typeface="Comic Sans MS" panose="030F0702030302020204" pitchFamily="66" charset="0"/>
                <a:sym typeface="Wingdings" panose="05000000000000000000" pitchFamily="2" charset="2"/>
              </a:rPr>
              <a:t>/</a:t>
            </a:r>
            <a:r>
              <a:rPr lang="en-GB" sz="1100" baseline="-25000" dirty="0">
                <a:solidFill>
                  <a:srgbClr val="0000FF"/>
                </a:solidFill>
                <a:latin typeface="Comic Sans MS" panose="030F0702030302020204" pitchFamily="66" charset="0"/>
                <a:sym typeface="Wingdings" panose="05000000000000000000" pitchFamily="2" charset="2"/>
              </a:rPr>
              <a:t>4</a:t>
            </a:r>
            <a:r>
              <a:rPr lang="en-GB" sz="1100" dirty="0">
                <a:solidFill>
                  <a:srgbClr val="0000FF"/>
                </a:solidFill>
                <a:latin typeface="Comic Sans MS" panose="030F0702030302020204" pitchFamily="66" charset="0"/>
                <a:sym typeface="Wingdings" panose="05000000000000000000" pitchFamily="2" charset="2"/>
              </a:rPr>
              <a:t> radians</a:t>
            </a:r>
            <a:endParaRPr lang="en-GB" sz="1100" dirty="0">
              <a:solidFill>
                <a:srgbClr val="0000FF"/>
              </a:solidFill>
              <a:latin typeface="Comic Sans MS" panose="030F0702030302020204" pitchFamily="66" charset="0"/>
            </a:endParaRPr>
          </a:p>
        </p:txBody>
      </p:sp>
      <p:sp>
        <p:nvSpPr>
          <p:cNvPr id="92" name="TextBox 91"/>
          <p:cNvSpPr txBox="1"/>
          <p:nvPr/>
        </p:nvSpPr>
        <p:spPr>
          <a:xfrm>
            <a:off x="6630839" y="2723072"/>
            <a:ext cx="1940944" cy="769441"/>
          </a:xfrm>
          <a:prstGeom prst="rect">
            <a:avLst/>
          </a:prstGeom>
          <a:noFill/>
        </p:spPr>
        <p:txBody>
          <a:bodyPr wrap="square" rtlCol="0">
            <a:spAutoFit/>
          </a:bodyPr>
          <a:lstStyle/>
          <a:p>
            <a:pPr algn="ctr"/>
            <a:r>
              <a:rPr lang="en-GB" sz="1100" dirty="0">
                <a:solidFill>
                  <a:srgbClr val="0000FF"/>
                </a:solidFill>
                <a:latin typeface="Comic Sans MS" panose="030F0702030302020204" pitchFamily="66" charset="0"/>
              </a:rPr>
              <a:t>From </a:t>
            </a:r>
            <a:r>
              <a:rPr lang="en-GB" sz="1100" baseline="30000" dirty="0">
                <a:solidFill>
                  <a:srgbClr val="0000FF"/>
                </a:solidFill>
                <a:latin typeface="Comic Sans MS" panose="030F0702030302020204" pitchFamily="66" charset="0"/>
              </a:rPr>
              <a:t>3</a:t>
            </a:r>
            <a:r>
              <a:rPr lang="el-GR" sz="1100" baseline="30000" dirty="0">
                <a:solidFill>
                  <a:srgbClr val="0000FF"/>
                </a:solidFill>
                <a:latin typeface="Comic Sans MS" panose="030F0702030302020204" pitchFamily="66" charset="0"/>
              </a:rPr>
              <a:t>π</a:t>
            </a:r>
            <a:r>
              <a:rPr lang="en-GB" sz="1100" dirty="0">
                <a:solidFill>
                  <a:srgbClr val="0000FF"/>
                </a:solidFill>
                <a:latin typeface="Comic Sans MS" panose="030F0702030302020204" pitchFamily="66" charset="0"/>
              </a:rPr>
              <a:t>/</a:t>
            </a:r>
            <a:r>
              <a:rPr lang="en-GB" sz="1100" baseline="-25000" dirty="0">
                <a:solidFill>
                  <a:srgbClr val="0000FF"/>
                </a:solidFill>
                <a:latin typeface="Comic Sans MS" panose="030F0702030302020204" pitchFamily="66" charset="0"/>
              </a:rPr>
              <a:t>4</a:t>
            </a:r>
            <a:r>
              <a:rPr lang="en-GB" sz="1100" dirty="0">
                <a:solidFill>
                  <a:srgbClr val="0000FF"/>
                </a:solidFill>
                <a:latin typeface="Comic Sans MS" panose="030F0702030302020204" pitchFamily="66" charset="0"/>
              </a:rPr>
              <a:t> radians, the curve increases out a distance of ‘a’, after </a:t>
            </a:r>
            <a:r>
              <a:rPr lang="el-GR" sz="1100" dirty="0">
                <a:solidFill>
                  <a:srgbClr val="0000FF"/>
                </a:solidFill>
                <a:latin typeface="Comic Sans MS" panose="030F0702030302020204" pitchFamily="66" charset="0"/>
              </a:rPr>
              <a:t>π</a:t>
            </a:r>
            <a:r>
              <a:rPr lang="en-GB" sz="1100" dirty="0">
                <a:solidFill>
                  <a:srgbClr val="0000FF"/>
                </a:solidFill>
                <a:latin typeface="Comic Sans MS" panose="030F0702030302020204" pitchFamily="66" charset="0"/>
              </a:rPr>
              <a:t> radians, then comes back</a:t>
            </a:r>
          </a:p>
        </p:txBody>
      </p:sp>
      <p:sp>
        <p:nvSpPr>
          <p:cNvPr id="93" name="TextBox 92"/>
          <p:cNvSpPr txBox="1"/>
          <p:nvPr/>
        </p:nvSpPr>
        <p:spPr>
          <a:xfrm>
            <a:off x="7125418" y="2711570"/>
            <a:ext cx="1940944" cy="938719"/>
          </a:xfrm>
          <a:prstGeom prst="rect">
            <a:avLst/>
          </a:prstGeom>
          <a:noFill/>
        </p:spPr>
        <p:txBody>
          <a:bodyPr wrap="square" rtlCol="0">
            <a:spAutoFit/>
          </a:bodyPr>
          <a:lstStyle/>
          <a:p>
            <a:pPr algn="ctr"/>
            <a:r>
              <a:rPr lang="en-GB" sz="1100" dirty="0">
                <a:solidFill>
                  <a:srgbClr val="0000FF"/>
                </a:solidFill>
                <a:latin typeface="Comic Sans MS" panose="030F0702030302020204" pitchFamily="66" charset="0"/>
              </a:rPr>
              <a:t>The curve then moves out again after </a:t>
            </a:r>
            <a:r>
              <a:rPr lang="en-GB" sz="1100" baseline="30000" dirty="0">
                <a:solidFill>
                  <a:srgbClr val="0000FF"/>
                </a:solidFill>
                <a:latin typeface="Comic Sans MS" panose="030F0702030302020204" pitchFamily="66" charset="0"/>
              </a:rPr>
              <a:t>7</a:t>
            </a:r>
            <a:r>
              <a:rPr lang="el-GR" sz="1100" baseline="30000" dirty="0">
                <a:solidFill>
                  <a:srgbClr val="0000FF"/>
                </a:solidFill>
                <a:latin typeface="Comic Sans MS" panose="030F0702030302020204" pitchFamily="66" charset="0"/>
              </a:rPr>
              <a:t>π</a:t>
            </a:r>
            <a:r>
              <a:rPr lang="en-GB" sz="1100" dirty="0">
                <a:solidFill>
                  <a:srgbClr val="0000FF"/>
                </a:solidFill>
                <a:latin typeface="Comic Sans MS" panose="030F0702030302020204" pitchFamily="66" charset="0"/>
              </a:rPr>
              <a:t>/</a:t>
            </a:r>
            <a:r>
              <a:rPr lang="en-GB" sz="1100" baseline="-25000" dirty="0">
                <a:solidFill>
                  <a:srgbClr val="0000FF"/>
                </a:solidFill>
                <a:latin typeface="Comic Sans MS" panose="030F0702030302020204" pitchFamily="66" charset="0"/>
              </a:rPr>
              <a:t>4</a:t>
            </a:r>
            <a:r>
              <a:rPr lang="en-GB" sz="1100" dirty="0">
                <a:solidFill>
                  <a:srgbClr val="0000FF"/>
                </a:solidFill>
                <a:latin typeface="Comic Sans MS" panose="030F0702030302020204" pitchFamily="66" charset="0"/>
              </a:rPr>
              <a:t> radians until it is at a distance ‘a’ once more, after a complete turn (2</a:t>
            </a:r>
            <a:r>
              <a:rPr lang="el-GR" sz="1100" dirty="0">
                <a:solidFill>
                  <a:srgbClr val="0000FF"/>
                </a:solidFill>
                <a:latin typeface="Comic Sans MS" panose="030F0702030302020204" pitchFamily="66" charset="0"/>
              </a:rPr>
              <a:t>π</a:t>
            </a:r>
            <a:r>
              <a:rPr lang="en-GB" sz="1100" dirty="0">
                <a:solidFill>
                  <a:srgbClr val="0000FF"/>
                </a:solidFill>
                <a:latin typeface="Comic Sans MS" panose="030F0702030302020204" pitchFamily="66" charset="0"/>
              </a:rPr>
              <a:t>)</a:t>
            </a:r>
          </a:p>
        </p:txBody>
      </p:sp>
      <p:sp>
        <p:nvSpPr>
          <p:cNvPr id="94" name="タイトル 1">
            <a:extLst>
              <a:ext uri="{FF2B5EF4-FFF2-40B4-BE49-F238E27FC236}">
                <a16:creationId xmlns:a16="http://schemas.microsoft.com/office/drawing/2014/main" id="{E353584F-9DEA-4DFC-8B2B-73C26BDF296E}"/>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95" name="テキスト ボックス 94">
            <a:extLst>
              <a:ext uri="{FF2B5EF4-FFF2-40B4-BE49-F238E27FC236}">
                <a16:creationId xmlns:a16="http://schemas.microsoft.com/office/drawing/2014/main" id="{1B96A345-629D-415B-9E9E-E5D135F0F4B1}"/>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spTree>
    <p:extLst>
      <p:ext uri="{BB962C8B-B14F-4D97-AF65-F5344CB8AC3E}">
        <p14:creationId xmlns:p14="http://schemas.microsoft.com/office/powerpoint/2010/main" val="416078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linds(horizontal)">
                                      <p:cBhvr>
                                        <p:cTn id="7" dur="500"/>
                                        <p:tgtEl>
                                          <p:spTgt spid="86"/>
                                        </p:tgtEl>
                                      </p:cBhvr>
                                    </p:animEffect>
                                  </p:childTnLst>
                                </p:cTn>
                              </p:par>
                              <p:par>
                                <p:cTn id="8" presetID="3" presetClass="entr" presetSubtype="5" fill="hold" nodeType="with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blinds(vertical)">
                                      <p:cBhvr>
                                        <p:cTn id="10" dur="500"/>
                                        <p:tgtEl>
                                          <p:spTgt spid="9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9"/>
                                        </p:tgtEl>
                                        <p:attrNameLst>
                                          <p:attrName>style.visibility</p:attrName>
                                        </p:attrNameLst>
                                      </p:cBhvr>
                                      <p:to>
                                        <p:strVal val="visible"/>
                                      </p:to>
                                    </p:set>
                                    <p:animEffect transition="in" filter="blinds(horizontal)">
                                      <p:cBhvr>
                                        <p:cTn id="13" dur="500"/>
                                        <p:tgtEl>
                                          <p:spTgt spid="8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8"/>
                                        </p:tgtEl>
                                        <p:attrNameLst>
                                          <p:attrName>style.visibility</p:attrName>
                                        </p:attrNameLst>
                                      </p:cBhvr>
                                      <p:to>
                                        <p:strVal val="visible"/>
                                      </p:to>
                                    </p:set>
                                    <p:animEffect transition="in" filter="blinds(horizontal)">
                                      <p:cBhvr>
                                        <p:cTn id="16" dur="500"/>
                                        <p:tgtEl>
                                          <p:spTgt spid="8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blinds(horizontal)">
                                      <p:cBhvr>
                                        <p:cTn id="19" dur="500"/>
                                        <p:tgtEl>
                                          <p:spTgt spid="9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blinds(horizontal)">
                                      <p:cBhvr>
                                        <p:cTn id="22" dur="500"/>
                                        <p:tgtEl>
                                          <p:spTgt spid="8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blinds(horizontal)">
                                      <p:cBhvr>
                                        <p:cTn id="27" dur="500"/>
                                        <p:tgtEl>
                                          <p:spTgt spid="5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blinds(horizontal)">
                                      <p:cBhvr>
                                        <p:cTn id="37" dur="500"/>
                                        <p:tgtEl>
                                          <p:spTgt spid="72"/>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blinds(horizontal)">
                                      <p:cBhvr>
                                        <p:cTn id="40" dur="500"/>
                                        <p:tgtEl>
                                          <p:spTgt spid="71"/>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blinds(horizontal)">
                                      <p:cBhvr>
                                        <p:cTn id="45" dur="500"/>
                                        <p:tgtEl>
                                          <p:spTgt spid="85"/>
                                        </p:tgtEl>
                                      </p:cBhvr>
                                    </p:animEffect>
                                  </p:childTnLst>
                                </p:cTn>
                              </p:par>
                              <p:par>
                                <p:cTn id="46" presetID="3" presetClass="entr" presetSubtype="10" fill="hold" nodeType="withEffect">
                                  <p:stCondLst>
                                    <p:cond delay="0"/>
                                  </p:stCondLst>
                                  <p:childTnLst>
                                    <p:set>
                                      <p:cBhvr>
                                        <p:cTn id="47" dur="1" fill="hold">
                                          <p:stCondLst>
                                            <p:cond delay="0"/>
                                          </p:stCondLst>
                                        </p:cTn>
                                        <p:tgtEl>
                                          <p:spTgt spid="82"/>
                                        </p:tgtEl>
                                        <p:attrNameLst>
                                          <p:attrName>style.visibility</p:attrName>
                                        </p:attrNameLst>
                                      </p:cBhvr>
                                      <p:to>
                                        <p:strVal val="visible"/>
                                      </p:to>
                                    </p:set>
                                    <p:animEffect transition="in" filter="blinds(horizontal)">
                                      <p:cBhvr>
                                        <p:cTn id="48" dur="500"/>
                                        <p:tgtEl>
                                          <p:spTgt spid="82"/>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xit" presetSubtype="10" fill="hold" grpId="1" nodeType="clickEffect">
                                  <p:stCondLst>
                                    <p:cond delay="0"/>
                                  </p:stCondLst>
                                  <p:childTnLst>
                                    <p:animEffect transition="out" filter="blinds(horizontal)">
                                      <p:cBhvr>
                                        <p:cTn id="52" dur="500"/>
                                        <p:tgtEl>
                                          <p:spTgt spid="55"/>
                                        </p:tgtEl>
                                      </p:cBhvr>
                                    </p:animEffect>
                                    <p:set>
                                      <p:cBhvr>
                                        <p:cTn id="53" dur="1" fill="hold">
                                          <p:stCondLst>
                                            <p:cond delay="499"/>
                                          </p:stCondLst>
                                        </p:cTn>
                                        <p:tgtEl>
                                          <p:spTgt spid="55"/>
                                        </p:tgtEl>
                                        <p:attrNameLst>
                                          <p:attrName>style.visibility</p:attrName>
                                        </p:attrNameLst>
                                      </p:cBhvr>
                                      <p:to>
                                        <p:strVal val="hidden"/>
                                      </p:to>
                                    </p:set>
                                  </p:childTnLst>
                                </p:cTn>
                              </p:par>
                              <p:par>
                                <p:cTn id="54" presetID="3" presetClass="exit" presetSubtype="10" fill="hold" grpId="1" nodeType="withEffect">
                                  <p:stCondLst>
                                    <p:cond delay="0"/>
                                  </p:stCondLst>
                                  <p:childTnLst>
                                    <p:animEffect transition="out" filter="blinds(horizontal)">
                                      <p:cBhvr>
                                        <p:cTn id="55" dur="500"/>
                                        <p:tgtEl>
                                          <p:spTgt spid="18"/>
                                        </p:tgtEl>
                                      </p:cBhvr>
                                    </p:animEffect>
                                    <p:set>
                                      <p:cBhvr>
                                        <p:cTn id="56" dur="1" fill="hold">
                                          <p:stCondLst>
                                            <p:cond delay="499"/>
                                          </p:stCondLst>
                                        </p:cTn>
                                        <p:tgtEl>
                                          <p:spTgt spid="18"/>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blinds(horizontal)">
                                      <p:cBhvr>
                                        <p:cTn id="61" dur="500"/>
                                        <p:tgtEl>
                                          <p:spTgt spid="63"/>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92"/>
                                        </p:tgtEl>
                                        <p:attrNameLst>
                                          <p:attrName>style.visibility</p:attrName>
                                        </p:attrNameLst>
                                      </p:cBhvr>
                                      <p:to>
                                        <p:strVal val="visible"/>
                                      </p:to>
                                    </p:set>
                                    <p:animEffect transition="in" filter="blinds(horizontal)">
                                      <p:cBhvr>
                                        <p:cTn id="66" dur="500"/>
                                        <p:tgtEl>
                                          <p:spTgt spid="92"/>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nodeType="click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blinds(horizontal)">
                                      <p:cBhvr>
                                        <p:cTn id="71" dur="500"/>
                                        <p:tgtEl>
                                          <p:spTgt spid="79"/>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78"/>
                                        </p:tgtEl>
                                        <p:attrNameLst>
                                          <p:attrName>style.visibility</p:attrName>
                                        </p:attrNameLst>
                                      </p:cBhvr>
                                      <p:to>
                                        <p:strVal val="visible"/>
                                      </p:to>
                                    </p:set>
                                    <p:animEffect transition="in" filter="blinds(horizontal)">
                                      <p:cBhvr>
                                        <p:cTn id="74" dur="500"/>
                                        <p:tgtEl>
                                          <p:spTgt spid="78"/>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xit" presetSubtype="10" fill="hold" grpId="1" nodeType="clickEffect">
                                  <p:stCondLst>
                                    <p:cond delay="0"/>
                                  </p:stCondLst>
                                  <p:childTnLst>
                                    <p:animEffect transition="out" filter="blinds(horizontal)">
                                      <p:cBhvr>
                                        <p:cTn id="78" dur="500"/>
                                        <p:tgtEl>
                                          <p:spTgt spid="63"/>
                                        </p:tgtEl>
                                      </p:cBhvr>
                                    </p:animEffect>
                                    <p:set>
                                      <p:cBhvr>
                                        <p:cTn id="79" dur="1" fill="hold">
                                          <p:stCondLst>
                                            <p:cond delay="499"/>
                                          </p:stCondLst>
                                        </p:cTn>
                                        <p:tgtEl>
                                          <p:spTgt spid="63"/>
                                        </p:tgtEl>
                                        <p:attrNameLst>
                                          <p:attrName>style.visibility</p:attrName>
                                        </p:attrNameLst>
                                      </p:cBhvr>
                                      <p:to>
                                        <p:strVal val="hidden"/>
                                      </p:to>
                                    </p:set>
                                  </p:childTnLst>
                                </p:cTn>
                              </p:par>
                              <p:par>
                                <p:cTn id="80" presetID="3" presetClass="exit" presetSubtype="10" fill="hold" grpId="1" nodeType="withEffect">
                                  <p:stCondLst>
                                    <p:cond delay="0"/>
                                  </p:stCondLst>
                                  <p:childTnLst>
                                    <p:animEffect transition="out" filter="blinds(horizontal)">
                                      <p:cBhvr>
                                        <p:cTn id="81" dur="500"/>
                                        <p:tgtEl>
                                          <p:spTgt spid="92"/>
                                        </p:tgtEl>
                                      </p:cBhvr>
                                    </p:animEffect>
                                    <p:set>
                                      <p:cBhvr>
                                        <p:cTn id="82" dur="1" fill="hold">
                                          <p:stCondLst>
                                            <p:cond delay="499"/>
                                          </p:stCondLst>
                                        </p:cTn>
                                        <p:tgtEl>
                                          <p:spTgt spid="92"/>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blinds(horizontal)">
                                      <p:cBhvr>
                                        <p:cTn id="87" dur="500"/>
                                        <p:tgtEl>
                                          <p:spTgt spid="64"/>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93"/>
                                        </p:tgtEl>
                                        <p:attrNameLst>
                                          <p:attrName>style.visibility</p:attrName>
                                        </p:attrNameLst>
                                      </p:cBhvr>
                                      <p:to>
                                        <p:strVal val="visible"/>
                                      </p:to>
                                    </p:set>
                                    <p:animEffect transition="in" filter="blinds(horizontal)">
                                      <p:cBhvr>
                                        <p:cTn id="92" dur="500"/>
                                        <p:tgtEl>
                                          <p:spTgt spid="93"/>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xit" presetSubtype="10" fill="hold" grpId="1" nodeType="clickEffect">
                                  <p:stCondLst>
                                    <p:cond delay="0"/>
                                  </p:stCondLst>
                                  <p:childTnLst>
                                    <p:animEffect transition="out" filter="blinds(horizontal)">
                                      <p:cBhvr>
                                        <p:cTn id="96" dur="500"/>
                                        <p:tgtEl>
                                          <p:spTgt spid="64"/>
                                        </p:tgtEl>
                                      </p:cBhvr>
                                    </p:animEffect>
                                    <p:set>
                                      <p:cBhvr>
                                        <p:cTn id="97" dur="1" fill="hold">
                                          <p:stCondLst>
                                            <p:cond delay="499"/>
                                          </p:stCondLst>
                                        </p:cTn>
                                        <p:tgtEl>
                                          <p:spTgt spid="64"/>
                                        </p:tgtEl>
                                        <p:attrNameLst>
                                          <p:attrName>style.visibility</p:attrName>
                                        </p:attrNameLst>
                                      </p:cBhvr>
                                      <p:to>
                                        <p:strVal val="hidden"/>
                                      </p:to>
                                    </p:set>
                                  </p:childTnLst>
                                </p:cTn>
                              </p:par>
                              <p:par>
                                <p:cTn id="98" presetID="3" presetClass="exit" presetSubtype="10" fill="hold" grpId="1" nodeType="withEffect">
                                  <p:stCondLst>
                                    <p:cond delay="0"/>
                                  </p:stCondLst>
                                  <p:childTnLst>
                                    <p:animEffect transition="out" filter="blinds(horizontal)">
                                      <p:cBhvr>
                                        <p:cTn id="99" dur="500"/>
                                        <p:tgtEl>
                                          <p:spTgt spid="93"/>
                                        </p:tgtEl>
                                      </p:cBhvr>
                                    </p:animEffect>
                                    <p:set>
                                      <p:cBhvr>
                                        <p:cTn id="100" dur="1" fill="hold">
                                          <p:stCondLst>
                                            <p:cond delay="499"/>
                                          </p:stCondLst>
                                        </p:cTn>
                                        <p:tgtEl>
                                          <p:spTgt spid="93"/>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3" presetClass="exit" presetSubtype="10" fill="hold" nodeType="clickEffect">
                                  <p:stCondLst>
                                    <p:cond delay="0"/>
                                  </p:stCondLst>
                                  <p:childTnLst>
                                    <p:animEffect transition="out" filter="blinds(horizontal)">
                                      <p:cBhvr>
                                        <p:cTn id="104" dur="500"/>
                                        <p:tgtEl>
                                          <p:spTgt spid="86"/>
                                        </p:tgtEl>
                                      </p:cBhvr>
                                    </p:animEffect>
                                    <p:set>
                                      <p:cBhvr>
                                        <p:cTn id="105" dur="1" fill="hold">
                                          <p:stCondLst>
                                            <p:cond delay="499"/>
                                          </p:stCondLst>
                                        </p:cTn>
                                        <p:tgtEl>
                                          <p:spTgt spid="86"/>
                                        </p:tgtEl>
                                        <p:attrNameLst>
                                          <p:attrName>style.visibility</p:attrName>
                                        </p:attrNameLst>
                                      </p:cBhvr>
                                      <p:to>
                                        <p:strVal val="hidden"/>
                                      </p:to>
                                    </p:set>
                                  </p:childTnLst>
                                </p:cTn>
                              </p:par>
                              <p:par>
                                <p:cTn id="106" presetID="3" presetClass="exit" presetSubtype="10" fill="hold" nodeType="withEffect">
                                  <p:stCondLst>
                                    <p:cond delay="0"/>
                                  </p:stCondLst>
                                  <p:childTnLst>
                                    <p:animEffect transition="out" filter="blinds(horizontal)">
                                      <p:cBhvr>
                                        <p:cTn id="107" dur="500"/>
                                        <p:tgtEl>
                                          <p:spTgt spid="91"/>
                                        </p:tgtEl>
                                      </p:cBhvr>
                                    </p:animEffect>
                                    <p:set>
                                      <p:cBhvr>
                                        <p:cTn id="108" dur="1" fill="hold">
                                          <p:stCondLst>
                                            <p:cond delay="499"/>
                                          </p:stCondLst>
                                        </p:cTn>
                                        <p:tgtEl>
                                          <p:spTgt spid="91"/>
                                        </p:tgtEl>
                                        <p:attrNameLst>
                                          <p:attrName>style.visibility</p:attrName>
                                        </p:attrNameLst>
                                      </p:cBhvr>
                                      <p:to>
                                        <p:strVal val="hidden"/>
                                      </p:to>
                                    </p:set>
                                  </p:childTnLst>
                                </p:cTn>
                              </p:par>
                              <p:par>
                                <p:cTn id="109" presetID="3" presetClass="entr" presetSubtype="10" fill="hold" nodeType="withEffect">
                                  <p:stCondLst>
                                    <p:cond delay="0"/>
                                  </p:stCondLst>
                                  <p:childTnLst>
                                    <p:set>
                                      <p:cBhvr>
                                        <p:cTn id="110" dur="1" fill="hold">
                                          <p:stCondLst>
                                            <p:cond delay="0"/>
                                          </p:stCondLst>
                                        </p:cTn>
                                        <p:tgtEl>
                                          <p:spTgt spid="67"/>
                                        </p:tgtEl>
                                        <p:attrNameLst>
                                          <p:attrName>style.visibility</p:attrName>
                                        </p:attrNameLst>
                                      </p:cBhvr>
                                      <p:to>
                                        <p:strVal val="visible"/>
                                      </p:to>
                                    </p:set>
                                    <p:animEffect transition="in" filter="blinds(horizontal)">
                                      <p:cBhvr>
                                        <p:cTn id="11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animBg="1"/>
      <p:bldP spid="63" grpId="0" animBg="1"/>
      <p:bldP spid="63" grpId="1" animBg="1"/>
      <p:bldP spid="64" grpId="0" animBg="1"/>
      <p:bldP spid="64" grpId="1" animBg="1"/>
      <p:bldP spid="87" grpId="0"/>
      <p:bldP spid="88" grpId="0"/>
      <p:bldP spid="89" grpId="0"/>
      <p:bldP spid="90" grpId="0"/>
      <p:bldP spid="71" grpId="0"/>
      <p:bldP spid="78" grpId="0"/>
      <p:bldP spid="85" grpId="0"/>
      <p:bldP spid="18" grpId="0"/>
      <p:bldP spid="18" grpId="1"/>
      <p:bldP spid="92" grpId="0"/>
      <p:bldP spid="92" grpId="1"/>
      <p:bldP spid="93" grpId="0"/>
      <p:bldP spid="93"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1600201"/>
            <a:ext cx="3498011" cy="1995256"/>
          </a:xfrm>
        </p:spPr>
        <p:txBody>
          <a:bodyPr>
            <a:normAutofit lnSpcReduction="10000"/>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Sketch the following curve:</a:t>
            </a: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sym typeface="Wingdings" panose="05000000000000000000" pitchFamily="2" charset="2"/>
              </a:rPr>
              <a:t> Work out values up to 2</a:t>
            </a:r>
            <a:r>
              <a:rPr lang="el-GR" sz="1400" dirty="0">
                <a:latin typeface="Comic Sans MS" panose="030F0702030302020204" pitchFamily="66" charset="0"/>
                <a:sym typeface="Wingdings" panose="05000000000000000000" pitchFamily="2" charset="2"/>
              </a:rPr>
              <a:t>π</a:t>
            </a: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091241" y="2651185"/>
                <a:ext cx="1850366" cy="33855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600" b="0" i="1" smtClean="0">
                          <a:latin typeface="Cambria Math"/>
                        </a:rPr>
                        <m:t>𝑟</m:t>
                      </m:r>
                      <m:r>
                        <a:rPr lang="en-GB" sz="1600" b="0" i="1" smtClean="0">
                          <a:latin typeface="Cambria Math"/>
                        </a:rPr>
                        <m:t>=</m:t>
                      </m:r>
                      <m:r>
                        <a:rPr lang="en-GB" sz="1600" b="0" i="1" smtClean="0">
                          <a:latin typeface="Cambria Math"/>
                        </a:rPr>
                        <m:t>𝑎</m:t>
                      </m:r>
                      <m:r>
                        <a:rPr lang="en-GB" sz="1600" b="0" i="1" smtClean="0">
                          <a:latin typeface="Cambria Math"/>
                        </a:rPr>
                        <m:t>(5+2</m:t>
                      </m:r>
                      <m:r>
                        <a:rPr lang="en-GB" sz="1600" b="0" i="1" smtClean="0">
                          <a:latin typeface="Cambria Math"/>
                        </a:rPr>
                        <m:t>𝑐𝑜𝑠</m:t>
                      </m:r>
                      <m:r>
                        <a:rPr lang="en-GB" sz="1600" b="0" i="1" smtClean="0">
                          <a:latin typeface="Cambria Math"/>
                          <a:ea typeface="Cambria Math"/>
                        </a:rPr>
                        <m:t>𝜃</m:t>
                      </m:r>
                      <m:r>
                        <a:rPr lang="en-GB" sz="1600" b="0" i="1" smtClean="0">
                          <a:latin typeface="Cambria Math"/>
                          <a:ea typeface="Cambria Math"/>
                        </a:rPr>
                        <m:t>)</m:t>
                      </m:r>
                    </m:oMath>
                  </m:oMathPara>
                </a14:m>
                <a:endParaRPr lang="en-GB" sz="1600" dirty="0"/>
              </a:p>
            </p:txBody>
          </p:sp>
        </mc:Choice>
        <mc:Fallback xmlns="">
          <p:sp>
            <p:nvSpPr>
              <p:cNvPr id="4" name="TextBox 3"/>
              <p:cNvSpPr txBox="1">
                <a:spLocks noRot="1" noChangeAspect="1" noMove="1" noResize="1" noEditPoints="1" noAdjustHandles="1" noChangeArrowheads="1" noChangeShapeType="1" noTextEdit="1"/>
              </p:cNvSpPr>
              <p:nvPr/>
            </p:nvSpPr>
            <p:spPr>
              <a:xfrm>
                <a:off x="1091241" y="2651185"/>
                <a:ext cx="1850366" cy="338554"/>
              </a:xfrm>
              <a:prstGeom prst="rect">
                <a:avLst/>
              </a:prstGeom>
              <a:blipFill>
                <a:blip r:embed="rId2"/>
                <a:stretch>
                  <a:fillRect b="-10909"/>
                </a:stretch>
              </a:blipFill>
            </p:spPr>
            <p:txBody>
              <a:bodyPr/>
              <a:lstStyle/>
              <a:p>
                <a:r>
                  <a:rPr lang="en-GB">
                    <a:noFill/>
                  </a:rPr>
                  <a:t> </a:t>
                </a:r>
              </a:p>
            </p:txBody>
          </p:sp>
        </mc:Fallback>
      </mc:AlternateContent>
      <p:sp>
        <p:nvSpPr>
          <p:cNvPr id="7" name="AutoShape 4"/>
          <p:cNvSpPr>
            <a:spLocks noChangeAspect="1" noChangeArrowheads="1" noTextEdit="1"/>
          </p:cNvSpPr>
          <p:nvPr/>
        </p:nvSpPr>
        <p:spPr bwMode="auto">
          <a:xfrm>
            <a:off x="393134" y="3639418"/>
            <a:ext cx="33512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Line 6"/>
          <p:cNvSpPr>
            <a:spLocks noChangeShapeType="1"/>
          </p:cNvSpPr>
          <p:nvPr/>
        </p:nvSpPr>
        <p:spPr bwMode="auto">
          <a:xfrm>
            <a:off x="951934" y="3633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Line 7"/>
          <p:cNvSpPr>
            <a:spLocks noChangeShapeType="1"/>
          </p:cNvSpPr>
          <p:nvPr/>
        </p:nvSpPr>
        <p:spPr bwMode="auto">
          <a:xfrm>
            <a:off x="1510734" y="3633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Line 8"/>
          <p:cNvSpPr>
            <a:spLocks noChangeShapeType="1"/>
          </p:cNvSpPr>
          <p:nvPr/>
        </p:nvSpPr>
        <p:spPr bwMode="auto">
          <a:xfrm>
            <a:off x="2069534" y="3633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9"/>
          <p:cNvSpPr>
            <a:spLocks noChangeShapeType="1"/>
          </p:cNvSpPr>
          <p:nvPr/>
        </p:nvSpPr>
        <p:spPr bwMode="auto">
          <a:xfrm>
            <a:off x="2628334" y="3633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10"/>
          <p:cNvSpPr>
            <a:spLocks noChangeShapeType="1"/>
          </p:cNvSpPr>
          <p:nvPr/>
        </p:nvSpPr>
        <p:spPr bwMode="auto">
          <a:xfrm>
            <a:off x="3187134" y="3633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11"/>
          <p:cNvSpPr>
            <a:spLocks noChangeShapeType="1"/>
          </p:cNvSpPr>
          <p:nvPr/>
        </p:nvSpPr>
        <p:spPr bwMode="auto">
          <a:xfrm>
            <a:off x="386784" y="4009306"/>
            <a:ext cx="3365501"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12"/>
          <p:cNvSpPr>
            <a:spLocks noChangeShapeType="1"/>
          </p:cNvSpPr>
          <p:nvPr/>
        </p:nvSpPr>
        <p:spPr bwMode="auto">
          <a:xfrm>
            <a:off x="393134" y="3633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3"/>
          <p:cNvSpPr>
            <a:spLocks noChangeShapeType="1"/>
          </p:cNvSpPr>
          <p:nvPr/>
        </p:nvSpPr>
        <p:spPr bwMode="auto">
          <a:xfrm>
            <a:off x="3750886" y="3634626"/>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4"/>
          <p:cNvSpPr>
            <a:spLocks noChangeShapeType="1"/>
          </p:cNvSpPr>
          <p:nvPr/>
        </p:nvSpPr>
        <p:spPr bwMode="auto">
          <a:xfrm>
            <a:off x="386784" y="3639418"/>
            <a:ext cx="3365501"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5"/>
          <p:cNvSpPr>
            <a:spLocks noChangeShapeType="1"/>
          </p:cNvSpPr>
          <p:nvPr/>
        </p:nvSpPr>
        <p:spPr bwMode="auto">
          <a:xfrm>
            <a:off x="386784" y="4380781"/>
            <a:ext cx="3365501"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Rectangle 16"/>
          <p:cNvSpPr>
            <a:spLocks noChangeArrowheads="1"/>
          </p:cNvSpPr>
          <p:nvPr/>
        </p:nvSpPr>
        <p:spPr bwMode="auto">
          <a:xfrm>
            <a:off x="618559" y="3691806"/>
            <a:ext cx="1090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dirty="0">
                <a:ln>
                  <a:noFill/>
                </a:ln>
                <a:solidFill>
                  <a:srgbClr val="000000"/>
                </a:solidFill>
                <a:effectLst/>
                <a:latin typeface="Comic Sans MS" pitchFamily="66" charset="0"/>
                <a:cs typeface="Arial" pitchFamily="34" charset="0"/>
              </a:rPr>
              <a:t>θ</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9" name="Rectangle 28"/>
          <p:cNvSpPr>
            <a:spLocks noChangeArrowheads="1"/>
          </p:cNvSpPr>
          <p:nvPr/>
        </p:nvSpPr>
        <p:spPr bwMode="auto">
          <a:xfrm>
            <a:off x="629672" y="4061693"/>
            <a:ext cx="1809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omic Sans MS" pitchFamily="66" charset="0"/>
                <a:cs typeface="Arial" pitchFamily="34" charset="0"/>
              </a:rPr>
              <a:t>r</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 name="TextBox 19"/>
          <p:cNvSpPr txBox="1"/>
          <p:nvPr/>
        </p:nvSpPr>
        <p:spPr>
          <a:xfrm>
            <a:off x="1002734" y="3639418"/>
            <a:ext cx="457200" cy="307777"/>
          </a:xfrm>
          <a:prstGeom prst="rect">
            <a:avLst/>
          </a:prstGeom>
          <a:noFill/>
        </p:spPr>
        <p:txBody>
          <a:bodyPr wrap="square" rtlCol="0">
            <a:spAutoFit/>
          </a:bodyPr>
          <a:lstStyle/>
          <a:p>
            <a:pPr algn="ctr"/>
            <a:r>
              <a:rPr lang="en-GB" sz="1400" dirty="0">
                <a:latin typeface="Comic Sans MS" panose="030F0702030302020204" pitchFamily="66" charset="0"/>
              </a:rPr>
              <a:t>0</a:t>
            </a:r>
          </a:p>
        </p:txBody>
      </p:sp>
      <p:sp>
        <p:nvSpPr>
          <p:cNvPr id="21" name="TextBox 20"/>
          <p:cNvSpPr txBox="1"/>
          <p:nvPr/>
        </p:nvSpPr>
        <p:spPr>
          <a:xfrm>
            <a:off x="1536134" y="3639418"/>
            <a:ext cx="533400" cy="307777"/>
          </a:xfrm>
          <a:prstGeom prst="rect">
            <a:avLst/>
          </a:prstGeom>
          <a:noFill/>
        </p:spPr>
        <p:txBody>
          <a:bodyPr wrap="square" rtlCol="0">
            <a:spAutoFit/>
          </a:bodyPr>
          <a:lstStyle/>
          <a:p>
            <a:pPr algn="ctr"/>
            <a:r>
              <a:rPr lang="el-GR" sz="1400" baseline="30000" dirty="0">
                <a:latin typeface="Comic Sans MS" panose="030F0702030302020204" pitchFamily="66" charset="0"/>
              </a:rPr>
              <a:t>π</a:t>
            </a:r>
            <a:r>
              <a:rPr lang="en-GB" sz="1400" dirty="0">
                <a:latin typeface="Comic Sans MS" panose="030F0702030302020204" pitchFamily="66" charset="0"/>
              </a:rPr>
              <a:t>/</a:t>
            </a:r>
            <a:r>
              <a:rPr lang="en-GB" sz="1400" baseline="-25000" dirty="0">
                <a:latin typeface="Comic Sans MS" panose="030F0702030302020204" pitchFamily="66" charset="0"/>
              </a:rPr>
              <a:t>2</a:t>
            </a:r>
          </a:p>
        </p:txBody>
      </p:sp>
      <p:sp>
        <p:nvSpPr>
          <p:cNvPr id="22" name="TextBox 21"/>
          <p:cNvSpPr txBox="1"/>
          <p:nvPr/>
        </p:nvSpPr>
        <p:spPr>
          <a:xfrm>
            <a:off x="2602934" y="3639418"/>
            <a:ext cx="609600" cy="307777"/>
          </a:xfrm>
          <a:prstGeom prst="rect">
            <a:avLst/>
          </a:prstGeom>
          <a:noFill/>
        </p:spPr>
        <p:txBody>
          <a:bodyPr wrap="square" rtlCol="0">
            <a:spAutoFit/>
          </a:bodyPr>
          <a:lstStyle/>
          <a:p>
            <a:pPr algn="ctr"/>
            <a:r>
              <a:rPr lang="en-GB" sz="1400" baseline="30000" dirty="0">
                <a:latin typeface="Comic Sans MS" panose="030F0702030302020204" pitchFamily="66" charset="0"/>
              </a:rPr>
              <a:t>3</a:t>
            </a:r>
            <a:r>
              <a:rPr lang="el-GR" sz="1400" baseline="30000" dirty="0">
                <a:latin typeface="Comic Sans MS" panose="030F0702030302020204" pitchFamily="66" charset="0"/>
              </a:rPr>
              <a:t>π</a:t>
            </a:r>
            <a:r>
              <a:rPr lang="en-GB" sz="1400" dirty="0">
                <a:latin typeface="Comic Sans MS" panose="030F0702030302020204" pitchFamily="66" charset="0"/>
              </a:rPr>
              <a:t>/</a:t>
            </a:r>
            <a:r>
              <a:rPr lang="en-GB" sz="1400" baseline="-25000" dirty="0">
                <a:latin typeface="Comic Sans MS" panose="030F0702030302020204" pitchFamily="66" charset="0"/>
              </a:rPr>
              <a:t>2</a:t>
            </a:r>
          </a:p>
        </p:txBody>
      </p:sp>
      <p:sp>
        <p:nvSpPr>
          <p:cNvPr id="23" name="TextBox 22"/>
          <p:cNvSpPr txBox="1"/>
          <p:nvPr/>
        </p:nvSpPr>
        <p:spPr>
          <a:xfrm>
            <a:off x="2069534" y="3639418"/>
            <a:ext cx="533400" cy="307777"/>
          </a:xfrm>
          <a:prstGeom prst="rect">
            <a:avLst/>
          </a:prstGeom>
          <a:noFill/>
        </p:spPr>
        <p:txBody>
          <a:bodyPr wrap="square" rtlCol="0">
            <a:spAutoFit/>
          </a:bodyPr>
          <a:lstStyle/>
          <a:p>
            <a:pPr algn="ct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24" name="TextBox 23"/>
          <p:cNvSpPr txBox="1"/>
          <p:nvPr/>
        </p:nvSpPr>
        <p:spPr>
          <a:xfrm>
            <a:off x="3212534" y="3639418"/>
            <a:ext cx="533400" cy="307777"/>
          </a:xfrm>
          <a:prstGeom prst="rect">
            <a:avLst/>
          </a:prstGeom>
          <a:noFill/>
        </p:spPr>
        <p:txBody>
          <a:bodyPr wrap="square" rtlCol="0">
            <a:spAutoFit/>
          </a:bodyPr>
          <a:lstStyle/>
          <a:p>
            <a:pPr algn="ctr"/>
            <a:r>
              <a:rPr lang="en-GB" sz="1400" dirty="0">
                <a:latin typeface="Comic Sans MS" panose="030F0702030302020204" pitchFamily="66" charset="0"/>
              </a:rPr>
              <a:t>2</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25" name="TextBox 24"/>
          <p:cNvSpPr txBox="1"/>
          <p:nvPr/>
        </p:nvSpPr>
        <p:spPr>
          <a:xfrm>
            <a:off x="971550" y="4038600"/>
            <a:ext cx="5334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7a</a:t>
            </a:r>
          </a:p>
        </p:txBody>
      </p:sp>
      <p:sp>
        <p:nvSpPr>
          <p:cNvPr id="26" name="TextBox 25"/>
          <p:cNvSpPr txBox="1"/>
          <p:nvPr/>
        </p:nvSpPr>
        <p:spPr>
          <a:xfrm>
            <a:off x="2038350" y="4038600"/>
            <a:ext cx="609600"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3a</a:t>
            </a:r>
            <a:endParaRPr lang="en-GB" sz="1400" dirty="0">
              <a:solidFill>
                <a:srgbClr val="FF0000"/>
              </a:solidFill>
              <a:latin typeface="Comic Sans MS" panose="030F0702030302020204" pitchFamily="66" charset="0"/>
            </a:endParaRPr>
          </a:p>
        </p:txBody>
      </p:sp>
      <p:sp>
        <p:nvSpPr>
          <p:cNvPr id="27" name="TextBox 26"/>
          <p:cNvSpPr txBox="1"/>
          <p:nvPr/>
        </p:nvSpPr>
        <p:spPr>
          <a:xfrm>
            <a:off x="3181350" y="4038600"/>
            <a:ext cx="5334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7a</a:t>
            </a:r>
          </a:p>
        </p:txBody>
      </p:sp>
      <p:sp>
        <p:nvSpPr>
          <p:cNvPr id="28" name="TextBox 27"/>
          <p:cNvSpPr txBox="1"/>
          <p:nvPr/>
        </p:nvSpPr>
        <p:spPr>
          <a:xfrm>
            <a:off x="1504950" y="4038600"/>
            <a:ext cx="5334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5a</a:t>
            </a:r>
          </a:p>
        </p:txBody>
      </p:sp>
      <p:sp>
        <p:nvSpPr>
          <p:cNvPr id="29" name="TextBox 28"/>
          <p:cNvSpPr txBox="1"/>
          <p:nvPr/>
        </p:nvSpPr>
        <p:spPr>
          <a:xfrm>
            <a:off x="2647950" y="4038600"/>
            <a:ext cx="5334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5a</a:t>
            </a:r>
          </a:p>
        </p:txBody>
      </p:sp>
      <p:pic>
        <p:nvPicPr>
          <p:cNvPr id="30"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49" t="14982" r="3205" b="6620"/>
          <a:stretch/>
        </p:blipFill>
        <p:spPr bwMode="auto">
          <a:xfrm>
            <a:off x="4178239" y="2094601"/>
            <a:ext cx="4742603"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1" name="Straight Arrow Connector 30"/>
          <p:cNvCxnSpPr/>
          <p:nvPr/>
        </p:nvCxnSpPr>
        <p:spPr>
          <a:xfrm flipV="1">
            <a:off x="6511441" y="2094601"/>
            <a:ext cx="0" cy="32385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30" idx="1"/>
            <a:endCxn id="30" idx="3"/>
          </p:cNvCxnSpPr>
          <p:nvPr/>
        </p:nvCxnSpPr>
        <p:spPr>
          <a:xfrm>
            <a:off x="4178239" y="3713851"/>
            <a:ext cx="474260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539347" y="3749680"/>
            <a:ext cx="604653" cy="276999"/>
          </a:xfrm>
          <a:prstGeom prst="rect">
            <a:avLst/>
          </a:prstGeom>
          <a:noFill/>
        </p:spPr>
        <p:txBody>
          <a:bodyPr wrap="none" rtlCol="0">
            <a:spAutoFit/>
          </a:bodyPr>
          <a:lstStyle/>
          <a:p>
            <a:r>
              <a:rPr lang="en-US" sz="1200" b="1" dirty="0">
                <a:latin typeface="Comic Sans MS" panose="030F0702030302020204" pitchFamily="66" charset="0"/>
              </a:rPr>
              <a:t>0, 2</a:t>
            </a:r>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37" name="TextBox 36"/>
          <p:cNvSpPr txBox="1"/>
          <p:nvPr/>
        </p:nvSpPr>
        <p:spPr>
          <a:xfrm>
            <a:off x="6364956" y="1642270"/>
            <a:ext cx="321624" cy="461665"/>
          </a:xfrm>
          <a:prstGeom prst="rect">
            <a:avLst/>
          </a:prstGeom>
          <a:noFill/>
        </p:spPr>
        <p:txBody>
          <a:bodyPr wrap="square" rtlCol="0">
            <a:spAutoFit/>
          </a:bodyPr>
          <a:lstStyle/>
          <a:p>
            <a:pPr algn="ctr"/>
            <a:r>
              <a:rPr lang="el-GR" sz="1200" b="1" u="sng" dirty="0">
                <a:latin typeface="Comic Sans MS" panose="030F0702030302020204" pitchFamily="66" charset="0"/>
              </a:rPr>
              <a:t>π</a:t>
            </a:r>
            <a:r>
              <a:rPr lang="en-US" sz="1200" b="1" dirty="0">
                <a:latin typeface="Comic Sans MS" panose="030F0702030302020204" pitchFamily="66" charset="0"/>
              </a:rPr>
              <a:t> 2</a:t>
            </a:r>
            <a:endParaRPr lang="en-GB" sz="1200" b="1" dirty="0">
              <a:latin typeface="Comic Sans MS" panose="030F0702030302020204" pitchFamily="66" charset="0"/>
            </a:endParaRPr>
          </a:p>
        </p:txBody>
      </p:sp>
      <p:sp>
        <p:nvSpPr>
          <p:cNvPr id="38" name="TextBox 37"/>
          <p:cNvSpPr txBox="1"/>
          <p:nvPr/>
        </p:nvSpPr>
        <p:spPr>
          <a:xfrm>
            <a:off x="3930400" y="3571535"/>
            <a:ext cx="228601" cy="276999"/>
          </a:xfrm>
          <a:prstGeom prst="rect">
            <a:avLst/>
          </a:prstGeom>
          <a:noFill/>
        </p:spPr>
        <p:txBody>
          <a:bodyPr wrap="square" rtlCol="0">
            <a:spAutoFit/>
          </a:bodyPr>
          <a:lstStyle/>
          <a:p>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39" name="TextBox 38"/>
          <p:cNvSpPr txBox="1"/>
          <p:nvPr/>
        </p:nvSpPr>
        <p:spPr>
          <a:xfrm>
            <a:off x="6309197" y="5344439"/>
            <a:ext cx="442357" cy="461665"/>
          </a:xfrm>
          <a:prstGeom prst="rect">
            <a:avLst/>
          </a:prstGeom>
          <a:noFill/>
        </p:spPr>
        <p:txBody>
          <a:bodyPr wrap="square" rtlCol="0">
            <a:spAutoFit/>
          </a:bodyPr>
          <a:lstStyle/>
          <a:p>
            <a:pPr algn="ctr"/>
            <a:r>
              <a:rPr lang="en-US" sz="1200" b="1" u="sng" dirty="0">
                <a:latin typeface="Comic Sans MS" panose="030F0702030302020204" pitchFamily="66" charset="0"/>
              </a:rPr>
              <a:t>3</a:t>
            </a:r>
            <a:r>
              <a:rPr lang="el-GR" sz="1200" b="1" u="sng" dirty="0">
                <a:latin typeface="Comic Sans MS" panose="030F0702030302020204" pitchFamily="66" charset="0"/>
              </a:rPr>
              <a:t>π</a:t>
            </a:r>
            <a:r>
              <a:rPr lang="en-US" sz="1200" b="1" dirty="0">
                <a:latin typeface="Comic Sans MS" panose="030F0702030302020204" pitchFamily="66" charset="0"/>
              </a:rPr>
              <a:t> 2</a:t>
            </a:r>
            <a:endParaRPr lang="en-GB" sz="1200" b="1" dirty="0">
              <a:latin typeface="Comic Sans MS" panose="030F0702030302020204" pitchFamily="66" charset="0"/>
            </a:endParaRPr>
          </a:p>
        </p:txBody>
      </p:sp>
      <p:sp>
        <p:nvSpPr>
          <p:cNvPr id="40" name="TextBox 39"/>
          <p:cNvSpPr txBox="1"/>
          <p:nvPr/>
        </p:nvSpPr>
        <p:spPr>
          <a:xfrm>
            <a:off x="7888066" y="3757566"/>
            <a:ext cx="364202"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7a</a:t>
            </a:r>
          </a:p>
        </p:txBody>
      </p:sp>
      <p:grpSp>
        <p:nvGrpSpPr>
          <p:cNvPr id="41" name="Group 40"/>
          <p:cNvGrpSpPr/>
          <p:nvPr/>
        </p:nvGrpSpPr>
        <p:grpSpPr>
          <a:xfrm>
            <a:off x="7843143" y="3628446"/>
            <a:ext cx="152400" cy="152400"/>
            <a:chOff x="4038600" y="1371600"/>
            <a:chExt cx="152400" cy="152400"/>
          </a:xfrm>
        </p:grpSpPr>
        <p:cxnSp>
          <p:nvCxnSpPr>
            <p:cNvPr id="42" name="Straight Connector 41"/>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6442968" y="4628571"/>
            <a:ext cx="152400" cy="152400"/>
            <a:chOff x="4038600" y="1371600"/>
            <a:chExt cx="152400" cy="152400"/>
          </a:xfrm>
        </p:grpSpPr>
        <p:cxnSp>
          <p:nvCxnSpPr>
            <p:cNvPr id="48" name="Straight Connector 47"/>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5852418" y="3637971"/>
            <a:ext cx="152400" cy="152400"/>
            <a:chOff x="4038600" y="1371600"/>
            <a:chExt cx="152400" cy="152400"/>
          </a:xfrm>
        </p:grpSpPr>
        <p:cxnSp>
          <p:nvCxnSpPr>
            <p:cNvPr id="51" name="Straight Connector 50"/>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6442968" y="2637846"/>
            <a:ext cx="152400" cy="152400"/>
            <a:chOff x="4038600" y="1371600"/>
            <a:chExt cx="152400" cy="152400"/>
          </a:xfrm>
        </p:grpSpPr>
        <p:cxnSp>
          <p:nvCxnSpPr>
            <p:cNvPr id="54" name="Straight Connector 53"/>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6" name="TextBox 55"/>
          <p:cNvSpPr txBox="1"/>
          <p:nvPr/>
        </p:nvSpPr>
        <p:spPr>
          <a:xfrm>
            <a:off x="6087841" y="2557416"/>
            <a:ext cx="364202"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5a</a:t>
            </a:r>
          </a:p>
        </p:txBody>
      </p:sp>
      <p:sp>
        <p:nvSpPr>
          <p:cNvPr id="57" name="TextBox 56"/>
          <p:cNvSpPr txBox="1"/>
          <p:nvPr/>
        </p:nvSpPr>
        <p:spPr>
          <a:xfrm>
            <a:off x="6164041" y="4681491"/>
            <a:ext cx="364202"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5a</a:t>
            </a:r>
          </a:p>
        </p:txBody>
      </p:sp>
      <p:sp>
        <p:nvSpPr>
          <p:cNvPr id="58" name="TextBox 57"/>
          <p:cNvSpPr txBox="1"/>
          <p:nvPr/>
        </p:nvSpPr>
        <p:spPr>
          <a:xfrm>
            <a:off x="5573491" y="3738516"/>
            <a:ext cx="364202"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3a</a:t>
            </a:r>
          </a:p>
        </p:txBody>
      </p:sp>
      <p:sp>
        <p:nvSpPr>
          <p:cNvPr id="35" name="TextBox 34"/>
          <p:cNvSpPr txBox="1"/>
          <p:nvPr/>
        </p:nvSpPr>
        <p:spPr>
          <a:xfrm>
            <a:off x="4619625" y="5924550"/>
            <a:ext cx="3819525"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It is important to note that this it NOT a circle, it is more of an ‘egg’ shape!</a:t>
            </a:r>
          </a:p>
        </p:txBody>
      </p:sp>
      <p:sp>
        <p:nvSpPr>
          <p:cNvPr id="60" name="TextBox 59"/>
          <p:cNvSpPr txBox="1"/>
          <p:nvPr/>
        </p:nvSpPr>
        <p:spPr>
          <a:xfrm>
            <a:off x="628650" y="4943475"/>
            <a:ext cx="3286125" cy="1384995"/>
          </a:xfrm>
          <a:prstGeom prst="rect">
            <a:avLst/>
          </a:prstGeom>
          <a:noFill/>
        </p:spPr>
        <p:txBody>
          <a:bodyPr wrap="square" rtlCol="0">
            <a:spAutoFit/>
          </a:bodyPr>
          <a:lstStyle/>
          <a:p>
            <a:pPr algn="ctr"/>
            <a:r>
              <a:rPr lang="en-GB" sz="1200" dirty="0">
                <a:solidFill>
                  <a:srgbClr val="0000FF"/>
                </a:solidFill>
                <a:latin typeface="Comic Sans MS" panose="030F0702030302020204" pitchFamily="66" charset="0"/>
              </a:rPr>
              <a:t>As we increase the angle from 0 to </a:t>
            </a:r>
            <a:r>
              <a:rPr lang="el-GR" sz="1200" dirty="0">
                <a:solidFill>
                  <a:srgbClr val="0000FF"/>
                </a:solidFill>
                <a:latin typeface="Comic Sans MS" panose="030F0702030302020204" pitchFamily="66" charset="0"/>
              </a:rPr>
              <a:t>π</a:t>
            </a:r>
            <a:r>
              <a:rPr lang="en-GB" sz="1200" dirty="0">
                <a:solidFill>
                  <a:srgbClr val="0000FF"/>
                </a:solidFill>
                <a:latin typeface="Comic Sans MS" panose="030F0702030302020204" pitchFamily="66" charset="0"/>
              </a:rPr>
              <a:t>, the distance of the line from the origin becomes smaller</a:t>
            </a:r>
          </a:p>
          <a:p>
            <a:pPr algn="ctr"/>
            <a:endParaRPr lang="en-GB" sz="1200" dirty="0">
              <a:solidFill>
                <a:srgbClr val="0000FF"/>
              </a:solidFill>
              <a:latin typeface="Comic Sans MS" panose="030F0702030302020204" pitchFamily="66" charset="0"/>
            </a:endParaRPr>
          </a:p>
          <a:p>
            <a:pPr algn="ctr"/>
            <a:r>
              <a:rPr lang="en-GB" sz="1200" dirty="0">
                <a:solidFill>
                  <a:srgbClr val="0000FF"/>
                </a:solidFill>
                <a:latin typeface="Comic Sans MS" panose="030F0702030302020204" pitchFamily="66" charset="0"/>
              </a:rPr>
              <a:t>After </a:t>
            </a:r>
            <a:r>
              <a:rPr lang="el-GR" sz="1200" dirty="0">
                <a:solidFill>
                  <a:srgbClr val="0000FF"/>
                </a:solidFill>
                <a:latin typeface="Comic Sans MS" panose="030F0702030302020204" pitchFamily="66" charset="0"/>
              </a:rPr>
              <a:t>π</a:t>
            </a:r>
            <a:r>
              <a:rPr lang="en-GB" sz="1200" dirty="0">
                <a:solidFill>
                  <a:srgbClr val="0000FF"/>
                </a:solidFill>
                <a:latin typeface="Comic Sans MS" panose="030F0702030302020204" pitchFamily="66" charset="0"/>
              </a:rPr>
              <a:t>, we keep increasing the angle, but now the distance increases again at the same rate it was decreasing before…</a:t>
            </a:r>
          </a:p>
        </p:txBody>
      </p:sp>
      <p:cxnSp>
        <p:nvCxnSpPr>
          <p:cNvPr id="61" name="Straight Arrow Connector 60"/>
          <p:cNvCxnSpPr/>
          <p:nvPr/>
        </p:nvCxnSpPr>
        <p:spPr>
          <a:xfrm>
            <a:off x="962025" y="4524375"/>
            <a:ext cx="1381125"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2333625" y="4524375"/>
            <a:ext cx="1381125"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076324" y="4562475"/>
            <a:ext cx="1123951" cy="276999"/>
          </a:xfrm>
          <a:prstGeom prst="rect">
            <a:avLst/>
          </a:prstGeom>
          <a:noFill/>
        </p:spPr>
        <p:txBody>
          <a:bodyPr wrap="square" rtlCol="0">
            <a:spAutoFit/>
          </a:bodyPr>
          <a:lstStyle/>
          <a:p>
            <a:pPr algn="ctr"/>
            <a:r>
              <a:rPr lang="en-GB" sz="1200">
                <a:solidFill>
                  <a:srgbClr val="0000FF"/>
                </a:solidFill>
                <a:latin typeface="Comic Sans MS" panose="030F0702030302020204" pitchFamily="66" charset="0"/>
              </a:rPr>
              <a:t>r decreasing</a:t>
            </a:r>
            <a:endParaRPr lang="en-GB" sz="1200" dirty="0">
              <a:solidFill>
                <a:srgbClr val="0000FF"/>
              </a:solidFill>
              <a:latin typeface="Comic Sans MS" panose="030F0702030302020204" pitchFamily="66" charset="0"/>
            </a:endParaRPr>
          </a:p>
        </p:txBody>
      </p:sp>
      <p:sp>
        <p:nvSpPr>
          <p:cNvPr id="65" name="TextBox 64"/>
          <p:cNvSpPr txBox="1"/>
          <p:nvPr/>
        </p:nvSpPr>
        <p:spPr>
          <a:xfrm>
            <a:off x="2343149" y="4562475"/>
            <a:ext cx="1123951" cy="276999"/>
          </a:xfrm>
          <a:prstGeom prst="rect">
            <a:avLst/>
          </a:prstGeom>
          <a:noFill/>
        </p:spPr>
        <p:txBody>
          <a:bodyPr wrap="square" rtlCol="0">
            <a:spAutoFit/>
          </a:bodyPr>
          <a:lstStyle/>
          <a:p>
            <a:pPr algn="ctr"/>
            <a:r>
              <a:rPr lang="en-GB" sz="1200" dirty="0">
                <a:solidFill>
                  <a:srgbClr val="0000FF"/>
                </a:solidFill>
                <a:latin typeface="Comic Sans MS" panose="030F0702030302020204" pitchFamily="66" charset="0"/>
              </a:rPr>
              <a:t>r increasing</a:t>
            </a:r>
          </a:p>
        </p:txBody>
      </p:sp>
      <p:cxnSp>
        <p:nvCxnSpPr>
          <p:cNvPr id="66" name="Straight Arrow Connector 65"/>
          <p:cNvCxnSpPr/>
          <p:nvPr/>
        </p:nvCxnSpPr>
        <p:spPr>
          <a:xfrm flipV="1">
            <a:off x="6515100" y="3590925"/>
            <a:ext cx="1362075" cy="11430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6496050" y="3009900"/>
            <a:ext cx="1095375" cy="70485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6534150" y="2676525"/>
            <a:ext cx="514350" cy="1019175"/>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6515100" y="2733676"/>
            <a:ext cx="0" cy="962024"/>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flipV="1">
            <a:off x="6162675" y="3009900"/>
            <a:ext cx="352425" cy="68580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H="1">
            <a:off x="5953125" y="3714750"/>
            <a:ext cx="542926"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6534150" y="3743325"/>
            <a:ext cx="1362075" cy="11430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6515100" y="3705225"/>
            <a:ext cx="1095375" cy="70485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6534150" y="3733800"/>
            <a:ext cx="514350" cy="1019175"/>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6515100" y="3705226"/>
            <a:ext cx="0" cy="962024"/>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6153150" y="3695700"/>
            <a:ext cx="352425" cy="68580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71" name="タイトル 1">
            <a:extLst>
              <a:ext uri="{FF2B5EF4-FFF2-40B4-BE49-F238E27FC236}">
                <a16:creationId xmlns:a16="http://schemas.microsoft.com/office/drawing/2014/main" id="{23DA8489-72D0-4F3C-B5FA-753225649F7F}"/>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73" name="テキスト ボックス 72">
            <a:extLst>
              <a:ext uri="{FF2B5EF4-FFF2-40B4-BE49-F238E27FC236}">
                <a16:creationId xmlns:a16="http://schemas.microsoft.com/office/drawing/2014/main" id="{C0E5CDDA-7E7F-4EE7-A1A6-2CF8F046F024}"/>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spTree>
    <p:extLst>
      <p:ext uri="{BB962C8B-B14F-4D97-AF65-F5344CB8AC3E}">
        <p14:creationId xmlns:p14="http://schemas.microsoft.com/office/powerpoint/2010/main" val="298204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nodePh="1">
                                  <p:stCondLst>
                                    <p:cond delay="0"/>
                                  </p:stCondLst>
                                  <p:endCondLst>
                                    <p:cond evt="begin" delay="0">
                                      <p:tn val="15"/>
                                    </p:cond>
                                  </p:end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linds(horizontal)">
                                      <p:cBhvr>
                                        <p:cTn id="29" dur="500"/>
                                        <p:tgtEl>
                                          <p:spTgt spid="11"/>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par>
                                <p:cTn id="33" presetID="3" presetClass="entr" presetSubtype="5"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linds(vertical)">
                                      <p:cBhvr>
                                        <p:cTn id="35" dur="500"/>
                                        <p:tgtEl>
                                          <p:spTgt spid="13"/>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linds(horizontal)">
                                      <p:cBhvr>
                                        <p:cTn id="38" dur="500"/>
                                        <p:tgtEl>
                                          <p:spTgt spid="14"/>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linds(horizontal)">
                                      <p:cBhvr>
                                        <p:cTn id="41" dur="500"/>
                                        <p:tgtEl>
                                          <p:spTgt spid="15"/>
                                        </p:tgtEl>
                                      </p:cBhvr>
                                    </p:animEffect>
                                  </p:childTnLst>
                                </p:cTn>
                              </p:par>
                              <p:par>
                                <p:cTn id="42" presetID="3" presetClass="entr" presetSubtype="5"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linds(vertical)">
                                      <p:cBhvr>
                                        <p:cTn id="44" dur="500"/>
                                        <p:tgtEl>
                                          <p:spTgt spid="16"/>
                                        </p:tgtEl>
                                      </p:cBhvr>
                                    </p:animEffect>
                                  </p:childTnLst>
                                </p:cTn>
                              </p:par>
                              <p:par>
                                <p:cTn id="45" presetID="3" presetClass="entr" presetSubtype="5"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vertical)">
                                      <p:cBhvr>
                                        <p:cTn id="47" dur="500"/>
                                        <p:tgtEl>
                                          <p:spTgt spid="17"/>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linds(horizontal)">
                                      <p:cBhvr>
                                        <p:cTn id="50" dur="500"/>
                                        <p:tgtEl>
                                          <p:spTgt spid="18"/>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blinds(horizontal)">
                                      <p:cBhvr>
                                        <p:cTn id="53" dur="500"/>
                                        <p:tgtEl>
                                          <p:spTgt spid="19"/>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blinds(horizontal)">
                                      <p:cBhvr>
                                        <p:cTn id="56" dur="500"/>
                                        <p:tgtEl>
                                          <p:spTgt spid="20"/>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blinds(horizontal)">
                                      <p:cBhvr>
                                        <p:cTn id="59" dur="500"/>
                                        <p:tgtEl>
                                          <p:spTgt spid="21"/>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linds(horizontal)">
                                      <p:cBhvr>
                                        <p:cTn id="62" dur="500"/>
                                        <p:tgtEl>
                                          <p:spTgt spid="22"/>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blinds(horizontal)">
                                      <p:cBhvr>
                                        <p:cTn id="65" dur="500"/>
                                        <p:tgtEl>
                                          <p:spTgt spid="23"/>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blinds(horizontal)">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blinds(horizontal)">
                                      <p:cBhvr>
                                        <p:cTn id="73" dur="5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blinds(horizontal)">
                                      <p:cBhvr>
                                        <p:cTn id="78" dur="500"/>
                                        <p:tgtEl>
                                          <p:spTgt spid="28"/>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blinds(horizontal)">
                                      <p:cBhvr>
                                        <p:cTn id="83" dur="500"/>
                                        <p:tgtEl>
                                          <p:spTgt spid="26"/>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blinds(horizontal)">
                                      <p:cBhvr>
                                        <p:cTn id="88" dur="500"/>
                                        <p:tgtEl>
                                          <p:spTgt spid="29"/>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blinds(horizontal)">
                                      <p:cBhvr>
                                        <p:cTn id="93" dur="500"/>
                                        <p:tgtEl>
                                          <p:spTgt spid="27"/>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nodeType="click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blinds(horizontal)">
                                      <p:cBhvr>
                                        <p:cTn id="98" dur="500"/>
                                        <p:tgtEl>
                                          <p:spTgt spid="31"/>
                                        </p:tgtEl>
                                      </p:cBhvr>
                                    </p:animEffect>
                                  </p:childTnLst>
                                </p:cTn>
                              </p:par>
                              <p:par>
                                <p:cTn id="99" presetID="3" presetClass="entr" presetSubtype="5" fill="hold"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blinds(vertical)">
                                      <p:cBhvr>
                                        <p:cTn id="101" dur="500"/>
                                        <p:tgtEl>
                                          <p:spTgt spid="33"/>
                                        </p:tgtEl>
                                      </p:cBhvr>
                                    </p:animEffect>
                                  </p:childTnLst>
                                </p:cTn>
                              </p:par>
                              <p:par>
                                <p:cTn id="102" presetID="3" presetClass="entr" presetSubtype="10" fill="hold" grpId="0" nodeType="withEffect">
                                  <p:stCondLst>
                                    <p:cond delay="0"/>
                                  </p:stCondLst>
                                  <p:childTnLst>
                                    <p:set>
                                      <p:cBhvr>
                                        <p:cTn id="103" dur="1" fill="hold">
                                          <p:stCondLst>
                                            <p:cond delay="0"/>
                                          </p:stCondLst>
                                        </p:cTn>
                                        <p:tgtEl>
                                          <p:spTgt spid="36"/>
                                        </p:tgtEl>
                                        <p:attrNameLst>
                                          <p:attrName>style.visibility</p:attrName>
                                        </p:attrNameLst>
                                      </p:cBhvr>
                                      <p:to>
                                        <p:strVal val="visible"/>
                                      </p:to>
                                    </p:set>
                                    <p:animEffect transition="in" filter="blinds(horizontal)">
                                      <p:cBhvr>
                                        <p:cTn id="104" dur="500"/>
                                        <p:tgtEl>
                                          <p:spTgt spid="36"/>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blinds(horizontal)">
                                      <p:cBhvr>
                                        <p:cTn id="107" dur="500"/>
                                        <p:tgtEl>
                                          <p:spTgt spid="37"/>
                                        </p:tgtEl>
                                      </p:cBhvr>
                                    </p:animEffect>
                                  </p:childTnLst>
                                </p:cTn>
                              </p:par>
                              <p:par>
                                <p:cTn id="108" presetID="3" presetClass="entr" presetSubtype="10" fill="hold" grpId="0" nodeType="with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blinds(horizontal)">
                                      <p:cBhvr>
                                        <p:cTn id="110" dur="500"/>
                                        <p:tgtEl>
                                          <p:spTgt spid="38"/>
                                        </p:tgtEl>
                                      </p:cBhvr>
                                    </p:animEffect>
                                  </p:childTnLst>
                                </p:cTn>
                              </p:par>
                              <p:par>
                                <p:cTn id="111" presetID="3" presetClass="entr" presetSubtype="10" fill="hold" grpId="0" nodeType="withEffect">
                                  <p:stCondLst>
                                    <p:cond delay="0"/>
                                  </p:stCondLst>
                                  <p:childTnLst>
                                    <p:set>
                                      <p:cBhvr>
                                        <p:cTn id="112" dur="1" fill="hold">
                                          <p:stCondLst>
                                            <p:cond delay="0"/>
                                          </p:stCondLst>
                                        </p:cTn>
                                        <p:tgtEl>
                                          <p:spTgt spid="39"/>
                                        </p:tgtEl>
                                        <p:attrNameLst>
                                          <p:attrName>style.visibility</p:attrName>
                                        </p:attrNameLst>
                                      </p:cBhvr>
                                      <p:to>
                                        <p:strVal val="visible"/>
                                      </p:to>
                                    </p:set>
                                    <p:animEffect transition="in" filter="blinds(horizontal)">
                                      <p:cBhvr>
                                        <p:cTn id="113" dur="500"/>
                                        <p:tgtEl>
                                          <p:spTgt spid="39"/>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nodeType="clickEffect">
                                  <p:stCondLst>
                                    <p:cond delay="0"/>
                                  </p:stCondLst>
                                  <p:childTnLst>
                                    <p:set>
                                      <p:cBhvr>
                                        <p:cTn id="117" dur="1" fill="hold">
                                          <p:stCondLst>
                                            <p:cond delay="0"/>
                                          </p:stCondLst>
                                        </p:cTn>
                                        <p:tgtEl>
                                          <p:spTgt spid="41"/>
                                        </p:tgtEl>
                                        <p:attrNameLst>
                                          <p:attrName>style.visibility</p:attrName>
                                        </p:attrNameLst>
                                      </p:cBhvr>
                                      <p:to>
                                        <p:strVal val="visible"/>
                                      </p:to>
                                    </p:set>
                                    <p:animEffect transition="in" filter="blinds(horizontal)">
                                      <p:cBhvr>
                                        <p:cTn id="118" dur="500"/>
                                        <p:tgtEl>
                                          <p:spTgt spid="41"/>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40"/>
                                        </p:tgtEl>
                                        <p:attrNameLst>
                                          <p:attrName>style.visibility</p:attrName>
                                        </p:attrNameLst>
                                      </p:cBhvr>
                                      <p:to>
                                        <p:strVal val="visible"/>
                                      </p:to>
                                    </p:set>
                                    <p:animEffect transition="in" filter="blinds(horizontal)">
                                      <p:cBhvr>
                                        <p:cTn id="121" dur="500"/>
                                        <p:tgtEl>
                                          <p:spTgt spid="40"/>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ntr" presetSubtype="10" fill="hold" nodeType="clickEffect">
                                  <p:stCondLst>
                                    <p:cond delay="0"/>
                                  </p:stCondLst>
                                  <p:childTnLst>
                                    <p:set>
                                      <p:cBhvr>
                                        <p:cTn id="125" dur="1" fill="hold">
                                          <p:stCondLst>
                                            <p:cond delay="0"/>
                                          </p:stCondLst>
                                        </p:cTn>
                                        <p:tgtEl>
                                          <p:spTgt spid="53"/>
                                        </p:tgtEl>
                                        <p:attrNameLst>
                                          <p:attrName>style.visibility</p:attrName>
                                        </p:attrNameLst>
                                      </p:cBhvr>
                                      <p:to>
                                        <p:strVal val="visible"/>
                                      </p:to>
                                    </p:set>
                                    <p:animEffect transition="in" filter="blinds(horizontal)">
                                      <p:cBhvr>
                                        <p:cTn id="126" dur="500"/>
                                        <p:tgtEl>
                                          <p:spTgt spid="53"/>
                                        </p:tgtEl>
                                      </p:cBhvr>
                                    </p:animEffect>
                                  </p:childTnLst>
                                </p:cTn>
                              </p:par>
                              <p:par>
                                <p:cTn id="127" presetID="3" presetClass="entr" presetSubtype="10" fill="hold" grpId="0" nodeType="with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blinds(horizontal)">
                                      <p:cBhvr>
                                        <p:cTn id="129" dur="500"/>
                                        <p:tgtEl>
                                          <p:spTgt spid="56"/>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ntr" presetSubtype="10" fill="hold" nodeType="click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blinds(horizontal)">
                                      <p:cBhvr>
                                        <p:cTn id="134" dur="500"/>
                                        <p:tgtEl>
                                          <p:spTgt spid="50"/>
                                        </p:tgtEl>
                                      </p:cBhvr>
                                    </p:animEffect>
                                  </p:childTnLst>
                                </p:cTn>
                              </p:par>
                              <p:par>
                                <p:cTn id="135" presetID="3" presetClass="entr" presetSubtype="10" fill="hold" grpId="0" nodeType="with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blinds(horizontal)">
                                      <p:cBhvr>
                                        <p:cTn id="137" dur="500"/>
                                        <p:tgtEl>
                                          <p:spTgt spid="58"/>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nodeType="clickEffect">
                                  <p:stCondLst>
                                    <p:cond delay="0"/>
                                  </p:stCondLst>
                                  <p:childTnLst>
                                    <p:set>
                                      <p:cBhvr>
                                        <p:cTn id="141" dur="1" fill="hold">
                                          <p:stCondLst>
                                            <p:cond delay="0"/>
                                          </p:stCondLst>
                                        </p:cTn>
                                        <p:tgtEl>
                                          <p:spTgt spid="47"/>
                                        </p:tgtEl>
                                        <p:attrNameLst>
                                          <p:attrName>style.visibility</p:attrName>
                                        </p:attrNameLst>
                                      </p:cBhvr>
                                      <p:to>
                                        <p:strVal val="visible"/>
                                      </p:to>
                                    </p:set>
                                    <p:animEffect transition="in" filter="blinds(horizontal)">
                                      <p:cBhvr>
                                        <p:cTn id="142" dur="500"/>
                                        <p:tgtEl>
                                          <p:spTgt spid="47"/>
                                        </p:tgtEl>
                                      </p:cBhvr>
                                    </p:animEffect>
                                  </p:childTnLst>
                                </p:cTn>
                              </p:par>
                              <p:par>
                                <p:cTn id="143" presetID="3" presetClass="entr" presetSubtype="10" fill="hold" grpId="0" nodeType="withEffect">
                                  <p:stCondLst>
                                    <p:cond delay="0"/>
                                  </p:stCondLst>
                                  <p:childTnLst>
                                    <p:set>
                                      <p:cBhvr>
                                        <p:cTn id="144" dur="1" fill="hold">
                                          <p:stCondLst>
                                            <p:cond delay="0"/>
                                          </p:stCondLst>
                                        </p:cTn>
                                        <p:tgtEl>
                                          <p:spTgt spid="57"/>
                                        </p:tgtEl>
                                        <p:attrNameLst>
                                          <p:attrName>style.visibility</p:attrName>
                                        </p:attrNameLst>
                                      </p:cBhvr>
                                      <p:to>
                                        <p:strVal val="visible"/>
                                      </p:to>
                                    </p:set>
                                    <p:animEffect transition="in" filter="blinds(horizontal)">
                                      <p:cBhvr>
                                        <p:cTn id="145" dur="500"/>
                                        <p:tgtEl>
                                          <p:spTgt spid="57"/>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xit" presetSubtype="10" fill="hold" nodeType="clickEffect">
                                  <p:stCondLst>
                                    <p:cond delay="0"/>
                                  </p:stCondLst>
                                  <p:childTnLst>
                                    <p:animEffect transition="out" filter="blinds(horizontal)">
                                      <p:cBhvr>
                                        <p:cTn id="149" dur="500"/>
                                        <p:tgtEl>
                                          <p:spTgt spid="31"/>
                                        </p:tgtEl>
                                      </p:cBhvr>
                                    </p:animEffect>
                                    <p:set>
                                      <p:cBhvr>
                                        <p:cTn id="150" dur="1" fill="hold">
                                          <p:stCondLst>
                                            <p:cond delay="499"/>
                                          </p:stCondLst>
                                        </p:cTn>
                                        <p:tgtEl>
                                          <p:spTgt spid="31"/>
                                        </p:tgtEl>
                                        <p:attrNameLst>
                                          <p:attrName>style.visibility</p:attrName>
                                        </p:attrNameLst>
                                      </p:cBhvr>
                                      <p:to>
                                        <p:strVal val="hidden"/>
                                      </p:to>
                                    </p:set>
                                  </p:childTnLst>
                                </p:cTn>
                              </p:par>
                              <p:par>
                                <p:cTn id="151" presetID="3" presetClass="exit" presetSubtype="10" fill="hold" nodeType="withEffect">
                                  <p:stCondLst>
                                    <p:cond delay="0"/>
                                  </p:stCondLst>
                                  <p:childTnLst>
                                    <p:animEffect transition="out" filter="blinds(horizontal)">
                                      <p:cBhvr>
                                        <p:cTn id="152" dur="500"/>
                                        <p:tgtEl>
                                          <p:spTgt spid="33"/>
                                        </p:tgtEl>
                                      </p:cBhvr>
                                    </p:animEffect>
                                    <p:set>
                                      <p:cBhvr>
                                        <p:cTn id="153" dur="1" fill="hold">
                                          <p:stCondLst>
                                            <p:cond delay="499"/>
                                          </p:stCondLst>
                                        </p:cTn>
                                        <p:tgtEl>
                                          <p:spTgt spid="33"/>
                                        </p:tgtEl>
                                        <p:attrNameLst>
                                          <p:attrName>style.visibility</p:attrName>
                                        </p:attrNameLst>
                                      </p:cBhvr>
                                      <p:to>
                                        <p:strVal val="hidden"/>
                                      </p:to>
                                    </p:set>
                                  </p:childTnLst>
                                </p:cTn>
                              </p:par>
                              <p:par>
                                <p:cTn id="154" presetID="3" presetClass="entr" presetSubtype="10" fill="hold" nodeType="withEffect">
                                  <p:stCondLst>
                                    <p:cond delay="0"/>
                                  </p:stCondLst>
                                  <p:childTnLst>
                                    <p:set>
                                      <p:cBhvr>
                                        <p:cTn id="155" dur="1" fill="hold">
                                          <p:stCondLst>
                                            <p:cond delay="0"/>
                                          </p:stCondLst>
                                        </p:cTn>
                                        <p:tgtEl>
                                          <p:spTgt spid="30"/>
                                        </p:tgtEl>
                                        <p:attrNameLst>
                                          <p:attrName>style.visibility</p:attrName>
                                        </p:attrNameLst>
                                      </p:cBhvr>
                                      <p:to>
                                        <p:strVal val="visible"/>
                                      </p:to>
                                    </p:set>
                                    <p:animEffect transition="in" filter="blinds(horizontal)">
                                      <p:cBhvr>
                                        <p:cTn id="156" dur="500"/>
                                        <p:tgtEl>
                                          <p:spTgt spid="30"/>
                                        </p:tgtEl>
                                      </p:cBhvr>
                                    </p:animEffect>
                                  </p:childTnLst>
                                </p:cTn>
                              </p:par>
                            </p:childTnLst>
                          </p:cTn>
                        </p:par>
                      </p:childTnLst>
                    </p:cTn>
                  </p:par>
                  <p:par>
                    <p:cTn id="157" fill="hold">
                      <p:stCondLst>
                        <p:cond delay="indefinite"/>
                      </p:stCondLst>
                      <p:childTnLst>
                        <p:par>
                          <p:cTn id="158" fill="hold">
                            <p:stCondLst>
                              <p:cond delay="0"/>
                            </p:stCondLst>
                            <p:childTnLst>
                              <p:par>
                                <p:cTn id="159" presetID="3" presetClass="entr" presetSubtype="10" fill="hold" nodeType="clickEffect">
                                  <p:stCondLst>
                                    <p:cond delay="0"/>
                                  </p:stCondLst>
                                  <p:childTnLst>
                                    <p:set>
                                      <p:cBhvr>
                                        <p:cTn id="160" dur="1" fill="hold">
                                          <p:stCondLst>
                                            <p:cond delay="0"/>
                                          </p:stCondLst>
                                        </p:cTn>
                                        <p:tgtEl>
                                          <p:spTgt spid="60">
                                            <p:txEl>
                                              <p:pRg st="0" end="0"/>
                                            </p:txEl>
                                          </p:spTgt>
                                        </p:tgtEl>
                                        <p:attrNameLst>
                                          <p:attrName>style.visibility</p:attrName>
                                        </p:attrNameLst>
                                      </p:cBhvr>
                                      <p:to>
                                        <p:strVal val="visible"/>
                                      </p:to>
                                    </p:set>
                                    <p:animEffect transition="in" filter="blinds(horizontal)">
                                      <p:cBhvr>
                                        <p:cTn id="161" dur="500"/>
                                        <p:tgtEl>
                                          <p:spTgt spid="60">
                                            <p:txEl>
                                              <p:pRg st="0" end="0"/>
                                            </p:txEl>
                                          </p:spTgt>
                                        </p:tgtEl>
                                      </p:cBhvr>
                                    </p:animEffect>
                                  </p:childTnLst>
                                </p:cTn>
                              </p:par>
                            </p:childTnLst>
                          </p:cTn>
                        </p:par>
                      </p:childTnLst>
                    </p:cTn>
                  </p:par>
                  <p:par>
                    <p:cTn id="162" fill="hold">
                      <p:stCondLst>
                        <p:cond delay="indefinite"/>
                      </p:stCondLst>
                      <p:childTnLst>
                        <p:par>
                          <p:cTn id="163" fill="hold">
                            <p:stCondLst>
                              <p:cond delay="0"/>
                            </p:stCondLst>
                            <p:childTnLst>
                              <p:par>
                                <p:cTn id="164" presetID="3" presetClass="entr" presetSubtype="5" fill="hold" nodeType="clickEffect">
                                  <p:stCondLst>
                                    <p:cond delay="0"/>
                                  </p:stCondLst>
                                  <p:childTnLst>
                                    <p:set>
                                      <p:cBhvr>
                                        <p:cTn id="165" dur="1" fill="hold">
                                          <p:stCondLst>
                                            <p:cond delay="0"/>
                                          </p:stCondLst>
                                        </p:cTn>
                                        <p:tgtEl>
                                          <p:spTgt spid="61"/>
                                        </p:tgtEl>
                                        <p:attrNameLst>
                                          <p:attrName>style.visibility</p:attrName>
                                        </p:attrNameLst>
                                      </p:cBhvr>
                                      <p:to>
                                        <p:strVal val="visible"/>
                                      </p:to>
                                    </p:set>
                                    <p:animEffect transition="in" filter="blinds(vertical)">
                                      <p:cBhvr>
                                        <p:cTn id="166" dur="500"/>
                                        <p:tgtEl>
                                          <p:spTgt spid="61"/>
                                        </p:tgtEl>
                                      </p:cBhvr>
                                    </p:animEffect>
                                  </p:childTnLst>
                                </p:cTn>
                              </p:par>
                              <p:par>
                                <p:cTn id="167" presetID="3" presetClass="entr" presetSubtype="10" fill="hold" grpId="0" nodeType="withEffect">
                                  <p:stCondLst>
                                    <p:cond delay="0"/>
                                  </p:stCondLst>
                                  <p:childTnLst>
                                    <p:set>
                                      <p:cBhvr>
                                        <p:cTn id="168" dur="1" fill="hold">
                                          <p:stCondLst>
                                            <p:cond delay="0"/>
                                          </p:stCondLst>
                                        </p:cTn>
                                        <p:tgtEl>
                                          <p:spTgt spid="62"/>
                                        </p:tgtEl>
                                        <p:attrNameLst>
                                          <p:attrName>style.visibility</p:attrName>
                                        </p:attrNameLst>
                                      </p:cBhvr>
                                      <p:to>
                                        <p:strVal val="visible"/>
                                      </p:to>
                                    </p:set>
                                    <p:animEffect transition="in" filter="blinds(horizontal)">
                                      <p:cBhvr>
                                        <p:cTn id="169" dur="500"/>
                                        <p:tgtEl>
                                          <p:spTgt spid="62"/>
                                        </p:tgtEl>
                                      </p:cBhvr>
                                    </p:animEffect>
                                  </p:childTnLst>
                                </p:cTn>
                              </p:par>
                            </p:childTnLst>
                          </p:cTn>
                        </p:par>
                      </p:childTnLst>
                    </p:cTn>
                  </p:par>
                  <p:par>
                    <p:cTn id="170" fill="hold">
                      <p:stCondLst>
                        <p:cond delay="indefinite"/>
                      </p:stCondLst>
                      <p:childTnLst>
                        <p:par>
                          <p:cTn id="171" fill="hold">
                            <p:stCondLst>
                              <p:cond delay="0"/>
                            </p:stCondLst>
                            <p:childTnLst>
                              <p:par>
                                <p:cTn id="172" presetID="3" presetClass="entr" presetSubtype="10" fill="hold" nodeType="clickEffect">
                                  <p:stCondLst>
                                    <p:cond delay="0"/>
                                  </p:stCondLst>
                                  <p:childTnLst>
                                    <p:set>
                                      <p:cBhvr>
                                        <p:cTn id="173" dur="1" fill="hold">
                                          <p:stCondLst>
                                            <p:cond delay="0"/>
                                          </p:stCondLst>
                                        </p:cTn>
                                        <p:tgtEl>
                                          <p:spTgt spid="66"/>
                                        </p:tgtEl>
                                        <p:attrNameLst>
                                          <p:attrName>style.visibility</p:attrName>
                                        </p:attrNameLst>
                                      </p:cBhvr>
                                      <p:to>
                                        <p:strVal val="visible"/>
                                      </p:to>
                                    </p:set>
                                    <p:animEffect transition="in" filter="blinds(horizontal)">
                                      <p:cBhvr>
                                        <p:cTn id="174" dur="500"/>
                                        <p:tgtEl>
                                          <p:spTgt spid="66"/>
                                        </p:tgtEl>
                                      </p:cBhvr>
                                    </p:animEffect>
                                  </p:childTnLst>
                                </p:cTn>
                              </p:par>
                            </p:childTnLst>
                          </p:cTn>
                        </p:par>
                      </p:childTnLst>
                    </p:cTn>
                  </p:par>
                  <p:par>
                    <p:cTn id="175" fill="hold">
                      <p:stCondLst>
                        <p:cond delay="indefinite"/>
                      </p:stCondLst>
                      <p:childTnLst>
                        <p:par>
                          <p:cTn id="176" fill="hold">
                            <p:stCondLst>
                              <p:cond delay="0"/>
                            </p:stCondLst>
                            <p:childTnLst>
                              <p:par>
                                <p:cTn id="177" presetID="3" presetClass="entr" presetSubtype="10" fill="hold" nodeType="clickEffect">
                                  <p:stCondLst>
                                    <p:cond delay="0"/>
                                  </p:stCondLst>
                                  <p:childTnLst>
                                    <p:set>
                                      <p:cBhvr>
                                        <p:cTn id="178" dur="1" fill="hold">
                                          <p:stCondLst>
                                            <p:cond delay="0"/>
                                          </p:stCondLst>
                                        </p:cTn>
                                        <p:tgtEl>
                                          <p:spTgt spid="68"/>
                                        </p:tgtEl>
                                        <p:attrNameLst>
                                          <p:attrName>style.visibility</p:attrName>
                                        </p:attrNameLst>
                                      </p:cBhvr>
                                      <p:to>
                                        <p:strVal val="visible"/>
                                      </p:to>
                                    </p:set>
                                    <p:animEffect transition="in" filter="blinds(horizontal)">
                                      <p:cBhvr>
                                        <p:cTn id="179" dur="500"/>
                                        <p:tgtEl>
                                          <p:spTgt spid="68"/>
                                        </p:tgtEl>
                                      </p:cBhvr>
                                    </p:animEffect>
                                  </p:childTnLst>
                                </p:cTn>
                              </p:par>
                            </p:childTnLst>
                          </p:cTn>
                        </p:par>
                      </p:childTnLst>
                    </p:cTn>
                  </p:par>
                  <p:par>
                    <p:cTn id="180" fill="hold">
                      <p:stCondLst>
                        <p:cond delay="indefinite"/>
                      </p:stCondLst>
                      <p:childTnLst>
                        <p:par>
                          <p:cTn id="181" fill="hold">
                            <p:stCondLst>
                              <p:cond delay="0"/>
                            </p:stCondLst>
                            <p:childTnLst>
                              <p:par>
                                <p:cTn id="182" presetID="3" presetClass="entr" presetSubtype="10" fill="hold" nodeType="clickEffect">
                                  <p:stCondLst>
                                    <p:cond delay="0"/>
                                  </p:stCondLst>
                                  <p:childTnLst>
                                    <p:set>
                                      <p:cBhvr>
                                        <p:cTn id="183" dur="1" fill="hold">
                                          <p:stCondLst>
                                            <p:cond delay="0"/>
                                          </p:stCondLst>
                                        </p:cTn>
                                        <p:tgtEl>
                                          <p:spTgt spid="70"/>
                                        </p:tgtEl>
                                        <p:attrNameLst>
                                          <p:attrName>style.visibility</p:attrName>
                                        </p:attrNameLst>
                                      </p:cBhvr>
                                      <p:to>
                                        <p:strVal val="visible"/>
                                      </p:to>
                                    </p:set>
                                    <p:animEffect transition="in" filter="blinds(horizontal)">
                                      <p:cBhvr>
                                        <p:cTn id="184" dur="500"/>
                                        <p:tgtEl>
                                          <p:spTgt spid="70"/>
                                        </p:tgtEl>
                                      </p:cBhvr>
                                    </p:animEffect>
                                  </p:childTnLst>
                                </p:cTn>
                              </p:par>
                            </p:childTnLst>
                          </p:cTn>
                        </p:par>
                      </p:childTnLst>
                    </p:cTn>
                  </p:par>
                  <p:par>
                    <p:cTn id="185" fill="hold">
                      <p:stCondLst>
                        <p:cond delay="indefinite"/>
                      </p:stCondLst>
                      <p:childTnLst>
                        <p:par>
                          <p:cTn id="186" fill="hold">
                            <p:stCondLst>
                              <p:cond delay="0"/>
                            </p:stCondLst>
                            <p:childTnLst>
                              <p:par>
                                <p:cTn id="187" presetID="3" presetClass="entr" presetSubtype="10" fill="hold" nodeType="clickEffect">
                                  <p:stCondLst>
                                    <p:cond delay="0"/>
                                  </p:stCondLst>
                                  <p:childTnLst>
                                    <p:set>
                                      <p:cBhvr>
                                        <p:cTn id="188" dur="1" fill="hold">
                                          <p:stCondLst>
                                            <p:cond delay="0"/>
                                          </p:stCondLst>
                                        </p:cTn>
                                        <p:tgtEl>
                                          <p:spTgt spid="72"/>
                                        </p:tgtEl>
                                        <p:attrNameLst>
                                          <p:attrName>style.visibility</p:attrName>
                                        </p:attrNameLst>
                                      </p:cBhvr>
                                      <p:to>
                                        <p:strVal val="visible"/>
                                      </p:to>
                                    </p:set>
                                    <p:animEffect transition="in" filter="blinds(horizontal)">
                                      <p:cBhvr>
                                        <p:cTn id="189" dur="500"/>
                                        <p:tgtEl>
                                          <p:spTgt spid="72"/>
                                        </p:tgtEl>
                                      </p:cBhvr>
                                    </p:animEffect>
                                  </p:childTnLst>
                                </p:cTn>
                              </p:par>
                            </p:childTnLst>
                          </p:cTn>
                        </p:par>
                      </p:childTnLst>
                    </p:cTn>
                  </p:par>
                  <p:par>
                    <p:cTn id="190" fill="hold">
                      <p:stCondLst>
                        <p:cond delay="indefinite"/>
                      </p:stCondLst>
                      <p:childTnLst>
                        <p:par>
                          <p:cTn id="191" fill="hold">
                            <p:stCondLst>
                              <p:cond delay="0"/>
                            </p:stCondLst>
                            <p:childTnLst>
                              <p:par>
                                <p:cTn id="192" presetID="3" presetClass="entr" presetSubtype="10" fill="hold" nodeType="clickEffect">
                                  <p:stCondLst>
                                    <p:cond delay="0"/>
                                  </p:stCondLst>
                                  <p:childTnLst>
                                    <p:set>
                                      <p:cBhvr>
                                        <p:cTn id="193" dur="1" fill="hold">
                                          <p:stCondLst>
                                            <p:cond delay="0"/>
                                          </p:stCondLst>
                                        </p:cTn>
                                        <p:tgtEl>
                                          <p:spTgt spid="75"/>
                                        </p:tgtEl>
                                        <p:attrNameLst>
                                          <p:attrName>style.visibility</p:attrName>
                                        </p:attrNameLst>
                                      </p:cBhvr>
                                      <p:to>
                                        <p:strVal val="visible"/>
                                      </p:to>
                                    </p:set>
                                    <p:animEffect transition="in" filter="blinds(horizontal)">
                                      <p:cBhvr>
                                        <p:cTn id="194" dur="500"/>
                                        <p:tgtEl>
                                          <p:spTgt spid="75"/>
                                        </p:tgtEl>
                                      </p:cBhvr>
                                    </p:animEffect>
                                  </p:childTnLst>
                                </p:cTn>
                              </p:par>
                            </p:childTnLst>
                          </p:cTn>
                        </p:par>
                      </p:childTnLst>
                    </p:cTn>
                  </p:par>
                  <p:par>
                    <p:cTn id="195" fill="hold">
                      <p:stCondLst>
                        <p:cond delay="indefinite"/>
                      </p:stCondLst>
                      <p:childTnLst>
                        <p:par>
                          <p:cTn id="196" fill="hold">
                            <p:stCondLst>
                              <p:cond delay="0"/>
                            </p:stCondLst>
                            <p:childTnLst>
                              <p:par>
                                <p:cTn id="197" presetID="3" presetClass="entr" presetSubtype="10" fill="hold" nodeType="clickEffect">
                                  <p:stCondLst>
                                    <p:cond delay="0"/>
                                  </p:stCondLst>
                                  <p:childTnLst>
                                    <p:set>
                                      <p:cBhvr>
                                        <p:cTn id="198" dur="1" fill="hold">
                                          <p:stCondLst>
                                            <p:cond delay="0"/>
                                          </p:stCondLst>
                                        </p:cTn>
                                        <p:tgtEl>
                                          <p:spTgt spid="77"/>
                                        </p:tgtEl>
                                        <p:attrNameLst>
                                          <p:attrName>style.visibility</p:attrName>
                                        </p:attrNameLst>
                                      </p:cBhvr>
                                      <p:to>
                                        <p:strVal val="visible"/>
                                      </p:to>
                                    </p:set>
                                    <p:animEffect transition="in" filter="blinds(horizontal)">
                                      <p:cBhvr>
                                        <p:cTn id="199" dur="500"/>
                                        <p:tgtEl>
                                          <p:spTgt spid="77"/>
                                        </p:tgtEl>
                                      </p:cBhvr>
                                    </p:animEffect>
                                  </p:childTnLst>
                                </p:cTn>
                              </p:par>
                            </p:childTnLst>
                          </p:cTn>
                        </p:par>
                      </p:childTnLst>
                    </p:cTn>
                  </p:par>
                  <p:par>
                    <p:cTn id="200" fill="hold">
                      <p:stCondLst>
                        <p:cond delay="indefinite"/>
                      </p:stCondLst>
                      <p:childTnLst>
                        <p:par>
                          <p:cTn id="201" fill="hold">
                            <p:stCondLst>
                              <p:cond delay="0"/>
                            </p:stCondLst>
                            <p:childTnLst>
                              <p:par>
                                <p:cTn id="202" presetID="3" presetClass="exit" presetSubtype="10" fill="hold" nodeType="clickEffect">
                                  <p:stCondLst>
                                    <p:cond delay="0"/>
                                  </p:stCondLst>
                                  <p:childTnLst>
                                    <p:animEffect transition="out" filter="blinds(horizontal)">
                                      <p:cBhvr>
                                        <p:cTn id="203" dur="500"/>
                                        <p:tgtEl>
                                          <p:spTgt spid="66"/>
                                        </p:tgtEl>
                                      </p:cBhvr>
                                    </p:animEffect>
                                    <p:set>
                                      <p:cBhvr>
                                        <p:cTn id="204" dur="1" fill="hold">
                                          <p:stCondLst>
                                            <p:cond delay="499"/>
                                          </p:stCondLst>
                                        </p:cTn>
                                        <p:tgtEl>
                                          <p:spTgt spid="66"/>
                                        </p:tgtEl>
                                        <p:attrNameLst>
                                          <p:attrName>style.visibility</p:attrName>
                                        </p:attrNameLst>
                                      </p:cBhvr>
                                      <p:to>
                                        <p:strVal val="hidden"/>
                                      </p:to>
                                    </p:set>
                                  </p:childTnLst>
                                </p:cTn>
                              </p:par>
                              <p:par>
                                <p:cTn id="205" presetID="3" presetClass="exit" presetSubtype="10" fill="hold" nodeType="withEffect">
                                  <p:stCondLst>
                                    <p:cond delay="0"/>
                                  </p:stCondLst>
                                  <p:childTnLst>
                                    <p:animEffect transition="out" filter="blinds(horizontal)">
                                      <p:cBhvr>
                                        <p:cTn id="206" dur="500"/>
                                        <p:tgtEl>
                                          <p:spTgt spid="68"/>
                                        </p:tgtEl>
                                      </p:cBhvr>
                                    </p:animEffect>
                                    <p:set>
                                      <p:cBhvr>
                                        <p:cTn id="207" dur="1" fill="hold">
                                          <p:stCondLst>
                                            <p:cond delay="499"/>
                                          </p:stCondLst>
                                        </p:cTn>
                                        <p:tgtEl>
                                          <p:spTgt spid="68"/>
                                        </p:tgtEl>
                                        <p:attrNameLst>
                                          <p:attrName>style.visibility</p:attrName>
                                        </p:attrNameLst>
                                      </p:cBhvr>
                                      <p:to>
                                        <p:strVal val="hidden"/>
                                      </p:to>
                                    </p:set>
                                  </p:childTnLst>
                                </p:cTn>
                              </p:par>
                              <p:par>
                                <p:cTn id="208" presetID="3" presetClass="exit" presetSubtype="10" fill="hold" nodeType="withEffect">
                                  <p:stCondLst>
                                    <p:cond delay="0"/>
                                  </p:stCondLst>
                                  <p:childTnLst>
                                    <p:animEffect transition="out" filter="blinds(horizontal)">
                                      <p:cBhvr>
                                        <p:cTn id="209" dur="500"/>
                                        <p:tgtEl>
                                          <p:spTgt spid="70"/>
                                        </p:tgtEl>
                                      </p:cBhvr>
                                    </p:animEffect>
                                    <p:set>
                                      <p:cBhvr>
                                        <p:cTn id="210" dur="1" fill="hold">
                                          <p:stCondLst>
                                            <p:cond delay="499"/>
                                          </p:stCondLst>
                                        </p:cTn>
                                        <p:tgtEl>
                                          <p:spTgt spid="70"/>
                                        </p:tgtEl>
                                        <p:attrNameLst>
                                          <p:attrName>style.visibility</p:attrName>
                                        </p:attrNameLst>
                                      </p:cBhvr>
                                      <p:to>
                                        <p:strVal val="hidden"/>
                                      </p:to>
                                    </p:set>
                                  </p:childTnLst>
                                </p:cTn>
                              </p:par>
                              <p:par>
                                <p:cTn id="211" presetID="3" presetClass="exit" presetSubtype="10" fill="hold" nodeType="withEffect">
                                  <p:stCondLst>
                                    <p:cond delay="0"/>
                                  </p:stCondLst>
                                  <p:childTnLst>
                                    <p:animEffect transition="out" filter="blinds(horizontal)">
                                      <p:cBhvr>
                                        <p:cTn id="212" dur="500"/>
                                        <p:tgtEl>
                                          <p:spTgt spid="72"/>
                                        </p:tgtEl>
                                      </p:cBhvr>
                                    </p:animEffect>
                                    <p:set>
                                      <p:cBhvr>
                                        <p:cTn id="213" dur="1" fill="hold">
                                          <p:stCondLst>
                                            <p:cond delay="499"/>
                                          </p:stCondLst>
                                        </p:cTn>
                                        <p:tgtEl>
                                          <p:spTgt spid="72"/>
                                        </p:tgtEl>
                                        <p:attrNameLst>
                                          <p:attrName>style.visibility</p:attrName>
                                        </p:attrNameLst>
                                      </p:cBhvr>
                                      <p:to>
                                        <p:strVal val="hidden"/>
                                      </p:to>
                                    </p:set>
                                  </p:childTnLst>
                                </p:cTn>
                              </p:par>
                              <p:par>
                                <p:cTn id="214" presetID="3" presetClass="exit" presetSubtype="10" fill="hold" nodeType="withEffect">
                                  <p:stCondLst>
                                    <p:cond delay="0"/>
                                  </p:stCondLst>
                                  <p:childTnLst>
                                    <p:animEffect transition="out" filter="blinds(horizontal)">
                                      <p:cBhvr>
                                        <p:cTn id="215" dur="500"/>
                                        <p:tgtEl>
                                          <p:spTgt spid="75"/>
                                        </p:tgtEl>
                                      </p:cBhvr>
                                    </p:animEffect>
                                    <p:set>
                                      <p:cBhvr>
                                        <p:cTn id="216" dur="1" fill="hold">
                                          <p:stCondLst>
                                            <p:cond delay="499"/>
                                          </p:stCondLst>
                                        </p:cTn>
                                        <p:tgtEl>
                                          <p:spTgt spid="75"/>
                                        </p:tgtEl>
                                        <p:attrNameLst>
                                          <p:attrName>style.visibility</p:attrName>
                                        </p:attrNameLst>
                                      </p:cBhvr>
                                      <p:to>
                                        <p:strVal val="hidden"/>
                                      </p:to>
                                    </p:set>
                                  </p:childTnLst>
                                </p:cTn>
                              </p:par>
                              <p:par>
                                <p:cTn id="217" presetID="3" presetClass="exit" presetSubtype="10" fill="hold" nodeType="withEffect">
                                  <p:stCondLst>
                                    <p:cond delay="0"/>
                                  </p:stCondLst>
                                  <p:childTnLst>
                                    <p:animEffect transition="out" filter="blinds(horizontal)">
                                      <p:cBhvr>
                                        <p:cTn id="218" dur="500"/>
                                        <p:tgtEl>
                                          <p:spTgt spid="77"/>
                                        </p:tgtEl>
                                      </p:cBhvr>
                                    </p:animEffect>
                                    <p:set>
                                      <p:cBhvr>
                                        <p:cTn id="219" dur="1" fill="hold">
                                          <p:stCondLst>
                                            <p:cond delay="499"/>
                                          </p:stCondLst>
                                        </p:cTn>
                                        <p:tgtEl>
                                          <p:spTgt spid="77"/>
                                        </p:tgtEl>
                                        <p:attrNameLst>
                                          <p:attrName>style.visibility</p:attrName>
                                        </p:attrNameLst>
                                      </p:cBhvr>
                                      <p:to>
                                        <p:strVal val="hidden"/>
                                      </p:to>
                                    </p:set>
                                  </p:childTnLst>
                                </p:cTn>
                              </p:par>
                            </p:childTnLst>
                          </p:cTn>
                        </p:par>
                      </p:childTnLst>
                    </p:cTn>
                  </p:par>
                  <p:par>
                    <p:cTn id="220" fill="hold">
                      <p:stCondLst>
                        <p:cond delay="indefinite"/>
                      </p:stCondLst>
                      <p:childTnLst>
                        <p:par>
                          <p:cTn id="221" fill="hold">
                            <p:stCondLst>
                              <p:cond delay="0"/>
                            </p:stCondLst>
                            <p:childTnLst>
                              <p:par>
                                <p:cTn id="222" presetID="3" presetClass="entr" presetSubtype="10" fill="hold" nodeType="clickEffect">
                                  <p:stCondLst>
                                    <p:cond delay="0"/>
                                  </p:stCondLst>
                                  <p:childTnLst>
                                    <p:set>
                                      <p:cBhvr>
                                        <p:cTn id="223" dur="1" fill="hold">
                                          <p:stCondLst>
                                            <p:cond delay="0"/>
                                          </p:stCondLst>
                                        </p:cTn>
                                        <p:tgtEl>
                                          <p:spTgt spid="60">
                                            <p:txEl>
                                              <p:pRg st="2" end="2"/>
                                            </p:txEl>
                                          </p:spTgt>
                                        </p:tgtEl>
                                        <p:attrNameLst>
                                          <p:attrName>style.visibility</p:attrName>
                                        </p:attrNameLst>
                                      </p:cBhvr>
                                      <p:to>
                                        <p:strVal val="visible"/>
                                      </p:to>
                                    </p:set>
                                    <p:animEffect transition="in" filter="blinds(horizontal)">
                                      <p:cBhvr>
                                        <p:cTn id="224" dur="500"/>
                                        <p:tgtEl>
                                          <p:spTgt spid="60">
                                            <p:txEl>
                                              <p:pRg st="2" end="2"/>
                                            </p:txEl>
                                          </p:spTgt>
                                        </p:tgtEl>
                                      </p:cBhvr>
                                    </p:animEffect>
                                  </p:childTnLst>
                                </p:cTn>
                              </p:par>
                            </p:childTnLst>
                          </p:cTn>
                        </p:par>
                      </p:childTnLst>
                    </p:cTn>
                  </p:par>
                  <p:par>
                    <p:cTn id="225" fill="hold">
                      <p:stCondLst>
                        <p:cond delay="indefinite"/>
                      </p:stCondLst>
                      <p:childTnLst>
                        <p:par>
                          <p:cTn id="226" fill="hold">
                            <p:stCondLst>
                              <p:cond delay="0"/>
                            </p:stCondLst>
                            <p:childTnLst>
                              <p:par>
                                <p:cTn id="227" presetID="3" presetClass="entr" presetSubtype="5" fill="hold" nodeType="clickEffect">
                                  <p:stCondLst>
                                    <p:cond delay="0"/>
                                  </p:stCondLst>
                                  <p:childTnLst>
                                    <p:set>
                                      <p:cBhvr>
                                        <p:cTn id="228" dur="1" fill="hold">
                                          <p:stCondLst>
                                            <p:cond delay="0"/>
                                          </p:stCondLst>
                                        </p:cTn>
                                        <p:tgtEl>
                                          <p:spTgt spid="63"/>
                                        </p:tgtEl>
                                        <p:attrNameLst>
                                          <p:attrName>style.visibility</p:attrName>
                                        </p:attrNameLst>
                                      </p:cBhvr>
                                      <p:to>
                                        <p:strVal val="visible"/>
                                      </p:to>
                                    </p:set>
                                    <p:animEffect transition="in" filter="blinds(vertical)">
                                      <p:cBhvr>
                                        <p:cTn id="229" dur="500"/>
                                        <p:tgtEl>
                                          <p:spTgt spid="63"/>
                                        </p:tgtEl>
                                      </p:cBhvr>
                                    </p:animEffect>
                                  </p:childTnLst>
                                </p:cTn>
                              </p:par>
                              <p:par>
                                <p:cTn id="230" presetID="3" presetClass="entr" presetSubtype="10" fill="hold" grpId="0" nodeType="withEffect">
                                  <p:stCondLst>
                                    <p:cond delay="0"/>
                                  </p:stCondLst>
                                  <p:childTnLst>
                                    <p:set>
                                      <p:cBhvr>
                                        <p:cTn id="231" dur="1" fill="hold">
                                          <p:stCondLst>
                                            <p:cond delay="0"/>
                                          </p:stCondLst>
                                        </p:cTn>
                                        <p:tgtEl>
                                          <p:spTgt spid="65"/>
                                        </p:tgtEl>
                                        <p:attrNameLst>
                                          <p:attrName>style.visibility</p:attrName>
                                        </p:attrNameLst>
                                      </p:cBhvr>
                                      <p:to>
                                        <p:strVal val="visible"/>
                                      </p:to>
                                    </p:set>
                                    <p:animEffect transition="in" filter="blinds(horizontal)">
                                      <p:cBhvr>
                                        <p:cTn id="232" dur="500"/>
                                        <p:tgtEl>
                                          <p:spTgt spid="65"/>
                                        </p:tgtEl>
                                      </p:cBhvr>
                                    </p:animEffect>
                                  </p:childTnLst>
                                </p:cTn>
                              </p:par>
                            </p:childTnLst>
                          </p:cTn>
                        </p:par>
                      </p:childTnLst>
                    </p:cTn>
                  </p:par>
                  <p:par>
                    <p:cTn id="233" fill="hold">
                      <p:stCondLst>
                        <p:cond delay="indefinite"/>
                      </p:stCondLst>
                      <p:childTnLst>
                        <p:par>
                          <p:cTn id="234" fill="hold">
                            <p:stCondLst>
                              <p:cond delay="0"/>
                            </p:stCondLst>
                            <p:childTnLst>
                              <p:par>
                                <p:cTn id="235" presetID="3" presetClass="entr" presetSubtype="10" fill="hold" nodeType="clickEffect">
                                  <p:stCondLst>
                                    <p:cond delay="0"/>
                                  </p:stCondLst>
                                  <p:childTnLst>
                                    <p:set>
                                      <p:cBhvr>
                                        <p:cTn id="236" dur="1" fill="hold">
                                          <p:stCondLst>
                                            <p:cond delay="0"/>
                                          </p:stCondLst>
                                        </p:cTn>
                                        <p:tgtEl>
                                          <p:spTgt spid="77"/>
                                        </p:tgtEl>
                                        <p:attrNameLst>
                                          <p:attrName>style.visibility</p:attrName>
                                        </p:attrNameLst>
                                      </p:cBhvr>
                                      <p:to>
                                        <p:strVal val="visible"/>
                                      </p:to>
                                    </p:set>
                                    <p:animEffect transition="in" filter="blinds(horizontal)">
                                      <p:cBhvr>
                                        <p:cTn id="237" dur="500"/>
                                        <p:tgtEl>
                                          <p:spTgt spid="77"/>
                                        </p:tgtEl>
                                      </p:cBhvr>
                                    </p:animEffect>
                                  </p:childTnLst>
                                </p:cTn>
                              </p:par>
                            </p:childTnLst>
                          </p:cTn>
                        </p:par>
                      </p:childTnLst>
                    </p:cTn>
                  </p:par>
                  <p:par>
                    <p:cTn id="238" fill="hold">
                      <p:stCondLst>
                        <p:cond delay="indefinite"/>
                      </p:stCondLst>
                      <p:childTnLst>
                        <p:par>
                          <p:cTn id="239" fill="hold">
                            <p:stCondLst>
                              <p:cond delay="0"/>
                            </p:stCondLst>
                            <p:childTnLst>
                              <p:par>
                                <p:cTn id="240" presetID="3" presetClass="entr" presetSubtype="10" fill="hold" nodeType="clickEffect">
                                  <p:stCondLst>
                                    <p:cond delay="0"/>
                                  </p:stCondLst>
                                  <p:childTnLst>
                                    <p:set>
                                      <p:cBhvr>
                                        <p:cTn id="241" dur="1" fill="hold">
                                          <p:stCondLst>
                                            <p:cond delay="0"/>
                                          </p:stCondLst>
                                        </p:cTn>
                                        <p:tgtEl>
                                          <p:spTgt spid="83"/>
                                        </p:tgtEl>
                                        <p:attrNameLst>
                                          <p:attrName>style.visibility</p:attrName>
                                        </p:attrNameLst>
                                      </p:cBhvr>
                                      <p:to>
                                        <p:strVal val="visible"/>
                                      </p:to>
                                    </p:set>
                                    <p:animEffect transition="in" filter="blinds(horizontal)">
                                      <p:cBhvr>
                                        <p:cTn id="242" dur="500"/>
                                        <p:tgtEl>
                                          <p:spTgt spid="83"/>
                                        </p:tgtEl>
                                      </p:cBhvr>
                                    </p:animEffect>
                                  </p:childTnLst>
                                </p:cTn>
                              </p:par>
                            </p:childTnLst>
                          </p:cTn>
                        </p:par>
                      </p:childTnLst>
                    </p:cTn>
                  </p:par>
                  <p:par>
                    <p:cTn id="243" fill="hold">
                      <p:stCondLst>
                        <p:cond delay="indefinite"/>
                      </p:stCondLst>
                      <p:childTnLst>
                        <p:par>
                          <p:cTn id="244" fill="hold">
                            <p:stCondLst>
                              <p:cond delay="0"/>
                            </p:stCondLst>
                            <p:childTnLst>
                              <p:par>
                                <p:cTn id="245" presetID="3" presetClass="entr" presetSubtype="10" fill="hold" nodeType="clickEffect">
                                  <p:stCondLst>
                                    <p:cond delay="0"/>
                                  </p:stCondLst>
                                  <p:childTnLst>
                                    <p:set>
                                      <p:cBhvr>
                                        <p:cTn id="246" dur="1" fill="hold">
                                          <p:stCondLst>
                                            <p:cond delay="0"/>
                                          </p:stCondLst>
                                        </p:cTn>
                                        <p:tgtEl>
                                          <p:spTgt spid="82"/>
                                        </p:tgtEl>
                                        <p:attrNameLst>
                                          <p:attrName>style.visibility</p:attrName>
                                        </p:attrNameLst>
                                      </p:cBhvr>
                                      <p:to>
                                        <p:strVal val="visible"/>
                                      </p:to>
                                    </p:set>
                                    <p:animEffect transition="in" filter="blinds(horizontal)">
                                      <p:cBhvr>
                                        <p:cTn id="247" dur="500"/>
                                        <p:tgtEl>
                                          <p:spTgt spid="82"/>
                                        </p:tgtEl>
                                      </p:cBhvr>
                                    </p:animEffect>
                                  </p:childTnLst>
                                </p:cTn>
                              </p:par>
                            </p:childTnLst>
                          </p:cTn>
                        </p:par>
                      </p:childTnLst>
                    </p:cTn>
                  </p:par>
                  <p:par>
                    <p:cTn id="248" fill="hold">
                      <p:stCondLst>
                        <p:cond delay="indefinite"/>
                      </p:stCondLst>
                      <p:childTnLst>
                        <p:par>
                          <p:cTn id="249" fill="hold">
                            <p:stCondLst>
                              <p:cond delay="0"/>
                            </p:stCondLst>
                            <p:childTnLst>
                              <p:par>
                                <p:cTn id="250" presetID="3" presetClass="entr" presetSubtype="10" fill="hold" nodeType="clickEffect">
                                  <p:stCondLst>
                                    <p:cond delay="0"/>
                                  </p:stCondLst>
                                  <p:childTnLst>
                                    <p:set>
                                      <p:cBhvr>
                                        <p:cTn id="251" dur="1" fill="hold">
                                          <p:stCondLst>
                                            <p:cond delay="0"/>
                                          </p:stCondLst>
                                        </p:cTn>
                                        <p:tgtEl>
                                          <p:spTgt spid="81"/>
                                        </p:tgtEl>
                                        <p:attrNameLst>
                                          <p:attrName>style.visibility</p:attrName>
                                        </p:attrNameLst>
                                      </p:cBhvr>
                                      <p:to>
                                        <p:strVal val="visible"/>
                                      </p:to>
                                    </p:set>
                                    <p:animEffect transition="in" filter="blinds(horizontal)">
                                      <p:cBhvr>
                                        <p:cTn id="252" dur="500"/>
                                        <p:tgtEl>
                                          <p:spTgt spid="81"/>
                                        </p:tgtEl>
                                      </p:cBhvr>
                                    </p:animEffect>
                                  </p:childTnLst>
                                </p:cTn>
                              </p:par>
                            </p:childTnLst>
                          </p:cTn>
                        </p:par>
                      </p:childTnLst>
                    </p:cTn>
                  </p:par>
                  <p:par>
                    <p:cTn id="253" fill="hold">
                      <p:stCondLst>
                        <p:cond delay="indefinite"/>
                      </p:stCondLst>
                      <p:childTnLst>
                        <p:par>
                          <p:cTn id="254" fill="hold">
                            <p:stCondLst>
                              <p:cond delay="0"/>
                            </p:stCondLst>
                            <p:childTnLst>
                              <p:par>
                                <p:cTn id="255" presetID="3" presetClass="entr" presetSubtype="10" fill="hold" nodeType="clickEffect">
                                  <p:stCondLst>
                                    <p:cond delay="0"/>
                                  </p:stCondLst>
                                  <p:childTnLst>
                                    <p:set>
                                      <p:cBhvr>
                                        <p:cTn id="256" dur="1" fill="hold">
                                          <p:stCondLst>
                                            <p:cond delay="0"/>
                                          </p:stCondLst>
                                        </p:cTn>
                                        <p:tgtEl>
                                          <p:spTgt spid="80"/>
                                        </p:tgtEl>
                                        <p:attrNameLst>
                                          <p:attrName>style.visibility</p:attrName>
                                        </p:attrNameLst>
                                      </p:cBhvr>
                                      <p:to>
                                        <p:strVal val="visible"/>
                                      </p:to>
                                    </p:set>
                                    <p:animEffect transition="in" filter="blinds(horizontal)">
                                      <p:cBhvr>
                                        <p:cTn id="257" dur="500"/>
                                        <p:tgtEl>
                                          <p:spTgt spid="80"/>
                                        </p:tgtEl>
                                      </p:cBhvr>
                                    </p:animEffect>
                                  </p:childTnLst>
                                </p:cTn>
                              </p:par>
                            </p:childTnLst>
                          </p:cTn>
                        </p:par>
                      </p:childTnLst>
                    </p:cTn>
                  </p:par>
                  <p:par>
                    <p:cTn id="258" fill="hold">
                      <p:stCondLst>
                        <p:cond delay="indefinite"/>
                      </p:stCondLst>
                      <p:childTnLst>
                        <p:par>
                          <p:cTn id="259" fill="hold">
                            <p:stCondLst>
                              <p:cond delay="0"/>
                            </p:stCondLst>
                            <p:childTnLst>
                              <p:par>
                                <p:cTn id="260" presetID="3" presetClass="entr" presetSubtype="10" fill="hold" nodeType="clickEffect">
                                  <p:stCondLst>
                                    <p:cond delay="0"/>
                                  </p:stCondLst>
                                  <p:childTnLst>
                                    <p:set>
                                      <p:cBhvr>
                                        <p:cTn id="261" dur="1" fill="hold">
                                          <p:stCondLst>
                                            <p:cond delay="0"/>
                                          </p:stCondLst>
                                        </p:cTn>
                                        <p:tgtEl>
                                          <p:spTgt spid="79"/>
                                        </p:tgtEl>
                                        <p:attrNameLst>
                                          <p:attrName>style.visibility</p:attrName>
                                        </p:attrNameLst>
                                      </p:cBhvr>
                                      <p:to>
                                        <p:strVal val="visible"/>
                                      </p:to>
                                    </p:set>
                                    <p:animEffect transition="in" filter="blinds(horizontal)">
                                      <p:cBhvr>
                                        <p:cTn id="262" dur="500"/>
                                        <p:tgtEl>
                                          <p:spTgt spid="79"/>
                                        </p:tgtEl>
                                      </p:cBhvr>
                                    </p:animEffect>
                                  </p:childTnLst>
                                </p:cTn>
                              </p:par>
                            </p:childTnLst>
                          </p:cTn>
                        </p:par>
                      </p:childTnLst>
                    </p:cTn>
                  </p:par>
                  <p:par>
                    <p:cTn id="263" fill="hold">
                      <p:stCondLst>
                        <p:cond delay="indefinite"/>
                      </p:stCondLst>
                      <p:childTnLst>
                        <p:par>
                          <p:cTn id="264" fill="hold">
                            <p:stCondLst>
                              <p:cond delay="0"/>
                            </p:stCondLst>
                            <p:childTnLst>
                              <p:par>
                                <p:cTn id="265" presetID="3" presetClass="exit" presetSubtype="10" fill="hold" nodeType="clickEffect">
                                  <p:stCondLst>
                                    <p:cond delay="0"/>
                                  </p:stCondLst>
                                  <p:childTnLst>
                                    <p:animEffect transition="out" filter="blinds(horizontal)">
                                      <p:cBhvr>
                                        <p:cTn id="266" dur="500"/>
                                        <p:tgtEl>
                                          <p:spTgt spid="77"/>
                                        </p:tgtEl>
                                      </p:cBhvr>
                                    </p:animEffect>
                                    <p:set>
                                      <p:cBhvr>
                                        <p:cTn id="267" dur="1" fill="hold">
                                          <p:stCondLst>
                                            <p:cond delay="499"/>
                                          </p:stCondLst>
                                        </p:cTn>
                                        <p:tgtEl>
                                          <p:spTgt spid="77"/>
                                        </p:tgtEl>
                                        <p:attrNameLst>
                                          <p:attrName>style.visibility</p:attrName>
                                        </p:attrNameLst>
                                      </p:cBhvr>
                                      <p:to>
                                        <p:strVal val="hidden"/>
                                      </p:to>
                                    </p:set>
                                  </p:childTnLst>
                                </p:cTn>
                              </p:par>
                              <p:par>
                                <p:cTn id="268" presetID="3" presetClass="exit" presetSubtype="10" fill="hold" nodeType="withEffect">
                                  <p:stCondLst>
                                    <p:cond delay="0"/>
                                  </p:stCondLst>
                                  <p:childTnLst>
                                    <p:animEffect transition="out" filter="blinds(horizontal)">
                                      <p:cBhvr>
                                        <p:cTn id="269" dur="500"/>
                                        <p:tgtEl>
                                          <p:spTgt spid="83"/>
                                        </p:tgtEl>
                                      </p:cBhvr>
                                    </p:animEffect>
                                    <p:set>
                                      <p:cBhvr>
                                        <p:cTn id="270" dur="1" fill="hold">
                                          <p:stCondLst>
                                            <p:cond delay="499"/>
                                          </p:stCondLst>
                                        </p:cTn>
                                        <p:tgtEl>
                                          <p:spTgt spid="83"/>
                                        </p:tgtEl>
                                        <p:attrNameLst>
                                          <p:attrName>style.visibility</p:attrName>
                                        </p:attrNameLst>
                                      </p:cBhvr>
                                      <p:to>
                                        <p:strVal val="hidden"/>
                                      </p:to>
                                    </p:set>
                                  </p:childTnLst>
                                </p:cTn>
                              </p:par>
                              <p:par>
                                <p:cTn id="271" presetID="3" presetClass="exit" presetSubtype="10" fill="hold" nodeType="withEffect">
                                  <p:stCondLst>
                                    <p:cond delay="0"/>
                                  </p:stCondLst>
                                  <p:childTnLst>
                                    <p:animEffect transition="out" filter="blinds(horizontal)">
                                      <p:cBhvr>
                                        <p:cTn id="272" dur="500"/>
                                        <p:tgtEl>
                                          <p:spTgt spid="82"/>
                                        </p:tgtEl>
                                      </p:cBhvr>
                                    </p:animEffect>
                                    <p:set>
                                      <p:cBhvr>
                                        <p:cTn id="273" dur="1" fill="hold">
                                          <p:stCondLst>
                                            <p:cond delay="499"/>
                                          </p:stCondLst>
                                        </p:cTn>
                                        <p:tgtEl>
                                          <p:spTgt spid="82"/>
                                        </p:tgtEl>
                                        <p:attrNameLst>
                                          <p:attrName>style.visibility</p:attrName>
                                        </p:attrNameLst>
                                      </p:cBhvr>
                                      <p:to>
                                        <p:strVal val="hidden"/>
                                      </p:to>
                                    </p:set>
                                  </p:childTnLst>
                                </p:cTn>
                              </p:par>
                              <p:par>
                                <p:cTn id="274" presetID="3" presetClass="exit" presetSubtype="10" fill="hold" nodeType="withEffect">
                                  <p:stCondLst>
                                    <p:cond delay="0"/>
                                  </p:stCondLst>
                                  <p:childTnLst>
                                    <p:animEffect transition="out" filter="blinds(horizontal)">
                                      <p:cBhvr>
                                        <p:cTn id="275" dur="500"/>
                                        <p:tgtEl>
                                          <p:spTgt spid="81"/>
                                        </p:tgtEl>
                                      </p:cBhvr>
                                    </p:animEffect>
                                    <p:set>
                                      <p:cBhvr>
                                        <p:cTn id="276" dur="1" fill="hold">
                                          <p:stCondLst>
                                            <p:cond delay="499"/>
                                          </p:stCondLst>
                                        </p:cTn>
                                        <p:tgtEl>
                                          <p:spTgt spid="81"/>
                                        </p:tgtEl>
                                        <p:attrNameLst>
                                          <p:attrName>style.visibility</p:attrName>
                                        </p:attrNameLst>
                                      </p:cBhvr>
                                      <p:to>
                                        <p:strVal val="hidden"/>
                                      </p:to>
                                    </p:set>
                                  </p:childTnLst>
                                </p:cTn>
                              </p:par>
                              <p:par>
                                <p:cTn id="277" presetID="3" presetClass="exit" presetSubtype="10" fill="hold" nodeType="withEffect">
                                  <p:stCondLst>
                                    <p:cond delay="0"/>
                                  </p:stCondLst>
                                  <p:childTnLst>
                                    <p:animEffect transition="out" filter="blinds(horizontal)">
                                      <p:cBhvr>
                                        <p:cTn id="278" dur="500"/>
                                        <p:tgtEl>
                                          <p:spTgt spid="80"/>
                                        </p:tgtEl>
                                      </p:cBhvr>
                                    </p:animEffect>
                                    <p:set>
                                      <p:cBhvr>
                                        <p:cTn id="279" dur="1" fill="hold">
                                          <p:stCondLst>
                                            <p:cond delay="499"/>
                                          </p:stCondLst>
                                        </p:cTn>
                                        <p:tgtEl>
                                          <p:spTgt spid="80"/>
                                        </p:tgtEl>
                                        <p:attrNameLst>
                                          <p:attrName>style.visibility</p:attrName>
                                        </p:attrNameLst>
                                      </p:cBhvr>
                                      <p:to>
                                        <p:strVal val="hidden"/>
                                      </p:to>
                                    </p:set>
                                  </p:childTnLst>
                                </p:cTn>
                              </p:par>
                              <p:par>
                                <p:cTn id="280" presetID="3" presetClass="exit" presetSubtype="10" fill="hold" nodeType="withEffect">
                                  <p:stCondLst>
                                    <p:cond delay="0"/>
                                  </p:stCondLst>
                                  <p:childTnLst>
                                    <p:animEffect transition="out" filter="blinds(horizontal)">
                                      <p:cBhvr>
                                        <p:cTn id="281" dur="500"/>
                                        <p:tgtEl>
                                          <p:spTgt spid="79"/>
                                        </p:tgtEl>
                                      </p:cBhvr>
                                    </p:animEffect>
                                    <p:set>
                                      <p:cBhvr>
                                        <p:cTn id="282" dur="1" fill="hold">
                                          <p:stCondLst>
                                            <p:cond delay="499"/>
                                          </p:stCondLst>
                                        </p:cTn>
                                        <p:tgtEl>
                                          <p:spTgt spid="79"/>
                                        </p:tgtEl>
                                        <p:attrNameLst>
                                          <p:attrName>style.visibility</p:attrName>
                                        </p:attrNameLst>
                                      </p:cBhvr>
                                      <p:to>
                                        <p:strVal val="hidden"/>
                                      </p:to>
                                    </p:set>
                                  </p:childTnLst>
                                </p:cTn>
                              </p:par>
                            </p:childTnLst>
                          </p:cTn>
                        </p:par>
                      </p:childTnLst>
                    </p:cTn>
                  </p:par>
                  <p:par>
                    <p:cTn id="283" fill="hold">
                      <p:stCondLst>
                        <p:cond delay="indefinite"/>
                      </p:stCondLst>
                      <p:childTnLst>
                        <p:par>
                          <p:cTn id="284" fill="hold">
                            <p:stCondLst>
                              <p:cond delay="0"/>
                            </p:stCondLst>
                            <p:childTnLst>
                              <p:par>
                                <p:cTn id="285" presetID="3" presetClass="entr" presetSubtype="10" fill="hold" grpId="0" nodeType="clickEffect">
                                  <p:stCondLst>
                                    <p:cond delay="0"/>
                                  </p:stCondLst>
                                  <p:childTnLst>
                                    <p:set>
                                      <p:cBhvr>
                                        <p:cTn id="286" dur="1" fill="hold">
                                          <p:stCondLst>
                                            <p:cond delay="0"/>
                                          </p:stCondLst>
                                        </p:cTn>
                                        <p:tgtEl>
                                          <p:spTgt spid="35"/>
                                        </p:tgtEl>
                                        <p:attrNameLst>
                                          <p:attrName>style.visibility</p:attrName>
                                        </p:attrNameLst>
                                      </p:cBhvr>
                                      <p:to>
                                        <p:strVal val="visible"/>
                                      </p:to>
                                    </p:set>
                                    <p:animEffect transition="in" filter="blinds(horizontal)">
                                      <p:cBhvr>
                                        <p:cTn id="28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3" grpId="0"/>
      <p:bldP spid="24" grpId="0"/>
      <p:bldP spid="25" grpId="0"/>
      <p:bldP spid="26" grpId="0"/>
      <p:bldP spid="27" grpId="0"/>
      <p:bldP spid="28" grpId="0"/>
      <p:bldP spid="29" grpId="0"/>
      <p:bldP spid="36" grpId="0"/>
      <p:bldP spid="37" grpId="0"/>
      <p:bldP spid="38" grpId="0"/>
      <p:bldP spid="39" grpId="0"/>
      <p:bldP spid="40" grpId="0"/>
      <p:bldP spid="56" grpId="0"/>
      <p:bldP spid="57" grpId="0"/>
      <p:bldP spid="58" grpId="0"/>
      <p:bldP spid="35" grpId="0"/>
      <p:bldP spid="62" grpId="0"/>
      <p:bldP spid="6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1600200"/>
            <a:ext cx="3498011" cy="4257675"/>
          </a:xfrm>
        </p:spPr>
        <p:txBody>
          <a:bodyPr>
            <a:normAutofit lnSpcReduction="10000"/>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Sketch the following curve:</a:t>
            </a: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algn="ctr">
              <a:buFont typeface="Wingdings"/>
              <a:buChar char="à"/>
            </a:pPr>
            <a:r>
              <a:rPr lang="en-US" sz="1400" dirty="0">
                <a:latin typeface="Comic Sans MS" panose="030F0702030302020204" pitchFamily="66" charset="0"/>
                <a:sym typeface="Wingdings" panose="05000000000000000000" pitchFamily="2" charset="2"/>
              </a:rPr>
              <a:t>Work out values up to 2</a:t>
            </a:r>
            <a:r>
              <a:rPr lang="el-GR" sz="1400" dirty="0">
                <a:latin typeface="Comic Sans MS" panose="030F0702030302020204" pitchFamily="66" charset="0"/>
                <a:sym typeface="Wingdings" panose="05000000000000000000" pitchFamily="2" charset="2"/>
              </a:rPr>
              <a:t>π</a:t>
            </a:r>
            <a:endParaRPr lang="en-GB" sz="1400" dirty="0">
              <a:latin typeface="Comic Sans MS" panose="030F0702030302020204" pitchFamily="66" charset="0"/>
              <a:sym typeface="Wingdings" panose="05000000000000000000" pitchFamily="2" charset="2"/>
            </a:endParaRP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a:latin typeface="Comic Sans MS" panose="030F0702030302020204" pitchFamily="66" charset="0"/>
                <a:sym typeface="Wingdings" panose="05000000000000000000" pitchFamily="2" charset="2"/>
              </a:rPr>
              <a:t>This follows a similar pattern to the previous graph, but the actual shape is slightly different…</a:t>
            </a: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091241" y="2651185"/>
                <a:ext cx="1850366" cy="33855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600" b="0" i="1" smtClean="0">
                          <a:latin typeface="Cambria Math"/>
                        </a:rPr>
                        <m:t>𝑟</m:t>
                      </m:r>
                      <m:r>
                        <a:rPr lang="en-GB" sz="1600" b="0" i="1" smtClean="0">
                          <a:latin typeface="Cambria Math"/>
                        </a:rPr>
                        <m:t>=</m:t>
                      </m:r>
                      <m:r>
                        <a:rPr lang="en-GB" sz="1600" b="0" i="1" smtClean="0">
                          <a:latin typeface="Cambria Math"/>
                        </a:rPr>
                        <m:t>𝑎</m:t>
                      </m:r>
                      <m:r>
                        <a:rPr lang="en-GB" sz="1600" b="0" i="1" smtClean="0">
                          <a:latin typeface="Cambria Math"/>
                        </a:rPr>
                        <m:t>(3+2</m:t>
                      </m:r>
                      <m:r>
                        <a:rPr lang="en-GB" sz="1600" b="0" i="1" smtClean="0">
                          <a:latin typeface="Cambria Math"/>
                        </a:rPr>
                        <m:t>𝑐𝑜𝑠</m:t>
                      </m:r>
                      <m:r>
                        <a:rPr lang="en-GB" sz="1600" b="0" i="1" smtClean="0">
                          <a:latin typeface="Cambria Math"/>
                          <a:ea typeface="Cambria Math"/>
                        </a:rPr>
                        <m:t>𝜃</m:t>
                      </m:r>
                      <m:r>
                        <a:rPr lang="en-GB" sz="1600" b="0" i="1" smtClean="0">
                          <a:latin typeface="Cambria Math"/>
                          <a:ea typeface="Cambria Math"/>
                        </a:rPr>
                        <m:t>)</m:t>
                      </m:r>
                    </m:oMath>
                  </m:oMathPara>
                </a14:m>
                <a:endParaRPr lang="en-GB" sz="1600" dirty="0"/>
              </a:p>
            </p:txBody>
          </p:sp>
        </mc:Choice>
        <mc:Fallback xmlns="">
          <p:sp>
            <p:nvSpPr>
              <p:cNvPr id="4" name="TextBox 3"/>
              <p:cNvSpPr txBox="1">
                <a:spLocks noRot="1" noChangeAspect="1" noMove="1" noResize="1" noEditPoints="1" noAdjustHandles="1" noChangeArrowheads="1" noChangeShapeType="1" noTextEdit="1"/>
              </p:cNvSpPr>
              <p:nvPr/>
            </p:nvSpPr>
            <p:spPr>
              <a:xfrm>
                <a:off x="1091241" y="2651185"/>
                <a:ext cx="1850366" cy="338554"/>
              </a:xfrm>
              <a:prstGeom prst="rect">
                <a:avLst/>
              </a:prstGeom>
              <a:blipFill>
                <a:blip r:embed="rId2"/>
                <a:stretch>
                  <a:fillRect b="-10909"/>
                </a:stretch>
              </a:blipFill>
            </p:spPr>
            <p:txBody>
              <a:bodyPr/>
              <a:lstStyle/>
              <a:p>
                <a:r>
                  <a:rPr lang="en-GB">
                    <a:noFill/>
                  </a:rPr>
                  <a:t> </a:t>
                </a:r>
              </a:p>
            </p:txBody>
          </p:sp>
        </mc:Fallback>
      </mc:AlternateContent>
      <p:sp>
        <p:nvSpPr>
          <p:cNvPr id="7" name="AutoShape 4"/>
          <p:cNvSpPr>
            <a:spLocks noChangeAspect="1" noChangeArrowheads="1" noTextEdit="1"/>
          </p:cNvSpPr>
          <p:nvPr/>
        </p:nvSpPr>
        <p:spPr bwMode="auto">
          <a:xfrm>
            <a:off x="393134" y="3639418"/>
            <a:ext cx="33512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Line 6"/>
          <p:cNvSpPr>
            <a:spLocks noChangeShapeType="1"/>
          </p:cNvSpPr>
          <p:nvPr/>
        </p:nvSpPr>
        <p:spPr bwMode="auto">
          <a:xfrm>
            <a:off x="951934" y="3633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Line 7"/>
          <p:cNvSpPr>
            <a:spLocks noChangeShapeType="1"/>
          </p:cNvSpPr>
          <p:nvPr/>
        </p:nvSpPr>
        <p:spPr bwMode="auto">
          <a:xfrm>
            <a:off x="1510734" y="3633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Line 8"/>
          <p:cNvSpPr>
            <a:spLocks noChangeShapeType="1"/>
          </p:cNvSpPr>
          <p:nvPr/>
        </p:nvSpPr>
        <p:spPr bwMode="auto">
          <a:xfrm>
            <a:off x="2069534" y="3633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9"/>
          <p:cNvSpPr>
            <a:spLocks noChangeShapeType="1"/>
          </p:cNvSpPr>
          <p:nvPr/>
        </p:nvSpPr>
        <p:spPr bwMode="auto">
          <a:xfrm>
            <a:off x="2628334" y="3633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10"/>
          <p:cNvSpPr>
            <a:spLocks noChangeShapeType="1"/>
          </p:cNvSpPr>
          <p:nvPr/>
        </p:nvSpPr>
        <p:spPr bwMode="auto">
          <a:xfrm>
            <a:off x="3187134" y="3633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11"/>
          <p:cNvSpPr>
            <a:spLocks noChangeShapeType="1"/>
          </p:cNvSpPr>
          <p:nvPr/>
        </p:nvSpPr>
        <p:spPr bwMode="auto">
          <a:xfrm>
            <a:off x="386784" y="4009306"/>
            <a:ext cx="3365501"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12"/>
          <p:cNvSpPr>
            <a:spLocks noChangeShapeType="1"/>
          </p:cNvSpPr>
          <p:nvPr/>
        </p:nvSpPr>
        <p:spPr bwMode="auto">
          <a:xfrm>
            <a:off x="393134" y="3633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3"/>
          <p:cNvSpPr>
            <a:spLocks noChangeShapeType="1"/>
          </p:cNvSpPr>
          <p:nvPr/>
        </p:nvSpPr>
        <p:spPr bwMode="auto">
          <a:xfrm>
            <a:off x="3750886" y="3634626"/>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4"/>
          <p:cNvSpPr>
            <a:spLocks noChangeShapeType="1"/>
          </p:cNvSpPr>
          <p:nvPr/>
        </p:nvSpPr>
        <p:spPr bwMode="auto">
          <a:xfrm>
            <a:off x="386784" y="3639418"/>
            <a:ext cx="3365501"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5"/>
          <p:cNvSpPr>
            <a:spLocks noChangeShapeType="1"/>
          </p:cNvSpPr>
          <p:nvPr/>
        </p:nvSpPr>
        <p:spPr bwMode="auto">
          <a:xfrm>
            <a:off x="386784" y="4380781"/>
            <a:ext cx="3365501"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Rectangle 16"/>
          <p:cNvSpPr>
            <a:spLocks noChangeArrowheads="1"/>
          </p:cNvSpPr>
          <p:nvPr/>
        </p:nvSpPr>
        <p:spPr bwMode="auto">
          <a:xfrm>
            <a:off x="618559" y="3691806"/>
            <a:ext cx="1090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dirty="0">
                <a:ln>
                  <a:noFill/>
                </a:ln>
                <a:solidFill>
                  <a:srgbClr val="000000"/>
                </a:solidFill>
                <a:effectLst/>
                <a:latin typeface="Comic Sans MS" pitchFamily="66" charset="0"/>
                <a:cs typeface="Arial" pitchFamily="34" charset="0"/>
              </a:rPr>
              <a:t>θ</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9" name="Rectangle 28"/>
          <p:cNvSpPr>
            <a:spLocks noChangeArrowheads="1"/>
          </p:cNvSpPr>
          <p:nvPr/>
        </p:nvSpPr>
        <p:spPr bwMode="auto">
          <a:xfrm>
            <a:off x="629672" y="4061693"/>
            <a:ext cx="1809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omic Sans MS" pitchFamily="66" charset="0"/>
                <a:cs typeface="Arial" pitchFamily="34" charset="0"/>
              </a:rPr>
              <a:t>r</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 name="TextBox 19"/>
          <p:cNvSpPr txBox="1"/>
          <p:nvPr/>
        </p:nvSpPr>
        <p:spPr>
          <a:xfrm>
            <a:off x="1002734" y="3639418"/>
            <a:ext cx="457200" cy="307777"/>
          </a:xfrm>
          <a:prstGeom prst="rect">
            <a:avLst/>
          </a:prstGeom>
          <a:noFill/>
        </p:spPr>
        <p:txBody>
          <a:bodyPr wrap="square" rtlCol="0">
            <a:spAutoFit/>
          </a:bodyPr>
          <a:lstStyle/>
          <a:p>
            <a:pPr algn="ctr"/>
            <a:r>
              <a:rPr lang="en-GB" sz="1400" dirty="0">
                <a:latin typeface="Comic Sans MS" panose="030F0702030302020204" pitchFamily="66" charset="0"/>
              </a:rPr>
              <a:t>0</a:t>
            </a:r>
          </a:p>
        </p:txBody>
      </p:sp>
      <p:sp>
        <p:nvSpPr>
          <p:cNvPr id="21" name="TextBox 20"/>
          <p:cNvSpPr txBox="1"/>
          <p:nvPr/>
        </p:nvSpPr>
        <p:spPr>
          <a:xfrm>
            <a:off x="1536134" y="3639418"/>
            <a:ext cx="533400" cy="307777"/>
          </a:xfrm>
          <a:prstGeom prst="rect">
            <a:avLst/>
          </a:prstGeom>
          <a:noFill/>
        </p:spPr>
        <p:txBody>
          <a:bodyPr wrap="square" rtlCol="0">
            <a:spAutoFit/>
          </a:bodyPr>
          <a:lstStyle/>
          <a:p>
            <a:pPr algn="ctr"/>
            <a:r>
              <a:rPr lang="el-GR" sz="1400" baseline="30000" dirty="0">
                <a:latin typeface="Comic Sans MS" panose="030F0702030302020204" pitchFamily="66" charset="0"/>
              </a:rPr>
              <a:t>π</a:t>
            </a:r>
            <a:r>
              <a:rPr lang="en-GB" sz="1400" dirty="0">
                <a:latin typeface="Comic Sans MS" panose="030F0702030302020204" pitchFamily="66" charset="0"/>
              </a:rPr>
              <a:t>/</a:t>
            </a:r>
            <a:r>
              <a:rPr lang="en-GB" sz="1400" baseline="-25000" dirty="0">
                <a:latin typeface="Comic Sans MS" panose="030F0702030302020204" pitchFamily="66" charset="0"/>
              </a:rPr>
              <a:t>2</a:t>
            </a:r>
          </a:p>
        </p:txBody>
      </p:sp>
      <p:sp>
        <p:nvSpPr>
          <p:cNvPr id="22" name="TextBox 21"/>
          <p:cNvSpPr txBox="1"/>
          <p:nvPr/>
        </p:nvSpPr>
        <p:spPr>
          <a:xfrm>
            <a:off x="2602934" y="3639418"/>
            <a:ext cx="609600" cy="307777"/>
          </a:xfrm>
          <a:prstGeom prst="rect">
            <a:avLst/>
          </a:prstGeom>
          <a:noFill/>
        </p:spPr>
        <p:txBody>
          <a:bodyPr wrap="square" rtlCol="0">
            <a:spAutoFit/>
          </a:bodyPr>
          <a:lstStyle/>
          <a:p>
            <a:pPr algn="ctr"/>
            <a:r>
              <a:rPr lang="en-GB" sz="1400" baseline="30000" dirty="0">
                <a:latin typeface="Comic Sans MS" panose="030F0702030302020204" pitchFamily="66" charset="0"/>
              </a:rPr>
              <a:t>3</a:t>
            </a:r>
            <a:r>
              <a:rPr lang="el-GR" sz="1400" baseline="30000" dirty="0">
                <a:latin typeface="Comic Sans MS" panose="030F0702030302020204" pitchFamily="66" charset="0"/>
              </a:rPr>
              <a:t>π</a:t>
            </a:r>
            <a:r>
              <a:rPr lang="en-GB" sz="1400" dirty="0">
                <a:latin typeface="Comic Sans MS" panose="030F0702030302020204" pitchFamily="66" charset="0"/>
              </a:rPr>
              <a:t>/</a:t>
            </a:r>
            <a:r>
              <a:rPr lang="en-GB" sz="1400" baseline="-25000" dirty="0">
                <a:latin typeface="Comic Sans MS" panose="030F0702030302020204" pitchFamily="66" charset="0"/>
              </a:rPr>
              <a:t>2</a:t>
            </a:r>
          </a:p>
        </p:txBody>
      </p:sp>
      <p:sp>
        <p:nvSpPr>
          <p:cNvPr id="23" name="TextBox 22"/>
          <p:cNvSpPr txBox="1"/>
          <p:nvPr/>
        </p:nvSpPr>
        <p:spPr>
          <a:xfrm>
            <a:off x="2069534" y="3639418"/>
            <a:ext cx="533400" cy="307777"/>
          </a:xfrm>
          <a:prstGeom prst="rect">
            <a:avLst/>
          </a:prstGeom>
          <a:noFill/>
        </p:spPr>
        <p:txBody>
          <a:bodyPr wrap="square" rtlCol="0">
            <a:spAutoFit/>
          </a:bodyPr>
          <a:lstStyle/>
          <a:p>
            <a:pPr algn="ct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24" name="TextBox 23"/>
          <p:cNvSpPr txBox="1"/>
          <p:nvPr/>
        </p:nvSpPr>
        <p:spPr>
          <a:xfrm>
            <a:off x="3212534" y="3639418"/>
            <a:ext cx="533400" cy="307777"/>
          </a:xfrm>
          <a:prstGeom prst="rect">
            <a:avLst/>
          </a:prstGeom>
          <a:noFill/>
        </p:spPr>
        <p:txBody>
          <a:bodyPr wrap="square" rtlCol="0">
            <a:spAutoFit/>
          </a:bodyPr>
          <a:lstStyle/>
          <a:p>
            <a:pPr algn="ctr"/>
            <a:r>
              <a:rPr lang="en-GB" sz="1400" dirty="0">
                <a:latin typeface="Comic Sans MS" panose="030F0702030302020204" pitchFamily="66" charset="0"/>
              </a:rPr>
              <a:t>2</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25" name="TextBox 24"/>
          <p:cNvSpPr txBox="1"/>
          <p:nvPr/>
        </p:nvSpPr>
        <p:spPr>
          <a:xfrm>
            <a:off x="971550" y="4038600"/>
            <a:ext cx="5334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5a</a:t>
            </a:r>
          </a:p>
        </p:txBody>
      </p:sp>
      <p:sp>
        <p:nvSpPr>
          <p:cNvPr id="26" name="TextBox 25"/>
          <p:cNvSpPr txBox="1"/>
          <p:nvPr/>
        </p:nvSpPr>
        <p:spPr>
          <a:xfrm>
            <a:off x="2038350" y="4038600"/>
            <a:ext cx="609600"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a</a:t>
            </a:r>
            <a:endParaRPr lang="en-GB" sz="1400" dirty="0">
              <a:solidFill>
                <a:srgbClr val="FF0000"/>
              </a:solidFill>
              <a:latin typeface="Comic Sans MS" panose="030F0702030302020204" pitchFamily="66" charset="0"/>
            </a:endParaRPr>
          </a:p>
        </p:txBody>
      </p:sp>
      <p:sp>
        <p:nvSpPr>
          <p:cNvPr id="27" name="TextBox 26"/>
          <p:cNvSpPr txBox="1"/>
          <p:nvPr/>
        </p:nvSpPr>
        <p:spPr>
          <a:xfrm>
            <a:off x="3181350" y="4038600"/>
            <a:ext cx="5334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5a</a:t>
            </a:r>
          </a:p>
        </p:txBody>
      </p:sp>
      <p:sp>
        <p:nvSpPr>
          <p:cNvPr id="28" name="TextBox 27"/>
          <p:cNvSpPr txBox="1"/>
          <p:nvPr/>
        </p:nvSpPr>
        <p:spPr>
          <a:xfrm>
            <a:off x="1504950" y="4038600"/>
            <a:ext cx="5334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3a</a:t>
            </a:r>
          </a:p>
        </p:txBody>
      </p:sp>
      <p:sp>
        <p:nvSpPr>
          <p:cNvPr id="29" name="TextBox 28"/>
          <p:cNvSpPr txBox="1"/>
          <p:nvPr/>
        </p:nvSpPr>
        <p:spPr>
          <a:xfrm>
            <a:off x="2647950" y="4038600"/>
            <a:ext cx="5334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3a</a:t>
            </a:r>
          </a:p>
        </p:txBody>
      </p:sp>
      <p:pic>
        <p:nvPicPr>
          <p:cNvPr id="30"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05" t="14584" r="3571" b="6399"/>
          <a:stretch/>
        </p:blipFill>
        <p:spPr bwMode="auto">
          <a:xfrm>
            <a:off x="4196542" y="1943100"/>
            <a:ext cx="4742158"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1" name="Straight Arrow Connector 30"/>
          <p:cNvCxnSpPr/>
          <p:nvPr/>
        </p:nvCxnSpPr>
        <p:spPr>
          <a:xfrm flipV="1">
            <a:off x="6578116" y="1961251"/>
            <a:ext cx="0" cy="32385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244914" y="3580501"/>
            <a:ext cx="474260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606022" y="3616330"/>
            <a:ext cx="604653" cy="276999"/>
          </a:xfrm>
          <a:prstGeom prst="rect">
            <a:avLst/>
          </a:prstGeom>
          <a:noFill/>
        </p:spPr>
        <p:txBody>
          <a:bodyPr wrap="none" rtlCol="0">
            <a:spAutoFit/>
          </a:bodyPr>
          <a:lstStyle/>
          <a:p>
            <a:r>
              <a:rPr lang="en-US" sz="1200" b="1" dirty="0">
                <a:latin typeface="Comic Sans MS" panose="030F0702030302020204" pitchFamily="66" charset="0"/>
              </a:rPr>
              <a:t>0, 2</a:t>
            </a:r>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34" name="TextBox 33"/>
          <p:cNvSpPr txBox="1"/>
          <p:nvPr/>
        </p:nvSpPr>
        <p:spPr>
          <a:xfrm>
            <a:off x="6431631" y="1508920"/>
            <a:ext cx="321624" cy="461665"/>
          </a:xfrm>
          <a:prstGeom prst="rect">
            <a:avLst/>
          </a:prstGeom>
          <a:noFill/>
        </p:spPr>
        <p:txBody>
          <a:bodyPr wrap="square" rtlCol="0">
            <a:spAutoFit/>
          </a:bodyPr>
          <a:lstStyle/>
          <a:p>
            <a:pPr algn="ctr"/>
            <a:r>
              <a:rPr lang="el-GR" sz="1200" b="1" u="sng" dirty="0">
                <a:latin typeface="Comic Sans MS" panose="030F0702030302020204" pitchFamily="66" charset="0"/>
              </a:rPr>
              <a:t>π</a:t>
            </a:r>
            <a:r>
              <a:rPr lang="en-US" sz="1200" b="1" dirty="0">
                <a:latin typeface="Comic Sans MS" panose="030F0702030302020204" pitchFamily="66" charset="0"/>
              </a:rPr>
              <a:t> 2</a:t>
            </a:r>
            <a:endParaRPr lang="en-GB" sz="1200" b="1" dirty="0">
              <a:latin typeface="Comic Sans MS" panose="030F0702030302020204" pitchFamily="66" charset="0"/>
            </a:endParaRPr>
          </a:p>
        </p:txBody>
      </p:sp>
      <p:sp>
        <p:nvSpPr>
          <p:cNvPr id="35" name="TextBox 34"/>
          <p:cNvSpPr txBox="1"/>
          <p:nvPr/>
        </p:nvSpPr>
        <p:spPr>
          <a:xfrm>
            <a:off x="3997075" y="3438185"/>
            <a:ext cx="228601" cy="276999"/>
          </a:xfrm>
          <a:prstGeom prst="rect">
            <a:avLst/>
          </a:prstGeom>
          <a:noFill/>
        </p:spPr>
        <p:txBody>
          <a:bodyPr wrap="square" rtlCol="0">
            <a:spAutoFit/>
          </a:bodyPr>
          <a:lstStyle/>
          <a:p>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36" name="TextBox 35"/>
          <p:cNvSpPr txBox="1"/>
          <p:nvPr/>
        </p:nvSpPr>
        <p:spPr>
          <a:xfrm>
            <a:off x="6375872" y="5211089"/>
            <a:ext cx="442357" cy="461665"/>
          </a:xfrm>
          <a:prstGeom prst="rect">
            <a:avLst/>
          </a:prstGeom>
          <a:noFill/>
        </p:spPr>
        <p:txBody>
          <a:bodyPr wrap="square" rtlCol="0">
            <a:spAutoFit/>
          </a:bodyPr>
          <a:lstStyle/>
          <a:p>
            <a:pPr algn="ctr"/>
            <a:r>
              <a:rPr lang="en-US" sz="1200" b="1" u="sng" dirty="0">
                <a:latin typeface="Comic Sans MS" panose="030F0702030302020204" pitchFamily="66" charset="0"/>
              </a:rPr>
              <a:t>3</a:t>
            </a:r>
            <a:r>
              <a:rPr lang="el-GR" sz="1200" b="1" u="sng" dirty="0">
                <a:latin typeface="Comic Sans MS" panose="030F0702030302020204" pitchFamily="66" charset="0"/>
              </a:rPr>
              <a:t>π</a:t>
            </a:r>
            <a:r>
              <a:rPr lang="en-US" sz="1200" b="1" dirty="0">
                <a:latin typeface="Comic Sans MS" panose="030F0702030302020204" pitchFamily="66" charset="0"/>
              </a:rPr>
              <a:t> 2</a:t>
            </a:r>
            <a:endParaRPr lang="en-GB" sz="1200" b="1" dirty="0">
              <a:latin typeface="Comic Sans MS" panose="030F0702030302020204" pitchFamily="66" charset="0"/>
            </a:endParaRPr>
          </a:p>
        </p:txBody>
      </p:sp>
      <p:sp>
        <p:nvSpPr>
          <p:cNvPr id="37" name="TextBox 36"/>
          <p:cNvSpPr txBox="1"/>
          <p:nvPr/>
        </p:nvSpPr>
        <p:spPr>
          <a:xfrm>
            <a:off x="8535766" y="3243216"/>
            <a:ext cx="364202"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5a</a:t>
            </a:r>
          </a:p>
        </p:txBody>
      </p:sp>
      <p:grpSp>
        <p:nvGrpSpPr>
          <p:cNvPr id="38" name="Group 37"/>
          <p:cNvGrpSpPr/>
          <p:nvPr/>
        </p:nvGrpSpPr>
        <p:grpSpPr>
          <a:xfrm>
            <a:off x="8481318" y="3495096"/>
            <a:ext cx="152400" cy="152400"/>
            <a:chOff x="4038600" y="1371600"/>
            <a:chExt cx="152400" cy="152400"/>
          </a:xfrm>
        </p:grpSpPr>
        <p:cxnSp>
          <p:nvCxnSpPr>
            <p:cNvPr id="39" name="Straight Connector 38"/>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a:off x="6183091" y="4710066"/>
            <a:ext cx="364202"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3a</a:t>
            </a:r>
          </a:p>
        </p:txBody>
      </p:sp>
      <p:grpSp>
        <p:nvGrpSpPr>
          <p:cNvPr id="42" name="Group 41"/>
          <p:cNvGrpSpPr/>
          <p:nvPr/>
        </p:nvGrpSpPr>
        <p:grpSpPr>
          <a:xfrm>
            <a:off x="6119118" y="3495096"/>
            <a:ext cx="152400" cy="152400"/>
            <a:chOff x="4038600" y="1371600"/>
            <a:chExt cx="152400" cy="152400"/>
          </a:xfrm>
        </p:grpSpPr>
        <p:cxnSp>
          <p:nvCxnSpPr>
            <p:cNvPr id="43" name="Straight Connector 42"/>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6211666" y="2176416"/>
            <a:ext cx="364202"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3a</a:t>
            </a:r>
          </a:p>
        </p:txBody>
      </p:sp>
      <p:grpSp>
        <p:nvGrpSpPr>
          <p:cNvPr id="46" name="Group 45"/>
          <p:cNvGrpSpPr/>
          <p:nvPr/>
        </p:nvGrpSpPr>
        <p:grpSpPr>
          <a:xfrm>
            <a:off x="6509643" y="4704771"/>
            <a:ext cx="152400" cy="152400"/>
            <a:chOff x="4038600" y="1371600"/>
            <a:chExt cx="152400" cy="152400"/>
          </a:xfrm>
        </p:grpSpPr>
        <p:cxnSp>
          <p:nvCxnSpPr>
            <p:cNvPr id="47" name="Straight Connector 46"/>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6154179" y="3271791"/>
            <a:ext cx="269626"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a</a:t>
            </a:r>
          </a:p>
        </p:txBody>
      </p:sp>
      <p:grpSp>
        <p:nvGrpSpPr>
          <p:cNvPr id="50" name="Group 49"/>
          <p:cNvGrpSpPr/>
          <p:nvPr/>
        </p:nvGrpSpPr>
        <p:grpSpPr>
          <a:xfrm>
            <a:off x="6509643" y="2304471"/>
            <a:ext cx="152400" cy="152400"/>
            <a:chOff x="4038600" y="1371600"/>
            <a:chExt cx="152400" cy="152400"/>
          </a:xfrm>
        </p:grpSpPr>
        <p:cxnSp>
          <p:nvCxnSpPr>
            <p:cNvPr id="51" name="Straight Connector 50"/>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3" name="TextBox 52"/>
          <p:cNvSpPr txBox="1"/>
          <p:nvPr/>
        </p:nvSpPr>
        <p:spPr>
          <a:xfrm>
            <a:off x="4000500" y="5762625"/>
            <a:ext cx="4943475" cy="738664"/>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This shape has a ‘dimple’ in it</a:t>
            </a:r>
          </a:p>
          <a:p>
            <a:pPr algn="ctr"/>
            <a:endParaRPr lang="en-GB" sz="1400" dirty="0">
              <a:solidFill>
                <a:srgbClr val="FF0000"/>
              </a:solidFill>
              <a:latin typeface="Comic Sans MS" panose="030F0702030302020204" pitchFamily="66" charset="0"/>
            </a:endParaRPr>
          </a:p>
          <a:p>
            <a:pPr algn="ctr"/>
            <a:r>
              <a:rPr lang="en-GB" sz="1400" dirty="0">
                <a:solidFill>
                  <a:srgbClr val="FF0000"/>
                </a:solidFill>
                <a:latin typeface="Comic Sans MS" panose="030F0702030302020204" pitchFamily="66" charset="0"/>
                <a:sym typeface="Wingdings" panose="05000000000000000000" pitchFamily="2" charset="2"/>
              </a:rPr>
              <a:t> We will see the condition for this on the next slide…</a:t>
            </a:r>
            <a:endParaRPr lang="en-GB" sz="1400" dirty="0">
              <a:solidFill>
                <a:srgbClr val="FF0000"/>
              </a:solidFill>
              <a:latin typeface="Comic Sans MS" panose="030F0702030302020204" pitchFamily="66" charset="0"/>
            </a:endParaRPr>
          </a:p>
        </p:txBody>
      </p:sp>
      <p:cxnSp>
        <p:nvCxnSpPr>
          <p:cNvPr id="54" name="Straight Arrow Connector 53"/>
          <p:cNvCxnSpPr/>
          <p:nvPr/>
        </p:nvCxnSpPr>
        <p:spPr>
          <a:xfrm flipV="1">
            <a:off x="5219700" y="3752850"/>
            <a:ext cx="800100" cy="7429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flipV="1">
            <a:off x="5229225" y="4486275"/>
            <a:ext cx="552450" cy="1190625"/>
          </a:xfrm>
          <a:prstGeom prst="straightConnector1">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58" name="タイトル 1">
            <a:extLst>
              <a:ext uri="{FF2B5EF4-FFF2-40B4-BE49-F238E27FC236}">
                <a16:creationId xmlns:a16="http://schemas.microsoft.com/office/drawing/2014/main" id="{C3335596-A44C-4722-916C-CFC1D558556B}"/>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59" name="テキスト ボックス 58">
            <a:extLst>
              <a:ext uri="{FF2B5EF4-FFF2-40B4-BE49-F238E27FC236}">
                <a16:creationId xmlns:a16="http://schemas.microsoft.com/office/drawing/2014/main" id="{00BF89AA-EF95-4B1F-B197-A9974B10C31C}"/>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spTree>
    <p:extLst>
      <p:ext uri="{BB962C8B-B14F-4D97-AF65-F5344CB8AC3E}">
        <p14:creationId xmlns:p14="http://schemas.microsoft.com/office/powerpoint/2010/main" val="212584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nodePh="1">
                                  <p:stCondLst>
                                    <p:cond delay="0"/>
                                  </p:stCondLst>
                                  <p:endCondLst>
                                    <p:cond evt="begin" delay="0">
                                      <p:tn val="15"/>
                                    </p:cond>
                                  </p:end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linds(horizontal)">
                                      <p:cBhvr>
                                        <p:cTn id="29" dur="500"/>
                                        <p:tgtEl>
                                          <p:spTgt spid="11"/>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par>
                                <p:cTn id="33" presetID="3" presetClass="entr" presetSubtype="5"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linds(vertical)">
                                      <p:cBhvr>
                                        <p:cTn id="35" dur="500"/>
                                        <p:tgtEl>
                                          <p:spTgt spid="13"/>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linds(horizontal)">
                                      <p:cBhvr>
                                        <p:cTn id="38" dur="500"/>
                                        <p:tgtEl>
                                          <p:spTgt spid="14"/>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linds(horizontal)">
                                      <p:cBhvr>
                                        <p:cTn id="41" dur="500"/>
                                        <p:tgtEl>
                                          <p:spTgt spid="15"/>
                                        </p:tgtEl>
                                      </p:cBhvr>
                                    </p:animEffect>
                                  </p:childTnLst>
                                </p:cTn>
                              </p:par>
                              <p:par>
                                <p:cTn id="42" presetID="3" presetClass="entr" presetSubtype="5"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linds(vertical)">
                                      <p:cBhvr>
                                        <p:cTn id="44" dur="500"/>
                                        <p:tgtEl>
                                          <p:spTgt spid="16"/>
                                        </p:tgtEl>
                                      </p:cBhvr>
                                    </p:animEffect>
                                  </p:childTnLst>
                                </p:cTn>
                              </p:par>
                              <p:par>
                                <p:cTn id="45" presetID="3" presetClass="entr" presetSubtype="5"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vertical)">
                                      <p:cBhvr>
                                        <p:cTn id="47" dur="500"/>
                                        <p:tgtEl>
                                          <p:spTgt spid="17"/>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linds(horizontal)">
                                      <p:cBhvr>
                                        <p:cTn id="50" dur="500"/>
                                        <p:tgtEl>
                                          <p:spTgt spid="18"/>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blinds(horizontal)">
                                      <p:cBhvr>
                                        <p:cTn id="53" dur="500"/>
                                        <p:tgtEl>
                                          <p:spTgt spid="19"/>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blinds(horizontal)">
                                      <p:cBhvr>
                                        <p:cTn id="56" dur="500"/>
                                        <p:tgtEl>
                                          <p:spTgt spid="20"/>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blinds(horizontal)">
                                      <p:cBhvr>
                                        <p:cTn id="59" dur="500"/>
                                        <p:tgtEl>
                                          <p:spTgt spid="21"/>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linds(horizontal)">
                                      <p:cBhvr>
                                        <p:cTn id="62" dur="500"/>
                                        <p:tgtEl>
                                          <p:spTgt spid="22"/>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blinds(horizontal)">
                                      <p:cBhvr>
                                        <p:cTn id="65" dur="500"/>
                                        <p:tgtEl>
                                          <p:spTgt spid="23"/>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blinds(horizontal)">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blinds(horizontal)">
                                      <p:cBhvr>
                                        <p:cTn id="73" dur="5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blinds(horizontal)">
                                      <p:cBhvr>
                                        <p:cTn id="78" dur="500"/>
                                        <p:tgtEl>
                                          <p:spTgt spid="28"/>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blinds(horizontal)">
                                      <p:cBhvr>
                                        <p:cTn id="83" dur="500"/>
                                        <p:tgtEl>
                                          <p:spTgt spid="26"/>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blinds(horizontal)">
                                      <p:cBhvr>
                                        <p:cTn id="88" dur="500"/>
                                        <p:tgtEl>
                                          <p:spTgt spid="29"/>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blinds(horizontal)">
                                      <p:cBhvr>
                                        <p:cTn id="93" dur="500"/>
                                        <p:tgtEl>
                                          <p:spTgt spid="27"/>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5" fill="hold" nodeType="click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blinds(vertical)">
                                      <p:cBhvr>
                                        <p:cTn id="98" dur="500"/>
                                        <p:tgtEl>
                                          <p:spTgt spid="32"/>
                                        </p:tgtEl>
                                      </p:cBhvr>
                                    </p:animEffect>
                                  </p:childTnLst>
                                </p:cTn>
                              </p:par>
                              <p:par>
                                <p:cTn id="99" presetID="3" presetClass="entr" presetSubtype="10" fill="hold" nodeType="with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blinds(horizontal)">
                                      <p:cBhvr>
                                        <p:cTn id="101" dur="500"/>
                                        <p:tgtEl>
                                          <p:spTgt spid="31"/>
                                        </p:tgtEl>
                                      </p:cBhvr>
                                    </p:animEffect>
                                  </p:childTnLst>
                                </p:cTn>
                              </p:par>
                              <p:par>
                                <p:cTn id="102" presetID="3" presetClass="entr" presetSubtype="10" fill="hold" grpId="0" nodeType="withEffect">
                                  <p:stCondLst>
                                    <p:cond delay="0"/>
                                  </p:stCondLst>
                                  <p:childTnLst>
                                    <p:set>
                                      <p:cBhvr>
                                        <p:cTn id="103" dur="1" fill="hold">
                                          <p:stCondLst>
                                            <p:cond delay="0"/>
                                          </p:stCondLst>
                                        </p:cTn>
                                        <p:tgtEl>
                                          <p:spTgt spid="34"/>
                                        </p:tgtEl>
                                        <p:attrNameLst>
                                          <p:attrName>style.visibility</p:attrName>
                                        </p:attrNameLst>
                                      </p:cBhvr>
                                      <p:to>
                                        <p:strVal val="visible"/>
                                      </p:to>
                                    </p:set>
                                    <p:animEffect transition="in" filter="blinds(horizontal)">
                                      <p:cBhvr>
                                        <p:cTn id="104" dur="500"/>
                                        <p:tgtEl>
                                          <p:spTgt spid="34"/>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blinds(horizontal)">
                                      <p:cBhvr>
                                        <p:cTn id="107" dur="500"/>
                                        <p:tgtEl>
                                          <p:spTgt spid="35"/>
                                        </p:tgtEl>
                                      </p:cBhvr>
                                    </p:animEffect>
                                  </p:childTnLst>
                                </p:cTn>
                              </p:par>
                              <p:par>
                                <p:cTn id="108" presetID="3" presetClass="entr" presetSubtype="10" fill="hold" grpId="0" nodeType="withEffect">
                                  <p:stCondLst>
                                    <p:cond delay="0"/>
                                  </p:stCondLst>
                                  <p:childTnLst>
                                    <p:set>
                                      <p:cBhvr>
                                        <p:cTn id="109" dur="1" fill="hold">
                                          <p:stCondLst>
                                            <p:cond delay="0"/>
                                          </p:stCondLst>
                                        </p:cTn>
                                        <p:tgtEl>
                                          <p:spTgt spid="36"/>
                                        </p:tgtEl>
                                        <p:attrNameLst>
                                          <p:attrName>style.visibility</p:attrName>
                                        </p:attrNameLst>
                                      </p:cBhvr>
                                      <p:to>
                                        <p:strVal val="visible"/>
                                      </p:to>
                                    </p:set>
                                    <p:animEffect transition="in" filter="blinds(horizontal)">
                                      <p:cBhvr>
                                        <p:cTn id="110" dur="500"/>
                                        <p:tgtEl>
                                          <p:spTgt spid="36"/>
                                        </p:tgtEl>
                                      </p:cBhvr>
                                    </p:animEffect>
                                  </p:childTnLst>
                                </p:cTn>
                              </p:par>
                              <p:par>
                                <p:cTn id="111" presetID="3" presetClass="entr" presetSubtype="10" fill="hold" grpId="0" nodeType="withEffect">
                                  <p:stCondLst>
                                    <p:cond delay="0"/>
                                  </p:stCondLst>
                                  <p:childTnLst>
                                    <p:set>
                                      <p:cBhvr>
                                        <p:cTn id="112" dur="1" fill="hold">
                                          <p:stCondLst>
                                            <p:cond delay="0"/>
                                          </p:stCondLst>
                                        </p:cTn>
                                        <p:tgtEl>
                                          <p:spTgt spid="33"/>
                                        </p:tgtEl>
                                        <p:attrNameLst>
                                          <p:attrName>style.visibility</p:attrName>
                                        </p:attrNameLst>
                                      </p:cBhvr>
                                      <p:to>
                                        <p:strVal val="visible"/>
                                      </p:to>
                                    </p:set>
                                    <p:animEffect transition="in" filter="blinds(horizontal)">
                                      <p:cBhvr>
                                        <p:cTn id="113" dur="500"/>
                                        <p:tgtEl>
                                          <p:spTgt spid="33"/>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nodeType="clickEffect">
                                  <p:stCondLst>
                                    <p:cond delay="0"/>
                                  </p:stCondLst>
                                  <p:childTnLst>
                                    <p:set>
                                      <p:cBhvr>
                                        <p:cTn id="117" dur="1" fill="hold">
                                          <p:stCondLst>
                                            <p:cond delay="0"/>
                                          </p:stCondLst>
                                        </p:cTn>
                                        <p:tgtEl>
                                          <p:spTgt spid="38"/>
                                        </p:tgtEl>
                                        <p:attrNameLst>
                                          <p:attrName>style.visibility</p:attrName>
                                        </p:attrNameLst>
                                      </p:cBhvr>
                                      <p:to>
                                        <p:strVal val="visible"/>
                                      </p:to>
                                    </p:set>
                                    <p:animEffect transition="in" filter="blinds(horizontal)">
                                      <p:cBhvr>
                                        <p:cTn id="118" dur="500"/>
                                        <p:tgtEl>
                                          <p:spTgt spid="38"/>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blinds(horizontal)">
                                      <p:cBhvr>
                                        <p:cTn id="121" dur="500"/>
                                        <p:tgtEl>
                                          <p:spTgt spid="37"/>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ntr" presetSubtype="10" fill="hold" nodeType="clickEffect">
                                  <p:stCondLst>
                                    <p:cond delay="0"/>
                                  </p:stCondLst>
                                  <p:childTnLst>
                                    <p:set>
                                      <p:cBhvr>
                                        <p:cTn id="125" dur="1" fill="hold">
                                          <p:stCondLst>
                                            <p:cond delay="0"/>
                                          </p:stCondLst>
                                        </p:cTn>
                                        <p:tgtEl>
                                          <p:spTgt spid="50"/>
                                        </p:tgtEl>
                                        <p:attrNameLst>
                                          <p:attrName>style.visibility</p:attrName>
                                        </p:attrNameLst>
                                      </p:cBhvr>
                                      <p:to>
                                        <p:strVal val="visible"/>
                                      </p:to>
                                    </p:set>
                                    <p:animEffect transition="in" filter="blinds(horizontal)">
                                      <p:cBhvr>
                                        <p:cTn id="126" dur="500"/>
                                        <p:tgtEl>
                                          <p:spTgt spid="50"/>
                                        </p:tgtEl>
                                      </p:cBhvr>
                                    </p:animEffect>
                                  </p:childTnLst>
                                </p:cTn>
                              </p:par>
                              <p:par>
                                <p:cTn id="127" presetID="3" presetClass="entr" presetSubtype="10" fill="hold" grpId="0" nodeType="withEffect">
                                  <p:stCondLst>
                                    <p:cond delay="0"/>
                                  </p:stCondLst>
                                  <p:childTnLst>
                                    <p:set>
                                      <p:cBhvr>
                                        <p:cTn id="128" dur="1" fill="hold">
                                          <p:stCondLst>
                                            <p:cond delay="0"/>
                                          </p:stCondLst>
                                        </p:cTn>
                                        <p:tgtEl>
                                          <p:spTgt spid="45"/>
                                        </p:tgtEl>
                                        <p:attrNameLst>
                                          <p:attrName>style.visibility</p:attrName>
                                        </p:attrNameLst>
                                      </p:cBhvr>
                                      <p:to>
                                        <p:strVal val="visible"/>
                                      </p:to>
                                    </p:set>
                                    <p:animEffect transition="in" filter="blinds(horizontal)">
                                      <p:cBhvr>
                                        <p:cTn id="129" dur="500"/>
                                        <p:tgtEl>
                                          <p:spTgt spid="45"/>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ntr" presetSubtype="10" fill="hold" nodeType="click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blinds(horizontal)">
                                      <p:cBhvr>
                                        <p:cTn id="134" dur="500"/>
                                        <p:tgtEl>
                                          <p:spTgt spid="42"/>
                                        </p:tgtEl>
                                      </p:cBhvr>
                                    </p:animEffect>
                                  </p:childTnLst>
                                </p:cTn>
                              </p:par>
                              <p:par>
                                <p:cTn id="135" presetID="3" presetClass="entr" presetSubtype="10"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Effect transition="in" filter="blinds(horizontal)">
                                      <p:cBhvr>
                                        <p:cTn id="137" dur="500"/>
                                        <p:tgtEl>
                                          <p:spTgt spid="49"/>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nodeType="clickEffect">
                                  <p:stCondLst>
                                    <p:cond delay="0"/>
                                  </p:stCondLst>
                                  <p:childTnLst>
                                    <p:set>
                                      <p:cBhvr>
                                        <p:cTn id="141" dur="1" fill="hold">
                                          <p:stCondLst>
                                            <p:cond delay="0"/>
                                          </p:stCondLst>
                                        </p:cTn>
                                        <p:tgtEl>
                                          <p:spTgt spid="46"/>
                                        </p:tgtEl>
                                        <p:attrNameLst>
                                          <p:attrName>style.visibility</p:attrName>
                                        </p:attrNameLst>
                                      </p:cBhvr>
                                      <p:to>
                                        <p:strVal val="visible"/>
                                      </p:to>
                                    </p:set>
                                    <p:animEffect transition="in" filter="blinds(horizontal)">
                                      <p:cBhvr>
                                        <p:cTn id="142" dur="500"/>
                                        <p:tgtEl>
                                          <p:spTgt spid="46"/>
                                        </p:tgtEl>
                                      </p:cBhvr>
                                    </p:animEffect>
                                  </p:childTnLst>
                                </p:cTn>
                              </p:par>
                              <p:par>
                                <p:cTn id="143" presetID="3" presetClass="entr" presetSubtype="10" fill="hold" grpId="0" nodeType="withEffect">
                                  <p:stCondLst>
                                    <p:cond delay="0"/>
                                  </p:stCondLst>
                                  <p:childTnLst>
                                    <p:set>
                                      <p:cBhvr>
                                        <p:cTn id="144" dur="1" fill="hold">
                                          <p:stCondLst>
                                            <p:cond delay="0"/>
                                          </p:stCondLst>
                                        </p:cTn>
                                        <p:tgtEl>
                                          <p:spTgt spid="41"/>
                                        </p:tgtEl>
                                        <p:attrNameLst>
                                          <p:attrName>style.visibility</p:attrName>
                                        </p:attrNameLst>
                                      </p:cBhvr>
                                      <p:to>
                                        <p:strVal val="visible"/>
                                      </p:to>
                                    </p:set>
                                    <p:animEffect transition="in" filter="blinds(horizontal)">
                                      <p:cBhvr>
                                        <p:cTn id="145" dur="500"/>
                                        <p:tgtEl>
                                          <p:spTgt spid="41"/>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nodeType="clickEffect">
                                  <p:stCondLst>
                                    <p:cond delay="0"/>
                                  </p:stCondLst>
                                  <p:childTnLst>
                                    <p:set>
                                      <p:cBhvr>
                                        <p:cTn id="149" dur="1" fill="hold">
                                          <p:stCondLst>
                                            <p:cond delay="0"/>
                                          </p:stCondLst>
                                        </p:cTn>
                                        <p:tgtEl>
                                          <p:spTgt spid="3">
                                            <p:txEl>
                                              <p:pRg st="11" end="11"/>
                                            </p:txEl>
                                          </p:spTgt>
                                        </p:tgtEl>
                                        <p:attrNameLst>
                                          <p:attrName>style.visibility</p:attrName>
                                        </p:attrNameLst>
                                      </p:cBhvr>
                                      <p:to>
                                        <p:strVal val="visible"/>
                                      </p:to>
                                    </p:set>
                                    <p:animEffect transition="in" filter="blinds(horizontal)">
                                      <p:cBhvr>
                                        <p:cTn id="150" dur="500"/>
                                        <p:tgtEl>
                                          <p:spTgt spid="3">
                                            <p:txEl>
                                              <p:pRg st="11" end="11"/>
                                            </p:txEl>
                                          </p:spTgt>
                                        </p:tgtEl>
                                      </p:cBhvr>
                                    </p:animEffect>
                                  </p:childTnLst>
                                </p:cTn>
                              </p:par>
                            </p:childTnLst>
                          </p:cTn>
                        </p:par>
                      </p:childTnLst>
                    </p:cTn>
                  </p:par>
                  <p:par>
                    <p:cTn id="151" fill="hold">
                      <p:stCondLst>
                        <p:cond delay="indefinite"/>
                      </p:stCondLst>
                      <p:childTnLst>
                        <p:par>
                          <p:cTn id="152" fill="hold">
                            <p:stCondLst>
                              <p:cond delay="0"/>
                            </p:stCondLst>
                            <p:childTnLst>
                              <p:par>
                                <p:cTn id="153" presetID="3" presetClass="exit" presetSubtype="10" fill="hold" nodeType="clickEffect">
                                  <p:stCondLst>
                                    <p:cond delay="0"/>
                                  </p:stCondLst>
                                  <p:childTnLst>
                                    <p:animEffect transition="out" filter="blinds(horizontal)">
                                      <p:cBhvr>
                                        <p:cTn id="154" dur="500"/>
                                        <p:tgtEl>
                                          <p:spTgt spid="32"/>
                                        </p:tgtEl>
                                      </p:cBhvr>
                                    </p:animEffect>
                                    <p:set>
                                      <p:cBhvr>
                                        <p:cTn id="155" dur="1" fill="hold">
                                          <p:stCondLst>
                                            <p:cond delay="499"/>
                                          </p:stCondLst>
                                        </p:cTn>
                                        <p:tgtEl>
                                          <p:spTgt spid="32"/>
                                        </p:tgtEl>
                                        <p:attrNameLst>
                                          <p:attrName>style.visibility</p:attrName>
                                        </p:attrNameLst>
                                      </p:cBhvr>
                                      <p:to>
                                        <p:strVal val="hidden"/>
                                      </p:to>
                                    </p:set>
                                  </p:childTnLst>
                                </p:cTn>
                              </p:par>
                              <p:par>
                                <p:cTn id="156" presetID="3" presetClass="exit" presetSubtype="10" fill="hold" nodeType="withEffect">
                                  <p:stCondLst>
                                    <p:cond delay="0"/>
                                  </p:stCondLst>
                                  <p:childTnLst>
                                    <p:animEffect transition="out" filter="blinds(horizontal)">
                                      <p:cBhvr>
                                        <p:cTn id="157" dur="500"/>
                                        <p:tgtEl>
                                          <p:spTgt spid="31"/>
                                        </p:tgtEl>
                                      </p:cBhvr>
                                    </p:animEffect>
                                    <p:set>
                                      <p:cBhvr>
                                        <p:cTn id="158" dur="1" fill="hold">
                                          <p:stCondLst>
                                            <p:cond delay="499"/>
                                          </p:stCondLst>
                                        </p:cTn>
                                        <p:tgtEl>
                                          <p:spTgt spid="31"/>
                                        </p:tgtEl>
                                        <p:attrNameLst>
                                          <p:attrName>style.visibility</p:attrName>
                                        </p:attrNameLst>
                                      </p:cBhvr>
                                      <p:to>
                                        <p:strVal val="hidden"/>
                                      </p:to>
                                    </p:set>
                                  </p:childTnLst>
                                </p:cTn>
                              </p:par>
                              <p:par>
                                <p:cTn id="159" presetID="3" presetClass="entr" presetSubtype="10" fill="hold" nodeType="withEffect">
                                  <p:stCondLst>
                                    <p:cond delay="0"/>
                                  </p:stCondLst>
                                  <p:childTnLst>
                                    <p:set>
                                      <p:cBhvr>
                                        <p:cTn id="160" dur="1" fill="hold">
                                          <p:stCondLst>
                                            <p:cond delay="0"/>
                                          </p:stCondLst>
                                        </p:cTn>
                                        <p:tgtEl>
                                          <p:spTgt spid="30"/>
                                        </p:tgtEl>
                                        <p:attrNameLst>
                                          <p:attrName>style.visibility</p:attrName>
                                        </p:attrNameLst>
                                      </p:cBhvr>
                                      <p:to>
                                        <p:strVal val="visible"/>
                                      </p:to>
                                    </p:set>
                                    <p:animEffect transition="in" filter="blinds(horizontal)">
                                      <p:cBhvr>
                                        <p:cTn id="161" dur="500"/>
                                        <p:tgtEl>
                                          <p:spTgt spid="30"/>
                                        </p:tgtEl>
                                      </p:cBhvr>
                                    </p:animEffect>
                                  </p:childTnLst>
                                </p:cTn>
                              </p:par>
                            </p:childTnLst>
                          </p:cTn>
                        </p:par>
                      </p:childTnLst>
                    </p:cTn>
                  </p:par>
                  <p:par>
                    <p:cTn id="162" fill="hold">
                      <p:stCondLst>
                        <p:cond delay="indefinite"/>
                      </p:stCondLst>
                      <p:childTnLst>
                        <p:par>
                          <p:cTn id="163" fill="hold">
                            <p:stCondLst>
                              <p:cond delay="0"/>
                            </p:stCondLst>
                            <p:childTnLst>
                              <p:par>
                                <p:cTn id="164" presetID="3" presetClass="entr" presetSubtype="10" fill="hold" nodeType="clickEffect">
                                  <p:stCondLst>
                                    <p:cond delay="0"/>
                                  </p:stCondLst>
                                  <p:childTnLst>
                                    <p:set>
                                      <p:cBhvr>
                                        <p:cTn id="165" dur="1" fill="hold">
                                          <p:stCondLst>
                                            <p:cond delay="0"/>
                                          </p:stCondLst>
                                        </p:cTn>
                                        <p:tgtEl>
                                          <p:spTgt spid="53">
                                            <p:txEl>
                                              <p:pRg st="0" end="0"/>
                                            </p:txEl>
                                          </p:spTgt>
                                        </p:tgtEl>
                                        <p:attrNameLst>
                                          <p:attrName>style.visibility</p:attrName>
                                        </p:attrNameLst>
                                      </p:cBhvr>
                                      <p:to>
                                        <p:strVal val="visible"/>
                                      </p:to>
                                    </p:set>
                                    <p:animEffect transition="in" filter="blinds(horizontal)">
                                      <p:cBhvr>
                                        <p:cTn id="166" dur="500"/>
                                        <p:tgtEl>
                                          <p:spTgt spid="53">
                                            <p:txEl>
                                              <p:pRg st="0" end="0"/>
                                            </p:txEl>
                                          </p:spTgt>
                                        </p:tgtEl>
                                      </p:cBhvr>
                                    </p:animEffect>
                                  </p:childTnLst>
                                </p:cTn>
                              </p:par>
                            </p:childTnLst>
                          </p:cTn>
                        </p:par>
                      </p:childTnLst>
                    </p:cTn>
                  </p:par>
                  <p:par>
                    <p:cTn id="167" fill="hold">
                      <p:stCondLst>
                        <p:cond delay="indefinite"/>
                      </p:stCondLst>
                      <p:childTnLst>
                        <p:par>
                          <p:cTn id="168" fill="hold">
                            <p:stCondLst>
                              <p:cond delay="0"/>
                            </p:stCondLst>
                            <p:childTnLst>
                              <p:par>
                                <p:cTn id="169" presetID="3" presetClass="entr" presetSubtype="10" fill="hold" nodeType="clickEffect">
                                  <p:stCondLst>
                                    <p:cond delay="0"/>
                                  </p:stCondLst>
                                  <p:childTnLst>
                                    <p:set>
                                      <p:cBhvr>
                                        <p:cTn id="170" dur="1" fill="hold">
                                          <p:stCondLst>
                                            <p:cond delay="0"/>
                                          </p:stCondLst>
                                        </p:cTn>
                                        <p:tgtEl>
                                          <p:spTgt spid="57"/>
                                        </p:tgtEl>
                                        <p:attrNameLst>
                                          <p:attrName>style.visibility</p:attrName>
                                        </p:attrNameLst>
                                      </p:cBhvr>
                                      <p:to>
                                        <p:strVal val="visible"/>
                                      </p:to>
                                    </p:set>
                                    <p:animEffect transition="in" filter="blinds(horizontal)">
                                      <p:cBhvr>
                                        <p:cTn id="171" dur="500"/>
                                        <p:tgtEl>
                                          <p:spTgt spid="57"/>
                                        </p:tgtEl>
                                      </p:cBhvr>
                                    </p:animEffect>
                                  </p:childTnLst>
                                </p:cTn>
                              </p:par>
                              <p:par>
                                <p:cTn id="172" presetID="3" presetClass="entr" presetSubtype="10" fill="hold" nodeType="withEffect">
                                  <p:stCondLst>
                                    <p:cond delay="0"/>
                                  </p:stCondLst>
                                  <p:childTnLst>
                                    <p:set>
                                      <p:cBhvr>
                                        <p:cTn id="173" dur="1" fill="hold">
                                          <p:stCondLst>
                                            <p:cond delay="0"/>
                                          </p:stCondLst>
                                        </p:cTn>
                                        <p:tgtEl>
                                          <p:spTgt spid="54"/>
                                        </p:tgtEl>
                                        <p:attrNameLst>
                                          <p:attrName>style.visibility</p:attrName>
                                        </p:attrNameLst>
                                      </p:cBhvr>
                                      <p:to>
                                        <p:strVal val="visible"/>
                                      </p:to>
                                    </p:set>
                                    <p:animEffect transition="in" filter="blinds(horizontal)">
                                      <p:cBhvr>
                                        <p:cTn id="174" dur="500"/>
                                        <p:tgtEl>
                                          <p:spTgt spid="54"/>
                                        </p:tgtEl>
                                      </p:cBhvr>
                                    </p:animEffect>
                                  </p:childTnLst>
                                </p:cTn>
                              </p:par>
                            </p:childTnLst>
                          </p:cTn>
                        </p:par>
                      </p:childTnLst>
                    </p:cTn>
                  </p:par>
                  <p:par>
                    <p:cTn id="175" fill="hold">
                      <p:stCondLst>
                        <p:cond delay="indefinite"/>
                      </p:stCondLst>
                      <p:childTnLst>
                        <p:par>
                          <p:cTn id="176" fill="hold">
                            <p:stCondLst>
                              <p:cond delay="0"/>
                            </p:stCondLst>
                            <p:childTnLst>
                              <p:par>
                                <p:cTn id="177" presetID="3" presetClass="exit" presetSubtype="10" fill="hold" nodeType="clickEffect">
                                  <p:stCondLst>
                                    <p:cond delay="0"/>
                                  </p:stCondLst>
                                  <p:childTnLst>
                                    <p:animEffect transition="out" filter="blinds(horizontal)">
                                      <p:cBhvr>
                                        <p:cTn id="178" dur="500"/>
                                        <p:tgtEl>
                                          <p:spTgt spid="57"/>
                                        </p:tgtEl>
                                      </p:cBhvr>
                                    </p:animEffect>
                                    <p:set>
                                      <p:cBhvr>
                                        <p:cTn id="179" dur="1" fill="hold">
                                          <p:stCondLst>
                                            <p:cond delay="499"/>
                                          </p:stCondLst>
                                        </p:cTn>
                                        <p:tgtEl>
                                          <p:spTgt spid="57"/>
                                        </p:tgtEl>
                                        <p:attrNameLst>
                                          <p:attrName>style.visibility</p:attrName>
                                        </p:attrNameLst>
                                      </p:cBhvr>
                                      <p:to>
                                        <p:strVal val="hidden"/>
                                      </p:to>
                                    </p:set>
                                  </p:childTnLst>
                                </p:cTn>
                              </p:par>
                              <p:par>
                                <p:cTn id="180" presetID="3" presetClass="exit" presetSubtype="10" fill="hold" nodeType="withEffect">
                                  <p:stCondLst>
                                    <p:cond delay="0"/>
                                  </p:stCondLst>
                                  <p:childTnLst>
                                    <p:animEffect transition="out" filter="blinds(horizontal)">
                                      <p:cBhvr>
                                        <p:cTn id="181" dur="500"/>
                                        <p:tgtEl>
                                          <p:spTgt spid="54"/>
                                        </p:tgtEl>
                                      </p:cBhvr>
                                    </p:animEffect>
                                    <p:set>
                                      <p:cBhvr>
                                        <p:cTn id="182" dur="1" fill="hold">
                                          <p:stCondLst>
                                            <p:cond delay="499"/>
                                          </p:stCondLst>
                                        </p:cTn>
                                        <p:tgtEl>
                                          <p:spTgt spid="54"/>
                                        </p:tgtEl>
                                        <p:attrNameLst>
                                          <p:attrName>style.visibility</p:attrName>
                                        </p:attrNameLst>
                                      </p:cBhvr>
                                      <p:to>
                                        <p:strVal val="hidden"/>
                                      </p:to>
                                    </p:set>
                                  </p:childTnLst>
                                </p:cTn>
                              </p:par>
                            </p:childTnLst>
                          </p:cTn>
                        </p:par>
                      </p:childTnLst>
                    </p:cTn>
                  </p:par>
                  <p:par>
                    <p:cTn id="183" fill="hold">
                      <p:stCondLst>
                        <p:cond delay="indefinite"/>
                      </p:stCondLst>
                      <p:childTnLst>
                        <p:par>
                          <p:cTn id="184" fill="hold">
                            <p:stCondLst>
                              <p:cond delay="0"/>
                            </p:stCondLst>
                            <p:childTnLst>
                              <p:par>
                                <p:cTn id="185" presetID="3" presetClass="entr" presetSubtype="10" fill="hold" nodeType="clickEffect">
                                  <p:stCondLst>
                                    <p:cond delay="0"/>
                                  </p:stCondLst>
                                  <p:childTnLst>
                                    <p:set>
                                      <p:cBhvr>
                                        <p:cTn id="186" dur="1" fill="hold">
                                          <p:stCondLst>
                                            <p:cond delay="0"/>
                                          </p:stCondLst>
                                        </p:cTn>
                                        <p:tgtEl>
                                          <p:spTgt spid="53">
                                            <p:txEl>
                                              <p:pRg st="2" end="2"/>
                                            </p:txEl>
                                          </p:spTgt>
                                        </p:tgtEl>
                                        <p:attrNameLst>
                                          <p:attrName>style.visibility</p:attrName>
                                        </p:attrNameLst>
                                      </p:cBhvr>
                                      <p:to>
                                        <p:strVal val="visible"/>
                                      </p:to>
                                    </p:set>
                                    <p:animEffect transition="in" filter="blinds(horizontal)">
                                      <p:cBhvr>
                                        <p:cTn id="187" dur="500"/>
                                        <p:tgtEl>
                                          <p:spTgt spid="5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3" grpId="0"/>
      <p:bldP spid="24" grpId="0"/>
      <p:bldP spid="25" grpId="0"/>
      <p:bldP spid="26" grpId="0"/>
      <p:bldP spid="27" grpId="0"/>
      <p:bldP spid="28" grpId="0"/>
      <p:bldP spid="29" grpId="0"/>
      <p:bldP spid="33" grpId="0"/>
      <p:bldP spid="34" grpId="0"/>
      <p:bldP spid="35" grpId="0"/>
      <p:bldP spid="36" grpId="0"/>
      <p:bldP spid="37" grpId="0"/>
      <p:bldP spid="41" grpId="0"/>
      <p:bldP spid="45" grpId="0"/>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3505200" cy="4724400"/>
          </a:xfrm>
        </p:spPr>
        <p:txBody>
          <a:bodyPr>
            <a:normAutofit/>
          </a:bodyPr>
          <a:lstStyle/>
          <a:p>
            <a:pPr marL="0" indent="0" algn="ctr">
              <a:buNone/>
            </a:pPr>
            <a:r>
              <a:rPr lang="en-GB" sz="1400" b="1" dirty="0">
                <a:latin typeface="Comic Sans MS" panose="030F0702030302020204" pitchFamily="66" charset="0"/>
              </a:rPr>
              <a:t>You need to be able to use both Polar and Cartesian Coordinates</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You will no doubt be very familiar with the Cartesian way of describing coordinates using x and y as the horizontal and vertical distances from the origin</a:t>
            </a:r>
          </a:p>
          <a:p>
            <a:pPr marL="0" indent="0" algn="ctr">
              <a:buNone/>
            </a:pPr>
            <a:endParaRPr lang="en-GB" sz="1400" dirty="0">
              <a:latin typeface="Comic Sans MS" panose="030F0702030302020204" pitchFamily="66" charset="0"/>
            </a:endParaRPr>
          </a:p>
          <a:p>
            <a:pPr algn="ctr">
              <a:buFont typeface="Wingdings"/>
              <a:buChar char="à"/>
            </a:pPr>
            <a:r>
              <a:rPr lang="en-GB" sz="1400" dirty="0">
                <a:latin typeface="Comic Sans MS" panose="030F0702030302020204" pitchFamily="66" charset="0"/>
                <a:sym typeface="Wingdings" panose="05000000000000000000" pitchFamily="2" charset="2"/>
              </a:rPr>
              <a:t>Polar coordinates describe equivalent points, but in a different way</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a:latin typeface="Comic Sans MS" panose="030F0702030302020204" pitchFamily="66" charset="0"/>
                <a:sym typeface="Wingdings" panose="05000000000000000000" pitchFamily="2" charset="2"/>
              </a:rPr>
              <a:t>Polar coordinates use the distance from the origin, and the angle from the positive x-axis</a:t>
            </a:r>
          </a:p>
        </p:txBody>
      </p:sp>
      <p:cxnSp>
        <p:nvCxnSpPr>
          <p:cNvPr id="10" name="Straight Arrow Connector 9"/>
          <p:cNvCxnSpPr/>
          <p:nvPr/>
        </p:nvCxnSpPr>
        <p:spPr>
          <a:xfrm>
            <a:off x="6705600" y="2667000"/>
            <a:ext cx="2057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343400" y="2667000"/>
            <a:ext cx="2057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a:off x="4381500" y="2628900"/>
            <a:ext cx="2057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a:off x="6743700" y="2628900"/>
            <a:ext cx="2057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943600" y="1524000"/>
            <a:ext cx="529312" cy="276999"/>
          </a:xfrm>
          <a:prstGeom prst="rect">
            <a:avLst/>
          </a:prstGeom>
          <a:noFill/>
        </p:spPr>
        <p:txBody>
          <a:bodyPr wrap="none" rtlCol="0">
            <a:spAutoFit/>
          </a:bodyPr>
          <a:lstStyle/>
          <a:p>
            <a:pPr algn="ctr"/>
            <a:r>
              <a:rPr lang="en-GB" sz="1200" dirty="0">
                <a:solidFill>
                  <a:srgbClr val="FF0000"/>
                </a:solidFill>
                <a:latin typeface="Comic Sans MS" panose="030F0702030302020204" pitchFamily="66" charset="0"/>
              </a:rPr>
              <a:t>(3,4)</a:t>
            </a:r>
          </a:p>
        </p:txBody>
      </p:sp>
      <p:sp>
        <p:nvSpPr>
          <p:cNvPr id="24" name="TextBox 23"/>
          <p:cNvSpPr txBox="1"/>
          <p:nvPr/>
        </p:nvSpPr>
        <p:spPr>
          <a:xfrm>
            <a:off x="6629400" y="3048000"/>
            <a:ext cx="631904" cy="276999"/>
          </a:xfrm>
          <a:prstGeom prst="rect">
            <a:avLst/>
          </a:prstGeom>
          <a:noFill/>
        </p:spPr>
        <p:txBody>
          <a:bodyPr wrap="none" rtlCol="0">
            <a:spAutoFit/>
          </a:bodyPr>
          <a:lstStyle/>
          <a:p>
            <a:pPr algn="ctr"/>
            <a:r>
              <a:rPr lang="en-GB" sz="1200" dirty="0">
                <a:solidFill>
                  <a:srgbClr val="FF0000"/>
                </a:solidFill>
                <a:latin typeface="Comic Sans MS" panose="030F0702030302020204" pitchFamily="66" charset="0"/>
              </a:rPr>
              <a:t>(-4,-1)</a:t>
            </a:r>
          </a:p>
        </p:txBody>
      </p:sp>
      <p:cxnSp>
        <p:nvCxnSpPr>
          <p:cNvPr id="26" name="Straight Arrow Connector 25"/>
          <p:cNvCxnSpPr/>
          <p:nvPr/>
        </p:nvCxnSpPr>
        <p:spPr>
          <a:xfrm>
            <a:off x="5410200" y="2667000"/>
            <a:ext cx="685800" cy="0"/>
          </a:xfrm>
          <a:prstGeom prst="straightConnector1">
            <a:avLst/>
          </a:prstGeom>
          <a:ln w="2540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6096000" y="1828800"/>
            <a:ext cx="0" cy="838200"/>
          </a:xfrm>
          <a:prstGeom prst="straightConnector1">
            <a:avLst/>
          </a:prstGeom>
          <a:ln w="2540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6019800" y="1752600"/>
            <a:ext cx="152400" cy="152400"/>
            <a:chOff x="5715000" y="3962400"/>
            <a:chExt cx="152400" cy="152400"/>
          </a:xfrm>
        </p:grpSpPr>
        <p:cxnSp>
          <p:nvCxnSpPr>
            <p:cNvPr id="16" name="Straight Connector 15"/>
            <p:cNvCxnSpPr/>
            <p:nvPr/>
          </p:nvCxnSpPr>
          <p:spPr>
            <a:xfrm>
              <a:off x="5715000" y="39624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715000" y="39624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p:cNvCxnSpPr/>
          <p:nvPr/>
        </p:nvCxnSpPr>
        <p:spPr>
          <a:xfrm>
            <a:off x="6934200" y="2667000"/>
            <a:ext cx="838200" cy="0"/>
          </a:xfrm>
          <a:prstGeom prst="straightConnector1">
            <a:avLst/>
          </a:prstGeom>
          <a:ln w="2540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6934200" y="2667000"/>
            <a:ext cx="0" cy="304800"/>
          </a:xfrm>
          <a:prstGeom prst="straightConnector1">
            <a:avLst/>
          </a:prstGeom>
          <a:ln w="2540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6858000" y="2895600"/>
            <a:ext cx="152400" cy="152400"/>
            <a:chOff x="5715000" y="3962400"/>
            <a:chExt cx="152400" cy="152400"/>
          </a:xfrm>
        </p:grpSpPr>
        <p:cxnSp>
          <p:nvCxnSpPr>
            <p:cNvPr id="21" name="Straight Connector 20"/>
            <p:cNvCxnSpPr/>
            <p:nvPr/>
          </p:nvCxnSpPr>
          <p:spPr>
            <a:xfrm>
              <a:off x="5715000" y="39624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715000" y="39624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5638800" y="2667000"/>
            <a:ext cx="279243" cy="276999"/>
          </a:xfrm>
          <a:prstGeom prst="rect">
            <a:avLst/>
          </a:prstGeom>
          <a:noFill/>
        </p:spPr>
        <p:txBody>
          <a:bodyPr wrap="none" rtlCol="0">
            <a:spAutoFit/>
          </a:bodyPr>
          <a:lstStyle/>
          <a:p>
            <a:pPr algn="ctr"/>
            <a:r>
              <a:rPr lang="en-GB" sz="1200" dirty="0">
                <a:solidFill>
                  <a:srgbClr val="0000FF"/>
                </a:solidFill>
                <a:latin typeface="Comic Sans MS" panose="030F0702030302020204" pitchFamily="66" charset="0"/>
              </a:rPr>
              <a:t>3</a:t>
            </a:r>
          </a:p>
        </p:txBody>
      </p:sp>
      <p:sp>
        <p:nvSpPr>
          <p:cNvPr id="34" name="TextBox 33"/>
          <p:cNvSpPr txBox="1"/>
          <p:nvPr/>
        </p:nvSpPr>
        <p:spPr>
          <a:xfrm>
            <a:off x="6096000" y="2133600"/>
            <a:ext cx="279243" cy="276999"/>
          </a:xfrm>
          <a:prstGeom prst="rect">
            <a:avLst/>
          </a:prstGeom>
          <a:noFill/>
        </p:spPr>
        <p:txBody>
          <a:bodyPr wrap="none" rtlCol="0">
            <a:spAutoFit/>
          </a:bodyPr>
          <a:lstStyle/>
          <a:p>
            <a:pPr algn="ctr"/>
            <a:r>
              <a:rPr lang="en-GB" sz="1200" dirty="0">
                <a:solidFill>
                  <a:srgbClr val="0000FF"/>
                </a:solidFill>
                <a:latin typeface="Comic Sans MS" panose="030F0702030302020204" pitchFamily="66" charset="0"/>
              </a:rPr>
              <a:t>4</a:t>
            </a:r>
          </a:p>
        </p:txBody>
      </p:sp>
      <p:sp>
        <p:nvSpPr>
          <p:cNvPr id="35" name="TextBox 34"/>
          <p:cNvSpPr txBox="1"/>
          <p:nvPr/>
        </p:nvSpPr>
        <p:spPr>
          <a:xfrm>
            <a:off x="7194860" y="2438400"/>
            <a:ext cx="279243" cy="276999"/>
          </a:xfrm>
          <a:prstGeom prst="rect">
            <a:avLst/>
          </a:prstGeom>
          <a:noFill/>
        </p:spPr>
        <p:txBody>
          <a:bodyPr wrap="none" rtlCol="0">
            <a:spAutoFit/>
          </a:bodyPr>
          <a:lstStyle/>
          <a:p>
            <a:pPr algn="ctr"/>
            <a:r>
              <a:rPr lang="en-GB" sz="1200" dirty="0">
                <a:solidFill>
                  <a:srgbClr val="0000FF"/>
                </a:solidFill>
                <a:latin typeface="Comic Sans MS" panose="030F0702030302020204" pitchFamily="66" charset="0"/>
              </a:rPr>
              <a:t>4</a:t>
            </a:r>
          </a:p>
        </p:txBody>
      </p:sp>
      <p:sp>
        <p:nvSpPr>
          <p:cNvPr id="37" name="TextBox 36"/>
          <p:cNvSpPr txBox="1"/>
          <p:nvPr/>
        </p:nvSpPr>
        <p:spPr>
          <a:xfrm>
            <a:off x="6661459" y="2667000"/>
            <a:ext cx="253596" cy="276999"/>
          </a:xfrm>
          <a:prstGeom prst="rect">
            <a:avLst/>
          </a:prstGeom>
          <a:noFill/>
        </p:spPr>
        <p:txBody>
          <a:bodyPr wrap="none" rtlCol="0">
            <a:spAutoFit/>
          </a:bodyPr>
          <a:lstStyle/>
          <a:p>
            <a:pPr algn="ctr"/>
            <a:r>
              <a:rPr lang="en-GB" sz="1200" dirty="0">
                <a:solidFill>
                  <a:srgbClr val="0000FF"/>
                </a:solidFill>
                <a:latin typeface="Comic Sans MS" panose="030F0702030302020204" pitchFamily="66" charset="0"/>
              </a:rPr>
              <a:t>1</a:t>
            </a:r>
          </a:p>
        </p:txBody>
      </p:sp>
      <p:cxnSp>
        <p:nvCxnSpPr>
          <p:cNvPr id="48" name="Straight Arrow Connector 47"/>
          <p:cNvCxnSpPr/>
          <p:nvPr/>
        </p:nvCxnSpPr>
        <p:spPr>
          <a:xfrm rot="16200000">
            <a:off x="4381500" y="5295900"/>
            <a:ext cx="2057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16200000">
            <a:off x="6743700" y="5295900"/>
            <a:ext cx="2057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5410200" y="4495800"/>
            <a:ext cx="685800" cy="838200"/>
          </a:xfrm>
          <a:prstGeom prst="straightConnector1">
            <a:avLst/>
          </a:prstGeom>
          <a:ln w="2540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5562600" y="4648200"/>
            <a:ext cx="279244" cy="276999"/>
          </a:xfrm>
          <a:prstGeom prst="rect">
            <a:avLst/>
          </a:prstGeom>
          <a:noFill/>
        </p:spPr>
        <p:txBody>
          <a:bodyPr wrap="none" rtlCol="0">
            <a:spAutoFit/>
          </a:bodyPr>
          <a:lstStyle/>
          <a:p>
            <a:pPr algn="ctr"/>
            <a:r>
              <a:rPr lang="en-GB" sz="1200" dirty="0">
                <a:solidFill>
                  <a:srgbClr val="0000FF"/>
                </a:solidFill>
                <a:latin typeface="Comic Sans MS" panose="030F0702030302020204" pitchFamily="66" charset="0"/>
              </a:rPr>
              <a:t>5</a:t>
            </a:r>
          </a:p>
        </p:txBody>
      </p:sp>
      <p:grpSp>
        <p:nvGrpSpPr>
          <p:cNvPr id="54" name="Group 53"/>
          <p:cNvGrpSpPr/>
          <p:nvPr/>
        </p:nvGrpSpPr>
        <p:grpSpPr>
          <a:xfrm>
            <a:off x="6019800" y="4419600"/>
            <a:ext cx="152400" cy="152400"/>
            <a:chOff x="5715000" y="3962400"/>
            <a:chExt cx="152400" cy="152400"/>
          </a:xfrm>
        </p:grpSpPr>
        <p:cxnSp>
          <p:nvCxnSpPr>
            <p:cNvPr id="55" name="Straight Connector 54"/>
            <p:cNvCxnSpPr/>
            <p:nvPr/>
          </p:nvCxnSpPr>
          <p:spPr>
            <a:xfrm>
              <a:off x="5715000" y="39624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5715000" y="39624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9" name="TextBox 68"/>
          <p:cNvSpPr txBox="1"/>
          <p:nvPr/>
        </p:nvSpPr>
        <p:spPr>
          <a:xfrm>
            <a:off x="7239000" y="5486400"/>
            <a:ext cx="412293" cy="276999"/>
          </a:xfrm>
          <a:prstGeom prst="rect">
            <a:avLst/>
          </a:prstGeom>
          <a:noFill/>
        </p:spPr>
        <p:txBody>
          <a:bodyPr wrap="none" rtlCol="0">
            <a:spAutoFit/>
          </a:bodyPr>
          <a:lstStyle/>
          <a:p>
            <a:pPr algn="ctr"/>
            <a:r>
              <a:rPr lang="en-GB" sz="1200" dirty="0">
                <a:solidFill>
                  <a:srgbClr val="0000FF"/>
                </a:solidFill>
                <a:latin typeface="Comic Sans MS" panose="030F0702030302020204" pitchFamily="66" charset="0"/>
              </a:rPr>
              <a:t>4.2</a:t>
            </a:r>
          </a:p>
        </p:txBody>
      </p:sp>
      <p:sp>
        <p:nvSpPr>
          <p:cNvPr id="70" name="Arc 69"/>
          <p:cNvSpPr/>
          <p:nvPr/>
        </p:nvSpPr>
        <p:spPr>
          <a:xfrm>
            <a:off x="4724400" y="4876800"/>
            <a:ext cx="914400" cy="914400"/>
          </a:xfrm>
          <a:prstGeom prst="arc">
            <a:avLst>
              <a:gd name="adj1" fmla="val 19899278"/>
              <a:gd name="adj2" fmla="val 80405"/>
            </a:avLst>
          </a:pr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47" name="Straight Arrow Connector 46"/>
          <p:cNvCxnSpPr/>
          <p:nvPr/>
        </p:nvCxnSpPr>
        <p:spPr>
          <a:xfrm>
            <a:off x="4343400" y="5334000"/>
            <a:ext cx="2057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705600" y="5334000"/>
            <a:ext cx="2057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Arc 70"/>
          <p:cNvSpPr/>
          <p:nvPr/>
        </p:nvSpPr>
        <p:spPr>
          <a:xfrm>
            <a:off x="7543800" y="5181600"/>
            <a:ext cx="457200" cy="457200"/>
          </a:xfrm>
          <a:prstGeom prst="arc">
            <a:avLst>
              <a:gd name="adj1" fmla="val 10593381"/>
              <a:gd name="adj2" fmla="val 20507457"/>
            </a:avLst>
          </a:pr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67" name="Straight Arrow Connector 66"/>
          <p:cNvCxnSpPr/>
          <p:nvPr/>
        </p:nvCxnSpPr>
        <p:spPr>
          <a:xfrm flipV="1">
            <a:off x="6934200" y="5334000"/>
            <a:ext cx="838200" cy="304800"/>
          </a:xfrm>
          <a:prstGeom prst="straightConnector1">
            <a:avLst/>
          </a:prstGeom>
          <a:ln w="2540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6858000" y="5562600"/>
            <a:ext cx="152400" cy="152400"/>
            <a:chOff x="5715000" y="3962400"/>
            <a:chExt cx="152400" cy="152400"/>
          </a:xfrm>
        </p:grpSpPr>
        <p:cxnSp>
          <p:nvCxnSpPr>
            <p:cNvPr id="60" name="Straight Connector 59"/>
            <p:cNvCxnSpPr/>
            <p:nvPr/>
          </p:nvCxnSpPr>
          <p:spPr>
            <a:xfrm>
              <a:off x="5715000" y="39624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5715000" y="39624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2" name="TextBox 71"/>
          <p:cNvSpPr txBox="1"/>
          <p:nvPr/>
        </p:nvSpPr>
        <p:spPr>
          <a:xfrm>
            <a:off x="5562600" y="5029200"/>
            <a:ext cx="527709" cy="261610"/>
          </a:xfrm>
          <a:prstGeom prst="rect">
            <a:avLst/>
          </a:prstGeom>
          <a:noFill/>
        </p:spPr>
        <p:txBody>
          <a:bodyPr wrap="none" rtlCol="0">
            <a:spAutoFit/>
          </a:bodyPr>
          <a:lstStyle/>
          <a:p>
            <a:r>
              <a:rPr lang="en-GB" sz="1100" dirty="0">
                <a:solidFill>
                  <a:srgbClr val="0000FF"/>
                </a:solidFill>
                <a:latin typeface="Comic Sans MS" panose="030F0702030302020204" pitchFamily="66" charset="0"/>
              </a:rPr>
              <a:t>0.93</a:t>
            </a:r>
            <a:r>
              <a:rPr lang="en-GB" sz="1100" baseline="30000" dirty="0">
                <a:solidFill>
                  <a:srgbClr val="0000FF"/>
                </a:solidFill>
                <a:latin typeface="Comic Sans MS" panose="030F0702030302020204" pitchFamily="66" charset="0"/>
              </a:rPr>
              <a:t>c</a:t>
            </a:r>
          </a:p>
        </p:txBody>
      </p:sp>
      <p:sp>
        <p:nvSpPr>
          <p:cNvPr id="73" name="TextBox 72"/>
          <p:cNvSpPr txBox="1"/>
          <p:nvPr/>
        </p:nvSpPr>
        <p:spPr>
          <a:xfrm>
            <a:off x="7315200" y="4953000"/>
            <a:ext cx="527709" cy="261610"/>
          </a:xfrm>
          <a:prstGeom prst="rect">
            <a:avLst/>
          </a:prstGeom>
          <a:noFill/>
        </p:spPr>
        <p:txBody>
          <a:bodyPr wrap="none" rtlCol="0">
            <a:spAutoFit/>
          </a:bodyPr>
          <a:lstStyle/>
          <a:p>
            <a:r>
              <a:rPr lang="en-GB" sz="1100" dirty="0">
                <a:solidFill>
                  <a:srgbClr val="0000FF"/>
                </a:solidFill>
                <a:latin typeface="Comic Sans MS" panose="030F0702030302020204" pitchFamily="66" charset="0"/>
              </a:rPr>
              <a:t>3.39</a:t>
            </a:r>
            <a:r>
              <a:rPr lang="en-GB" sz="1100" baseline="30000" dirty="0">
                <a:solidFill>
                  <a:srgbClr val="0000FF"/>
                </a:solidFill>
                <a:latin typeface="Comic Sans MS" panose="030F0702030302020204" pitchFamily="66" charset="0"/>
              </a:rPr>
              <a:t>c</a:t>
            </a:r>
          </a:p>
        </p:txBody>
      </p:sp>
      <p:sp>
        <p:nvSpPr>
          <p:cNvPr id="74" name="TextBox 73"/>
          <p:cNvSpPr txBox="1"/>
          <p:nvPr/>
        </p:nvSpPr>
        <p:spPr>
          <a:xfrm>
            <a:off x="304800" y="5410200"/>
            <a:ext cx="3505199" cy="1200329"/>
          </a:xfrm>
          <a:prstGeom prst="rect">
            <a:avLst/>
          </a:prstGeom>
          <a:noFill/>
        </p:spPr>
        <p:txBody>
          <a:bodyPr wrap="square" rtlCol="0">
            <a:spAutoFit/>
          </a:bodyPr>
          <a:lstStyle/>
          <a:p>
            <a:pPr marL="171450" indent="-171450" algn="ctr">
              <a:buFont typeface="Wingdings"/>
              <a:buChar char="à"/>
            </a:pPr>
            <a:r>
              <a:rPr lang="en-GB" sz="1200" dirty="0">
                <a:solidFill>
                  <a:srgbClr val="FF0000"/>
                </a:solidFill>
                <a:latin typeface="Comic Sans MS" panose="030F0702030302020204" pitchFamily="66" charset="0"/>
              </a:rPr>
              <a:t>You can use radians or degrees, but radians will be most commonly used in this chapter</a:t>
            </a:r>
          </a:p>
          <a:p>
            <a:pPr marL="171450" indent="-171450" algn="ctr">
              <a:buFont typeface="Wingdings"/>
              <a:buChar char="à"/>
            </a:pPr>
            <a:endParaRPr lang="en-GB" sz="1200" dirty="0">
              <a:solidFill>
                <a:srgbClr val="FF0000"/>
              </a:solidFill>
              <a:latin typeface="Comic Sans MS" panose="030F0702030302020204" pitchFamily="66" charset="0"/>
            </a:endParaRPr>
          </a:p>
          <a:p>
            <a:pPr algn="ctr"/>
            <a:r>
              <a:rPr lang="en-GB" sz="1200" dirty="0">
                <a:solidFill>
                  <a:srgbClr val="FF0000"/>
                </a:solidFill>
                <a:latin typeface="Comic Sans MS" panose="030F0702030302020204" pitchFamily="66" charset="0"/>
                <a:sym typeface="Wingdings" panose="05000000000000000000" pitchFamily="2" charset="2"/>
              </a:rPr>
              <a:t> You can also use negative equivalent values for the angles (being measured the opposite way)</a:t>
            </a:r>
            <a:endParaRPr lang="en-GB" sz="1200" dirty="0">
              <a:solidFill>
                <a:srgbClr val="FF0000"/>
              </a:solidFill>
              <a:latin typeface="Comic Sans MS" panose="030F0702030302020204" pitchFamily="66" charset="0"/>
            </a:endParaRPr>
          </a:p>
        </p:txBody>
      </p:sp>
      <p:sp>
        <p:nvSpPr>
          <p:cNvPr id="75" name="TextBox 74"/>
          <p:cNvSpPr txBox="1"/>
          <p:nvPr/>
        </p:nvSpPr>
        <p:spPr>
          <a:xfrm>
            <a:off x="4419600" y="1219200"/>
            <a:ext cx="4408579" cy="276999"/>
          </a:xfrm>
          <a:prstGeom prst="rect">
            <a:avLst/>
          </a:prstGeom>
          <a:noFill/>
          <a:ln>
            <a:solidFill>
              <a:schemeClr val="tx1"/>
            </a:solidFill>
          </a:ln>
        </p:spPr>
        <p:txBody>
          <a:bodyPr wrap="none" rtlCol="0">
            <a:spAutoFit/>
          </a:bodyPr>
          <a:lstStyle/>
          <a:p>
            <a:r>
              <a:rPr lang="en-GB" sz="1200" dirty="0">
                <a:latin typeface="Comic Sans MS" panose="030F0702030302020204" pitchFamily="66" charset="0"/>
              </a:rPr>
              <a:t>Cartesian coordinates – use horizontal and vertical position</a:t>
            </a:r>
          </a:p>
        </p:txBody>
      </p:sp>
      <p:sp>
        <p:nvSpPr>
          <p:cNvPr id="76" name="TextBox 75"/>
          <p:cNvSpPr txBox="1"/>
          <p:nvPr/>
        </p:nvSpPr>
        <p:spPr>
          <a:xfrm>
            <a:off x="4724400" y="3810000"/>
            <a:ext cx="3764172" cy="276999"/>
          </a:xfrm>
          <a:prstGeom prst="rect">
            <a:avLst/>
          </a:prstGeom>
          <a:noFill/>
          <a:ln>
            <a:solidFill>
              <a:schemeClr val="tx1"/>
            </a:solidFill>
          </a:ln>
        </p:spPr>
        <p:txBody>
          <a:bodyPr wrap="none" rtlCol="0">
            <a:spAutoFit/>
          </a:bodyPr>
          <a:lstStyle/>
          <a:p>
            <a:r>
              <a:rPr lang="en-GB" sz="1200" dirty="0">
                <a:latin typeface="Comic Sans MS" panose="030F0702030302020204" pitchFamily="66" charset="0"/>
              </a:rPr>
              <a:t>Polar coordinates – use the distance and the angle</a:t>
            </a:r>
          </a:p>
        </p:txBody>
      </p:sp>
      <p:sp>
        <p:nvSpPr>
          <p:cNvPr id="77" name="TextBox 76"/>
          <p:cNvSpPr txBox="1"/>
          <p:nvPr/>
        </p:nvSpPr>
        <p:spPr>
          <a:xfrm>
            <a:off x="5996556" y="4191000"/>
            <a:ext cx="803425" cy="276999"/>
          </a:xfrm>
          <a:prstGeom prst="rect">
            <a:avLst/>
          </a:prstGeom>
          <a:noFill/>
        </p:spPr>
        <p:txBody>
          <a:bodyPr wrap="none" rtlCol="0">
            <a:spAutoFit/>
          </a:bodyPr>
          <a:lstStyle/>
          <a:p>
            <a:pPr algn="ctr"/>
            <a:r>
              <a:rPr lang="en-GB" sz="1200" dirty="0">
                <a:solidFill>
                  <a:srgbClr val="FF0000"/>
                </a:solidFill>
                <a:latin typeface="Comic Sans MS" panose="030F0702030302020204" pitchFamily="66" charset="0"/>
              </a:rPr>
              <a:t>(5, 0.93)</a:t>
            </a:r>
          </a:p>
        </p:txBody>
      </p:sp>
      <p:sp>
        <p:nvSpPr>
          <p:cNvPr id="78" name="TextBox 77"/>
          <p:cNvSpPr txBox="1"/>
          <p:nvPr/>
        </p:nvSpPr>
        <p:spPr>
          <a:xfrm>
            <a:off x="6477000" y="5791200"/>
            <a:ext cx="936475" cy="276999"/>
          </a:xfrm>
          <a:prstGeom prst="rect">
            <a:avLst/>
          </a:prstGeom>
          <a:noFill/>
        </p:spPr>
        <p:txBody>
          <a:bodyPr wrap="none" rtlCol="0">
            <a:spAutoFit/>
          </a:bodyPr>
          <a:lstStyle/>
          <a:p>
            <a:pPr algn="ctr"/>
            <a:r>
              <a:rPr lang="en-GB" sz="1200" dirty="0">
                <a:solidFill>
                  <a:srgbClr val="FF0000"/>
                </a:solidFill>
                <a:latin typeface="Comic Sans MS" panose="030F0702030302020204" pitchFamily="66" charset="0"/>
              </a:rPr>
              <a:t>(4.2, 3.39)</a:t>
            </a:r>
          </a:p>
        </p:txBody>
      </p:sp>
      <p:sp>
        <p:nvSpPr>
          <p:cNvPr id="50" name="タイトル 1">
            <a:extLst>
              <a:ext uri="{FF2B5EF4-FFF2-40B4-BE49-F238E27FC236}">
                <a16:creationId xmlns:a16="http://schemas.microsoft.com/office/drawing/2014/main" id="{0975E5E3-2D24-4C81-8797-129BB5180E40}"/>
              </a:ext>
            </a:extLst>
          </p:cNvPr>
          <p:cNvSpPr>
            <a:spLocks noGrp="1"/>
          </p:cNvSpPr>
          <p:nvPr>
            <p:ph type="title"/>
          </p:nvPr>
        </p:nvSpPr>
        <p:spPr>
          <a:xfrm>
            <a:off x="637359" y="302588"/>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51" name="テキスト ボックス 50">
            <a:extLst>
              <a:ext uri="{FF2B5EF4-FFF2-40B4-BE49-F238E27FC236}">
                <a16:creationId xmlns:a16="http://schemas.microsoft.com/office/drawing/2014/main" id="{994BB9E7-88B6-463C-A96B-E2311A88B740}"/>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5A</a:t>
            </a:r>
            <a:endParaRPr lang="en-GB" dirty="0">
              <a:latin typeface="Comic Sans MS" panose="030F0702030302020204" pitchFamily="66" charset="0"/>
            </a:endParaRPr>
          </a:p>
        </p:txBody>
      </p:sp>
    </p:spTree>
    <p:extLst>
      <p:ext uri="{BB962C8B-B14F-4D97-AF65-F5344CB8AC3E}">
        <p14:creationId xmlns:p14="http://schemas.microsoft.com/office/powerpoint/2010/main" val="220030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blinds(horizontal)">
                                      <p:cBhvr>
                                        <p:cTn id="12" dur="5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par>
                                <p:cTn id="18" presetID="3" presetClass="entr" presetSubtype="5"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linds(horizontal)">
                                      <p:cBhvr>
                                        <p:cTn id="25" dur="500"/>
                                        <p:tgtEl>
                                          <p:spTgt spid="23"/>
                                        </p:tgtEl>
                                      </p:cBhvr>
                                    </p:animEffect>
                                  </p:childTnLst>
                                </p:cTn>
                              </p:par>
                              <p:par>
                                <p:cTn id="26" presetID="3" presetClass="entr" presetSubtype="1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linds(horizontal)">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blinds(horizontal)">
                                      <p:cBhvr>
                                        <p:cTn id="33" dur="500"/>
                                        <p:tgtEl>
                                          <p:spTgt spid="33"/>
                                        </p:tgtEl>
                                      </p:cBhvr>
                                    </p:animEffect>
                                  </p:childTnLst>
                                </p:cTn>
                              </p:par>
                              <p:par>
                                <p:cTn id="34" presetID="3" presetClass="entr" presetSubtype="5"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blinds(vertical)">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blinds(horizontal)">
                                      <p:cBhvr>
                                        <p:cTn id="41" dur="500"/>
                                        <p:tgtEl>
                                          <p:spTgt spid="27"/>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blinds(horizontal)">
                                      <p:cBhvr>
                                        <p:cTn id="44" dur="5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linds(horizontal)">
                                      <p:cBhvr>
                                        <p:cTn id="49" dur="500"/>
                                        <p:tgtEl>
                                          <p:spTgt spid="14"/>
                                        </p:tgtEl>
                                      </p:cBhvr>
                                    </p:animEffect>
                                  </p:childTnLst>
                                </p:cTn>
                              </p:par>
                              <p:par>
                                <p:cTn id="50" presetID="3" presetClass="entr" presetSubtype="5"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linds(vertical)">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linds(horizontal)">
                                      <p:cBhvr>
                                        <p:cTn id="57" dur="500"/>
                                        <p:tgtEl>
                                          <p:spTgt spid="20"/>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blinds(horizontal)">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5" fill="hold"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blinds(vertical)">
                                      <p:cBhvr>
                                        <p:cTn id="65" dur="500"/>
                                        <p:tgtEl>
                                          <p:spTgt spid="28"/>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blinds(horizontal)">
                                      <p:cBhvr>
                                        <p:cTn id="68" dur="500"/>
                                        <p:tgtEl>
                                          <p:spTgt spid="35"/>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blinds(horizontal)">
                                      <p:cBhvr>
                                        <p:cTn id="73" dur="500"/>
                                        <p:tgtEl>
                                          <p:spTgt spid="37"/>
                                        </p:tgtEl>
                                      </p:cBhvr>
                                    </p:animEffect>
                                  </p:childTnLst>
                                </p:cTn>
                              </p:par>
                              <p:par>
                                <p:cTn id="74" presetID="3" presetClass="entr" presetSubtype="10" fill="hold"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blinds(horizontal)">
                                      <p:cBhvr>
                                        <p:cTn id="76" dur="500"/>
                                        <p:tgtEl>
                                          <p:spTgt spid="31"/>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nodeType="clickEffect">
                                  <p:stCondLst>
                                    <p:cond delay="0"/>
                                  </p:stCondLst>
                                  <p:childTnLst>
                                    <p:set>
                                      <p:cBhvr>
                                        <p:cTn id="80" dur="1" fill="hold">
                                          <p:stCondLst>
                                            <p:cond delay="0"/>
                                          </p:stCondLst>
                                        </p:cTn>
                                        <p:tgtEl>
                                          <p:spTgt spid="3">
                                            <p:txEl>
                                              <p:pRg st="4" end="4"/>
                                            </p:txEl>
                                          </p:spTgt>
                                        </p:tgtEl>
                                        <p:attrNameLst>
                                          <p:attrName>style.visibility</p:attrName>
                                        </p:attrNameLst>
                                      </p:cBhvr>
                                      <p:to>
                                        <p:strVal val="visible"/>
                                      </p:to>
                                    </p:set>
                                    <p:animEffect transition="in" filter="blinds(horizontal)">
                                      <p:cBhvr>
                                        <p:cTn id="81" dur="500"/>
                                        <p:tgtEl>
                                          <p:spTgt spid="3">
                                            <p:txEl>
                                              <p:pRg st="4" end="4"/>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nodeType="clickEffect">
                                  <p:stCondLst>
                                    <p:cond delay="0"/>
                                  </p:stCondLst>
                                  <p:childTnLst>
                                    <p:set>
                                      <p:cBhvr>
                                        <p:cTn id="85" dur="1" fill="hold">
                                          <p:stCondLst>
                                            <p:cond delay="0"/>
                                          </p:stCondLst>
                                        </p:cTn>
                                        <p:tgtEl>
                                          <p:spTgt spid="3">
                                            <p:txEl>
                                              <p:pRg st="6" end="6"/>
                                            </p:txEl>
                                          </p:spTgt>
                                        </p:tgtEl>
                                        <p:attrNameLst>
                                          <p:attrName>style.visibility</p:attrName>
                                        </p:attrNameLst>
                                      </p:cBhvr>
                                      <p:to>
                                        <p:strVal val="visible"/>
                                      </p:to>
                                    </p:set>
                                    <p:animEffect transition="in" filter="blinds(horizontal)">
                                      <p:cBhvr>
                                        <p:cTn id="86" dur="500"/>
                                        <p:tgtEl>
                                          <p:spTgt spid="3">
                                            <p:txEl>
                                              <p:pRg st="6" end="6"/>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76"/>
                                        </p:tgtEl>
                                        <p:attrNameLst>
                                          <p:attrName>style.visibility</p:attrName>
                                        </p:attrNameLst>
                                      </p:cBhvr>
                                      <p:to>
                                        <p:strVal val="visible"/>
                                      </p:to>
                                    </p:set>
                                    <p:animEffect transition="in" filter="blinds(horizontal)">
                                      <p:cBhvr>
                                        <p:cTn id="91" dur="500"/>
                                        <p:tgtEl>
                                          <p:spTgt spid="76"/>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nodeType="clickEffect">
                                  <p:stCondLst>
                                    <p:cond delay="0"/>
                                  </p:stCondLst>
                                  <p:childTnLst>
                                    <p:set>
                                      <p:cBhvr>
                                        <p:cTn id="95" dur="1" fill="hold">
                                          <p:stCondLst>
                                            <p:cond delay="0"/>
                                          </p:stCondLst>
                                        </p:cTn>
                                        <p:tgtEl>
                                          <p:spTgt spid="48"/>
                                        </p:tgtEl>
                                        <p:attrNameLst>
                                          <p:attrName>style.visibility</p:attrName>
                                        </p:attrNameLst>
                                      </p:cBhvr>
                                      <p:to>
                                        <p:strVal val="visible"/>
                                      </p:to>
                                    </p:set>
                                    <p:animEffect transition="in" filter="blinds(horizontal)">
                                      <p:cBhvr>
                                        <p:cTn id="96" dur="500"/>
                                        <p:tgtEl>
                                          <p:spTgt spid="48"/>
                                        </p:tgtEl>
                                      </p:cBhvr>
                                    </p:animEffect>
                                  </p:childTnLst>
                                </p:cTn>
                              </p:par>
                              <p:par>
                                <p:cTn id="97" presetID="3" presetClass="entr" presetSubtype="5" fill="hold" nodeType="withEffect">
                                  <p:stCondLst>
                                    <p:cond delay="0"/>
                                  </p:stCondLst>
                                  <p:childTnLst>
                                    <p:set>
                                      <p:cBhvr>
                                        <p:cTn id="98" dur="1" fill="hold">
                                          <p:stCondLst>
                                            <p:cond delay="0"/>
                                          </p:stCondLst>
                                        </p:cTn>
                                        <p:tgtEl>
                                          <p:spTgt spid="47"/>
                                        </p:tgtEl>
                                        <p:attrNameLst>
                                          <p:attrName>style.visibility</p:attrName>
                                        </p:attrNameLst>
                                      </p:cBhvr>
                                      <p:to>
                                        <p:strVal val="visible"/>
                                      </p:to>
                                    </p:set>
                                    <p:animEffect transition="in" filter="blinds(vertical)">
                                      <p:cBhvr>
                                        <p:cTn id="99" dur="500"/>
                                        <p:tgtEl>
                                          <p:spTgt spid="47"/>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nodeType="click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blinds(horizontal)">
                                      <p:cBhvr>
                                        <p:cTn id="104" dur="500"/>
                                        <p:tgtEl>
                                          <p:spTgt spid="54"/>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77"/>
                                        </p:tgtEl>
                                        <p:attrNameLst>
                                          <p:attrName>style.visibility</p:attrName>
                                        </p:attrNameLst>
                                      </p:cBhvr>
                                      <p:to>
                                        <p:strVal val="visible"/>
                                      </p:to>
                                    </p:set>
                                    <p:animEffect transition="in" filter="blinds(horizontal)">
                                      <p:cBhvr>
                                        <p:cTn id="107" dur="500"/>
                                        <p:tgtEl>
                                          <p:spTgt spid="77"/>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nodeType="clickEffect">
                                  <p:stCondLst>
                                    <p:cond delay="0"/>
                                  </p:stCondLst>
                                  <p:childTnLst>
                                    <p:set>
                                      <p:cBhvr>
                                        <p:cTn id="111" dur="1" fill="hold">
                                          <p:stCondLst>
                                            <p:cond delay="0"/>
                                          </p:stCondLst>
                                        </p:cTn>
                                        <p:tgtEl>
                                          <p:spTgt spid="57"/>
                                        </p:tgtEl>
                                        <p:attrNameLst>
                                          <p:attrName>style.visibility</p:attrName>
                                        </p:attrNameLst>
                                      </p:cBhvr>
                                      <p:to>
                                        <p:strVal val="visible"/>
                                      </p:to>
                                    </p:set>
                                    <p:animEffect transition="in" filter="blinds(horizontal)">
                                      <p:cBhvr>
                                        <p:cTn id="112" dur="500"/>
                                        <p:tgtEl>
                                          <p:spTgt spid="57"/>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64"/>
                                        </p:tgtEl>
                                        <p:attrNameLst>
                                          <p:attrName>style.visibility</p:attrName>
                                        </p:attrNameLst>
                                      </p:cBhvr>
                                      <p:to>
                                        <p:strVal val="visible"/>
                                      </p:to>
                                    </p:set>
                                    <p:animEffect transition="in" filter="blinds(horizontal)">
                                      <p:cBhvr>
                                        <p:cTn id="115" dur="500"/>
                                        <p:tgtEl>
                                          <p:spTgt spid="64"/>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70"/>
                                        </p:tgtEl>
                                        <p:attrNameLst>
                                          <p:attrName>style.visibility</p:attrName>
                                        </p:attrNameLst>
                                      </p:cBhvr>
                                      <p:to>
                                        <p:strVal val="visible"/>
                                      </p:to>
                                    </p:set>
                                    <p:animEffect transition="in" filter="blinds(horizontal)">
                                      <p:cBhvr>
                                        <p:cTn id="120" dur="500"/>
                                        <p:tgtEl>
                                          <p:spTgt spid="70"/>
                                        </p:tgtEl>
                                      </p:cBhvr>
                                    </p:animEffect>
                                  </p:childTnLst>
                                </p:cTn>
                              </p:par>
                              <p:par>
                                <p:cTn id="121" presetID="3" presetClass="entr" presetSubtype="10" fill="hold" grpId="0" nodeType="withEffect">
                                  <p:stCondLst>
                                    <p:cond delay="0"/>
                                  </p:stCondLst>
                                  <p:childTnLst>
                                    <p:set>
                                      <p:cBhvr>
                                        <p:cTn id="122" dur="1" fill="hold">
                                          <p:stCondLst>
                                            <p:cond delay="0"/>
                                          </p:stCondLst>
                                        </p:cTn>
                                        <p:tgtEl>
                                          <p:spTgt spid="72"/>
                                        </p:tgtEl>
                                        <p:attrNameLst>
                                          <p:attrName>style.visibility</p:attrName>
                                        </p:attrNameLst>
                                      </p:cBhvr>
                                      <p:to>
                                        <p:strVal val="visible"/>
                                      </p:to>
                                    </p:set>
                                    <p:animEffect transition="in" filter="blinds(horizontal)">
                                      <p:cBhvr>
                                        <p:cTn id="123" dur="500"/>
                                        <p:tgtEl>
                                          <p:spTgt spid="72"/>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nodeType="click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blinds(horizontal)">
                                      <p:cBhvr>
                                        <p:cTn id="128" dur="500"/>
                                        <p:tgtEl>
                                          <p:spTgt spid="49"/>
                                        </p:tgtEl>
                                      </p:cBhvr>
                                    </p:animEffect>
                                  </p:childTnLst>
                                </p:cTn>
                              </p:par>
                              <p:par>
                                <p:cTn id="129" presetID="3" presetClass="entr" presetSubtype="5" fill="hold" nodeType="with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blinds(vertical)">
                                      <p:cBhvr>
                                        <p:cTn id="131" dur="500"/>
                                        <p:tgtEl>
                                          <p:spTgt spid="46"/>
                                        </p:tgtEl>
                                      </p:cBhvr>
                                    </p:animEffect>
                                  </p:childTnLst>
                                </p:cTn>
                              </p:par>
                            </p:childTnLst>
                          </p:cTn>
                        </p:par>
                      </p:childTnLst>
                    </p:cTn>
                  </p:par>
                  <p:par>
                    <p:cTn id="132" fill="hold">
                      <p:stCondLst>
                        <p:cond delay="indefinite"/>
                      </p:stCondLst>
                      <p:childTnLst>
                        <p:par>
                          <p:cTn id="133" fill="hold">
                            <p:stCondLst>
                              <p:cond delay="0"/>
                            </p:stCondLst>
                            <p:childTnLst>
                              <p:par>
                                <p:cTn id="134" presetID="3" presetClass="entr" presetSubtype="10" fill="hold" nodeType="clickEffect">
                                  <p:stCondLst>
                                    <p:cond delay="0"/>
                                  </p:stCondLst>
                                  <p:childTnLst>
                                    <p:set>
                                      <p:cBhvr>
                                        <p:cTn id="135" dur="1" fill="hold">
                                          <p:stCondLst>
                                            <p:cond delay="0"/>
                                          </p:stCondLst>
                                        </p:cTn>
                                        <p:tgtEl>
                                          <p:spTgt spid="59"/>
                                        </p:tgtEl>
                                        <p:attrNameLst>
                                          <p:attrName>style.visibility</p:attrName>
                                        </p:attrNameLst>
                                      </p:cBhvr>
                                      <p:to>
                                        <p:strVal val="visible"/>
                                      </p:to>
                                    </p:set>
                                    <p:animEffect transition="in" filter="blinds(horizontal)">
                                      <p:cBhvr>
                                        <p:cTn id="136" dur="500"/>
                                        <p:tgtEl>
                                          <p:spTgt spid="59"/>
                                        </p:tgtEl>
                                      </p:cBhvr>
                                    </p:animEffect>
                                  </p:childTnLst>
                                </p:cTn>
                              </p:par>
                              <p:par>
                                <p:cTn id="137" presetID="3" presetClass="entr" presetSubtype="10"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Effect transition="in" filter="blinds(horizontal)">
                                      <p:cBhvr>
                                        <p:cTn id="139" dur="500"/>
                                        <p:tgtEl>
                                          <p:spTgt spid="78"/>
                                        </p:tgtEl>
                                      </p:cBhvr>
                                    </p:animEffect>
                                  </p:childTnLst>
                                </p:cTn>
                              </p:par>
                            </p:childTnLst>
                          </p:cTn>
                        </p:par>
                      </p:childTnLst>
                    </p:cTn>
                  </p:par>
                  <p:par>
                    <p:cTn id="140" fill="hold">
                      <p:stCondLst>
                        <p:cond delay="indefinite"/>
                      </p:stCondLst>
                      <p:childTnLst>
                        <p:par>
                          <p:cTn id="141" fill="hold">
                            <p:stCondLst>
                              <p:cond delay="0"/>
                            </p:stCondLst>
                            <p:childTnLst>
                              <p:par>
                                <p:cTn id="142" presetID="3" presetClass="entr" presetSubtype="10" fill="hold" nodeType="click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blinds(horizontal)">
                                      <p:cBhvr>
                                        <p:cTn id="144" dur="500"/>
                                        <p:tgtEl>
                                          <p:spTgt spid="67"/>
                                        </p:tgtEl>
                                      </p:cBhvr>
                                    </p:animEffect>
                                  </p:childTnLst>
                                </p:cTn>
                              </p:par>
                              <p:par>
                                <p:cTn id="145" presetID="3" presetClass="entr" presetSubtype="10" fill="hold" grpId="0" nodeType="withEffect">
                                  <p:stCondLst>
                                    <p:cond delay="0"/>
                                  </p:stCondLst>
                                  <p:childTnLst>
                                    <p:set>
                                      <p:cBhvr>
                                        <p:cTn id="146" dur="1" fill="hold">
                                          <p:stCondLst>
                                            <p:cond delay="0"/>
                                          </p:stCondLst>
                                        </p:cTn>
                                        <p:tgtEl>
                                          <p:spTgt spid="69"/>
                                        </p:tgtEl>
                                        <p:attrNameLst>
                                          <p:attrName>style.visibility</p:attrName>
                                        </p:attrNameLst>
                                      </p:cBhvr>
                                      <p:to>
                                        <p:strVal val="visible"/>
                                      </p:to>
                                    </p:set>
                                    <p:animEffect transition="in" filter="blinds(horizontal)">
                                      <p:cBhvr>
                                        <p:cTn id="147" dur="500"/>
                                        <p:tgtEl>
                                          <p:spTgt spid="69"/>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73"/>
                                        </p:tgtEl>
                                        <p:attrNameLst>
                                          <p:attrName>style.visibility</p:attrName>
                                        </p:attrNameLst>
                                      </p:cBhvr>
                                      <p:to>
                                        <p:strVal val="visible"/>
                                      </p:to>
                                    </p:set>
                                    <p:animEffect transition="in" filter="blinds(horizontal)">
                                      <p:cBhvr>
                                        <p:cTn id="152" dur="500"/>
                                        <p:tgtEl>
                                          <p:spTgt spid="73"/>
                                        </p:tgtEl>
                                      </p:cBhvr>
                                    </p:animEffect>
                                  </p:childTnLst>
                                </p:cTn>
                              </p:par>
                              <p:par>
                                <p:cTn id="153" presetID="3" presetClass="entr" presetSubtype="10" fill="hold" grpId="0" nodeType="withEffect">
                                  <p:stCondLst>
                                    <p:cond delay="0"/>
                                  </p:stCondLst>
                                  <p:childTnLst>
                                    <p:set>
                                      <p:cBhvr>
                                        <p:cTn id="154" dur="1" fill="hold">
                                          <p:stCondLst>
                                            <p:cond delay="0"/>
                                          </p:stCondLst>
                                        </p:cTn>
                                        <p:tgtEl>
                                          <p:spTgt spid="71"/>
                                        </p:tgtEl>
                                        <p:attrNameLst>
                                          <p:attrName>style.visibility</p:attrName>
                                        </p:attrNameLst>
                                      </p:cBhvr>
                                      <p:to>
                                        <p:strVal val="visible"/>
                                      </p:to>
                                    </p:set>
                                    <p:animEffect transition="in" filter="blinds(horizontal)">
                                      <p:cBhvr>
                                        <p:cTn id="155" dur="500"/>
                                        <p:tgtEl>
                                          <p:spTgt spid="71"/>
                                        </p:tgtEl>
                                      </p:cBhvr>
                                    </p:animEffect>
                                  </p:childTnLst>
                                </p:cTn>
                              </p:par>
                            </p:childTnLst>
                          </p:cTn>
                        </p:par>
                      </p:childTnLst>
                    </p:cTn>
                  </p:par>
                  <p:par>
                    <p:cTn id="156" fill="hold">
                      <p:stCondLst>
                        <p:cond delay="indefinite"/>
                      </p:stCondLst>
                      <p:childTnLst>
                        <p:par>
                          <p:cTn id="157" fill="hold">
                            <p:stCondLst>
                              <p:cond delay="0"/>
                            </p:stCondLst>
                            <p:childTnLst>
                              <p:par>
                                <p:cTn id="158" presetID="3" presetClass="entr" presetSubtype="10" fill="hold" nodeType="clickEffect">
                                  <p:stCondLst>
                                    <p:cond delay="0"/>
                                  </p:stCondLst>
                                  <p:childTnLst>
                                    <p:set>
                                      <p:cBhvr>
                                        <p:cTn id="159" dur="1" fill="hold">
                                          <p:stCondLst>
                                            <p:cond delay="0"/>
                                          </p:stCondLst>
                                        </p:cTn>
                                        <p:tgtEl>
                                          <p:spTgt spid="74">
                                            <p:txEl>
                                              <p:pRg st="0" end="0"/>
                                            </p:txEl>
                                          </p:spTgt>
                                        </p:tgtEl>
                                        <p:attrNameLst>
                                          <p:attrName>style.visibility</p:attrName>
                                        </p:attrNameLst>
                                      </p:cBhvr>
                                      <p:to>
                                        <p:strVal val="visible"/>
                                      </p:to>
                                    </p:set>
                                    <p:animEffect transition="in" filter="blinds(horizontal)">
                                      <p:cBhvr>
                                        <p:cTn id="160" dur="500"/>
                                        <p:tgtEl>
                                          <p:spTgt spid="74">
                                            <p:txEl>
                                              <p:pRg st="0" end="0"/>
                                            </p:txEl>
                                          </p:spTgt>
                                        </p:tgtEl>
                                      </p:cBhvr>
                                    </p:animEffect>
                                  </p:childTnLst>
                                </p:cTn>
                              </p:par>
                            </p:childTnLst>
                          </p:cTn>
                        </p:par>
                      </p:childTnLst>
                    </p:cTn>
                  </p:par>
                  <p:par>
                    <p:cTn id="161" fill="hold">
                      <p:stCondLst>
                        <p:cond delay="indefinite"/>
                      </p:stCondLst>
                      <p:childTnLst>
                        <p:par>
                          <p:cTn id="162" fill="hold">
                            <p:stCondLst>
                              <p:cond delay="0"/>
                            </p:stCondLst>
                            <p:childTnLst>
                              <p:par>
                                <p:cTn id="163" presetID="3" presetClass="entr" presetSubtype="10" fill="hold" nodeType="clickEffect">
                                  <p:stCondLst>
                                    <p:cond delay="0"/>
                                  </p:stCondLst>
                                  <p:childTnLst>
                                    <p:set>
                                      <p:cBhvr>
                                        <p:cTn id="164" dur="1" fill="hold">
                                          <p:stCondLst>
                                            <p:cond delay="0"/>
                                          </p:stCondLst>
                                        </p:cTn>
                                        <p:tgtEl>
                                          <p:spTgt spid="74">
                                            <p:txEl>
                                              <p:pRg st="2" end="2"/>
                                            </p:txEl>
                                          </p:spTgt>
                                        </p:tgtEl>
                                        <p:attrNameLst>
                                          <p:attrName>style.visibility</p:attrName>
                                        </p:attrNameLst>
                                      </p:cBhvr>
                                      <p:to>
                                        <p:strVal val="visible"/>
                                      </p:to>
                                    </p:set>
                                    <p:animEffect transition="in" filter="blinds(horizontal)">
                                      <p:cBhvr>
                                        <p:cTn id="165" dur="500"/>
                                        <p:tgtEl>
                                          <p:spTgt spid="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33" grpId="0"/>
      <p:bldP spid="34" grpId="0"/>
      <p:bldP spid="35" grpId="0"/>
      <p:bldP spid="37" grpId="0"/>
      <p:bldP spid="64" grpId="0"/>
      <p:bldP spid="69" grpId="0"/>
      <p:bldP spid="70" grpId="0" animBg="1"/>
      <p:bldP spid="71" grpId="0" animBg="1"/>
      <p:bldP spid="72" grpId="0"/>
      <p:bldP spid="73" grpId="0"/>
      <p:bldP spid="75" grpId="0" animBg="1"/>
      <p:bldP spid="76" grpId="0" animBg="1"/>
      <p:bldP spid="77" grpId="0"/>
      <p:bldP spid="7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524876" cy="4257675"/>
          </a:xfrm>
        </p:spPr>
        <p:txBody>
          <a:bodyPr>
            <a:normAutofit/>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Look at the patterns for graphs of the form:</a:t>
            </a: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3505200" y="2027068"/>
                <a:ext cx="1850366" cy="33855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600" b="0" i="1" smtClean="0">
                          <a:latin typeface="Cambria Math"/>
                        </a:rPr>
                        <m:t>𝑟</m:t>
                      </m:r>
                      <m:r>
                        <a:rPr lang="en-GB" sz="1600" b="0" i="1" smtClean="0">
                          <a:latin typeface="Cambria Math"/>
                        </a:rPr>
                        <m:t>=</m:t>
                      </m:r>
                      <m:r>
                        <a:rPr lang="en-GB" sz="1600" b="0" i="1" smtClean="0">
                          <a:latin typeface="Cambria Math"/>
                        </a:rPr>
                        <m:t>𝑎</m:t>
                      </m:r>
                      <m:r>
                        <a:rPr lang="en-GB" sz="1600" b="0" i="1" smtClean="0">
                          <a:latin typeface="Cambria Math"/>
                        </a:rPr>
                        <m:t>(</m:t>
                      </m:r>
                      <m:r>
                        <a:rPr lang="en-GB" sz="1600" b="0" i="1" smtClean="0">
                          <a:latin typeface="Cambria Math"/>
                        </a:rPr>
                        <m:t>𝑝</m:t>
                      </m:r>
                      <m:r>
                        <a:rPr lang="en-GB" sz="1600" b="0" i="1" smtClean="0">
                          <a:latin typeface="Cambria Math"/>
                        </a:rPr>
                        <m:t>+</m:t>
                      </m:r>
                      <m:r>
                        <a:rPr lang="en-GB" sz="1600" b="0" i="1" smtClean="0">
                          <a:latin typeface="Cambria Math"/>
                        </a:rPr>
                        <m:t>𝑞𝑐𝑜𝑠</m:t>
                      </m:r>
                      <m:r>
                        <a:rPr lang="en-GB" sz="1600" b="0" i="1" smtClean="0">
                          <a:latin typeface="Cambria Math"/>
                          <a:ea typeface="Cambria Math"/>
                        </a:rPr>
                        <m:t>𝜃</m:t>
                      </m:r>
                      <m:r>
                        <a:rPr lang="en-GB" sz="1600" b="0" i="1" smtClean="0">
                          <a:latin typeface="Cambria Math"/>
                          <a:ea typeface="Cambria Math"/>
                        </a:rPr>
                        <m:t>)</m:t>
                      </m:r>
                    </m:oMath>
                  </m:oMathPara>
                </a14:m>
                <a:endParaRPr lang="en-GB" sz="1600" dirty="0"/>
              </a:p>
            </p:txBody>
          </p:sp>
        </mc:Choice>
        <mc:Fallback xmlns="">
          <p:sp>
            <p:nvSpPr>
              <p:cNvPr id="4" name="TextBox 3"/>
              <p:cNvSpPr txBox="1">
                <a:spLocks noRot="1" noChangeAspect="1" noMove="1" noResize="1" noEditPoints="1" noAdjustHandles="1" noChangeArrowheads="1" noChangeShapeType="1" noTextEdit="1"/>
              </p:cNvSpPr>
              <p:nvPr/>
            </p:nvSpPr>
            <p:spPr>
              <a:xfrm>
                <a:off x="3505200" y="2027068"/>
                <a:ext cx="1850366" cy="338554"/>
              </a:xfrm>
              <a:prstGeom prst="rect">
                <a:avLst/>
              </a:prstGeom>
              <a:blipFill>
                <a:blip r:embed="rId2"/>
                <a:stretch>
                  <a:fillRect b="-10909"/>
                </a:stretch>
              </a:blipFill>
            </p:spPr>
            <p:txBody>
              <a:bodyPr/>
              <a:lstStyle/>
              <a:p>
                <a:r>
                  <a:rPr lang="en-GB">
                    <a:noFill/>
                  </a:rPr>
                  <a:t> </a:t>
                </a:r>
              </a:p>
            </p:txBody>
          </p:sp>
        </mc:Fallback>
      </mc:AlternateContent>
      <p:pic>
        <p:nvPicPr>
          <p:cNvPr id="7"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49" t="14982" r="3205" b="6620"/>
          <a:stretch/>
        </p:blipFill>
        <p:spPr bwMode="auto">
          <a:xfrm>
            <a:off x="6553200" y="4648200"/>
            <a:ext cx="2438400" cy="1665069"/>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405" t="14584" r="3571" b="6399"/>
          <a:stretch/>
        </p:blipFill>
        <p:spPr bwMode="auto">
          <a:xfrm>
            <a:off x="6553200" y="2590800"/>
            <a:ext cx="2438400" cy="167502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685800" y="2514600"/>
            <a:ext cx="705642" cy="338554"/>
          </a:xfrm>
          <a:prstGeom prst="rect">
            <a:avLst/>
          </a:prstGeom>
          <a:noFill/>
        </p:spPr>
        <p:txBody>
          <a:bodyPr wrap="none" rtlCol="0">
            <a:spAutoFit/>
          </a:bodyPr>
          <a:lstStyle/>
          <a:p>
            <a:r>
              <a:rPr lang="en-GB" sz="1600" b="1" dirty="0">
                <a:solidFill>
                  <a:srgbClr val="FF0000"/>
                </a:solidFill>
                <a:latin typeface="Comic Sans MS" panose="030F0702030302020204" pitchFamily="66" charset="0"/>
              </a:rPr>
              <a:t>p &lt; q</a:t>
            </a:r>
          </a:p>
        </p:txBody>
      </p:sp>
      <p:sp>
        <p:nvSpPr>
          <p:cNvPr id="9" name="TextBox 8"/>
          <p:cNvSpPr txBox="1"/>
          <p:nvPr/>
        </p:nvSpPr>
        <p:spPr>
          <a:xfrm>
            <a:off x="152400" y="2895600"/>
            <a:ext cx="1676400" cy="1277273"/>
          </a:xfrm>
          <a:prstGeom prst="rect">
            <a:avLst/>
          </a:prstGeom>
          <a:noFill/>
        </p:spPr>
        <p:txBody>
          <a:bodyPr wrap="square" rtlCol="0">
            <a:spAutoFit/>
          </a:bodyPr>
          <a:lstStyle/>
          <a:p>
            <a:pPr algn="ctr"/>
            <a:r>
              <a:rPr lang="en-GB" sz="1100" dirty="0">
                <a:solidFill>
                  <a:srgbClr val="FF0000"/>
                </a:solidFill>
                <a:latin typeface="Comic Sans MS" panose="030F0702030302020204" pitchFamily="66" charset="0"/>
              </a:rPr>
              <a:t>As we would get some negative values for the distance, r (caused by cos being negative),  so the graph is not defined for all values of </a:t>
            </a:r>
            <a:r>
              <a:rPr lang="el-GR" sz="1100" dirty="0">
                <a:solidFill>
                  <a:srgbClr val="FF0000"/>
                </a:solidFill>
                <a:latin typeface="Comic Sans MS" panose="030F0702030302020204" pitchFamily="66" charset="0"/>
              </a:rPr>
              <a:t>θ</a:t>
            </a:r>
            <a:endParaRPr lang="en-GB" sz="1100" dirty="0">
              <a:solidFill>
                <a:srgbClr val="FF0000"/>
              </a:solidFill>
              <a:latin typeface="Comic Sans MS" panose="030F0702030302020204" pitchFamily="66" charset="0"/>
            </a:endParaRPr>
          </a:p>
        </p:txBody>
      </p:sp>
      <p:sp>
        <p:nvSpPr>
          <p:cNvPr id="11" name="TextBox 10"/>
          <p:cNvSpPr txBox="1"/>
          <p:nvPr/>
        </p:nvSpPr>
        <p:spPr>
          <a:xfrm>
            <a:off x="685800" y="4343400"/>
            <a:ext cx="705642" cy="338554"/>
          </a:xfrm>
          <a:prstGeom prst="rect">
            <a:avLst/>
          </a:prstGeom>
          <a:noFill/>
        </p:spPr>
        <p:txBody>
          <a:bodyPr wrap="none" rtlCol="0">
            <a:spAutoFit/>
          </a:bodyPr>
          <a:lstStyle/>
          <a:p>
            <a:r>
              <a:rPr lang="en-GB" sz="1600" b="1" dirty="0">
                <a:solidFill>
                  <a:srgbClr val="FF0000"/>
                </a:solidFill>
                <a:latin typeface="Comic Sans MS" panose="030F0702030302020204" pitchFamily="66" charset="0"/>
              </a:rPr>
              <a:t>p = q</a:t>
            </a:r>
          </a:p>
        </p:txBody>
      </p:sp>
      <p:sp>
        <p:nvSpPr>
          <p:cNvPr id="12" name="TextBox 11"/>
          <p:cNvSpPr txBox="1"/>
          <p:nvPr/>
        </p:nvSpPr>
        <p:spPr>
          <a:xfrm>
            <a:off x="152400" y="4724400"/>
            <a:ext cx="1676400" cy="1785104"/>
          </a:xfrm>
          <a:prstGeom prst="rect">
            <a:avLst/>
          </a:prstGeom>
          <a:noFill/>
        </p:spPr>
        <p:txBody>
          <a:bodyPr wrap="square" rtlCol="0">
            <a:spAutoFit/>
          </a:bodyPr>
          <a:lstStyle/>
          <a:p>
            <a:pPr algn="ctr"/>
            <a:r>
              <a:rPr lang="en-GB" sz="1100" dirty="0">
                <a:solidFill>
                  <a:srgbClr val="FF0000"/>
                </a:solidFill>
                <a:latin typeface="Comic Sans MS" panose="030F0702030302020204" pitchFamily="66" charset="0"/>
              </a:rPr>
              <a:t>When p = q, we will get a value of 0 for the distance at one point (when </a:t>
            </a:r>
            <a:r>
              <a:rPr lang="el-GR" sz="1100" dirty="0">
                <a:solidFill>
                  <a:srgbClr val="FF0000"/>
                </a:solidFill>
                <a:latin typeface="Comic Sans MS" panose="030F0702030302020204" pitchFamily="66" charset="0"/>
              </a:rPr>
              <a:t>θ</a:t>
            </a:r>
            <a:r>
              <a:rPr lang="en-GB" sz="1100" dirty="0">
                <a:solidFill>
                  <a:srgbClr val="FF0000"/>
                </a:solidFill>
                <a:latin typeface="Comic Sans MS" panose="030F0702030302020204" pitchFamily="66" charset="0"/>
              </a:rPr>
              <a:t> = </a:t>
            </a:r>
            <a:r>
              <a:rPr lang="el-GR" sz="1100" dirty="0">
                <a:solidFill>
                  <a:srgbClr val="FF0000"/>
                </a:solidFill>
                <a:latin typeface="Comic Sans MS" panose="030F0702030302020204" pitchFamily="66" charset="0"/>
              </a:rPr>
              <a:t>π</a:t>
            </a:r>
            <a:r>
              <a:rPr lang="en-GB" sz="1100" dirty="0">
                <a:solidFill>
                  <a:srgbClr val="FF0000"/>
                </a:solidFill>
                <a:latin typeface="Comic Sans MS" panose="030F0702030302020204" pitchFamily="66" charset="0"/>
              </a:rPr>
              <a:t>, as cos will be -1. Therefore we do p – q which cancel out as they’re equal)</a:t>
            </a:r>
          </a:p>
          <a:p>
            <a:pPr algn="ctr"/>
            <a:endParaRPr lang="en-GB" sz="1100" dirty="0">
              <a:solidFill>
                <a:srgbClr val="FF0000"/>
              </a:solidFill>
              <a:latin typeface="Comic Sans MS" panose="030F0702030302020204" pitchFamily="66" charset="0"/>
            </a:endParaRPr>
          </a:p>
          <a:p>
            <a:pPr algn="ctr"/>
            <a:r>
              <a:rPr lang="en-GB" sz="1100" dirty="0">
                <a:solidFill>
                  <a:srgbClr val="FF0000"/>
                </a:solidFill>
                <a:latin typeface="Comic Sans MS" panose="030F0702030302020204" pitchFamily="66" charset="0"/>
                <a:sym typeface="Wingdings" panose="05000000000000000000" pitchFamily="2" charset="2"/>
              </a:rPr>
              <a:t> This gives us the ‘cardioid’ shape</a:t>
            </a:r>
            <a:endParaRPr lang="en-GB" sz="1100" dirty="0">
              <a:solidFill>
                <a:srgbClr val="FF0000"/>
              </a:solidFill>
              <a:latin typeface="Comic Sans MS" panose="030F0702030302020204" pitchFamily="66" charset="0"/>
            </a:endParaRPr>
          </a:p>
        </p:txBody>
      </p:sp>
      <p:pic>
        <p:nvPicPr>
          <p:cNvPr id="1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23" t="14892" r="3542" b="6699"/>
          <a:stretch/>
        </p:blipFill>
        <p:spPr bwMode="auto">
          <a:xfrm>
            <a:off x="1981200" y="4648200"/>
            <a:ext cx="2438400" cy="1672811"/>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TextBox 13"/>
          <p:cNvSpPr txBox="1"/>
          <p:nvPr/>
        </p:nvSpPr>
        <p:spPr>
          <a:xfrm>
            <a:off x="4876800" y="2514600"/>
            <a:ext cx="1242648" cy="338554"/>
          </a:xfrm>
          <a:prstGeom prst="rect">
            <a:avLst/>
          </a:prstGeom>
          <a:noFill/>
        </p:spPr>
        <p:txBody>
          <a:bodyPr wrap="none" rtlCol="0">
            <a:spAutoFit/>
          </a:bodyPr>
          <a:lstStyle/>
          <a:p>
            <a:r>
              <a:rPr lang="en-GB" sz="1600" b="1" dirty="0">
                <a:solidFill>
                  <a:srgbClr val="FF0000"/>
                </a:solidFill>
                <a:latin typeface="Comic Sans MS" panose="030F0702030302020204" pitchFamily="66" charset="0"/>
              </a:rPr>
              <a:t>q ≤ p &lt; 2q</a:t>
            </a:r>
          </a:p>
        </p:txBody>
      </p:sp>
      <p:sp>
        <p:nvSpPr>
          <p:cNvPr id="15" name="TextBox 14"/>
          <p:cNvSpPr txBox="1"/>
          <p:nvPr/>
        </p:nvSpPr>
        <p:spPr>
          <a:xfrm>
            <a:off x="4648200" y="2895600"/>
            <a:ext cx="1676400" cy="1277273"/>
          </a:xfrm>
          <a:prstGeom prst="rect">
            <a:avLst/>
          </a:prstGeom>
          <a:noFill/>
        </p:spPr>
        <p:txBody>
          <a:bodyPr wrap="square" rtlCol="0">
            <a:spAutoFit/>
          </a:bodyPr>
          <a:lstStyle/>
          <a:p>
            <a:pPr algn="ctr"/>
            <a:r>
              <a:rPr lang="en-GB" sz="1100" dirty="0">
                <a:solidFill>
                  <a:srgbClr val="FF0000"/>
                </a:solidFill>
                <a:latin typeface="Comic Sans MS" panose="030F0702030302020204" pitchFamily="66" charset="0"/>
              </a:rPr>
              <a:t>If p is greater than q, but less than 2q, we get an egg-shape, but with a ‘dimple’ in it</a:t>
            </a:r>
          </a:p>
          <a:p>
            <a:pPr algn="ctr"/>
            <a:endParaRPr lang="en-GB" sz="1100" dirty="0">
              <a:solidFill>
                <a:srgbClr val="FF0000"/>
              </a:solidFill>
              <a:latin typeface="Comic Sans MS" panose="030F0702030302020204" pitchFamily="66" charset="0"/>
            </a:endParaRPr>
          </a:p>
          <a:p>
            <a:pPr algn="ctr"/>
            <a:r>
              <a:rPr lang="en-GB" sz="1100" dirty="0">
                <a:solidFill>
                  <a:srgbClr val="FF0000"/>
                </a:solidFill>
                <a:latin typeface="Comic Sans MS" panose="030F0702030302020204" pitchFamily="66" charset="0"/>
              </a:rPr>
              <a:t>(we will </a:t>
            </a:r>
            <a:r>
              <a:rPr lang="en-GB" sz="1100" u="sng" dirty="0">
                <a:solidFill>
                  <a:srgbClr val="FF0000"/>
                </a:solidFill>
                <a:latin typeface="Comic Sans MS" panose="030F0702030302020204" pitchFamily="66" charset="0"/>
              </a:rPr>
              <a:t>prove</a:t>
            </a:r>
            <a:r>
              <a:rPr lang="en-GB" sz="1100" dirty="0">
                <a:solidFill>
                  <a:srgbClr val="FF0000"/>
                </a:solidFill>
                <a:latin typeface="Comic Sans MS" panose="030F0702030302020204" pitchFamily="66" charset="0"/>
              </a:rPr>
              <a:t> this in section 7E)</a:t>
            </a:r>
          </a:p>
        </p:txBody>
      </p:sp>
      <p:sp>
        <p:nvSpPr>
          <p:cNvPr id="16" name="TextBox 15"/>
          <p:cNvSpPr txBox="1"/>
          <p:nvPr/>
        </p:nvSpPr>
        <p:spPr>
          <a:xfrm>
            <a:off x="5105400" y="4343400"/>
            <a:ext cx="830677" cy="338554"/>
          </a:xfrm>
          <a:prstGeom prst="rect">
            <a:avLst/>
          </a:prstGeom>
          <a:noFill/>
        </p:spPr>
        <p:txBody>
          <a:bodyPr wrap="none" rtlCol="0">
            <a:spAutoFit/>
          </a:bodyPr>
          <a:lstStyle/>
          <a:p>
            <a:r>
              <a:rPr lang="en-GB" sz="1600" b="1" dirty="0">
                <a:solidFill>
                  <a:srgbClr val="FF0000"/>
                </a:solidFill>
                <a:latin typeface="Comic Sans MS" panose="030F0702030302020204" pitchFamily="66" charset="0"/>
              </a:rPr>
              <a:t>p ≥ 2q</a:t>
            </a:r>
          </a:p>
        </p:txBody>
      </p:sp>
      <p:sp>
        <p:nvSpPr>
          <p:cNvPr id="17" name="TextBox 16"/>
          <p:cNvSpPr txBox="1"/>
          <p:nvPr/>
        </p:nvSpPr>
        <p:spPr>
          <a:xfrm>
            <a:off x="4648200" y="4724400"/>
            <a:ext cx="1676400" cy="1615827"/>
          </a:xfrm>
          <a:prstGeom prst="rect">
            <a:avLst/>
          </a:prstGeom>
          <a:noFill/>
        </p:spPr>
        <p:txBody>
          <a:bodyPr wrap="square" rtlCol="0">
            <a:spAutoFit/>
          </a:bodyPr>
          <a:lstStyle/>
          <a:p>
            <a:pPr algn="ctr"/>
            <a:r>
              <a:rPr lang="en-GB" sz="1100" dirty="0">
                <a:solidFill>
                  <a:srgbClr val="FF0000"/>
                </a:solidFill>
                <a:latin typeface="Comic Sans MS" panose="030F0702030302020204" pitchFamily="66" charset="0"/>
              </a:rPr>
              <a:t>If p is equal to or greater than 2q, we get the ‘egg’ shape, but as a smooth curve, without a dimple</a:t>
            </a:r>
          </a:p>
          <a:p>
            <a:pPr algn="ctr"/>
            <a:endParaRPr lang="en-GB" sz="1100" dirty="0">
              <a:solidFill>
                <a:srgbClr val="FF0000"/>
              </a:solidFill>
              <a:latin typeface="Comic Sans MS" panose="030F0702030302020204" pitchFamily="66" charset="0"/>
            </a:endParaRPr>
          </a:p>
          <a:p>
            <a:pPr algn="ctr"/>
            <a:r>
              <a:rPr lang="en-GB" sz="1100" dirty="0">
                <a:solidFill>
                  <a:srgbClr val="FF0000"/>
                </a:solidFill>
                <a:latin typeface="Comic Sans MS" panose="030F0702030302020204" pitchFamily="66" charset="0"/>
                <a:sym typeface="Wingdings" panose="05000000000000000000" pitchFamily="2" charset="2"/>
              </a:rPr>
              <a:t> The greater p is, the ‘wider’ the egg gets stretched!</a:t>
            </a:r>
            <a:endParaRPr lang="en-GB" sz="1100" dirty="0">
              <a:solidFill>
                <a:srgbClr val="FF0000"/>
              </a:solidFill>
              <a:latin typeface="Comic Sans MS" panose="030F0702030302020204" pitchFamily="66" charset="0"/>
            </a:endParaRPr>
          </a:p>
        </p:txBody>
      </p:sp>
      <p:sp>
        <p:nvSpPr>
          <p:cNvPr id="10" name="Rectangle 9"/>
          <p:cNvSpPr/>
          <p:nvPr/>
        </p:nvSpPr>
        <p:spPr>
          <a:xfrm>
            <a:off x="3581400" y="2065168"/>
            <a:ext cx="1676400" cy="28575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1981200" y="2590800"/>
            <a:ext cx="2438400" cy="167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1981200" y="2971800"/>
            <a:ext cx="2438400" cy="830997"/>
          </a:xfrm>
          <a:prstGeom prst="rect">
            <a:avLst/>
          </a:prstGeom>
          <a:noFill/>
        </p:spPr>
        <p:txBody>
          <a:bodyPr wrap="square" rtlCol="0">
            <a:spAutoFit/>
          </a:bodyPr>
          <a:lstStyle/>
          <a:p>
            <a:pPr algn="ctr"/>
            <a:r>
              <a:rPr lang="en-US" sz="1600" dirty="0">
                <a:latin typeface="Comic Sans MS" panose="030F0702030302020204" pitchFamily="66" charset="0"/>
              </a:rPr>
              <a:t>We will not plot this graph as some values cannot be calculated</a:t>
            </a:r>
            <a:endParaRPr lang="en-GB" sz="1600" dirty="0">
              <a:latin typeface="Comic Sans MS" panose="030F0702030302020204" pitchFamily="66" charset="0"/>
            </a:endParaRPr>
          </a:p>
        </p:txBody>
      </p:sp>
      <p:sp>
        <p:nvSpPr>
          <p:cNvPr id="19" name="TextBox 18"/>
          <p:cNvSpPr txBox="1"/>
          <p:nvPr/>
        </p:nvSpPr>
        <p:spPr>
          <a:xfrm>
            <a:off x="843149" y="6550223"/>
            <a:ext cx="7563289" cy="307777"/>
          </a:xfrm>
          <a:prstGeom prst="rect">
            <a:avLst/>
          </a:prstGeom>
          <a:solidFill>
            <a:schemeClr val="bg1"/>
          </a:solidFill>
          <a:ln w="25400">
            <a:solidFill>
              <a:schemeClr val="tx1"/>
            </a:solidFill>
          </a:ln>
        </p:spPr>
        <p:txBody>
          <a:bodyPr wrap="none" rtlCol="0">
            <a:spAutoFit/>
          </a:bodyPr>
          <a:lstStyle/>
          <a:p>
            <a:pPr algn="ctr"/>
            <a:r>
              <a:rPr lang="en-US" sz="1400" dirty="0">
                <a:solidFill>
                  <a:srgbClr val="0000FF"/>
                </a:solidFill>
                <a:latin typeface="Comic Sans MS" panose="030F0702030302020204" pitchFamily="66" charset="0"/>
              </a:rPr>
              <a:t>Note that ‘r = a(p + </a:t>
            </a:r>
            <a:r>
              <a:rPr lang="en-US" sz="1400" dirty="0" err="1">
                <a:solidFill>
                  <a:srgbClr val="0000FF"/>
                </a:solidFill>
                <a:latin typeface="Comic Sans MS" panose="030F0702030302020204" pitchFamily="66" charset="0"/>
              </a:rPr>
              <a:t>q</a:t>
            </a:r>
            <a:r>
              <a:rPr lang="en-US" sz="1400" b="1" dirty="0" err="1">
                <a:solidFill>
                  <a:srgbClr val="0000FF"/>
                </a:solidFill>
                <a:latin typeface="Comic Sans MS" panose="030F0702030302020204" pitchFamily="66" charset="0"/>
              </a:rPr>
              <a:t>sin</a:t>
            </a:r>
            <a:r>
              <a:rPr lang="el-GR" sz="1400" dirty="0">
                <a:solidFill>
                  <a:srgbClr val="0000FF"/>
                </a:solidFill>
                <a:latin typeface="Comic Sans MS" panose="030F0702030302020204" pitchFamily="66" charset="0"/>
              </a:rPr>
              <a:t>θ</a:t>
            </a:r>
            <a:r>
              <a:rPr lang="en-US" sz="1400" dirty="0">
                <a:solidFill>
                  <a:srgbClr val="0000FF"/>
                </a:solidFill>
                <a:latin typeface="Comic Sans MS" panose="030F0702030302020204" pitchFamily="66" charset="0"/>
              </a:rPr>
              <a:t>)’ has the same pattern, but rotated 90 degrees anticlockwise!</a:t>
            </a:r>
            <a:endParaRPr lang="en-GB" sz="1400" dirty="0">
              <a:solidFill>
                <a:srgbClr val="0000FF"/>
              </a:solidFill>
              <a:latin typeface="Comic Sans MS" panose="030F0702030302020204" pitchFamily="66" charset="0"/>
            </a:endParaRPr>
          </a:p>
        </p:txBody>
      </p:sp>
      <p:sp>
        <p:nvSpPr>
          <p:cNvPr id="23" name="タイトル 1">
            <a:extLst>
              <a:ext uri="{FF2B5EF4-FFF2-40B4-BE49-F238E27FC236}">
                <a16:creationId xmlns:a16="http://schemas.microsoft.com/office/drawing/2014/main" id="{C67F6EC0-CF23-4042-8C81-D03DBF80F6F6}"/>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24" name="テキスト ボックス 23">
            <a:extLst>
              <a:ext uri="{FF2B5EF4-FFF2-40B4-BE49-F238E27FC236}">
                <a16:creationId xmlns:a16="http://schemas.microsoft.com/office/drawing/2014/main" id="{9985EDFC-1AD9-40CA-86F9-6C9027E55410}"/>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spTree>
    <p:extLst>
      <p:ext uri="{BB962C8B-B14F-4D97-AF65-F5344CB8AC3E}">
        <p14:creationId xmlns:p14="http://schemas.microsoft.com/office/powerpoint/2010/main" val="414597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linds(horizontal)">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blinds(horizontal)">
                                      <p:cBhvr>
                                        <p:cTn id="40" dur="500"/>
                                        <p:tgtEl>
                                          <p:spTgt spid="12">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2">
                                            <p:txEl>
                                              <p:pRg st="2" end="2"/>
                                            </p:txEl>
                                          </p:spTgt>
                                        </p:tgtEl>
                                        <p:attrNameLst>
                                          <p:attrName>style.visibility</p:attrName>
                                        </p:attrNameLst>
                                      </p:cBhvr>
                                      <p:to>
                                        <p:strVal val="visible"/>
                                      </p:to>
                                    </p:set>
                                    <p:animEffect transition="in" filter="blinds(horizontal)">
                                      <p:cBhvr>
                                        <p:cTn id="45" dur="500"/>
                                        <p:tgtEl>
                                          <p:spTgt spid="12">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linds(horizontal)">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14">
                                            <p:txEl>
                                              <p:pRg st="0" end="0"/>
                                            </p:txEl>
                                          </p:spTgt>
                                        </p:tgtEl>
                                        <p:attrNameLst>
                                          <p:attrName>style.visibility</p:attrName>
                                        </p:attrNameLst>
                                      </p:cBhvr>
                                      <p:to>
                                        <p:strVal val="visible"/>
                                      </p:to>
                                    </p:set>
                                    <p:animEffect transition="in" filter="blinds(horizontal)">
                                      <p:cBhvr>
                                        <p:cTn id="55" dur="500"/>
                                        <p:tgtEl>
                                          <p:spTgt spid="14">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15">
                                            <p:txEl>
                                              <p:pRg st="0" end="0"/>
                                            </p:txEl>
                                          </p:spTgt>
                                        </p:tgtEl>
                                        <p:attrNameLst>
                                          <p:attrName>style.visibility</p:attrName>
                                        </p:attrNameLst>
                                      </p:cBhvr>
                                      <p:to>
                                        <p:strVal val="visible"/>
                                      </p:to>
                                    </p:set>
                                    <p:animEffect transition="in" filter="blinds(horizontal)">
                                      <p:cBhvr>
                                        <p:cTn id="60" dur="500"/>
                                        <p:tgtEl>
                                          <p:spTgt spid="15">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15">
                                            <p:txEl>
                                              <p:pRg st="2" end="2"/>
                                            </p:txEl>
                                          </p:spTgt>
                                        </p:tgtEl>
                                        <p:attrNameLst>
                                          <p:attrName>style.visibility</p:attrName>
                                        </p:attrNameLst>
                                      </p:cBhvr>
                                      <p:to>
                                        <p:strVal val="visible"/>
                                      </p:to>
                                    </p:set>
                                    <p:animEffect transition="in" filter="blinds(horizontal)">
                                      <p:cBhvr>
                                        <p:cTn id="65" dur="500"/>
                                        <p:tgtEl>
                                          <p:spTgt spid="15">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blinds(horizontal)">
                                      <p:cBhvr>
                                        <p:cTn id="70" dur="500"/>
                                        <p:tgtEl>
                                          <p:spTgt spid="8"/>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blinds(horizontal)">
                                      <p:cBhvr>
                                        <p:cTn id="75" dur="500"/>
                                        <p:tgtEl>
                                          <p:spTgt spid="16"/>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nodeType="clickEffect">
                                  <p:stCondLst>
                                    <p:cond delay="0"/>
                                  </p:stCondLst>
                                  <p:childTnLst>
                                    <p:set>
                                      <p:cBhvr>
                                        <p:cTn id="79" dur="1" fill="hold">
                                          <p:stCondLst>
                                            <p:cond delay="0"/>
                                          </p:stCondLst>
                                        </p:cTn>
                                        <p:tgtEl>
                                          <p:spTgt spid="17">
                                            <p:txEl>
                                              <p:pRg st="0" end="0"/>
                                            </p:txEl>
                                          </p:spTgt>
                                        </p:tgtEl>
                                        <p:attrNameLst>
                                          <p:attrName>style.visibility</p:attrName>
                                        </p:attrNameLst>
                                      </p:cBhvr>
                                      <p:to>
                                        <p:strVal val="visible"/>
                                      </p:to>
                                    </p:set>
                                    <p:animEffect transition="in" filter="blinds(horizontal)">
                                      <p:cBhvr>
                                        <p:cTn id="80" dur="500"/>
                                        <p:tgtEl>
                                          <p:spTgt spid="17">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nodeType="clickEffect">
                                  <p:stCondLst>
                                    <p:cond delay="0"/>
                                  </p:stCondLst>
                                  <p:childTnLst>
                                    <p:set>
                                      <p:cBhvr>
                                        <p:cTn id="84" dur="1" fill="hold">
                                          <p:stCondLst>
                                            <p:cond delay="0"/>
                                          </p:stCondLst>
                                        </p:cTn>
                                        <p:tgtEl>
                                          <p:spTgt spid="17">
                                            <p:txEl>
                                              <p:pRg st="2" end="2"/>
                                            </p:txEl>
                                          </p:spTgt>
                                        </p:tgtEl>
                                        <p:attrNameLst>
                                          <p:attrName>style.visibility</p:attrName>
                                        </p:attrNameLst>
                                      </p:cBhvr>
                                      <p:to>
                                        <p:strVal val="visible"/>
                                      </p:to>
                                    </p:set>
                                    <p:animEffect transition="in" filter="blinds(horizontal)">
                                      <p:cBhvr>
                                        <p:cTn id="85" dur="500"/>
                                        <p:tgtEl>
                                          <p:spTgt spid="17">
                                            <p:txEl>
                                              <p:pRg st="2" end="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nodeType="clickEffect">
                                  <p:stCondLst>
                                    <p:cond delay="0"/>
                                  </p:stCondLst>
                                  <p:childTnLst>
                                    <p:set>
                                      <p:cBhvr>
                                        <p:cTn id="89" dur="1" fill="hold">
                                          <p:stCondLst>
                                            <p:cond delay="0"/>
                                          </p:stCondLst>
                                        </p:cTn>
                                        <p:tgtEl>
                                          <p:spTgt spid="7"/>
                                        </p:tgtEl>
                                        <p:attrNameLst>
                                          <p:attrName>style.visibility</p:attrName>
                                        </p:attrNameLst>
                                      </p:cBhvr>
                                      <p:to>
                                        <p:strVal val="visible"/>
                                      </p:to>
                                    </p:set>
                                    <p:animEffect transition="in" filter="blinds(horizontal)">
                                      <p:cBhvr>
                                        <p:cTn id="90" dur="500"/>
                                        <p:tgtEl>
                                          <p:spTgt spid="7"/>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19"/>
                                        </p:tgtEl>
                                        <p:attrNameLst>
                                          <p:attrName>style.visibility</p:attrName>
                                        </p:attrNameLst>
                                      </p:cBhvr>
                                      <p:to>
                                        <p:strVal val="visible"/>
                                      </p:to>
                                    </p:set>
                                    <p:animEffect transition="in" filter="blinds(horizontal)">
                                      <p:cBhvr>
                                        <p:cTn id="9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1" grpId="0"/>
      <p:bldP spid="16" grpId="0"/>
      <p:bldP spid="10" grpId="0" animBg="1"/>
      <p:bldP spid="18" grpId="0" animBg="1"/>
      <p:bldP spid="20" grpId="0"/>
      <p:bldP spid="1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488" t="14312" r="1256" b="13688"/>
          <a:stretch/>
        </p:blipFill>
        <p:spPr bwMode="auto">
          <a:xfrm>
            <a:off x="152400" y="4648200"/>
            <a:ext cx="2590800" cy="1583267"/>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67" t="14041" r="1338" b="13624"/>
          <a:stretch/>
        </p:blipFill>
        <p:spPr bwMode="auto">
          <a:xfrm>
            <a:off x="3200400" y="4648200"/>
            <a:ext cx="2743200" cy="16002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3" name="Picture 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751" t="14763" r="943" b="13975"/>
          <a:stretch/>
        </p:blipFill>
        <p:spPr bwMode="auto">
          <a:xfrm>
            <a:off x="6400800" y="4648200"/>
            <a:ext cx="2603665" cy="1573967"/>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Content Placeholder 2"/>
          <p:cNvSpPr>
            <a:spLocks noGrp="1"/>
          </p:cNvSpPr>
          <p:nvPr>
            <p:ph idx="1"/>
          </p:nvPr>
        </p:nvSpPr>
        <p:spPr>
          <a:xfrm>
            <a:off x="228599" y="1600200"/>
            <a:ext cx="8524876" cy="4257675"/>
          </a:xfrm>
        </p:spPr>
        <p:txBody>
          <a:bodyPr>
            <a:normAutofit/>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You don’t need to memorise these shapes (as you can work them out if needed), but they are useful to be aware of (in addition to those you have seen so far…)</a:t>
            </a: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p:txBody>
      </p:sp>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516" t="14506" r="2540" b="13817"/>
          <a:stretch/>
        </p:blipFill>
        <p:spPr bwMode="auto">
          <a:xfrm>
            <a:off x="152400" y="2667000"/>
            <a:ext cx="2593732" cy="16002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412" t="14451" r="1441" b="13498"/>
          <a:stretch/>
        </p:blipFill>
        <p:spPr bwMode="auto">
          <a:xfrm>
            <a:off x="6400800" y="2667000"/>
            <a:ext cx="2613660" cy="16002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69" t="15079" r="1419" b="13881"/>
          <a:stretch/>
        </p:blipFill>
        <p:spPr bwMode="auto">
          <a:xfrm>
            <a:off x="3200400" y="2667000"/>
            <a:ext cx="2743200" cy="16002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mc:AlternateContent xmlns:mc="http://schemas.openxmlformats.org/markup-compatibility/2006" xmlns:a14="http://schemas.microsoft.com/office/drawing/2010/main">
        <mc:Choice Requires="a14">
          <p:sp>
            <p:nvSpPr>
              <p:cNvPr id="4" name="TextBox 3"/>
              <p:cNvSpPr txBox="1"/>
              <p:nvPr/>
            </p:nvSpPr>
            <p:spPr>
              <a:xfrm>
                <a:off x="1600200" y="2667000"/>
                <a:ext cx="117211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𝒄𝒐𝒔</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600200" y="2667000"/>
                <a:ext cx="1172116"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648200" y="2667000"/>
                <a:ext cx="13099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𝒄𝒐𝒔</m:t>
                      </m:r>
                      <m:r>
                        <a:rPr lang="en-US" b="1" i="1" smtClean="0">
                          <a:solidFill>
                            <a:srgbClr val="FF0000"/>
                          </a:solidFill>
                          <a:latin typeface="Cambria Math"/>
                        </a:rPr>
                        <m:t>𝟐</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648200" y="2667000"/>
                <a:ext cx="1309974"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696200" y="2667000"/>
                <a:ext cx="13099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𝒄𝒐𝒔</m:t>
                      </m:r>
                      <m:r>
                        <a:rPr lang="en-US" b="1" i="1" smtClean="0">
                          <a:solidFill>
                            <a:srgbClr val="FF0000"/>
                          </a:solidFill>
                          <a:latin typeface="Cambria Math"/>
                        </a:rPr>
                        <m:t>𝟑</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7696200" y="2667000"/>
                <a:ext cx="1309974"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676400" y="5867400"/>
                <a:ext cx="11560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𝒔𝒊𝒏</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676400" y="5867400"/>
                <a:ext cx="1156086"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724400" y="5867400"/>
                <a:ext cx="12939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𝒔𝒊𝒏</m:t>
                      </m:r>
                      <m:r>
                        <a:rPr lang="en-US" b="1" i="1" smtClean="0">
                          <a:solidFill>
                            <a:srgbClr val="FF0000"/>
                          </a:solidFill>
                          <a:latin typeface="Cambria Math"/>
                        </a:rPr>
                        <m:t>𝟐</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724400" y="5867400"/>
                <a:ext cx="1293944" cy="369332"/>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7832243" y="5867400"/>
                <a:ext cx="12939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𝒔𝒊𝒏</m:t>
                      </m:r>
                      <m:r>
                        <a:rPr lang="en-US" b="1" i="1" smtClean="0">
                          <a:solidFill>
                            <a:srgbClr val="FF0000"/>
                          </a:solidFill>
                          <a:latin typeface="Cambria Math"/>
                        </a:rPr>
                        <m:t>𝟑</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7832243" y="5867400"/>
                <a:ext cx="1293944" cy="369332"/>
              </a:xfrm>
              <a:prstGeom prst="rect">
                <a:avLst/>
              </a:prstGeom>
              <a:blipFill>
                <a:blip r:embed="rId13"/>
                <a:stretch>
                  <a:fillRect/>
                </a:stretch>
              </a:blipFill>
            </p:spPr>
            <p:txBody>
              <a:bodyPr/>
              <a:lstStyle/>
              <a:p>
                <a:r>
                  <a:rPr lang="en-GB">
                    <a:noFill/>
                  </a:rPr>
                  <a:t> </a:t>
                </a:r>
              </a:p>
            </p:txBody>
          </p:sp>
        </mc:Fallback>
      </mc:AlternateContent>
      <p:sp>
        <p:nvSpPr>
          <p:cNvPr id="19" name="タイトル 1">
            <a:extLst>
              <a:ext uri="{FF2B5EF4-FFF2-40B4-BE49-F238E27FC236}">
                <a16:creationId xmlns:a16="http://schemas.microsoft.com/office/drawing/2014/main" id="{F0E1D2E6-703C-43C9-88E1-ECFFF24FC4D2}"/>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20" name="テキスト ボックス 19">
            <a:extLst>
              <a:ext uri="{FF2B5EF4-FFF2-40B4-BE49-F238E27FC236}">
                <a16:creationId xmlns:a16="http://schemas.microsoft.com/office/drawing/2014/main" id="{66202ACF-DFF5-4017-987D-CFAD609ACFD5}"/>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spTree>
    <p:extLst>
      <p:ext uri="{BB962C8B-B14F-4D97-AF65-F5344CB8AC3E}">
        <p14:creationId xmlns:p14="http://schemas.microsoft.com/office/powerpoint/2010/main" val="206541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linds(horizontal)">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par>
                                <p:cTn id="16" presetID="3" presetClass="entr" presetSubtype="10"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blinds(horizontal)">
                                      <p:cBhvr>
                                        <p:cTn id="18" dur="500"/>
                                        <p:tgtEl>
                                          <p:spTgt spid="103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par>
                                <p:cTn id="24" presetID="3" presetClass="entr" presetSubtype="10" fill="hold" nodeType="with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blinds(horizontal)">
                                      <p:cBhvr>
                                        <p:cTn id="26" dur="500"/>
                                        <p:tgtEl>
                                          <p:spTgt spid="102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linds(horizontal)">
                                      <p:cBhvr>
                                        <p:cTn id="31" dur="500"/>
                                        <p:tgtEl>
                                          <p:spTgt spid="14"/>
                                        </p:tgtEl>
                                      </p:cBhvr>
                                    </p:animEffect>
                                  </p:childTnLst>
                                </p:cTn>
                              </p:par>
                              <p:par>
                                <p:cTn id="32" presetID="3" presetClass="entr" presetSubtype="10" fill="hold" nodeType="withEffect">
                                  <p:stCondLst>
                                    <p:cond delay="0"/>
                                  </p:stCondLst>
                                  <p:childTnLst>
                                    <p:set>
                                      <p:cBhvr>
                                        <p:cTn id="33" dur="1" fill="hold">
                                          <p:stCondLst>
                                            <p:cond delay="0"/>
                                          </p:stCondLst>
                                        </p:cTn>
                                        <p:tgtEl>
                                          <p:spTgt spid="1031"/>
                                        </p:tgtEl>
                                        <p:attrNameLst>
                                          <p:attrName>style.visibility</p:attrName>
                                        </p:attrNameLst>
                                      </p:cBhvr>
                                      <p:to>
                                        <p:strVal val="visible"/>
                                      </p:to>
                                    </p:set>
                                    <p:animEffect transition="in" filter="blinds(horizontal)">
                                      <p:cBhvr>
                                        <p:cTn id="34" dur="500"/>
                                        <p:tgtEl>
                                          <p:spTgt spid="1031"/>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linds(horizontal)">
                                      <p:cBhvr>
                                        <p:cTn id="39" dur="500"/>
                                        <p:tgtEl>
                                          <p:spTgt spid="15"/>
                                        </p:tgtEl>
                                      </p:cBhvr>
                                    </p:animEffect>
                                  </p:childTnLst>
                                </p:cTn>
                              </p:par>
                              <p:par>
                                <p:cTn id="40" presetID="3" presetClass="entr" presetSubtype="10" fill="hold" nodeType="withEffect">
                                  <p:stCondLst>
                                    <p:cond delay="0"/>
                                  </p:stCondLst>
                                  <p:childTnLst>
                                    <p:set>
                                      <p:cBhvr>
                                        <p:cTn id="41" dur="1" fill="hold">
                                          <p:stCondLst>
                                            <p:cond delay="0"/>
                                          </p:stCondLst>
                                        </p:cTn>
                                        <p:tgtEl>
                                          <p:spTgt spid="1032"/>
                                        </p:tgtEl>
                                        <p:attrNameLst>
                                          <p:attrName>style.visibility</p:attrName>
                                        </p:attrNameLst>
                                      </p:cBhvr>
                                      <p:to>
                                        <p:strVal val="visible"/>
                                      </p:to>
                                    </p:set>
                                    <p:animEffect transition="in" filter="blinds(horizontal)">
                                      <p:cBhvr>
                                        <p:cTn id="42" dur="500"/>
                                        <p:tgtEl>
                                          <p:spTgt spid="103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linds(horizontal)">
                                      <p:cBhvr>
                                        <p:cTn id="47" dur="500"/>
                                        <p:tgtEl>
                                          <p:spTgt spid="16"/>
                                        </p:tgtEl>
                                      </p:cBhvr>
                                    </p:animEffect>
                                  </p:childTnLst>
                                </p:cTn>
                              </p:par>
                              <p:par>
                                <p:cTn id="48" presetID="3" presetClass="entr" presetSubtype="10" fill="hold" nodeType="withEffect">
                                  <p:stCondLst>
                                    <p:cond delay="0"/>
                                  </p:stCondLst>
                                  <p:childTnLst>
                                    <p:set>
                                      <p:cBhvr>
                                        <p:cTn id="49" dur="1" fill="hold">
                                          <p:stCondLst>
                                            <p:cond delay="0"/>
                                          </p:stCondLst>
                                        </p:cTn>
                                        <p:tgtEl>
                                          <p:spTgt spid="1033"/>
                                        </p:tgtEl>
                                        <p:attrNameLst>
                                          <p:attrName>style.visibility</p:attrName>
                                        </p:attrNameLst>
                                      </p:cBhvr>
                                      <p:to>
                                        <p:strVal val="visible"/>
                                      </p:to>
                                    </p:set>
                                    <p:animEffect transition="in" filter="blinds(horizontal)">
                                      <p:cBhvr>
                                        <p:cTn id="50" dur="5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P spid="14" grpId="0"/>
      <p:bldP spid="15" grpId="0"/>
      <p:bldP spid="1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1600200"/>
            <a:ext cx="8524876" cy="4257675"/>
          </a:xfrm>
        </p:spPr>
        <p:txBody>
          <a:bodyPr>
            <a:normAutofit/>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You don’t need to memorise these shapes (as you can work them out if needed), but they are useful to be aware of (in addition to those you have seen so far…)</a:t>
            </a: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870" t="14367" r="1363" b="13879"/>
          <a:stretch/>
        </p:blipFill>
        <p:spPr bwMode="auto">
          <a:xfrm>
            <a:off x="228600" y="2743200"/>
            <a:ext cx="2738373" cy="16764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17" t="14570" r="1563" b="14026"/>
          <a:stretch/>
        </p:blipFill>
        <p:spPr bwMode="auto">
          <a:xfrm>
            <a:off x="3200400" y="2743200"/>
            <a:ext cx="2747434" cy="16764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848" t="14445" r="1536" b="13374"/>
          <a:stretch/>
        </p:blipFill>
        <p:spPr bwMode="auto">
          <a:xfrm>
            <a:off x="6172200" y="2743200"/>
            <a:ext cx="2743200" cy="1692068"/>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mc:AlternateContent xmlns:mc="http://schemas.openxmlformats.org/markup-compatibility/2006" xmlns:a14="http://schemas.microsoft.com/office/drawing/2010/main">
        <mc:Choice Requires="a14">
          <p:sp>
            <p:nvSpPr>
              <p:cNvPr id="4" name="TextBox 3"/>
              <p:cNvSpPr txBox="1"/>
              <p:nvPr/>
            </p:nvSpPr>
            <p:spPr>
              <a:xfrm>
                <a:off x="1752600" y="3352800"/>
                <a:ext cx="119455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𝒕𝒂𝒏</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752600" y="3352800"/>
                <a:ext cx="1194558"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724400" y="3352800"/>
                <a:ext cx="133241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𝒕𝒂𝒏</m:t>
                      </m:r>
                      <m:r>
                        <a:rPr lang="en-US" b="1" i="1" smtClean="0">
                          <a:solidFill>
                            <a:srgbClr val="FF0000"/>
                          </a:solidFill>
                          <a:latin typeface="Cambria Math"/>
                        </a:rPr>
                        <m:t>𝟐</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724400" y="3352800"/>
                <a:ext cx="1332416"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7696200" y="3352800"/>
                <a:ext cx="133241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𝒕𝒂𝒏</m:t>
                      </m:r>
                      <m:r>
                        <a:rPr lang="en-US" b="1" i="1" smtClean="0">
                          <a:solidFill>
                            <a:srgbClr val="FF0000"/>
                          </a:solidFill>
                          <a:latin typeface="Cambria Math"/>
                        </a:rPr>
                        <m:t>𝟑</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7696200" y="3352800"/>
                <a:ext cx="1332416" cy="369332"/>
              </a:xfrm>
              <a:prstGeom prst="rect">
                <a:avLst/>
              </a:prstGeom>
              <a:blipFill>
                <a:blip r:embed="rId7"/>
                <a:stretch>
                  <a:fillRect/>
                </a:stretch>
              </a:blipFill>
            </p:spPr>
            <p:txBody>
              <a:bodyPr/>
              <a:lstStyle/>
              <a:p>
                <a:r>
                  <a:rPr lang="en-GB">
                    <a:noFill/>
                  </a:rPr>
                  <a:t> </a:t>
                </a:r>
              </a:p>
            </p:txBody>
          </p:sp>
        </mc:Fallback>
      </mc:AlternateContent>
      <p:pic>
        <p:nvPicPr>
          <p:cNvPr id="2053" name="Picture 5"/>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654" t="14461" r="1359" b="13911"/>
          <a:stretch/>
        </p:blipFill>
        <p:spPr bwMode="auto">
          <a:xfrm>
            <a:off x="6172200" y="4648200"/>
            <a:ext cx="2749576" cy="16764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4" name="Picture 6"/>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057" t="14435" r="2076" b="13356"/>
          <a:stretch/>
        </p:blipFill>
        <p:spPr bwMode="auto">
          <a:xfrm>
            <a:off x="3200401" y="4648200"/>
            <a:ext cx="2743200" cy="16764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5" name="Picture 7"/>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892" t="14921" r="1814" b="14095"/>
          <a:stretch/>
        </p:blipFill>
        <p:spPr bwMode="auto">
          <a:xfrm>
            <a:off x="228600" y="4648200"/>
            <a:ext cx="2743200" cy="16764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mc:AlternateContent xmlns:mc="http://schemas.openxmlformats.org/markup-compatibility/2006" xmlns:a14="http://schemas.microsoft.com/office/drawing/2010/main">
        <mc:Choice Requires="a14">
          <p:sp>
            <p:nvSpPr>
              <p:cNvPr id="26" name="TextBox 25"/>
              <p:cNvSpPr txBox="1"/>
              <p:nvPr/>
            </p:nvSpPr>
            <p:spPr>
              <a:xfrm>
                <a:off x="2133600" y="4648200"/>
                <a:ext cx="8066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2133600" y="4648200"/>
                <a:ext cx="806631"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4953000" y="4648200"/>
                <a:ext cx="9444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𝟐</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4953000" y="4648200"/>
                <a:ext cx="944489" cy="369332"/>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7924800" y="4648200"/>
                <a:ext cx="9444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𝟑</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7924800" y="4648200"/>
                <a:ext cx="944489" cy="369332"/>
              </a:xfrm>
              <a:prstGeom prst="rect">
                <a:avLst/>
              </a:prstGeom>
              <a:blipFill>
                <a:blip r:embed="rId13"/>
                <a:stretch>
                  <a:fillRect/>
                </a:stretch>
              </a:blipFill>
            </p:spPr>
            <p:txBody>
              <a:bodyPr/>
              <a:lstStyle/>
              <a:p>
                <a:r>
                  <a:rPr lang="en-GB">
                    <a:noFill/>
                  </a:rPr>
                  <a:t> </a:t>
                </a:r>
              </a:p>
            </p:txBody>
          </p:sp>
        </mc:Fallback>
      </mc:AlternateContent>
      <p:sp>
        <p:nvSpPr>
          <p:cNvPr id="19" name="タイトル 1">
            <a:extLst>
              <a:ext uri="{FF2B5EF4-FFF2-40B4-BE49-F238E27FC236}">
                <a16:creationId xmlns:a16="http://schemas.microsoft.com/office/drawing/2014/main" id="{5357B7D3-573A-4400-8B0C-E958643A7EBF}"/>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20" name="テキスト ボックス 19">
            <a:extLst>
              <a:ext uri="{FF2B5EF4-FFF2-40B4-BE49-F238E27FC236}">
                <a16:creationId xmlns:a16="http://schemas.microsoft.com/office/drawing/2014/main" id="{0F6546AC-0F3E-4DBF-8DA4-C124FF51BE75}"/>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spTree>
    <p:extLst>
      <p:ext uri="{BB962C8B-B14F-4D97-AF65-F5344CB8AC3E}">
        <p14:creationId xmlns:p14="http://schemas.microsoft.com/office/powerpoint/2010/main" val="129337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linds(horizontal)">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par>
                                <p:cTn id="16" presetID="3" presetClass="entr" presetSubtype="10" fill="hold" nodeType="withEffect">
                                  <p:stCondLst>
                                    <p:cond delay="0"/>
                                  </p:stCondLst>
                                  <p:childTnLst>
                                    <p:set>
                                      <p:cBhvr>
                                        <p:cTn id="17" dur="1" fill="hold">
                                          <p:stCondLst>
                                            <p:cond delay="0"/>
                                          </p:stCondLst>
                                        </p:cTn>
                                        <p:tgtEl>
                                          <p:spTgt spid="2051"/>
                                        </p:tgtEl>
                                        <p:attrNameLst>
                                          <p:attrName>style.visibility</p:attrName>
                                        </p:attrNameLst>
                                      </p:cBhvr>
                                      <p:to>
                                        <p:strVal val="visible"/>
                                      </p:to>
                                    </p:set>
                                    <p:animEffect transition="in" filter="blinds(horizontal)">
                                      <p:cBhvr>
                                        <p:cTn id="18" dur="500"/>
                                        <p:tgtEl>
                                          <p:spTgt spid="205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linds(horizontal)">
                                      <p:cBhvr>
                                        <p:cTn id="23" dur="500"/>
                                        <p:tgtEl>
                                          <p:spTgt spid="22"/>
                                        </p:tgtEl>
                                      </p:cBhvr>
                                    </p:animEffect>
                                  </p:childTnLst>
                                </p:cTn>
                              </p:par>
                              <p:par>
                                <p:cTn id="24" presetID="3" presetClass="entr" presetSubtype="10" fill="hold" nodeType="withEffect">
                                  <p:stCondLst>
                                    <p:cond delay="0"/>
                                  </p:stCondLst>
                                  <p:childTnLst>
                                    <p:set>
                                      <p:cBhvr>
                                        <p:cTn id="25" dur="1" fill="hold">
                                          <p:stCondLst>
                                            <p:cond delay="0"/>
                                          </p:stCondLst>
                                        </p:cTn>
                                        <p:tgtEl>
                                          <p:spTgt spid="2052"/>
                                        </p:tgtEl>
                                        <p:attrNameLst>
                                          <p:attrName>style.visibility</p:attrName>
                                        </p:attrNameLst>
                                      </p:cBhvr>
                                      <p:to>
                                        <p:strVal val="visible"/>
                                      </p:to>
                                    </p:set>
                                    <p:animEffect transition="in" filter="blinds(horizontal)">
                                      <p:cBhvr>
                                        <p:cTn id="26" dur="500"/>
                                        <p:tgtEl>
                                          <p:spTgt spid="205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linds(horizontal)">
                                      <p:cBhvr>
                                        <p:cTn id="31" dur="500"/>
                                        <p:tgtEl>
                                          <p:spTgt spid="26"/>
                                        </p:tgtEl>
                                      </p:cBhvr>
                                    </p:animEffect>
                                  </p:childTnLst>
                                </p:cTn>
                              </p:par>
                              <p:par>
                                <p:cTn id="32" presetID="3" presetClass="entr" presetSubtype="10" fill="hold" nodeType="withEffect">
                                  <p:stCondLst>
                                    <p:cond delay="0"/>
                                  </p:stCondLst>
                                  <p:childTnLst>
                                    <p:set>
                                      <p:cBhvr>
                                        <p:cTn id="33" dur="1" fill="hold">
                                          <p:stCondLst>
                                            <p:cond delay="0"/>
                                          </p:stCondLst>
                                        </p:cTn>
                                        <p:tgtEl>
                                          <p:spTgt spid="2055"/>
                                        </p:tgtEl>
                                        <p:attrNameLst>
                                          <p:attrName>style.visibility</p:attrName>
                                        </p:attrNameLst>
                                      </p:cBhvr>
                                      <p:to>
                                        <p:strVal val="visible"/>
                                      </p:to>
                                    </p:set>
                                    <p:animEffect transition="in" filter="blinds(horizontal)">
                                      <p:cBhvr>
                                        <p:cTn id="34" dur="500"/>
                                        <p:tgtEl>
                                          <p:spTgt spid="2055"/>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linds(horizontal)">
                                      <p:cBhvr>
                                        <p:cTn id="39" dur="500"/>
                                        <p:tgtEl>
                                          <p:spTgt spid="27"/>
                                        </p:tgtEl>
                                      </p:cBhvr>
                                    </p:animEffect>
                                  </p:childTnLst>
                                </p:cTn>
                              </p:par>
                              <p:par>
                                <p:cTn id="40" presetID="3" presetClass="entr" presetSubtype="10" fill="hold" nodeType="withEffect">
                                  <p:stCondLst>
                                    <p:cond delay="0"/>
                                  </p:stCondLst>
                                  <p:childTnLst>
                                    <p:set>
                                      <p:cBhvr>
                                        <p:cTn id="41" dur="1" fill="hold">
                                          <p:stCondLst>
                                            <p:cond delay="0"/>
                                          </p:stCondLst>
                                        </p:cTn>
                                        <p:tgtEl>
                                          <p:spTgt spid="2054"/>
                                        </p:tgtEl>
                                        <p:attrNameLst>
                                          <p:attrName>style.visibility</p:attrName>
                                        </p:attrNameLst>
                                      </p:cBhvr>
                                      <p:to>
                                        <p:strVal val="visible"/>
                                      </p:to>
                                    </p:set>
                                    <p:animEffect transition="in" filter="blinds(horizontal)">
                                      <p:cBhvr>
                                        <p:cTn id="42" dur="500"/>
                                        <p:tgtEl>
                                          <p:spTgt spid="205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linds(horizontal)">
                                      <p:cBhvr>
                                        <p:cTn id="47" dur="500"/>
                                        <p:tgtEl>
                                          <p:spTgt spid="28"/>
                                        </p:tgtEl>
                                      </p:cBhvr>
                                    </p:animEffect>
                                  </p:childTnLst>
                                </p:cTn>
                              </p:par>
                              <p:par>
                                <p:cTn id="48" presetID="3" presetClass="entr" presetSubtype="10" fill="hold" nodeType="withEffect">
                                  <p:stCondLst>
                                    <p:cond delay="0"/>
                                  </p:stCondLst>
                                  <p:childTnLst>
                                    <p:set>
                                      <p:cBhvr>
                                        <p:cTn id="49" dur="1" fill="hold">
                                          <p:stCondLst>
                                            <p:cond delay="0"/>
                                          </p:stCondLst>
                                        </p:cTn>
                                        <p:tgtEl>
                                          <p:spTgt spid="2053"/>
                                        </p:tgtEl>
                                        <p:attrNameLst>
                                          <p:attrName>style.visibility</p:attrName>
                                        </p:attrNameLst>
                                      </p:cBhvr>
                                      <p:to>
                                        <p:strVal val="visible"/>
                                      </p:to>
                                    </p:set>
                                    <p:animEffect transition="in" filter="blinds(horizontal)">
                                      <p:cBhvr>
                                        <p:cTn id="50"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P spid="22" grpId="0"/>
      <p:bldP spid="26" grpId="0"/>
      <p:bldP spid="27" grpId="0"/>
      <p:bldP spid="2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1600200"/>
            <a:ext cx="8524876" cy="4257675"/>
          </a:xfrm>
        </p:spPr>
        <p:txBody>
          <a:bodyPr>
            <a:normAutofit/>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You don’t need to memorise these shapes, but they are useful to be aware of (in addition to those you have seen so far…)</a:t>
            </a: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536" t="14236" r="1477" b="13536"/>
          <a:stretch/>
        </p:blipFill>
        <p:spPr bwMode="auto">
          <a:xfrm>
            <a:off x="6172200" y="2755777"/>
            <a:ext cx="2743200" cy="1686508"/>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65" t="14400" r="1481" b="13420"/>
          <a:stretch/>
        </p:blipFill>
        <p:spPr bwMode="auto">
          <a:xfrm>
            <a:off x="3200400" y="2755777"/>
            <a:ext cx="2730500" cy="16764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99" t="15003" r="1887" b="13588"/>
          <a:stretch/>
        </p:blipFill>
        <p:spPr bwMode="auto">
          <a:xfrm>
            <a:off x="228600" y="2755777"/>
            <a:ext cx="2741215" cy="16764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mc:AlternateContent xmlns:mc="http://schemas.openxmlformats.org/markup-compatibility/2006" xmlns:a14="http://schemas.microsoft.com/office/drawing/2010/main">
        <mc:Choice Requires="a14">
          <p:sp>
            <p:nvSpPr>
              <p:cNvPr id="23" name="TextBox 22"/>
              <p:cNvSpPr txBox="1"/>
              <p:nvPr/>
            </p:nvSpPr>
            <p:spPr>
              <a:xfrm>
                <a:off x="1828800" y="2755777"/>
                <a:ext cx="117211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𝒄𝒐𝒔</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828800" y="2755777"/>
                <a:ext cx="1172116"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648200" y="2755777"/>
                <a:ext cx="13099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𝟐</m:t>
                      </m:r>
                      <m:r>
                        <a:rPr lang="en-US" b="1" i="1" smtClean="0">
                          <a:solidFill>
                            <a:srgbClr val="FF0000"/>
                          </a:solidFill>
                          <a:latin typeface="Cambria Math"/>
                        </a:rPr>
                        <m:t>𝒄𝒐𝒔</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4648200" y="2755777"/>
                <a:ext cx="1309974"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7696200" y="2755777"/>
                <a:ext cx="13099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𝟒</m:t>
                      </m:r>
                      <m:r>
                        <a:rPr lang="en-US" b="1" i="1" smtClean="0">
                          <a:solidFill>
                            <a:srgbClr val="FF0000"/>
                          </a:solidFill>
                          <a:latin typeface="Cambria Math"/>
                        </a:rPr>
                        <m:t>𝒄𝒐𝒔</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7696200" y="2755777"/>
                <a:ext cx="1309974" cy="369332"/>
              </a:xfrm>
              <a:prstGeom prst="rect">
                <a:avLst/>
              </a:prstGeom>
              <a:blipFill>
                <a:blip r:embed="rId7"/>
                <a:stretch>
                  <a:fillRect/>
                </a:stretch>
              </a:blipFill>
            </p:spPr>
            <p:txBody>
              <a:bodyPr/>
              <a:lstStyle/>
              <a:p>
                <a:r>
                  <a:rPr lang="en-GB">
                    <a:noFill/>
                  </a:rPr>
                  <a:t> </a:t>
                </a:r>
              </a:p>
            </p:txBody>
          </p:sp>
        </mc:Fallback>
      </mc:AlternateContent>
      <p:pic>
        <p:nvPicPr>
          <p:cNvPr id="3077" name="Picture 5"/>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471" t="14664" r="1511" b="13801"/>
          <a:stretch/>
        </p:blipFill>
        <p:spPr bwMode="auto">
          <a:xfrm>
            <a:off x="6172200" y="4660777"/>
            <a:ext cx="2754085" cy="16764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8" name="Picture 6"/>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4982" t="14610" r="1256" b="13535"/>
          <a:stretch/>
        </p:blipFill>
        <p:spPr bwMode="auto">
          <a:xfrm>
            <a:off x="3200400" y="4660776"/>
            <a:ext cx="2734395" cy="1676401"/>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9" name="Picture 7"/>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415" t="14511" r="1359" b="13262"/>
          <a:stretch/>
        </p:blipFill>
        <p:spPr bwMode="auto">
          <a:xfrm>
            <a:off x="228600" y="4660777"/>
            <a:ext cx="2743200" cy="1682217"/>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mc:AlternateContent xmlns:mc="http://schemas.openxmlformats.org/markup-compatibility/2006" xmlns:a14="http://schemas.microsoft.com/office/drawing/2010/main">
        <mc:Choice Requires="a14">
          <p:sp>
            <p:nvSpPr>
              <p:cNvPr id="29" name="TextBox 28"/>
              <p:cNvSpPr txBox="1"/>
              <p:nvPr/>
            </p:nvSpPr>
            <p:spPr>
              <a:xfrm>
                <a:off x="1828800" y="5956177"/>
                <a:ext cx="11560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𝒔𝒊𝒏</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1828800" y="5956177"/>
                <a:ext cx="1156086"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648200" y="5956177"/>
                <a:ext cx="12939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𝟐</m:t>
                      </m:r>
                      <m:r>
                        <a:rPr lang="en-US" b="1" i="1" smtClean="0">
                          <a:solidFill>
                            <a:srgbClr val="FF0000"/>
                          </a:solidFill>
                          <a:latin typeface="Cambria Math"/>
                        </a:rPr>
                        <m:t>𝒔𝒊𝒏</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4648200" y="5956177"/>
                <a:ext cx="1293944" cy="369332"/>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7696200" y="5956177"/>
                <a:ext cx="12939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𝟒</m:t>
                      </m:r>
                      <m:r>
                        <a:rPr lang="en-US" b="1" i="1" smtClean="0">
                          <a:solidFill>
                            <a:srgbClr val="FF0000"/>
                          </a:solidFill>
                          <a:latin typeface="Cambria Math"/>
                        </a:rPr>
                        <m:t>𝒔𝒊𝒏</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7696200" y="5956177"/>
                <a:ext cx="1293944" cy="369332"/>
              </a:xfrm>
              <a:prstGeom prst="rect">
                <a:avLst/>
              </a:prstGeom>
              <a:blipFill>
                <a:blip r:embed="rId13"/>
                <a:stretch>
                  <a:fillRect/>
                </a:stretch>
              </a:blipFill>
            </p:spPr>
            <p:txBody>
              <a:bodyPr/>
              <a:lstStyle/>
              <a:p>
                <a:r>
                  <a:rPr lang="en-GB">
                    <a:noFill/>
                  </a:rPr>
                  <a:t> </a:t>
                </a:r>
              </a:p>
            </p:txBody>
          </p:sp>
        </mc:Fallback>
      </mc:AlternateContent>
      <p:sp>
        <p:nvSpPr>
          <p:cNvPr id="19" name="タイトル 1">
            <a:extLst>
              <a:ext uri="{FF2B5EF4-FFF2-40B4-BE49-F238E27FC236}">
                <a16:creationId xmlns:a16="http://schemas.microsoft.com/office/drawing/2014/main" id="{9D01C62B-2866-4D09-9DDF-C778981A53E9}"/>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20" name="テキスト ボックス 19">
            <a:extLst>
              <a:ext uri="{FF2B5EF4-FFF2-40B4-BE49-F238E27FC236}">
                <a16:creationId xmlns:a16="http://schemas.microsoft.com/office/drawing/2014/main" id="{A926DA53-9619-4F28-9D42-96D0D6B58D25}"/>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spTree>
    <p:extLst>
      <p:ext uri="{BB962C8B-B14F-4D97-AF65-F5344CB8AC3E}">
        <p14:creationId xmlns:p14="http://schemas.microsoft.com/office/powerpoint/2010/main" val="147683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3" presetClass="entr" presetSubtype="10"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blinds(horizontal)">
                                      <p:cBhvr>
                                        <p:cTn id="10" dur="500"/>
                                        <p:tgtEl>
                                          <p:spTgt spid="307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linds(horizontal)">
                                      <p:cBhvr>
                                        <p:cTn id="15" dur="500"/>
                                        <p:tgtEl>
                                          <p:spTgt spid="24"/>
                                        </p:tgtEl>
                                      </p:cBhvr>
                                    </p:animEffect>
                                  </p:childTnLst>
                                </p:cTn>
                              </p:par>
                              <p:par>
                                <p:cTn id="16" presetID="3" presetClass="entr" presetSubtype="10" fill="hold" nodeType="withEffect">
                                  <p:stCondLst>
                                    <p:cond delay="0"/>
                                  </p:stCondLst>
                                  <p:childTnLst>
                                    <p:set>
                                      <p:cBhvr>
                                        <p:cTn id="17" dur="1" fill="hold">
                                          <p:stCondLst>
                                            <p:cond delay="0"/>
                                          </p:stCondLst>
                                        </p:cTn>
                                        <p:tgtEl>
                                          <p:spTgt spid="3075"/>
                                        </p:tgtEl>
                                        <p:attrNameLst>
                                          <p:attrName>style.visibility</p:attrName>
                                        </p:attrNameLst>
                                      </p:cBhvr>
                                      <p:to>
                                        <p:strVal val="visible"/>
                                      </p:to>
                                    </p:set>
                                    <p:animEffect transition="in" filter="blinds(horizontal)">
                                      <p:cBhvr>
                                        <p:cTn id="18" dur="500"/>
                                        <p:tgtEl>
                                          <p:spTgt spid="307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linds(horizontal)">
                                      <p:cBhvr>
                                        <p:cTn id="23" dur="500"/>
                                        <p:tgtEl>
                                          <p:spTgt spid="25"/>
                                        </p:tgtEl>
                                      </p:cBhvr>
                                    </p:animEffect>
                                  </p:childTnLst>
                                </p:cTn>
                              </p:par>
                              <p:par>
                                <p:cTn id="24" presetID="3" presetClass="entr" presetSubtype="10" fill="hold" nodeType="withEffect">
                                  <p:stCondLst>
                                    <p:cond delay="0"/>
                                  </p:stCondLst>
                                  <p:childTnLst>
                                    <p:set>
                                      <p:cBhvr>
                                        <p:cTn id="25" dur="1" fill="hold">
                                          <p:stCondLst>
                                            <p:cond delay="0"/>
                                          </p:stCondLst>
                                        </p:cTn>
                                        <p:tgtEl>
                                          <p:spTgt spid="3074"/>
                                        </p:tgtEl>
                                        <p:attrNameLst>
                                          <p:attrName>style.visibility</p:attrName>
                                        </p:attrNameLst>
                                      </p:cBhvr>
                                      <p:to>
                                        <p:strVal val="visible"/>
                                      </p:to>
                                    </p:set>
                                    <p:animEffect transition="in" filter="blinds(horizontal)">
                                      <p:cBhvr>
                                        <p:cTn id="26" dur="500"/>
                                        <p:tgtEl>
                                          <p:spTgt spid="3074"/>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linds(horizontal)">
                                      <p:cBhvr>
                                        <p:cTn id="31" dur="500"/>
                                        <p:tgtEl>
                                          <p:spTgt spid="29"/>
                                        </p:tgtEl>
                                      </p:cBhvr>
                                    </p:animEffect>
                                  </p:childTnLst>
                                </p:cTn>
                              </p:par>
                              <p:par>
                                <p:cTn id="32" presetID="3" presetClass="entr" presetSubtype="10" fill="hold" nodeType="withEffect">
                                  <p:stCondLst>
                                    <p:cond delay="0"/>
                                  </p:stCondLst>
                                  <p:childTnLst>
                                    <p:set>
                                      <p:cBhvr>
                                        <p:cTn id="33" dur="1" fill="hold">
                                          <p:stCondLst>
                                            <p:cond delay="0"/>
                                          </p:stCondLst>
                                        </p:cTn>
                                        <p:tgtEl>
                                          <p:spTgt spid="3079"/>
                                        </p:tgtEl>
                                        <p:attrNameLst>
                                          <p:attrName>style.visibility</p:attrName>
                                        </p:attrNameLst>
                                      </p:cBhvr>
                                      <p:to>
                                        <p:strVal val="visible"/>
                                      </p:to>
                                    </p:set>
                                    <p:animEffect transition="in" filter="blinds(horizontal)">
                                      <p:cBhvr>
                                        <p:cTn id="34" dur="500"/>
                                        <p:tgtEl>
                                          <p:spTgt spid="3079"/>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blinds(horizontal)">
                                      <p:cBhvr>
                                        <p:cTn id="39" dur="500"/>
                                        <p:tgtEl>
                                          <p:spTgt spid="30"/>
                                        </p:tgtEl>
                                      </p:cBhvr>
                                    </p:animEffect>
                                  </p:childTnLst>
                                </p:cTn>
                              </p:par>
                              <p:par>
                                <p:cTn id="40" presetID="3" presetClass="entr" presetSubtype="10" fill="hold" nodeType="withEffect">
                                  <p:stCondLst>
                                    <p:cond delay="0"/>
                                  </p:stCondLst>
                                  <p:childTnLst>
                                    <p:set>
                                      <p:cBhvr>
                                        <p:cTn id="41" dur="1" fill="hold">
                                          <p:stCondLst>
                                            <p:cond delay="0"/>
                                          </p:stCondLst>
                                        </p:cTn>
                                        <p:tgtEl>
                                          <p:spTgt spid="3078"/>
                                        </p:tgtEl>
                                        <p:attrNameLst>
                                          <p:attrName>style.visibility</p:attrName>
                                        </p:attrNameLst>
                                      </p:cBhvr>
                                      <p:to>
                                        <p:strVal val="visible"/>
                                      </p:to>
                                    </p:set>
                                    <p:animEffect transition="in" filter="blinds(horizontal)">
                                      <p:cBhvr>
                                        <p:cTn id="42" dur="500"/>
                                        <p:tgtEl>
                                          <p:spTgt spid="30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blinds(horizontal)">
                                      <p:cBhvr>
                                        <p:cTn id="47" dur="500"/>
                                        <p:tgtEl>
                                          <p:spTgt spid="31"/>
                                        </p:tgtEl>
                                      </p:cBhvr>
                                    </p:animEffect>
                                  </p:childTnLst>
                                </p:cTn>
                              </p:par>
                              <p:par>
                                <p:cTn id="48" presetID="3" presetClass="entr" presetSubtype="10" fill="hold" nodeType="withEffect">
                                  <p:stCondLst>
                                    <p:cond delay="0"/>
                                  </p:stCondLst>
                                  <p:childTnLst>
                                    <p:set>
                                      <p:cBhvr>
                                        <p:cTn id="49" dur="1" fill="hold">
                                          <p:stCondLst>
                                            <p:cond delay="0"/>
                                          </p:stCondLst>
                                        </p:cTn>
                                        <p:tgtEl>
                                          <p:spTgt spid="3077"/>
                                        </p:tgtEl>
                                        <p:attrNameLst>
                                          <p:attrName>style.visibility</p:attrName>
                                        </p:attrNameLst>
                                      </p:cBhvr>
                                      <p:to>
                                        <p:strVal val="visible"/>
                                      </p:to>
                                    </p:set>
                                    <p:animEffect transition="in" filter="blinds(horizontal)">
                                      <p:cBhvr>
                                        <p:cTn id="50"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9" grpId="0"/>
      <p:bldP spid="30" grpId="0"/>
      <p:bldP spid="3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599" y="1600200"/>
                <a:ext cx="3498011" cy="4257675"/>
              </a:xfrm>
            </p:spPr>
            <p:txBody>
              <a:bodyPr>
                <a:normAutofit/>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a) Show on an argand diagram the locus of points given by the values of </a:t>
                </a:r>
                <a14:m>
                  <m:oMath xmlns:m="http://schemas.openxmlformats.org/officeDocument/2006/math">
                    <m:r>
                      <a:rPr lang="en-US" sz="1400" i="1" dirty="0" smtClean="0">
                        <a:latin typeface="Cambria Math" panose="02040503050406030204" pitchFamily="18" charset="0"/>
                      </a:rPr>
                      <m:t>𝑧</m:t>
                    </m:r>
                  </m:oMath>
                </a14:m>
                <a:r>
                  <a:rPr lang="en-US" sz="1400" dirty="0">
                    <a:latin typeface="Comic Sans MS" panose="030F0702030302020204" pitchFamily="66" charset="0"/>
                  </a:rPr>
                  <a:t> satisfying:</a:t>
                </a:r>
              </a:p>
              <a:p>
                <a:pPr marL="0" indent="0" algn="ctr">
                  <a:buNone/>
                </a:pPr>
                <a:endParaRPr lang="en-US" sz="1400" dirty="0">
                  <a:latin typeface="Comic Sans MS" panose="030F0702030302020204" pitchFamily="66" charset="0"/>
                </a:endParaRPr>
              </a:p>
              <a:p>
                <a:pPr marL="0" indent="0" algn="ctr">
                  <a:buNone/>
                </a:pPr>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panose="02040503050406030204" pitchFamily="18" charset="0"/>
                            </a:rPr>
                          </m:ctrlPr>
                        </m:dPr>
                        <m:e>
                          <m:r>
                            <a:rPr lang="en-US" sz="1400" b="0" i="1" smtClean="0">
                              <a:latin typeface="Cambria Math" panose="02040503050406030204" pitchFamily="18" charset="0"/>
                            </a:rPr>
                            <m:t>𝑧</m:t>
                          </m:r>
                          <m:r>
                            <a:rPr lang="en-US" sz="1400" b="0" i="1" smtClean="0">
                              <a:latin typeface="Cambria Math" panose="02040503050406030204" pitchFamily="18" charset="0"/>
                            </a:rPr>
                            <m:t>−3−4</m:t>
                          </m:r>
                          <m:r>
                            <a:rPr lang="en-US" sz="1400" b="0" i="1" smtClean="0">
                              <a:latin typeface="Cambria Math" panose="02040503050406030204" pitchFamily="18" charset="0"/>
                            </a:rPr>
                            <m:t>𝑖</m:t>
                          </m:r>
                        </m:e>
                      </m:d>
                      <m:r>
                        <a:rPr lang="en-US" sz="1400" b="0" i="1" smtClean="0">
                          <a:latin typeface="Cambria Math" panose="02040503050406030204" pitchFamily="18" charset="0"/>
                        </a:rPr>
                        <m:t>=5</m:t>
                      </m:r>
                    </m:oMath>
                  </m:oMathPara>
                </a14:m>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599" y="1600200"/>
                <a:ext cx="3498011" cy="4257675"/>
              </a:xfrm>
              <a:blipFill>
                <a:blip r:embed="rId2"/>
                <a:stretch>
                  <a:fillRect t="-860" r="-2091"/>
                </a:stretch>
              </a:blipFill>
            </p:spPr>
            <p:txBody>
              <a:bodyPr/>
              <a:lstStyle/>
              <a:p>
                <a:r>
                  <a:rPr lang="en-GB">
                    <a:noFill/>
                  </a:rPr>
                  <a:t> </a:t>
                </a:r>
              </a:p>
            </p:txBody>
          </p:sp>
        </mc:Fallback>
      </mc:AlternateContent>
      <p:sp>
        <p:nvSpPr>
          <p:cNvPr id="58" name="タイトル 1">
            <a:extLst>
              <a:ext uri="{FF2B5EF4-FFF2-40B4-BE49-F238E27FC236}">
                <a16:creationId xmlns:a16="http://schemas.microsoft.com/office/drawing/2014/main" id="{C3335596-A44C-4722-916C-CFC1D558556B}"/>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59" name="テキスト ボックス 58">
            <a:extLst>
              <a:ext uri="{FF2B5EF4-FFF2-40B4-BE49-F238E27FC236}">
                <a16:creationId xmlns:a16="http://schemas.microsoft.com/office/drawing/2014/main" id="{00BF89AA-EF95-4B1F-B197-A9974B10C31C}"/>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sp>
        <p:nvSpPr>
          <p:cNvPr id="55" name="Arc 121">
            <a:extLst>
              <a:ext uri="{FF2B5EF4-FFF2-40B4-BE49-F238E27FC236}">
                <a16:creationId xmlns:a16="http://schemas.microsoft.com/office/drawing/2014/main" id="{1636E1A0-A79F-45D5-87A8-1F7E2AA73C51}"/>
              </a:ext>
            </a:extLst>
          </p:cNvPr>
          <p:cNvSpPr/>
          <p:nvPr/>
        </p:nvSpPr>
        <p:spPr>
          <a:xfrm>
            <a:off x="2539750" y="3472161"/>
            <a:ext cx="346858" cy="482187"/>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 name="TextBox 122">
            <a:extLst>
              <a:ext uri="{FF2B5EF4-FFF2-40B4-BE49-F238E27FC236}">
                <a16:creationId xmlns:a16="http://schemas.microsoft.com/office/drawing/2014/main" id="{5697CAA9-6669-4326-B1F0-C59606A3452F}"/>
              </a:ext>
            </a:extLst>
          </p:cNvPr>
          <p:cNvSpPr txBox="1"/>
          <p:nvPr/>
        </p:nvSpPr>
        <p:spPr>
          <a:xfrm>
            <a:off x="2712936" y="3568112"/>
            <a:ext cx="1034017"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Rewrite</a:t>
            </a:r>
            <a:endParaRPr lang="en-GB" sz="1200" baseline="-25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0" name="テキスト ボックス 59">
                <a:extLst>
                  <a:ext uri="{FF2B5EF4-FFF2-40B4-BE49-F238E27FC236}">
                    <a16:creationId xmlns:a16="http://schemas.microsoft.com/office/drawing/2014/main" id="{44C20C74-9970-4AE2-8C30-47FD22437E8A}"/>
                  </a:ext>
                </a:extLst>
              </p:cNvPr>
              <p:cNvSpPr txBox="1"/>
              <p:nvPr/>
            </p:nvSpPr>
            <p:spPr>
              <a:xfrm>
                <a:off x="1032029" y="3819162"/>
                <a:ext cx="1808825" cy="307777"/>
              </a:xfrm>
              <a:prstGeom prst="rect">
                <a:avLst/>
              </a:prstGeom>
              <a:noFill/>
            </p:spPr>
            <p:txBody>
              <a:bodyPr wrap="square">
                <a:spAutoFit/>
              </a:bodyPr>
              <a:lstStyle/>
              <a:p>
                <a:pPr marL="0" indent="0" algn="ctr">
                  <a:buNone/>
                </a:pPr>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panose="02040503050406030204" pitchFamily="18" charset="0"/>
                            </a:rPr>
                          </m:ctrlPr>
                        </m:dPr>
                        <m:e>
                          <m:r>
                            <a:rPr lang="en-US" sz="1400" b="0" i="1" smtClean="0">
                              <a:latin typeface="Cambria Math" panose="02040503050406030204" pitchFamily="18" charset="0"/>
                            </a:rPr>
                            <m:t>𝑧</m:t>
                          </m:r>
                          <m:r>
                            <a:rPr lang="en-US" sz="1400" b="0" i="1" smtClean="0">
                              <a:latin typeface="Cambria Math" panose="02040503050406030204" pitchFamily="18" charset="0"/>
                            </a:rPr>
                            <m:t>−(3+4</m:t>
                          </m:r>
                          <m:r>
                            <a:rPr lang="en-US" sz="1400" b="0" i="1" smtClean="0">
                              <a:latin typeface="Cambria Math" panose="02040503050406030204" pitchFamily="18" charset="0"/>
                            </a:rPr>
                            <m:t>𝑖</m:t>
                          </m:r>
                          <m:r>
                            <a:rPr lang="en-US" sz="1400" b="0" i="1" smtClean="0">
                              <a:latin typeface="Cambria Math" panose="02040503050406030204" pitchFamily="18" charset="0"/>
                            </a:rPr>
                            <m:t>)</m:t>
                          </m:r>
                        </m:e>
                      </m:d>
                      <m:r>
                        <a:rPr lang="en-US" sz="1400" b="0" i="1" smtClean="0">
                          <a:latin typeface="Cambria Math" panose="02040503050406030204" pitchFamily="18" charset="0"/>
                        </a:rPr>
                        <m:t>=5</m:t>
                      </m:r>
                    </m:oMath>
                  </m:oMathPara>
                </a14:m>
                <a:endParaRPr lang="en-US" sz="1400" dirty="0">
                  <a:latin typeface="Comic Sans MS" panose="030F0702030302020204" pitchFamily="66" charset="0"/>
                </a:endParaRPr>
              </a:p>
            </p:txBody>
          </p:sp>
        </mc:Choice>
        <mc:Fallback xmlns="">
          <p:sp>
            <p:nvSpPr>
              <p:cNvPr id="60" name="テキスト ボックス 59">
                <a:extLst>
                  <a:ext uri="{FF2B5EF4-FFF2-40B4-BE49-F238E27FC236}">
                    <a16:creationId xmlns:a16="http://schemas.microsoft.com/office/drawing/2014/main" id="{44C20C74-9970-4AE2-8C30-47FD22437E8A}"/>
                  </a:ext>
                </a:extLst>
              </p:cNvPr>
              <p:cNvSpPr txBox="1">
                <a:spLocks noRot="1" noChangeAspect="1" noMove="1" noResize="1" noEditPoints="1" noAdjustHandles="1" noChangeArrowheads="1" noChangeShapeType="1" noTextEdit="1"/>
              </p:cNvSpPr>
              <p:nvPr/>
            </p:nvSpPr>
            <p:spPr>
              <a:xfrm>
                <a:off x="1032029" y="3819162"/>
                <a:ext cx="1808825" cy="307777"/>
              </a:xfrm>
              <a:prstGeom prst="rect">
                <a:avLst/>
              </a:prstGeom>
              <a:blipFill>
                <a:blip r:embed="rId3"/>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122">
                <a:extLst>
                  <a:ext uri="{FF2B5EF4-FFF2-40B4-BE49-F238E27FC236}">
                    <a16:creationId xmlns:a16="http://schemas.microsoft.com/office/drawing/2014/main" id="{205B6DD6-EA54-466E-9446-8B43562BBC08}"/>
                  </a:ext>
                </a:extLst>
              </p:cNvPr>
              <p:cNvSpPr txBox="1"/>
              <p:nvPr/>
            </p:nvSpPr>
            <p:spPr>
              <a:xfrm>
                <a:off x="150921" y="4296081"/>
                <a:ext cx="3657600" cy="120032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Remember what this is saying!</a:t>
                </a:r>
              </a:p>
              <a:p>
                <a:pPr algn="ctr"/>
                <a:endParaRPr lang="en-US" sz="1200" dirty="0">
                  <a:solidFill>
                    <a:srgbClr val="FF0000"/>
                  </a:solidFill>
                  <a:latin typeface="Comic Sans MS" panose="030F0702030302020204" pitchFamily="66" charset="0"/>
                </a:endParaRPr>
              </a:p>
              <a:p>
                <a:pPr algn="ctr"/>
                <a:r>
                  <a:rPr lang="en-US" sz="1200" dirty="0">
                    <a:solidFill>
                      <a:srgbClr val="FF0000"/>
                    </a:solidFill>
                    <a:latin typeface="Comic Sans MS" panose="030F0702030302020204" pitchFamily="66" charset="0"/>
                  </a:rPr>
                  <a:t>“The distance of a variable point </a:t>
                </a:r>
                <a14:m>
                  <m:oMath xmlns:m="http://schemas.openxmlformats.org/officeDocument/2006/math">
                    <m:r>
                      <a:rPr lang="en-US" sz="1200" i="1" dirty="0" smtClean="0">
                        <a:solidFill>
                          <a:srgbClr val="FF0000"/>
                        </a:solidFill>
                        <a:latin typeface="Cambria Math" panose="02040503050406030204" pitchFamily="18" charset="0"/>
                      </a:rPr>
                      <m:t>𝑧</m:t>
                    </m:r>
                  </m:oMath>
                </a14:m>
                <a:r>
                  <a:rPr lang="en-US" sz="1200" dirty="0">
                    <a:solidFill>
                      <a:srgbClr val="FF0000"/>
                    </a:solidFill>
                    <a:latin typeface="Comic Sans MS" panose="030F0702030302020204" pitchFamily="66" charset="0"/>
                  </a:rPr>
                  <a:t> from the fixed point </a:t>
                </a:r>
                <a14:m>
                  <m:oMath xmlns:m="http://schemas.openxmlformats.org/officeDocument/2006/math">
                    <m:r>
                      <a:rPr lang="en-US" sz="1200" i="1" dirty="0" smtClean="0">
                        <a:solidFill>
                          <a:srgbClr val="FF0000"/>
                        </a:solidFill>
                        <a:latin typeface="Cambria Math" panose="02040503050406030204" pitchFamily="18" charset="0"/>
                      </a:rPr>
                      <m:t>3+4</m:t>
                    </m:r>
                    <m:r>
                      <a:rPr lang="en-US" sz="1200" i="1" dirty="0" smtClean="0">
                        <a:solidFill>
                          <a:srgbClr val="FF0000"/>
                        </a:solidFill>
                        <a:latin typeface="Cambria Math" panose="02040503050406030204" pitchFamily="18" charset="0"/>
                      </a:rPr>
                      <m:t>𝑖</m:t>
                    </m:r>
                  </m:oMath>
                </a14:m>
                <a:r>
                  <a:rPr lang="en-US" sz="1200" dirty="0">
                    <a:solidFill>
                      <a:srgbClr val="FF0000"/>
                    </a:solidFill>
                    <a:latin typeface="Comic Sans MS" panose="030F0702030302020204" pitchFamily="66" charset="0"/>
                  </a:rPr>
                  <a:t> is 5</a:t>
                </a:r>
              </a:p>
              <a:p>
                <a:pPr algn="ctr"/>
                <a:endParaRPr lang="en-US" sz="1200" dirty="0">
                  <a:solidFill>
                    <a:srgbClr val="FF0000"/>
                  </a:solidFill>
                  <a:latin typeface="Comic Sans MS" panose="030F0702030302020204" pitchFamily="66" charset="0"/>
                </a:endParaRPr>
              </a:p>
              <a:p>
                <a:pPr algn="ctr"/>
                <a:r>
                  <a:rPr lang="en-US" sz="1200" dirty="0">
                    <a:solidFill>
                      <a:srgbClr val="FF0000"/>
                    </a:solidFill>
                    <a:latin typeface="Comic Sans MS" panose="030F0702030302020204" pitchFamily="66" charset="0"/>
                    <a:sym typeface="Wingdings" panose="05000000000000000000" pitchFamily="2" charset="2"/>
                  </a:rPr>
                  <a:t> So it will be a circle, radius 5, </a:t>
                </a:r>
                <a:r>
                  <a:rPr lang="en-US" sz="1200" dirty="0" err="1">
                    <a:solidFill>
                      <a:srgbClr val="FF0000"/>
                    </a:solidFill>
                    <a:latin typeface="Comic Sans MS" panose="030F0702030302020204" pitchFamily="66" charset="0"/>
                    <a:sym typeface="Wingdings" panose="05000000000000000000" pitchFamily="2" charset="2"/>
                  </a:rPr>
                  <a:t>centre</a:t>
                </a:r>
                <a:r>
                  <a:rPr lang="en-US" sz="1200" dirty="0">
                    <a:solidFill>
                      <a:srgbClr val="FF0000"/>
                    </a:solidFill>
                    <a:latin typeface="Comic Sans MS" panose="030F0702030302020204" pitchFamily="66" charset="0"/>
                    <a:sym typeface="Wingdings" panose="05000000000000000000" pitchFamily="2" charset="2"/>
                  </a:rPr>
                  <a:t> </a:t>
                </a:r>
                <a14:m>
                  <m:oMath xmlns:m="http://schemas.openxmlformats.org/officeDocument/2006/math">
                    <m:r>
                      <a:rPr lang="en-US" sz="1200" i="1" dirty="0" smtClean="0">
                        <a:solidFill>
                          <a:srgbClr val="FF0000"/>
                        </a:solidFill>
                        <a:latin typeface="Cambria Math" panose="02040503050406030204" pitchFamily="18" charset="0"/>
                        <a:sym typeface="Wingdings" panose="05000000000000000000" pitchFamily="2" charset="2"/>
                      </a:rPr>
                      <m:t>3+4</m:t>
                    </m:r>
                    <m:r>
                      <a:rPr lang="en-US" sz="1200" i="1" dirty="0" smtClean="0">
                        <a:solidFill>
                          <a:srgbClr val="FF0000"/>
                        </a:solidFill>
                        <a:latin typeface="Cambria Math" panose="02040503050406030204" pitchFamily="18" charset="0"/>
                        <a:sym typeface="Wingdings" panose="05000000000000000000" pitchFamily="2" charset="2"/>
                      </a:rPr>
                      <m:t>𝑖</m:t>
                    </m:r>
                  </m:oMath>
                </a14:m>
                <a:endParaRPr lang="en-GB" sz="1200" dirty="0">
                  <a:solidFill>
                    <a:srgbClr val="FF0000"/>
                  </a:solidFill>
                  <a:latin typeface="Comic Sans MS" panose="030F0702030302020204" pitchFamily="66" charset="0"/>
                </a:endParaRPr>
              </a:p>
            </p:txBody>
          </p:sp>
        </mc:Choice>
        <mc:Fallback xmlns="">
          <p:sp>
            <p:nvSpPr>
              <p:cNvPr id="63" name="TextBox 122">
                <a:extLst>
                  <a:ext uri="{FF2B5EF4-FFF2-40B4-BE49-F238E27FC236}">
                    <a16:creationId xmlns:a16="http://schemas.microsoft.com/office/drawing/2014/main" id="{205B6DD6-EA54-466E-9446-8B43562BBC08}"/>
                  </a:ext>
                </a:extLst>
              </p:cNvPr>
              <p:cNvSpPr txBox="1">
                <a:spLocks noRot="1" noChangeAspect="1" noMove="1" noResize="1" noEditPoints="1" noAdjustHandles="1" noChangeArrowheads="1" noChangeShapeType="1" noTextEdit="1"/>
              </p:cNvSpPr>
              <p:nvPr/>
            </p:nvSpPr>
            <p:spPr>
              <a:xfrm>
                <a:off x="150921" y="4296081"/>
                <a:ext cx="3657600" cy="1200329"/>
              </a:xfrm>
              <a:prstGeom prst="rect">
                <a:avLst/>
              </a:prstGeom>
              <a:blipFill>
                <a:blip r:embed="rId4"/>
                <a:stretch>
                  <a:fillRect t="-508" b="-3046"/>
                </a:stretch>
              </a:blipFill>
            </p:spPr>
            <p:txBody>
              <a:bodyPr/>
              <a:lstStyle/>
              <a:p>
                <a:r>
                  <a:rPr lang="en-GB">
                    <a:noFill/>
                  </a:rPr>
                  <a:t> </a:t>
                </a:r>
              </a:p>
            </p:txBody>
          </p:sp>
        </mc:Fallback>
      </mc:AlternateContent>
      <p:cxnSp>
        <p:nvCxnSpPr>
          <p:cNvPr id="64" name="Straight Arrow Connector 126">
            <a:extLst>
              <a:ext uri="{FF2B5EF4-FFF2-40B4-BE49-F238E27FC236}">
                <a16:creationId xmlns:a16="http://schemas.microsoft.com/office/drawing/2014/main" id="{D5DE7B72-52E0-46E8-A1AA-B4C72A68F009}"/>
              </a:ext>
            </a:extLst>
          </p:cNvPr>
          <p:cNvCxnSpPr/>
          <p:nvPr/>
        </p:nvCxnSpPr>
        <p:spPr>
          <a:xfrm flipV="1">
            <a:off x="6252060" y="1366056"/>
            <a:ext cx="0" cy="2514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130">
            <a:extLst>
              <a:ext uri="{FF2B5EF4-FFF2-40B4-BE49-F238E27FC236}">
                <a16:creationId xmlns:a16="http://schemas.microsoft.com/office/drawing/2014/main" id="{7D9779AC-3BB1-4481-871E-189E32715943}"/>
              </a:ext>
            </a:extLst>
          </p:cNvPr>
          <p:cNvCxnSpPr/>
          <p:nvPr/>
        </p:nvCxnSpPr>
        <p:spPr>
          <a:xfrm rot="5400000" flipV="1">
            <a:off x="6290160" y="1404156"/>
            <a:ext cx="0" cy="2514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E2AE90D0-E80D-4A56-821D-AFFC5F34DBAD}"/>
                  </a:ext>
                </a:extLst>
              </p:cNvPr>
              <p:cNvSpPr txBox="1"/>
              <p:nvPr/>
            </p:nvSpPr>
            <p:spPr>
              <a:xfrm>
                <a:off x="7608163" y="2543453"/>
                <a:ext cx="21339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𝑅𝑒</m:t>
                      </m:r>
                    </m:oMath>
                  </m:oMathPara>
                </a14:m>
                <a:endParaRPr lang="en-GB" sz="1200" dirty="0"/>
              </a:p>
            </p:txBody>
          </p:sp>
        </mc:Choice>
        <mc:Fallback xmlns="">
          <p:sp>
            <p:nvSpPr>
              <p:cNvPr id="5" name="テキスト ボックス 4">
                <a:extLst>
                  <a:ext uri="{FF2B5EF4-FFF2-40B4-BE49-F238E27FC236}">
                    <a16:creationId xmlns:a16="http://schemas.microsoft.com/office/drawing/2014/main" id="{E2AE90D0-E80D-4A56-821D-AFFC5F34DBAD}"/>
                  </a:ext>
                </a:extLst>
              </p:cNvPr>
              <p:cNvSpPr txBox="1">
                <a:spLocks noRot="1" noChangeAspect="1" noMove="1" noResize="1" noEditPoints="1" noAdjustHandles="1" noChangeArrowheads="1" noChangeShapeType="1" noTextEdit="1"/>
              </p:cNvSpPr>
              <p:nvPr/>
            </p:nvSpPr>
            <p:spPr>
              <a:xfrm>
                <a:off x="7608163" y="2543453"/>
                <a:ext cx="213392" cy="184666"/>
              </a:xfrm>
              <a:prstGeom prst="rect">
                <a:avLst/>
              </a:prstGeom>
              <a:blipFill>
                <a:blip r:embed="rId5"/>
                <a:stretch>
                  <a:fillRect l="-17143" r="-14286" b="-32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テキスト ボックス 67">
                <a:extLst>
                  <a:ext uri="{FF2B5EF4-FFF2-40B4-BE49-F238E27FC236}">
                    <a16:creationId xmlns:a16="http://schemas.microsoft.com/office/drawing/2014/main" id="{1EA980EB-32E9-4AFD-943C-D516F520B207}"/>
                  </a:ext>
                </a:extLst>
              </p:cNvPr>
              <p:cNvSpPr txBox="1"/>
              <p:nvPr/>
            </p:nvSpPr>
            <p:spPr>
              <a:xfrm>
                <a:off x="6134470" y="1140781"/>
                <a:ext cx="22384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𝐼𝑚</m:t>
                      </m:r>
                    </m:oMath>
                  </m:oMathPara>
                </a14:m>
                <a:endParaRPr lang="en-GB" sz="1200" dirty="0"/>
              </a:p>
            </p:txBody>
          </p:sp>
        </mc:Choice>
        <mc:Fallback xmlns="">
          <p:sp>
            <p:nvSpPr>
              <p:cNvPr id="68" name="テキスト ボックス 67">
                <a:extLst>
                  <a:ext uri="{FF2B5EF4-FFF2-40B4-BE49-F238E27FC236}">
                    <a16:creationId xmlns:a16="http://schemas.microsoft.com/office/drawing/2014/main" id="{1EA980EB-32E9-4AFD-943C-D516F520B207}"/>
                  </a:ext>
                </a:extLst>
              </p:cNvPr>
              <p:cNvSpPr txBox="1">
                <a:spLocks noRot="1" noChangeAspect="1" noMove="1" noResize="1" noEditPoints="1" noAdjustHandles="1" noChangeArrowheads="1" noChangeShapeType="1" noTextEdit="1"/>
              </p:cNvSpPr>
              <p:nvPr/>
            </p:nvSpPr>
            <p:spPr>
              <a:xfrm>
                <a:off x="6134470" y="1140781"/>
                <a:ext cx="223844" cy="184666"/>
              </a:xfrm>
              <a:prstGeom prst="rect">
                <a:avLst/>
              </a:prstGeom>
              <a:blipFill>
                <a:blip r:embed="rId6"/>
                <a:stretch>
                  <a:fillRect l="-16216" r="-13514" b="-6667"/>
                </a:stretch>
              </a:blipFill>
            </p:spPr>
            <p:txBody>
              <a:bodyPr/>
              <a:lstStyle/>
              <a:p>
                <a:r>
                  <a:rPr lang="en-GB">
                    <a:noFill/>
                  </a:rPr>
                  <a:t> </a:t>
                </a:r>
              </a:p>
            </p:txBody>
          </p:sp>
        </mc:Fallback>
      </mc:AlternateContent>
      <p:grpSp>
        <p:nvGrpSpPr>
          <p:cNvPr id="71" name="グループ化 70">
            <a:extLst>
              <a:ext uri="{FF2B5EF4-FFF2-40B4-BE49-F238E27FC236}">
                <a16:creationId xmlns:a16="http://schemas.microsoft.com/office/drawing/2014/main" id="{725E3627-B660-40AC-8B60-998A77BD9B57}"/>
              </a:ext>
            </a:extLst>
          </p:cNvPr>
          <p:cNvGrpSpPr/>
          <p:nvPr/>
        </p:nvGrpSpPr>
        <p:grpSpPr>
          <a:xfrm>
            <a:off x="6696507" y="1935333"/>
            <a:ext cx="133165" cy="133165"/>
            <a:chOff x="5515777" y="4714043"/>
            <a:chExt cx="133165" cy="133165"/>
          </a:xfrm>
        </p:grpSpPr>
        <p:cxnSp>
          <p:nvCxnSpPr>
            <p:cNvPr id="69" name="直線コネクタ 68">
              <a:extLst>
                <a:ext uri="{FF2B5EF4-FFF2-40B4-BE49-F238E27FC236}">
                  <a16:creationId xmlns:a16="http://schemas.microsoft.com/office/drawing/2014/main" id="{EF55B241-6AD6-4DA3-8258-D33125681B65}"/>
                </a:ext>
              </a:extLst>
            </p:cNvPr>
            <p:cNvCxnSpPr/>
            <p:nvPr/>
          </p:nvCxnSpPr>
          <p:spPr>
            <a:xfrm>
              <a:off x="5521911" y="4714043"/>
              <a:ext cx="124287" cy="13316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778B8FB6-D8D9-47FD-8122-5093C209DB06}"/>
                </a:ext>
              </a:extLst>
            </p:cNvPr>
            <p:cNvCxnSpPr>
              <a:cxnSpLocks/>
            </p:cNvCxnSpPr>
            <p:nvPr/>
          </p:nvCxnSpPr>
          <p:spPr>
            <a:xfrm rot="16200000">
              <a:off x="5520216" y="4712995"/>
              <a:ext cx="124287" cy="13316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2" name="楕円 71">
            <a:extLst>
              <a:ext uri="{FF2B5EF4-FFF2-40B4-BE49-F238E27FC236}">
                <a16:creationId xmlns:a16="http://schemas.microsoft.com/office/drawing/2014/main" id="{2796D692-60C9-48B6-BC09-F183F19846DC}"/>
              </a:ext>
            </a:extLst>
          </p:cNvPr>
          <p:cNvSpPr/>
          <p:nvPr/>
        </p:nvSpPr>
        <p:spPr>
          <a:xfrm>
            <a:off x="6010182" y="1216241"/>
            <a:ext cx="1535837" cy="15535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3" name="テキスト ボックス 72">
                <a:extLst>
                  <a:ext uri="{FF2B5EF4-FFF2-40B4-BE49-F238E27FC236}">
                    <a16:creationId xmlns:a16="http://schemas.microsoft.com/office/drawing/2014/main" id="{3004F63F-0800-4956-A60A-C211863FF13D}"/>
                  </a:ext>
                </a:extLst>
              </p:cNvPr>
              <p:cNvSpPr txBox="1"/>
              <p:nvPr/>
            </p:nvSpPr>
            <p:spPr>
              <a:xfrm>
                <a:off x="7317052" y="1105270"/>
                <a:ext cx="127938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solidFill>
                                <a:srgbClr val="FF0000"/>
                              </a:solidFill>
                              <a:latin typeface="Cambria Math" panose="02040503050406030204" pitchFamily="18" charset="0"/>
                            </a:rPr>
                          </m:ctrlPr>
                        </m:dPr>
                        <m:e>
                          <m:r>
                            <a:rPr lang="en-US" sz="1400" i="1">
                              <a:solidFill>
                                <a:srgbClr val="FF0000"/>
                              </a:solidFill>
                              <a:latin typeface="Cambria Math" panose="02040503050406030204" pitchFamily="18" charset="0"/>
                            </a:rPr>
                            <m:t>𝑧</m:t>
                          </m:r>
                          <m:r>
                            <a:rPr lang="en-US" sz="1400" i="1">
                              <a:solidFill>
                                <a:srgbClr val="FF0000"/>
                              </a:solidFill>
                              <a:latin typeface="Cambria Math" panose="02040503050406030204" pitchFamily="18" charset="0"/>
                            </a:rPr>
                            <m:t>−3−4</m:t>
                          </m:r>
                          <m:r>
                            <a:rPr lang="en-US" sz="1400" i="1">
                              <a:solidFill>
                                <a:srgbClr val="FF0000"/>
                              </a:solidFill>
                              <a:latin typeface="Cambria Math" panose="02040503050406030204" pitchFamily="18" charset="0"/>
                            </a:rPr>
                            <m:t>𝑖</m:t>
                          </m:r>
                        </m:e>
                      </m:d>
                      <m:r>
                        <a:rPr lang="en-US" sz="1400" i="1">
                          <a:solidFill>
                            <a:srgbClr val="FF0000"/>
                          </a:solidFill>
                          <a:latin typeface="Cambria Math" panose="02040503050406030204" pitchFamily="18" charset="0"/>
                        </a:rPr>
                        <m:t>=5</m:t>
                      </m:r>
                    </m:oMath>
                  </m:oMathPara>
                </a14:m>
                <a:endParaRPr lang="en-US" sz="1400" dirty="0">
                  <a:solidFill>
                    <a:srgbClr val="FF0000"/>
                  </a:solidFill>
                  <a:latin typeface="Comic Sans MS" panose="030F0702030302020204" pitchFamily="66" charset="0"/>
                </a:endParaRPr>
              </a:p>
            </p:txBody>
          </p:sp>
        </mc:Choice>
        <mc:Fallback xmlns="">
          <p:sp>
            <p:nvSpPr>
              <p:cNvPr id="73" name="テキスト ボックス 72">
                <a:extLst>
                  <a:ext uri="{FF2B5EF4-FFF2-40B4-BE49-F238E27FC236}">
                    <a16:creationId xmlns:a16="http://schemas.microsoft.com/office/drawing/2014/main" id="{3004F63F-0800-4956-A60A-C211863FF13D}"/>
                  </a:ext>
                </a:extLst>
              </p:cNvPr>
              <p:cNvSpPr txBox="1">
                <a:spLocks noRot="1" noChangeAspect="1" noMove="1" noResize="1" noEditPoints="1" noAdjustHandles="1" noChangeArrowheads="1" noChangeShapeType="1" noTextEdit="1"/>
              </p:cNvSpPr>
              <p:nvPr/>
            </p:nvSpPr>
            <p:spPr>
              <a:xfrm>
                <a:off x="7317052" y="1105270"/>
                <a:ext cx="1279388" cy="215444"/>
              </a:xfrm>
              <a:prstGeom prst="rect">
                <a:avLst/>
              </a:prstGeom>
              <a:blipFill>
                <a:blip r:embed="rId7"/>
                <a:stretch>
                  <a:fillRect r="-2381" b="-8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テキスト ボックス 73">
                <a:extLst>
                  <a:ext uri="{FF2B5EF4-FFF2-40B4-BE49-F238E27FC236}">
                    <a16:creationId xmlns:a16="http://schemas.microsoft.com/office/drawing/2014/main" id="{94EC99E4-8553-4476-A631-941170F97D6D}"/>
                  </a:ext>
                </a:extLst>
              </p:cNvPr>
              <p:cNvSpPr txBox="1"/>
              <p:nvPr/>
            </p:nvSpPr>
            <p:spPr>
              <a:xfrm>
                <a:off x="6633472" y="1708951"/>
                <a:ext cx="52790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3+4</m:t>
                      </m:r>
                      <m:r>
                        <a:rPr lang="en-US" sz="1400" b="0" i="1" smtClean="0">
                          <a:solidFill>
                            <a:srgbClr val="FF0000"/>
                          </a:solidFill>
                          <a:latin typeface="Cambria Math" panose="02040503050406030204" pitchFamily="18" charset="0"/>
                        </a:rPr>
                        <m:t>𝑖</m:t>
                      </m:r>
                    </m:oMath>
                  </m:oMathPara>
                </a14:m>
                <a:endParaRPr lang="en-US" sz="1400" dirty="0">
                  <a:solidFill>
                    <a:srgbClr val="FF0000"/>
                  </a:solidFill>
                  <a:latin typeface="Comic Sans MS" panose="030F0702030302020204" pitchFamily="66" charset="0"/>
                </a:endParaRPr>
              </a:p>
            </p:txBody>
          </p:sp>
        </mc:Choice>
        <mc:Fallback xmlns="">
          <p:sp>
            <p:nvSpPr>
              <p:cNvPr id="74" name="テキスト ボックス 73">
                <a:extLst>
                  <a:ext uri="{FF2B5EF4-FFF2-40B4-BE49-F238E27FC236}">
                    <a16:creationId xmlns:a16="http://schemas.microsoft.com/office/drawing/2014/main" id="{94EC99E4-8553-4476-A631-941170F97D6D}"/>
                  </a:ext>
                </a:extLst>
              </p:cNvPr>
              <p:cNvSpPr txBox="1">
                <a:spLocks noRot="1" noChangeAspect="1" noMove="1" noResize="1" noEditPoints="1" noAdjustHandles="1" noChangeArrowheads="1" noChangeShapeType="1" noTextEdit="1"/>
              </p:cNvSpPr>
              <p:nvPr/>
            </p:nvSpPr>
            <p:spPr>
              <a:xfrm>
                <a:off x="6633472" y="1708951"/>
                <a:ext cx="527901" cy="215444"/>
              </a:xfrm>
              <a:prstGeom prst="rect">
                <a:avLst/>
              </a:prstGeom>
              <a:blipFill>
                <a:blip r:embed="rId8"/>
                <a:stretch>
                  <a:fillRect l="-5747" r="-5747" b="-8333"/>
                </a:stretch>
              </a:blipFill>
            </p:spPr>
            <p:txBody>
              <a:bodyPr/>
              <a:lstStyle/>
              <a:p>
                <a:r>
                  <a:rPr lang="en-GB">
                    <a:noFill/>
                  </a:rPr>
                  <a:t> </a:t>
                </a:r>
              </a:p>
            </p:txBody>
          </p:sp>
        </mc:Fallback>
      </mc:AlternateContent>
    </p:spTree>
    <p:extLst>
      <p:ext uri="{BB962C8B-B14F-4D97-AF65-F5344CB8AC3E}">
        <p14:creationId xmlns:p14="http://schemas.microsoft.com/office/powerpoint/2010/main" val="365823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linds(horizontal)">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blinds(horizontal)">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blinds(horizontal)">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3">
                                            <p:txEl>
                                              <p:pRg st="0" end="0"/>
                                            </p:txEl>
                                          </p:spTgt>
                                        </p:tgtEl>
                                        <p:attrNameLst>
                                          <p:attrName>style.visibility</p:attrName>
                                        </p:attrNameLst>
                                      </p:cBhvr>
                                      <p:to>
                                        <p:strVal val="visible"/>
                                      </p:to>
                                    </p:set>
                                    <p:animEffect transition="in" filter="blinds(horizontal)">
                                      <p:cBhvr>
                                        <p:cTn id="22" dur="500"/>
                                        <p:tgtEl>
                                          <p:spTgt spid="6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3">
                                            <p:txEl>
                                              <p:pRg st="2" end="2"/>
                                            </p:txEl>
                                          </p:spTgt>
                                        </p:tgtEl>
                                        <p:attrNameLst>
                                          <p:attrName>style.visibility</p:attrName>
                                        </p:attrNameLst>
                                      </p:cBhvr>
                                      <p:to>
                                        <p:strVal val="visible"/>
                                      </p:to>
                                    </p:set>
                                    <p:animEffect transition="in" filter="blinds(horizontal)">
                                      <p:cBhvr>
                                        <p:cTn id="27" dur="500"/>
                                        <p:tgtEl>
                                          <p:spTgt spid="6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3">
                                            <p:txEl>
                                              <p:pRg st="4" end="4"/>
                                            </p:txEl>
                                          </p:spTgt>
                                        </p:tgtEl>
                                        <p:attrNameLst>
                                          <p:attrName>style.visibility</p:attrName>
                                        </p:attrNameLst>
                                      </p:cBhvr>
                                      <p:to>
                                        <p:strVal val="visible"/>
                                      </p:to>
                                    </p:set>
                                    <p:animEffect transition="in" filter="blinds(horizontal)">
                                      <p:cBhvr>
                                        <p:cTn id="32" dur="500"/>
                                        <p:tgtEl>
                                          <p:spTgt spid="6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5" fill="hold" nodeType="click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blinds(vertical)">
                                      <p:cBhvr>
                                        <p:cTn id="37" dur="500"/>
                                        <p:tgtEl>
                                          <p:spTgt spid="66"/>
                                        </p:tgtEl>
                                      </p:cBhvr>
                                    </p:animEffect>
                                  </p:childTnLst>
                                </p:cTn>
                              </p:par>
                              <p:par>
                                <p:cTn id="38" presetID="3" presetClass="entr" presetSubtype="10" fill="hold" nodeType="with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blinds(horizontal)">
                                      <p:cBhvr>
                                        <p:cTn id="40" dur="500"/>
                                        <p:tgtEl>
                                          <p:spTgt spid="64"/>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blinds(horizontal)">
                                      <p:cBhvr>
                                        <p:cTn id="43" dur="500"/>
                                        <p:tgtEl>
                                          <p:spTgt spid="68"/>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blinds(horizontal)">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blinds(horizontal)">
                                      <p:cBhvr>
                                        <p:cTn id="51" dur="500"/>
                                        <p:tgtEl>
                                          <p:spTgt spid="71"/>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74"/>
                                        </p:tgtEl>
                                        <p:attrNameLst>
                                          <p:attrName>style.visibility</p:attrName>
                                        </p:attrNameLst>
                                      </p:cBhvr>
                                      <p:to>
                                        <p:strVal val="visible"/>
                                      </p:to>
                                    </p:set>
                                    <p:animEffect transition="in" filter="blinds(horizontal)">
                                      <p:cBhvr>
                                        <p:cTn id="54" dur="500"/>
                                        <p:tgtEl>
                                          <p:spTgt spid="74"/>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blinds(horizontal)">
                                      <p:cBhvr>
                                        <p:cTn id="59" dur="500"/>
                                        <p:tgtEl>
                                          <p:spTgt spid="72"/>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Effect transition="in" filter="blinds(horizontal)">
                                      <p:cBhvr>
                                        <p:cTn id="6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p:bldP spid="60" grpId="0"/>
      <p:bldP spid="5" grpId="0"/>
      <p:bldP spid="68" grpId="0"/>
      <p:bldP spid="72" grpId="0" animBg="1"/>
      <p:bldP spid="73" grpId="0"/>
      <p:bldP spid="7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599" y="1600200"/>
                <a:ext cx="3498011" cy="4257675"/>
              </a:xfrm>
            </p:spPr>
            <p:txBody>
              <a:bodyPr>
                <a:normAutofit/>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a) Show on an argand diagram the locus of points given by the values of </a:t>
                </a:r>
                <a14:m>
                  <m:oMath xmlns:m="http://schemas.openxmlformats.org/officeDocument/2006/math">
                    <m:r>
                      <a:rPr lang="en-US" sz="1400" i="1" dirty="0" smtClean="0">
                        <a:latin typeface="Cambria Math" panose="02040503050406030204" pitchFamily="18" charset="0"/>
                      </a:rPr>
                      <m:t>𝑧</m:t>
                    </m:r>
                  </m:oMath>
                </a14:m>
                <a:r>
                  <a:rPr lang="en-US" sz="1400" dirty="0">
                    <a:latin typeface="Comic Sans MS" panose="030F0702030302020204" pitchFamily="66" charset="0"/>
                  </a:rPr>
                  <a:t> satisfying:</a:t>
                </a:r>
              </a:p>
              <a:p>
                <a:pPr marL="0" indent="0" algn="ctr">
                  <a:buNone/>
                </a:pPr>
                <a:endParaRPr lang="en-US" sz="1400" dirty="0">
                  <a:latin typeface="Comic Sans MS" panose="030F0702030302020204" pitchFamily="66" charset="0"/>
                </a:endParaRPr>
              </a:p>
              <a:p>
                <a:pPr marL="0" indent="0" algn="ctr">
                  <a:buNone/>
                </a:pPr>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panose="02040503050406030204" pitchFamily="18" charset="0"/>
                            </a:rPr>
                          </m:ctrlPr>
                        </m:dPr>
                        <m:e>
                          <m:r>
                            <a:rPr lang="en-US" sz="1400" b="0" i="1" smtClean="0">
                              <a:latin typeface="Cambria Math" panose="02040503050406030204" pitchFamily="18" charset="0"/>
                            </a:rPr>
                            <m:t>𝑧</m:t>
                          </m:r>
                          <m:r>
                            <a:rPr lang="en-US" sz="1400" b="0" i="1" smtClean="0">
                              <a:latin typeface="Cambria Math" panose="02040503050406030204" pitchFamily="18" charset="0"/>
                            </a:rPr>
                            <m:t>−3−4</m:t>
                          </m:r>
                          <m:r>
                            <a:rPr lang="en-US" sz="1400" b="0" i="1" smtClean="0">
                              <a:latin typeface="Cambria Math" panose="02040503050406030204" pitchFamily="18" charset="0"/>
                            </a:rPr>
                            <m:t>𝑖</m:t>
                          </m:r>
                        </m:e>
                      </m:d>
                      <m:r>
                        <a:rPr lang="en-US" sz="1400" b="0" i="1" smtClean="0">
                          <a:latin typeface="Cambria Math" panose="02040503050406030204" pitchFamily="18" charset="0"/>
                        </a:rPr>
                        <m:t>=5</m:t>
                      </m:r>
                    </m:oMath>
                  </m:oMathPara>
                </a14:m>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b) Show that the locus of points can be represented by the polar curve:</a:t>
                </a:r>
              </a:p>
              <a:p>
                <a:pPr marL="0" indent="0" algn="ctr">
                  <a:buNone/>
                </a:pPr>
                <a:endParaRPr lang="en-US" sz="1400" dirty="0">
                  <a:latin typeface="Comic Sans MS" panose="030F0702030302020204" pitchFamily="66" charset="0"/>
                </a:endParaRPr>
              </a:p>
              <a:p>
                <a:pPr marL="0" indent="0" algn="ctr">
                  <a:buNone/>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𝑟</m:t>
                      </m:r>
                      <m:r>
                        <a:rPr lang="en-US" sz="1400" b="0" i="1" smtClean="0">
                          <a:latin typeface="Cambria Math" panose="02040503050406030204" pitchFamily="18" charset="0"/>
                        </a:rPr>
                        <m:t>=6</m:t>
                      </m:r>
                      <m:r>
                        <a:rPr lang="en-US" sz="1400" b="0" i="1" smtClean="0">
                          <a:latin typeface="Cambria Math" panose="02040503050406030204" pitchFamily="18" charset="0"/>
                        </a:rPr>
                        <m:t>𝑐𝑜𝑠</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+8</m:t>
                      </m:r>
                      <m:r>
                        <a:rPr lang="en-US" sz="1400" b="0" i="1" smtClean="0">
                          <a:latin typeface="Cambria Math" panose="02040503050406030204" pitchFamily="18" charset="0"/>
                          <a:ea typeface="Cambria Math" panose="02040503050406030204" pitchFamily="18" charset="0"/>
                        </a:rPr>
                        <m:t>𝑠𝑖𝑛</m:t>
                      </m:r>
                      <m:r>
                        <a:rPr lang="en-US" sz="1400" b="0" i="1" smtClean="0">
                          <a:latin typeface="Cambria Math" panose="02040503050406030204" pitchFamily="18" charset="0"/>
                          <a:ea typeface="Cambria Math" panose="02040503050406030204" pitchFamily="18" charset="0"/>
                        </a:rPr>
                        <m:t>𝜃</m:t>
                      </m:r>
                    </m:oMath>
                  </m:oMathPara>
                </a14:m>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sym typeface="Wingdings" panose="05000000000000000000" pitchFamily="2" charset="2"/>
                  </a:rPr>
                  <a:t> You can start with the cartesian form of the circle shown…</a:t>
                </a: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599" y="1600200"/>
                <a:ext cx="3498011" cy="4257675"/>
              </a:xfrm>
              <a:blipFill>
                <a:blip r:embed="rId2"/>
                <a:stretch>
                  <a:fillRect t="-860" r="-2091"/>
                </a:stretch>
              </a:blipFill>
            </p:spPr>
            <p:txBody>
              <a:bodyPr/>
              <a:lstStyle/>
              <a:p>
                <a:r>
                  <a:rPr lang="en-GB">
                    <a:noFill/>
                  </a:rPr>
                  <a:t> </a:t>
                </a:r>
              </a:p>
            </p:txBody>
          </p:sp>
        </mc:Fallback>
      </mc:AlternateContent>
      <p:sp>
        <p:nvSpPr>
          <p:cNvPr id="58" name="タイトル 1">
            <a:extLst>
              <a:ext uri="{FF2B5EF4-FFF2-40B4-BE49-F238E27FC236}">
                <a16:creationId xmlns:a16="http://schemas.microsoft.com/office/drawing/2014/main" id="{C3335596-A44C-4722-916C-CFC1D558556B}"/>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59" name="テキスト ボックス 58">
            <a:extLst>
              <a:ext uri="{FF2B5EF4-FFF2-40B4-BE49-F238E27FC236}">
                <a16:creationId xmlns:a16="http://schemas.microsoft.com/office/drawing/2014/main" id="{00BF89AA-EF95-4B1F-B197-A9974B10C31C}"/>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cxnSp>
        <p:nvCxnSpPr>
          <p:cNvPr id="64" name="Straight Arrow Connector 126">
            <a:extLst>
              <a:ext uri="{FF2B5EF4-FFF2-40B4-BE49-F238E27FC236}">
                <a16:creationId xmlns:a16="http://schemas.microsoft.com/office/drawing/2014/main" id="{D5DE7B72-52E0-46E8-A1AA-B4C72A68F009}"/>
              </a:ext>
            </a:extLst>
          </p:cNvPr>
          <p:cNvCxnSpPr/>
          <p:nvPr/>
        </p:nvCxnSpPr>
        <p:spPr>
          <a:xfrm flipV="1">
            <a:off x="6252060" y="1366056"/>
            <a:ext cx="0" cy="2514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130">
            <a:extLst>
              <a:ext uri="{FF2B5EF4-FFF2-40B4-BE49-F238E27FC236}">
                <a16:creationId xmlns:a16="http://schemas.microsoft.com/office/drawing/2014/main" id="{7D9779AC-3BB1-4481-871E-189E32715943}"/>
              </a:ext>
            </a:extLst>
          </p:cNvPr>
          <p:cNvCxnSpPr/>
          <p:nvPr/>
        </p:nvCxnSpPr>
        <p:spPr>
          <a:xfrm rot="5400000" flipV="1">
            <a:off x="6290160" y="1404156"/>
            <a:ext cx="0" cy="2514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E2AE90D0-E80D-4A56-821D-AFFC5F34DBAD}"/>
                  </a:ext>
                </a:extLst>
              </p:cNvPr>
              <p:cNvSpPr txBox="1"/>
              <p:nvPr/>
            </p:nvSpPr>
            <p:spPr>
              <a:xfrm>
                <a:off x="7608163" y="2543453"/>
                <a:ext cx="21339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𝑅𝑒</m:t>
                      </m:r>
                    </m:oMath>
                  </m:oMathPara>
                </a14:m>
                <a:endParaRPr lang="en-GB" sz="1200" dirty="0"/>
              </a:p>
            </p:txBody>
          </p:sp>
        </mc:Choice>
        <mc:Fallback xmlns="">
          <p:sp>
            <p:nvSpPr>
              <p:cNvPr id="5" name="テキスト ボックス 4">
                <a:extLst>
                  <a:ext uri="{FF2B5EF4-FFF2-40B4-BE49-F238E27FC236}">
                    <a16:creationId xmlns:a16="http://schemas.microsoft.com/office/drawing/2014/main" id="{E2AE90D0-E80D-4A56-821D-AFFC5F34DBAD}"/>
                  </a:ext>
                </a:extLst>
              </p:cNvPr>
              <p:cNvSpPr txBox="1">
                <a:spLocks noRot="1" noChangeAspect="1" noMove="1" noResize="1" noEditPoints="1" noAdjustHandles="1" noChangeArrowheads="1" noChangeShapeType="1" noTextEdit="1"/>
              </p:cNvSpPr>
              <p:nvPr/>
            </p:nvSpPr>
            <p:spPr>
              <a:xfrm>
                <a:off x="7608163" y="2543453"/>
                <a:ext cx="213392" cy="184666"/>
              </a:xfrm>
              <a:prstGeom prst="rect">
                <a:avLst/>
              </a:prstGeom>
              <a:blipFill>
                <a:blip r:embed="rId3"/>
                <a:stretch>
                  <a:fillRect l="-17143" r="-14286" b="-32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テキスト ボックス 67">
                <a:extLst>
                  <a:ext uri="{FF2B5EF4-FFF2-40B4-BE49-F238E27FC236}">
                    <a16:creationId xmlns:a16="http://schemas.microsoft.com/office/drawing/2014/main" id="{1EA980EB-32E9-4AFD-943C-D516F520B207}"/>
                  </a:ext>
                </a:extLst>
              </p:cNvPr>
              <p:cNvSpPr txBox="1"/>
              <p:nvPr/>
            </p:nvSpPr>
            <p:spPr>
              <a:xfrm>
                <a:off x="6134470" y="1140781"/>
                <a:ext cx="22384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𝐼𝑚</m:t>
                      </m:r>
                    </m:oMath>
                  </m:oMathPara>
                </a14:m>
                <a:endParaRPr lang="en-GB" sz="1200" dirty="0"/>
              </a:p>
            </p:txBody>
          </p:sp>
        </mc:Choice>
        <mc:Fallback xmlns="">
          <p:sp>
            <p:nvSpPr>
              <p:cNvPr id="68" name="テキスト ボックス 67">
                <a:extLst>
                  <a:ext uri="{FF2B5EF4-FFF2-40B4-BE49-F238E27FC236}">
                    <a16:creationId xmlns:a16="http://schemas.microsoft.com/office/drawing/2014/main" id="{1EA980EB-32E9-4AFD-943C-D516F520B207}"/>
                  </a:ext>
                </a:extLst>
              </p:cNvPr>
              <p:cNvSpPr txBox="1">
                <a:spLocks noRot="1" noChangeAspect="1" noMove="1" noResize="1" noEditPoints="1" noAdjustHandles="1" noChangeArrowheads="1" noChangeShapeType="1" noTextEdit="1"/>
              </p:cNvSpPr>
              <p:nvPr/>
            </p:nvSpPr>
            <p:spPr>
              <a:xfrm>
                <a:off x="6134470" y="1140781"/>
                <a:ext cx="223844" cy="184666"/>
              </a:xfrm>
              <a:prstGeom prst="rect">
                <a:avLst/>
              </a:prstGeom>
              <a:blipFill>
                <a:blip r:embed="rId4"/>
                <a:stretch>
                  <a:fillRect l="-16216" r="-13514" b="-6667"/>
                </a:stretch>
              </a:blipFill>
            </p:spPr>
            <p:txBody>
              <a:bodyPr/>
              <a:lstStyle/>
              <a:p>
                <a:r>
                  <a:rPr lang="en-GB">
                    <a:noFill/>
                  </a:rPr>
                  <a:t> </a:t>
                </a:r>
              </a:p>
            </p:txBody>
          </p:sp>
        </mc:Fallback>
      </mc:AlternateContent>
      <p:grpSp>
        <p:nvGrpSpPr>
          <p:cNvPr id="71" name="グループ化 70">
            <a:extLst>
              <a:ext uri="{FF2B5EF4-FFF2-40B4-BE49-F238E27FC236}">
                <a16:creationId xmlns:a16="http://schemas.microsoft.com/office/drawing/2014/main" id="{725E3627-B660-40AC-8B60-998A77BD9B57}"/>
              </a:ext>
            </a:extLst>
          </p:cNvPr>
          <p:cNvGrpSpPr/>
          <p:nvPr/>
        </p:nvGrpSpPr>
        <p:grpSpPr>
          <a:xfrm>
            <a:off x="6696507" y="1935333"/>
            <a:ext cx="133165" cy="133165"/>
            <a:chOff x="5515777" y="4714043"/>
            <a:chExt cx="133165" cy="133165"/>
          </a:xfrm>
        </p:grpSpPr>
        <p:cxnSp>
          <p:nvCxnSpPr>
            <p:cNvPr id="69" name="直線コネクタ 68">
              <a:extLst>
                <a:ext uri="{FF2B5EF4-FFF2-40B4-BE49-F238E27FC236}">
                  <a16:creationId xmlns:a16="http://schemas.microsoft.com/office/drawing/2014/main" id="{EF55B241-6AD6-4DA3-8258-D33125681B65}"/>
                </a:ext>
              </a:extLst>
            </p:cNvPr>
            <p:cNvCxnSpPr/>
            <p:nvPr/>
          </p:nvCxnSpPr>
          <p:spPr>
            <a:xfrm>
              <a:off x="5521911" y="4714043"/>
              <a:ext cx="124287" cy="13316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778B8FB6-D8D9-47FD-8122-5093C209DB06}"/>
                </a:ext>
              </a:extLst>
            </p:cNvPr>
            <p:cNvCxnSpPr>
              <a:cxnSpLocks/>
            </p:cNvCxnSpPr>
            <p:nvPr/>
          </p:nvCxnSpPr>
          <p:spPr>
            <a:xfrm rot="16200000">
              <a:off x="5520216" y="4712995"/>
              <a:ext cx="124287" cy="13316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2" name="楕円 71">
            <a:extLst>
              <a:ext uri="{FF2B5EF4-FFF2-40B4-BE49-F238E27FC236}">
                <a16:creationId xmlns:a16="http://schemas.microsoft.com/office/drawing/2014/main" id="{2796D692-60C9-48B6-BC09-F183F19846DC}"/>
              </a:ext>
            </a:extLst>
          </p:cNvPr>
          <p:cNvSpPr/>
          <p:nvPr/>
        </p:nvSpPr>
        <p:spPr>
          <a:xfrm>
            <a:off x="6010182" y="1216241"/>
            <a:ext cx="1535837" cy="15535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3" name="テキスト ボックス 72">
                <a:extLst>
                  <a:ext uri="{FF2B5EF4-FFF2-40B4-BE49-F238E27FC236}">
                    <a16:creationId xmlns:a16="http://schemas.microsoft.com/office/drawing/2014/main" id="{3004F63F-0800-4956-A60A-C211863FF13D}"/>
                  </a:ext>
                </a:extLst>
              </p:cNvPr>
              <p:cNvSpPr txBox="1"/>
              <p:nvPr/>
            </p:nvSpPr>
            <p:spPr>
              <a:xfrm>
                <a:off x="7317052" y="1105270"/>
                <a:ext cx="127938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solidFill>
                                <a:srgbClr val="FF0000"/>
                              </a:solidFill>
                              <a:latin typeface="Cambria Math" panose="02040503050406030204" pitchFamily="18" charset="0"/>
                            </a:rPr>
                          </m:ctrlPr>
                        </m:dPr>
                        <m:e>
                          <m:r>
                            <a:rPr lang="en-US" sz="1400" i="1">
                              <a:solidFill>
                                <a:srgbClr val="FF0000"/>
                              </a:solidFill>
                              <a:latin typeface="Cambria Math" panose="02040503050406030204" pitchFamily="18" charset="0"/>
                            </a:rPr>
                            <m:t>𝑧</m:t>
                          </m:r>
                          <m:r>
                            <a:rPr lang="en-US" sz="1400" i="1">
                              <a:solidFill>
                                <a:srgbClr val="FF0000"/>
                              </a:solidFill>
                              <a:latin typeface="Cambria Math" panose="02040503050406030204" pitchFamily="18" charset="0"/>
                            </a:rPr>
                            <m:t>−3−4</m:t>
                          </m:r>
                          <m:r>
                            <a:rPr lang="en-US" sz="1400" i="1">
                              <a:solidFill>
                                <a:srgbClr val="FF0000"/>
                              </a:solidFill>
                              <a:latin typeface="Cambria Math" panose="02040503050406030204" pitchFamily="18" charset="0"/>
                            </a:rPr>
                            <m:t>𝑖</m:t>
                          </m:r>
                        </m:e>
                      </m:d>
                      <m:r>
                        <a:rPr lang="en-US" sz="1400" i="1">
                          <a:solidFill>
                            <a:srgbClr val="FF0000"/>
                          </a:solidFill>
                          <a:latin typeface="Cambria Math" panose="02040503050406030204" pitchFamily="18" charset="0"/>
                        </a:rPr>
                        <m:t>=5</m:t>
                      </m:r>
                    </m:oMath>
                  </m:oMathPara>
                </a14:m>
                <a:endParaRPr lang="en-US" sz="1400" dirty="0">
                  <a:solidFill>
                    <a:srgbClr val="FF0000"/>
                  </a:solidFill>
                  <a:latin typeface="Comic Sans MS" panose="030F0702030302020204" pitchFamily="66" charset="0"/>
                </a:endParaRPr>
              </a:p>
            </p:txBody>
          </p:sp>
        </mc:Choice>
        <mc:Fallback xmlns="">
          <p:sp>
            <p:nvSpPr>
              <p:cNvPr id="73" name="テキスト ボックス 72">
                <a:extLst>
                  <a:ext uri="{FF2B5EF4-FFF2-40B4-BE49-F238E27FC236}">
                    <a16:creationId xmlns:a16="http://schemas.microsoft.com/office/drawing/2014/main" id="{3004F63F-0800-4956-A60A-C211863FF13D}"/>
                  </a:ext>
                </a:extLst>
              </p:cNvPr>
              <p:cNvSpPr txBox="1">
                <a:spLocks noRot="1" noChangeAspect="1" noMove="1" noResize="1" noEditPoints="1" noAdjustHandles="1" noChangeArrowheads="1" noChangeShapeType="1" noTextEdit="1"/>
              </p:cNvSpPr>
              <p:nvPr/>
            </p:nvSpPr>
            <p:spPr>
              <a:xfrm>
                <a:off x="7317052" y="1105270"/>
                <a:ext cx="1279388" cy="215444"/>
              </a:xfrm>
              <a:prstGeom prst="rect">
                <a:avLst/>
              </a:prstGeom>
              <a:blipFill>
                <a:blip r:embed="rId5"/>
                <a:stretch>
                  <a:fillRect r="-2381" b="-8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テキスト ボックス 73">
                <a:extLst>
                  <a:ext uri="{FF2B5EF4-FFF2-40B4-BE49-F238E27FC236}">
                    <a16:creationId xmlns:a16="http://schemas.microsoft.com/office/drawing/2014/main" id="{94EC99E4-8553-4476-A631-941170F97D6D}"/>
                  </a:ext>
                </a:extLst>
              </p:cNvPr>
              <p:cNvSpPr txBox="1"/>
              <p:nvPr/>
            </p:nvSpPr>
            <p:spPr>
              <a:xfrm>
                <a:off x="6633472" y="1708951"/>
                <a:ext cx="52790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3+4</m:t>
                      </m:r>
                      <m:r>
                        <a:rPr lang="en-US" sz="1400" b="0" i="1" smtClean="0">
                          <a:solidFill>
                            <a:srgbClr val="FF0000"/>
                          </a:solidFill>
                          <a:latin typeface="Cambria Math" panose="02040503050406030204" pitchFamily="18" charset="0"/>
                        </a:rPr>
                        <m:t>𝑖</m:t>
                      </m:r>
                    </m:oMath>
                  </m:oMathPara>
                </a14:m>
                <a:endParaRPr lang="en-US" sz="1400" dirty="0">
                  <a:solidFill>
                    <a:srgbClr val="FF0000"/>
                  </a:solidFill>
                  <a:latin typeface="Comic Sans MS" panose="030F0702030302020204" pitchFamily="66" charset="0"/>
                </a:endParaRPr>
              </a:p>
            </p:txBody>
          </p:sp>
        </mc:Choice>
        <mc:Fallback xmlns="">
          <p:sp>
            <p:nvSpPr>
              <p:cNvPr id="74" name="テキスト ボックス 73">
                <a:extLst>
                  <a:ext uri="{FF2B5EF4-FFF2-40B4-BE49-F238E27FC236}">
                    <a16:creationId xmlns:a16="http://schemas.microsoft.com/office/drawing/2014/main" id="{94EC99E4-8553-4476-A631-941170F97D6D}"/>
                  </a:ext>
                </a:extLst>
              </p:cNvPr>
              <p:cNvSpPr txBox="1">
                <a:spLocks noRot="1" noChangeAspect="1" noMove="1" noResize="1" noEditPoints="1" noAdjustHandles="1" noChangeArrowheads="1" noChangeShapeType="1" noTextEdit="1"/>
              </p:cNvSpPr>
              <p:nvPr/>
            </p:nvSpPr>
            <p:spPr>
              <a:xfrm>
                <a:off x="6633472" y="1708951"/>
                <a:ext cx="527901" cy="215444"/>
              </a:xfrm>
              <a:prstGeom prst="rect">
                <a:avLst/>
              </a:prstGeom>
              <a:blipFill>
                <a:blip r:embed="rId6"/>
                <a:stretch>
                  <a:fillRect l="-5747" r="-5747" b="-8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13BAAE6A-FD96-4CD7-BA13-7CDE8EC05D81}"/>
                  </a:ext>
                </a:extLst>
              </p:cNvPr>
              <p:cNvSpPr txBox="1"/>
              <p:nvPr/>
            </p:nvSpPr>
            <p:spPr>
              <a:xfrm>
                <a:off x="5619564" y="3937245"/>
                <a:ext cx="198458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d>
                            <m:dPr>
                              <m:ctrlPr>
                                <a:rPr lang="en-GB" sz="1400" i="1" smtClean="0">
                                  <a:latin typeface="Cambria Math" panose="02040503050406030204" pitchFamily="18" charset="0"/>
                                </a:rPr>
                              </m:ctrlPr>
                            </m:dPr>
                            <m:e>
                              <m:r>
                                <a:rPr lang="en-US" sz="1400" b="0" i="1" smtClean="0">
                                  <a:latin typeface="Cambria Math" panose="02040503050406030204" pitchFamily="18" charset="0"/>
                                </a:rPr>
                                <m:t>𝑥</m:t>
                              </m:r>
                              <m:r>
                                <a:rPr lang="en-US" sz="1400" b="0" i="1" smtClean="0">
                                  <a:latin typeface="Cambria Math" panose="02040503050406030204" pitchFamily="18" charset="0"/>
                                </a:rPr>
                                <m:t>−3</m:t>
                              </m:r>
                            </m:e>
                          </m:d>
                        </m:e>
                        <m:sup>
                          <m:r>
                            <a:rPr lang="en-US" sz="1400" b="0" i="1" smtClean="0">
                              <a:latin typeface="Cambria Math" panose="02040503050406030204" pitchFamily="18" charset="0"/>
                            </a:rPr>
                            <m:t>2</m:t>
                          </m:r>
                        </m:sup>
                      </m:sSup>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𝑦</m:t>
                              </m:r>
                              <m:r>
                                <a:rPr lang="en-US" sz="1400" b="0" i="1" smtClean="0">
                                  <a:latin typeface="Cambria Math" panose="02040503050406030204" pitchFamily="18" charset="0"/>
                                </a:rPr>
                                <m:t>−4</m:t>
                              </m:r>
                            </m:e>
                          </m:d>
                        </m:e>
                        <m:sup>
                          <m:r>
                            <a:rPr lang="en-US" sz="1400" b="0" i="1" smtClean="0">
                              <a:latin typeface="Cambria Math" panose="02040503050406030204" pitchFamily="18" charset="0"/>
                            </a:rPr>
                            <m:t>2</m:t>
                          </m:r>
                        </m:sup>
                      </m:sSup>
                      <m:r>
                        <a:rPr lang="en-US" sz="1400" b="0" i="1" smtClean="0">
                          <a:latin typeface="Cambria Math" panose="02040503050406030204" pitchFamily="18" charset="0"/>
                        </a:rPr>
                        <m:t>=25</m:t>
                      </m:r>
                    </m:oMath>
                  </m:oMathPara>
                </a14:m>
                <a:endParaRPr lang="en-GB" sz="1400" dirty="0"/>
              </a:p>
            </p:txBody>
          </p:sp>
        </mc:Choice>
        <mc:Fallback xmlns="">
          <p:sp>
            <p:nvSpPr>
              <p:cNvPr id="2" name="テキスト ボックス 1">
                <a:extLst>
                  <a:ext uri="{FF2B5EF4-FFF2-40B4-BE49-F238E27FC236}">
                    <a16:creationId xmlns:a16="http://schemas.microsoft.com/office/drawing/2014/main" id="{13BAAE6A-FD96-4CD7-BA13-7CDE8EC05D81}"/>
                  </a:ext>
                </a:extLst>
              </p:cNvPr>
              <p:cNvSpPr txBox="1">
                <a:spLocks noRot="1" noChangeAspect="1" noMove="1" noResize="1" noEditPoints="1" noAdjustHandles="1" noChangeArrowheads="1" noChangeShapeType="1" noTextEdit="1"/>
              </p:cNvSpPr>
              <p:nvPr/>
            </p:nvSpPr>
            <p:spPr>
              <a:xfrm>
                <a:off x="5619564" y="3937245"/>
                <a:ext cx="1984581" cy="215444"/>
              </a:xfrm>
              <a:prstGeom prst="rect">
                <a:avLst/>
              </a:prstGeom>
              <a:blipFill>
                <a:blip r:embed="rId7"/>
                <a:stretch>
                  <a:fillRect r="-1538" b="-2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8AD07389-2EB0-4B7C-8501-00B637313518}"/>
                  </a:ext>
                </a:extLst>
              </p:cNvPr>
              <p:cNvSpPr txBox="1"/>
              <p:nvPr/>
            </p:nvSpPr>
            <p:spPr>
              <a:xfrm>
                <a:off x="4946341" y="4311586"/>
                <a:ext cx="266624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d>
                            <m:dPr>
                              <m:ctrlPr>
                                <a:rPr lang="en-GB" sz="1400" i="1" smtClean="0">
                                  <a:latin typeface="Cambria Math" panose="02040503050406030204" pitchFamily="18" charset="0"/>
                                </a:rPr>
                              </m:ctrlPr>
                            </m:dPr>
                            <m:e>
                              <m:r>
                                <a:rPr lang="en-US" sz="1400" b="0" i="1" smtClean="0">
                                  <a:latin typeface="Cambria Math" panose="02040503050406030204" pitchFamily="18" charset="0"/>
                                </a:rPr>
                                <m:t>𝑟𝑐𝑜𝑠</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rPr>
                                <m:t>−3</m:t>
                              </m:r>
                            </m:e>
                          </m:d>
                        </m:e>
                        <m:sup>
                          <m:r>
                            <a:rPr lang="en-US" sz="1400" b="0" i="1" smtClean="0">
                              <a:latin typeface="Cambria Math" panose="02040503050406030204" pitchFamily="18" charset="0"/>
                            </a:rPr>
                            <m:t>2</m:t>
                          </m:r>
                        </m:sup>
                      </m:sSup>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𝑟𝑠𝑖𝑛</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rPr>
                                <m:t>−4</m:t>
                              </m:r>
                            </m:e>
                          </m:d>
                        </m:e>
                        <m:sup>
                          <m:r>
                            <a:rPr lang="en-US" sz="1400" b="0" i="1" smtClean="0">
                              <a:latin typeface="Cambria Math" panose="02040503050406030204" pitchFamily="18" charset="0"/>
                            </a:rPr>
                            <m:t>2</m:t>
                          </m:r>
                        </m:sup>
                      </m:sSup>
                      <m:r>
                        <a:rPr lang="en-US" sz="1400" b="0" i="1" smtClean="0">
                          <a:latin typeface="Cambria Math" panose="02040503050406030204" pitchFamily="18" charset="0"/>
                        </a:rPr>
                        <m:t>=25</m:t>
                      </m:r>
                    </m:oMath>
                  </m:oMathPara>
                </a14:m>
                <a:endParaRPr lang="en-GB" sz="1400" dirty="0"/>
              </a:p>
            </p:txBody>
          </p:sp>
        </mc:Choice>
        <mc:Fallback xmlns="">
          <p:sp>
            <p:nvSpPr>
              <p:cNvPr id="20" name="テキスト ボックス 19">
                <a:extLst>
                  <a:ext uri="{FF2B5EF4-FFF2-40B4-BE49-F238E27FC236}">
                    <a16:creationId xmlns:a16="http://schemas.microsoft.com/office/drawing/2014/main" id="{8AD07389-2EB0-4B7C-8501-00B637313518}"/>
                  </a:ext>
                </a:extLst>
              </p:cNvPr>
              <p:cNvSpPr txBox="1">
                <a:spLocks noRot="1" noChangeAspect="1" noMove="1" noResize="1" noEditPoints="1" noAdjustHandles="1" noChangeArrowheads="1" noChangeShapeType="1" noTextEdit="1"/>
              </p:cNvSpPr>
              <p:nvPr/>
            </p:nvSpPr>
            <p:spPr>
              <a:xfrm>
                <a:off x="4946341" y="4311586"/>
                <a:ext cx="2666243" cy="215444"/>
              </a:xfrm>
              <a:prstGeom prst="rect">
                <a:avLst/>
              </a:prstGeom>
              <a:blipFill>
                <a:blip r:embed="rId8"/>
                <a:stretch>
                  <a:fillRect r="-1142" b="-8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B7A37859-019B-4274-90CB-14C679D7FEB4}"/>
                  </a:ext>
                </a:extLst>
              </p:cNvPr>
              <p:cNvSpPr txBox="1"/>
              <p:nvPr/>
            </p:nvSpPr>
            <p:spPr>
              <a:xfrm>
                <a:off x="3456372" y="4703683"/>
                <a:ext cx="418120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𝑟</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𝑐𝑜</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𝑠</m:t>
                          </m:r>
                        </m:e>
                        <m:sup>
                          <m:r>
                            <a:rPr lang="en-US" sz="1400" b="0" i="1" smtClean="0">
                              <a:latin typeface="Cambria Math" panose="02040503050406030204" pitchFamily="18" charset="0"/>
                            </a:rPr>
                            <m:t>2</m:t>
                          </m:r>
                        </m:sup>
                      </m:sSup>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−6</m:t>
                      </m:r>
                      <m:r>
                        <a:rPr lang="en-US" sz="1400" b="0" i="1" smtClean="0">
                          <a:latin typeface="Cambria Math" panose="02040503050406030204" pitchFamily="18" charset="0"/>
                          <a:ea typeface="Cambria Math" panose="02040503050406030204" pitchFamily="18" charset="0"/>
                        </a:rPr>
                        <m:t>𝑟𝑐𝑜𝑠</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+9+</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𝑟</m:t>
                          </m:r>
                        </m:e>
                        <m:sup>
                          <m:r>
                            <a:rPr lang="en-US" sz="1400" b="0" i="1" smtClean="0">
                              <a:latin typeface="Cambria Math" panose="02040503050406030204" pitchFamily="18" charset="0"/>
                              <a:ea typeface="Cambria Math" panose="02040503050406030204" pitchFamily="18" charset="0"/>
                            </a:rPr>
                            <m:t>2</m:t>
                          </m:r>
                        </m:sup>
                      </m:sSup>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𝑠𝑖𝑛</m:t>
                          </m:r>
                        </m:e>
                        <m:sup>
                          <m:r>
                            <a:rPr lang="en-US" sz="1400" b="0" i="1" smtClean="0">
                              <a:latin typeface="Cambria Math" panose="02040503050406030204" pitchFamily="18" charset="0"/>
                              <a:ea typeface="Cambria Math" panose="02040503050406030204" pitchFamily="18" charset="0"/>
                            </a:rPr>
                            <m:t>2</m:t>
                          </m:r>
                        </m:sup>
                      </m:sSup>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−8</m:t>
                      </m:r>
                      <m:r>
                        <a:rPr lang="en-US" sz="1400" b="0" i="1" smtClean="0">
                          <a:latin typeface="Cambria Math" panose="02040503050406030204" pitchFamily="18" charset="0"/>
                          <a:ea typeface="Cambria Math" panose="02040503050406030204" pitchFamily="18" charset="0"/>
                        </a:rPr>
                        <m:t>𝑟𝑠𝑖𝑛</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+16=25</m:t>
                      </m:r>
                    </m:oMath>
                  </m:oMathPara>
                </a14:m>
                <a:endParaRPr lang="en-GB" sz="1400" dirty="0"/>
              </a:p>
            </p:txBody>
          </p:sp>
        </mc:Choice>
        <mc:Fallback xmlns="">
          <p:sp>
            <p:nvSpPr>
              <p:cNvPr id="21" name="テキスト ボックス 20">
                <a:extLst>
                  <a:ext uri="{FF2B5EF4-FFF2-40B4-BE49-F238E27FC236}">
                    <a16:creationId xmlns:a16="http://schemas.microsoft.com/office/drawing/2014/main" id="{B7A37859-019B-4274-90CB-14C679D7FEB4}"/>
                  </a:ext>
                </a:extLst>
              </p:cNvPr>
              <p:cNvSpPr txBox="1">
                <a:spLocks noRot="1" noChangeAspect="1" noMove="1" noResize="1" noEditPoints="1" noAdjustHandles="1" noChangeArrowheads="1" noChangeShapeType="1" noTextEdit="1"/>
              </p:cNvSpPr>
              <p:nvPr/>
            </p:nvSpPr>
            <p:spPr>
              <a:xfrm>
                <a:off x="3456372" y="4703683"/>
                <a:ext cx="4181209" cy="215444"/>
              </a:xfrm>
              <a:prstGeom prst="rect">
                <a:avLst/>
              </a:prstGeom>
              <a:blipFill>
                <a:blip r:embed="rId9"/>
                <a:stretch>
                  <a:fillRect l="-292" r="-437" b="-8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560219CA-9FC7-4496-A675-276A196A6912}"/>
                  </a:ext>
                </a:extLst>
              </p:cNvPr>
              <p:cNvSpPr txBox="1"/>
              <p:nvPr/>
            </p:nvSpPr>
            <p:spPr>
              <a:xfrm>
                <a:off x="3741937" y="5149046"/>
                <a:ext cx="397455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𝑟</m:t>
                          </m:r>
                        </m:e>
                        <m:sup>
                          <m:r>
                            <a:rPr lang="en-US" sz="1400" b="0" i="1" smtClean="0">
                              <a:latin typeface="Cambria Math" panose="02040503050406030204" pitchFamily="18" charset="0"/>
                            </a:rPr>
                            <m:t>2</m:t>
                          </m:r>
                        </m:sup>
                      </m:sSup>
                      <m:d>
                        <m:dPr>
                          <m:ctrlPr>
                            <a:rPr lang="en-US" sz="1400" b="0" i="1" smtClean="0">
                              <a:latin typeface="Cambria Math" panose="02040503050406030204" pitchFamily="18" charset="0"/>
                            </a:rPr>
                          </m:ctrlPr>
                        </m:dPr>
                        <m:e>
                          <m:r>
                            <a:rPr lang="en-US" sz="1400" i="1">
                              <a:latin typeface="Cambria Math" panose="02040503050406030204" pitchFamily="18" charset="0"/>
                            </a:rPr>
                            <m:t>𝑐𝑜</m:t>
                          </m:r>
                          <m:sSup>
                            <m:sSupPr>
                              <m:ctrlPr>
                                <a:rPr lang="en-US" sz="1400" i="1">
                                  <a:latin typeface="Cambria Math" panose="02040503050406030204" pitchFamily="18" charset="0"/>
                                </a:rPr>
                              </m:ctrlPr>
                            </m:sSupPr>
                            <m:e>
                              <m:r>
                                <a:rPr lang="en-US" sz="1400" i="1">
                                  <a:latin typeface="Cambria Math" panose="02040503050406030204" pitchFamily="18" charset="0"/>
                                </a:rPr>
                                <m:t>𝑠</m:t>
                              </m:r>
                            </m:e>
                            <m:sup>
                              <m:r>
                                <a:rPr lang="en-US" sz="1400" i="1">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sSup>
                            <m:sSupPr>
                              <m:ctrlPr>
                                <a:rPr lang="en-US" sz="1400" i="1">
                                  <a:latin typeface="Cambria Math" panose="02040503050406030204" pitchFamily="18" charset="0"/>
                                </a:rPr>
                              </m:ctrlPr>
                            </m:sSupPr>
                            <m:e>
                              <m:r>
                                <a:rPr lang="en-US" sz="1400" i="1">
                                  <a:latin typeface="Cambria Math" panose="02040503050406030204" pitchFamily="18" charset="0"/>
                                </a:rPr>
                                <m:t>𝑠</m:t>
                              </m:r>
                              <m:r>
                                <a:rPr lang="en-US" sz="1400" b="0" i="1" smtClean="0">
                                  <a:latin typeface="Cambria Math" panose="02040503050406030204" pitchFamily="18" charset="0"/>
                                </a:rPr>
                                <m:t>𝑖𝑛</m:t>
                              </m:r>
                            </m:e>
                            <m:sup>
                              <m:r>
                                <a:rPr lang="en-US" sz="1400" i="1">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𝜃</m:t>
                          </m:r>
                        </m:e>
                      </m:d>
                      <m:r>
                        <a:rPr lang="en-US" sz="1400" b="0" i="1" smtClean="0">
                          <a:latin typeface="Cambria Math" panose="02040503050406030204" pitchFamily="18" charset="0"/>
                          <a:ea typeface="Cambria Math" panose="02040503050406030204" pitchFamily="18" charset="0"/>
                        </a:rPr>
                        <m:t>−6</m:t>
                      </m:r>
                      <m:r>
                        <a:rPr lang="en-US" sz="1400" b="0" i="1" smtClean="0">
                          <a:latin typeface="Cambria Math" panose="02040503050406030204" pitchFamily="18" charset="0"/>
                          <a:ea typeface="Cambria Math" panose="02040503050406030204" pitchFamily="18" charset="0"/>
                        </a:rPr>
                        <m:t>𝑟𝑐𝑜𝑠</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−8</m:t>
                      </m:r>
                      <m:r>
                        <a:rPr lang="en-US" sz="1400" b="0" i="1" smtClean="0">
                          <a:latin typeface="Cambria Math" panose="02040503050406030204" pitchFamily="18" charset="0"/>
                          <a:ea typeface="Cambria Math" panose="02040503050406030204" pitchFamily="18" charset="0"/>
                        </a:rPr>
                        <m:t>𝑟𝑠𝑖𝑛</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+25=25</m:t>
                      </m:r>
                    </m:oMath>
                  </m:oMathPara>
                </a14:m>
                <a:endParaRPr lang="en-GB" sz="1400" dirty="0"/>
              </a:p>
            </p:txBody>
          </p:sp>
        </mc:Choice>
        <mc:Fallback xmlns="">
          <p:sp>
            <p:nvSpPr>
              <p:cNvPr id="22" name="テキスト ボックス 21">
                <a:extLst>
                  <a:ext uri="{FF2B5EF4-FFF2-40B4-BE49-F238E27FC236}">
                    <a16:creationId xmlns:a16="http://schemas.microsoft.com/office/drawing/2014/main" id="{560219CA-9FC7-4496-A675-276A196A6912}"/>
                  </a:ext>
                </a:extLst>
              </p:cNvPr>
              <p:cNvSpPr txBox="1">
                <a:spLocks noRot="1" noChangeAspect="1" noMove="1" noResize="1" noEditPoints="1" noAdjustHandles="1" noChangeArrowheads="1" noChangeShapeType="1" noTextEdit="1"/>
              </p:cNvSpPr>
              <p:nvPr/>
            </p:nvSpPr>
            <p:spPr>
              <a:xfrm>
                <a:off x="3741937" y="5149046"/>
                <a:ext cx="3974550" cy="215444"/>
              </a:xfrm>
              <a:prstGeom prst="rect">
                <a:avLst/>
              </a:prstGeom>
              <a:blipFill>
                <a:blip r:embed="rId10"/>
                <a:stretch>
                  <a:fillRect b="-8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FCB1A648-D6EF-4D1E-869D-9D4EB5C285D7}"/>
                  </a:ext>
                </a:extLst>
              </p:cNvPr>
              <p:cNvSpPr txBox="1"/>
              <p:nvPr/>
            </p:nvSpPr>
            <p:spPr>
              <a:xfrm>
                <a:off x="5483439" y="5585530"/>
                <a:ext cx="206537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𝑟</m:t>
                          </m:r>
                        </m:e>
                        <m:sup>
                          <m:r>
                            <a:rPr lang="en-US" sz="1400" b="0" i="1" smtClean="0">
                              <a:latin typeface="Cambria Math" panose="02040503050406030204" pitchFamily="18" charset="0"/>
                            </a:rPr>
                            <m:t>2</m:t>
                          </m:r>
                        </m:sup>
                      </m:sSup>
                      <m:r>
                        <a:rPr lang="en-US" sz="1400" b="0" i="1" smtClean="0">
                          <a:latin typeface="Cambria Math" panose="02040503050406030204" pitchFamily="18" charset="0"/>
                          <a:ea typeface="Cambria Math" panose="02040503050406030204" pitchFamily="18" charset="0"/>
                        </a:rPr>
                        <m:t>−6</m:t>
                      </m:r>
                      <m:r>
                        <a:rPr lang="en-US" sz="1400" b="0" i="1" smtClean="0">
                          <a:latin typeface="Cambria Math" panose="02040503050406030204" pitchFamily="18" charset="0"/>
                          <a:ea typeface="Cambria Math" panose="02040503050406030204" pitchFamily="18" charset="0"/>
                        </a:rPr>
                        <m:t>𝑟𝑐𝑜𝑠</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−8</m:t>
                      </m:r>
                      <m:r>
                        <a:rPr lang="en-US" sz="1400" b="0" i="1" smtClean="0">
                          <a:latin typeface="Cambria Math" panose="02040503050406030204" pitchFamily="18" charset="0"/>
                          <a:ea typeface="Cambria Math" panose="02040503050406030204" pitchFamily="18" charset="0"/>
                        </a:rPr>
                        <m:t>𝑟𝑠𝑖𝑛</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rPr>
                        <m:t>=0</m:t>
                      </m:r>
                    </m:oMath>
                  </m:oMathPara>
                </a14:m>
                <a:endParaRPr lang="en-GB" sz="1400" dirty="0"/>
              </a:p>
            </p:txBody>
          </p:sp>
        </mc:Choice>
        <mc:Fallback xmlns="">
          <p:sp>
            <p:nvSpPr>
              <p:cNvPr id="23" name="テキスト ボックス 22">
                <a:extLst>
                  <a:ext uri="{FF2B5EF4-FFF2-40B4-BE49-F238E27FC236}">
                    <a16:creationId xmlns:a16="http://schemas.microsoft.com/office/drawing/2014/main" id="{FCB1A648-D6EF-4D1E-869D-9D4EB5C285D7}"/>
                  </a:ext>
                </a:extLst>
              </p:cNvPr>
              <p:cNvSpPr txBox="1">
                <a:spLocks noRot="1" noChangeAspect="1" noMove="1" noResize="1" noEditPoints="1" noAdjustHandles="1" noChangeArrowheads="1" noChangeShapeType="1" noTextEdit="1"/>
              </p:cNvSpPr>
              <p:nvPr/>
            </p:nvSpPr>
            <p:spPr>
              <a:xfrm>
                <a:off x="5483439" y="5585530"/>
                <a:ext cx="2065374" cy="215444"/>
              </a:xfrm>
              <a:prstGeom prst="rect">
                <a:avLst/>
              </a:prstGeom>
              <a:blipFill>
                <a:blip r:embed="rId11"/>
                <a:stretch>
                  <a:fillRect l="-888" r="-1775" b="-8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6E25DF2E-660D-4778-BB9B-A78791EA9754}"/>
                  </a:ext>
                </a:extLst>
              </p:cNvPr>
              <p:cNvSpPr txBox="1"/>
              <p:nvPr/>
            </p:nvSpPr>
            <p:spPr>
              <a:xfrm>
                <a:off x="5751248" y="6004260"/>
                <a:ext cx="180786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𝑟</m:t>
                      </m:r>
                      <m:r>
                        <a:rPr lang="en-US" sz="1400" b="0" i="1" smtClean="0">
                          <a:latin typeface="Cambria Math" panose="02040503050406030204" pitchFamily="18" charset="0"/>
                          <a:ea typeface="Cambria Math" panose="02040503050406030204" pitchFamily="18" charset="0"/>
                        </a:rPr>
                        <m:t>−6</m:t>
                      </m:r>
                      <m:r>
                        <a:rPr lang="en-US" sz="1400" b="0" i="1" smtClean="0">
                          <a:latin typeface="Cambria Math" panose="02040503050406030204" pitchFamily="18" charset="0"/>
                          <a:ea typeface="Cambria Math" panose="02040503050406030204" pitchFamily="18" charset="0"/>
                        </a:rPr>
                        <m:t>𝑐𝑜𝑠</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−8</m:t>
                      </m:r>
                      <m:r>
                        <a:rPr lang="en-US" sz="1400" b="0" i="1" smtClean="0">
                          <a:latin typeface="Cambria Math" panose="02040503050406030204" pitchFamily="18" charset="0"/>
                          <a:ea typeface="Cambria Math" panose="02040503050406030204" pitchFamily="18" charset="0"/>
                        </a:rPr>
                        <m:t>𝑠𝑖𝑛</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rPr>
                        <m:t>=0</m:t>
                      </m:r>
                    </m:oMath>
                  </m:oMathPara>
                </a14:m>
                <a:endParaRPr lang="en-GB" sz="1400" dirty="0"/>
              </a:p>
            </p:txBody>
          </p:sp>
        </mc:Choice>
        <mc:Fallback xmlns="">
          <p:sp>
            <p:nvSpPr>
              <p:cNvPr id="24" name="テキスト ボックス 23">
                <a:extLst>
                  <a:ext uri="{FF2B5EF4-FFF2-40B4-BE49-F238E27FC236}">
                    <a16:creationId xmlns:a16="http://schemas.microsoft.com/office/drawing/2014/main" id="{6E25DF2E-660D-4778-BB9B-A78791EA9754}"/>
                  </a:ext>
                </a:extLst>
              </p:cNvPr>
              <p:cNvSpPr txBox="1">
                <a:spLocks noRot="1" noChangeAspect="1" noMove="1" noResize="1" noEditPoints="1" noAdjustHandles="1" noChangeArrowheads="1" noChangeShapeType="1" noTextEdit="1"/>
              </p:cNvSpPr>
              <p:nvPr/>
            </p:nvSpPr>
            <p:spPr>
              <a:xfrm>
                <a:off x="5751248" y="6004260"/>
                <a:ext cx="1807866" cy="215444"/>
              </a:xfrm>
              <a:prstGeom prst="rect">
                <a:avLst/>
              </a:prstGeom>
              <a:blipFill>
                <a:blip r:embed="rId12"/>
                <a:stretch>
                  <a:fillRect l="-673" r="-1684"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6B1553B5-2D18-435D-BCAA-C5DC49C0138A}"/>
                  </a:ext>
                </a:extLst>
              </p:cNvPr>
              <p:cNvSpPr txBox="1"/>
              <p:nvPr/>
            </p:nvSpPr>
            <p:spPr>
              <a:xfrm>
                <a:off x="7082899" y="6377122"/>
                <a:ext cx="149406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𝑟</m:t>
                      </m:r>
                      <m:r>
                        <a:rPr lang="en-US" sz="1400" b="0" i="1" smtClean="0">
                          <a:latin typeface="Cambria Math" panose="02040503050406030204" pitchFamily="18" charset="0"/>
                        </a:rPr>
                        <m:t>=6</m:t>
                      </m:r>
                      <m:r>
                        <a:rPr lang="en-US" sz="1400" b="0" i="1" smtClean="0">
                          <a:latin typeface="Cambria Math" panose="02040503050406030204" pitchFamily="18" charset="0"/>
                        </a:rPr>
                        <m:t>𝑐𝑜𝑠</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+8</m:t>
                      </m:r>
                      <m:r>
                        <a:rPr lang="en-US" sz="1400" b="0" i="1" smtClean="0">
                          <a:latin typeface="Cambria Math" panose="02040503050406030204" pitchFamily="18" charset="0"/>
                          <a:ea typeface="Cambria Math" panose="02040503050406030204" pitchFamily="18" charset="0"/>
                        </a:rPr>
                        <m:t>𝑠𝑖𝑛</m:t>
                      </m:r>
                      <m:r>
                        <a:rPr lang="en-US" sz="1400" b="0" i="1" smtClean="0">
                          <a:latin typeface="Cambria Math" panose="02040503050406030204" pitchFamily="18" charset="0"/>
                          <a:ea typeface="Cambria Math" panose="02040503050406030204" pitchFamily="18" charset="0"/>
                        </a:rPr>
                        <m:t>𝜃</m:t>
                      </m:r>
                    </m:oMath>
                  </m:oMathPara>
                </a14:m>
                <a:endParaRPr lang="en-GB" sz="1400" dirty="0"/>
              </a:p>
            </p:txBody>
          </p:sp>
        </mc:Choice>
        <mc:Fallback xmlns="">
          <p:sp>
            <p:nvSpPr>
              <p:cNvPr id="25" name="テキスト ボックス 24">
                <a:extLst>
                  <a:ext uri="{FF2B5EF4-FFF2-40B4-BE49-F238E27FC236}">
                    <a16:creationId xmlns:a16="http://schemas.microsoft.com/office/drawing/2014/main" id="{6B1553B5-2D18-435D-BCAA-C5DC49C0138A}"/>
                  </a:ext>
                </a:extLst>
              </p:cNvPr>
              <p:cNvSpPr txBox="1">
                <a:spLocks noRot="1" noChangeAspect="1" noMove="1" noResize="1" noEditPoints="1" noAdjustHandles="1" noChangeArrowheads="1" noChangeShapeType="1" noTextEdit="1"/>
              </p:cNvSpPr>
              <p:nvPr/>
            </p:nvSpPr>
            <p:spPr>
              <a:xfrm>
                <a:off x="7082899" y="6377122"/>
                <a:ext cx="1494063" cy="215444"/>
              </a:xfrm>
              <a:prstGeom prst="rect">
                <a:avLst/>
              </a:prstGeom>
              <a:blipFill>
                <a:blip r:embed="rId13"/>
                <a:stretch>
                  <a:fillRect l="-1633" r="-1633" b="-8571"/>
                </a:stretch>
              </a:blipFill>
            </p:spPr>
            <p:txBody>
              <a:bodyPr/>
              <a:lstStyle/>
              <a:p>
                <a:r>
                  <a:rPr lang="en-GB">
                    <a:noFill/>
                  </a:rPr>
                  <a:t> </a:t>
                </a:r>
              </a:p>
            </p:txBody>
          </p:sp>
        </mc:Fallback>
      </mc:AlternateContent>
      <p:sp>
        <p:nvSpPr>
          <p:cNvPr id="26" name="Arc 121">
            <a:extLst>
              <a:ext uri="{FF2B5EF4-FFF2-40B4-BE49-F238E27FC236}">
                <a16:creationId xmlns:a16="http://schemas.microsoft.com/office/drawing/2014/main" id="{A442BE99-0D36-4383-8597-4B44478BA5CA}"/>
              </a:ext>
            </a:extLst>
          </p:cNvPr>
          <p:cNvSpPr/>
          <p:nvPr/>
        </p:nvSpPr>
        <p:spPr>
          <a:xfrm>
            <a:off x="7493490" y="4012707"/>
            <a:ext cx="309982" cy="412157"/>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7" name="TextBox 122">
                <a:extLst>
                  <a:ext uri="{FF2B5EF4-FFF2-40B4-BE49-F238E27FC236}">
                    <a16:creationId xmlns:a16="http://schemas.microsoft.com/office/drawing/2014/main" id="{33C9A4E0-EFB9-431A-91C8-5184C0E4C65B}"/>
                  </a:ext>
                </a:extLst>
              </p:cNvPr>
              <p:cNvSpPr txBox="1"/>
              <p:nvPr/>
            </p:nvSpPr>
            <p:spPr>
              <a:xfrm>
                <a:off x="7648919" y="3949852"/>
                <a:ext cx="1583857" cy="430887"/>
              </a:xfrm>
              <a:prstGeom prst="rect">
                <a:avLst/>
              </a:prstGeom>
              <a:noFill/>
            </p:spPr>
            <p:txBody>
              <a:bodyPr wrap="square" rtlCol="0">
                <a:spAutoFit/>
              </a:bodyPr>
              <a:lstStyle/>
              <a:p>
                <a:pPr algn="ctr"/>
                <a:r>
                  <a:rPr lang="en-US" sz="1100" dirty="0">
                    <a:solidFill>
                      <a:srgbClr val="FF0000"/>
                    </a:solidFill>
                    <a:latin typeface="Comic Sans MS" panose="030F0702030302020204" pitchFamily="66" charset="0"/>
                  </a:rPr>
                  <a:t>For polar, </a:t>
                </a:r>
                <a14:m>
                  <m:oMath xmlns:m="http://schemas.openxmlformats.org/officeDocument/2006/math">
                    <m:r>
                      <a:rPr lang="en-US" sz="1100" b="0" i="1" smtClean="0">
                        <a:solidFill>
                          <a:srgbClr val="FF0000"/>
                        </a:solidFill>
                        <a:latin typeface="Cambria Math" panose="02040503050406030204" pitchFamily="18" charset="0"/>
                      </a:rPr>
                      <m:t>𝑥</m:t>
                    </m:r>
                    <m:r>
                      <a:rPr lang="en-US" sz="1100" b="0" i="1" smtClean="0">
                        <a:solidFill>
                          <a:srgbClr val="FF0000"/>
                        </a:solidFill>
                        <a:latin typeface="Cambria Math" panose="02040503050406030204" pitchFamily="18" charset="0"/>
                      </a:rPr>
                      <m:t>=</m:t>
                    </m:r>
                    <m:r>
                      <a:rPr lang="en-US" sz="1100" b="0" i="1" smtClean="0">
                        <a:solidFill>
                          <a:srgbClr val="FF0000"/>
                        </a:solidFill>
                        <a:latin typeface="Cambria Math" panose="02040503050406030204" pitchFamily="18" charset="0"/>
                      </a:rPr>
                      <m:t>𝑟𝑐𝑜𝑠</m:t>
                    </m:r>
                    <m:r>
                      <a:rPr lang="en-US" sz="1100" b="0" i="1" smtClean="0">
                        <a:solidFill>
                          <a:srgbClr val="FF0000"/>
                        </a:solidFill>
                        <a:latin typeface="Cambria Math" panose="02040503050406030204" pitchFamily="18" charset="0"/>
                        <a:ea typeface="Cambria Math" panose="02040503050406030204" pitchFamily="18" charset="0"/>
                      </a:rPr>
                      <m:t>𝜃</m:t>
                    </m:r>
                  </m:oMath>
                </a14:m>
                <a:r>
                  <a:rPr lang="en-GB" sz="1100" dirty="0">
                    <a:solidFill>
                      <a:srgbClr val="FF0000"/>
                    </a:solidFill>
                    <a:latin typeface="Comic Sans MS" panose="030F0702030302020204" pitchFamily="66" charset="0"/>
                  </a:rPr>
                  <a:t> and </a:t>
                </a:r>
                <a14:m>
                  <m:oMath xmlns:m="http://schemas.openxmlformats.org/officeDocument/2006/math">
                    <m:r>
                      <a:rPr lang="en-US" sz="1100" b="0" i="1" smtClean="0">
                        <a:solidFill>
                          <a:srgbClr val="FF0000"/>
                        </a:solidFill>
                        <a:latin typeface="Cambria Math" panose="02040503050406030204" pitchFamily="18" charset="0"/>
                      </a:rPr>
                      <m:t>𝑦</m:t>
                    </m:r>
                    <m:r>
                      <a:rPr lang="en-US" sz="1100" b="0" i="1" smtClean="0">
                        <a:solidFill>
                          <a:srgbClr val="FF0000"/>
                        </a:solidFill>
                        <a:latin typeface="Cambria Math" panose="02040503050406030204" pitchFamily="18" charset="0"/>
                      </a:rPr>
                      <m:t>=</m:t>
                    </m:r>
                    <m:r>
                      <a:rPr lang="en-US" sz="1100" b="0" i="1" smtClean="0">
                        <a:solidFill>
                          <a:srgbClr val="FF0000"/>
                        </a:solidFill>
                        <a:latin typeface="Cambria Math" panose="02040503050406030204" pitchFamily="18" charset="0"/>
                      </a:rPr>
                      <m:t>𝑟𝑠𝑖𝑛</m:t>
                    </m:r>
                    <m:r>
                      <a:rPr lang="en-US" sz="1100" b="0" i="1" smtClean="0">
                        <a:solidFill>
                          <a:srgbClr val="FF0000"/>
                        </a:solidFill>
                        <a:latin typeface="Cambria Math" panose="02040503050406030204" pitchFamily="18" charset="0"/>
                        <a:ea typeface="Cambria Math" panose="02040503050406030204" pitchFamily="18" charset="0"/>
                      </a:rPr>
                      <m:t>𝜃</m:t>
                    </m:r>
                  </m:oMath>
                </a14:m>
                <a:endParaRPr lang="en-GB" sz="1100" dirty="0">
                  <a:solidFill>
                    <a:srgbClr val="FF0000"/>
                  </a:solidFill>
                  <a:latin typeface="Comic Sans MS" panose="030F0702030302020204" pitchFamily="66" charset="0"/>
                </a:endParaRPr>
              </a:p>
            </p:txBody>
          </p:sp>
        </mc:Choice>
        <mc:Fallback xmlns="">
          <p:sp>
            <p:nvSpPr>
              <p:cNvPr id="27" name="TextBox 122">
                <a:extLst>
                  <a:ext uri="{FF2B5EF4-FFF2-40B4-BE49-F238E27FC236}">
                    <a16:creationId xmlns:a16="http://schemas.microsoft.com/office/drawing/2014/main" id="{33C9A4E0-EFB9-431A-91C8-5184C0E4C65B}"/>
                  </a:ext>
                </a:extLst>
              </p:cNvPr>
              <p:cNvSpPr txBox="1">
                <a:spLocks noRot="1" noChangeAspect="1" noMove="1" noResize="1" noEditPoints="1" noAdjustHandles="1" noChangeArrowheads="1" noChangeShapeType="1" noTextEdit="1"/>
              </p:cNvSpPr>
              <p:nvPr/>
            </p:nvSpPr>
            <p:spPr>
              <a:xfrm>
                <a:off x="7648919" y="3949852"/>
                <a:ext cx="1583857" cy="430887"/>
              </a:xfrm>
              <a:prstGeom prst="rect">
                <a:avLst/>
              </a:prstGeom>
              <a:blipFill>
                <a:blip r:embed="rId14"/>
                <a:stretch>
                  <a:fillRect b="-8451"/>
                </a:stretch>
              </a:blipFill>
            </p:spPr>
            <p:txBody>
              <a:bodyPr/>
              <a:lstStyle/>
              <a:p>
                <a:r>
                  <a:rPr lang="en-GB">
                    <a:noFill/>
                  </a:rPr>
                  <a:t> </a:t>
                </a:r>
              </a:p>
            </p:txBody>
          </p:sp>
        </mc:Fallback>
      </mc:AlternateContent>
      <p:sp>
        <p:nvSpPr>
          <p:cNvPr id="28" name="Arc 121">
            <a:extLst>
              <a:ext uri="{FF2B5EF4-FFF2-40B4-BE49-F238E27FC236}">
                <a16:creationId xmlns:a16="http://schemas.microsoft.com/office/drawing/2014/main" id="{8061486C-E5E7-42B0-AFFC-52C94FA55B39}"/>
              </a:ext>
            </a:extLst>
          </p:cNvPr>
          <p:cNvSpPr/>
          <p:nvPr/>
        </p:nvSpPr>
        <p:spPr>
          <a:xfrm>
            <a:off x="7512725" y="4413681"/>
            <a:ext cx="309982" cy="412157"/>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Arc 121">
            <a:extLst>
              <a:ext uri="{FF2B5EF4-FFF2-40B4-BE49-F238E27FC236}">
                <a16:creationId xmlns:a16="http://schemas.microsoft.com/office/drawing/2014/main" id="{76EB5560-C255-410F-9AAA-414F8B0B26F0}"/>
              </a:ext>
            </a:extLst>
          </p:cNvPr>
          <p:cNvSpPr/>
          <p:nvPr/>
        </p:nvSpPr>
        <p:spPr>
          <a:xfrm>
            <a:off x="7521603" y="4848687"/>
            <a:ext cx="309982" cy="412157"/>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Arc 121">
            <a:extLst>
              <a:ext uri="{FF2B5EF4-FFF2-40B4-BE49-F238E27FC236}">
                <a16:creationId xmlns:a16="http://schemas.microsoft.com/office/drawing/2014/main" id="{E285F5DA-2869-44A0-AB42-4B2EE9C92BBE}"/>
              </a:ext>
            </a:extLst>
          </p:cNvPr>
          <p:cNvSpPr/>
          <p:nvPr/>
        </p:nvSpPr>
        <p:spPr>
          <a:xfrm>
            <a:off x="7503847" y="5283693"/>
            <a:ext cx="309982" cy="412157"/>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Arc 121">
            <a:extLst>
              <a:ext uri="{FF2B5EF4-FFF2-40B4-BE49-F238E27FC236}">
                <a16:creationId xmlns:a16="http://schemas.microsoft.com/office/drawing/2014/main" id="{F18221AC-BB82-4AA7-A88E-0E1804AED524}"/>
              </a:ext>
            </a:extLst>
          </p:cNvPr>
          <p:cNvSpPr/>
          <p:nvPr/>
        </p:nvSpPr>
        <p:spPr>
          <a:xfrm>
            <a:off x="7432826" y="5692066"/>
            <a:ext cx="309982" cy="412157"/>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Arc 121">
            <a:extLst>
              <a:ext uri="{FF2B5EF4-FFF2-40B4-BE49-F238E27FC236}">
                <a16:creationId xmlns:a16="http://schemas.microsoft.com/office/drawing/2014/main" id="{AAC53440-B599-4F22-ACA7-EE047DC1C300}"/>
              </a:ext>
            </a:extLst>
          </p:cNvPr>
          <p:cNvSpPr/>
          <p:nvPr/>
        </p:nvSpPr>
        <p:spPr>
          <a:xfrm flipH="1">
            <a:off x="5539665" y="6110796"/>
            <a:ext cx="332170" cy="412157"/>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TextBox 122">
            <a:extLst>
              <a:ext uri="{FF2B5EF4-FFF2-40B4-BE49-F238E27FC236}">
                <a16:creationId xmlns:a16="http://schemas.microsoft.com/office/drawing/2014/main" id="{3BD908FD-2DEB-4DAA-AFC2-AD3681F55511}"/>
              </a:ext>
            </a:extLst>
          </p:cNvPr>
          <p:cNvSpPr txBox="1"/>
          <p:nvPr/>
        </p:nvSpPr>
        <p:spPr>
          <a:xfrm>
            <a:off x="7712542" y="4412971"/>
            <a:ext cx="916553" cy="430887"/>
          </a:xfrm>
          <a:prstGeom prst="rect">
            <a:avLst/>
          </a:prstGeom>
          <a:noFill/>
        </p:spPr>
        <p:txBody>
          <a:bodyPr wrap="square" rtlCol="0">
            <a:spAutoFit/>
          </a:bodyPr>
          <a:lstStyle/>
          <a:p>
            <a:pPr algn="ctr"/>
            <a:r>
              <a:rPr lang="en-US" sz="1100" dirty="0">
                <a:solidFill>
                  <a:srgbClr val="FF0000"/>
                </a:solidFill>
                <a:latin typeface="Comic Sans MS" panose="030F0702030302020204" pitchFamily="66" charset="0"/>
              </a:rPr>
              <a:t>Expand brackets</a:t>
            </a:r>
            <a:endParaRPr lang="en-GB" sz="1100" dirty="0">
              <a:solidFill>
                <a:srgbClr val="FF0000"/>
              </a:solidFill>
              <a:latin typeface="Comic Sans MS" panose="030F0702030302020204" pitchFamily="66" charset="0"/>
            </a:endParaRPr>
          </a:p>
        </p:txBody>
      </p:sp>
      <p:sp>
        <p:nvSpPr>
          <p:cNvPr id="34" name="TextBox 122">
            <a:extLst>
              <a:ext uri="{FF2B5EF4-FFF2-40B4-BE49-F238E27FC236}">
                <a16:creationId xmlns:a16="http://schemas.microsoft.com/office/drawing/2014/main" id="{DD76AF40-A53F-40EA-902A-AF7F84732A3E}"/>
              </a:ext>
            </a:extLst>
          </p:cNvPr>
          <p:cNvSpPr txBox="1"/>
          <p:nvPr/>
        </p:nvSpPr>
        <p:spPr>
          <a:xfrm>
            <a:off x="7756931" y="4812466"/>
            <a:ext cx="889920" cy="430887"/>
          </a:xfrm>
          <a:prstGeom prst="rect">
            <a:avLst/>
          </a:prstGeom>
          <a:noFill/>
        </p:spPr>
        <p:txBody>
          <a:bodyPr wrap="square" rtlCol="0">
            <a:spAutoFit/>
          </a:bodyPr>
          <a:lstStyle/>
          <a:p>
            <a:pPr algn="ctr"/>
            <a:r>
              <a:rPr lang="en-US" sz="1100" dirty="0">
                <a:solidFill>
                  <a:srgbClr val="FF0000"/>
                </a:solidFill>
                <a:latin typeface="Comic Sans MS" panose="030F0702030302020204" pitchFamily="66" charset="0"/>
              </a:rPr>
              <a:t>Group like terms</a:t>
            </a:r>
            <a:endParaRPr lang="en-GB" sz="11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5" name="TextBox 122">
                <a:extLst>
                  <a:ext uri="{FF2B5EF4-FFF2-40B4-BE49-F238E27FC236}">
                    <a16:creationId xmlns:a16="http://schemas.microsoft.com/office/drawing/2014/main" id="{C26C6B0E-FEEE-46ED-9FBB-5C694F7516F9}"/>
                  </a:ext>
                </a:extLst>
              </p:cNvPr>
              <p:cNvSpPr txBox="1"/>
              <p:nvPr/>
            </p:nvSpPr>
            <p:spPr>
              <a:xfrm>
                <a:off x="7748052" y="5265226"/>
                <a:ext cx="1395948" cy="430887"/>
              </a:xfrm>
              <a:prstGeom prst="rect">
                <a:avLst/>
              </a:prstGeom>
              <a:noFill/>
            </p:spPr>
            <p:txBody>
              <a:bodyPr wrap="square" rtlCol="0">
                <a:spAutoFit/>
              </a:bodyPr>
              <a:lstStyle/>
              <a:p>
                <a:pPr algn="ctr"/>
                <a:r>
                  <a:rPr lang="en-US" sz="1100" dirty="0">
                    <a:solidFill>
                      <a:srgbClr val="FF0000"/>
                    </a:solidFill>
                    <a:latin typeface="Comic Sans MS" panose="030F0702030302020204" pitchFamily="66" charset="0"/>
                  </a:rPr>
                  <a:t>Subtract 25, and </a:t>
                </a:r>
                <a14:m>
                  <m:oMath xmlns:m="http://schemas.openxmlformats.org/officeDocument/2006/math">
                    <m:sSup>
                      <m:sSupPr>
                        <m:ctrlPr>
                          <a:rPr lang="en-US" sz="1100" i="1" smtClean="0">
                            <a:solidFill>
                              <a:srgbClr val="FF0000"/>
                            </a:solidFill>
                            <a:latin typeface="Cambria Math" panose="02040503050406030204" pitchFamily="18" charset="0"/>
                          </a:rPr>
                        </m:ctrlPr>
                      </m:sSupPr>
                      <m:e>
                        <m:r>
                          <a:rPr lang="en-US" sz="1100" b="0" i="1" smtClean="0">
                            <a:solidFill>
                              <a:srgbClr val="FF0000"/>
                            </a:solidFill>
                            <a:latin typeface="Cambria Math" panose="02040503050406030204" pitchFamily="18" charset="0"/>
                          </a:rPr>
                          <m:t>𝑠𝑖𝑛</m:t>
                        </m:r>
                      </m:e>
                      <m:sup>
                        <m:r>
                          <a:rPr lang="en-US" sz="1100" b="0" i="1" smtClean="0">
                            <a:solidFill>
                              <a:srgbClr val="FF0000"/>
                            </a:solidFill>
                            <a:latin typeface="Cambria Math" panose="02040503050406030204" pitchFamily="18" charset="0"/>
                          </a:rPr>
                          <m:t>2</m:t>
                        </m:r>
                      </m:sup>
                    </m:sSup>
                    <m:r>
                      <a:rPr lang="en-US" sz="1100" i="1" smtClean="0">
                        <a:solidFill>
                          <a:srgbClr val="FF0000"/>
                        </a:solidFill>
                        <a:latin typeface="Cambria Math" panose="02040503050406030204" pitchFamily="18" charset="0"/>
                        <a:ea typeface="Cambria Math" panose="02040503050406030204" pitchFamily="18" charset="0"/>
                      </a:rPr>
                      <m:t>𝜃</m:t>
                    </m:r>
                    <m:r>
                      <a:rPr lang="en-US" sz="1100" b="0" i="1" smtClean="0">
                        <a:solidFill>
                          <a:srgbClr val="FF0000"/>
                        </a:solidFill>
                        <a:latin typeface="Cambria Math" panose="02040503050406030204" pitchFamily="18" charset="0"/>
                        <a:ea typeface="Cambria Math" panose="02040503050406030204" pitchFamily="18" charset="0"/>
                      </a:rPr>
                      <m:t>+</m:t>
                    </m:r>
                    <m:sSup>
                      <m:sSupPr>
                        <m:ctrlPr>
                          <a:rPr lang="en-US" sz="1100" b="0" i="1" smtClean="0">
                            <a:solidFill>
                              <a:srgbClr val="FF0000"/>
                            </a:solidFill>
                            <a:latin typeface="Cambria Math" panose="02040503050406030204" pitchFamily="18" charset="0"/>
                            <a:ea typeface="Cambria Math" panose="02040503050406030204" pitchFamily="18" charset="0"/>
                          </a:rPr>
                        </m:ctrlPr>
                      </m:sSupPr>
                      <m:e>
                        <m:r>
                          <a:rPr lang="en-US" sz="1100" b="0" i="1" smtClean="0">
                            <a:solidFill>
                              <a:srgbClr val="FF0000"/>
                            </a:solidFill>
                            <a:latin typeface="Cambria Math" panose="02040503050406030204" pitchFamily="18" charset="0"/>
                            <a:ea typeface="Cambria Math" panose="02040503050406030204" pitchFamily="18" charset="0"/>
                          </a:rPr>
                          <m:t>𝑐𝑜𝑠</m:t>
                        </m:r>
                      </m:e>
                      <m:sup>
                        <m:r>
                          <a:rPr lang="en-US" sz="1100" b="0" i="1" smtClean="0">
                            <a:solidFill>
                              <a:srgbClr val="FF0000"/>
                            </a:solidFill>
                            <a:latin typeface="Cambria Math" panose="02040503050406030204" pitchFamily="18" charset="0"/>
                            <a:ea typeface="Cambria Math" panose="02040503050406030204" pitchFamily="18" charset="0"/>
                          </a:rPr>
                          <m:t>2</m:t>
                        </m:r>
                      </m:sup>
                    </m:sSup>
                    <m:r>
                      <a:rPr lang="en-US" sz="1100" b="0" i="1" smtClean="0">
                        <a:solidFill>
                          <a:srgbClr val="FF0000"/>
                        </a:solidFill>
                        <a:latin typeface="Cambria Math" panose="02040503050406030204" pitchFamily="18" charset="0"/>
                        <a:ea typeface="Cambria Math" panose="02040503050406030204" pitchFamily="18" charset="0"/>
                      </a:rPr>
                      <m:t>𝜃</m:t>
                    </m:r>
                    <m:r>
                      <a:rPr lang="en-US" sz="1100" b="0" i="1" smtClean="0">
                        <a:solidFill>
                          <a:srgbClr val="FF0000"/>
                        </a:solidFill>
                        <a:latin typeface="Cambria Math" panose="02040503050406030204" pitchFamily="18" charset="0"/>
                        <a:ea typeface="Cambria Math" panose="02040503050406030204" pitchFamily="18" charset="0"/>
                      </a:rPr>
                      <m:t>=1</m:t>
                    </m:r>
                  </m:oMath>
                </a14:m>
                <a:endParaRPr lang="en-GB" sz="1100" dirty="0">
                  <a:solidFill>
                    <a:srgbClr val="FF0000"/>
                  </a:solidFill>
                  <a:latin typeface="Comic Sans MS" panose="030F0702030302020204" pitchFamily="66" charset="0"/>
                </a:endParaRPr>
              </a:p>
            </p:txBody>
          </p:sp>
        </mc:Choice>
        <mc:Fallback xmlns="">
          <p:sp>
            <p:nvSpPr>
              <p:cNvPr id="35" name="TextBox 122">
                <a:extLst>
                  <a:ext uri="{FF2B5EF4-FFF2-40B4-BE49-F238E27FC236}">
                    <a16:creationId xmlns:a16="http://schemas.microsoft.com/office/drawing/2014/main" id="{C26C6B0E-FEEE-46ED-9FBB-5C694F7516F9}"/>
                  </a:ext>
                </a:extLst>
              </p:cNvPr>
              <p:cNvSpPr txBox="1">
                <a:spLocks noRot="1" noChangeAspect="1" noMove="1" noResize="1" noEditPoints="1" noAdjustHandles="1" noChangeArrowheads="1" noChangeShapeType="1" noTextEdit="1"/>
              </p:cNvSpPr>
              <p:nvPr/>
            </p:nvSpPr>
            <p:spPr>
              <a:xfrm>
                <a:off x="7748052" y="5265226"/>
                <a:ext cx="1395948" cy="430887"/>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122">
                <a:extLst>
                  <a:ext uri="{FF2B5EF4-FFF2-40B4-BE49-F238E27FC236}">
                    <a16:creationId xmlns:a16="http://schemas.microsoft.com/office/drawing/2014/main" id="{9FFD8C33-F7A1-4BB7-BA7D-FF569BBA2866}"/>
                  </a:ext>
                </a:extLst>
              </p:cNvPr>
              <p:cNvSpPr txBox="1"/>
              <p:nvPr/>
            </p:nvSpPr>
            <p:spPr>
              <a:xfrm>
                <a:off x="7714019" y="5790489"/>
                <a:ext cx="959464" cy="261610"/>
              </a:xfrm>
              <a:prstGeom prst="rect">
                <a:avLst/>
              </a:prstGeom>
              <a:noFill/>
            </p:spPr>
            <p:txBody>
              <a:bodyPr wrap="square" rtlCol="0">
                <a:spAutoFit/>
              </a:bodyPr>
              <a:lstStyle/>
              <a:p>
                <a:pPr algn="ctr"/>
                <a:r>
                  <a:rPr lang="en-US" sz="1100" dirty="0">
                    <a:solidFill>
                      <a:srgbClr val="FF0000"/>
                    </a:solidFill>
                    <a:latin typeface="Comic Sans MS" panose="030F0702030302020204" pitchFamily="66" charset="0"/>
                  </a:rPr>
                  <a:t>Divide by </a:t>
                </a:r>
                <a14:m>
                  <m:oMath xmlns:m="http://schemas.openxmlformats.org/officeDocument/2006/math">
                    <m:r>
                      <a:rPr lang="en-US" sz="1100" i="1" dirty="0" smtClean="0">
                        <a:solidFill>
                          <a:srgbClr val="FF0000"/>
                        </a:solidFill>
                        <a:latin typeface="Cambria Math" panose="02040503050406030204" pitchFamily="18" charset="0"/>
                      </a:rPr>
                      <m:t>𝑟</m:t>
                    </m:r>
                  </m:oMath>
                </a14:m>
                <a:endParaRPr lang="en-GB" sz="1100" dirty="0">
                  <a:solidFill>
                    <a:srgbClr val="FF0000"/>
                  </a:solidFill>
                  <a:latin typeface="Comic Sans MS" panose="030F0702030302020204" pitchFamily="66" charset="0"/>
                </a:endParaRPr>
              </a:p>
            </p:txBody>
          </p:sp>
        </mc:Choice>
        <mc:Fallback xmlns="">
          <p:sp>
            <p:nvSpPr>
              <p:cNvPr id="36" name="TextBox 122">
                <a:extLst>
                  <a:ext uri="{FF2B5EF4-FFF2-40B4-BE49-F238E27FC236}">
                    <a16:creationId xmlns:a16="http://schemas.microsoft.com/office/drawing/2014/main" id="{9FFD8C33-F7A1-4BB7-BA7D-FF569BBA2866}"/>
                  </a:ext>
                </a:extLst>
              </p:cNvPr>
              <p:cNvSpPr txBox="1">
                <a:spLocks noRot="1" noChangeAspect="1" noMove="1" noResize="1" noEditPoints="1" noAdjustHandles="1" noChangeArrowheads="1" noChangeShapeType="1" noTextEdit="1"/>
              </p:cNvSpPr>
              <p:nvPr/>
            </p:nvSpPr>
            <p:spPr>
              <a:xfrm>
                <a:off x="7714019" y="5790489"/>
                <a:ext cx="959464" cy="261610"/>
              </a:xfrm>
              <a:prstGeom prst="rect">
                <a:avLst/>
              </a:prstGeom>
              <a:blipFill>
                <a:blip r:embed="rId16"/>
                <a:stretch>
                  <a:fillRect b="-16279"/>
                </a:stretch>
              </a:blipFill>
            </p:spPr>
            <p:txBody>
              <a:bodyPr/>
              <a:lstStyle/>
              <a:p>
                <a:r>
                  <a:rPr lang="en-GB">
                    <a:noFill/>
                  </a:rPr>
                  <a:t> </a:t>
                </a:r>
              </a:p>
            </p:txBody>
          </p:sp>
        </mc:Fallback>
      </mc:AlternateContent>
      <p:sp>
        <p:nvSpPr>
          <p:cNvPr id="37" name="TextBox 122">
            <a:extLst>
              <a:ext uri="{FF2B5EF4-FFF2-40B4-BE49-F238E27FC236}">
                <a16:creationId xmlns:a16="http://schemas.microsoft.com/office/drawing/2014/main" id="{7CD2F202-10D9-4E55-B6E4-BB7C4C694229}"/>
              </a:ext>
            </a:extLst>
          </p:cNvPr>
          <p:cNvSpPr txBox="1"/>
          <p:nvPr/>
        </p:nvSpPr>
        <p:spPr>
          <a:xfrm>
            <a:off x="4606835" y="6163351"/>
            <a:ext cx="959464" cy="261610"/>
          </a:xfrm>
          <a:prstGeom prst="rect">
            <a:avLst/>
          </a:prstGeom>
          <a:noFill/>
        </p:spPr>
        <p:txBody>
          <a:bodyPr wrap="square" rtlCol="0">
            <a:spAutoFit/>
          </a:bodyPr>
          <a:lstStyle/>
          <a:p>
            <a:pPr algn="ctr"/>
            <a:r>
              <a:rPr lang="en-US" sz="1100" dirty="0">
                <a:solidFill>
                  <a:srgbClr val="FF0000"/>
                </a:solidFill>
                <a:latin typeface="Comic Sans MS" panose="030F0702030302020204" pitchFamily="66" charset="0"/>
              </a:rPr>
              <a:t>Rearrange</a:t>
            </a:r>
            <a:endParaRPr lang="en-GB" sz="1100" dirty="0">
              <a:solidFill>
                <a:srgbClr val="FF0000"/>
              </a:solidFill>
              <a:latin typeface="Comic Sans MS" panose="030F0702030302020204" pitchFamily="66" charset="0"/>
            </a:endParaRPr>
          </a:p>
        </p:txBody>
      </p:sp>
      <p:sp>
        <p:nvSpPr>
          <p:cNvPr id="39" name="正方形/長方形 38">
            <a:extLst>
              <a:ext uri="{FF2B5EF4-FFF2-40B4-BE49-F238E27FC236}">
                <a16:creationId xmlns:a16="http://schemas.microsoft.com/office/drawing/2014/main" id="{B5043EF5-5CCB-4E4C-A1A8-2000B737B6A6}"/>
              </a:ext>
            </a:extLst>
          </p:cNvPr>
          <p:cNvSpPr/>
          <p:nvPr/>
        </p:nvSpPr>
        <p:spPr>
          <a:xfrm>
            <a:off x="5681709" y="3932809"/>
            <a:ext cx="186431" cy="204186"/>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正方形/長方形 39">
            <a:extLst>
              <a:ext uri="{FF2B5EF4-FFF2-40B4-BE49-F238E27FC236}">
                <a16:creationId xmlns:a16="http://schemas.microsoft.com/office/drawing/2014/main" id="{8D9FB95D-6C4B-4187-98AE-343FADBC344E}"/>
              </a:ext>
            </a:extLst>
          </p:cNvPr>
          <p:cNvSpPr/>
          <p:nvPr/>
        </p:nvSpPr>
        <p:spPr>
          <a:xfrm>
            <a:off x="4972975" y="4324905"/>
            <a:ext cx="548936" cy="220461"/>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正方形/長方形 40">
            <a:extLst>
              <a:ext uri="{FF2B5EF4-FFF2-40B4-BE49-F238E27FC236}">
                <a16:creationId xmlns:a16="http://schemas.microsoft.com/office/drawing/2014/main" id="{A52F93AD-0272-4058-9B3E-F1EB794FEADC}"/>
              </a:ext>
            </a:extLst>
          </p:cNvPr>
          <p:cNvSpPr/>
          <p:nvPr/>
        </p:nvSpPr>
        <p:spPr>
          <a:xfrm>
            <a:off x="6199573" y="4317507"/>
            <a:ext cx="548936" cy="220461"/>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正方形/長方形 41">
            <a:extLst>
              <a:ext uri="{FF2B5EF4-FFF2-40B4-BE49-F238E27FC236}">
                <a16:creationId xmlns:a16="http://schemas.microsoft.com/office/drawing/2014/main" id="{EEB85049-CF7C-4CA1-AF6F-E4BE83CE5215}"/>
              </a:ext>
            </a:extLst>
          </p:cNvPr>
          <p:cNvSpPr/>
          <p:nvPr/>
        </p:nvSpPr>
        <p:spPr>
          <a:xfrm>
            <a:off x="6494016" y="3928369"/>
            <a:ext cx="226380" cy="220461"/>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正方形/長方形 42">
            <a:extLst>
              <a:ext uri="{FF2B5EF4-FFF2-40B4-BE49-F238E27FC236}">
                <a16:creationId xmlns:a16="http://schemas.microsoft.com/office/drawing/2014/main" id="{BCEA68C5-E844-4672-8FD7-F99309467B35}"/>
              </a:ext>
            </a:extLst>
          </p:cNvPr>
          <p:cNvSpPr/>
          <p:nvPr/>
        </p:nvSpPr>
        <p:spPr>
          <a:xfrm>
            <a:off x="3459332" y="4675573"/>
            <a:ext cx="1769616" cy="278168"/>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正方形/長方形 43">
            <a:extLst>
              <a:ext uri="{FF2B5EF4-FFF2-40B4-BE49-F238E27FC236}">
                <a16:creationId xmlns:a16="http://schemas.microsoft.com/office/drawing/2014/main" id="{B1EA68B9-FBCF-4E7A-9E74-FC8677B4BCAF}"/>
              </a:ext>
            </a:extLst>
          </p:cNvPr>
          <p:cNvSpPr/>
          <p:nvPr/>
        </p:nvSpPr>
        <p:spPr>
          <a:xfrm>
            <a:off x="5387265" y="4677052"/>
            <a:ext cx="1794769" cy="278168"/>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正方形/長方形 44">
            <a:extLst>
              <a:ext uri="{FF2B5EF4-FFF2-40B4-BE49-F238E27FC236}">
                <a16:creationId xmlns:a16="http://schemas.microsoft.com/office/drawing/2014/main" id="{B6CB71AF-7B2B-4FDC-A137-9FA68247B087}"/>
              </a:ext>
            </a:extLst>
          </p:cNvPr>
          <p:cNvSpPr/>
          <p:nvPr/>
        </p:nvSpPr>
        <p:spPr>
          <a:xfrm>
            <a:off x="4971496" y="4305670"/>
            <a:ext cx="1020932" cy="278168"/>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正方形/長方形 45">
            <a:extLst>
              <a:ext uri="{FF2B5EF4-FFF2-40B4-BE49-F238E27FC236}">
                <a16:creationId xmlns:a16="http://schemas.microsoft.com/office/drawing/2014/main" id="{83FFE923-0A53-4331-911F-CC287AA46EDA}"/>
              </a:ext>
            </a:extLst>
          </p:cNvPr>
          <p:cNvSpPr/>
          <p:nvPr/>
        </p:nvSpPr>
        <p:spPr>
          <a:xfrm>
            <a:off x="6153706" y="4298272"/>
            <a:ext cx="1020932" cy="278168"/>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直線コネクタ 6">
            <a:extLst>
              <a:ext uri="{FF2B5EF4-FFF2-40B4-BE49-F238E27FC236}">
                <a16:creationId xmlns:a16="http://schemas.microsoft.com/office/drawing/2014/main" id="{A3395DA9-C2FF-4E79-B2B5-DB4E209ABE05}"/>
              </a:ext>
            </a:extLst>
          </p:cNvPr>
          <p:cNvCxnSpPr/>
          <p:nvPr/>
        </p:nvCxnSpPr>
        <p:spPr>
          <a:xfrm flipV="1">
            <a:off x="4057095" y="5166804"/>
            <a:ext cx="1171853" cy="230819"/>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505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blinds(horizontal)">
                                      <p:cBhvr>
                                        <p:cTn id="12" dur="500"/>
                                        <p:tgtEl>
                                          <p:spTgt spid="3">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Effect transition="in" filter="blinds(horizontal)">
                                      <p:cBhvr>
                                        <p:cTn id="17" dur="500"/>
                                        <p:tgtEl>
                                          <p:spTgt spid="3">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linds(horizont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linds(horizontal)">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linds(horizont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blinds(horizontal)">
                                      <p:cBhvr>
                                        <p:cTn id="42" dur="500"/>
                                        <p:tgtEl>
                                          <p:spTgt spid="39"/>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blinds(horizontal)">
                                      <p:cBhvr>
                                        <p:cTn id="45" dur="500"/>
                                        <p:tgtEl>
                                          <p:spTgt spid="42"/>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blinds(horizontal)">
                                      <p:cBhvr>
                                        <p:cTn id="50" dur="500"/>
                                        <p:tgtEl>
                                          <p:spTgt spid="40"/>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blinds(horizontal)">
                                      <p:cBhvr>
                                        <p:cTn id="53" dur="500"/>
                                        <p:tgtEl>
                                          <p:spTgt spid="41"/>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xit" presetSubtype="10" fill="hold" grpId="1" nodeType="clickEffect">
                                  <p:stCondLst>
                                    <p:cond delay="0"/>
                                  </p:stCondLst>
                                  <p:childTnLst>
                                    <p:animEffect transition="out" filter="blinds(horizontal)">
                                      <p:cBhvr>
                                        <p:cTn id="57" dur="500"/>
                                        <p:tgtEl>
                                          <p:spTgt spid="39"/>
                                        </p:tgtEl>
                                      </p:cBhvr>
                                    </p:animEffect>
                                    <p:set>
                                      <p:cBhvr>
                                        <p:cTn id="58" dur="1" fill="hold">
                                          <p:stCondLst>
                                            <p:cond delay="499"/>
                                          </p:stCondLst>
                                        </p:cTn>
                                        <p:tgtEl>
                                          <p:spTgt spid="39"/>
                                        </p:tgtEl>
                                        <p:attrNameLst>
                                          <p:attrName>style.visibility</p:attrName>
                                        </p:attrNameLst>
                                      </p:cBhvr>
                                      <p:to>
                                        <p:strVal val="hidden"/>
                                      </p:to>
                                    </p:set>
                                  </p:childTnLst>
                                </p:cTn>
                              </p:par>
                              <p:par>
                                <p:cTn id="59" presetID="3" presetClass="exit" presetSubtype="10" fill="hold" grpId="1" nodeType="withEffect">
                                  <p:stCondLst>
                                    <p:cond delay="0"/>
                                  </p:stCondLst>
                                  <p:childTnLst>
                                    <p:animEffect transition="out" filter="blinds(horizontal)">
                                      <p:cBhvr>
                                        <p:cTn id="60" dur="500"/>
                                        <p:tgtEl>
                                          <p:spTgt spid="42"/>
                                        </p:tgtEl>
                                      </p:cBhvr>
                                    </p:animEffect>
                                    <p:set>
                                      <p:cBhvr>
                                        <p:cTn id="61" dur="1" fill="hold">
                                          <p:stCondLst>
                                            <p:cond delay="499"/>
                                          </p:stCondLst>
                                        </p:cTn>
                                        <p:tgtEl>
                                          <p:spTgt spid="42"/>
                                        </p:tgtEl>
                                        <p:attrNameLst>
                                          <p:attrName>style.visibility</p:attrName>
                                        </p:attrNameLst>
                                      </p:cBhvr>
                                      <p:to>
                                        <p:strVal val="hidden"/>
                                      </p:to>
                                    </p:set>
                                  </p:childTnLst>
                                </p:cTn>
                              </p:par>
                              <p:par>
                                <p:cTn id="62" presetID="3" presetClass="exit" presetSubtype="10" fill="hold" grpId="1" nodeType="withEffect">
                                  <p:stCondLst>
                                    <p:cond delay="0"/>
                                  </p:stCondLst>
                                  <p:childTnLst>
                                    <p:animEffect transition="out" filter="blinds(horizontal)">
                                      <p:cBhvr>
                                        <p:cTn id="63" dur="500"/>
                                        <p:tgtEl>
                                          <p:spTgt spid="40"/>
                                        </p:tgtEl>
                                      </p:cBhvr>
                                    </p:animEffect>
                                    <p:set>
                                      <p:cBhvr>
                                        <p:cTn id="64" dur="1" fill="hold">
                                          <p:stCondLst>
                                            <p:cond delay="499"/>
                                          </p:stCondLst>
                                        </p:cTn>
                                        <p:tgtEl>
                                          <p:spTgt spid="40"/>
                                        </p:tgtEl>
                                        <p:attrNameLst>
                                          <p:attrName>style.visibility</p:attrName>
                                        </p:attrNameLst>
                                      </p:cBhvr>
                                      <p:to>
                                        <p:strVal val="hidden"/>
                                      </p:to>
                                    </p:set>
                                  </p:childTnLst>
                                </p:cTn>
                              </p:par>
                              <p:par>
                                <p:cTn id="65" presetID="3" presetClass="exit" presetSubtype="10" fill="hold" grpId="1" nodeType="withEffect">
                                  <p:stCondLst>
                                    <p:cond delay="0"/>
                                  </p:stCondLst>
                                  <p:childTnLst>
                                    <p:animEffect transition="out" filter="blinds(horizontal)">
                                      <p:cBhvr>
                                        <p:cTn id="66" dur="500"/>
                                        <p:tgtEl>
                                          <p:spTgt spid="41"/>
                                        </p:tgtEl>
                                      </p:cBhvr>
                                    </p:animEffect>
                                    <p:set>
                                      <p:cBhvr>
                                        <p:cTn id="67" dur="1" fill="hold">
                                          <p:stCondLst>
                                            <p:cond delay="499"/>
                                          </p:stCondLst>
                                        </p:cTn>
                                        <p:tgtEl>
                                          <p:spTgt spid="41"/>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blinds(horizontal)">
                                      <p:cBhvr>
                                        <p:cTn id="72" dur="500"/>
                                        <p:tgtEl>
                                          <p:spTgt spid="28"/>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blinds(horizontal)">
                                      <p:cBhvr>
                                        <p:cTn id="77" dur="5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blinds(horizontal)">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blinds(horizontal)">
                                      <p:cBhvr>
                                        <p:cTn id="87" dur="500"/>
                                        <p:tgtEl>
                                          <p:spTgt spid="45"/>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blinds(horizontal)">
                                      <p:cBhvr>
                                        <p:cTn id="92" dur="500"/>
                                        <p:tgtEl>
                                          <p:spTgt spid="43"/>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xit" presetSubtype="10" fill="hold" grpId="1" nodeType="clickEffect">
                                  <p:stCondLst>
                                    <p:cond delay="0"/>
                                  </p:stCondLst>
                                  <p:childTnLst>
                                    <p:animEffect transition="out" filter="blinds(horizontal)">
                                      <p:cBhvr>
                                        <p:cTn id="96" dur="500"/>
                                        <p:tgtEl>
                                          <p:spTgt spid="45"/>
                                        </p:tgtEl>
                                      </p:cBhvr>
                                    </p:animEffect>
                                    <p:set>
                                      <p:cBhvr>
                                        <p:cTn id="97" dur="1" fill="hold">
                                          <p:stCondLst>
                                            <p:cond delay="499"/>
                                          </p:stCondLst>
                                        </p:cTn>
                                        <p:tgtEl>
                                          <p:spTgt spid="45"/>
                                        </p:tgtEl>
                                        <p:attrNameLst>
                                          <p:attrName>style.visibility</p:attrName>
                                        </p:attrNameLst>
                                      </p:cBhvr>
                                      <p:to>
                                        <p:strVal val="hidden"/>
                                      </p:to>
                                    </p:set>
                                  </p:childTnLst>
                                </p:cTn>
                              </p:par>
                              <p:par>
                                <p:cTn id="98" presetID="3" presetClass="exit" presetSubtype="10" fill="hold" grpId="1" nodeType="withEffect">
                                  <p:stCondLst>
                                    <p:cond delay="0"/>
                                  </p:stCondLst>
                                  <p:childTnLst>
                                    <p:animEffect transition="out" filter="blinds(horizontal)">
                                      <p:cBhvr>
                                        <p:cTn id="99" dur="500"/>
                                        <p:tgtEl>
                                          <p:spTgt spid="43"/>
                                        </p:tgtEl>
                                      </p:cBhvr>
                                    </p:animEffect>
                                    <p:set>
                                      <p:cBhvr>
                                        <p:cTn id="100" dur="1" fill="hold">
                                          <p:stCondLst>
                                            <p:cond delay="499"/>
                                          </p:stCondLst>
                                        </p:cTn>
                                        <p:tgtEl>
                                          <p:spTgt spid="43"/>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blinds(horizontal)">
                                      <p:cBhvr>
                                        <p:cTn id="105" dur="500"/>
                                        <p:tgtEl>
                                          <p:spTgt spid="46"/>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blinds(horizontal)">
                                      <p:cBhvr>
                                        <p:cTn id="110" dur="500"/>
                                        <p:tgtEl>
                                          <p:spTgt spid="44"/>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xit" presetSubtype="10" fill="hold" grpId="1" nodeType="clickEffect">
                                  <p:stCondLst>
                                    <p:cond delay="0"/>
                                  </p:stCondLst>
                                  <p:childTnLst>
                                    <p:animEffect transition="out" filter="blinds(horizontal)">
                                      <p:cBhvr>
                                        <p:cTn id="114" dur="500"/>
                                        <p:tgtEl>
                                          <p:spTgt spid="46"/>
                                        </p:tgtEl>
                                      </p:cBhvr>
                                    </p:animEffect>
                                    <p:set>
                                      <p:cBhvr>
                                        <p:cTn id="115" dur="1" fill="hold">
                                          <p:stCondLst>
                                            <p:cond delay="499"/>
                                          </p:stCondLst>
                                        </p:cTn>
                                        <p:tgtEl>
                                          <p:spTgt spid="46"/>
                                        </p:tgtEl>
                                        <p:attrNameLst>
                                          <p:attrName>style.visibility</p:attrName>
                                        </p:attrNameLst>
                                      </p:cBhvr>
                                      <p:to>
                                        <p:strVal val="hidden"/>
                                      </p:to>
                                    </p:set>
                                  </p:childTnLst>
                                </p:cTn>
                              </p:par>
                              <p:par>
                                <p:cTn id="116" presetID="3" presetClass="exit" presetSubtype="10" fill="hold" grpId="1" nodeType="withEffect">
                                  <p:stCondLst>
                                    <p:cond delay="0"/>
                                  </p:stCondLst>
                                  <p:childTnLst>
                                    <p:animEffect transition="out" filter="blinds(horizontal)">
                                      <p:cBhvr>
                                        <p:cTn id="117" dur="500"/>
                                        <p:tgtEl>
                                          <p:spTgt spid="44"/>
                                        </p:tgtEl>
                                      </p:cBhvr>
                                    </p:animEffect>
                                    <p:set>
                                      <p:cBhvr>
                                        <p:cTn id="118" dur="1" fill="hold">
                                          <p:stCondLst>
                                            <p:cond delay="499"/>
                                          </p:stCondLst>
                                        </p:cTn>
                                        <p:tgtEl>
                                          <p:spTgt spid="44"/>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grpId="0" nodeType="clickEffect">
                                  <p:stCondLst>
                                    <p:cond delay="0"/>
                                  </p:stCondLst>
                                  <p:childTnLst>
                                    <p:set>
                                      <p:cBhvr>
                                        <p:cTn id="122" dur="1" fill="hold">
                                          <p:stCondLst>
                                            <p:cond delay="0"/>
                                          </p:stCondLst>
                                        </p:cTn>
                                        <p:tgtEl>
                                          <p:spTgt spid="29"/>
                                        </p:tgtEl>
                                        <p:attrNameLst>
                                          <p:attrName>style.visibility</p:attrName>
                                        </p:attrNameLst>
                                      </p:cBhvr>
                                      <p:to>
                                        <p:strVal val="visible"/>
                                      </p:to>
                                    </p:set>
                                    <p:animEffect transition="in" filter="blinds(horizontal)">
                                      <p:cBhvr>
                                        <p:cTn id="123" dur="500"/>
                                        <p:tgtEl>
                                          <p:spTgt spid="29"/>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grpId="0" nodeType="clickEffect">
                                  <p:stCondLst>
                                    <p:cond delay="0"/>
                                  </p:stCondLst>
                                  <p:childTnLst>
                                    <p:set>
                                      <p:cBhvr>
                                        <p:cTn id="127" dur="1" fill="hold">
                                          <p:stCondLst>
                                            <p:cond delay="0"/>
                                          </p:stCondLst>
                                        </p:cTn>
                                        <p:tgtEl>
                                          <p:spTgt spid="34"/>
                                        </p:tgtEl>
                                        <p:attrNameLst>
                                          <p:attrName>style.visibility</p:attrName>
                                        </p:attrNameLst>
                                      </p:cBhvr>
                                      <p:to>
                                        <p:strVal val="visible"/>
                                      </p:to>
                                    </p:set>
                                    <p:animEffect transition="in" filter="blinds(horizontal)">
                                      <p:cBhvr>
                                        <p:cTn id="128" dur="500"/>
                                        <p:tgtEl>
                                          <p:spTgt spid="34"/>
                                        </p:tgtEl>
                                      </p:cBhvr>
                                    </p:animEffec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grpId="0" nodeType="clickEffect">
                                  <p:stCondLst>
                                    <p:cond delay="0"/>
                                  </p:stCondLst>
                                  <p:childTnLst>
                                    <p:set>
                                      <p:cBhvr>
                                        <p:cTn id="132" dur="1" fill="hold">
                                          <p:stCondLst>
                                            <p:cond delay="0"/>
                                          </p:stCondLst>
                                        </p:cTn>
                                        <p:tgtEl>
                                          <p:spTgt spid="22"/>
                                        </p:tgtEl>
                                        <p:attrNameLst>
                                          <p:attrName>style.visibility</p:attrName>
                                        </p:attrNameLst>
                                      </p:cBhvr>
                                      <p:to>
                                        <p:strVal val="visible"/>
                                      </p:to>
                                    </p:set>
                                    <p:animEffect transition="in" filter="blinds(horizontal)">
                                      <p:cBhvr>
                                        <p:cTn id="133" dur="500"/>
                                        <p:tgtEl>
                                          <p:spTgt spid="22"/>
                                        </p:tgtEl>
                                      </p:cBhvr>
                                    </p:animEffect>
                                  </p:childTnLst>
                                </p:cTn>
                              </p:par>
                            </p:childTnLst>
                          </p:cTn>
                        </p:par>
                      </p:childTnLst>
                    </p:cTn>
                  </p:par>
                  <p:par>
                    <p:cTn id="134" fill="hold">
                      <p:stCondLst>
                        <p:cond delay="indefinite"/>
                      </p:stCondLst>
                      <p:childTnLst>
                        <p:par>
                          <p:cTn id="135" fill="hold">
                            <p:stCondLst>
                              <p:cond delay="0"/>
                            </p:stCondLst>
                            <p:childTnLst>
                              <p:par>
                                <p:cTn id="136" presetID="3" presetClass="entr" presetSubtype="10" fill="hold" grpId="0" nodeType="clickEffect">
                                  <p:stCondLst>
                                    <p:cond delay="0"/>
                                  </p:stCondLst>
                                  <p:childTnLst>
                                    <p:set>
                                      <p:cBhvr>
                                        <p:cTn id="137" dur="1" fill="hold">
                                          <p:stCondLst>
                                            <p:cond delay="0"/>
                                          </p:stCondLst>
                                        </p:cTn>
                                        <p:tgtEl>
                                          <p:spTgt spid="30"/>
                                        </p:tgtEl>
                                        <p:attrNameLst>
                                          <p:attrName>style.visibility</p:attrName>
                                        </p:attrNameLst>
                                      </p:cBhvr>
                                      <p:to>
                                        <p:strVal val="visible"/>
                                      </p:to>
                                    </p:set>
                                    <p:animEffect transition="in" filter="blinds(horizontal)">
                                      <p:cBhvr>
                                        <p:cTn id="138" dur="500"/>
                                        <p:tgtEl>
                                          <p:spTgt spid="30"/>
                                        </p:tgtEl>
                                      </p:cBhvr>
                                    </p:animEffect>
                                  </p:childTnLst>
                                </p:cTn>
                              </p:par>
                            </p:childTnLst>
                          </p:cTn>
                        </p:par>
                      </p:childTnLst>
                    </p:cTn>
                  </p:par>
                  <p:par>
                    <p:cTn id="139" fill="hold">
                      <p:stCondLst>
                        <p:cond delay="indefinite"/>
                      </p:stCondLst>
                      <p:childTnLst>
                        <p:par>
                          <p:cTn id="140" fill="hold">
                            <p:stCondLst>
                              <p:cond delay="0"/>
                            </p:stCondLst>
                            <p:childTnLst>
                              <p:par>
                                <p:cTn id="141" presetID="3" presetClass="entr" presetSubtype="10" fill="hold" grpId="0" nodeType="clickEffect">
                                  <p:stCondLst>
                                    <p:cond delay="0"/>
                                  </p:stCondLst>
                                  <p:childTnLst>
                                    <p:set>
                                      <p:cBhvr>
                                        <p:cTn id="142" dur="1" fill="hold">
                                          <p:stCondLst>
                                            <p:cond delay="0"/>
                                          </p:stCondLst>
                                        </p:cTn>
                                        <p:tgtEl>
                                          <p:spTgt spid="35"/>
                                        </p:tgtEl>
                                        <p:attrNameLst>
                                          <p:attrName>style.visibility</p:attrName>
                                        </p:attrNameLst>
                                      </p:cBhvr>
                                      <p:to>
                                        <p:strVal val="visible"/>
                                      </p:to>
                                    </p:set>
                                    <p:animEffect transition="in" filter="blinds(horizontal)">
                                      <p:cBhvr>
                                        <p:cTn id="143" dur="500"/>
                                        <p:tgtEl>
                                          <p:spTgt spid="35"/>
                                        </p:tgtEl>
                                      </p:cBhvr>
                                    </p:animEffect>
                                  </p:childTnLst>
                                </p:cTn>
                              </p:par>
                            </p:childTnLst>
                          </p:cTn>
                        </p:par>
                      </p:childTnLst>
                    </p:cTn>
                  </p:par>
                  <p:par>
                    <p:cTn id="144" fill="hold">
                      <p:stCondLst>
                        <p:cond delay="indefinite"/>
                      </p:stCondLst>
                      <p:childTnLst>
                        <p:par>
                          <p:cTn id="145" fill="hold">
                            <p:stCondLst>
                              <p:cond delay="0"/>
                            </p:stCondLst>
                            <p:childTnLst>
                              <p:par>
                                <p:cTn id="146" presetID="3" presetClass="entr" presetSubtype="10" fill="hold" nodeType="clickEffect">
                                  <p:stCondLst>
                                    <p:cond delay="0"/>
                                  </p:stCondLst>
                                  <p:childTnLst>
                                    <p:set>
                                      <p:cBhvr>
                                        <p:cTn id="147" dur="1" fill="hold">
                                          <p:stCondLst>
                                            <p:cond delay="0"/>
                                          </p:stCondLst>
                                        </p:cTn>
                                        <p:tgtEl>
                                          <p:spTgt spid="7"/>
                                        </p:tgtEl>
                                        <p:attrNameLst>
                                          <p:attrName>style.visibility</p:attrName>
                                        </p:attrNameLst>
                                      </p:cBhvr>
                                      <p:to>
                                        <p:strVal val="visible"/>
                                      </p:to>
                                    </p:set>
                                    <p:animEffect transition="in" filter="blinds(horizontal)">
                                      <p:cBhvr>
                                        <p:cTn id="148" dur="500"/>
                                        <p:tgtEl>
                                          <p:spTgt spid="7"/>
                                        </p:tgtEl>
                                      </p:cBhvr>
                                    </p:animEffect>
                                  </p:childTnLst>
                                </p:cTn>
                              </p:par>
                            </p:childTnLst>
                          </p:cTn>
                        </p:par>
                      </p:childTnLst>
                    </p:cTn>
                  </p:par>
                  <p:par>
                    <p:cTn id="149" fill="hold">
                      <p:stCondLst>
                        <p:cond delay="indefinite"/>
                      </p:stCondLst>
                      <p:childTnLst>
                        <p:par>
                          <p:cTn id="150" fill="hold">
                            <p:stCondLst>
                              <p:cond delay="0"/>
                            </p:stCondLst>
                            <p:childTnLst>
                              <p:par>
                                <p:cTn id="151" presetID="3" presetClass="entr" presetSubtype="10" fill="hold" grpId="0" nodeType="clickEffect">
                                  <p:stCondLst>
                                    <p:cond delay="0"/>
                                  </p:stCondLst>
                                  <p:childTnLst>
                                    <p:set>
                                      <p:cBhvr>
                                        <p:cTn id="152" dur="1" fill="hold">
                                          <p:stCondLst>
                                            <p:cond delay="0"/>
                                          </p:stCondLst>
                                        </p:cTn>
                                        <p:tgtEl>
                                          <p:spTgt spid="23"/>
                                        </p:tgtEl>
                                        <p:attrNameLst>
                                          <p:attrName>style.visibility</p:attrName>
                                        </p:attrNameLst>
                                      </p:cBhvr>
                                      <p:to>
                                        <p:strVal val="visible"/>
                                      </p:to>
                                    </p:set>
                                    <p:animEffect transition="in" filter="blinds(horizontal)">
                                      <p:cBhvr>
                                        <p:cTn id="153" dur="500"/>
                                        <p:tgtEl>
                                          <p:spTgt spid="23"/>
                                        </p:tgtEl>
                                      </p:cBhvr>
                                    </p:animEffect>
                                  </p:childTnLst>
                                </p:cTn>
                              </p:par>
                            </p:childTnLst>
                          </p:cTn>
                        </p:par>
                      </p:childTnLst>
                    </p:cTn>
                  </p:par>
                  <p:par>
                    <p:cTn id="154" fill="hold">
                      <p:stCondLst>
                        <p:cond delay="indefinite"/>
                      </p:stCondLst>
                      <p:childTnLst>
                        <p:par>
                          <p:cTn id="155" fill="hold">
                            <p:stCondLst>
                              <p:cond delay="0"/>
                            </p:stCondLst>
                            <p:childTnLst>
                              <p:par>
                                <p:cTn id="156" presetID="3" presetClass="entr" presetSubtype="10" fill="hold" grpId="0" nodeType="clickEffect">
                                  <p:stCondLst>
                                    <p:cond delay="0"/>
                                  </p:stCondLst>
                                  <p:childTnLst>
                                    <p:set>
                                      <p:cBhvr>
                                        <p:cTn id="157" dur="1" fill="hold">
                                          <p:stCondLst>
                                            <p:cond delay="0"/>
                                          </p:stCondLst>
                                        </p:cTn>
                                        <p:tgtEl>
                                          <p:spTgt spid="31"/>
                                        </p:tgtEl>
                                        <p:attrNameLst>
                                          <p:attrName>style.visibility</p:attrName>
                                        </p:attrNameLst>
                                      </p:cBhvr>
                                      <p:to>
                                        <p:strVal val="visible"/>
                                      </p:to>
                                    </p:set>
                                    <p:animEffect transition="in" filter="blinds(horizontal)">
                                      <p:cBhvr>
                                        <p:cTn id="158" dur="500"/>
                                        <p:tgtEl>
                                          <p:spTgt spid="31"/>
                                        </p:tgtEl>
                                      </p:cBhvr>
                                    </p:animEffect>
                                  </p:childTnLst>
                                </p:cTn>
                              </p:par>
                            </p:childTnLst>
                          </p:cTn>
                        </p:par>
                      </p:childTnLst>
                    </p:cTn>
                  </p:par>
                  <p:par>
                    <p:cTn id="159" fill="hold">
                      <p:stCondLst>
                        <p:cond delay="indefinite"/>
                      </p:stCondLst>
                      <p:childTnLst>
                        <p:par>
                          <p:cTn id="160" fill="hold">
                            <p:stCondLst>
                              <p:cond delay="0"/>
                            </p:stCondLst>
                            <p:childTnLst>
                              <p:par>
                                <p:cTn id="161" presetID="3" presetClass="entr" presetSubtype="10" fill="hold" grpId="0" nodeType="clickEffect">
                                  <p:stCondLst>
                                    <p:cond delay="0"/>
                                  </p:stCondLst>
                                  <p:childTnLst>
                                    <p:set>
                                      <p:cBhvr>
                                        <p:cTn id="162" dur="1" fill="hold">
                                          <p:stCondLst>
                                            <p:cond delay="0"/>
                                          </p:stCondLst>
                                        </p:cTn>
                                        <p:tgtEl>
                                          <p:spTgt spid="36"/>
                                        </p:tgtEl>
                                        <p:attrNameLst>
                                          <p:attrName>style.visibility</p:attrName>
                                        </p:attrNameLst>
                                      </p:cBhvr>
                                      <p:to>
                                        <p:strVal val="visible"/>
                                      </p:to>
                                    </p:set>
                                    <p:animEffect transition="in" filter="blinds(horizontal)">
                                      <p:cBhvr>
                                        <p:cTn id="163" dur="500"/>
                                        <p:tgtEl>
                                          <p:spTgt spid="36"/>
                                        </p:tgtEl>
                                      </p:cBhvr>
                                    </p:animEffect>
                                  </p:childTnLst>
                                </p:cTn>
                              </p:par>
                            </p:childTnLst>
                          </p:cTn>
                        </p:par>
                      </p:childTnLst>
                    </p:cTn>
                  </p:par>
                  <p:par>
                    <p:cTn id="164" fill="hold">
                      <p:stCondLst>
                        <p:cond delay="indefinite"/>
                      </p:stCondLst>
                      <p:childTnLst>
                        <p:par>
                          <p:cTn id="165" fill="hold">
                            <p:stCondLst>
                              <p:cond delay="0"/>
                            </p:stCondLst>
                            <p:childTnLst>
                              <p:par>
                                <p:cTn id="166" presetID="3" presetClass="entr" presetSubtype="10" fill="hold" grpId="0" nodeType="clickEffect">
                                  <p:stCondLst>
                                    <p:cond delay="0"/>
                                  </p:stCondLst>
                                  <p:childTnLst>
                                    <p:set>
                                      <p:cBhvr>
                                        <p:cTn id="167" dur="1" fill="hold">
                                          <p:stCondLst>
                                            <p:cond delay="0"/>
                                          </p:stCondLst>
                                        </p:cTn>
                                        <p:tgtEl>
                                          <p:spTgt spid="24"/>
                                        </p:tgtEl>
                                        <p:attrNameLst>
                                          <p:attrName>style.visibility</p:attrName>
                                        </p:attrNameLst>
                                      </p:cBhvr>
                                      <p:to>
                                        <p:strVal val="visible"/>
                                      </p:to>
                                    </p:set>
                                    <p:animEffect transition="in" filter="blinds(horizontal)">
                                      <p:cBhvr>
                                        <p:cTn id="168" dur="500"/>
                                        <p:tgtEl>
                                          <p:spTgt spid="24"/>
                                        </p:tgtEl>
                                      </p:cBhvr>
                                    </p:animEffect>
                                  </p:childTnLst>
                                </p:cTn>
                              </p:par>
                            </p:childTnLst>
                          </p:cTn>
                        </p:par>
                      </p:childTnLst>
                    </p:cTn>
                  </p:par>
                  <p:par>
                    <p:cTn id="169" fill="hold">
                      <p:stCondLst>
                        <p:cond delay="indefinite"/>
                      </p:stCondLst>
                      <p:childTnLst>
                        <p:par>
                          <p:cTn id="170" fill="hold">
                            <p:stCondLst>
                              <p:cond delay="0"/>
                            </p:stCondLst>
                            <p:childTnLst>
                              <p:par>
                                <p:cTn id="171" presetID="3" presetClass="entr" presetSubtype="10" fill="hold" grpId="0" nodeType="click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blinds(horizontal)">
                                      <p:cBhvr>
                                        <p:cTn id="173" dur="500"/>
                                        <p:tgtEl>
                                          <p:spTgt spid="32"/>
                                        </p:tgtEl>
                                      </p:cBhvr>
                                    </p:animEffect>
                                  </p:childTnLst>
                                </p:cTn>
                              </p:par>
                            </p:childTnLst>
                          </p:cTn>
                        </p:par>
                      </p:childTnLst>
                    </p:cTn>
                  </p:par>
                  <p:par>
                    <p:cTn id="174" fill="hold">
                      <p:stCondLst>
                        <p:cond delay="indefinite"/>
                      </p:stCondLst>
                      <p:childTnLst>
                        <p:par>
                          <p:cTn id="175" fill="hold">
                            <p:stCondLst>
                              <p:cond delay="0"/>
                            </p:stCondLst>
                            <p:childTnLst>
                              <p:par>
                                <p:cTn id="176" presetID="3" presetClass="entr" presetSubtype="10" fill="hold" grpId="0" nodeType="clickEffect">
                                  <p:stCondLst>
                                    <p:cond delay="0"/>
                                  </p:stCondLst>
                                  <p:childTnLst>
                                    <p:set>
                                      <p:cBhvr>
                                        <p:cTn id="177" dur="1" fill="hold">
                                          <p:stCondLst>
                                            <p:cond delay="0"/>
                                          </p:stCondLst>
                                        </p:cTn>
                                        <p:tgtEl>
                                          <p:spTgt spid="37"/>
                                        </p:tgtEl>
                                        <p:attrNameLst>
                                          <p:attrName>style.visibility</p:attrName>
                                        </p:attrNameLst>
                                      </p:cBhvr>
                                      <p:to>
                                        <p:strVal val="visible"/>
                                      </p:to>
                                    </p:set>
                                    <p:animEffect transition="in" filter="blinds(horizontal)">
                                      <p:cBhvr>
                                        <p:cTn id="178" dur="500"/>
                                        <p:tgtEl>
                                          <p:spTgt spid="37"/>
                                        </p:tgtEl>
                                      </p:cBhvr>
                                    </p:animEffect>
                                  </p:childTnLst>
                                </p:cTn>
                              </p:par>
                            </p:childTnLst>
                          </p:cTn>
                        </p:par>
                      </p:childTnLst>
                    </p:cTn>
                  </p:par>
                  <p:par>
                    <p:cTn id="179" fill="hold">
                      <p:stCondLst>
                        <p:cond delay="indefinite"/>
                      </p:stCondLst>
                      <p:childTnLst>
                        <p:par>
                          <p:cTn id="180" fill="hold">
                            <p:stCondLst>
                              <p:cond delay="0"/>
                            </p:stCondLst>
                            <p:childTnLst>
                              <p:par>
                                <p:cTn id="181" presetID="3" presetClass="entr" presetSubtype="10" fill="hold" grpId="0" nodeType="clickEffect">
                                  <p:stCondLst>
                                    <p:cond delay="0"/>
                                  </p:stCondLst>
                                  <p:childTnLst>
                                    <p:set>
                                      <p:cBhvr>
                                        <p:cTn id="182" dur="1" fill="hold">
                                          <p:stCondLst>
                                            <p:cond delay="0"/>
                                          </p:stCondLst>
                                        </p:cTn>
                                        <p:tgtEl>
                                          <p:spTgt spid="25"/>
                                        </p:tgtEl>
                                        <p:attrNameLst>
                                          <p:attrName>style.visibility</p:attrName>
                                        </p:attrNameLst>
                                      </p:cBhvr>
                                      <p:to>
                                        <p:strVal val="visible"/>
                                      </p:to>
                                    </p:set>
                                    <p:animEffect transition="in" filter="blinds(horizontal)">
                                      <p:cBhvr>
                                        <p:cTn id="18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21" grpId="0"/>
      <p:bldP spid="22" grpId="0"/>
      <p:bldP spid="23" grpId="0"/>
      <p:bldP spid="24" grpId="0"/>
      <p:bldP spid="25" grpId="0"/>
      <p:bldP spid="26" grpId="0" animBg="1"/>
      <p:bldP spid="27" grpId="0"/>
      <p:bldP spid="28" grpId="0" animBg="1"/>
      <p:bldP spid="29" grpId="0" animBg="1"/>
      <p:bldP spid="30" grpId="0" animBg="1"/>
      <p:bldP spid="31" grpId="0" animBg="1"/>
      <p:bldP spid="32" grpId="0" animBg="1"/>
      <p:bldP spid="33" grpId="0"/>
      <p:bldP spid="34" grpId="0"/>
      <p:bldP spid="35" grpId="0"/>
      <p:bldP spid="36" grpId="0"/>
      <p:bldP spid="37" grpId="0"/>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DB8E39B-EA44-453A-8CF7-C32DCB1EA9A9}"/>
              </a:ext>
            </a:extLst>
          </p:cNvPr>
          <p:cNvSpPr/>
          <p:nvPr/>
        </p:nvSpPr>
        <p:spPr>
          <a:xfrm>
            <a:off x="2036195" y="2567846"/>
            <a:ext cx="5195974" cy="2100575"/>
          </a:xfrm>
          <a:prstGeom prst="rect">
            <a:avLst/>
          </a:prstGeom>
          <a:noFill/>
        </p:spPr>
        <p:txBody>
          <a:bodyPr wrap="none" lIns="68580" tIns="34290" rIns="68580" bIns="34290">
            <a:spAutoFit/>
          </a:bodyPr>
          <a:lstStyle/>
          <a:p>
            <a:pPr algn="ctr"/>
            <a:r>
              <a:rPr lang="en-US" altLang="ja-JP" sz="6600" b="1" dirty="0">
                <a:ln w="38100">
                  <a:solidFill>
                    <a:srgbClr val="7030A0"/>
                  </a:solidFill>
                  <a:prstDash val="solid"/>
                </a:ln>
                <a:solidFill>
                  <a:srgbClr val="00B0F0"/>
                </a:solidFill>
                <a:latin typeface="Javanese Text" panose="02000000000000000000" pitchFamily="2" charset="0"/>
                <a:ea typeface="HGGyoshotai" panose="03000609000000000000" pitchFamily="65" charset="-128"/>
                <a:cs typeface="Segoe UI Black" panose="020B0A02040204020203" pitchFamily="34" charset="0"/>
              </a:rPr>
              <a:t>Teachings for </a:t>
            </a:r>
          </a:p>
          <a:p>
            <a:pPr algn="ctr"/>
            <a:r>
              <a:rPr lang="en-US" altLang="ja-JP" sz="6600" b="1" dirty="0">
                <a:ln w="38100">
                  <a:solidFill>
                    <a:srgbClr val="7030A0"/>
                  </a:solidFill>
                  <a:prstDash val="solid"/>
                </a:ln>
                <a:solidFill>
                  <a:srgbClr val="00B0F0"/>
                </a:solidFill>
                <a:latin typeface="Javanese Text" panose="02000000000000000000" pitchFamily="2" charset="0"/>
                <a:ea typeface="HGGyoshotai" panose="03000609000000000000" pitchFamily="65" charset="-128"/>
                <a:cs typeface="Segoe UI Black" panose="020B0A02040204020203" pitchFamily="34" charset="0"/>
              </a:rPr>
              <a:t>Exercise 5C</a:t>
            </a:r>
            <a:endParaRPr lang="ja-JP" altLang="en-US" sz="6600" b="1" dirty="0">
              <a:ln w="38100">
                <a:solidFill>
                  <a:srgbClr val="7030A0"/>
                </a:solidFill>
                <a:prstDash val="solid"/>
              </a:ln>
              <a:solidFill>
                <a:srgbClr val="00B0F0"/>
              </a:solidFill>
              <a:latin typeface="Javanese Text" panose="02000000000000000000" pitchFamily="2" charset="0"/>
              <a:ea typeface="HGGyoshotai" panose="03000609000000000000" pitchFamily="65" charset="-128"/>
              <a:cs typeface="Segoe UI Black" panose="020B0A02040204020203" pitchFamily="34" charset="0"/>
            </a:endParaRPr>
          </a:p>
        </p:txBody>
      </p:sp>
    </p:spTree>
    <p:extLst>
      <p:ext uri="{BB962C8B-B14F-4D97-AF65-F5344CB8AC3E}">
        <p14:creationId xmlns:p14="http://schemas.microsoft.com/office/powerpoint/2010/main" val="7182350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28600" y="1600200"/>
                <a:ext cx="3124200" cy="4800600"/>
              </a:xfrm>
            </p:spPr>
            <p:txBody>
              <a:bodyPr>
                <a:normAutofit/>
              </a:bodyPr>
              <a:lstStyle/>
              <a:p>
                <a:pPr marL="0" indent="0" algn="ctr">
                  <a:buNone/>
                </a:pPr>
                <a:r>
                  <a:rPr lang="en-GB" sz="1400" b="1" dirty="0">
                    <a:latin typeface="Comic Sans MS" panose="030F0702030302020204" pitchFamily="66" charset="0"/>
                  </a:rPr>
                  <a:t>You can use Integration to find areas of sectors of curves, given their Polar equations</a:t>
                </a:r>
                <a:endParaRPr lang="en-GB" sz="1400" dirty="0">
                  <a:latin typeface="Comic Sans MS" panose="030F0702030302020204" pitchFamily="66" charset="0"/>
                </a:endParaRPr>
              </a:p>
              <a:p>
                <a:pPr marL="0" indent="0" algn="ctr">
                  <a:buNone/>
                </a:pPr>
                <a:endParaRPr lang="en-US" sz="1400" b="1" dirty="0">
                  <a:latin typeface="Comic Sans MS" panose="030F0702030302020204" pitchFamily="66" charset="0"/>
                </a:endParaRPr>
              </a:p>
              <a:p>
                <a:pPr marL="0" indent="0" algn="ctr">
                  <a:buNone/>
                </a:pPr>
                <a:r>
                  <a:rPr lang="en-US" sz="1400" dirty="0">
                    <a:latin typeface="Comic Sans MS" panose="030F0702030302020204" pitchFamily="66" charset="0"/>
                  </a:rPr>
                  <a:t>Reminder of formula for the area of a sector, when </a:t>
                </a:r>
                <a14:m>
                  <m:oMath xmlns:m="http://schemas.openxmlformats.org/officeDocument/2006/math">
                    <m:r>
                      <a:rPr lang="en-US" sz="1400" i="1" smtClean="0">
                        <a:latin typeface="Cambria Math" panose="02040503050406030204" pitchFamily="18" charset="0"/>
                        <a:ea typeface="Cambria Math" panose="02040503050406030204" pitchFamily="18" charset="0"/>
                      </a:rPr>
                      <m:t>𝜃</m:t>
                    </m:r>
                  </m:oMath>
                </a14:m>
                <a:r>
                  <a:rPr lang="en-GB" sz="1400" dirty="0">
                    <a:latin typeface="Comic Sans MS" panose="030F0702030302020204" pitchFamily="66" charset="0"/>
                  </a:rPr>
                  <a:t> is in radians</a:t>
                </a:r>
              </a:p>
              <a:p>
                <a:pPr marL="0" indent="0" algn="ctr">
                  <a:buNone/>
                </a:pPr>
                <a:endParaRPr lang="en-GB" sz="1400" dirty="0">
                  <a:latin typeface="Comic Sans MS" panose="030F0702030302020204" pitchFamily="66"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28600" y="1600200"/>
                <a:ext cx="3124200" cy="4800600"/>
              </a:xfrm>
              <a:blipFill>
                <a:blip r:embed="rId2"/>
                <a:stretch>
                  <a:fillRect t="-762" r="-2539"/>
                </a:stretch>
              </a:blipFill>
            </p:spPr>
            <p:txBody>
              <a:bodyPr/>
              <a:lstStyle/>
              <a:p>
                <a:r>
                  <a:rPr lang="en-GB">
                    <a:noFill/>
                  </a:rPr>
                  <a:t> </a:t>
                </a:r>
              </a:p>
            </p:txBody>
          </p:sp>
        </mc:Fallback>
      </mc:AlternateContent>
      <p:sp>
        <p:nvSpPr>
          <p:cNvPr id="29" name="タイトル 1">
            <a:extLst>
              <a:ext uri="{FF2B5EF4-FFF2-40B4-BE49-F238E27FC236}">
                <a16:creationId xmlns:a16="http://schemas.microsoft.com/office/drawing/2014/main" id="{0E3B5B12-5B6E-4F45-BC44-7E1ABDAD38F9}"/>
              </a:ext>
            </a:extLst>
          </p:cNvPr>
          <p:cNvSpPr>
            <a:spLocks noGrp="1"/>
          </p:cNvSpPr>
          <p:nvPr>
            <p:ph type="title"/>
          </p:nvPr>
        </p:nvSpPr>
        <p:spPr>
          <a:xfrm>
            <a:off x="628650" y="286524"/>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30" name="テキスト ボックス 29">
            <a:extLst>
              <a:ext uri="{FF2B5EF4-FFF2-40B4-BE49-F238E27FC236}">
                <a16:creationId xmlns:a16="http://schemas.microsoft.com/office/drawing/2014/main" id="{CBE3427D-AD73-4AC2-8055-28EE0684B746}"/>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p:sp>
        <p:nvSpPr>
          <p:cNvPr id="56" name="Arc 27">
            <a:extLst>
              <a:ext uri="{FF2B5EF4-FFF2-40B4-BE49-F238E27FC236}">
                <a16:creationId xmlns:a16="http://schemas.microsoft.com/office/drawing/2014/main" id="{1A88D607-8C70-449C-B533-8D01A53C9DF2}"/>
              </a:ext>
            </a:extLst>
          </p:cNvPr>
          <p:cNvSpPr>
            <a:spLocks noChangeAspect="1"/>
          </p:cNvSpPr>
          <p:nvPr/>
        </p:nvSpPr>
        <p:spPr bwMode="auto">
          <a:xfrm>
            <a:off x="1293813" y="3611563"/>
            <a:ext cx="1257300" cy="1468437"/>
          </a:xfrm>
          <a:custGeom>
            <a:avLst/>
            <a:gdLst>
              <a:gd name="T0" fmla="*/ 214323 w 21600"/>
              <a:gd name="T1" fmla="*/ 1468437 h 25224"/>
              <a:gd name="T2" fmla="*/ 260366 w 21600"/>
              <a:gd name="T3" fmla="*/ 0 h 25224"/>
              <a:gd name="T4" fmla="*/ 1257300 w 21600"/>
              <a:gd name="T5" fmla="*/ 766179 h 25224"/>
              <a:gd name="T6" fmla="*/ 0 60000 65536"/>
              <a:gd name="T7" fmla="*/ 0 60000 65536"/>
              <a:gd name="T8" fmla="*/ 0 60000 65536"/>
            </a:gdLst>
            <a:ahLst/>
            <a:cxnLst>
              <a:cxn ang="T6">
                <a:pos x="T0" y="T1"/>
              </a:cxn>
              <a:cxn ang="T7">
                <a:pos x="T2" y="T3"/>
              </a:cxn>
              <a:cxn ang="T8">
                <a:pos x="T4" y="T5"/>
              </a:cxn>
            </a:cxnLst>
            <a:rect l="0" t="0" r="r" b="b"/>
            <a:pathLst>
              <a:path w="21600" h="25224" fill="none" extrusionOk="0">
                <a:moveTo>
                  <a:pt x="3682" y="25223"/>
                </a:moveTo>
                <a:cubicBezTo>
                  <a:pt x="1282" y="21658"/>
                  <a:pt x="0" y="17458"/>
                  <a:pt x="0" y="13161"/>
                </a:cubicBezTo>
                <a:cubicBezTo>
                  <a:pt x="-1" y="8400"/>
                  <a:pt x="1572" y="3774"/>
                  <a:pt x="4472" y="-1"/>
                </a:cubicBezTo>
              </a:path>
              <a:path w="21600" h="25224" stroke="0" extrusionOk="0">
                <a:moveTo>
                  <a:pt x="3682" y="25223"/>
                </a:moveTo>
                <a:cubicBezTo>
                  <a:pt x="1282" y="21658"/>
                  <a:pt x="0" y="17458"/>
                  <a:pt x="0" y="13161"/>
                </a:cubicBezTo>
                <a:cubicBezTo>
                  <a:pt x="-1" y="8400"/>
                  <a:pt x="1572" y="3774"/>
                  <a:pt x="4472" y="-1"/>
                </a:cubicBezTo>
                <a:lnTo>
                  <a:pt x="21600" y="13161"/>
                </a:lnTo>
                <a:lnTo>
                  <a:pt x="3682" y="25223"/>
                </a:lnTo>
                <a:close/>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7" name="Line 28">
            <a:extLst>
              <a:ext uri="{FF2B5EF4-FFF2-40B4-BE49-F238E27FC236}">
                <a16:creationId xmlns:a16="http://schemas.microsoft.com/office/drawing/2014/main" id="{9026AD85-F499-4F2D-93D9-419E94953EBE}"/>
              </a:ext>
            </a:extLst>
          </p:cNvPr>
          <p:cNvSpPr>
            <a:spLocks noChangeShapeType="1"/>
          </p:cNvSpPr>
          <p:nvPr/>
        </p:nvSpPr>
        <p:spPr bwMode="auto">
          <a:xfrm>
            <a:off x="1558925" y="3609975"/>
            <a:ext cx="954088" cy="7127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8" name="Line 29">
            <a:extLst>
              <a:ext uri="{FF2B5EF4-FFF2-40B4-BE49-F238E27FC236}">
                <a16:creationId xmlns:a16="http://schemas.microsoft.com/office/drawing/2014/main" id="{E2DDCA74-8006-4716-AC73-54FF7FFE83EC}"/>
              </a:ext>
            </a:extLst>
          </p:cNvPr>
          <p:cNvSpPr>
            <a:spLocks noChangeShapeType="1"/>
          </p:cNvSpPr>
          <p:nvPr/>
        </p:nvSpPr>
        <p:spPr bwMode="auto">
          <a:xfrm flipH="1">
            <a:off x="1495425" y="4318000"/>
            <a:ext cx="1008063" cy="75723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9" name="Text Box 30">
            <a:extLst>
              <a:ext uri="{FF2B5EF4-FFF2-40B4-BE49-F238E27FC236}">
                <a16:creationId xmlns:a16="http://schemas.microsoft.com/office/drawing/2014/main" id="{8CE8E5E3-D367-4CA3-A846-E0160FF1F92B}"/>
              </a:ext>
            </a:extLst>
          </p:cNvPr>
          <p:cNvSpPr txBox="1">
            <a:spLocks noChangeArrowheads="1"/>
          </p:cNvSpPr>
          <p:nvPr/>
        </p:nvSpPr>
        <p:spPr bwMode="auto">
          <a:xfrm>
            <a:off x="1263650" y="3263900"/>
            <a:ext cx="3857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A</a:t>
            </a:r>
          </a:p>
        </p:txBody>
      </p:sp>
      <p:sp>
        <p:nvSpPr>
          <p:cNvPr id="60" name="Text Box 31">
            <a:extLst>
              <a:ext uri="{FF2B5EF4-FFF2-40B4-BE49-F238E27FC236}">
                <a16:creationId xmlns:a16="http://schemas.microsoft.com/office/drawing/2014/main" id="{F49B1856-3D36-471A-A141-AC0536E4139B}"/>
              </a:ext>
            </a:extLst>
          </p:cNvPr>
          <p:cNvSpPr txBox="1">
            <a:spLocks noChangeArrowheads="1"/>
          </p:cNvSpPr>
          <p:nvPr/>
        </p:nvSpPr>
        <p:spPr bwMode="auto">
          <a:xfrm>
            <a:off x="1201738" y="5065713"/>
            <a:ext cx="3857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B</a:t>
            </a:r>
          </a:p>
        </p:txBody>
      </p:sp>
      <p:sp>
        <p:nvSpPr>
          <p:cNvPr id="61" name="Text Box 32">
            <a:extLst>
              <a:ext uri="{FF2B5EF4-FFF2-40B4-BE49-F238E27FC236}">
                <a16:creationId xmlns:a16="http://schemas.microsoft.com/office/drawing/2014/main" id="{01AFB0BA-EECA-404F-A165-D142FD40C32A}"/>
              </a:ext>
            </a:extLst>
          </p:cNvPr>
          <p:cNvSpPr txBox="1">
            <a:spLocks noChangeArrowheads="1"/>
          </p:cNvSpPr>
          <p:nvPr/>
        </p:nvSpPr>
        <p:spPr bwMode="auto">
          <a:xfrm>
            <a:off x="2501900" y="4151313"/>
            <a:ext cx="3857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O</a:t>
            </a:r>
          </a:p>
        </p:txBody>
      </p:sp>
      <p:sp>
        <p:nvSpPr>
          <p:cNvPr id="64" name="Arc 35">
            <a:extLst>
              <a:ext uri="{FF2B5EF4-FFF2-40B4-BE49-F238E27FC236}">
                <a16:creationId xmlns:a16="http://schemas.microsoft.com/office/drawing/2014/main" id="{41414C6B-6145-491B-8DAF-1EA0D49AEF13}"/>
              </a:ext>
            </a:extLst>
          </p:cNvPr>
          <p:cNvSpPr>
            <a:spLocks/>
          </p:cNvSpPr>
          <p:nvPr/>
        </p:nvSpPr>
        <p:spPr bwMode="auto">
          <a:xfrm>
            <a:off x="2247900" y="4133850"/>
            <a:ext cx="914400" cy="350838"/>
          </a:xfrm>
          <a:custGeom>
            <a:avLst/>
            <a:gdLst>
              <a:gd name="T0" fmla="*/ 19643 w 21600"/>
              <a:gd name="T1" fmla="*/ 350838 h 8270"/>
              <a:gd name="T2" fmla="*/ 14393 w 21600"/>
              <a:gd name="T3" fmla="*/ 0 h 8270"/>
              <a:gd name="T4" fmla="*/ 914400 w 21600"/>
              <a:gd name="T5" fmla="*/ 161971 h 8270"/>
              <a:gd name="T6" fmla="*/ 0 60000 65536"/>
              <a:gd name="T7" fmla="*/ 0 60000 65536"/>
              <a:gd name="T8" fmla="*/ 0 60000 65536"/>
            </a:gdLst>
            <a:ahLst/>
            <a:cxnLst>
              <a:cxn ang="T6">
                <a:pos x="T0" y="T1"/>
              </a:cxn>
              <a:cxn ang="T7">
                <a:pos x="T2" y="T3"/>
              </a:cxn>
              <a:cxn ang="T8">
                <a:pos x="T4" y="T5"/>
              </a:cxn>
            </a:cxnLst>
            <a:rect l="0" t="0" r="r" b="b"/>
            <a:pathLst>
              <a:path w="21600" h="8270" fill="none" extrusionOk="0">
                <a:moveTo>
                  <a:pt x="463" y="8270"/>
                </a:moveTo>
                <a:cubicBezTo>
                  <a:pt x="155" y="6806"/>
                  <a:pt x="0" y="5314"/>
                  <a:pt x="0" y="3818"/>
                </a:cubicBezTo>
                <a:cubicBezTo>
                  <a:pt x="-1" y="2537"/>
                  <a:pt x="113" y="1260"/>
                  <a:pt x="340" y="0"/>
                </a:cubicBezTo>
              </a:path>
              <a:path w="21600" h="8270" stroke="0" extrusionOk="0">
                <a:moveTo>
                  <a:pt x="463" y="8270"/>
                </a:moveTo>
                <a:cubicBezTo>
                  <a:pt x="155" y="6806"/>
                  <a:pt x="0" y="5314"/>
                  <a:pt x="0" y="3818"/>
                </a:cubicBezTo>
                <a:cubicBezTo>
                  <a:pt x="-1" y="2537"/>
                  <a:pt x="113" y="1260"/>
                  <a:pt x="340" y="0"/>
                </a:cubicBezTo>
                <a:lnTo>
                  <a:pt x="21600" y="3818"/>
                </a:lnTo>
                <a:lnTo>
                  <a:pt x="463" y="827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mc:AlternateContent xmlns:mc="http://schemas.openxmlformats.org/markup-compatibility/2006">
        <mc:Choice xmlns:a14="http://schemas.microsoft.com/office/drawing/2010/main" Requires="a14">
          <p:sp>
            <p:nvSpPr>
              <p:cNvPr id="65" name="Text Box 38">
                <a:extLst>
                  <a:ext uri="{FF2B5EF4-FFF2-40B4-BE49-F238E27FC236}">
                    <a16:creationId xmlns:a16="http://schemas.microsoft.com/office/drawing/2014/main" id="{EC364266-ECE5-4985-B58B-DD259F71B894}"/>
                  </a:ext>
                </a:extLst>
              </p:cNvPr>
              <p:cNvSpPr txBox="1">
                <a:spLocks noChangeArrowheads="1"/>
              </p:cNvSpPr>
              <p:nvPr/>
            </p:nvSpPr>
            <p:spPr bwMode="auto">
              <a:xfrm>
                <a:off x="1952625" y="4144963"/>
                <a:ext cx="233363" cy="36671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l-GR" altLang="en-US" i="1" dirty="0" smtClean="0">
                          <a:latin typeface="Cambria Math" panose="02040503050406030204" pitchFamily="18" charset="0"/>
                        </a:rPr>
                        <m:t>𝜃</m:t>
                      </m:r>
                    </m:oMath>
                  </m:oMathPara>
                </a14:m>
                <a:endParaRPr lang="el-GR" altLang="en-US" dirty="0"/>
              </a:p>
            </p:txBody>
          </p:sp>
        </mc:Choice>
        <mc:Fallback>
          <p:sp>
            <p:nvSpPr>
              <p:cNvPr id="65" name="Text Box 38">
                <a:extLst>
                  <a:ext uri="{FF2B5EF4-FFF2-40B4-BE49-F238E27FC236}">
                    <a16:creationId xmlns:a16="http://schemas.microsoft.com/office/drawing/2014/main" id="{EC364266-ECE5-4985-B58B-DD259F71B894}"/>
                  </a:ext>
                </a:extLst>
              </p:cNvPr>
              <p:cNvSpPr txBox="1">
                <a:spLocks noRot="1" noChangeAspect="1" noMove="1" noResize="1" noEditPoints="1" noAdjustHandles="1" noChangeArrowheads="1" noChangeShapeType="1" noTextEdit="1"/>
              </p:cNvSpPr>
              <p:nvPr/>
            </p:nvSpPr>
            <p:spPr bwMode="auto">
              <a:xfrm>
                <a:off x="1952625" y="4144963"/>
                <a:ext cx="233363" cy="366712"/>
              </a:xfrm>
              <a:prstGeom prst="rect">
                <a:avLst/>
              </a:prstGeom>
              <a:blipFill>
                <a:blip r:embed="rId3"/>
                <a:stretch>
                  <a:fillRect r="-2820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8" name="Text Box 38">
                <a:extLst>
                  <a:ext uri="{FF2B5EF4-FFF2-40B4-BE49-F238E27FC236}">
                    <a16:creationId xmlns:a16="http://schemas.microsoft.com/office/drawing/2014/main" id="{114C0513-3509-428C-A426-FBF2D84DF626}"/>
                  </a:ext>
                </a:extLst>
              </p:cNvPr>
              <p:cNvSpPr txBox="1">
                <a:spLocks noChangeArrowheads="1"/>
              </p:cNvSpPr>
              <p:nvPr/>
            </p:nvSpPr>
            <p:spPr bwMode="auto">
              <a:xfrm>
                <a:off x="1971675" y="3582988"/>
                <a:ext cx="233363" cy="36671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altLang="en-US" b="0" i="1" dirty="0" smtClean="0">
                          <a:latin typeface="Cambria Math" panose="02040503050406030204" pitchFamily="18" charset="0"/>
                        </a:rPr>
                        <m:t>𝑟</m:t>
                      </m:r>
                    </m:oMath>
                  </m:oMathPara>
                </a14:m>
                <a:endParaRPr lang="el-GR" altLang="en-US" dirty="0"/>
              </a:p>
            </p:txBody>
          </p:sp>
        </mc:Choice>
        <mc:Fallback>
          <p:sp>
            <p:nvSpPr>
              <p:cNvPr id="68" name="Text Box 38">
                <a:extLst>
                  <a:ext uri="{FF2B5EF4-FFF2-40B4-BE49-F238E27FC236}">
                    <a16:creationId xmlns:a16="http://schemas.microsoft.com/office/drawing/2014/main" id="{114C0513-3509-428C-A426-FBF2D84DF626}"/>
                  </a:ext>
                </a:extLst>
              </p:cNvPr>
              <p:cNvSpPr txBox="1">
                <a:spLocks noRot="1" noChangeAspect="1" noMove="1" noResize="1" noEditPoints="1" noAdjustHandles="1" noChangeArrowheads="1" noChangeShapeType="1" noTextEdit="1"/>
              </p:cNvSpPr>
              <p:nvPr/>
            </p:nvSpPr>
            <p:spPr bwMode="auto">
              <a:xfrm>
                <a:off x="1971675" y="3582988"/>
                <a:ext cx="233363" cy="366712"/>
              </a:xfrm>
              <a:prstGeom prst="rect">
                <a:avLst/>
              </a:prstGeom>
              <a:blipFill>
                <a:blip r:embed="rId4"/>
                <a:stretch>
                  <a:fillRect r="-1025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9" name="Text Box 38">
                <a:extLst>
                  <a:ext uri="{FF2B5EF4-FFF2-40B4-BE49-F238E27FC236}">
                    <a16:creationId xmlns:a16="http://schemas.microsoft.com/office/drawing/2014/main" id="{3A2F018B-0AD7-4ECC-B3C3-256A0780092D}"/>
                  </a:ext>
                </a:extLst>
              </p:cNvPr>
              <p:cNvSpPr txBox="1">
                <a:spLocks noChangeArrowheads="1"/>
              </p:cNvSpPr>
              <p:nvPr/>
            </p:nvSpPr>
            <p:spPr bwMode="auto">
              <a:xfrm>
                <a:off x="1952625" y="4716463"/>
                <a:ext cx="233363" cy="36671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altLang="en-US" b="0" i="1" dirty="0" smtClean="0">
                          <a:latin typeface="Cambria Math" panose="02040503050406030204" pitchFamily="18" charset="0"/>
                        </a:rPr>
                        <m:t>𝑟</m:t>
                      </m:r>
                    </m:oMath>
                  </m:oMathPara>
                </a14:m>
                <a:endParaRPr lang="el-GR" altLang="en-US" dirty="0"/>
              </a:p>
            </p:txBody>
          </p:sp>
        </mc:Choice>
        <mc:Fallback>
          <p:sp>
            <p:nvSpPr>
              <p:cNvPr id="69" name="Text Box 38">
                <a:extLst>
                  <a:ext uri="{FF2B5EF4-FFF2-40B4-BE49-F238E27FC236}">
                    <a16:creationId xmlns:a16="http://schemas.microsoft.com/office/drawing/2014/main" id="{3A2F018B-0AD7-4ECC-B3C3-256A0780092D}"/>
                  </a:ext>
                </a:extLst>
              </p:cNvPr>
              <p:cNvSpPr txBox="1">
                <a:spLocks noRot="1" noChangeAspect="1" noMove="1" noResize="1" noEditPoints="1" noAdjustHandles="1" noChangeArrowheads="1" noChangeShapeType="1" noTextEdit="1"/>
              </p:cNvSpPr>
              <p:nvPr/>
            </p:nvSpPr>
            <p:spPr bwMode="auto">
              <a:xfrm>
                <a:off x="1952625" y="4716463"/>
                <a:ext cx="233363" cy="366712"/>
              </a:xfrm>
              <a:prstGeom prst="rect">
                <a:avLst/>
              </a:prstGeom>
              <a:blipFill>
                <a:blip r:embed="rId5"/>
                <a:stretch>
                  <a:fillRect r="-1025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0" name="TextBox 39">
                <a:extLst>
                  <a:ext uri="{FF2B5EF4-FFF2-40B4-BE49-F238E27FC236}">
                    <a16:creationId xmlns:a16="http://schemas.microsoft.com/office/drawing/2014/main" id="{E0F99775-4950-492E-805B-040ABF7D6B6E}"/>
                  </a:ext>
                </a:extLst>
              </p:cNvPr>
              <p:cNvSpPr txBox="1"/>
              <p:nvPr/>
            </p:nvSpPr>
            <p:spPr>
              <a:xfrm>
                <a:off x="3284632" y="4007041"/>
                <a:ext cx="1033296"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𝜃</m:t>
                      </m:r>
                    </m:oMath>
                  </m:oMathPara>
                </a14:m>
                <a:endParaRPr lang="en-GB" dirty="0"/>
              </a:p>
            </p:txBody>
          </p:sp>
        </mc:Choice>
        <mc:Fallback>
          <p:sp>
            <p:nvSpPr>
              <p:cNvPr id="70" name="TextBox 39">
                <a:extLst>
                  <a:ext uri="{FF2B5EF4-FFF2-40B4-BE49-F238E27FC236}">
                    <a16:creationId xmlns:a16="http://schemas.microsoft.com/office/drawing/2014/main" id="{E0F99775-4950-492E-805B-040ABF7D6B6E}"/>
                  </a:ext>
                </a:extLst>
              </p:cNvPr>
              <p:cNvSpPr txBox="1">
                <a:spLocks noRot="1" noChangeAspect="1" noMove="1" noResize="1" noEditPoints="1" noAdjustHandles="1" noChangeArrowheads="1" noChangeShapeType="1" noTextEdit="1"/>
              </p:cNvSpPr>
              <p:nvPr/>
            </p:nvSpPr>
            <p:spPr>
              <a:xfrm>
                <a:off x="3284632" y="4007041"/>
                <a:ext cx="1033296" cy="518604"/>
              </a:xfrm>
              <a:prstGeom prst="rect">
                <a:avLst/>
              </a:prstGeom>
              <a:blipFill>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25387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linds(horizontal)">
                                      <p:cBhvr>
                                        <p:cTn id="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フリーフォーム: 図形 25">
            <a:extLst>
              <a:ext uri="{FF2B5EF4-FFF2-40B4-BE49-F238E27FC236}">
                <a16:creationId xmlns:a16="http://schemas.microsoft.com/office/drawing/2014/main" id="{5DE05507-7A4E-41AF-ACC4-3D7B3403BA05}"/>
              </a:ext>
            </a:extLst>
          </p:cNvPr>
          <p:cNvSpPr/>
          <p:nvPr/>
        </p:nvSpPr>
        <p:spPr>
          <a:xfrm>
            <a:off x="5270500" y="1911350"/>
            <a:ext cx="1336675" cy="1936750"/>
          </a:xfrm>
          <a:custGeom>
            <a:avLst/>
            <a:gdLst>
              <a:gd name="connsiteX0" fmla="*/ 0 w 1336675"/>
              <a:gd name="connsiteY0" fmla="*/ 1936750 h 1936750"/>
              <a:gd name="connsiteX1" fmla="*/ 1336675 w 1336675"/>
              <a:gd name="connsiteY1" fmla="*/ 228600 h 1936750"/>
              <a:gd name="connsiteX2" fmla="*/ 1279525 w 1336675"/>
              <a:gd name="connsiteY2" fmla="*/ 152400 h 1936750"/>
              <a:gd name="connsiteX3" fmla="*/ 1184275 w 1336675"/>
              <a:gd name="connsiteY3" fmla="*/ 69850 h 1936750"/>
              <a:gd name="connsiteX4" fmla="*/ 1130300 w 1336675"/>
              <a:gd name="connsiteY4" fmla="*/ 19050 h 1936750"/>
              <a:gd name="connsiteX5" fmla="*/ 1101725 w 1336675"/>
              <a:gd name="connsiteY5" fmla="*/ 0 h 1936750"/>
              <a:gd name="connsiteX6" fmla="*/ 0 w 1336675"/>
              <a:gd name="connsiteY6" fmla="*/ 1936750 h 193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6675" h="1936750">
                <a:moveTo>
                  <a:pt x="0" y="1936750"/>
                </a:moveTo>
                <a:lnTo>
                  <a:pt x="1336675" y="228600"/>
                </a:lnTo>
                <a:lnTo>
                  <a:pt x="1279525" y="152400"/>
                </a:lnTo>
                <a:lnTo>
                  <a:pt x="1184275" y="69850"/>
                </a:lnTo>
                <a:lnTo>
                  <a:pt x="1130300" y="19050"/>
                </a:lnTo>
                <a:lnTo>
                  <a:pt x="1101725" y="0"/>
                </a:lnTo>
                <a:lnTo>
                  <a:pt x="0" y="1936750"/>
                </a:lnTo>
                <a:close/>
              </a:path>
            </a:pathLst>
          </a:custGeom>
          <a:solidFill>
            <a:schemeClr val="accent1">
              <a:lumMod val="7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フリーフォーム: 図形 17">
            <a:extLst>
              <a:ext uri="{FF2B5EF4-FFF2-40B4-BE49-F238E27FC236}">
                <a16:creationId xmlns:a16="http://schemas.microsoft.com/office/drawing/2014/main" id="{9AB6C22C-04E1-4163-914B-5B4F05EB8095}"/>
              </a:ext>
            </a:extLst>
          </p:cNvPr>
          <p:cNvSpPr/>
          <p:nvPr/>
        </p:nvSpPr>
        <p:spPr>
          <a:xfrm>
            <a:off x="5257800" y="2130424"/>
            <a:ext cx="2518926" cy="1722437"/>
          </a:xfrm>
          <a:custGeom>
            <a:avLst/>
            <a:gdLst>
              <a:gd name="connsiteX0" fmla="*/ 0 w 2070100"/>
              <a:gd name="connsiteY0" fmla="*/ 1670050 h 1670050"/>
              <a:gd name="connsiteX1" fmla="*/ 2070100 w 2070100"/>
              <a:gd name="connsiteY1" fmla="*/ 1250950 h 1670050"/>
              <a:gd name="connsiteX2" fmla="*/ 1917700 w 2070100"/>
              <a:gd name="connsiteY2" fmla="*/ 1111250 h 1670050"/>
              <a:gd name="connsiteX3" fmla="*/ 1778000 w 2070100"/>
              <a:gd name="connsiteY3" fmla="*/ 984250 h 1670050"/>
              <a:gd name="connsiteX4" fmla="*/ 1644650 w 2070100"/>
              <a:gd name="connsiteY4" fmla="*/ 831850 h 1670050"/>
              <a:gd name="connsiteX5" fmla="*/ 1555750 w 2070100"/>
              <a:gd name="connsiteY5" fmla="*/ 685800 h 1670050"/>
              <a:gd name="connsiteX6" fmla="*/ 1511300 w 2070100"/>
              <a:gd name="connsiteY6" fmla="*/ 533400 h 1670050"/>
              <a:gd name="connsiteX7" fmla="*/ 1530350 w 2070100"/>
              <a:gd name="connsiteY7" fmla="*/ 393700 h 1670050"/>
              <a:gd name="connsiteX8" fmla="*/ 1536700 w 2070100"/>
              <a:gd name="connsiteY8" fmla="*/ 222250 h 1670050"/>
              <a:gd name="connsiteX9" fmla="*/ 1485900 w 2070100"/>
              <a:gd name="connsiteY9" fmla="*/ 107950 h 1670050"/>
              <a:gd name="connsiteX10" fmla="*/ 1397000 w 2070100"/>
              <a:gd name="connsiteY10" fmla="*/ 50800 h 1670050"/>
              <a:gd name="connsiteX11" fmla="*/ 1314450 w 2070100"/>
              <a:gd name="connsiteY11" fmla="*/ 0 h 1670050"/>
              <a:gd name="connsiteX12" fmla="*/ 0 w 2070100"/>
              <a:gd name="connsiteY12" fmla="*/ 1670050 h 1670050"/>
              <a:gd name="connsiteX0" fmla="*/ 0 w 2070100"/>
              <a:gd name="connsiteY0" fmla="*/ 1670050 h 1670050"/>
              <a:gd name="connsiteX1" fmla="*/ 2070100 w 2070100"/>
              <a:gd name="connsiteY1" fmla="*/ 1250950 h 1670050"/>
              <a:gd name="connsiteX2" fmla="*/ 1896269 w 2070100"/>
              <a:gd name="connsiteY2" fmla="*/ 1125537 h 1670050"/>
              <a:gd name="connsiteX3" fmla="*/ 1778000 w 2070100"/>
              <a:gd name="connsiteY3" fmla="*/ 984250 h 1670050"/>
              <a:gd name="connsiteX4" fmla="*/ 1644650 w 2070100"/>
              <a:gd name="connsiteY4" fmla="*/ 831850 h 1670050"/>
              <a:gd name="connsiteX5" fmla="*/ 1555750 w 2070100"/>
              <a:gd name="connsiteY5" fmla="*/ 685800 h 1670050"/>
              <a:gd name="connsiteX6" fmla="*/ 1511300 w 2070100"/>
              <a:gd name="connsiteY6" fmla="*/ 533400 h 1670050"/>
              <a:gd name="connsiteX7" fmla="*/ 1530350 w 2070100"/>
              <a:gd name="connsiteY7" fmla="*/ 393700 h 1670050"/>
              <a:gd name="connsiteX8" fmla="*/ 1536700 w 2070100"/>
              <a:gd name="connsiteY8" fmla="*/ 222250 h 1670050"/>
              <a:gd name="connsiteX9" fmla="*/ 1485900 w 2070100"/>
              <a:gd name="connsiteY9" fmla="*/ 107950 h 1670050"/>
              <a:gd name="connsiteX10" fmla="*/ 1397000 w 2070100"/>
              <a:gd name="connsiteY10" fmla="*/ 50800 h 1670050"/>
              <a:gd name="connsiteX11" fmla="*/ 1314450 w 2070100"/>
              <a:gd name="connsiteY11" fmla="*/ 0 h 1670050"/>
              <a:gd name="connsiteX12" fmla="*/ 0 w 2070100"/>
              <a:gd name="connsiteY12" fmla="*/ 1670050 h 1670050"/>
              <a:gd name="connsiteX0" fmla="*/ 0 w 2070100"/>
              <a:gd name="connsiteY0" fmla="*/ 1670050 h 1670050"/>
              <a:gd name="connsiteX1" fmla="*/ 2070100 w 2070100"/>
              <a:gd name="connsiteY1" fmla="*/ 1250950 h 1670050"/>
              <a:gd name="connsiteX2" fmla="*/ 1896269 w 2070100"/>
              <a:gd name="connsiteY2" fmla="*/ 1125537 h 1670050"/>
              <a:gd name="connsiteX3" fmla="*/ 1778000 w 2070100"/>
              <a:gd name="connsiteY3" fmla="*/ 984250 h 1670050"/>
              <a:gd name="connsiteX4" fmla="*/ 1644650 w 2070100"/>
              <a:gd name="connsiteY4" fmla="*/ 831850 h 1670050"/>
              <a:gd name="connsiteX5" fmla="*/ 1555750 w 2070100"/>
              <a:gd name="connsiteY5" fmla="*/ 685800 h 1670050"/>
              <a:gd name="connsiteX6" fmla="*/ 1511300 w 2070100"/>
              <a:gd name="connsiteY6" fmla="*/ 533400 h 1670050"/>
              <a:gd name="connsiteX7" fmla="*/ 1530350 w 2070100"/>
              <a:gd name="connsiteY7" fmla="*/ 393700 h 1670050"/>
              <a:gd name="connsiteX8" fmla="*/ 1536700 w 2070100"/>
              <a:gd name="connsiteY8" fmla="*/ 222250 h 1670050"/>
              <a:gd name="connsiteX9" fmla="*/ 1485900 w 2070100"/>
              <a:gd name="connsiteY9" fmla="*/ 107950 h 1670050"/>
              <a:gd name="connsiteX10" fmla="*/ 1397000 w 2070100"/>
              <a:gd name="connsiteY10" fmla="*/ 50800 h 1670050"/>
              <a:gd name="connsiteX11" fmla="*/ 1314450 w 2070100"/>
              <a:gd name="connsiteY11" fmla="*/ 0 h 1670050"/>
              <a:gd name="connsiteX12" fmla="*/ 0 w 2070100"/>
              <a:gd name="connsiteY12" fmla="*/ 1670050 h 1670050"/>
              <a:gd name="connsiteX0" fmla="*/ 0 w 2070100"/>
              <a:gd name="connsiteY0" fmla="*/ 1670050 h 1670050"/>
              <a:gd name="connsiteX1" fmla="*/ 2070100 w 2070100"/>
              <a:gd name="connsiteY1" fmla="*/ 1250950 h 1670050"/>
              <a:gd name="connsiteX2" fmla="*/ 1896269 w 2070100"/>
              <a:gd name="connsiteY2" fmla="*/ 1125537 h 1670050"/>
              <a:gd name="connsiteX3" fmla="*/ 1766094 w 2070100"/>
              <a:gd name="connsiteY3" fmla="*/ 993775 h 1670050"/>
              <a:gd name="connsiteX4" fmla="*/ 1644650 w 2070100"/>
              <a:gd name="connsiteY4" fmla="*/ 831850 h 1670050"/>
              <a:gd name="connsiteX5" fmla="*/ 1555750 w 2070100"/>
              <a:gd name="connsiteY5" fmla="*/ 685800 h 1670050"/>
              <a:gd name="connsiteX6" fmla="*/ 1511300 w 2070100"/>
              <a:gd name="connsiteY6" fmla="*/ 533400 h 1670050"/>
              <a:gd name="connsiteX7" fmla="*/ 1530350 w 2070100"/>
              <a:gd name="connsiteY7" fmla="*/ 393700 h 1670050"/>
              <a:gd name="connsiteX8" fmla="*/ 1536700 w 2070100"/>
              <a:gd name="connsiteY8" fmla="*/ 222250 h 1670050"/>
              <a:gd name="connsiteX9" fmla="*/ 1485900 w 2070100"/>
              <a:gd name="connsiteY9" fmla="*/ 107950 h 1670050"/>
              <a:gd name="connsiteX10" fmla="*/ 1397000 w 2070100"/>
              <a:gd name="connsiteY10" fmla="*/ 50800 h 1670050"/>
              <a:gd name="connsiteX11" fmla="*/ 1314450 w 2070100"/>
              <a:gd name="connsiteY11" fmla="*/ 0 h 1670050"/>
              <a:gd name="connsiteX12" fmla="*/ 0 w 2070100"/>
              <a:gd name="connsiteY12" fmla="*/ 1670050 h 1670050"/>
              <a:gd name="connsiteX0" fmla="*/ 0 w 2070100"/>
              <a:gd name="connsiteY0" fmla="*/ 1670050 h 1670050"/>
              <a:gd name="connsiteX1" fmla="*/ 2070100 w 2070100"/>
              <a:gd name="connsiteY1" fmla="*/ 1250950 h 1670050"/>
              <a:gd name="connsiteX2" fmla="*/ 1896269 w 2070100"/>
              <a:gd name="connsiteY2" fmla="*/ 1125537 h 1670050"/>
              <a:gd name="connsiteX3" fmla="*/ 1766094 w 2070100"/>
              <a:gd name="connsiteY3" fmla="*/ 993775 h 1670050"/>
              <a:gd name="connsiteX4" fmla="*/ 1644650 w 2070100"/>
              <a:gd name="connsiteY4" fmla="*/ 831850 h 1670050"/>
              <a:gd name="connsiteX5" fmla="*/ 1555750 w 2070100"/>
              <a:gd name="connsiteY5" fmla="*/ 685800 h 1670050"/>
              <a:gd name="connsiteX6" fmla="*/ 1511300 w 2070100"/>
              <a:gd name="connsiteY6" fmla="*/ 533400 h 1670050"/>
              <a:gd name="connsiteX7" fmla="*/ 1501775 w 2070100"/>
              <a:gd name="connsiteY7" fmla="*/ 393700 h 1670050"/>
              <a:gd name="connsiteX8" fmla="*/ 1536700 w 2070100"/>
              <a:gd name="connsiteY8" fmla="*/ 222250 h 1670050"/>
              <a:gd name="connsiteX9" fmla="*/ 1485900 w 2070100"/>
              <a:gd name="connsiteY9" fmla="*/ 107950 h 1670050"/>
              <a:gd name="connsiteX10" fmla="*/ 1397000 w 2070100"/>
              <a:gd name="connsiteY10" fmla="*/ 50800 h 1670050"/>
              <a:gd name="connsiteX11" fmla="*/ 1314450 w 2070100"/>
              <a:gd name="connsiteY11" fmla="*/ 0 h 1670050"/>
              <a:gd name="connsiteX12" fmla="*/ 0 w 2070100"/>
              <a:gd name="connsiteY12" fmla="*/ 1670050 h 1670050"/>
              <a:gd name="connsiteX0" fmla="*/ 0 w 2070100"/>
              <a:gd name="connsiteY0" fmla="*/ 1670050 h 1670050"/>
              <a:gd name="connsiteX1" fmla="*/ 2070100 w 2070100"/>
              <a:gd name="connsiteY1" fmla="*/ 1250950 h 1670050"/>
              <a:gd name="connsiteX2" fmla="*/ 1896269 w 2070100"/>
              <a:gd name="connsiteY2" fmla="*/ 1125537 h 1670050"/>
              <a:gd name="connsiteX3" fmla="*/ 1766094 w 2070100"/>
              <a:gd name="connsiteY3" fmla="*/ 993775 h 1670050"/>
              <a:gd name="connsiteX4" fmla="*/ 1644650 w 2070100"/>
              <a:gd name="connsiteY4" fmla="*/ 831850 h 1670050"/>
              <a:gd name="connsiteX5" fmla="*/ 1555750 w 2070100"/>
              <a:gd name="connsiteY5" fmla="*/ 685800 h 1670050"/>
              <a:gd name="connsiteX6" fmla="*/ 1511300 w 2070100"/>
              <a:gd name="connsiteY6" fmla="*/ 533400 h 1670050"/>
              <a:gd name="connsiteX7" fmla="*/ 1501775 w 2070100"/>
              <a:gd name="connsiteY7" fmla="*/ 393700 h 1670050"/>
              <a:gd name="connsiteX8" fmla="*/ 1503363 w 2070100"/>
              <a:gd name="connsiteY8" fmla="*/ 222250 h 1670050"/>
              <a:gd name="connsiteX9" fmla="*/ 1485900 w 2070100"/>
              <a:gd name="connsiteY9" fmla="*/ 107950 h 1670050"/>
              <a:gd name="connsiteX10" fmla="*/ 1397000 w 2070100"/>
              <a:gd name="connsiteY10" fmla="*/ 50800 h 1670050"/>
              <a:gd name="connsiteX11" fmla="*/ 1314450 w 2070100"/>
              <a:gd name="connsiteY11" fmla="*/ 0 h 1670050"/>
              <a:gd name="connsiteX12" fmla="*/ 0 w 2070100"/>
              <a:gd name="connsiteY12" fmla="*/ 1670050 h 1670050"/>
              <a:gd name="connsiteX0" fmla="*/ 0 w 2070100"/>
              <a:gd name="connsiteY0" fmla="*/ 1670050 h 1670050"/>
              <a:gd name="connsiteX1" fmla="*/ 2070100 w 2070100"/>
              <a:gd name="connsiteY1" fmla="*/ 1250950 h 1670050"/>
              <a:gd name="connsiteX2" fmla="*/ 1896269 w 2070100"/>
              <a:gd name="connsiteY2" fmla="*/ 1125537 h 1670050"/>
              <a:gd name="connsiteX3" fmla="*/ 1766094 w 2070100"/>
              <a:gd name="connsiteY3" fmla="*/ 993775 h 1670050"/>
              <a:gd name="connsiteX4" fmla="*/ 1644650 w 2070100"/>
              <a:gd name="connsiteY4" fmla="*/ 831850 h 1670050"/>
              <a:gd name="connsiteX5" fmla="*/ 1555750 w 2070100"/>
              <a:gd name="connsiteY5" fmla="*/ 685800 h 1670050"/>
              <a:gd name="connsiteX6" fmla="*/ 1511300 w 2070100"/>
              <a:gd name="connsiteY6" fmla="*/ 533400 h 1670050"/>
              <a:gd name="connsiteX7" fmla="*/ 1501775 w 2070100"/>
              <a:gd name="connsiteY7" fmla="*/ 393700 h 1670050"/>
              <a:gd name="connsiteX8" fmla="*/ 1503363 w 2070100"/>
              <a:gd name="connsiteY8" fmla="*/ 222250 h 1670050"/>
              <a:gd name="connsiteX9" fmla="*/ 1471613 w 2070100"/>
              <a:gd name="connsiteY9" fmla="*/ 127000 h 1670050"/>
              <a:gd name="connsiteX10" fmla="*/ 1397000 w 2070100"/>
              <a:gd name="connsiteY10" fmla="*/ 50800 h 1670050"/>
              <a:gd name="connsiteX11" fmla="*/ 1314450 w 2070100"/>
              <a:gd name="connsiteY11" fmla="*/ 0 h 1670050"/>
              <a:gd name="connsiteX12" fmla="*/ 0 w 2070100"/>
              <a:gd name="connsiteY12" fmla="*/ 1670050 h 1670050"/>
              <a:gd name="connsiteX0" fmla="*/ 0 w 2070100"/>
              <a:gd name="connsiteY0" fmla="*/ 1717675 h 1717675"/>
              <a:gd name="connsiteX1" fmla="*/ 2070100 w 2070100"/>
              <a:gd name="connsiteY1" fmla="*/ 1298575 h 1717675"/>
              <a:gd name="connsiteX2" fmla="*/ 1896269 w 2070100"/>
              <a:gd name="connsiteY2" fmla="*/ 1173162 h 1717675"/>
              <a:gd name="connsiteX3" fmla="*/ 1766094 w 2070100"/>
              <a:gd name="connsiteY3" fmla="*/ 1041400 h 1717675"/>
              <a:gd name="connsiteX4" fmla="*/ 1644650 w 2070100"/>
              <a:gd name="connsiteY4" fmla="*/ 879475 h 1717675"/>
              <a:gd name="connsiteX5" fmla="*/ 1555750 w 2070100"/>
              <a:gd name="connsiteY5" fmla="*/ 733425 h 1717675"/>
              <a:gd name="connsiteX6" fmla="*/ 1511300 w 2070100"/>
              <a:gd name="connsiteY6" fmla="*/ 581025 h 1717675"/>
              <a:gd name="connsiteX7" fmla="*/ 1501775 w 2070100"/>
              <a:gd name="connsiteY7" fmla="*/ 441325 h 1717675"/>
              <a:gd name="connsiteX8" fmla="*/ 1503363 w 2070100"/>
              <a:gd name="connsiteY8" fmla="*/ 269875 h 1717675"/>
              <a:gd name="connsiteX9" fmla="*/ 1471613 w 2070100"/>
              <a:gd name="connsiteY9" fmla="*/ 174625 h 1717675"/>
              <a:gd name="connsiteX10" fmla="*/ 1397000 w 2070100"/>
              <a:gd name="connsiteY10" fmla="*/ 98425 h 1717675"/>
              <a:gd name="connsiteX11" fmla="*/ 1354931 w 2070100"/>
              <a:gd name="connsiteY11" fmla="*/ 0 h 1717675"/>
              <a:gd name="connsiteX12" fmla="*/ 0 w 2070100"/>
              <a:gd name="connsiteY12" fmla="*/ 1717675 h 1717675"/>
              <a:gd name="connsiteX0" fmla="*/ 0 w 2070100"/>
              <a:gd name="connsiteY0" fmla="*/ 1717675 h 1717675"/>
              <a:gd name="connsiteX1" fmla="*/ 2070100 w 2070100"/>
              <a:gd name="connsiteY1" fmla="*/ 1298575 h 1717675"/>
              <a:gd name="connsiteX2" fmla="*/ 1896269 w 2070100"/>
              <a:gd name="connsiteY2" fmla="*/ 1173162 h 1717675"/>
              <a:gd name="connsiteX3" fmla="*/ 1766094 w 2070100"/>
              <a:gd name="connsiteY3" fmla="*/ 1041400 h 1717675"/>
              <a:gd name="connsiteX4" fmla="*/ 1644650 w 2070100"/>
              <a:gd name="connsiteY4" fmla="*/ 879475 h 1717675"/>
              <a:gd name="connsiteX5" fmla="*/ 1555750 w 2070100"/>
              <a:gd name="connsiteY5" fmla="*/ 733425 h 1717675"/>
              <a:gd name="connsiteX6" fmla="*/ 1511300 w 2070100"/>
              <a:gd name="connsiteY6" fmla="*/ 581025 h 1717675"/>
              <a:gd name="connsiteX7" fmla="*/ 1501775 w 2070100"/>
              <a:gd name="connsiteY7" fmla="*/ 441325 h 1717675"/>
              <a:gd name="connsiteX8" fmla="*/ 1503363 w 2070100"/>
              <a:gd name="connsiteY8" fmla="*/ 269875 h 1717675"/>
              <a:gd name="connsiteX9" fmla="*/ 1471613 w 2070100"/>
              <a:gd name="connsiteY9" fmla="*/ 174625 h 1717675"/>
              <a:gd name="connsiteX10" fmla="*/ 1430337 w 2070100"/>
              <a:gd name="connsiteY10" fmla="*/ 98425 h 1717675"/>
              <a:gd name="connsiteX11" fmla="*/ 1354931 w 2070100"/>
              <a:gd name="connsiteY11" fmla="*/ 0 h 1717675"/>
              <a:gd name="connsiteX12" fmla="*/ 0 w 2070100"/>
              <a:gd name="connsiteY12" fmla="*/ 1717675 h 1717675"/>
              <a:gd name="connsiteX0" fmla="*/ 0 w 2527300"/>
              <a:gd name="connsiteY0" fmla="*/ 1717675 h 1722437"/>
              <a:gd name="connsiteX1" fmla="*/ 2527300 w 2527300"/>
              <a:gd name="connsiteY1" fmla="*/ 1722437 h 1722437"/>
              <a:gd name="connsiteX2" fmla="*/ 1896269 w 2527300"/>
              <a:gd name="connsiteY2" fmla="*/ 1173162 h 1722437"/>
              <a:gd name="connsiteX3" fmla="*/ 1766094 w 2527300"/>
              <a:gd name="connsiteY3" fmla="*/ 1041400 h 1722437"/>
              <a:gd name="connsiteX4" fmla="*/ 1644650 w 2527300"/>
              <a:gd name="connsiteY4" fmla="*/ 879475 h 1722437"/>
              <a:gd name="connsiteX5" fmla="*/ 1555750 w 2527300"/>
              <a:gd name="connsiteY5" fmla="*/ 733425 h 1722437"/>
              <a:gd name="connsiteX6" fmla="*/ 1511300 w 2527300"/>
              <a:gd name="connsiteY6" fmla="*/ 581025 h 1722437"/>
              <a:gd name="connsiteX7" fmla="*/ 1501775 w 2527300"/>
              <a:gd name="connsiteY7" fmla="*/ 441325 h 1722437"/>
              <a:gd name="connsiteX8" fmla="*/ 1503363 w 2527300"/>
              <a:gd name="connsiteY8" fmla="*/ 269875 h 1722437"/>
              <a:gd name="connsiteX9" fmla="*/ 1471613 w 2527300"/>
              <a:gd name="connsiteY9" fmla="*/ 174625 h 1722437"/>
              <a:gd name="connsiteX10" fmla="*/ 1430337 w 2527300"/>
              <a:gd name="connsiteY10" fmla="*/ 98425 h 1722437"/>
              <a:gd name="connsiteX11" fmla="*/ 1354931 w 2527300"/>
              <a:gd name="connsiteY11" fmla="*/ 0 h 1722437"/>
              <a:gd name="connsiteX12" fmla="*/ 0 w 2527300"/>
              <a:gd name="connsiteY12" fmla="*/ 1717675 h 1722437"/>
              <a:gd name="connsiteX0" fmla="*/ 0 w 2527300"/>
              <a:gd name="connsiteY0" fmla="*/ 1717675 h 1722437"/>
              <a:gd name="connsiteX1" fmla="*/ 2527300 w 2527300"/>
              <a:gd name="connsiteY1" fmla="*/ 1722437 h 1722437"/>
              <a:gd name="connsiteX2" fmla="*/ 2477294 w 2527300"/>
              <a:gd name="connsiteY2" fmla="*/ 1454150 h 1722437"/>
              <a:gd name="connsiteX3" fmla="*/ 1766094 w 2527300"/>
              <a:gd name="connsiteY3" fmla="*/ 1041400 h 1722437"/>
              <a:gd name="connsiteX4" fmla="*/ 1644650 w 2527300"/>
              <a:gd name="connsiteY4" fmla="*/ 879475 h 1722437"/>
              <a:gd name="connsiteX5" fmla="*/ 1555750 w 2527300"/>
              <a:gd name="connsiteY5" fmla="*/ 733425 h 1722437"/>
              <a:gd name="connsiteX6" fmla="*/ 1511300 w 2527300"/>
              <a:gd name="connsiteY6" fmla="*/ 581025 h 1722437"/>
              <a:gd name="connsiteX7" fmla="*/ 1501775 w 2527300"/>
              <a:gd name="connsiteY7" fmla="*/ 441325 h 1722437"/>
              <a:gd name="connsiteX8" fmla="*/ 1503363 w 2527300"/>
              <a:gd name="connsiteY8" fmla="*/ 269875 h 1722437"/>
              <a:gd name="connsiteX9" fmla="*/ 1471613 w 2527300"/>
              <a:gd name="connsiteY9" fmla="*/ 174625 h 1722437"/>
              <a:gd name="connsiteX10" fmla="*/ 1430337 w 2527300"/>
              <a:gd name="connsiteY10" fmla="*/ 98425 h 1722437"/>
              <a:gd name="connsiteX11" fmla="*/ 1354931 w 2527300"/>
              <a:gd name="connsiteY11" fmla="*/ 0 h 1722437"/>
              <a:gd name="connsiteX12" fmla="*/ 0 w 2527300"/>
              <a:gd name="connsiteY12" fmla="*/ 1717675 h 1722437"/>
              <a:gd name="connsiteX0" fmla="*/ 0 w 2527300"/>
              <a:gd name="connsiteY0" fmla="*/ 1717675 h 1722437"/>
              <a:gd name="connsiteX1" fmla="*/ 2527300 w 2527300"/>
              <a:gd name="connsiteY1" fmla="*/ 1722437 h 1722437"/>
              <a:gd name="connsiteX2" fmla="*/ 2477294 w 2527300"/>
              <a:gd name="connsiteY2" fmla="*/ 1454150 h 1722437"/>
              <a:gd name="connsiteX3" fmla="*/ 1766094 w 2527300"/>
              <a:gd name="connsiteY3" fmla="*/ 1041400 h 1722437"/>
              <a:gd name="connsiteX4" fmla="*/ 1644650 w 2527300"/>
              <a:gd name="connsiteY4" fmla="*/ 879475 h 1722437"/>
              <a:gd name="connsiteX5" fmla="*/ 1555750 w 2527300"/>
              <a:gd name="connsiteY5" fmla="*/ 733425 h 1722437"/>
              <a:gd name="connsiteX6" fmla="*/ 1511300 w 2527300"/>
              <a:gd name="connsiteY6" fmla="*/ 581025 h 1722437"/>
              <a:gd name="connsiteX7" fmla="*/ 1501775 w 2527300"/>
              <a:gd name="connsiteY7" fmla="*/ 441325 h 1722437"/>
              <a:gd name="connsiteX8" fmla="*/ 1503363 w 2527300"/>
              <a:gd name="connsiteY8" fmla="*/ 269875 h 1722437"/>
              <a:gd name="connsiteX9" fmla="*/ 1471613 w 2527300"/>
              <a:gd name="connsiteY9" fmla="*/ 174625 h 1722437"/>
              <a:gd name="connsiteX10" fmla="*/ 1430337 w 2527300"/>
              <a:gd name="connsiteY10" fmla="*/ 98425 h 1722437"/>
              <a:gd name="connsiteX11" fmla="*/ 1354931 w 2527300"/>
              <a:gd name="connsiteY11" fmla="*/ 0 h 1722437"/>
              <a:gd name="connsiteX12" fmla="*/ 0 w 2527300"/>
              <a:gd name="connsiteY12" fmla="*/ 1717675 h 1722437"/>
              <a:gd name="connsiteX0" fmla="*/ 0 w 2527300"/>
              <a:gd name="connsiteY0" fmla="*/ 1717675 h 1722437"/>
              <a:gd name="connsiteX1" fmla="*/ 2527300 w 2527300"/>
              <a:gd name="connsiteY1" fmla="*/ 1722437 h 1722437"/>
              <a:gd name="connsiteX2" fmla="*/ 2477294 w 2527300"/>
              <a:gd name="connsiteY2" fmla="*/ 1454150 h 1722437"/>
              <a:gd name="connsiteX3" fmla="*/ 1980407 w 2527300"/>
              <a:gd name="connsiteY3" fmla="*/ 1250950 h 1722437"/>
              <a:gd name="connsiteX4" fmla="*/ 1644650 w 2527300"/>
              <a:gd name="connsiteY4" fmla="*/ 879475 h 1722437"/>
              <a:gd name="connsiteX5" fmla="*/ 1555750 w 2527300"/>
              <a:gd name="connsiteY5" fmla="*/ 733425 h 1722437"/>
              <a:gd name="connsiteX6" fmla="*/ 1511300 w 2527300"/>
              <a:gd name="connsiteY6" fmla="*/ 581025 h 1722437"/>
              <a:gd name="connsiteX7" fmla="*/ 1501775 w 2527300"/>
              <a:gd name="connsiteY7" fmla="*/ 441325 h 1722437"/>
              <a:gd name="connsiteX8" fmla="*/ 1503363 w 2527300"/>
              <a:gd name="connsiteY8" fmla="*/ 269875 h 1722437"/>
              <a:gd name="connsiteX9" fmla="*/ 1471613 w 2527300"/>
              <a:gd name="connsiteY9" fmla="*/ 174625 h 1722437"/>
              <a:gd name="connsiteX10" fmla="*/ 1430337 w 2527300"/>
              <a:gd name="connsiteY10" fmla="*/ 98425 h 1722437"/>
              <a:gd name="connsiteX11" fmla="*/ 1354931 w 2527300"/>
              <a:gd name="connsiteY11" fmla="*/ 0 h 1722437"/>
              <a:gd name="connsiteX12" fmla="*/ 0 w 2527300"/>
              <a:gd name="connsiteY12" fmla="*/ 1717675 h 1722437"/>
              <a:gd name="connsiteX0" fmla="*/ 0 w 2527300"/>
              <a:gd name="connsiteY0" fmla="*/ 1717675 h 1722437"/>
              <a:gd name="connsiteX1" fmla="*/ 2527300 w 2527300"/>
              <a:gd name="connsiteY1" fmla="*/ 1722437 h 1722437"/>
              <a:gd name="connsiteX2" fmla="*/ 2477294 w 2527300"/>
              <a:gd name="connsiteY2" fmla="*/ 1454150 h 1722437"/>
              <a:gd name="connsiteX3" fmla="*/ 1980407 w 2527300"/>
              <a:gd name="connsiteY3" fmla="*/ 1250950 h 1722437"/>
              <a:gd name="connsiteX4" fmla="*/ 1644650 w 2527300"/>
              <a:gd name="connsiteY4" fmla="*/ 879475 h 1722437"/>
              <a:gd name="connsiteX5" fmla="*/ 1555750 w 2527300"/>
              <a:gd name="connsiteY5" fmla="*/ 733425 h 1722437"/>
              <a:gd name="connsiteX6" fmla="*/ 1511300 w 2527300"/>
              <a:gd name="connsiteY6" fmla="*/ 581025 h 1722437"/>
              <a:gd name="connsiteX7" fmla="*/ 1501775 w 2527300"/>
              <a:gd name="connsiteY7" fmla="*/ 441325 h 1722437"/>
              <a:gd name="connsiteX8" fmla="*/ 1503363 w 2527300"/>
              <a:gd name="connsiteY8" fmla="*/ 269875 h 1722437"/>
              <a:gd name="connsiteX9" fmla="*/ 1471613 w 2527300"/>
              <a:gd name="connsiteY9" fmla="*/ 174625 h 1722437"/>
              <a:gd name="connsiteX10" fmla="*/ 1430337 w 2527300"/>
              <a:gd name="connsiteY10" fmla="*/ 98425 h 1722437"/>
              <a:gd name="connsiteX11" fmla="*/ 1354931 w 2527300"/>
              <a:gd name="connsiteY11" fmla="*/ 0 h 1722437"/>
              <a:gd name="connsiteX12" fmla="*/ 0 w 2527300"/>
              <a:gd name="connsiteY12" fmla="*/ 1717675 h 1722437"/>
              <a:gd name="connsiteX0" fmla="*/ 0 w 2527300"/>
              <a:gd name="connsiteY0" fmla="*/ 1717675 h 1722437"/>
              <a:gd name="connsiteX1" fmla="*/ 2527300 w 2527300"/>
              <a:gd name="connsiteY1" fmla="*/ 1722437 h 1722437"/>
              <a:gd name="connsiteX2" fmla="*/ 2477294 w 2527300"/>
              <a:gd name="connsiteY2" fmla="*/ 1454150 h 1722437"/>
              <a:gd name="connsiteX3" fmla="*/ 1980407 w 2527300"/>
              <a:gd name="connsiteY3" fmla="*/ 1250950 h 1722437"/>
              <a:gd name="connsiteX4" fmla="*/ 1701800 w 2527300"/>
              <a:gd name="connsiteY4" fmla="*/ 974725 h 1722437"/>
              <a:gd name="connsiteX5" fmla="*/ 1555750 w 2527300"/>
              <a:gd name="connsiteY5" fmla="*/ 733425 h 1722437"/>
              <a:gd name="connsiteX6" fmla="*/ 1511300 w 2527300"/>
              <a:gd name="connsiteY6" fmla="*/ 581025 h 1722437"/>
              <a:gd name="connsiteX7" fmla="*/ 1501775 w 2527300"/>
              <a:gd name="connsiteY7" fmla="*/ 441325 h 1722437"/>
              <a:gd name="connsiteX8" fmla="*/ 1503363 w 2527300"/>
              <a:gd name="connsiteY8" fmla="*/ 269875 h 1722437"/>
              <a:gd name="connsiteX9" fmla="*/ 1471613 w 2527300"/>
              <a:gd name="connsiteY9" fmla="*/ 174625 h 1722437"/>
              <a:gd name="connsiteX10" fmla="*/ 1430337 w 2527300"/>
              <a:gd name="connsiteY10" fmla="*/ 98425 h 1722437"/>
              <a:gd name="connsiteX11" fmla="*/ 1354931 w 2527300"/>
              <a:gd name="connsiteY11" fmla="*/ 0 h 1722437"/>
              <a:gd name="connsiteX12" fmla="*/ 0 w 2527300"/>
              <a:gd name="connsiteY12" fmla="*/ 1717675 h 1722437"/>
              <a:gd name="connsiteX0" fmla="*/ 0 w 2527300"/>
              <a:gd name="connsiteY0" fmla="*/ 1717675 h 1722437"/>
              <a:gd name="connsiteX1" fmla="*/ 2527300 w 2527300"/>
              <a:gd name="connsiteY1" fmla="*/ 1722437 h 1722437"/>
              <a:gd name="connsiteX2" fmla="*/ 2482057 w 2527300"/>
              <a:gd name="connsiteY2" fmla="*/ 1454150 h 1722437"/>
              <a:gd name="connsiteX3" fmla="*/ 1980407 w 2527300"/>
              <a:gd name="connsiteY3" fmla="*/ 1250950 h 1722437"/>
              <a:gd name="connsiteX4" fmla="*/ 1701800 w 2527300"/>
              <a:gd name="connsiteY4" fmla="*/ 974725 h 1722437"/>
              <a:gd name="connsiteX5" fmla="*/ 1555750 w 2527300"/>
              <a:gd name="connsiteY5" fmla="*/ 733425 h 1722437"/>
              <a:gd name="connsiteX6" fmla="*/ 1511300 w 2527300"/>
              <a:gd name="connsiteY6" fmla="*/ 581025 h 1722437"/>
              <a:gd name="connsiteX7" fmla="*/ 1501775 w 2527300"/>
              <a:gd name="connsiteY7" fmla="*/ 441325 h 1722437"/>
              <a:gd name="connsiteX8" fmla="*/ 1503363 w 2527300"/>
              <a:gd name="connsiteY8" fmla="*/ 269875 h 1722437"/>
              <a:gd name="connsiteX9" fmla="*/ 1471613 w 2527300"/>
              <a:gd name="connsiteY9" fmla="*/ 174625 h 1722437"/>
              <a:gd name="connsiteX10" fmla="*/ 1430337 w 2527300"/>
              <a:gd name="connsiteY10" fmla="*/ 98425 h 1722437"/>
              <a:gd name="connsiteX11" fmla="*/ 1354931 w 2527300"/>
              <a:gd name="connsiteY11" fmla="*/ 0 h 1722437"/>
              <a:gd name="connsiteX12" fmla="*/ 0 w 2527300"/>
              <a:gd name="connsiteY12" fmla="*/ 1717675 h 1722437"/>
              <a:gd name="connsiteX0" fmla="*/ 0 w 2517775"/>
              <a:gd name="connsiteY0" fmla="*/ 1717675 h 1722437"/>
              <a:gd name="connsiteX1" fmla="*/ 2517775 w 2517775"/>
              <a:gd name="connsiteY1" fmla="*/ 1722437 h 1722437"/>
              <a:gd name="connsiteX2" fmla="*/ 2482057 w 2517775"/>
              <a:gd name="connsiteY2" fmla="*/ 1454150 h 1722437"/>
              <a:gd name="connsiteX3" fmla="*/ 1980407 w 2517775"/>
              <a:gd name="connsiteY3" fmla="*/ 1250950 h 1722437"/>
              <a:gd name="connsiteX4" fmla="*/ 1701800 w 2517775"/>
              <a:gd name="connsiteY4" fmla="*/ 974725 h 1722437"/>
              <a:gd name="connsiteX5" fmla="*/ 1555750 w 2517775"/>
              <a:gd name="connsiteY5" fmla="*/ 733425 h 1722437"/>
              <a:gd name="connsiteX6" fmla="*/ 1511300 w 2517775"/>
              <a:gd name="connsiteY6" fmla="*/ 581025 h 1722437"/>
              <a:gd name="connsiteX7" fmla="*/ 1501775 w 2517775"/>
              <a:gd name="connsiteY7" fmla="*/ 441325 h 1722437"/>
              <a:gd name="connsiteX8" fmla="*/ 1503363 w 2517775"/>
              <a:gd name="connsiteY8" fmla="*/ 269875 h 1722437"/>
              <a:gd name="connsiteX9" fmla="*/ 1471613 w 2517775"/>
              <a:gd name="connsiteY9" fmla="*/ 174625 h 1722437"/>
              <a:gd name="connsiteX10" fmla="*/ 1430337 w 2517775"/>
              <a:gd name="connsiteY10" fmla="*/ 98425 h 1722437"/>
              <a:gd name="connsiteX11" fmla="*/ 1354931 w 2517775"/>
              <a:gd name="connsiteY11" fmla="*/ 0 h 1722437"/>
              <a:gd name="connsiteX12" fmla="*/ 0 w 2517775"/>
              <a:gd name="connsiteY12" fmla="*/ 1717675 h 1722437"/>
              <a:gd name="connsiteX0" fmla="*/ 0 w 2518926"/>
              <a:gd name="connsiteY0" fmla="*/ 1717675 h 1722437"/>
              <a:gd name="connsiteX1" fmla="*/ 2517775 w 2518926"/>
              <a:gd name="connsiteY1" fmla="*/ 1722437 h 1722437"/>
              <a:gd name="connsiteX2" fmla="*/ 2482057 w 2518926"/>
              <a:gd name="connsiteY2" fmla="*/ 1454150 h 1722437"/>
              <a:gd name="connsiteX3" fmla="*/ 1980407 w 2518926"/>
              <a:gd name="connsiteY3" fmla="*/ 1250950 h 1722437"/>
              <a:gd name="connsiteX4" fmla="*/ 1701800 w 2518926"/>
              <a:gd name="connsiteY4" fmla="*/ 974725 h 1722437"/>
              <a:gd name="connsiteX5" fmla="*/ 1555750 w 2518926"/>
              <a:gd name="connsiteY5" fmla="*/ 733425 h 1722437"/>
              <a:gd name="connsiteX6" fmla="*/ 1511300 w 2518926"/>
              <a:gd name="connsiteY6" fmla="*/ 581025 h 1722437"/>
              <a:gd name="connsiteX7" fmla="*/ 1501775 w 2518926"/>
              <a:gd name="connsiteY7" fmla="*/ 441325 h 1722437"/>
              <a:gd name="connsiteX8" fmla="*/ 1503363 w 2518926"/>
              <a:gd name="connsiteY8" fmla="*/ 269875 h 1722437"/>
              <a:gd name="connsiteX9" fmla="*/ 1471613 w 2518926"/>
              <a:gd name="connsiteY9" fmla="*/ 174625 h 1722437"/>
              <a:gd name="connsiteX10" fmla="*/ 1430337 w 2518926"/>
              <a:gd name="connsiteY10" fmla="*/ 98425 h 1722437"/>
              <a:gd name="connsiteX11" fmla="*/ 1354931 w 2518926"/>
              <a:gd name="connsiteY11" fmla="*/ 0 h 1722437"/>
              <a:gd name="connsiteX12" fmla="*/ 0 w 2518926"/>
              <a:gd name="connsiteY12" fmla="*/ 1717675 h 172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18926" h="1722437">
                <a:moveTo>
                  <a:pt x="0" y="1717675"/>
                </a:moveTo>
                <a:lnTo>
                  <a:pt x="2517775" y="1722437"/>
                </a:lnTo>
                <a:cubicBezTo>
                  <a:pt x="2516981" y="1509183"/>
                  <a:pt x="2530476" y="1507860"/>
                  <a:pt x="2482057" y="1454150"/>
                </a:cubicBezTo>
                <a:cubicBezTo>
                  <a:pt x="2244990" y="1402292"/>
                  <a:pt x="2217474" y="1388533"/>
                  <a:pt x="1980407" y="1250950"/>
                </a:cubicBezTo>
                <a:cubicBezTo>
                  <a:pt x="1868488" y="1150938"/>
                  <a:pt x="1813719" y="1098550"/>
                  <a:pt x="1701800" y="974725"/>
                </a:cubicBezTo>
                <a:lnTo>
                  <a:pt x="1555750" y="733425"/>
                </a:lnTo>
                <a:lnTo>
                  <a:pt x="1511300" y="581025"/>
                </a:lnTo>
                <a:lnTo>
                  <a:pt x="1501775" y="441325"/>
                </a:lnTo>
                <a:cubicBezTo>
                  <a:pt x="1502304" y="384175"/>
                  <a:pt x="1502834" y="327025"/>
                  <a:pt x="1503363" y="269875"/>
                </a:cubicBezTo>
                <a:lnTo>
                  <a:pt x="1471613" y="174625"/>
                </a:lnTo>
                <a:lnTo>
                  <a:pt x="1430337" y="98425"/>
                </a:lnTo>
                <a:lnTo>
                  <a:pt x="1354931" y="0"/>
                </a:lnTo>
                <a:lnTo>
                  <a:pt x="0" y="1717675"/>
                </a:lnTo>
                <a:close/>
              </a:path>
            </a:pathLst>
          </a:custGeom>
          <a:solidFill>
            <a:srgbClr val="FFC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28600" y="1600200"/>
                <a:ext cx="3124200" cy="4800600"/>
              </a:xfrm>
            </p:spPr>
            <p:txBody>
              <a:bodyPr>
                <a:normAutofit/>
              </a:bodyPr>
              <a:lstStyle/>
              <a:p>
                <a:pPr marL="0" indent="0" algn="ctr">
                  <a:buNone/>
                </a:pPr>
                <a:r>
                  <a:rPr lang="en-GB" sz="1400" b="1" dirty="0">
                    <a:latin typeface="Comic Sans MS" panose="030F0702030302020204" pitchFamily="66" charset="0"/>
                  </a:rPr>
                  <a:t>You can use Integration to find areas of sectors of curves, given their Polar equations</a:t>
                </a:r>
                <a:endParaRPr lang="en-GB" sz="1400" dirty="0">
                  <a:latin typeface="Comic Sans MS" panose="030F0702030302020204" pitchFamily="66" charset="0"/>
                </a:endParaRPr>
              </a:p>
              <a:p>
                <a:pPr marL="0" indent="0" algn="ctr">
                  <a:buNone/>
                </a:pPr>
                <a:endParaRPr lang="en-US" sz="1400" b="1" dirty="0">
                  <a:latin typeface="Comic Sans MS" panose="030F0702030302020204" pitchFamily="66" charset="0"/>
                </a:endParaRPr>
              </a:p>
              <a:p>
                <a:pPr marL="0" indent="0" algn="ctr">
                  <a:buNone/>
                </a:pPr>
                <a:r>
                  <a:rPr lang="en-US" sz="1400" dirty="0">
                    <a:latin typeface="Comic Sans MS" panose="030F0702030302020204" pitchFamily="66" charset="0"/>
                  </a:rPr>
                  <a:t>Consider the area to the right, on the Polar equation </a:t>
                </a:r>
                <a14:m>
                  <m:oMath xmlns:m="http://schemas.openxmlformats.org/officeDocument/2006/math">
                    <m:r>
                      <a:rPr lang="en-US" sz="1400" b="0" i="1" smtClean="0">
                        <a:latin typeface="Cambria Math" panose="02040503050406030204" pitchFamily="18" charset="0"/>
                      </a:rPr>
                      <m:t>𝑟</m:t>
                    </m:r>
                    <m:r>
                      <a:rPr lang="en-US" sz="1400" b="0" i="1" smtClean="0">
                        <a:latin typeface="Cambria Math" panose="02040503050406030204" pitchFamily="18" charset="0"/>
                      </a:rPr>
                      <m:t>=</m:t>
                    </m:r>
                    <m:r>
                      <a:rPr lang="en-US" sz="1400" b="0" i="1" smtClean="0">
                        <a:latin typeface="Cambria Math" panose="02040503050406030204" pitchFamily="18" charset="0"/>
                      </a:rPr>
                      <m:t>𝑓</m:t>
                    </m:r>
                    <m:r>
                      <a:rPr lang="en-US" sz="1400" b="0" i="1" smtClean="0">
                        <a:latin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oMath>
                </a14:m>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sym typeface="Wingdings" panose="05000000000000000000" pitchFamily="2" charset="2"/>
                  </a:rPr>
                  <a:t> </a:t>
                </a:r>
                <a14:m>
                  <m:oMath xmlns:m="http://schemas.openxmlformats.org/officeDocument/2006/math">
                    <m:r>
                      <a:rPr lang="en-GB" sz="1400" i="1" dirty="0" smtClean="0">
                        <a:latin typeface="Cambria Math" panose="02040503050406030204" pitchFamily="18" charset="0"/>
                        <a:sym typeface="Wingdings" panose="05000000000000000000" pitchFamily="2" charset="2"/>
                      </a:rPr>
                      <m:t>𝐴</m:t>
                    </m:r>
                  </m:oMath>
                </a14:m>
                <a:r>
                  <a:rPr lang="en-GB" sz="1400" dirty="0">
                    <a:latin typeface="Comic Sans MS" panose="030F0702030302020204" pitchFamily="66" charset="0"/>
                    <a:sym typeface="Wingdings" panose="05000000000000000000" pitchFamily="2" charset="2"/>
                  </a:rPr>
                  <a:t> represents the area ‘under’ the curve – as in, between the curve and the half-lines </a:t>
                </a:r>
                <a14:m>
                  <m:oMath xmlns:m="http://schemas.openxmlformats.org/officeDocument/2006/math">
                    <m:r>
                      <a:rPr lang="en-GB" sz="1400" i="1" smtClean="0">
                        <a:latin typeface="Cambria Math" panose="02040503050406030204" pitchFamily="18" charset="0"/>
                        <a:ea typeface="Cambria Math" panose="02040503050406030204" pitchFamily="18" charset="0"/>
                        <a:sym typeface="Wingdings" panose="05000000000000000000" pitchFamily="2" charset="2"/>
                      </a:rPr>
                      <m:t>𝜃</m:t>
                    </m:r>
                    <m:r>
                      <a:rPr lang="en-US" sz="1400" b="0" i="1" smtClean="0">
                        <a:latin typeface="Cambria Math" panose="02040503050406030204" pitchFamily="18" charset="0"/>
                        <a:ea typeface="Cambria Math" panose="02040503050406030204" pitchFamily="18" charset="0"/>
                        <a:sym typeface="Wingdings" panose="05000000000000000000" pitchFamily="2" charset="2"/>
                      </a:rPr>
                      <m:t>=0</m:t>
                    </m:r>
                  </m:oMath>
                </a14:m>
                <a:r>
                  <a:rPr lang="en-GB" sz="1400" dirty="0">
                    <a:latin typeface="Comic Sans MS" panose="030F0702030302020204" pitchFamily="66" charset="0"/>
                  </a:rPr>
                  <a:t> and </a:t>
                </a:r>
                <a14:m>
                  <m:oMath xmlns:m="http://schemas.openxmlformats.org/officeDocument/2006/math">
                    <m:r>
                      <a:rPr lang="en-GB" sz="140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𝜃</m:t>
                    </m:r>
                  </m:oMath>
                </a14:m>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algn="ctr">
                  <a:buFont typeface="Wingdings" panose="05000000000000000000" pitchFamily="2" charset="2"/>
                  <a:buChar char="à"/>
                </a:pPr>
                <a:r>
                  <a:rPr lang="en-GB" sz="1400" dirty="0">
                    <a:latin typeface="Comic Sans MS" panose="030F0702030302020204" pitchFamily="66" charset="0"/>
                    <a:sym typeface="Wingdings" panose="05000000000000000000" pitchFamily="2" charset="2"/>
                  </a:rPr>
                  <a:t>If we increase </a:t>
                </a:r>
                <a14:m>
                  <m:oMath xmlns:m="http://schemas.openxmlformats.org/officeDocument/2006/math">
                    <m:r>
                      <a:rPr lang="en-GB" sz="1400" i="1" smtClean="0">
                        <a:latin typeface="Cambria Math" panose="02040503050406030204" pitchFamily="18" charset="0"/>
                        <a:ea typeface="Cambria Math" panose="02040503050406030204" pitchFamily="18" charset="0"/>
                        <a:sym typeface="Wingdings" panose="05000000000000000000" pitchFamily="2" charset="2"/>
                      </a:rPr>
                      <m:t>𝜃</m:t>
                    </m:r>
                  </m:oMath>
                </a14:m>
                <a:r>
                  <a:rPr lang="en-GB" sz="1400" dirty="0">
                    <a:latin typeface="Comic Sans MS" panose="030F0702030302020204" pitchFamily="66" charset="0"/>
                  </a:rPr>
                  <a:t> by a small amount (</a:t>
                </a:r>
                <a14:m>
                  <m:oMath xmlns:m="http://schemas.openxmlformats.org/officeDocument/2006/math">
                    <m:r>
                      <a:rPr lang="en-GB" sz="1400" i="1" smtClean="0">
                        <a:latin typeface="Cambria Math" panose="02040503050406030204" pitchFamily="18" charset="0"/>
                        <a:ea typeface="Cambria Math" panose="02040503050406030204" pitchFamily="18" charset="0"/>
                      </a:rPr>
                      <m:t>𝛿𝜃</m:t>
                    </m:r>
                  </m:oMath>
                </a14:m>
                <a:r>
                  <a:rPr lang="en-GB" sz="1400" dirty="0">
                    <a:latin typeface="Comic Sans MS" panose="030F0702030302020204" pitchFamily="66" charset="0"/>
                  </a:rPr>
                  <a:t>), it will also increase the area by a small amount (</a:t>
                </a:r>
                <a14:m>
                  <m:oMath xmlns:m="http://schemas.openxmlformats.org/officeDocument/2006/math">
                    <m:r>
                      <a:rPr lang="en-GB" sz="1400" i="1">
                        <a:latin typeface="Cambria Math" panose="02040503050406030204" pitchFamily="18" charset="0"/>
                        <a:ea typeface="Cambria Math" panose="02040503050406030204" pitchFamily="18" charset="0"/>
                      </a:rPr>
                      <m:t>𝛿</m:t>
                    </m:r>
                    <m:r>
                      <a:rPr lang="en-US" sz="1400" b="0" i="1" smtClean="0">
                        <a:latin typeface="Cambria Math" panose="02040503050406030204" pitchFamily="18" charset="0"/>
                        <a:ea typeface="Cambria Math" panose="02040503050406030204" pitchFamily="18" charset="0"/>
                      </a:rPr>
                      <m:t>𝐴</m:t>
                    </m:r>
                  </m:oMath>
                </a14:m>
                <a:r>
                  <a:rPr lang="en-GB" sz="1400" dirty="0">
                    <a:latin typeface="Comic Sans MS" panose="030F0702030302020204" pitchFamily="66" charset="0"/>
                  </a:rPr>
                  <a:t>)</a:t>
                </a:r>
              </a:p>
              <a:p>
                <a:pPr algn="ctr">
                  <a:buFont typeface="Wingdings" panose="05000000000000000000" pitchFamily="2" charset="2"/>
                  <a:buChar char="à"/>
                </a:pPr>
                <a:endParaRPr lang="en-GB" sz="1400" dirty="0">
                  <a:latin typeface="Comic Sans MS" panose="030F0702030302020204" pitchFamily="66" charset="0"/>
                </a:endParaRPr>
              </a:p>
              <a:p>
                <a:pPr algn="ctr">
                  <a:buFont typeface="Wingdings" panose="05000000000000000000" pitchFamily="2" charset="2"/>
                  <a:buChar char="à"/>
                </a:pPr>
                <a:r>
                  <a:rPr lang="en-GB" sz="1400" dirty="0">
                    <a:latin typeface="Comic Sans MS" panose="030F0702030302020204" pitchFamily="66" charset="0"/>
                  </a:rPr>
                  <a:t>This new area will be between two values…</a:t>
                </a:r>
              </a:p>
              <a:p>
                <a:pPr marL="0" indent="0" algn="ctr">
                  <a:buNone/>
                </a:pPr>
                <a:endParaRPr lang="en-GB" sz="1400" dirty="0">
                  <a:latin typeface="Comic Sans MS" panose="030F0702030302020204" pitchFamily="66"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28600" y="1600200"/>
                <a:ext cx="3124200" cy="4800600"/>
              </a:xfrm>
              <a:blipFill>
                <a:blip r:embed="rId2"/>
                <a:stretch>
                  <a:fillRect t="-762" r="-2539"/>
                </a:stretch>
              </a:blipFill>
            </p:spPr>
            <p:txBody>
              <a:bodyPr/>
              <a:lstStyle/>
              <a:p>
                <a:r>
                  <a:rPr lang="en-GB">
                    <a:noFill/>
                  </a:rPr>
                  <a:t> </a:t>
                </a:r>
              </a:p>
            </p:txBody>
          </p:sp>
        </mc:Fallback>
      </mc:AlternateContent>
      <p:sp>
        <p:nvSpPr>
          <p:cNvPr id="29" name="タイトル 1">
            <a:extLst>
              <a:ext uri="{FF2B5EF4-FFF2-40B4-BE49-F238E27FC236}">
                <a16:creationId xmlns:a16="http://schemas.microsoft.com/office/drawing/2014/main" id="{0E3B5B12-5B6E-4F45-BC44-7E1ABDAD38F9}"/>
              </a:ext>
            </a:extLst>
          </p:cNvPr>
          <p:cNvSpPr>
            <a:spLocks noGrp="1"/>
          </p:cNvSpPr>
          <p:nvPr>
            <p:ph type="title"/>
          </p:nvPr>
        </p:nvSpPr>
        <p:spPr>
          <a:xfrm>
            <a:off x="628650" y="286524"/>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30" name="テキスト ボックス 29">
            <a:extLst>
              <a:ext uri="{FF2B5EF4-FFF2-40B4-BE49-F238E27FC236}">
                <a16:creationId xmlns:a16="http://schemas.microsoft.com/office/drawing/2014/main" id="{CBE3427D-AD73-4AC2-8055-28EE0684B746}"/>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p:cxnSp>
        <p:nvCxnSpPr>
          <p:cNvPr id="5" name="Straight Arrow Connector 126">
            <a:extLst>
              <a:ext uri="{FF2B5EF4-FFF2-40B4-BE49-F238E27FC236}">
                <a16:creationId xmlns:a16="http://schemas.microsoft.com/office/drawing/2014/main" id="{B07598C8-2E8A-4ED8-AFC9-7C367A466E8D}"/>
              </a:ext>
            </a:extLst>
          </p:cNvPr>
          <p:cNvCxnSpPr>
            <a:cxnSpLocks/>
          </p:cNvCxnSpPr>
          <p:nvPr/>
        </p:nvCxnSpPr>
        <p:spPr>
          <a:xfrm flipV="1">
            <a:off x="5266639" y="1179625"/>
            <a:ext cx="0" cy="28863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126">
            <a:extLst>
              <a:ext uri="{FF2B5EF4-FFF2-40B4-BE49-F238E27FC236}">
                <a16:creationId xmlns:a16="http://schemas.microsoft.com/office/drawing/2014/main" id="{DF0D0821-6707-43FF-90BA-BE785B0A990D}"/>
              </a:ext>
            </a:extLst>
          </p:cNvPr>
          <p:cNvCxnSpPr>
            <a:cxnSpLocks/>
          </p:cNvCxnSpPr>
          <p:nvPr/>
        </p:nvCxnSpPr>
        <p:spPr>
          <a:xfrm rot="5400000" flipV="1">
            <a:off x="6528748" y="2406223"/>
            <a:ext cx="0" cy="28863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DB3B5B03-3066-496C-B50D-79E48954DD35}"/>
              </a:ext>
            </a:extLst>
          </p:cNvPr>
          <p:cNvCxnSpPr>
            <a:cxnSpLocks/>
            <a:endCxn id="22" idx="5"/>
          </p:cNvCxnSpPr>
          <p:nvPr/>
        </p:nvCxnSpPr>
        <p:spPr>
          <a:xfrm flipV="1">
            <a:off x="5270500" y="2133600"/>
            <a:ext cx="1344613" cy="17018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1" name="テキスト ボックス 20">
                <a:extLst>
                  <a:ext uri="{FF2B5EF4-FFF2-40B4-BE49-F238E27FC236}">
                    <a16:creationId xmlns:a16="http://schemas.microsoft.com/office/drawing/2014/main" id="{A7B2A9F1-4C79-4098-88BD-D6BA2FB02680}"/>
                  </a:ext>
                </a:extLst>
              </p:cNvPr>
              <p:cNvSpPr txBox="1"/>
              <p:nvPr/>
            </p:nvSpPr>
            <p:spPr>
              <a:xfrm>
                <a:off x="6361412" y="3240201"/>
                <a:ext cx="155620"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oMath>
                  </m:oMathPara>
                </a14:m>
                <a:endParaRPr lang="en-GB" sz="1400" dirty="0"/>
              </a:p>
            </p:txBody>
          </p:sp>
        </mc:Choice>
        <mc:Fallback>
          <p:sp>
            <p:nvSpPr>
              <p:cNvPr id="21" name="テキスト ボックス 20">
                <a:extLst>
                  <a:ext uri="{FF2B5EF4-FFF2-40B4-BE49-F238E27FC236}">
                    <a16:creationId xmlns:a16="http://schemas.microsoft.com/office/drawing/2014/main" id="{A7B2A9F1-4C79-4098-88BD-D6BA2FB02680}"/>
                  </a:ext>
                </a:extLst>
              </p:cNvPr>
              <p:cNvSpPr txBox="1">
                <a:spLocks noRot="1" noChangeAspect="1" noMove="1" noResize="1" noEditPoints="1" noAdjustHandles="1" noChangeArrowheads="1" noChangeShapeType="1" noTextEdit="1"/>
              </p:cNvSpPr>
              <p:nvPr/>
            </p:nvSpPr>
            <p:spPr>
              <a:xfrm>
                <a:off x="6361412" y="3240201"/>
                <a:ext cx="155620" cy="215444"/>
              </a:xfrm>
              <a:prstGeom prst="rect">
                <a:avLst/>
              </a:prstGeom>
              <a:blipFill>
                <a:blip r:embed="rId3"/>
                <a:stretch>
                  <a:fillRect l="-28000" r="-24000" b="-5714"/>
                </a:stretch>
              </a:blipFill>
            </p:spPr>
            <p:txBody>
              <a:bodyPr/>
              <a:lstStyle/>
              <a:p>
                <a:r>
                  <a:rPr lang="en-GB">
                    <a:noFill/>
                  </a:rPr>
                  <a:t> </a:t>
                </a:r>
              </a:p>
            </p:txBody>
          </p:sp>
        </mc:Fallback>
      </mc:AlternateContent>
      <p:sp>
        <p:nvSpPr>
          <p:cNvPr id="22" name="フリーフォーム: 図形 21">
            <a:extLst>
              <a:ext uri="{FF2B5EF4-FFF2-40B4-BE49-F238E27FC236}">
                <a16:creationId xmlns:a16="http://schemas.microsoft.com/office/drawing/2014/main" id="{7593A74F-A114-43B8-92FA-908136F0909B}"/>
              </a:ext>
            </a:extLst>
          </p:cNvPr>
          <p:cNvSpPr/>
          <p:nvPr/>
        </p:nvSpPr>
        <p:spPr>
          <a:xfrm>
            <a:off x="5700713" y="1700213"/>
            <a:ext cx="2076450" cy="1900237"/>
          </a:xfrm>
          <a:custGeom>
            <a:avLst/>
            <a:gdLst>
              <a:gd name="connsiteX0" fmla="*/ 2057400 w 2057400"/>
              <a:gd name="connsiteY0" fmla="*/ 1890712 h 1890712"/>
              <a:gd name="connsiteX1" fmla="*/ 1600200 w 2057400"/>
              <a:gd name="connsiteY1" fmla="*/ 1719262 h 1890712"/>
              <a:gd name="connsiteX2" fmla="*/ 1243012 w 2057400"/>
              <a:gd name="connsiteY2" fmla="*/ 1371600 h 1890712"/>
              <a:gd name="connsiteX3" fmla="*/ 1071562 w 2057400"/>
              <a:gd name="connsiteY3" fmla="*/ 1028700 h 1890712"/>
              <a:gd name="connsiteX4" fmla="*/ 1057275 w 2057400"/>
              <a:gd name="connsiteY4" fmla="*/ 695325 h 1890712"/>
              <a:gd name="connsiteX5" fmla="*/ 914400 w 2057400"/>
              <a:gd name="connsiteY5" fmla="*/ 433387 h 1890712"/>
              <a:gd name="connsiteX6" fmla="*/ 571500 w 2057400"/>
              <a:gd name="connsiteY6" fmla="*/ 147637 h 1890712"/>
              <a:gd name="connsiteX7" fmla="*/ 0 w 2057400"/>
              <a:gd name="connsiteY7" fmla="*/ 0 h 1890712"/>
              <a:gd name="connsiteX0" fmla="*/ 2076450 w 2076450"/>
              <a:gd name="connsiteY0" fmla="*/ 1900237 h 1900237"/>
              <a:gd name="connsiteX1" fmla="*/ 1600200 w 2076450"/>
              <a:gd name="connsiteY1" fmla="*/ 1719262 h 1900237"/>
              <a:gd name="connsiteX2" fmla="*/ 1243012 w 2076450"/>
              <a:gd name="connsiteY2" fmla="*/ 1371600 h 1900237"/>
              <a:gd name="connsiteX3" fmla="*/ 1071562 w 2076450"/>
              <a:gd name="connsiteY3" fmla="*/ 1028700 h 1900237"/>
              <a:gd name="connsiteX4" fmla="*/ 1057275 w 2076450"/>
              <a:gd name="connsiteY4" fmla="*/ 695325 h 1900237"/>
              <a:gd name="connsiteX5" fmla="*/ 914400 w 2076450"/>
              <a:gd name="connsiteY5" fmla="*/ 433387 h 1900237"/>
              <a:gd name="connsiteX6" fmla="*/ 571500 w 2076450"/>
              <a:gd name="connsiteY6" fmla="*/ 147637 h 1900237"/>
              <a:gd name="connsiteX7" fmla="*/ 0 w 2076450"/>
              <a:gd name="connsiteY7" fmla="*/ 0 h 190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6450" h="1900237">
                <a:moveTo>
                  <a:pt x="2076450" y="1900237"/>
                </a:moveTo>
                <a:cubicBezTo>
                  <a:pt x="1915715" y="1857771"/>
                  <a:pt x="1739106" y="1807368"/>
                  <a:pt x="1600200" y="1719262"/>
                </a:cubicBezTo>
                <a:cubicBezTo>
                  <a:pt x="1461294" y="1631156"/>
                  <a:pt x="1331118" y="1486694"/>
                  <a:pt x="1243012" y="1371600"/>
                </a:cubicBezTo>
                <a:cubicBezTo>
                  <a:pt x="1154906" y="1256506"/>
                  <a:pt x="1102518" y="1141412"/>
                  <a:pt x="1071562" y="1028700"/>
                </a:cubicBezTo>
                <a:cubicBezTo>
                  <a:pt x="1040606" y="915988"/>
                  <a:pt x="1083469" y="794544"/>
                  <a:pt x="1057275" y="695325"/>
                </a:cubicBezTo>
                <a:cubicBezTo>
                  <a:pt x="1031081" y="596106"/>
                  <a:pt x="995363" y="524668"/>
                  <a:pt x="914400" y="433387"/>
                </a:cubicBezTo>
                <a:cubicBezTo>
                  <a:pt x="833437" y="342106"/>
                  <a:pt x="723900" y="219868"/>
                  <a:pt x="571500" y="147637"/>
                </a:cubicBezTo>
                <a:cubicBezTo>
                  <a:pt x="419100" y="75406"/>
                  <a:pt x="209550" y="37703"/>
                  <a:pt x="0" y="0"/>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円弧 23">
            <a:extLst>
              <a:ext uri="{FF2B5EF4-FFF2-40B4-BE49-F238E27FC236}">
                <a16:creationId xmlns:a16="http://schemas.microsoft.com/office/drawing/2014/main" id="{7ECA397F-084E-4D97-AA96-7394A136ADC9}"/>
              </a:ext>
            </a:extLst>
          </p:cNvPr>
          <p:cNvSpPr/>
          <p:nvPr/>
        </p:nvSpPr>
        <p:spPr>
          <a:xfrm>
            <a:off x="4667250" y="3416300"/>
            <a:ext cx="914400" cy="914400"/>
          </a:xfrm>
          <a:prstGeom prst="arc">
            <a:avLst>
              <a:gd name="adj1" fmla="val 19168494"/>
              <a:gd name="adj2" fmla="val 2142567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2" name="直線コネクタ 31">
            <a:extLst>
              <a:ext uri="{FF2B5EF4-FFF2-40B4-BE49-F238E27FC236}">
                <a16:creationId xmlns:a16="http://schemas.microsoft.com/office/drawing/2014/main" id="{E23C7844-077F-4465-9C8B-0383A6FEDBB1}"/>
              </a:ext>
            </a:extLst>
          </p:cNvPr>
          <p:cNvCxnSpPr>
            <a:cxnSpLocks/>
          </p:cNvCxnSpPr>
          <p:nvPr/>
        </p:nvCxnSpPr>
        <p:spPr>
          <a:xfrm flipV="1">
            <a:off x="5271980" y="1926454"/>
            <a:ext cx="1093309" cy="191930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3" name="テキスト ボックス 32">
                <a:extLst>
                  <a:ext uri="{FF2B5EF4-FFF2-40B4-BE49-F238E27FC236}">
                    <a16:creationId xmlns:a16="http://schemas.microsoft.com/office/drawing/2014/main" id="{289A7DF2-0E65-4D85-9CDB-6DFB5409E2AA}"/>
                  </a:ext>
                </a:extLst>
              </p:cNvPr>
              <p:cNvSpPr txBox="1"/>
              <p:nvPr/>
            </p:nvSpPr>
            <p:spPr>
              <a:xfrm>
                <a:off x="4789547" y="2944944"/>
                <a:ext cx="242502"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𝛿𝜃</m:t>
                      </m:r>
                    </m:oMath>
                  </m:oMathPara>
                </a14:m>
                <a:endParaRPr lang="en-GB" sz="1400" dirty="0"/>
              </a:p>
            </p:txBody>
          </p:sp>
        </mc:Choice>
        <mc:Fallback>
          <p:sp>
            <p:nvSpPr>
              <p:cNvPr id="33" name="テキスト ボックス 32">
                <a:extLst>
                  <a:ext uri="{FF2B5EF4-FFF2-40B4-BE49-F238E27FC236}">
                    <a16:creationId xmlns:a16="http://schemas.microsoft.com/office/drawing/2014/main" id="{289A7DF2-0E65-4D85-9CDB-6DFB5409E2AA}"/>
                  </a:ext>
                </a:extLst>
              </p:cNvPr>
              <p:cNvSpPr txBox="1">
                <a:spLocks noRot="1" noChangeAspect="1" noMove="1" noResize="1" noEditPoints="1" noAdjustHandles="1" noChangeArrowheads="1" noChangeShapeType="1" noTextEdit="1"/>
              </p:cNvSpPr>
              <p:nvPr/>
            </p:nvSpPr>
            <p:spPr>
              <a:xfrm>
                <a:off x="4789547" y="2944944"/>
                <a:ext cx="242502" cy="215444"/>
              </a:xfrm>
              <a:prstGeom prst="rect">
                <a:avLst/>
              </a:prstGeom>
              <a:blipFill>
                <a:blip r:embed="rId4"/>
                <a:stretch>
                  <a:fillRect l="-20513" r="-15385" b="-857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4" name="テキスト ボックス 33">
                <a:extLst>
                  <a:ext uri="{FF2B5EF4-FFF2-40B4-BE49-F238E27FC236}">
                    <a16:creationId xmlns:a16="http://schemas.microsoft.com/office/drawing/2014/main" id="{7B58C9EE-321A-47F3-9370-A0A15121A108}"/>
                  </a:ext>
                </a:extLst>
              </p:cNvPr>
              <p:cNvSpPr txBox="1"/>
              <p:nvPr/>
            </p:nvSpPr>
            <p:spPr>
              <a:xfrm>
                <a:off x="6130642" y="2260352"/>
                <a:ext cx="251800"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𝛿</m:t>
                      </m:r>
                      <m:r>
                        <a:rPr lang="en-US" sz="1400" b="0" i="1" smtClean="0">
                          <a:latin typeface="Cambria Math" panose="02040503050406030204" pitchFamily="18" charset="0"/>
                        </a:rPr>
                        <m:t>𝐴</m:t>
                      </m:r>
                    </m:oMath>
                  </m:oMathPara>
                </a14:m>
                <a:endParaRPr lang="en-GB" sz="1400" dirty="0"/>
              </a:p>
            </p:txBody>
          </p:sp>
        </mc:Choice>
        <mc:Fallback>
          <p:sp>
            <p:nvSpPr>
              <p:cNvPr id="34" name="テキスト ボックス 33">
                <a:extLst>
                  <a:ext uri="{FF2B5EF4-FFF2-40B4-BE49-F238E27FC236}">
                    <a16:creationId xmlns:a16="http://schemas.microsoft.com/office/drawing/2014/main" id="{7B58C9EE-321A-47F3-9370-A0A15121A108}"/>
                  </a:ext>
                </a:extLst>
              </p:cNvPr>
              <p:cNvSpPr txBox="1">
                <a:spLocks noRot="1" noChangeAspect="1" noMove="1" noResize="1" noEditPoints="1" noAdjustHandles="1" noChangeArrowheads="1" noChangeShapeType="1" noTextEdit="1"/>
              </p:cNvSpPr>
              <p:nvPr/>
            </p:nvSpPr>
            <p:spPr>
              <a:xfrm>
                <a:off x="6130642" y="2260352"/>
                <a:ext cx="251800" cy="215444"/>
              </a:xfrm>
              <a:prstGeom prst="rect">
                <a:avLst/>
              </a:prstGeom>
              <a:blipFill>
                <a:blip r:embed="rId5"/>
                <a:stretch>
                  <a:fillRect l="-19512" r="-14634" b="-5714"/>
                </a:stretch>
              </a:blipFill>
            </p:spPr>
            <p:txBody>
              <a:bodyPr/>
              <a:lstStyle/>
              <a:p>
                <a:r>
                  <a:rPr lang="en-GB">
                    <a:noFill/>
                  </a:rPr>
                  <a:t> </a:t>
                </a:r>
              </a:p>
            </p:txBody>
          </p:sp>
        </mc:Fallback>
      </mc:AlternateContent>
      <p:sp>
        <p:nvSpPr>
          <p:cNvPr id="35" name="円弧 34">
            <a:extLst>
              <a:ext uri="{FF2B5EF4-FFF2-40B4-BE49-F238E27FC236}">
                <a16:creationId xmlns:a16="http://schemas.microsoft.com/office/drawing/2014/main" id="{82C38DAD-B047-46C6-B7A3-17B72E7BB040}"/>
              </a:ext>
            </a:extLst>
          </p:cNvPr>
          <p:cNvSpPr/>
          <p:nvPr/>
        </p:nvSpPr>
        <p:spPr>
          <a:xfrm>
            <a:off x="4850130" y="3294380"/>
            <a:ext cx="914400" cy="914400"/>
          </a:xfrm>
          <a:prstGeom prst="arc">
            <a:avLst>
              <a:gd name="adj1" fmla="val 18116926"/>
              <a:gd name="adj2" fmla="val 1870445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7" name="直線コネクタ 36">
            <a:extLst>
              <a:ext uri="{FF2B5EF4-FFF2-40B4-BE49-F238E27FC236}">
                <a16:creationId xmlns:a16="http://schemas.microsoft.com/office/drawing/2014/main" id="{77D7F4C5-CF06-489E-8D84-F764F70FCC4C}"/>
              </a:ext>
            </a:extLst>
          </p:cNvPr>
          <p:cNvCxnSpPr>
            <a:cxnSpLocks/>
          </p:cNvCxnSpPr>
          <p:nvPr/>
        </p:nvCxnSpPr>
        <p:spPr>
          <a:xfrm>
            <a:off x="5013960" y="3040380"/>
            <a:ext cx="525780" cy="37116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2" name="テキスト ボックス 51">
                <a:extLst>
                  <a:ext uri="{FF2B5EF4-FFF2-40B4-BE49-F238E27FC236}">
                    <a16:creationId xmlns:a16="http://schemas.microsoft.com/office/drawing/2014/main" id="{4406D4FB-74D2-44E2-885D-9F9F9BFAFE23}"/>
                  </a:ext>
                </a:extLst>
              </p:cNvPr>
              <p:cNvSpPr txBox="1"/>
              <p:nvPr/>
            </p:nvSpPr>
            <p:spPr>
              <a:xfrm>
                <a:off x="7816832" y="3476421"/>
                <a:ext cx="721801"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𝑟</m:t>
                      </m:r>
                      <m:r>
                        <a:rPr lang="en-US" sz="1400" b="0" i="1" smtClean="0">
                          <a:latin typeface="Cambria Math" panose="02040503050406030204" pitchFamily="18" charset="0"/>
                        </a:rPr>
                        <m:t>=</m:t>
                      </m:r>
                      <m:r>
                        <a:rPr lang="en-US" sz="1400" b="0" i="1" smtClean="0">
                          <a:latin typeface="Cambria Math" panose="02040503050406030204" pitchFamily="18" charset="0"/>
                        </a:rPr>
                        <m:t>𝑓</m:t>
                      </m:r>
                      <m:r>
                        <a:rPr lang="en-US" sz="1400" b="0" i="1" smtClean="0">
                          <a:latin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oMath>
                  </m:oMathPara>
                </a14:m>
                <a:endParaRPr lang="en-GB" sz="1400" dirty="0"/>
              </a:p>
            </p:txBody>
          </p:sp>
        </mc:Choice>
        <mc:Fallback>
          <p:sp>
            <p:nvSpPr>
              <p:cNvPr id="52" name="テキスト ボックス 51">
                <a:extLst>
                  <a:ext uri="{FF2B5EF4-FFF2-40B4-BE49-F238E27FC236}">
                    <a16:creationId xmlns:a16="http://schemas.microsoft.com/office/drawing/2014/main" id="{4406D4FB-74D2-44E2-885D-9F9F9BFAFE23}"/>
                  </a:ext>
                </a:extLst>
              </p:cNvPr>
              <p:cNvSpPr txBox="1">
                <a:spLocks noRot="1" noChangeAspect="1" noMove="1" noResize="1" noEditPoints="1" noAdjustHandles="1" noChangeArrowheads="1" noChangeShapeType="1" noTextEdit="1"/>
              </p:cNvSpPr>
              <p:nvPr/>
            </p:nvSpPr>
            <p:spPr>
              <a:xfrm>
                <a:off x="7816832" y="3476421"/>
                <a:ext cx="721801" cy="215444"/>
              </a:xfrm>
              <a:prstGeom prst="rect">
                <a:avLst/>
              </a:prstGeom>
              <a:blipFill>
                <a:blip r:embed="rId6"/>
                <a:stretch>
                  <a:fillRect l="-2521" r="-8403" b="-3055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3" name="テキスト ボックス 52">
                <a:extLst>
                  <a:ext uri="{FF2B5EF4-FFF2-40B4-BE49-F238E27FC236}">
                    <a16:creationId xmlns:a16="http://schemas.microsoft.com/office/drawing/2014/main" id="{ED18F2DA-044C-4245-82FC-D44CB9298F58}"/>
                  </a:ext>
                </a:extLst>
              </p:cNvPr>
              <p:cNvSpPr txBox="1"/>
              <p:nvPr/>
            </p:nvSpPr>
            <p:spPr>
              <a:xfrm>
                <a:off x="5584172" y="3575481"/>
                <a:ext cx="14632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ea typeface="Cambria Math" panose="02040503050406030204" pitchFamily="18" charset="0"/>
                        </a:rPr>
                        <m:t>𝜃</m:t>
                      </m:r>
                    </m:oMath>
                  </m:oMathPara>
                </a14:m>
                <a:endParaRPr lang="en-GB" sz="1400" dirty="0"/>
              </a:p>
            </p:txBody>
          </p:sp>
        </mc:Choice>
        <mc:Fallback>
          <p:sp>
            <p:nvSpPr>
              <p:cNvPr id="53" name="テキスト ボックス 52">
                <a:extLst>
                  <a:ext uri="{FF2B5EF4-FFF2-40B4-BE49-F238E27FC236}">
                    <a16:creationId xmlns:a16="http://schemas.microsoft.com/office/drawing/2014/main" id="{ED18F2DA-044C-4245-82FC-D44CB9298F58}"/>
                  </a:ext>
                </a:extLst>
              </p:cNvPr>
              <p:cNvSpPr txBox="1">
                <a:spLocks noRot="1" noChangeAspect="1" noMove="1" noResize="1" noEditPoints="1" noAdjustHandles="1" noChangeArrowheads="1" noChangeShapeType="1" noTextEdit="1"/>
              </p:cNvSpPr>
              <p:nvPr/>
            </p:nvSpPr>
            <p:spPr>
              <a:xfrm>
                <a:off x="5584172" y="3575481"/>
                <a:ext cx="146322" cy="215444"/>
              </a:xfrm>
              <a:prstGeom prst="rect">
                <a:avLst/>
              </a:prstGeom>
              <a:blipFill>
                <a:blip r:embed="rId7"/>
                <a:stretch>
                  <a:fillRect l="-29167" r="-25000" b="-5714"/>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0" name="TextBox 39">
                <a:extLst>
                  <a:ext uri="{FF2B5EF4-FFF2-40B4-BE49-F238E27FC236}">
                    <a16:creationId xmlns:a16="http://schemas.microsoft.com/office/drawing/2014/main" id="{14DB50A7-49B8-4D14-89FA-ACC54D5921BF}"/>
                  </a:ext>
                </a:extLst>
              </p:cNvPr>
              <p:cNvSpPr txBox="1"/>
              <p:nvPr/>
            </p:nvSpPr>
            <p:spPr>
              <a:xfrm>
                <a:off x="0" y="0"/>
                <a:ext cx="1033296" cy="518604"/>
              </a:xfrm>
              <a:prstGeom prst="rect">
                <a:avLst/>
              </a:prstGeom>
              <a:solidFill>
                <a:schemeClr val="bg1"/>
              </a:solidFill>
              <a:ln w="3175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𝜃</m:t>
                      </m:r>
                    </m:oMath>
                  </m:oMathPara>
                </a14:m>
                <a:endParaRPr lang="en-GB" dirty="0"/>
              </a:p>
            </p:txBody>
          </p:sp>
        </mc:Choice>
        <mc:Fallback>
          <p:sp>
            <p:nvSpPr>
              <p:cNvPr id="20" name="TextBox 39">
                <a:extLst>
                  <a:ext uri="{FF2B5EF4-FFF2-40B4-BE49-F238E27FC236}">
                    <a16:creationId xmlns:a16="http://schemas.microsoft.com/office/drawing/2014/main" id="{14DB50A7-49B8-4D14-89FA-ACC54D5921BF}"/>
                  </a:ext>
                </a:extLst>
              </p:cNvPr>
              <p:cNvSpPr txBox="1">
                <a:spLocks noRot="1" noChangeAspect="1" noMove="1" noResize="1" noEditPoints="1" noAdjustHandles="1" noChangeArrowheads="1" noChangeShapeType="1" noTextEdit="1"/>
              </p:cNvSpPr>
              <p:nvPr/>
            </p:nvSpPr>
            <p:spPr>
              <a:xfrm>
                <a:off x="0" y="0"/>
                <a:ext cx="1033296" cy="518604"/>
              </a:xfrm>
              <a:prstGeom prst="rect">
                <a:avLst/>
              </a:prstGeom>
              <a:blipFill>
                <a:blip r:embed="rId8"/>
                <a:stretch>
                  <a:fillRect/>
                </a:stretch>
              </a:blipFill>
              <a:ln w="31750">
                <a:solidFill>
                  <a:schemeClr val="tx1"/>
                </a:solidFill>
              </a:ln>
            </p:spPr>
            <p:txBody>
              <a:bodyPr/>
              <a:lstStyle/>
              <a:p>
                <a:r>
                  <a:rPr lang="en-GB">
                    <a:noFill/>
                  </a:rPr>
                  <a:t> </a:t>
                </a:r>
              </a:p>
            </p:txBody>
          </p:sp>
        </mc:Fallback>
      </mc:AlternateContent>
    </p:spTree>
    <p:extLst>
      <p:ext uri="{BB962C8B-B14F-4D97-AF65-F5344CB8AC3E}">
        <p14:creationId xmlns:p14="http://schemas.microsoft.com/office/powerpoint/2010/main" val="277167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blinds(horizontal)">
                                      <p:cBhvr>
                                        <p:cTn id="10" dur="500"/>
                                        <p:tgtEl>
                                          <p:spTgt spid="5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par>
                                <p:cTn id="17" presetID="3" presetClass="entr" presetSubtype="1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linds(horizontal)">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linds(horizontal)">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blinds(horizontal)">
                                      <p:cBhvr>
                                        <p:cTn id="34" dur="500"/>
                                        <p:tgtEl>
                                          <p:spTgt spid="35"/>
                                        </p:tgtEl>
                                      </p:cBhvr>
                                    </p:animEffect>
                                  </p:childTnLst>
                                </p:cTn>
                              </p:par>
                              <p:par>
                                <p:cTn id="35" presetID="3" presetClass="entr" presetSubtype="1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blinds(horizontal)">
                                      <p:cBhvr>
                                        <p:cTn id="37" dur="500"/>
                                        <p:tgtEl>
                                          <p:spTgt spid="37"/>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blinds(horizontal)">
                                      <p:cBhvr>
                                        <p:cTn id="40" dur="500"/>
                                        <p:tgtEl>
                                          <p:spTgt spid="33"/>
                                        </p:tgtEl>
                                      </p:cBhvr>
                                    </p:animEffect>
                                  </p:childTnLst>
                                </p:cTn>
                              </p:par>
                              <p:par>
                                <p:cTn id="41" presetID="3" presetClass="entr" presetSubtype="1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blinds(horizontal)">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linds(horizontal)">
                                      <p:cBhvr>
                                        <p:cTn id="48" dur="500"/>
                                        <p:tgtEl>
                                          <p:spTgt spid="26"/>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blinds(horizontal)">
                                      <p:cBhvr>
                                        <p:cTn id="51" dur="500"/>
                                        <p:tgtEl>
                                          <p:spTgt spid="34"/>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blinds(horizontal)">
                                      <p:cBhvr>
                                        <p:cTn id="5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8" grpId="0" animBg="1"/>
      <p:bldP spid="21" grpId="0"/>
      <p:bldP spid="24" grpId="0" animBg="1"/>
      <p:bldP spid="33" grpId="0"/>
      <p:bldP spid="34" grpId="0"/>
      <p:bldP spid="35" grpId="0" animBg="1"/>
      <p:bldP spid="5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フリーフォーム: 図形 25">
            <a:extLst>
              <a:ext uri="{FF2B5EF4-FFF2-40B4-BE49-F238E27FC236}">
                <a16:creationId xmlns:a16="http://schemas.microsoft.com/office/drawing/2014/main" id="{5DE05507-7A4E-41AF-ACC4-3D7B3403BA05}"/>
              </a:ext>
            </a:extLst>
          </p:cNvPr>
          <p:cNvSpPr/>
          <p:nvPr/>
        </p:nvSpPr>
        <p:spPr>
          <a:xfrm>
            <a:off x="5270500" y="1911350"/>
            <a:ext cx="1336675" cy="1936750"/>
          </a:xfrm>
          <a:custGeom>
            <a:avLst/>
            <a:gdLst>
              <a:gd name="connsiteX0" fmla="*/ 0 w 1336675"/>
              <a:gd name="connsiteY0" fmla="*/ 1936750 h 1936750"/>
              <a:gd name="connsiteX1" fmla="*/ 1336675 w 1336675"/>
              <a:gd name="connsiteY1" fmla="*/ 228600 h 1936750"/>
              <a:gd name="connsiteX2" fmla="*/ 1279525 w 1336675"/>
              <a:gd name="connsiteY2" fmla="*/ 152400 h 1936750"/>
              <a:gd name="connsiteX3" fmla="*/ 1184275 w 1336675"/>
              <a:gd name="connsiteY3" fmla="*/ 69850 h 1936750"/>
              <a:gd name="connsiteX4" fmla="*/ 1130300 w 1336675"/>
              <a:gd name="connsiteY4" fmla="*/ 19050 h 1936750"/>
              <a:gd name="connsiteX5" fmla="*/ 1101725 w 1336675"/>
              <a:gd name="connsiteY5" fmla="*/ 0 h 1936750"/>
              <a:gd name="connsiteX6" fmla="*/ 0 w 1336675"/>
              <a:gd name="connsiteY6" fmla="*/ 1936750 h 193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6675" h="1936750">
                <a:moveTo>
                  <a:pt x="0" y="1936750"/>
                </a:moveTo>
                <a:lnTo>
                  <a:pt x="1336675" y="228600"/>
                </a:lnTo>
                <a:lnTo>
                  <a:pt x="1279525" y="152400"/>
                </a:lnTo>
                <a:lnTo>
                  <a:pt x="1184275" y="69850"/>
                </a:lnTo>
                <a:lnTo>
                  <a:pt x="1130300" y="19050"/>
                </a:lnTo>
                <a:lnTo>
                  <a:pt x="1101725" y="0"/>
                </a:lnTo>
                <a:lnTo>
                  <a:pt x="0" y="1936750"/>
                </a:lnTo>
                <a:close/>
              </a:path>
            </a:pathLst>
          </a:custGeom>
          <a:solidFill>
            <a:schemeClr val="accent1">
              <a:lumMod val="7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フリーフォーム: 図形 17">
            <a:extLst>
              <a:ext uri="{FF2B5EF4-FFF2-40B4-BE49-F238E27FC236}">
                <a16:creationId xmlns:a16="http://schemas.microsoft.com/office/drawing/2014/main" id="{9AB6C22C-04E1-4163-914B-5B4F05EB8095}"/>
              </a:ext>
            </a:extLst>
          </p:cNvPr>
          <p:cNvSpPr/>
          <p:nvPr/>
        </p:nvSpPr>
        <p:spPr>
          <a:xfrm>
            <a:off x="5257800" y="2130424"/>
            <a:ext cx="2518926" cy="1722437"/>
          </a:xfrm>
          <a:custGeom>
            <a:avLst/>
            <a:gdLst>
              <a:gd name="connsiteX0" fmla="*/ 0 w 2070100"/>
              <a:gd name="connsiteY0" fmla="*/ 1670050 h 1670050"/>
              <a:gd name="connsiteX1" fmla="*/ 2070100 w 2070100"/>
              <a:gd name="connsiteY1" fmla="*/ 1250950 h 1670050"/>
              <a:gd name="connsiteX2" fmla="*/ 1917700 w 2070100"/>
              <a:gd name="connsiteY2" fmla="*/ 1111250 h 1670050"/>
              <a:gd name="connsiteX3" fmla="*/ 1778000 w 2070100"/>
              <a:gd name="connsiteY3" fmla="*/ 984250 h 1670050"/>
              <a:gd name="connsiteX4" fmla="*/ 1644650 w 2070100"/>
              <a:gd name="connsiteY4" fmla="*/ 831850 h 1670050"/>
              <a:gd name="connsiteX5" fmla="*/ 1555750 w 2070100"/>
              <a:gd name="connsiteY5" fmla="*/ 685800 h 1670050"/>
              <a:gd name="connsiteX6" fmla="*/ 1511300 w 2070100"/>
              <a:gd name="connsiteY6" fmla="*/ 533400 h 1670050"/>
              <a:gd name="connsiteX7" fmla="*/ 1530350 w 2070100"/>
              <a:gd name="connsiteY7" fmla="*/ 393700 h 1670050"/>
              <a:gd name="connsiteX8" fmla="*/ 1536700 w 2070100"/>
              <a:gd name="connsiteY8" fmla="*/ 222250 h 1670050"/>
              <a:gd name="connsiteX9" fmla="*/ 1485900 w 2070100"/>
              <a:gd name="connsiteY9" fmla="*/ 107950 h 1670050"/>
              <a:gd name="connsiteX10" fmla="*/ 1397000 w 2070100"/>
              <a:gd name="connsiteY10" fmla="*/ 50800 h 1670050"/>
              <a:gd name="connsiteX11" fmla="*/ 1314450 w 2070100"/>
              <a:gd name="connsiteY11" fmla="*/ 0 h 1670050"/>
              <a:gd name="connsiteX12" fmla="*/ 0 w 2070100"/>
              <a:gd name="connsiteY12" fmla="*/ 1670050 h 1670050"/>
              <a:gd name="connsiteX0" fmla="*/ 0 w 2070100"/>
              <a:gd name="connsiteY0" fmla="*/ 1670050 h 1670050"/>
              <a:gd name="connsiteX1" fmla="*/ 2070100 w 2070100"/>
              <a:gd name="connsiteY1" fmla="*/ 1250950 h 1670050"/>
              <a:gd name="connsiteX2" fmla="*/ 1896269 w 2070100"/>
              <a:gd name="connsiteY2" fmla="*/ 1125537 h 1670050"/>
              <a:gd name="connsiteX3" fmla="*/ 1778000 w 2070100"/>
              <a:gd name="connsiteY3" fmla="*/ 984250 h 1670050"/>
              <a:gd name="connsiteX4" fmla="*/ 1644650 w 2070100"/>
              <a:gd name="connsiteY4" fmla="*/ 831850 h 1670050"/>
              <a:gd name="connsiteX5" fmla="*/ 1555750 w 2070100"/>
              <a:gd name="connsiteY5" fmla="*/ 685800 h 1670050"/>
              <a:gd name="connsiteX6" fmla="*/ 1511300 w 2070100"/>
              <a:gd name="connsiteY6" fmla="*/ 533400 h 1670050"/>
              <a:gd name="connsiteX7" fmla="*/ 1530350 w 2070100"/>
              <a:gd name="connsiteY7" fmla="*/ 393700 h 1670050"/>
              <a:gd name="connsiteX8" fmla="*/ 1536700 w 2070100"/>
              <a:gd name="connsiteY8" fmla="*/ 222250 h 1670050"/>
              <a:gd name="connsiteX9" fmla="*/ 1485900 w 2070100"/>
              <a:gd name="connsiteY9" fmla="*/ 107950 h 1670050"/>
              <a:gd name="connsiteX10" fmla="*/ 1397000 w 2070100"/>
              <a:gd name="connsiteY10" fmla="*/ 50800 h 1670050"/>
              <a:gd name="connsiteX11" fmla="*/ 1314450 w 2070100"/>
              <a:gd name="connsiteY11" fmla="*/ 0 h 1670050"/>
              <a:gd name="connsiteX12" fmla="*/ 0 w 2070100"/>
              <a:gd name="connsiteY12" fmla="*/ 1670050 h 1670050"/>
              <a:gd name="connsiteX0" fmla="*/ 0 w 2070100"/>
              <a:gd name="connsiteY0" fmla="*/ 1670050 h 1670050"/>
              <a:gd name="connsiteX1" fmla="*/ 2070100 w 2070100"/>
              <a:gd name="connsiteY1" fmla="*/ 1250950 h 1670050"/>
              <a:gd name="connsiteX2" fmla="*/ 1896269 w 2070100"/>
              <a:gd name="connsiteY2" fmla="*/ 1125537 h 1670050"/>
              <a:gd name="connsiteX3" fmla="*/ 1778000 w 2070100"/>
              <a:gd name="connsiteY3" fmla="*/ 984250 h 1670050"/>
              <a:gd name="connsiteX4" fmla="*/ 1644650 w 2070100"/>
              <a:gd name="connsiteY4" fmla="*/ 831850 h 1670050"/>
              <a:gd name="connsiteX5" fmla="*/ 1555750 w 2070100"/>
              <a:gd name="connsiteY5" fmla="*/ 685800 h 1670050"/>
              <a:gd name="connsiteX6" fmla="*/ 1511300 w 2070100"/>
              <a:gd name="connsiteY6" fmla="*/ 533400 h 1670050"/>
              <a:gd name="connsiteX7" fmla="*/ 1530350 w 2070100"/>
              <a:gd name="connsiteY7" fmla="*/ 393700 h 1670050"/>
              <a:gd name="connsiteX8" fmla="*/ 1536700 w 2070100"/>
              <a:gd name="connsiteY8" fmla="*/ 222250 h 1670050"/>
              <a:gd name="connsiteX9" fmla="*/ 1485900 w 2070100"/>
              <a:gd name="connsiteY9" fmla="*/ 107950 h 1670050"/>
              <a:gd name="connsiteX10" fmla="*/ 1397000 w 2070100"/>
              <a:gd name="connsiteY10" fmla="*/ 50800 h 1670050"/>
              <a:gd name="connsiteX11" fmla="*/ 1314450 w 2070100"/>
              <a:gd name="connsiteY11" fmla="*/ 0 h 1670050"/>
              <a:gd name="connsiteX12" fmla="*/ 0 w 2070100"/>
              <a:gd name="connsiteY12" fmla="*/ 1670050 h 1670050"/>
              <a:gd name="connsiteX0" fmla="*/ 0 w 2070100"/>
              <a:gd name="connsiteY0" fmla="*/ 1670050 h 1670050"/>
              <a:gd name="connsiteX1" fmla="*/ 2070100 w 2070100"/>
              <a:gd name="connsiteY1" fmla="*/ 1250950 h 1670050"/>
              <a:gd name="connsiteX2" fmla="*/ 1896269 w 2070100"/>
              <a:gd name="connsiteY2" fmla="*/ 1125537 h 1670050"/>
              <a:gd name="connsiteX3" fmla="*/ 1766094 w 2070100"/>
              <a:gd name="connsiteY3" fmla="*/ 993775 h 1670050"/>
              <a:gd name="connsiteX4" fmla="*/ 1644650 w 2070100"/>
              <a:gd name="connsiteY4" fmla="*/ 831850 h 1670050"/>
              <a:gd name="connsiteX5" fmla="*/ 1555750 w 2070100"/>
              <a:gd name="connsiteY5" fmla="*/ 685800 h 1670050"/>
              <a:gd name="connsiteX6" fmla="*/ 1511300 w 2070100"/>
              <a:gd name="connsiteY6" fmla="*/ 533400 h 1670050"/>
              <a:gd name="connsiteX7" fmla="*/ 1530350 w 2070100"/>
              <a:gd name="connsiteY7" fmla="*/ 393700 h 1670050"/>
              <a:gd name="connsiteX8" fmla="*/ 1536700 w 2070100"/>
              <a:gd name="connsiteY8" fmla="*/ 222250 h 1670050"/>
              <a:gd name="connsiteX9" fmla="*/ 1485900 w 2070100"/>
              <a:gd name="connsiteY9" fmla="*/ 107950 h 1670050"/>
              <a:gd name="connsiteX10" fmla="*/ 1397000 w 2070100"/>
              <a:gd name="connsiteY10" fmla="*/ 50800 h 1670050"/>
              <a:gd name="connsiteX11" fmla="*/ 1314450 w 2070100"/>
              <a:gd name="connsiteY11" fmla="*/ 0 h 1670050"/>
              <a:gd name="connsiteX12" fmla="*/ 0 w 2070100"/>
              <a:gd name="connsiteY12" fmla="*/ 1670050 h 1670050"/>
              <a:gd name="connsiteX0" fmla="*/ 0 w 2070100"/>
              <a:gd name="connsiteY0" fmla="*/ 1670050 h 1670050"/>
              <a:gd name="connsiteX1" fmla="*/ 2070100 w 2070100"/>
              <a:gd name="connsiteY1" fmla="*/ 1250950 h 1670050"/>
              <a:gd name="connsiteX2" fmla="*/ 1896269 w 2070100"/>
              <a:gd name="connsiteY2" fmla="*/ 1125537 h 1670050"/>
              <a:gd name="connsiteX3" fmla="*/ 1766094 w 2070100"/>
              <a:gd name="connsiteY3" fmla="*/ 993775 h 1670050"/>
              <a:gd name="connsiteX4" fmla="*/ 1644650 w 2070100"/>
              <a:gd name="connsiteY4" fmla="*/ 831850 h 1670050"/>
              <a:gd name="connsiteX5" fmla="*/ 1555750 w 2070100"/>
              <a:gd name="connsiteY5" fmla="*/ 685800 h 1670050"/>
              <a:gd name="connsiteX6" fmla="*/ 1511300 w 2070100"/>
              <a:gd name="connsiteY6" fmla="*/ 533400 h 1670050"/>
              <a:gd name="connsiteX7" fmla="*/ 1501775 w 2070100"/>
              <a:gd name="connsiteY7" fmla="*/ 393700 h 1670050"/>
              <a:gd name="connsiteX8" fmla="*/ 1536700 w 2070100"/>
              <a:gd name="connsiteY8" fmla="*/ 222250 h 1670050"/>
              <a:gd name="connsiteX9" fmla="*/ 1485900 w 2070100"/>
              <a:gd name="connsiteY9" fmla="*/ 107950 h 1670050"/>
              <a:gd name="connsiteX10" fmla="*/ 1397000 w 2070100"/>
              <a:gd name="connsiteY10" fmla="*/ 50800 h 1670050"/>
              <a:gd name="connsiteX11" fmla="*/ 1314450 w 2070100"/>
              <a:gd name="connsiteY11" fmla="*/ 0 h 1670050"/>
              <a:gd name="connsiteX12" fmla="*/ 0 w 2070100"/>
              <a:gd name="connsiteY12" fmla="*/ 1670050 h 1670050"/>
              <a:gd name="connsiteX0" fmla="*/ 0 w 2070100"/>
              <a:gd name="connsiteY0" fmla="*/ 1670050 h 1670050"/>
              <a:gd name="connsiteX1" fmla="*/ 2070100 w 2070100"/>
              <a:gd name="connsiteY1" fmla="*/ 1250950 h 1670050"/>
              <a:gd name="connsiteX2" fmla="*/ 1896269 w 2070100"/>
              <a:gd name="connsiteY2" fmla="*/ 1125537 h 1670050"/>
              <a:gd name="connsiteX3" fmla="*/ 1766094 w 2070100"/>
              <a:gd name="connsiteY3" fmla="*/ 993775 h 1670050"/>
              <a:gd name="connsiteX4" fmla="*/ 1644650 w 2070100"/>
              <a:gd name="connsiteY4" fmla="*/ 831850 h 1670050"/>
              <a:gd name="connsiteX5" fmla="*/ 1555750 w 2070100"/>
              <a:gd name="connsiteY5" fmla="*/ 685800 h 1670050"/>
              <a:gd name="connsiteX6" fmla="*/ 1511300 w 2070100"/>
              <a:gd name="connsiteY6" fmla="*/ 533400 h 1670050"/>
              <a:gd name="connsiteX7" fmla="*/ 1501775 w 2070100"/>
              <a:gd name="connsiteY7" fmla="*/ 393700 h 1670050"/>
              <a:gd name="connsiteX8" fmla="*/ 1503363 w 2070100"/>
              <a:gd name="connsiteY8" fmla="*/ 222250 h 1670050"/>
              <a:gd name="connsiteX9" fmla="*/ 1485900 w 2070100"/>
              <a:gd name="connsiteY9" fmla="*/ 107950 h 1670050"/>
              <a:gd name="connsiteX10" fmla="*/ 1397000 w 2070100"/>
              <a:gd name="connsiteY10" fmla="*/ 50800 h 1670050"/>
              <a:gd name="connsiteX11" fmla="*/ 1314450 w 2070100"/>
              <a:gd name="connsiteY11" fmla="*/ 0 h 1670050"/>
              <a:gd name="connsiteX12" fmla="*/ 0 w 2070100"/>
              <a:gd name="connsiteY12" fmla="*/ 1670050 h 1670050"/>
              <a:gd name="connsiteX0" fmla="*/ 0 w 2070100"/>
              <a:gd name="connsiteY0" fmla="*/ 1670050 h 1670050"/>
              <a:gd name="connsiteX1" fmla="*/ 2070100 w 2070100"/>
              <a:gd name="connsiteY1" fmla="*/ 1250950 h 1670050"/>
              <a:gd name="connsiteX2" fmla="*/ 1896269 w 2070100"/>
              <a:gd name="connsiteY2" fmla="*/ 1125537 h 1670050"/>
              <a:gd name="connsiteX3" fmla="*/ 1766094 w 2070100"/>
              <a:gd name="connsiteY3" fmla="*/ 993775 h 1670050"/>
              <a:gd name="connsiteX4" fmla="*/ 1644650 w 2070100"/>
              <a:gd name="connsiteY4" fmla="*/ 831850 h 1670050"/>
              <a:gd name="connsiteX5" fmla="*/ 1555750 w 2070100"/>
              <a:gd name="connsiteY5" fmla="*/ 685800 h 1670050"/>
              <a:gd name="connsiteX6" fmla="*/ 1511300 w 2070100"/>
              <a:gd name="connsiteY6" fmla="*/ 533400 h 1670050"/>
              <a:gd name="connsiteX7" fmla="*/ 1501775 w 2070100"/>
              <a:gd name="connsiteY7" fmla="*/ 393700 h 1670050"/>
              <a:gd name="connsiteX8" fmla="*/ 1503363 w 2070100"/>
              <a:gd name="connsiteY8" fmla="*/ 222250 h 1670050"/>
              <a:gd name="connsiteX9" fmla="*/ 1471613 w 2070100"/>
              <a:gd name="connsiteY9" fmla="*/ 127000 h 1670050"/>
              <a:gd name="connsiteX10" fmla="*/ 1397000 w 2070100"/>
              <a:gd name="connsiteY10" fmla="*/ 50800 h 1670050"/>
              <a:gd name="connsiteX11" fmla="*/ 1314450 w 2070100"/>
              <a:gd name="connsiteY11" fmla="*/ 0 h 1670050"/>
              <a:gd name="connsiteX12" fmla="*/ 0 w 2070100"/>
              <a:gd name="connsiteY12" fmla="*/ 1670050 h 1670050"/>
              <a:gd name="connsiteX0" fmla="*/ 0 w 2070100"/>
              <a:gd name="connsiteY0" fmla="*/ 1717675 h 1717675"/>
              <a:gd name="connsiteX1" fmla="*/ 2070100 w 2070100"/>
              <a:gd name="connsiteY1" fmla="*/ 1298575 h 1717675"/>
              <a:gd name="connsiteX2" fmla="*/ 1896269 w 2070100"/>
              <a:gd name="connsiteY2" fmla="*/ 1173162 h 1717675"/>
              <a:gd name="connsiteX3" fmla="*/ 1766094 w 2070100"/>
              <a:gd name="connsiteY3" fmla="*/ 1041400 h 1717675"/>
              <a:gd name="connsiteX4" fmla="*/ 1644650 w 2070100"/>
              <a:gd name="connsiteY4" fmla="*/ 879475 h 1717675"/>
              <a:gd name="connsiteX5" fmla="*/ 1555750 w 2070100"/>
              <a:gd name="connsiteY5" fmla="*/ 733425 h 1717675"/>
              <a:gd name="connsiteX6" fmla="*/ 1511300 w 2070100"/>
              <a:gd name="connsiteY6" fmla="*/ 581025 h 1717675"/>
              <a:gd name="connsiteX7" fmla="*/ 1501775 w 2070100"/>
              <a:gd name="connsiteY7" fmla="*/ 441325 h 1717675"/>
              <a:gd name="connsiteX8" fmla="*/ 1503363 w 2070100"/>
              <a:gd name="connsiteY8" fmla="*/ 269875 h 1717675"/>
              <a:gd name="connsiteX9" fmla="*/ 1471613 w 2070100"/>
              <a:gd name="connsiteY9" fmla="*/ 174625 h 1717675"/>
              <a:gd name="connsiteX10" fmla="*/ 1397000 w 2070100"/>
              <a:gd name="connsiteY10" fmla="*/ 98425 h 1717675"/>
              <a:gd name="connsiteX11" fmla="*/ 1354931 w 2070100"/>
              <a:gd name="connsiteY11" fmla="*/ 0 h 1717675"/>
              <a:gd name="connsiteX12" fmla="*/ 0 w 2070100"/>
              <a:gd name="connsiteY12" fmla="*/ 1717675 h 1717675"/>
              <a:gd name="connsiteX0" fmla="*/ 0 w 2070100"/>
              <a:gd name="connsiteY0" fmla="*/ 1717675 h 1717675"/>
              <a:gd name="connsiteX1" fmla="*/ 2070100 w 2070100"/>
              <a:gd name="connsiteY1" fmla="*/ 1298575 h 1717675"/>
              <a:gd name="connsiteX2" fmla="*/ 1896269 w 2070100"/>
              <a:gd name="connsiteY2" fmla="*/ 1173162 h 1717675"/>
              <a:gd name="connsiteX3" fmla="*/ 1766094 w 2070100"/>
              <a:gd name="connsiteY3" fmla="*/ 1041400 h 1717675"/>
              <a:gd name="connsiteX4" fmla="*/ 1644650 w 2070100"/>
              <a:gd name="connsiteY4" fmla="*/ 879475 h 1717675"/>
              <a:gd name="connsiteX5" fmla="*/ 1555750 w 2070100"/>
              <a:gd name="connsiteY5" fmla="*/ 733425 h 1717675"/>
              <a:gd name="connsiteX6" fmla="*/ 1511300 w 2070100"/>
              <a:gd name="connsiteY6" fmla="*/ 581025 h 1717675"/>
              <a:gd name="connsiteX7" fmla="*/ 1501775 w 2070100"/>
              <a:gd name="connsiteY7" fmla="*/ 441325 h 1717675"/>
              <a:gd name="connsiteX8" fmla="*/ 1503363 w 2070100"/>
              <a:gd name="connsiteY8" fmla="*/ 269875 h 1717675"/>
              <a:gd name="connsiteX9" fmla="*/ 1471613 w 2070100"/>
              <a:gd name="connsiteY9" fmla="*/ 174625 h 1717675"/>
              <a:gd name="connsiteX10" fmla="*/ 1430337 w 2070100"/>
              <a:gd name="connsiteY10" fmla="*/ 98425 h 1717675"/>
              <a:gd name="connsiteX11" fmla="*/ 1354931 w 2070100"/>
              <a:gd name="connsiteY11" fmla="*/ 0 h 1717675"/>
              <a:gd name="connsiteX12" fmla="*/ 0 w 2070100"/>
              <a:gd name="connsiteY12" fmla="*/ 1717675 h 1717675"/>
              <a:gd name="connsiteX0" fmla="*/ 0 w 2527300"/>
              <a:gd name="connsiteY0" fmla="*/ 1717675 h 1722437"/>
              <a:gd name="connsiteX1" fmla="*/ 2527300 w 2527300"/>
              <a:gd name="connsiteY1" fmla="*/ 1722437 h 1722437"/>
              <a:gd name="connsiteX2" fmla="*/ 1896269 w 2527300"/>
              <a:gd name="connsiteY2" fmla="*/ 1173162 h 1722437"/>
              <a:gd name="connsiteX3" fmla="*/ 1766094 w 2527300"/>
              <a:gd name="connsiteY3" fmla="*/ 1041400 h 1722437"/>
              <a:gd name="connsiteX4" fmla="*/ 1644650 w 2527300"/>
              <a:gd name="connsiteY4" fmla="*/ 879475 h 1722437"/>
              <a:gd name="connsiteX5" fmla="*/ 1555750 w 2527300"/>
              <a:gd name="connsiteY5" fmla="*/ 733425 h 1722437"/>
              <a:gd name="connsiteX6" fmla="*/ 1511300 w 2527300"/>
              <a:gd name="connsiteY6" fmla="*/ 581025 h 1722437"/>
              <a:gd name="connsiteX7" fmla="*/ 1501775 w 2527300"/>
              <a:gd name="connsiteY7" fmla="*/ 441325 h 1722437"/>
              <a:gd name="connsiteX8" fmla="*/ 1503363 w 2527300"/>
              <a:gd name="connsiteY8" fmla="*/ 269875 h 1722437"/>
              <a:gd name="connsiteX9" fmla="*/ 1471613 w 2527300"/>
              <a:gd name="connsiteY9" fmla="*/ 174625 h 1722437"/>
              <a:gd name="connsiteX10" fmla="*/ 1430337 w 2527300"/>
              <a:gd name="connsiteY10" fmla="*/ 98425 h 1722437"/>
              <a:gd name="connsiteX11" fmla="*/ 1354931 w 2527300"/>
              <a:gd name="connsiteY11" fmla="*/ 0 h 1722437"/>
              <a:gd name="connsiteX12" fmla="*/ 0 w 2527300"/>
              <a:gd name="connsiteY12" fmla="*/ 1717675 h 1722437"/>
              <a:gd name="connsiteX0" fmla="*/ 0 w 2527300"/>
              <a:gd name="connsiteY0" fmla="*/ 1717675 h 1722437"/>
              <a:gd name="connsiteX1" fmla="*/ 2527300 w 2527300"/>
              <a:gd name="connsiteY1" fmla="*/ 1722437 h 1722437"/>
              <a:gd name="connsiteX2" fmla="*/ 2477294 w 2527300"/>
              <a:gd name="connsiteY2" fmla="*/ 1454150 h 1722437"/>
              <a:gd name="connsiteX3" fmla="*/ 1766094 w 2527300"/>
              <a:gd name="connsiteY3" fmla="*/ 1041400 h 1722437"/>
              <a:gd name="connsiteX4" fmla="*/ 1644650 w 2527300"/>
              <a:gd name="connsiteY4" fmla="*/ 879475 h 1722437"/>
              <a:gd name="connsiteX5" fmla="*/ 1555750 w 2527300"/>
              <a:gd name="connsiteY5" fmla="*/ 733425 h 1722437"/>
              <a:gd name="connsiteX6" fmla="*/ 1511300 w 2527300"/>
              <a:gd name="connsiteY6" fmla="*/ 581025 h 1722437"/>
              <a:gd name="connsiteX7" fmla="*/ 1501775 w 2527300"/>
              <a:gd name="connsiteY7" fmla="*/ 441325 h 1722437"/>
              <a:gd name="connsiteX8" fmla="*/ 1503363 w 2527300"/>
              <a:gd name="connsiteY8" fmla="*/ 269875 h 1722437"/>
              <a:gd name="connsiteX9" fmla="*/ 1471613 w 2527300"/>
              <a:gd name="connsiteY9" fmla="*/ 174625 h 1722437"/>
              <a:gd name="connsiteX10" fmla="*/ 1430337 w 2527300"/>
              <a:gd name="connsiteY10" fmla="*/ 98425 h 1722437"/>
              <a:gd name="connsiteX11" fmla="*/ 1354931 w 2527300"/>
              <a:gd name="connsiteY11" fmla="*/ 0 h 1722437"/>
              <a:gd name="connsiteX12" fmla="*/ 0 w 2527300"/>
              <a:gd name="connsiteY12" fmla="*/ 1717675 h 1722437"/>
              <a:gd name="connsiteX0" fmla="*/ 0 w 2527300"/>
              <a:gd name="connsiteY0" fmla="*/ 1717675 h 1722437"/>
              <a:gd name="connsiteX1" fmla="*/ 2527300 w 2527300"/>
              <a:gd name="connsiteY1" fmla="*/ 1722437 h 1722437"/>
              <a:gd name="connsiteX2" fmla="*/ 2477294 w 2527300"/>
              <a:gd name="connsiteY2" fmla="*/ 1454150 h 1722437"/>
              <a:gd name="connsiteX3" fmla="*/ 1766094 w 2527300"/>
              <a:gd name="connsiteY3" fmla="*/ 1041400 h 1722437"/>
              <a:gd name="connsiteX4" fmla="*/ 1644650 w 2527300"/>
              <a:gd name="connsiteY4" fmla="*/ 879475 h 1722437"/>
              <a:gd name="connsiteX5" fmla="*/ 1555750 w 2527300"/>
              <a:gd name="connsiteY5" fmla="*/ 733425 h 1722437"/>
              <a:gd name="connsiteX6" fmla="*/ 1511300 w 2527300"/>
              <a:gd name="connsiteY6" fmla="*/ 581025 h 1722437"/>
              <a:gd name="connsiteX7" fmla="*/ 1501775 w 2527300"/>
              <a:gd name="connsiteY7" fmla="*/ 441325 h 1722437"/>
              <a:gd name="connsiteX8" fmla="*/ 1503363 w 2527300"/>
              <a:gd name="connsiteY8" fmla="*/ 269875 h 1722437"/>
              <a:gd name="connsiteX9" fmla="*/ 1471613 w 2527300"/>
              <a:gd name="connsiteY9" fmla="*/ 174625 h 1722437"/>
              <a:gd name="connsiteX10" fmla="*/ 1430337 w 2527300"/>
              <a:gd name="connsiteY10" fmla="*/ 98425 h 1722437"/>
              <a:gd name="connsiteX11" fmla="*/ 1354931 w 2527300"/>
              <a:gd name="connsiteY11" fmla="*/ 0 h 1722437"/>
              <a:gd name="connsiteX12" fmla="*/ 0 w 2527300"/>
              <a:gd name="connsiteY12" fmla="*/ 1717675 h 1722437"/>
              <a:gd name="connsiteX0" fmla="*/ 0 w 2527300"/>
              <a:gd name="connsiteY0" fmla="*/ 1717675 h 1722437"/>
              <a:gd name="connsiteX1" fmla="*/ 2527300 w 2527300"/>
              <a:gd name="connsiteY1" fmla="*/ 1722437 h 1722437"/>
              <a:gd name="connsiteX2" fmla="*/ 2477294 w 2527300"/>
              <a:gd name="connsiteY2" fmla="*/ 1454150 h 1722437"/>
              <a:gd name="connsiteX3" fmla="*/ 1980407 w 2527300"/>
              <a:gd name="connsiteY3" fmla="*/ 1250950 h 1722437"/>
              <a:gd name="connsiteX4" fmla="*/ 1644650 w 2527300"/>
              <a:gd name="connsiteY4" fmla="*/ 879475 h 1722437"/>
              <a:gd name="connsiteX5" fmla="*/ 1555750 w 2527300"/>
              <a:gd name="connsiteY5" fmla="*/ 733425 h 1722437"/>
              <a:gd name="connsiteX6" fmla="*/ 1511300 w 2527300"/>
              <a:gd name="connsiteY6" fmla="*/ 581025 h 1722437"/>
              <a:gd name="connsiteX7" fmla="*/ 1501775 w 2527300"/>
              <a:gd name="connsiteY7" fmla="*/ 441325 h 1722437"/>
              <a:gd name="connsiteX8" fmla="*/ 1503363 w 2527300"/>
              <a:gd name="connsiteY8" fmla="*/ 269875 h 1722437"/>
              <a:gd name="connsiteX9" fmla="*/ 1471613 w 2527300"/>
              <a:gd name="connsiteY9" fmla="*/ 174625 h 1722437"/>
              <a:gd name="connsiteX10" fmla="*/ 1430337 w 2527300"/>
              <a:gd name="connsiteY10" fmla="*/ 98425 h 1722437"/>
              <a:gd name="connsiteX11" fmla="*/ 1354931 w 2527300"/>
              <a:gd name="connsiteY11" fmla="*/ 0 h 1722437"/>
              <a:gd name="connsiteX12" fmla="*/ 0 w 2527300"/>
              <a:gd name="connsiteY12" fmla="*/ 1717675 h 1722437"/>
              <a:gd name="connsiteX0" fmla="*/ 0 w 2527300"/>
              <a:gd name="connsiteY0" fmla="*/ 1717675 h 1722437"/>
              <a:gd name="connsiteX1" fmla="*/ 2527300 w 2527300"/>
              <a:gd name="connsiteY1" fmla="*/ 1722437 h 1722437"/>
              <a:gd name="connsiteX2" fmla="*/ 2477294 w 2527300"/>
              <a:gd name="connsiteY2" fmla="*/ 1454150 h 1722437"/>
              <a:gd name="connsiteX3" fmla="*/ 1980407 w 2527300"/>
              <a:gd name="connsiteY3" fmla="*/ 1250950 h 1722437"/>
              <a:gd name="connsiteX4" fmla="*/ 1644650 w 2527300"/>
              <a:gd name="connsiteY4" fmla="*/ 879475 h 1722437"/>
              <a:gd name="connsiteX5" fmla="*/ 1555750 w 2527300"/>
              <a:gd name="connsiteY5" fmla="*/ 733425 h 1722437"/>
              <a:gd name="connsiteX6" fmla="*/ 1511300 w 2527300"/>
              <a:gd name="connsiteY6" fmla="*/ 581025 h 1722437"/>
              <a:gd name="connsiteX7" fmla="*/ 1501775 w 2527300"/>
              <a:gd name="connsiteY7" fmla="*/ 441325 h 1722437"/>
              <a:gd name="connsiteX8" fmla="*/ 1503363 w 2527300"/>
              <a:gd name="connsiteY8" fmla="*/ 269875 h 1722437"/>
              <a:gd name="connsiteX9" fmla="*/ 1471613 w 2527300"/>
              <a:gd name="connsiteY9" fmla="*/ 174625 h 1722437"/>
              <a:gd name="connsiteX10" fmla="*/ 1430337 w 2527300"/>
              <a:gd name="connsiteY10" fmla="*/ 98425 h 1722437"/>
              <a:gd name="connsiteX11" fmla="*/ 1354931 w 2527300"/>
              <a:gd name="connsiteY11" fmla="*/ 0 h 1722437"/>
              <a:gd name="connsiteX12" fmla="*/ 0 w 2527300"/>
              <a:gd name="connsiteY12" fmla="*/ 1717675 h 1722437"/>
              <a:gd name="connsiteX0" fmla="*/ 0 w 2527300"/>
              <a:gd name="connsiteY0" fmla="*/ 1717675 h 1722437"/>
              <a:gd name="connsiteX1" fmla="*/ 2527300 w 2527300"/>
              <a:gd name="connsiteY1" fmla="*/ 1722437 h 1722437"/>
              <a:gd name="connsiteX2" fmla="*/ 2477294 w 2527300"/>
              <a:gd name="connsiteY2" fmla="*/ 1454150 h 1722437"/>
              <a:gd name="connsiteX3" fmla="*/ 1980407 w 2527300"/>
              <a:gd name="connsiteY3" fmla="*/ 1250950 h 1722437"/>
              <a:gd name="connsiteX4" fmla="*/ 1701800 w 2527300"/>
              <a:gd name="connsiteY4" fmla="*/ 974725 h 1722437"/>
              <a:gd name="connsiteX5" fmla="*/ 1555750 w 2527300"/>
              <a:gd name="connsiteY5" fmla="*/ 733425 h 1722437"/>
              <a:gd name="connsiteX6" fmla="*/ 1511300 w 2527300"/>
              <a:gd name="connsiteY6" fmla="*/ 581025 h 1722437"/>
              <a:gd name="connsiteX7" fmla="*/ 1501775 w 2527300"/>
              <a:gd name="connsiteY7" fmla="*/ 441325 h 1722437"/>
              <a:gd name="connsiteX8" fmla="*/ 1503363 w 2527300"/>
              <a:gd name="connsiteY8" fmla="*/ 269875 h 1722437"/>
              <a:gd name="connsiteX9" fmla="*/ 1471613 w 2527300"/>
              <a:gd name="connsiteY9" fmla="*/ 174625 h 1722437"/>
              <a:gd name="connsiteX10" fmla="*/ 1430337 w 2527300"/>
              <a:gd name="connsiteY10" fmla="*/ 98425 h 1722437"/>
              <a:gd name="connsiteX11" fmla="*/ 1354931 w 2527300"/>
              <a:gd name="connsiteY11" fmla="*/ 0 h 1722437"/>
              <a:gd name="connsiteX12" fmla="*/ 0 w 2527300"/>
              <a:gd name="connsiteY12" fmla="*/ 1717675 h 1722437"/>
              <a:gd name="connsiteX0" fmla="*/ 0 w 2527300"/>
              <a:gd name="connsiteY0" fmla="*/ 1717675 h 1722437"/>
              <a:gd name="connsiteX1" fmla="*/ 2527300 w 2527300"/>
              <a:gd name="connsiteY1" fmla="*/ 1722437 h 1722437"/>
              <a:gd name="connsiteX2" fmla="*/ 2482057 w 2527300"/>
              <a:gd name="connsiteY2" fmla="*/ 1454150 h 1722437"/>
              <a:gd name="connsiteX3" fmla="*/ 1980407 w 2527300"/>
              <a:gd name="connsiteY3" fmla="*/ 1250950 h 1722437"/>
              <a:gd name="connsiteX4" fmla="*/ 1701800 w 2527300"/>
              <a:gd name="connsiteY4" fmla="*/ 974725 h 1722437"/>
              <a:gd name="connsiteX5" fmla="*/ 1555750 w 2527300"/>
              <a:gd name="connsiteY5" fmla="*/ 733425 h 1722437"/>
              <a:gd name="connsiteX6" fmla="*/ 1511300 w 2527300"/>
              <a:gd name="connsiteY6" fmla="*/ 581025 h 1722437"/>
              <a:gd name="connsiteX7" fmla="*/ 1501775 w 2527300"/>
              <a:gd name="connsiteY7" fmla="*/ 441325 h 1722437"/>
              <a:gd name="connsiteX8" fmla="*/ 1503363 w 2527300"/>
              <a:gd name="connsiteY8" fmla="*/ 269875 h 1722437"/>
              <a:gd name="connsiteX9" fmla="*/ 1471613 w 2527300"/>
              <a:gd name="connsiteY9" fmla="*/ 174625 h 1722437"/>
              <a:gd name="connsiteX10" fmla="*/ 1430337 w 2527300"/>
              <a:gd name="connsiteY10" fmla="*/ 98425 h 1722437"/>
              <a:gd name="connsiteX11" fmla="*/ 1354931 w 2527300"/>
              <a:gd name="connsiteY11" fmla="*/ 0 h 1722437"/>
              <a:gd name="connsiteX12" fmla="*/ 0 w 2527300"/>
              <a:gd name="connsiteY12" fmla="*/ 1717675 h 1722437"/>
              <a:gd name="connsiteX0" fmla="*/ 0 w 2517775"/>
              <a:gd name="connsiteY0" fmla="*/ 1717675 h 1722437"/>
              <a:gd name="connsiteX1" fmla="*/ 2517775 w 2517775"/>
              <a:gd name="connsiteY1" fmla="*/ 1722437 h 1722437"/>
              <a:gd name="connsiteX2" fmla="*/ 2482057 w 2517775"/>
              <a:gd name="connsiteY2" fmla="*/ 1454150 h 1722437"/>
              <a:gd name="connsiteX3" fmla="*/ 1980407 w 2517775"/>
              <a:gd name="connsiteY3" fmla="*/ 1250950 h 1722437"/>
              <a:gd name="connsiteX4" fmla="*/ 1701800 w 2517775"/>
              <a:gd name="connsiteY4" fmla="*/ 974725 h 1722437"/>
              <a:gd name="connsiteX5" fmla="*/ 1555750 w 2517775"/>
              <a:gd name="connsiteY5" fmla="*/ 733425 h 1722437"/>
              <a:gd name="connsiteX6" fmla="*/ 1511300 w 2517775"/>
              <a:gd name="connsiteY6" fmla="*/ 581025 h 1722437"/>
              <a:gd name="connsiteX7" fmla="*/ 1501775 w 2517775"/>
              <a:gd name="connsiteY7" fmla="*/ 441325 h 1722437"/>
              <a:gd name="connsiteX8" fmla="*/ 1503363 w 2517775"/>
              <a:gd name="connsiteY8" fmla="*/ 269875 h 1722437"/>
              <a:gd name="connsiteX9" fmla="*/ 1471613 w 2517775"/>
              <a:gd name="connsiteY9" fmla="*/ 174625 h 1722437"/>
              <a:gd name="connsiteX10" fmla="*/ 1430337 w 2517775"/>
              <a:gd name="connsiteY10" fmla="*/ 98425 h 1722437"/>
              <a:gd name="connsiteX11" fmla="*/ 1354931 w 2517775"/>
              <a:gd name="connsiteY11" fmla="*/ 0 h 1722437"/>
              <a:gd name="connsiteX12" fmla="*/ 0 w 2517775"/>
              <a:gd name="connsiteY12" fmla="*/ 1717675 h 1722437"/>
              <a:gd name="connsiteX0" fmla="*/ 0 w 2518926"/>
              <a:gd name="connsiteY0" fmla="*/ 1717675 h 1722437"/>
              <a:gd name="connsiteX1" fmla="*/ 2517775 w 2518926"/>
              <a:gd name="connsiteY1" fmla="*/ 1722437 h 1722437"/>
              <a:gd name="connsiteX2" fmla="*/ 2482057 w 2518926"/>
              <a:gd name="connsiteY2" fmla="*/ 1454150 h 1722437"/>
              <a:gd name="connsiteX3" fmla="*/ 1980407 w 2518926"/>
              <a:gd name="connsiteY3" fmla="*/ 1250950 h 1722437"/>
              <a:gd name="connsiteX4" fmla="*/ 1701800 w 2518926"/>
              <a:gd name="connsiteY4" fmla="*/ 974725 h 1722437"/>
              <a:gd name="connsiteX5" fmla="*/ 1555750 w 2518926"/>
              <a:gd name="connsiteY5" fmla="*/ 733425 h 1722437"/>
              <a:gd name="connsiteX6" fmla="*/ 1511300 w 2518926"/>
              <a:gd name="connsiteY6" fmla="*/ 581025 h 1722437"/>
              <a:gd name="connsiteX7" fmla="*/ 1501775 w 2518926"/>
              <a:gd name="connsiteY7" fmla="*/ 441325 h 1722437"/>
              <a:gd name="connsiteX8" fmla="*/ 1503363 w 2518926"/>
              <a:gd name="connsiteY8" fmla="*/ 269875 h 1722437"/>
              <a:gd name="connsiteX9" fmla="*/ 1471613 w 2518926"/>
              <a:gd name="connsiteY9" fmla="*/ 174625 h 1722437"/>
              <a:gd name="connsiteX10" fmla="*/ 1430337 w 2518926"/>
              <a:gd name="connsiteY10" fmla="*/ 98425 h 1722437"/>
              <a:gd name="connsiteX11" fmla="*/ 1354931 w 2518926"/>
              <a:gd name="connsiteY11" fmla="*/ 0 h 1722437"/>
              <a:gd name="connsiteX12" fmla="*/ 0 w 2518926"/>
              <a:gd name="connsiteY12" fmla="*/ 1717675 h 172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18926" h="1722437">
                <a:moveTo>
                  <a:pt x="0" y="1717675"/>
                </a:moveTo>
                <a:lnTo>
                  <a:pt x="2517775" y="1722437"/>
                </a:lnTo>
                <a:cubicBezTo>
                  <a:pt x="2516981" y="1509183"/>
                  <a:pt x="2530476" y="1507860"/>
                  <a:pt x="2482057" y="1454150"/>
                </a:cubicBezTo>
                <a:cubicBezTo>
                  <a:pt x="2244990" y="1402292"/>
                  <a:pt x="2217474" y="1388533"/>
                  <a:pt x="1980407" y="1250950"/>
                </a:cubicBezTo>
                <a:cubicBezTo>
                  <a:pt x="1868488" y="1150938"/>
                  <a:pt x="1813719" y="1098550"/>
                  <a:pt x="1701800" y="974725"/>
                </a:cubicBezTo>
                <a:lnTo>
                  <a:pt x="1555750" y="733425"/>
                </a:lnTo>
                <a:lnTo>
                  <a:pt x="1511300" y="581025"/>
                </a:lnTo>
                <a:lnTo>
                  <a:pt x="1501775" y="441325"/>
                </a:lnTo>
                <a:cubicBezTo>
                  <a:pt x="1502304" y="384175"/>
                  <a:pt x="1502834" y="327025"/>
                  <a:pt x="1503363" y="269875"/>
                </a:cubicBezTo>
                <a:lnTo>
                  <a:pt x="1471613" y="174625"/>
                </a:lnTo>
                <a:lnTo>
                  <a:pt x="1430337" y="98425"/>
                </a:lnTo>
                <a:lnTo>
                  <a:pt x="1354931" y="0"/>
                </a:lnTo>
                <a:lnTo>
                  <a:pt x="0" y="1717675"/>
                </a:lnTo>
                <a:close/>
              </a:path>
            </a:pathLst>
          </a:custGeom>
          <a:solidFill>
            <a:srgbClr val="FFC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28600" y="1600200"/>
                <a:ext cx="3124200" cy="4800600"/>
              </a:xfrm>
            </p:spPr>
            <p:txBody>
              <a:bodyPr>
                <a:normAutofit/>
              </a:bodyPr>
              <a:lstStyle/>
              <a:p>
                <a:pPr marL="0" indent="0" algn="ctr">
                  <a:buNone/>
                </a:pPr>
                <a:r>
                  <a:rPr lang="en-GB" sz="1400" b="1" dirty="0">
                    <a:latin typeface="Comic Sans MS" panose="030F0702030302020204" pitchFamily="66" charset="0"/>
                  </a:rPr>
                  <a:t>You can use Integration to find areas of sectors of curves, given their Polar equations</a:t>
                </a:r>
                <a:endParaRPr lang="en-GB" sz="1400" dirty="0">
                  <a:latin typeface="Comic Sans MS" panose="030F0702030302020204" pitchFamily="66" charset="0"/>
                </a:endParaRPr>
              </a:p>
              <a:p>
                <a:pPr marL="0" indent="0" algn="ctr">
                  <a:buNone/>
                </a:pPr>
                <a:endParaRPr lang="en-US" sz="1400" b="1" dirty="0">
                  <a:latin typeface="Comic Sans MS" panose="030F0702030302020204" pitchFamily="66" charset="0"/>
                </a:endParaRPr>
              </a:p>
              <a:p>
                <a:pPr marL="0" indent="0" algn="ctr">
                  <a:buNone/>
                </a:pPr>
                <a:r>
                  <a:rPr lang="en-US" sz="1400" dirty="0">
                    <a:latin typeface="Comic Sans MS" panose="030F0702030302020204" pitchFamily="66" charset="0"/>
                  </a:rPr>
                  <a:t>Consider the area to the right, on the Polar equation </a:t>
                </a:r>
                <a14:m>
                  <m:oMath xmlns:m="http://schemas.openxmlformats.org/officeDocument/2006/math">
                    <m:r>
                      <a:rPr lang="en-US" sz="1400" b="0" i="1" smtClean="0">
                        <a:latin typeface="Cambria Math" panose="02040503050406030204" pitchFamily="18" charset="0"/>
                      </a:rPr>
                      <m:t>𝑟</m:t>
                    </m:r>
                    <m:r>
                      <a:rPr lang="en-US" sz="1400" b="0" i="1" smtClean="0">
                        <a:latin typeface="Cambria Math" panose="02040503050406030204" pitchFamily="18" charset="0"/>
                      </a:rPr>
                      <m:t>=</m:t>
                    </m:r>
                    <m:r>
                      <a:rPr lang="en-US" sz="1400" b="0" i="1" smtClean="0">
                        <a:latin typeface="Cambria Math" panose="02040503050406030204" pitchFamily="18" charset="0"/>
                      </a:rPr>
                      <m:t>𝑓</m:t>
                    </m:r>
                    <m:r>
                      <a:rPr lang="en-US" sz="1400" b="0" i="1" smtClean="0">
                        <a:latin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oMath>
                </a14:m>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sym typeface="Wingdings" panose="05000000000000000000" pitchFamily="2" charset="2"/>
                  </a:rPr>
                  <a:t> </a:t>
                </a:r>
                <a14:m>
                  <m:oMath xmlns:m="http://schemas.openxmlformats.org/officeDocument/2006/math">
                    <m:r>
                      <a:rPr lang="en-GB" sz="1400" i="1" dirty="0">
                        <a:latin typeface="Cambria Math" panose="02040503050406030204" pitchFamily="18" charset="0"/>
                        <a:sym typeface="Wingdings" panose="05000000000000000000" pitchFamily="2" charset="2"/>
                      </a:rPr>
                      <m:t>𝐴</m:t>
                    </m:r>
                  </m:oMath>
                </a14:m>
                <a:r>
                  <a:rPr lang="en-GB" sz="1400" dirty="0">
                    <a:latin typeface="Comic Sans MS" panose="030F0702030302020204" pitchFamily="66" charset="0"/>
                    <a:sym typeface="Wingdings" panose="05000000000000000000" pitchFamily="2" charset="2"/>
                  </a:rPr>
                  <a:t> represents the area ‘under’ the curve – as in, between the curve and the half-lines </a:t>
                </a:r>
                <a14:m>
                  <m:oMath xmlns:m="http://schemas.openxmlformats.org/officeDocument/2006/math">
                    <m:r>
                      <a:rPr lang="en-GB" sz="1400" i="1">
                        <a:latin typeface="Cambria Math" panose="02040503050406030204" pitchFamily="18" charset="0"/>
                        <a:ea typeface="Cambria Math" panose="02040503050406030204" pitchFamily="18" charset="0"/>
                        <a:sym typeface="Wingdings" panose="05000000000000000000" pitchFamily="2" charset="2"/>
                      </a:rPr>
                      <m:t>𝜃</m:t>
                    </m:r>
                    <m:r>
                      <a:rPr lang="en-US" sz="1400" i="1">
                        <a:latin typeface="Cambria Math" panose="02040503050406030204" pitchFamily="18" charset="0"/>
                        <a:ea typeface="Cambria Math" panose="02040503050406030204" pitchFamily="18" charset="0"/>
                        <a:sym typeface="Wingdings" panose="05000000000000000000" pitchFamily="2" charset="2"/>
                      </a:rPr>
                      <m:t>=0</m:t>
                    </m:r>
                  </m:oMath>
                </a14:m>
                <a:r>
                  <a:rPr lang="en-GB" sz="1400" dirty="0">
                    <a:latin typeface="Comic Sans MS" panose="030F0702030302020204" pitchFamily="66" charset="0"/>
                  </a:rPr>
                  <a:t> and </a:t>
                </a:r>
                <a14:m>
                  <m:oMath xmlns:m="http://schemas.openxmlformats.org/officeDocument/2006/math">
                    <m:r>
                      <a:rPr lang="en-GB" sz="1400" i="1">
                        <a:latin typeface="Cambria Math" panose="02040503050406030204" pitchFamily="18" charset="0"/>
                        <a:ea typeface="Cambria Math" panose="02040503050406030204" pitchFamily="18" charset="0"/>
                      </a:rPr>
                      <m:t>𝜃</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𝜃</m:t>
                    </m:r>
                  </m:oMath>
                </a14:m>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algn="ctr">
                  <a:buFont typeface="Wingdings" panose="05000000000000000000" pitchFamily="2" charset="2"/>
                  <a:buChar char="à"/>
                </a:pPr>
                <a:r>
                  <a:rPr lang="en-GB" sz="1400" dirty="0">
                    <a:latin typeface="Comic Sans MS" panose="030F0702030302020204" pitchFamily="66" charset="0"/>
                    <a:sym typeface="Wingdings" panose="05000000000000000000" pitchFamily="2" charset="2"/>
                  </a:rPr>
                  <a:t>If we increase </a:t>
                </a:r>
                <a14:m>
                  <m:oMath xmlns:m="http://schemas.openxmlformats.org/officeDocument/2006/math">
                    <m:r>
                      <a:rPr lang="en-GB" sz="1400" i="1" smtClean="0">
                        <a:latin typeface="Cambria Math" panose="02040503050406030204" pitchFamily="18" charset="0"/>
                        <a:ea typeface="Cambria Math" panose="02040503050406030204" pitchFamily="18" charset="0"/>
                        <a:sym typeface="Wingdings" panose="05000000000000000000" pitchFamily="2" charset="2"/>
                      </a:rPr>
                      <m:t>𝜃</m:t>
                    </m:r>
                  </m:oMath>
                </a14:m>
                <a:r>
                  <a:rPr lang="en-GB" sz="1400" dirty="0">
                    <a:latin typeface="Comic Sans MS" panose="030F0702030302020204" pitchFamily="66" charset="0"/>
                  </a:rPr>
                  <a:t> by a small amount (</a:t>
                </a:r>
                <a14:m>
                  <m:oMath xmlns:m="http://schemas.openxmlformats.org/officeDocument/2006/math">
                    <m:r>
                      <a:rPr lang="en-GB" sz="1400" i="1" smtClean="0">
                        <a:latin typeface="Cambria Math" panose="02040503050406030204" pitchFamily="18" charset="0"/>
                        <a:ea typeface="Cambria Math" panose="02040503050406030204" pitchFamily="18" charset="0"/>
                      </a:rPr>
                      <m:t>𝛿𝜃</m:t>
                    </m:r>
                  </m:oMath>
                </a14:m>
                <a:r>
                  <a:rPr lang="en-GB" sz="1400" dirty="0">
                    <a:latin typeface="Comic Sans MS" panose="030F0702030302020204" pitchFamily="66" charset="0"/>
                  </a:rPr>
                  <a:t>), it will also increase the area by a small amount (</a:t>
                </a:r>
                <a14:m>
                  <m:oMath xmlns:m="http://schemas.openxmlformats.org/officeDocument/2006/math">
                    <m:r>
                      <a:rPr lang="en-GB" sz="1400" i="1">
                        <a:latin typeface="Cambria Math" panose="02040503050406030204" pitchFamily="18" charset="0"/>
                        <a:ea typeface="Cambria Math" panose="02040503050406030204" pitchFamily="18" charset="0"/>
                      </a:rPr>
                      <m:t>𝛿</m:t>
                    </m:r>
                    <m:r>
                      <a:rPr lang="en-US" sz="1400" b="0" i="1" smtClean="0">
                        <a:latin typeface="Cambria Math" panose="02040503050406030204" pitchFamily="18" charset="0"/>
                        <a:ea typeface="Cambria Math" panose="02040503050406030204" pitchFamily="18" charset="0"/>
                      </a:rPr>
                      <m:t>𝐴</m:t>
                    </m:r>
                  </m:oMath>
                </a14:m>
                <a:r>
                  <a:rPr lang="en-GB" sz="1400" dirty="0">
                    <a:latin typeface="Comic Sans MS" panose="030F0702030302020204" pitchFamily="66" charset="0"/>
                  </a:rPr>
                  <a:t>)</a:t>
                </a:r>
              </a:p>
              <a:p>
                <a:pPr algn="ctr">
                  <a:buFont typeface="Wingdings" panose="05000000000000000000" pitchFamily="2" charset="2"/>
                  <a:buChar char="à"/>
                </a:pPr>
                <a:endParaRPr lang="en-GB" sz="1400" dirty="0">
                  <a:latin typeface="Comic Sans MS" panose="030F0702030302020204" pitchFamily="66" charset="0"/>
                </a:endParaRPr>
              </a:p>
              <a:p>
                <a:pPr algn="ctr">
                  <a:buFont typeface="Wingdings" panose="05000000000000000000" pitchFamily="2" charset="2"/>
                  <a:buChar char="à"/>
                </a:pPr>
                <a:r>
                  <a:rPr lang="en-GB" sz="1400" dirty="0">
                    <a:latin typeface="Comic Sans MS" panose="030F0702030302020204" pitchFamily="66" charset="0"/>
                  </a:rPr>
                  <a:t>This new area will be between two values…</a:t>
                </a:r>
              </a:p>
              <a:p>
                <a:pPr marL="0" indent="0" algn="ctr">
                  <a:buNone/>
                </a:pPr>
                <a:endParaRPr lang="en-GB" sz="1400" dirty="0">
                  <a:latin typeface="Comic Sans MS" panose="030F0702030302020204" pitchFamily="66"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28600" y="1600200"/>
                <a:ext cx="3124200" cy="4800600"/>
              </a:xfrm>
              <a:blipFill>
                <a:blip r:embed="rId2"/>
                <a:stretch>
                  <a:fillRect t="-762" r="-2539"/>
                </a:stretch>
              </a:blipFill>
            </p:spPr>
            <p:txBody>
              <a:bodyPr/>
              <a:lstStyle/>
              <a:p>
                <a:r>
                  <a:rPr lang="en-GB">
                    <a:noFill/>
                  </a:rPr>
                  <a:t> </a:t>
                </a:r>
              </a:p>
            </p:txBody>
          </p:sp>
        </mc:Fallback>
      </mc:AlternateContent>
      <p:sp>
        <p:nvSpPr>
          <p:cNvPr id="29" name="タイトル 1">
            <a:extLst>
              <a:ext uri="{FF2B5EF4-FFF2-40B4-BE49-F238E27FC236}">
                <a16:creationId xmlns:a16="http://schemas.microsoft.com/office/drawing/2014/main" id="{0E3B5B12-5B6E-4F45-BC44-7E1ABDAD38F9}"/>
              </a:ext>
            </a:extLst>
          </p:cNvPr>
          <p:cNvSpPr>
            <a:spLocks noGrp="1"/>
          </p:cNvSpPr>
          <p:nvPr>
            <p:ph type="title"/>
          </p:nvPr>
        </p:nvSpPr>
        <p:spPr>
          <a:xfrm>
            <a:off x="628650" y="286524"/>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30" name="テキスト ボックス 29">
            <a:extLst>
              <a:ext uri="{FF2B5EF4-FFF2-40B4-BE49-F238E27FC236}">
                <a16:creationId xmlns:a16="http://schemas.microsoft.com/office/drawing/2014/main" id="{CBE3427D-AD73-4AC2-8055-28EE0684B746}"/>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p:cxnSp>
        <p:nvCxnSpPr>
          <p:cNvPr id="5" name="Straight Arrow Connector 126">
            <a:extLst>
              <a:ext uri="{FF2B5EF4-FFF2-40B4-BE49-F238E27FC236}">
                <a16:creationId xmlns:a16="http://schemas.microsoft.com/office/drawing/2014/main" id="{B07598C8-2E8A-4ED8-AFC9-7C367A466E8D}"/>
              </a:ext>
            </a:extLst>
          </p:cNvPr>
          <p:cNvCxnSpPr>
            <a:cxnSpLocks/>
          </p:cNvCxnSpPr>
          <p:nvPr/>
        </p:nvCxnSpPr>
        <p:spPr>
          <a:xfrm flipV="1">
            <a:off x="5266639" y="1179625"/>
            <a:ext cx="0" cy="28863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126">
            <a:extLst>
              <a:ext uri="{FF2B5EF4-FFF2-40B4-BE49-F238E27FC236}">
                <a16:creationId xmlns:a16="http://schemas.microsoft.com/office/drawing/2014/main" id="{DF0D0821-6707-43FF-90BA-BE785B0A990D}"/>
              </a:ext>
            </a:extLst>
          </p:cNvPr>
          <p:cNvCxnSpPr>
            <a:cxnSpLocks/>
          </p:cNvCxnSpPr>
          <p:nvPr/>
        </p:nvCxnSpPr>
        <p:spPr>
          <a:xfrm rot="5400000" flipV="1">
            <a:off x="6528748" y="2406223"/>
            <a:ext cx="0" cy="28863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DB3B5B03-3066-496C-B50D-79E48954DD35}"/>
              </a:ext>
            </a:extLst>
          </p:cNvPr>
          <p:cNvCxnSpPr>
            <a:cxnSpLocks/>
            <a:endCxn id="22" idx="5"/>
          </p:cNvCxnSpPr>
          <p:nvPr/>
        </p:nvCxnSpPr>
        <p:spPr>
          <a:xfrm flipV="1">
            <a:off x="5270500" y="2133600"/>
            <a:ext cx="1344613" cy="17018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1" name="テキスト ボックス 20">
                <a:extLst>
                  <a:ext uri="{FF2B5EF4-FFF2-40B4-BE49-F238E27FC236}">
                    <a16:creationId xmlns:a16="http://schemas.microsoft.com/office/drawing/2014/main" id="{A7B2A9F1-4C79-4098-88BD-D6BA2FB02680}"/>
                  </a:ext>
                </a:extLst>
              </p:cNvPr>
              <p:cNvSpPr txBox="1"/>
              <p:nvPr/>
            </p:nvSpPr>
            <p:spPr>
              <a:xfrm>
                <a:off x="6361412" y="3240201"/>
                <a:ext cx="155620"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oMath>
                  </m:oMathPara>
                </a14:m>
                <a:endParaRPr lang="en-GB" sz="1400" dirty="0"/>
              </a:p>
            </p:txBody>
          </p:sp>
        </mc:Choice>
        <mc:Fallback>
          <p:sp>
            <p:nvSpPr>
              <p:cNvPr id="21" name="テキスト ボックス 20">
                <a:extLst>
                  <a:ext uri="{FF2B5EF4-FFF2-40B4-BE49-F238E27FC236}">
                    <a16:creationId xmlns:a16="http://schemas.microsoft.com/office/drawing/2014/main" id="{A7B2A9F1-4C79-4098-88BD-D6BA2FB02680}"/>
                  </a:ext>
                </a:extLst>
              </p:cNvPr>
              <p:cNvSpPr txBox="1">
                <a:spLocks noRot="1" noChangeAspect="1" noMove="1" noResize="1" noEditPoints="1" noAdjustHandles="1" noChangeArrowheads="1" noChangeShapeType="1" noTextEdit="1"/>
              </p:cNvSpPr>
              <p:nvPr/>
            </p:nvSpPr>
            <p:spPr>
              <a:xfrm>
                <a:off x="6361412" y="3240201"/>
                <a:ext cx="155620" cy="215444"/>
              </a:xfrm>
              <a:prstGeom prst="rect">
                <a:avLst/>
              </a:prstGeom>
              <a:blipFill>
                <a:blip r:embed="rId3"/>
                <a:stretch>
                  <a:fillRect l="-28000" r="-24000" b="-5714"/>
                </a:stretch>
              </a:blipFill>
            </p:spPr>
            <p:txBody>
              <a:bodyPr/>
              <a:lstStyle/>
              <a:p>
                <a:r>
                  <a:rPr lang="en-GB">
                    <a:noFill/>
                  </a:rPr>
                  <a:t> </a:t>
                </a:r>
              </a:p>
            </p:txBody>
          </p:sp>
        </mc:Fallback>
      </mc:AlternateContent>
      <p:sp>
        <p:nvSpPr>
          <p:cNvPr id="22" name="フリーフォーム: 図形 21">
            <a:extLst>
              <a:ext uri="{FF2B5EF4-FFF2-40B4-BE49-F238E27FC236}">
                <a16:creationId xmlns:a16="http://schemas.microsoft.com/office/drawing/2014/main" id="{7593A74F-A114-43B8-92FA-908136F0909B}"/>
              </a:ext>
            </a:extLst>
          </p:cNvPr>
          <p:cNvSpPr/>
          <p:nvPr/>
        </p:nvSpPr>
        <p:spPr>
          <a:xfrm>
            <a:off x="5700713" y="1700213"/>
            <a:ext cx="2076450" cy="1900237"/>
          </a:xfrm>
          <a:custGeom>
            <a:avLst/>
            <a:gdLst>
              <a:gd name="connsiteX0" fmla="*/ 2057400 w 2057400"/>
              <a:gd name="connsiteY0" fmla="*/ 1890712 h 1890712"/>
              <a:gd name="connsiteX1" fmla="*/ 1600200 w 2057400"/>
              <a:gd name="connsiteY1" fmla="*/ 1719262 h 1890712"/>
              <a:gd name="connsiteX2" fmla="*/ 1243012 w 2057400"/>
              <a:gd name="connsiteY2" fmla="*/ 1371600 h 1890712"/>
              <a:gd name="connsiteX3" fmla="*/ 1071562 w 2057400"/>
              <a:gd name="connsiteY3" fmla="*/ 1028700 h 1890712"/>
              <a:gd name="connsiteX4" fmla="*/ 1057275 w 2057400"/>
              <a:gd name="connsiteY4" fmla="*/ 695325 h 1890712"/>
              <a:gd name="connsiteX5" fmla="*/ 914400 w 2057400"/>
              <a:gd name="connsiteY5" fmla="*/ 433387 h 1890712"/>
              <a:gd name="connsiteX6" fmla="*/ 571500 w 2057400"/>
              <a:gd name="connsiteY6" fmla="*/ 147637 h 1890712"/>
              <a:gd name="connsiteX7" fmla="*/ 0 w 2057400"/>
              <a:gd name="connsiteY7" fmla="*/ 0 h 1890712"/>
              <a:gd name="connsiteX0" fmla="*/ 2076450 w 2076450"/>
              <a:gd name="connsiteY0" fmla="*/ 1900237 h 1900237"/>
              <a:gd name="connsiteX1" fmla="*/ 1600200 w 2076450"/>
              <a:gd name="connsiteY1" fmla="*/ 1719262 h 1900237"/>
              <a:gd name="connsiteX2" fmla="*/ 1243012 w 2076450"/>
              <a:gd name="connsiteY2" fmla="*/ 1371600 h 1900237"/>
              <a:gd name="connsiteX3" fmla="*/ 1071562 w 2076450"/>
              <a:gd name="connsiteY3" fmla="*/ 1028700 h 1900237"/>
              <a:gd name="connsiteX4" fmla="*/ 1057275 w 2076450"/>
              <a:gd name="connsiteY4" fmla="*/ 695325 h 1900237"/>
              <a:gd name="connsiteX5" fmla="*/ 914400 w 2076450"/>
              <a:gd name="connsiteY5" fmla="*/ 433387 h 1900237"/>
              <a:gd name="connsiteX6" fmla="*/ 571500 w 2076450"/>
              <a:gd name="connsiteY6" fmla="*/ 147637 h 1900237"/>
              <a:gd name="connsiteX7" fmla="*/ 0 w 2076450"/>
              <a:gd name="connsiteY7" fmla="*/ 0 h 190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6450" h="1900237">
                <a:moveTo>
                  <a:pt x="2076450" y="1900237"/>
                </a:moveTo>
                <a:cubicBezTo>
                  <a:pt x="1915715" y="1857771"/>
                  <a:pt x="1739106" y="1807368"/>
                  <a:pt x="1600200" y="1719262"/>
                </a:cubicBezTo>
                <a:cubicBezTo>
                  <a:pt x="1461294" y="1631156"/>
                  <a:pt x="1331118" y="1486694"/>
                  <a:pt x="1243012" y="1371600"/>
                </a:cubicBezTo>
                <a:cubicBezTo>
                  <a:pt x="1154906" y="1256506"/>
                  <a:pt x="1102518" y="1141412"/>
                  <a:pt x="1071562" y="1028700"/>
                </a:cubicBezTo>
                <a:cubicBezTo>
                  <a:pt x="1040606" y="915988"/>
                  <a:pt x="1083469" y="794544"/>
                  <a:pt x="1057275" y="695325"/>
                </a:cubicBezTo>
                <a:cubicBezTo>
                  <a:pt x="1031081" y="596106"/>
                  <a:pt x="995363" y="524668"/>
                  <a:pt x="914400" y="433387"/>
                </a:cubicBezTo>
                <a:cubicBezTo>
                  <a:pt x="833437" y="342106"/>
                  <a:pt x="723900" y="219868"/>
                  <a:pt x="571500" y="147637"/>
                </a:cubicBezTo>
                <a:cubicBezTo>
                  <a:pt x="419100" y="75406"/>
                  <a:pt x="209550" y="37703"/>
                  <a:pt x="0" y="0"/>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円弧 23">
            <a:extLst>
              <a:ext uri="{FF2B5EF4-FFF2-40B4-BE49-F238E27FC236}">
                <a16:creationId xmlns:a16="http://schemas.microsoft.com/office/drawing/2014/main" id="{7ECA397F-084E-4D97-AA96-7394A136ADC9}"/>
              </a:ext>
            </a:extLst>
          </p:cNvPr>
          <p:cNvSpPr/>
          <p:nvPr/>
        </p:nvSpPr>
        <p:spPr>
          <a:xfrm>
            <a:off x="4667250" y="3416300"/>
            <a:ext cx="914400" cy="914400"/>
          </a:xfrm>
          <a:prstGeom prst="arc">
            <a:avLst>
              <a:gd name="adj1" fmla="val 19168494"/>
              <a:gd name="adj2" fmla="val 2142567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2" name="直線コネクタ 31">
            <a:extLst>
              <a:ext uri="{FF2B5EF4-FFF2-40B4-BE49-F238E27FC236}">
                <a16:creationId xmlns:a16="http://schemas.microsoft.com/office/drawing/2014/main" id="{E23C7844-077F-4465-9C8B-0383A6FEDBB1}"/>
              </a:ext>
            </a:extLst>
          </p:cNvPr>
          <p:cNvCxnSpPr>
            <a:cxnSpLocks/>
          </p:cNvCxnSpPr>
          <p:nvPr/>
        </p:nvCxnSpPr>
        <p:spPr>
          <a:xfrm flipV="1">
            <a:off x="5271980" y="1926454"/>
            <a:ext cx="1093309" cy="191930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3" name="テキスト ボックス 32">
                <a:extLst>
                  <a:ext uri="{FF2B5EF4-FFF2-40B4-BE49-F238E27FC236}">
                    <a16:creationId xmlns:a16="http://schemas.microsoft.com/office/drawing/2014/main" id="{289A7DF2-0E65-4D85-9CDB-6DFB5409E2AA}"/>
                  </a:ext>
                </a:extLst>
              </p:cNvPr>
              <p:cNvSpPr txBox="1"/>
              <p:nvPr/>
            </p:nvSpPr>
            <p:spPr>
              <a:xfrm>
                <a:off x="4789547" y="2944944"/>
                <a:ext cx="242502"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𝛿𝜃</m:t>
                      </m:r>
                    </m:oMath>
                  </m:oMathPara>
                </a14:m>
                <a:endParaRPr lang="en-GB" sz="1400" dirty="0"/>
              </a:p>
            </p:txBody>
          </p:sp>
        </mc:Choice>
        <mc:Fallback>
          <p:sp>
            <p:nvSpPr>
              <p:cNvPr id="33" name="テキスト ボックス 32">
                <a:extLst>
                  <a:ext uri="{FF2B5EF4-FFF2-40B4-BE49-F238E27FC236}">
                    <a16:creationId xmlns:a16="http://schemas.microsoft.com/office/drawing/2014/main" id="{289A7DF2-0E65-4D85-9CDB-6DFB5409E2AA}"/>
                  </a:ext>
                </a:extLst>
              </p:cNvPr>
              <p:cNvSpPr txBox="1">
                <a:spLocks noRot="1" noChangeAspect="1" noMove="1" noResize="1" noEditPoints="1" noAdjustHandles="1" noChangeArrowheads="1" noChangeShapeType="1" noTextEdit="1"/>
              </p:cNvSpPr>
              <p:nvPr/>
            </p:nvSpPr>
            <p:spPr>
              <a:xfrm>
                <a:off x="4789547" y="2944944"/>
                <a:ext cx="242502" cy="215444"/>
              </a:xfrm>
              <a:prstGeom prst="rect">
                <a:avLst/>
              </a:prstGeom>
              <a:blipFill>
                <a:blip r:embed="rId4"/>
                <a:stretch>
                  <a:fillRect l="-20513" r="-15385" b="-857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4" name="テキスト ボックス 33">
                <a:extLst>
                  <a:ext uri="{FF2B5EF4-FFF2-40B4-BE49-F238E27FC236}">
                    <a16:creationId xmlns:a16="http://schemas.microsoft.com/office/drawing/2014/main" id="{7B58C9EE-321A-47F3-9370-A0A15121A108}"/>
                  </a:ext>
                </a:extLst>
              </p:cNvPr>
              <p:cNvSpPr txBox="1"/>
              <p:nvPr/>
            </p:nvSpPr>
            <p:spPr>
              <a:xfrm>
                <a:off x="6130642" y="2260352"/>
                <a:ext cx="251800"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𝛿</m:t>
                      </m:r>
                      <m:r>
                        <a:rPr lang="en-US" sz="1400" b="0" i="1" smtClean="0">
                          <a:latin typeface="Cambria Math" panose="02040503050406030204" pitchFamily="18" charset="0"/>
                        </a:rPr>
                        <m:t>𝐴</m:t>
                      </m:r>
                    </m:oMath>
                  </m:oMathPara>
                </a14:m>
                <a:endParaRPr lang="en-GB" sz="1400" dirty="0"/>
              </a:p>
            </p:txBody>
          </p:sp>
        </mc:Choice>
        <mc:Fallback>
          <p:sp>
            <p:nvSpPr>
              <p:cNvPr id="34" name="テキスト ボックス 33">
                <a:extLst>
                  <a:ext uri="{FF2B5EF4-FFF2-40B4-BE49-F238E27FC236}">
                    <a16:creationId xmlns:a16="http://schemas.microsoft.com/office/drawing/2014/main" id="{7B58C9EE-321A-47F3-9370-A0A15121A108}"/>
                  </a:ext>
                </a:extLst>
              </p:cNvPr>
              <p:cNvSpPr txBox="1">
                <a:spLocks noRot="1" noChangeAspect="1" noMove="1" noResize="1" noEditPoints="1" noAdjustHandles="1" noChangeArrowheads="1" noChangeShapeType="1" noTextEdit="1"/>
              </p:cNvSpPr>
              <p:nvPr/>
            </p:nvSpPr>
            <p:spPr>
              <a:xfrm>
                <a:off x="6130642" y="2260352"/>
                <a:ext cx="251800" cy="215444"/>
              </a:xfrm>
              <a:prstGeom prst="rect">
                <a:avLst/>
              </a:prstGeom>
              <a:blipFill>
                <a:blip r:embed="rId5"/>
                <a:stretch>
                  <a:fillRect l="-19512" r="-14634" b="-5714"/>
                </a:stretch>
              </a:blipFill>
            </p:spPr>
            <p:txBody>
              <a:bodyPr/>
              <a:lstStyle/>
              <a:p>
                <a:r>
                  <a:rPr lang="en-GB">
                    <a:noFill/>
                  </a:rPr>
                  <a:t> </a:t>
                </a:r>
              </a:p>
            </p:txBody>
          </p:sp>
        </mc:Fallback>
      </mc:AlternateContent>
      <p:sp>
        <p:nvSpPr>
          <p:cNvPr id="35" name="円弧 34">
            <a:extLst>
              <a:ext uri="{FF2B5EF4-FFF2-40B4-BE49-F238E27FC236}">
                <a16:creationId xmlns:a16="http://schemas.microsoft.com/office/drawing/2014/main" id="{82C38DAD-B047-46C6-B7A3-17B72E7BB040}"/>
              </a:ext>
            </a:extLst>
          </p:cNvPr>
          <p:cNvSpPr/>
          <p:nvPr/>
        </p:nvSpPr>
        <p:spPr>
          <a:xfrm>
            <a:off x="4850130" y="3294380"/>
            <a:ext cx="914400" cy="914400"/>
          </a:xfrm>
          <a:prstGeom prst="arc">
            <a:avLst>
              <a:gd name="adj1" fmla="val 18116926"/>
              <a:gd name="adj2" fmla="val 1870445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7" name="直線コネクタ 36">
            <a:extLst>
              <a:ext uri="{FF2B5EF4-FFF2-40B4-BE49-F238E27FC236}">
                <a16:creationId xmlns:a16="http://schemas.microsoft.com/office/drawing/2014/main" id="{77D7F4C5-CF06-489E-8D84-F764F70FCC4C}"/>
              </a:ext>
            </a:extLst>
          </p:cNvPr>
          <p:cNvCxnSpPr>
            <a:cxnSpLocks/>
          </p:cNvCxnSpPr>
          <p:nvPr/>
        </p:nvCxnSpPr>
        <p:spPr>
          <a:xfrm>
            <a:off x="5013960" y="3040380"/>
            <a:ext cx="525780" cy="37116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1" name="部分円 40">
            <a:extLst>
              <a:ext uri="{FF2B5EF4-FFF2-40B4-BE49-F238E27FC236}">
                <a16:creationId xmlns:a16="http://schemas.microsoft.com/office/drawing/2014/main" id="{DEE37ACD-9BB4-49E3-8C75-92E48E21C2E5}"/>
              </a:ext>
            </a:extLst>
          </p:cNvPr>
          <p:cNvSpPr>
            <a:spLocks noChangeAspect="1"/>
          </p:cNvSpPr>
          <p:nvPr/>
        </p:nvSpPr>
        <p:spPr>
          <a:xfrm rot="10800000">
            <a:off x="3190240" y="1704340"/>
            <a:ext cx="4213860" cy="4213860"/>
          </a:xfrm>
          <a:prstGeom prst="pie">
            <a:avLst>
              <a:gd name="adj1" fmla="val 7177220"/>
              <a:gd name="adj2" fmla="val 7688178"/>
            </a:avLst>
          </a:prstGeom>
          <a:solidFill>
            <a:schemeClr val="accent1">
              <a:lumMod val="7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mc:Choice xmlns:a14="http://schemas.microsoft.com/office/drawing/2010/main" Requires="a14">
          <p:sp>
            <p:nvSpPr>
              <p:cNvPr id="43" name="テキスト ボックス 42">
                <a:extLst>
                  <a:ext uri="{FF2B5EF4-FFF2-40B4-BE49-F238E27FC236}">
                    <a16:creationId xmlns:a16="http://schemas.microsoft.com/office/drawing/2014/main" id="{7B8E75CE-8880-4519-BEFD-99437468A90F}"/>
                  </a:ext>
                </a:extLst>
              </p:cNvPr>
              <p:cNvSpPr txBox="1"/>
              <p:nvPr/>
            </p:nvSpPr>
            <p:spPr>
              <a:xfrm>
                <a:off x="6740507" y="2057196"/>
                <a:ext cx="721801"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𝑟</m:t>
                      </m:r>
                      <m:r>
                        <a:rPr lang="en-US" sz="1400" b="0" i="1" smtClean="0">
                          <a:latin typeface="Cambria Math" panose="02040503050406030204" pitchFamily="18" charset="0"/>
                        </a:rPr>
                        <m:t>=</m:t>
                      </m:r>
                      <m:r>
                        <a:rPr lang="en-US" sz="1400" b="0" i="1" smtClean="0">
                          <a:latin typeface="Cambria Math" panose="02040503050406030204" pitchFamily="18" charset="0"/>
                        </a:rPr>
                        <m:t>𝑓</m:t>
                      </m:r>
                      <m:r>
                        <a:rPr lang="en-US" sz="1400" b="0" i="1" smtClean="0">
                          <a:latin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oMath>
                  </m:oMathPara>
                </a14:m>
                <a:endParaRPr lang="en-GB" sz="1400" dirty="0"/>
              </a:p>
            </p:txBody>
          </p:sp>
        </mc:Choice>
        <mc:Fallback>
          <p:sp>
            <p:nvSpPr>
              <p:cNvPr id="43" name="テキスト ボックス 42">
                <a:extLst>
                  <a:ext uri="{FF2B5EF4-FFF2-40B4-BE49-F238E27FC236}">
                    <a16:creationId xmlns:a16="http://schemas.microsoft.com/office/drawing/2014/main" id="{7B8E75CE-8880-4519-BEFD-99437468A90F}"/>
                  </a:ext>
                </a:extLst>
              </p:cNvPr>
              <p:cNvSpPr txBox="1">
                <a:spLocks noRot="1" noChangeAspect="1" noMove="1" noResize="1" noEditPoints="1" noAdjustHandles="1" noChangeArrowheads="1" noChangeShapeType="1" noTextEdit="1"/>
              </p:cNvSpPr>
              <p:nvPr/>
            </p:nvSpPr>
            <p:spPr>
              <a:xfrm>
                <a:off x="6740507" y="2057196"/>
                <a:ext cx="721801" cy="215444"/>
              </a:xfrm>
              <a:prstGeom prst="rect">
                <a:avLst/>
              </a:prstGeom>
              <a:blipFill>
                <a:blip r:embed="rId6"/>
                <a:stretch>
                  <a:fillRect l="-3390" r="-8475" b="-30556"/>
                </a:stretch>
              </a:blipFill>
            </p:spPr>
            <p:txBody>
              <a:bodyPr/>
              <a:lstStyle/>
              <a:p>
                <a:r>
                  <a:rPr lang="en-GB">
                    <a:noFill/>
                  </a:rPr>
                  <a:t> </a:t>
                </a:r>
              </a:p>
            </p:txBody>
          </p:sp>
        </mc:Fallback>
      </mc:AlternateContent>
      <p:grpSp>
        <p:nvGrpSpPr>
          <p:cNvPr id="48" name="グループ化 47">
            <a:extLst>
              <a:ext uri="{FF2B5EF4-FFF2-40B4-BE49-F238E27FC236}">
                <a16:creationId xmlns:a16="http://schemas.microsoft.com/office/drawing/2014/main" id="{39643D5F-3953-46AE-AE7F-E921EC10414E}"/>
              </a:ext>
            </a:extLst>
          </p:cNvPr>
          <p:cNvGrpSpPr/>
          <p:nvPr/>
        </p:nvGrpSpPr>
        <p:grpSpPr>
          <a:xfrm>
            <a:off x="6560820" y="2072640"/>
            <a:ext cx="121920" cy="137160"/>
            <a:chOff x="4983480" y="4259580"/>
            <a:chExt cx="121920" cy="137160"/>
          </a:xfrm>
        </p:grpSpPr>
        <p:cxnSp>
          <p:nvCxnSpPr>
            <p:cNvPr id="45" name="直線コネクタ 44">
              <a:extLst>
                <a:ext uri="{FF2B5EF4-FFF2-40B4-BE49-F238E27FC236}">
                  <a16:creationId xmlns:a16="http://schemas.microsoft.com/office/drawing/2014/main" id="{7757C429-94D7-43A0-9635-22E71BD76526}"/>
                </a:ext>
              </a:extLst>
            </p:cNvPr>
            <p:cNvCxnSpPr/>
            <p:nvPr/>
          </p:nvCxnSpPr>
          <p:spPr>
            <a:xfrm>
              <a:off x="4983480" y="4259580"/>
              <a:ext cx="121920" cy="1371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E9C746B7-1700-44BF-8A1B-1C44A8EDB595}"/>
                </a:ext>
              </a:extLst>
            </p:cNvPr>
            <p:cNvCxnSpPr>
              <a:cxnSpLocks/>
            </p:cNvCxnSpPr>
            <p:nvPr/>
          </p:nvCxnSpPr>
          <p:spPr>
            <a:xfrm flipH="1">
              <a:off x="4983480" y="4259580"/>
              <a:ext cx="121920" cy="1371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52" name="テキスト ボックス 51">
                <a:extLst>
                  <a:ext uri="{FF2B5EF4-FFF2-40B4-BE49-F238E27FC236}">
                    <a16:creationId xmlns:a16="http://schemas.microsoft.com/office/drawing/2014/main" id="{4406D4FB-74D2-44E2-885D-9F9F9BFAFE23}"/>
                  </a:ext>
                </a:extLst>
              </p:cNvPr>
              <p:cNvSpPr txBox="1"/>
              <p:nvPr/>
            </p:nvSpPr>
            <p:spPr>
              <a:xfrm>
                <a:off x="7816832" y="3476421"/>
                <a:ext cx="721801"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𝑟</m:t>
                      </m:r>
                      <m:r>
                        <a:rPr lang="en-US" sz="1400" b="0" i="1" smtClean="0">
                          <a:latin typeface="Cambria Math" panose="02040503050406030204" pitchFamily="18" charset="0"/>
                        </a:rPr>
                        <m:t>=</m:t>
                      </m:r>
                      <m:r>
                        <a:rPr lang="en-US" sz="1400" b="0" i="1" smtClean="0">
                          <a:latin typeface="Cambria Math" panose="02040503050406030204" pitchFamily="18" charset="0"/>
                        </a:rPr>
                        <m:t>𝑓</m:t>
                      </m:r>
                      <m:r>
                        <a:rPr lang="en-US" sz="1400" b="0" i="1" smtClean="0">
                          <a:latin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oMath>
                  </m:oMathPara>
                </a14:m>
                <a:endParaRPr lang="en-GB" sz="1400" dirty="0"/>
              </a:p>
            </p:txBody>
          </p:sp>
        </mc:Choice>
        <mc:Fallback>
          <p:sp>
            <p:nvSpPr>
              <p:cNvPr id="52" name="テキスト ボックス 51">
                <a:extLst>
                  <a:ext uri="{FF2B5EF4-FFF2-40B4-BE49-F238E27FC236}">
                    <a16:creationId xmlns:a16="http://schemas.microsoft.com/office/drawing/2014/main" id="{4406D4FB-74D2-44E2-885D-9F9F9BFAFE23}"/>
                  </a:ext>
                </a:extLst>
              </p:cNvPr>
              <p:cNvSpPr txBox="1">
                <a:spLocks noRot="1" noChangeAspect="1" noMove="1" noResize="1" noEditPoints="1" noAdjustHandles="1" noChangeArrowheads="1" noChangeShapeType="1" noTextEdit="1"/>
              </p:cNvSpPr>
              <p:nvPr/>
            </p:nvSpPr>
            <p:spPr>
              <a:xfrm>
                <a:off x="7816832" y="3476421"/>
                <a:ext cx="721801" cy="215444"/>
              </a:xfrm>
              <a:prstGeom prst="rect">
                <a:avLst/>
              </a:prstGeom>
              <a:blipFill>
                <a:blip r:embed="rId7"/>
                <a:stretch>
                  <a:fillRect l="-2521" r="-8403" b="-3055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3" name="テキスト ボックス 52">
                <a:extLst>
                  <a:ext uri="{FF2B5EF4-FFF2-40B4-BE49-F238E27FC236}">
                    <a16:creationId xmlns:a16="http://schemas.microsoft.com/office/drawing/2014/main" id="{ED18F2DA-044C-4245-82FC-D44CB9298F58}"/>
                  </a:ext>
                </a:extLst>
              </p:cNvPr>
              <p:cNvSpPr txBox="1"/>
              <p:nvPr/>
            </p:nvSpPr>
            <p:spPr>
              <a:xfrm>
                <a:off x="5584172" y="3575481"/>
                <a:ext cx="14632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ea typeface="Cambria Math" panose="02040503050406030204" pitchFamily="18" charset="0"/>
                        </a:rPr>
                        <m:t>𝜃</m:t>
                      </m:r>
                    </m:oMath>
                  </m:oMathPara>
                </a14:m>
                <a:endParaRPr lang="en-GB" sz="1400" dirty="0"/>
              </a:p>
            </p:txBody>
          </p:sp>
        </mc:Choice>
        <mc:Fallback>
          <p:sp>
            <p:nvSpPr>
              <p:cNvPr id="53" name="テキスト ボックス 52">
                <a:extLst>
                  <a:ext uri="{FF2B5EF4-FFF2-40B4-BE49-F238E27FC236}">
                    <a16:creationId xmlns:a16="http://schemas.microsoft.com/office/drawing/2014/main" id="{ED18F2DA-044C-4245-82FC-D44CB9298F58}"/>
                  </a:ext>
                </a:extLst>
              </p:cNvPr>
              <p:cNvSpPr txBox="1">
                <a:spLocks noRot="1" noChangeAspect="1" noMove="1" noResize="1" noEditPoints="1" noAdjustHandles="1" noChangeArrowheads="1" noChangeShapeType="1" noTextEdit="1"/>
              </p:cNvSpPr>
              <p:nvPr/>
            </p:nvSpPr>
            <p:spPr>
              <a:xfrm>
                <a:off x="5584172" y="3575481"/>
                <a:ext cx="146322" cy="215444"/>
              </a:xfrm>
              <a:prstGeom prst="rect">
                <a:avLst/>
              </a:prstGeom>
              <a:blipFill>
                <a:blip r:embed="rId8"/>
                <a:stretch>
                  <a:fillRect l="-29167" r="-25000" b="-5714"/>
                </a:stretch>
              </a:blipFill>
            </p:spPr>
            <p:txBody>
              <a:bodyPr/>
              <a:lstStyle/>
              <a:p>
                <a:r>
                  <a:rPr lang="en-GB">
                    <a:noFill/>
                  </a:rPr>
                  <a:t> </a:t>
                </a:r>
              </a:p>
            </p:txBody>
          </p:sp>
        </mc:Fallback>
      </mc:AlternateContent>
      <p:sp>
        <p:nvSpPr>
          <p:cNvPr id="55" name="円弧 54">
            <a:extLst>
              <a:ext uri="{FF2B5EF4-FFF2-40B4-BE49-F238E27FC236}">
                <a16:creationId xmlns:a16="http://schemas.microsoft.com/office/drawing/2014/main" id="{50A3A933-BB82-4DBF-9102-F8CDC3F442E4}"/>
              </a:ext>
            </a:extLst>
          </p:cNvPr>
          <p:cNvSpPr/>
          <p:nvPr/>
        </p:nvSpPr>
        <p:spPr>
          <a:xfrm rot="1802482">
            <a:off x="4452407" y="1855662"/>
            <a:ext cx="2773469" cy="2180207"/>
          </a:xfrm>
          <a:prstGeom prst="arc">
            <a:avLst>
              <a:gd name="adj1" fmla="val 16041321"/>
              <a:gd name="adj2" fmla="val 17025368"/>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6" name="直線コネクタ 35">
            <a:extLst>
              <a:ext uri="{FF2B5EF4-FFF2-40B4-BE49-F238E27FC236}">
                <a16:creationId xmlns:a16="http://schemas.microsoft.com/office/drawing/2014/main" id="{B2643ADC-EFD2-4819-9AF5-962D48027CBA}"/>
              </a:ext>
            </a:extLst>
          </p:cNvPr>
          <p:cNvCxnSpPr>
            <a:cxnSpLocks/>
          </p:cNvCxnSpPr>
          <p:nvPr/>
        </p:nvCxnSpPr>
        <p:spPr>
          <a:xfrm flipV="1">
            <a:off x="5307120" y="1990571"/>
            <a:ext cx="1032538" cy="178885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8" name="テキスト ボックス 37">
                <a:extLst>
                  <a:ext uri="{FF2B5EF4-FFF2-40B4-BE49-F238E27FC236}">
                    <a16:creationId xmlns:a16="http://schemas.microsoft.com/office/drawing/2014/main" id="{7B934FD7-BBE0-43D5-BD4F-9CD29A2BD90E}"/>
                  </a:ext>
                </a:extLst>
              </p:cNvPr>
              <p:cNvSpPr txBox="1"/>
              <p:nvPr/>
            </p:nvSpPr>
            <p:spPr>
              <a:xfrm>
                <a:off x="6121382" y="2838246"/>
                <a:ext cx="129010"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𝑟</m:t>
                      </m:r>
                    </m:oMath>
                  </m:oMathPara>
                </a14:m>
                <a:endParaRPr lang="en-GB" sz="1400" dirty="0"/>
              </a:p>
            </p:txBody>
          </p:sp>
        </mc:Choice>
        <mc:Fallback>
          <p:sp>
            <p:nvSpPr>
              <p:cNvPr id="38" name="テキスト ボックス 37">
                <a:extLst>
                  <a:ext uri="{FF2B5EF4-FFF2-40B4-BE49-F238E27FC236}">
                    <a16:creationId xmlns:a16="http://schemas.microsoft.com/office/drawing/2014/main" id="{7B934FD7-BBE0-43D5-BD4F-9CD29A2BD90E}"/>
                  </a:ext>
                </a:extLst>
              </p:cNvPr>
              <p:cNvSpPr txBox="1">
                <a:spLocks noRot="1" noChangeAspect="1" noMove="1" noResize="1" noEditPoints="1" noAdjustHandles="1" noChangeArrowheads="1" noChangeShapeType="1" noTextEdit="1"/>
              </p:cNvSpPr>
              <p:nvPr/>
            </p:nvSpPr>
            <p:spPr>
              <a:xfrm>
                <a:off x="6121382" y="2838246"/>
                <a:ext cx="129010" cy="215444"/>
              </a:xfrm>
              <a:prstGeom prst="rect">
                <a:avLst/>
              </a:prstGeom>
              <a:blipFill>
                <a:blip r:embed="rId9"/>
                <a:stretch>
                  <a:fillRect l="-19048" r="-19048"/>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9" name="テキスト ボックス 38">
                <a:extLst>
                  <a:ext uri="{FF2B5EF4-FFF2-40B4-BE49-F238E27FC236}">
                    <a16:creationId xmlns:a16="http://schemas.microsoft.com/office/drawing/2014/main" id="{625B80FB-4603-44E8-B26A-C8B179604EB0}"/>
                  </a:ext>
                </a:extLst>
              </p:cNvPr>
              <p:cNvSpPr txBox="1"/>
              <p:nvPr/>
            </p:nvSpPr>
            <p:spPr>
              <a:xfrm>
                <a:off x="5737207" y="2520746"/>
                <a:ext cx="129010"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𝑟</m:t>
                      </m:r>
                    </m:oMath>
                  </m:oMathPara>
                </a14:m>
                <a:endParaRPr lang="en-GB" sz="1400" dirty="0"/>
              </a:p>
            </p:txBody>
          </p:sp>
        </mc:Choice>
        <mc:Fallback>
          <p:sp>
            <p:nvSpPr>
              <p:cNvPr id="39" name="テキスト ボックス 38">
                <a:extLst>
                  <a:ext uri="{FF2B5EF4-FFF2-40B4-BE49-F238E27FC236}">
                    <a16:creationId xmlns:a16="http://schemas.microsoft.com/office/drawing/2014/main" id="{625B80FB-4603-44E8-B26A-C8B179604EB0}"/>
                  </a:ext>
                </a:extLst>
              </p:cNvPr>
              <p:cNvSpPr txBox="1">
                <a:spLocks noRot="1" noChangeAspect="1" noMove="1" noResize="1" noEditPoints="1" noAdjustHandles="1" noChangeArrowheads="1" noChangeShapeType="1" noTextEdit="1"/>
              </p:cNvSpPr>
              <p:nvPr/>
            </p:nvSpPr>
            <p:spPr>
              <a:xfrm>
                <a:off x="5737207" y="2520746"/>
                <a:ext cx="129010" cy="215444"/>
              </a:xfrm>
              <a:prstGeom prst="rect">
                <a:avLst/>
              </a:prstGeom>
              <a:blipFill>
                <a:blip r:embed="rId9"/>
                <a:stretch>
                  <a:fillRect l="-19048" r="-19048"/>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36D6F0FA-1141-4B72-AF0A-EE00252B9CA3}"/>
                  </a:ext>
                </a:extLst>
              </p:cNvPr>
              <p:cNvSpPr txBox="1"/>
              <p:nvPr/>
            </p:nvSpPr>
            <p:spPr>
              <a:xfrm>
                <a:off x="5281612" y="4264025"/>
                <a:ext cx="1202509" cy="40331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1400" i="1" smtClean="0">
                          <a:latin typeface="Cambria Math" panose="02040503050406030204" pitchFamily="18" charset="0"/>
                          <a:ea typeface="Cambria Math" panose="02040503050406030204" pitchFamily="18" charset="0"/>
                        </a:rPr>
                        <m:t>𝛿</m:t>
                      </m:r>
                      <m:r>
                        <a:rPr lang="en-US" sz="1400" b="0" i="1" smtClean="0">
                          <a:latin typeface="Cambria Math" panose="02040503050406030204" pitchFamily="18" charset="0"/>
                          <a:ea typeface="Cambria Math" panose="02040503050406030204" pitchFamily="18" charset="0"/>
                        </a:rPr>
                        <m:t>𝐴</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r>
                            <a:rPr lang="en-US" sz="1400" b="0" i="1" smtClean="0">
                              <a:latin typeface="Cambria Math" panose="02040503050406030204" pitchFamily="18" charset="0"/>
                              <a:ea typeface="Cambria Math" panose="02040503050406030204" pitchFamily="18" charset="0"/>
                            </a:rPr>
                            <m:t>2</m:t>
                          </m:r>
                        </m:den>
                      </m:f>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𝑟</m:t>
                          </m:r>
                        </m:e>
                        <m:sup>
                          <m:r>
                            <a:rPr lang="en-US" sz="1400" b="0" i="1" smtClean="0">
                              <a:latin typeface="Cambria Math" panose="02040503050406030204" pitchFamily="18" charset="0"/>
                              <a:ea typeface="Cambria Math" panose="02040503050406030204" pitchFamily="18" charset="0"/>
                            </a:rPr>
                            <m:t>2</m:t>
                          </m:r>
                        </m:sup>
                      </m:sSup>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𝛿𝜃</m:t>
                      </m:r>
                    </m:oMath>
                  </m:oMathPara>
                </a14:m>
                <a:endParaRPr lang="en-GB" sz="1400" dirty="0"/>
              </a:p>
            </p:txBody>
          </p:sp>
        </mc:Choice>
        <mc:Fallback>
          <p:sp>
            <p:nvSpPr>
              <p:cNvPr id="6" name="テキスト ボックス 5">
                <a:extLst>
                  <a:ext uri="{FF2B5EF4-FFF2-40B4-BE49-F238E27FC236}">
                    <a16:creationId xmlns:a16="http://schemas.microsoft.com/office/drawing/2014/main" id="{36D6F0FA-1141-4B72-AF0A-EE00252B9CA3}"/>
                  </a:ext>
                </a:extLst>
              </p:cNvPr>
              <p:cNvSpPr txBox="1">
                <a:spLocks noRot="1" noChangeAspect="1" noMove="1" noResize="1" noEditPoints="1" noAdjustHandles="1" noChangeArrowheads="1" noChangeShapeType="1" noTextEdit="1"/>
              </p:cNvSpPr>
              <p:nvPr/>
            </p:nvSpPr>
            <p:spPr>
              <a:xfrm>
                <a:off x="5281612" y="4264025"/>
                <a:ext cx="1202509" cy="403316"/>
              </a:xfrm>
              <a:prstGeom prst="rect">
                <a:avLst/>
              </a:prstGeom>
              <a:blipFill>
                <a:blip r:embed="rId10"/>
                <a:stretch>
                  <a:fillRect l="-3030" r="-2525" b="-1194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0" name="テキスト ボックス 39">
                <a:extLst>
                  <a:ext uri="{FF2B5EF4-FFF2-40B4-BE49-F238E27FC236}">
                    <a16:creationId xmlns:a16="http://schemas.microsoft.com/office/drawing/2014/main" id="{CBE6870F-469E-45D4-8BF6-E69847743849}"/>
                  </a:ext>
                </a:extLst>
              </p:cNvPr>
              <p:cNvSpPr txBox="1"/>
              <p:nvPr/>
            </p:nvSpPr>
            <p:spPr>
              <a:xfrm>
                <a:off x="5281612" y="4851400"/>
                <a:ext cx="1592808" cy="40331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1400" i="1" smtClean="0">
                          <a:latin typeface="Cambria Math" panose="02040503050406030204" pitchFamily="18" charset="0"/>
                          <a:ea typeface="Cambria Math" panose="02040503050406030204" pitchFamily="18" charset="0"/>
                        </a:rPr>
                        <m:t>𝛿</m:t>
                      </m:r>
                      <m:r>
                        <a:rPr lang="en-US" sz="1400" b="0" i="1" smtClean="0">
                          <a:latin typeface="Cambria Math" panose="02040503050406030204" pitchFamily="18" charset="0"/>
                          <a:ea typeface="Cambria Math" panose="02040503050406030204" pitchFamily="18" charset="0"/>
                        </a:rPr>
                        <m:t>𝐴</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r>
                            <a:rPr lang="en-US" sz="1400" b="0" i="1" smtClean="0">
                              <a:latin typeface="Cambria Math" panose="02040503050406030204" pitchFamily="18" charset="0"/>
                              <a:ea typeface="Cambria Math" panose="02040503050406030204" pitchFamily="18" charset="0"/>
                            </a:rPr>
                            <m:t>2</m:t>
                          </m:r>
                        </m:den>
                      </m:f>
                      <m:sSup>
                        <m:sSupPr>
                          <m:ctrlPr>
                            <a:rPr lang="en-US" sz="1400" b="0" i="1" smtClean="0">
                              <a:latin typeface="Cambria Math" panose="02040503050406030204" pitchFamily="18" charset="0"/>
                              <a:ea typeface="Cambria Math" panose="02040503050406030204" pitchFamily="18" charset="0"/>
                            </a:rPr>
                          </m:ctrlPr>
                        </m:sSupPr>
                        <m:e>
                          <m:d>
                            <m:dPr>
                              <m:begChr m:val="["/>
                              <m:endChr m:val="]"/>
                              <m:ctrlPr>
                                <a:rPr lang="en-US" sz="1400" b="0" i="1" smtClean="0">
                                  <a:latin typeface="Cambria Math" panose="02040503050406030204" pitchFamily="18" charset="0"/>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𝑓</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e>
                          </m:d>
                        </m:e>
                        <m:sup>
                          <m:r>
                            <a:rPr lang="en-US" sz="1400" b="0" i="1" smtClean="0">
                              <a:latin typeface="Cambria Math" panose="02040503050406030204" pitchFamily="18" charset="0"/>
                              <a:ea typeface="Cambria Math" panose="02040503050406030204" pitchFamily="18" charset="0"/>
                            </a:rPr>
                            <m:t>2</m:t>
                          </m:r>
                        </m:sup>
                      </m:sSup>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𝛿𝜃</m:t>
                      </m:r>
                    </m:oMath>
                  </m:oMathPara>
                </a14:m>
                <a:endParaRPr lang="en-GB" sz="1400" dirty="0"/>
              </a:p>
            </p:txBody>
          </p:sp>
        </mc:Choice>
        <mc:Fallback>
          <p:sp>
            <p:nvSpPr>
              <p:cNvPr id="40" name="テキスト ボックス 39">
                <a:extLst>
                  <a:ext uri="{FF2B5EF4-FFF2-40B4-BE49-F238E27FC236}">
                    <a16:creationId xmlns:a16="http://schemas.microsoft.com/office/drawing/2014/main" id="{CBE6870F-469E-45D4-8BF6-E69847743849}"/>
                  </a:ext>
                </a:extLst>
              </p:cNvPr>
              <p:cNvSpPr txBox="1">
                <a:spLocks noRot="1" noChangeAspect="1" noMove="1" noResize="1" noEditPoints="1" noAdjustHandles="1" noChangeArrowheads="1" noChangeShapeType="1" noTextEdit="1"/>
              </p:cNvSpPr>
              <p:nvPr/>
            </p:nvSpPr>
            <p:spPr>
              <a:xfrm>
                <a:off x="5281612" y="4851400"/>
                <a:ext cx="1592808" cy="403316"/>
              </a:xfrm>
              <a:prstGeom prst="rect">
                <a:avLst/>
              </a:prstGeom>
              <a:blipFill>
                <a:blip r:embed="rId11"/>
                <a:stretch>
                  <a:fillRect l="-2290" r="-1908" b="-13636"/>
                </a:stretch>
              </a:blipFill>
            </p:spPr>
            <p:txBody>
              <a:bodyPr/>
              <a:lstStyle/>
              <a:p>
                <a:r>
                  <a:rPr lang="en-GB">
                    <a:noFill/>
                  </a:rPr>
                  <a:t> </a:t>
                </a:r>
              </a:p>
            </p:txBody>
          </p:sp>
        </mc:Fallback>
      </mc:AlternateContent>
      <p:sp>
        <p:nvSpPr>
          <p:cNvPr id="44" name="Arc 121">
            <a:extLst>
              <a:ext uri="{FF2B5EF4-FFF2-40B4-BE49-F238E27FC236}">
                <a16:creationId xmlns:a16="http://schemas.microsoft.com/office/drawing/2014/main" id="{1AF718D1-F53F-422D-97C9-00A04CE0F5ED}"/>
              </a:ext>
            </a:extLst>
          </p:cNvPr>
          <p:cNvSpPr/>
          <p:nvPr/>
        </p:nvSpPr>
        <p:spPr>
          <a:xfrm>
            <a:off x="6747026" y="4470400"/>
            <a:ext cx="339574" cy="579723"/>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47" name="TextBox 122">
                <a:extLst>
                  <a:ext uri="{FF2B5EF4-FFF2-40B4-BE49-F238E27FC236}">
                    <a16:creationId xmlns:a16="http://schemas.microsoft.com/office/drawing/2014/main" id="{E9440F38-AE86-421E-965A-72DFE8AD7337}"/>
                  </a:ext>
                </a:extLst>
              </p:cNvPr>
              <p:cNvSpPr txBox="1"/>
              <p:nvPr/>
            </p:nvSpPr>
            <p:spPr>
              <a:xfrm>
                <a:off x="7079018" y="4482389"/>
                <a:ext cx="1163281"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In terms of </a:t>
                </a:r>
                <a14:m>
                  <m:oMath xmlns:m="http://schemas.openxmlformats.org/officeDocument/2006/math">
                    <m:r>
                      <a:rPr lang="en-US" sz="1400" i="1" smtClean="0">
                        <a:solidFill>
                          <a:srgbClr val="FF0000"/>
                        </a:solidFill>
                        <a:latin typeface="Cambria Math" panose="02040503050406030204" pitchFamily="18" charset="0"/>
                        <a:ea typeface="Cambria Math" panose="02040503050406030204" pitchFamily="18" charset="0"/>
                      </a:rPr>
                      <m:t>𝜃</m:t>
                    </m:r>
                  </m:oMath>
                </a14:m>
                <a:endParaRPr lang="en-GB" sz="1400" dirty="0">
                  <a:solidFill>
                    <a:srgbClr val="FF0000"/>
                  </a:solidFill>
                  <a:latin typeface="Comic Sans MS" panose="030F0702030302020204" pitchFamily="66" charset="0"/>
                </a:endParaRPr>
              </a:p>
            </p:txBody>
          </p:sp>
        </mc:Choice>
        <mc:Fallback>
          <p:sp>
            <p:nvSpPr>
              <p:cNvPr id="47" name="TextBox 122">
                <a:extLst>
                  <a:ext uri="{FF2B5EF4-FFF2-40B4-BE49-F238E27FC236}">
                    <a16:creationId xmlns:a16="http://schemas.microsoft.com/office/drawing/2014/main" id="{E9440F38-AE86-421E-965A-72DFE8AD7337}"/>
                  </a:ext>
                </a:extLst>
              </p:cNvPr>
              <p:cNvSpPr txBox="1">
                <a:spLocks noRot="1" noChangeAspect="1" noMove="1" noResize="1" noEditPoints="1" noAdjustHandles="1" noChangeArrowheads="1" noChangeShapeType="1" noTextEdit="1"/>
              </p:cNvSpPr>
              <p:nvPr/>
            </p:nvSpPr>
            <p:spPr>
              <a:xfrm>
                <a:off x="7079018" y="4482389"/>
                <a:ext cx="1163281" cy="523220"/>
              </a:xfrm>
              <a:prstGeom prst="rect">
                <a:avLst/>
              </a:prstGeom>
              <a:blipFill>
                <a:blip r:embed="rId12"/>
                <a:stretch>
                  <a:fillRect l="-1047" t="-1163" r="-5759"/>
                </a:stretch>
              </a:blipFill>
            </p:spPr>
            <p:txBody>
              <a:bodyPr/>
              <a:lstStyle/>
              <a:p>
                <a:r>
                  <a:rPr lang="en-GB">
                    <a:noFill/>
                  </a:rPr>
                  <a:t> </a:t>
                </a:r>
              </a:p>
            </p:txBody>
          </p:sp>
        </mc:Fallback>
      </mc:AlternateContent>
      <p:sp>
        <p:nvSpPr>
          <p:cNvPr id="2" name="正方形/長方形 1">
            <a:extLst>
              <a:ext uri="{FF2B5EF4-FFF2-40B4-BE49-F238E27FC236}">
                <a16:creationId xmlns:a16="http://schemas.microsoft.com/office/drawing/2014/main" id="{3A6CA9BF-D85D-4E74-8F61-1B824A472D63}"/>
              </a:ext>
            </a:extLst>
          </p:cNvPr>
          <p:cNvSpPr/>
          <p:nvPr/>
        </p:nvSpPr>
        <p:spPr>
          <a:xfrm>
            <a:off x="6718300" y="2019300"/>
            <a:ext cx="774700" cy="27940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正方形/長方形 55">
            <a:extLst>
              <a:ext uri="{FF2B5EF4-FFF2-40B4-BE49-F238E27FC236}">
                <a16:creationId xmlns:a16="http://schemas.microsoft.com/office/drawing/2014/main" id="{C9D9E166-BD52-4DC6-9B2E-536471AD10FE}"/>
              </a:ext>
            </a:extLst>
          </p:cNvPr>
          <p:cNvSpPr/>
          <p:nvPr/>
        </p:nvSpPr>
        <p:spPr>
          <a:xfrm>
            <a:off x="5829300" y="4368800"/>
            <a:ext cx="254000" cy="26670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正方形/長方形 56">
            <a:extLst>
              <a:ext uri="{FF2B5EF4-FFF2-40B4-BE49-F238E27FC236}">
                <a16:creationId xmlns:a16="http://schemas.microsoft.com/office/drawing/2014/main" id="{0CE892A9-9BE2-4D49-933B-71039B1916D7}"/>
              </a:ext>
            </a:extLst>
          </p:cNvPr>
          <p:cNvSpPr/>
          <p:nvPr/>
        </p:nvSpPr>
        <p:spPr>
          <a:xfrm>
            <a:off x="5905500" y="4927600"/>
            <a:ext cx="533400" cy="26670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58" name="テキスト ボックス 57">
                <a:extLst>
                  <a:ext uri="{FF2B5EF4-FFF2-40B4-BE49-F238E27FC236}">
                    <a16:creationId xmlns:a16="http://schemas.microsoft.com/office/drawing/2014/main" id="{B736B6A8-7C69-481E-A48B-7F94B93B1556}"/>
                  </a:ext>
                </a:extLst>
              </p:cNvPr>
              <p:cNvSpPr txBox="1"/>
              <p:nvPr/>
            </p:nvSpPr>
            <p:spPr>
              <a:xfrm>
                <a:off x="71437" y="6165850"/>
                <a:ext cx="1592808" cy="40331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1400" i="1" smtClean="0">
                          <a:latin typeface="Cambria Math" panose="02040503050406030204" pitchFamily="18" charset="0"/>
                          <a:ea typeface="Cambria Math" panose="02040503050406030204" pitchFamily="18" charset="0"/>
                        </a:rPr>
                        <m:t>𝛿</m:t>
                      </m:r>
                      <m:r>
                        <a:rPr lang="en-US" sz="1400" b="0" i="1" smtClean="0">
                          <a:latin typeface="Cambria Math" panose="02040503050406030204" pitchFamily="18" charset="0"/>
                          <a:ea typeface="Cambria Math" panose="02040503050406030204" pitchFamily="18" charset="0"/>
                        </a:rPr>
                        <m:t>𝐴</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r>
                            <a:rPr lang="en-US" sz="1400" b="0" i="1" smtClean="0">
                              <a:latin typeface="Cambria Math" panose="02040503050406030204" pitchFamily="18" charset="0"/>
                              <a:ea typeface="Cambria Math" panose="02040503050406030204" pitchFamily="18" charset="0"/>
                            </a:rPr>
                            <m:t>2</m:t>
                          </m:r>
                        </m:den>
                      </m:f>
                      <m:sSup>
                        <m:sSupPr>
                          <m:ctrlPr>
                            <a:rPr lang="en-US" sz="1400" b="0" i="1" smtClean="0">
                              <a:latin typeface="Cambria Math" panose="02040503050406030204" pitchFamily="18" charset="0"/>
                              <a:ea typeface="Cambria Math" panose="02040503050406030204" pitchFamily="18" charset="0"/>
                            </a:rPr>
                          </m:ctrlPr>
                        </m:sSupPr>
                        <m:e>
                          <m:d>
                            <m:dPr>
                              <m:begChr m:val="["/>
                              <m:endChr m:val="]"/>
                              <m:ctrlPr>
                                <a:rPr lang="en-US" sz="1400" b="0" i="1" smtClean="0">
                                  <a:latin typeface="Cambria Math" panose="02040503050406030204" pitchFamily="18" charset="0"/>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𝑓</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e>
                          </m:d>
                        </m:e>
                        <m:sup>
                          <m:r>
                            <a:rPr lang="en-US" sz="1400" b="0" i="1" smtClean="0">
                              <a:latin typeface="Cambria Math" panose="02040503050406030204" pitchFamily="18" charset="0"/>
                              <a:ea typeface="Cambria Math" panose="02040503050406030204" pitchFamily="18" charset="0"/>
                            </a:rPr>
                            <m:t>2</m:t>
                          </m:r>
                        </m:sup>
                      </m:sSup>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𝛿𝜃</m:t>
                      </m:r>
                    </m:oMath>
                  </m:oMathPara>
                </a14:m>
                <a:endParaRPr lang="en-GB" sz="1400" dirty="0"/>
              </a:p>
            </p:txBody>
          </p:sp>
        </mc:Choice>
        <mc:Fallback>
          <p:sp>
            <p:nvSpPr>
              <p:cNvPr id="58" name="テキスト ボックス 57">
                <a:extLst>
                  <a:ext uri="{FF2B5EF4-FFF2-40B4-BE49-F238E27FC236}">
                    <a16:creationId xmlns:a16="http://schemas.microsoft.com/office/drawing/2014/main" id="{B736B6A8-7C69-481E-A48B-7F94B93B1556}"/>
                  </a:ext>
                </a:extLst>
              </p:cNvPr>
              <p:cNvSpPr txBox="1">
                <a:spLocks noRot="1" noChangeAspect="1" noMove="1" noResize="1" noEditPoints="1" noAdjustHandles="1" noChangeArrowheads="1" noChangeShapeType="1" noTextEdit="1"/>
              </p:cNvSpPr>
              <p:nvPr/>
            </p:nvSpPr>
            <p:spPr>
              <a:xfrm>
                <a:off x="71437" y="6165850"/>
                <a:ext cx="1592808" cy="403316"/>
              </a:xfrm>
              <a:prstGeom prst="rect">
                <a:avLst/>
              </a:prstGeom>
              <a:blipFill>
                <a:blip r:embed="rId13"/>
                <a:stretch>
                  <a:fillRect l="-2682" r="-1916" b="-1194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9" name="TextBox 39">
                <a:extLst>
                  <a:ext uri="{FF2B5EF4-FFF2-40B4-BE49-F238E27FC236}">
                    <a16:creationId xmlns:a16="http://schemas.microsoft.com/office/drawing/2014/main" id="{9A85FA4A-3A05-475E-A8BE-83D1D3DBC32D}"/>
                  </a:ext>
                </a:extLst>
              </p:cNvPr>
              <p:cNvSpPr txBox="1"/>
              <p:nvPr/>
            </p:nvSpPr>
            <p:spPr>
              <a:xfrm>
                <a:off x="0" y="0"/>
                <a:ext cx="1033296" cy="518604"/>
              </a:xfrm>
              <a:prstGeom prst="rect">
                <a:avLst/>
              </a:prstGeom>
              <a:solidFill>
                <a:schemeClr val="bg1"/>
              </a:solidFill>
              <a:ln w="3175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𝜃</m:t>
                      </m:r>
                    </m:oMath>
                  </m:oMathPara>
                </a14:m>
                <a:endParaRPr lang="en-GB" dirty="0"/>
              </a:p>
            </p:txBody>
          </p:sp>
        </mc:Choice>
        <mc:Fallback>
          <p:sp>
            <p:nvSpPr>
              <p:cNvPr id="59" name="TextBox 39">
                <a:extLst>
                  <a:ext uri="{FF2B5EF4-FFF2-40B4-BE49-F238E27FC236}">
                    <a16:creationId xmlns:a16="http://schemas.microsoft.com/office/drawing/2014/main" id="{9A85FA4A-3A05-475E-A8BE-83D1D3DBC32D}"/>
                  </a:ext>
                </a:extLst>
              </p:cNvPr>
              <p:cNvSpPr txBox="1">
                <a:spLocks noRot="1" noChangeAspect="1" noMove="1" noResize="1" noEditPoints="1" noAdjustHandles="1" noChangeArrowheads="1" noChangeShapeType="1" noTextEdit="1"/>
              </p:cNvSpPr>
              <p:nvPr/>
            </p:nvSpPr>
            <p:spPr>
              <a:xfrm>
                <a:off x="0" y="0"/>
                <a:ext cx="1033296" cy="518604"/>
              </a:xfrm>
              <a:prstGeom prst="rect">
                <a:avLst/>
              </a:prstGeom>
              <a:blipFill>
                <a:blip r:embed="rId14"/>
                <a:stretch>
                  <a:fillRect/>
                </a:stretch>
              </a:blipFill>
              <a:ln w="31750">
                <a:solidFill>
                  <a:schemeClr val="tx1"/>
                </a:solidFill>
              </a:ln>
            </p:spPr>
            <p:txBody>
              <a:bodyPr/>
              <a:lstStyle/>
              <a:p>
                <a:r>
                  <a:rPr lang="en-GB">
                    <a:noFill/>
                  </a:rPr>
                  <a:t> </a:t>
                </a:r>
              </a:p>
            </p:txBody>
          </p:sp>
        </mc:Fallback>
      </mc:AlternateContent>
    </p:spTree>
    <p:extLst>
      <p:ext uri="{BB962C8B-B14F-4D97-AF65-F5344CB8AC3E}">
        <p14:creationId xmlns:p14="http://schemas.microsoft.com/office/powerpoint/2010/main" val="390847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linds(horizontal)">
                                      <p:cBhvr>
                                        <p:cTn id="7" dur="500"/>
                                        <p:tgtEl>
                                          <p:spTgt spid="4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blinds(horizontal)">
                                      <p:cBhvr>
                                        <p:cTn id="10" dur="5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0" nodeType="clickEffect">
                                  <p:stCondLst>
                                    <p:cond delay="0"/>
                                  </p:stCondLst>
                                  <p:childTnLst>
                                    <p:animEffect transition="out" filter="blinds(horizontal)">
                                      <p:cBhvr>
                                        <p:cTn id="14" dur="500"/>
                                        <p:tgtEl>
                                          <p:spTgt spid="26"/>
                                        </p:tgtEl>
                                      </p:cBhvr>
                                    </p:animEffect>
                                    <p:set>
                                      <p:cBhvr>
                                        <p:cTn id="15" dur="1" fill="hold">
                                          <p:stCondLst>
                                            <p:cond delay="499"/>
                                          </p:stCondLst>
                                        </p:cTn>
                                        <p:tgtEl>
                                          <p:spTgt spid="26"/>
                                        </p:tgtEl>
                                        <p:attrNameLst>
                                          <p:attrName>style.visibility</p:attrName>
                                        </p:attrNameLst>
                                      </p:cBhvr>
                                      <p:to>
                                        <p:strVal val="hidden"/>
                                      </p:to>
                                    </p:set>
                                  </p:childTnLst>
                                </p:cTn>
                              </p:par>
                              <p:par>
                                <p:cTn id="16" presetID="3" presetClass="exit" presetSubtype="10" fill="hold" nodeType="withEffect">
                                  <p:stCondLst>
                                    <p:cond delay="0"/>
                                  </p:stCondLst>
                                  <p:childTnLst>
                                    <p:animEffect transition="out" filter="blinds(horizontal)">
                                      <p:cBhvr>
                                        <p:cTn id="17" dur="500"/>
                                        <p:tgtEl>
                                          <p:spTgt spid="32"/>
                                        </p:tgtEl>
                                      </p:cBhvr>
                                    </p:animEffect>
                                    <p:set>
                                      <p:cBhvr>
                                        <p:cTn id="18" dur="1" fill="hold">
                                          <p:stCondLst>
                                            <p:cond delay="499"/>
                                          </p:stCondLst>
                                        </p:cTn>
                                        <p:tgtEl>
                                          <p:spTgt spid="32"/>
                                        </p:tgtEl>
                                        <p:attrNameLst>
                                          <p:attrName>style.visibility</p:attrName>
                                        </p:attrNameLst>
                                      </p:cBhvr>
                                      <p:to>
                                        <p:strVal val="hidden"/>
                                      </p:to>
                                    </p:set>
                                  </p:childTnLst>
                                </p:cTn>
                              </p:par>
                              <p:par>
                                <p:cTn id="19" presetID="3" presetClass="entr" presetSubtype="1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blinds(horizontal)">
                                      <p:cBhvr>
                                        <p:cTn id="21" dur="500"/>
                                        <p:tgtEl>
                                          <p:spTgt spid="3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blinds(horizontal)">
                                      <p:cBhvr>
                                        <p:cTn id="24" dur="500"/>
                                        <p:tgtEl>
                                          <p:spTgt spid="55"/>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blinds(horizontal)">
                                      <p:cBhvr>
                                        <p:cTn id="27" dur="500"/>
                                        <p:tgtEl>
                                          <p:spTgt spid="41"/>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blinds(horizontal)">
                                      <p:cBhvr>
                                        <p:cTn id="30" dur="500"/>
                                        <p:tgtEl>
                                          <p:spTgt spid="39"/>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blinds(horizontal)">
                                      <p:cBhvr>
                                        <p:cTn id="33" dur="500"/>
                                        <p:tgtEl>
                                          <p:spTgt spid="3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linds(horizontal)">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blinds(horizontal)">
                                      <p:cBhvr>
                                        <p:cTn id="43" dur="500"/>
                                        <p:tgtEl>
                                          <p:spTgt spid="44"/>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blinds(horizontal)">
                                      <p:cBhvr>
                                        <p:cTn id="48" dur="500"/>
                                        <p:tgtEl>
                                          <p:spTgt spid="47"/>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blinds(horizontal)">
                                      <p:cBhvr>
                                        <p:cTn id="53" dur="500"/>
                                        <p:tgtEl>
                                          <p:spTgt spid="40"/>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blinds(horizontal)">
                                      <p:cBhvr>
                                        <p:cTn id="58" dur="500"/>
                                        <p:tgtEl>
                                          <p:spTgt spid="56"/>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blinds(horizontal)">
                                      <p:cBhvr>
                                        <p:cTn id="63" dur="500"/>
                                        <p:tgtEl>
                                          <p:spTgt spid="57"/>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blinds(horizontal)">
                                      <p:cBhvr>
                                        <p:cTn id="68" dur="500"/>
                                        <p:tgtEl>
                                          <p:spTgt spid="2"/>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xit" presetSubtype="10" fill="hold" grpId="1" nodeType="clickEffect">
                                  <p:stCondLst>
                                    <p:cond delay="0"/>
                                  </p:stCondLst>
                                  <p:childTnLst>
                                    <p:animEffect transition="out" filter="blinds(horizontal)">
                                      <p:cBhvr>
                                        <p:cTn id="72" dur="500"/>
                                        <p:tgtEl>
                                          <p:spTgt spid="56"/>
                                        </p:tgtEl>
                                      </p:cBhvr>
                                    </p:animEffect>
                                    <p:set>
                                      <p:cBhvr>
                                        <p:cTn id="73" dur="1" fill="hold">
                                          <p:stCondLst>
                                            <p:cond delay="499"/>
                                          </p:stCondLst>
                                        </p:cTn>
                                        <p:tgtEl>
                                          <p:spTgt spid="56"/>
                                        </p:tgtEl>
                                        <p:attrNameLst>
                                          <p:attrName>style.visibility</p:attrName>
                                        </p:attrNameLst>
                                      </p:cBhvr>
                                      <p:to>
                                        <p:strVal val="hidden"/>
                                      </p:to>
                                    </p:set>
                                  </p:childTnLst>
                                </p:cTn>
                              </p:par>
                              <p:par>
                                <p:cTn id="74" presetID="3" presetClass="exit" presetSubtype="10" fill="hold" grpId="1" nodeType="withEffect">
                                  <p:stCondLst>
                                    <p:cond delay="0"/>
                                  </p:stCondLst>
                                  <p:childTnLst>
                                    <p:animEffect transition="out" filter="blinds(horizontal)">
                                      <p:cBhvr>
                                        <p:cTn id="75" dur="500"/>
                                        <p:tgtEl>
                                          <p:spTgt spid="57"/>
                                        </p:tgtEl>
                                      </p:cBhvr>
                                    </p:animEffect>
                                    <p:set>
                                      <p:cBhvr>
                                        <p:cTn id="76" dur="1" fill="hold">
                                          <p:stCondLst>
                                            <p:cond delay="499"/>
                                          </p:stCondLst>
                                        </p:cTn>
                                        <p:tgtEl>
                                          <p:spTgt spid="57"/>
                                        </p:tgtEl>
                                        <p:attrNameLst>
                                          <p:attrName>style.visibility</p:attrName>
                                        </p:attrNameLst>
                                      </p:cBhvr>
                                      <p:to>
                                        <p:strVal val="hidden"/>
                                      </p:to>
                                    </p:set>
                                  </p:childTnLst>
                                </p:cTn>
                              </p:par>
                              <p:par>
                                <p:cTn id="77" presetID="3" presetClass="exit" presetSubtype="10" fill="hold" grpId="1" nodeType="withEffect">
                                  <p:stCondLst>
                                    <p:cond delay="0"/>
                                  </p:stCondLst>
                                  <p:childTnLst>
                                    <p:animEffect transition="out" filter="blinds(horizontal)">
                                      <p:cBhvr>
                                        <p:cTn id="78" dur="500"/>
                                        <p:tgtEl>
                                          <p:spTgt spid="2"/>
                                        </p:tgtEl>
                                      </p:cBhvr>
                                    </p:animEffect>
                                    <p:set>
                                      <p:cBhvr>
                                        <p:cTn id="79" dur="1" fill="hold">
                                          <p:stCondLst>
                                            <p:cond delay="499"/>
                                          </p:stCondLst>
                                        </p:cTn>
                                        <p:tgtEl>
                                          <p:spTgt spid="2"/>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58"/>
                                        </p:tgtEl>
                                        <p:attrNameLst>
                                          <p:attrName>style.visibility</p:attrName>
                                        </p:attrNameLst>
                                      </p:cBhvr>
                                      <p:to>
                                        <p:strVal val="visible"/>
                                      </p:to>
                                    </p:set>
                                    <p:animEffect transition="in" filter="blinds(horizontal)">
                                      <p:cBhvr>
                                        <p:cTn id="8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1" grpId="0" animBg="1"/>
      <p:bldP spid="43" grpId="0"/>
      <p:bldP spid="55" grpId="0" animBg="1"/>
      <p:bldP spid="38" grpId="0"/>
      <p:bldP spid="39" grpId="0"/>
      <p:bldP spid="6" grpId="0"/>
      <p:bldP spid="40" grpId="0"/>
      <p:bldP spid="44" grpId="0" animBg="1"/>
      <p:bldP spid="47" grpId="0"/>
      <p:bldP spid="2" grpId="0" animBg="1"/>
      <p:bldP spid="2" grpId="1" animBg="1"/>
      <p:bldP spid="56" grpId="0" animBg="1"/>
      <p:bldP spid="56" grpId="1" animBg="1"/>
      <p:bldP spid="57" grpId="0" animBg="1"/>
      <p:bldP spid="57" grpId="1" animBg="1"/>
      <p:bldP spid="5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3505200" cy="5029200"/>
          </a:xfrm>
        </p:spPr>
        <p:txBody>
          <a:bodyPr>
            <a:normAutofit/>
          </a:bodyPr>
          <a:lstStyle/>
          <a:p>
            <a:pPr marL="0" indent="0" algn="ctr">
              <a:buNone/>
            </a:pPr>
            <a:r>
              <a:rPr lang="en-GB" sz="1400" b="1" dirty="0">
                <a:latin typeface="Comic Sans MS" panose="030F0702030302020204" pitchFamily="66" charset="0"/>
              </a:rPr>
              <a:t>You need to be able to use both Polar and Cartesian Coordinates</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You will no doubt be very familiar with the Cartesian way of describing coordinates using x and y as the horizontal and vertical distances from the origin</a:t>
            </a:r>
          </a:p>
          <a:p>
            <a:pPr marL="0" indent="0" algn="ctr">
              <a:buNone/>
            </a:pPr>
            <a:endParaRPr lang="en-GB" sz="1400" dirty="0">
              <a:latin typeface="Comic Sans MS" panose="030F0702030302020204" pitchFamily="66" charset="0"/>
            </a:endParaRPr>
          </a:p>
          <a:p>
            <a:pPr algn="ctr">
              <a:buFont typeface="Wingdings"/>
              <a:buChar char="à"/>
            </a:pPr>
            <a:r>
              <a:rPr lang="en-GB" sz="1400" dirty="0">
                <a:latin typeface="Comic Sans MS" panose="030F0702030302020204" pitchFamily="66" charset="0"/>
                <a:sym typeface="Wingdings" panose="05000000000000000000" pitchFamily="2" charset="2"/>
              </a:rPr>
              <a:t>Polar coordinates describe equivalent points, but in a different way</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a:latin typeface="Comic Sans MS" panose="030F0702030302020204" pitchFamily="66" charset="0"/>
                <a:sym typeface="Wingdings" panose="05000000000000000000" pitchFamily="2" charset="2"/>
              </a:rPr>
              <a:t>Polar coordinates use the distance from the origin, and the angle from the positive x-axis</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a:latin typeface="Comic Sans MS" panose="030F0702030302020204" pitchFamily="66" charset="0"/>
                <a:sym typeface="Wingdings" panose="05000000000000000000" pitchFamily="2" charset="2"/>
              </a:rPr>
              <a:t>You sometimes see Polar coordinates plotted on a Polar grid, but a Cartesian set of axes are fine as well!</a:t>
            </a:r>
          </a:p>
        </p:txBody>
      </p:sp>
      <p:pic>
        <p:nvPicPr>
          <p:cNvPr id="1028" name="Picture 4" descr="http://www.upv.es/~rfuster/xpicture/polar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1540823"/>
            <a:ext cx="4561180" cy="4483329"/>
          </a:xfrm>
          <a:prstGeom prst="rect">
            <a:avLst/>
          </a:prstGeom>
          <a:noFill/>
          <a:extLst>
            <a:ext uri="{909E8E84-426E-40DD-AFC4-6F175D3DCCD1}">
              <a14:hiddenFill xmlns:a14="http://schemas.microsoft.com/office/drawing/2010/main">
                <a:solidFill>
                  <a:srgbClr val="FFFFFF"/>
                </a:solidFill>
              </a14:hiddenFill>
            </a:ext>
          </a:extLst>
        </p:spPr>
      </p:pic>
      <p:sp>
        <p:nvSpPr>
          <p:cNvPr id="8" name="タイトル 1">
            <a:extLst>
              <a:ext uri="{FF2B5EF4-FFF2-40B4-BE49-F238E27FC236}">
                <a16:creationId xmlns:a16="http://schemas.microsoft.com/office/drawing/2014/main" id="{F0771CFB-FA70-4692-842B-5DA88D2459E3}"/>
              </a:ext>
            </a:extLst>
          </p:cNvPr>
          <p:cNvSpPr>
            <a:spLocks noGrp="1"/>
          </p:cNvSpPr>
          <p:nvPr>
            <p:ph type="title"/>
          </p:nvPr>
        </p:nvSpPr>
        <p:spPr>
          <a:xfrm>
            <a:off x="637359" y="302588"/>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9" name="テキスト ボックス 8">
            <a:extLst>
              <a:ext uri="{FF2B5EF4-FFF2-40B4-BE49-F238E27FC236}">
                <a16:creationId xmlns:a16="http://schemas.microsoft.com/office/drawing/2014/main" id="{2CF40E5E-3F45-41BE-AF07-B072566FB3DB}"/>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5A</a:t>
            </a:r>
            <a:endParaRPr lang="en-GB" dirty="0">
              <a:latin typeface="Comic Sans MS" panose="030F0702030302020204" pitchFamily="66" charset="0"/>
            </a:endParaRPr>
          </a:p>
        </p:txBody>
      </p:sp>
    </p:spTree>
    <p:extLst>
      <p:ext uri="{BB962C8B-B14F-4D97-AF65-F5344CB8AC3E}">
        <p14:creationId xmlns:p14="http://schemas.microsoft.com/office/powerpoint/2010/main" val="87064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blinds(horizontal)">
                                      <p:cBhvr>
                                        <p:cTn id="7" dur="500"/>
                                        <p:tgtEl>
                                          <p:spTgt spid="3">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linds(horizontal)">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フリーフォーム: 図形 25">
            <a:extLst>
              <a:ext uri="{FF2B5EF4-FFF2-40B4-BE49-F238E27FC236}">
                <a16:creationId xmlns:a16="http://schemas.microsoft.com/office/drawing/2014/main" id="{5DE05507-7A4E-41AF-ACC4-3D7B3403BA05}"/>
              </a:ext>
            </a:extLst>
          </p:cNvPr>
          <p:cNvSpPr/>
          <p:nvPr/>
        </p:nvSpPr>
        <p:spPr>
          <a:xfrm>
            <a:off x="5270500" y="1911350"/>
            <a:ext cx="1336675" cy="1936750"/>
          </a:xfrm>
          <a:custGeom>
            <a:avLst/>
            <a:gdLst>
              <a:gd name="connsiteX0" fmla="*/ 0 w 1336675"/>
              <a:gd name="connsiteY0" fmla="*/ 1936750 h 1936750"/>
              <a:gd name="connsiteX1" fmla="*/ 1336675 w 1336675"/>
              <a:gd name="connsiteY1" fmla="*/ 228600 h 1936750"/>
              <a:gd name="connsiteX2" fmla="*/ 1279525 w 1336675"/>
              <a:gd name="connsiteY2" fmla="*/ 152400 h 1936750"/>
              <a:gd name="connsiteX3" fmla="*/ 1184275 w 1336675"/>
              <a:gd name="connsiteY3" fmla="*/ 69850 h 1936750"/>
              <a:gd name="connsiteX4" fmla="*/ 1130300 w 1336675"/>
              <a:gd name="connsiteY4" fmla="*/ 19050 h 1936750"/>
              <a:gd name="connsiteX5" fmla="*/ 1101725 w 1336675"/>
              <a:gd name="connsiteY5" fmla="*/ 0 h 1936750"/>
              <a:gd name="connsiteX6" fmla="*/ 0 w 1336675"/>
              <a:gd name="connsiteY6" fmla="*/ 1936750 h 193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6675" h="1936750">
                <a:moveTo>
                  <a:pt x="0" y="1936750"/>
                </a:moveTo>
                <a:lnTo>
                  <a:pt x="1336675" y="228600"/>
                </a:lnTo>
                <a:lnTo>
                  <a:pt x="1279525" y="152400"/>
                </a:lnTo>
                <a:lnTo>
                  <a:pt x="1184275" y="69850"/>
                </a:lnTo>
                <a:lnTo>
                  <a:pt x="1130300" y="19050"/>
                </a:lnTo>
                <a:lnTo>
                  <a:pt x="1101725" y="0"/>
                </a:lnTo>
                <a:lnTo>
                  <a:pt x="0" y="1936750"/>
                </a:lnTo>
                <a:close/>
              </a:path>
            </a:pathLst>
          </a:custGeom>
          <a:solidFill>
            <a:schemeClr val="accent1">
              <a:lumMod val="7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フリーフォーム: 図形 17">
            <a:extLst>
              <a:ext uri="{FF2B5EF4-FFF2-40B4-BE49-F238E27FC236}">
                <a16:creationId xmlns:a16="http://schemas.microsoft.com/office/drawing/2014/main" id="{9AB6C22C-04E1-4163-914B-5B4F05EB8095}"/>
              </a:ext>
            </a:extLst>
          </p:cNvPr>
          <p:cNvSpPr/>
          <p:nvPr/>
        </p:nvSpPr>
        <p:spPr>
          <a:xfrm>
            <a:off x="5257800" y="2130424"/>
            <a:ext cx="2518926" cy="1722437"/>
          </a:xfrm>
          <a:custGeom>
            <a:avLst/>
            <a:gdLst>
              <a:gd name="connsiteX0" fmla="*/ 0 w 2070100"/>
              <a:gd name="connsiteY0" fmla="*/ 1670050 h 1670050"/>
              <a:gd name="connsiteX1" fmla="*/ 2070100 w 2070100"/>
              <a:gd name="connsiteY1" fmla="*/ 1250950 h 1670050"/>
              <a:gd name="connsiteX2" fmla="*/ 1917700 w 2070100"/>
              <a:gd name="connsiteY2" fmla="*/ 1111250 h 1670050"/>
              <a:gd name="connsiteX3" fmla="*/ 1778000 w 2070100"/>
              <a:gd name="connsiteY3" fmla="*/ 984250 h 1670050"/>
              <a:gd name="connsiteX4" fmla="*/ 1644650 w 2070100"/>
              <a:gd name="connsiteY4" fmla="*/ 831850 h 1670050"/>
              <a:gd name="connsiteX5" fmla="*/ 1555750 w 2070100"/>
              <a:gd name="connsiteY5" fmla="*/ 685800 h 1670050"/>
              <a:gd name="connsiteX6" fmla="*/ 1511300 w 2070100"/>
              <a:gd name="connsiteY6" fmla="*/ 533400 h 1670050"/>
              <a:gd name="connsiteX7" fmla="*/ 1530350 w 2070100"/>
              <a:gd name="connsiteY7" fmla="*/ 393700 h 1670050"/>
              <a:gd name="connsiteX8" fmla="*/ 1536700 w 2070100"/>
              <a:gd name="connsiteY8" fmla="*/ 222250 h 1670050"/>
              <a:gd name="connsiteX9" fmla="*/ 1485900 w 2070100"/>
              <a:gd name="connsiteY9" fmla="*/ 107950 h 1670050"/>
              <a:gd name="connsiteX10" fmla="*/ 1397000 w 2070100"/>
              <a:gd name="connsiteY10" fmla="*/ 50800 h 1670050"/>
              <a:gd name="connsiteX11" fmla="*/ 1314450 w 2070100"/>
              <a:gd name="connsiteY11" fmla="*/ 0 h 1670050"/>
              <a:gd name="connsiteX12" fmla="*/ 0 w 2070100"/>
              <a:gd name="connsiteY12" fmla="*/ 1670050 h 1670050"/>
              <a:gd name="connsiteX0" fmla="*/ 0 w 2070100"/>
              <a:gd name="connsiteY0" fmla="*/ 1670050 h 1670050"/>
              <a:gd name="connsiteX1" fmla="*/ 2070100 w 2070100"/>
              <a:gd name="connsiteY1" fmla="*/ 1250950 h 1670050"/>
              <a:gd name="connsiteX2" fmla="*/ 1896269 w 2070100"/>
              <a:gd name="connsiteY2" fmla="*/ 1125537 h 1670050"/>
              <a:gd name="connsiteX3" fmla="*/ 1778000 w 2070100"/>
              <a:gd name="connsiteY3" fmla="*/ 984250 h 1670050"/>
              <a:gd name="connsiteX4" fmla="*/ 1644650 w 2070100"/>
              <a:gd name="connsiteY4" fmla="*/ 831850 h 1670050"/>
              <a:gd name="connsiteX5" fmla="*/ 1555750 w 2070100"/>
              <a:gd name="connsiteY5" fmla="*/ 685800 h 1670050"/>
              <a:gd name="connsiteX6" fmla="*/ 1511300 w 2070100"/>
              <a:gd name="connsiteY6" fmla="*/ 533400 h 1670050"/>
              <a:gd name="connsiteX7" fmla="*/ 1530350 w 2070100"/>
              <a:gd name="connsiteY7" fmla="*/ 393700 h 1670050"/>
              <a:gd name="connsiteX8" fmla="*/ 1536700 w 2070100"/>
              <a:gd name="connsiteY8" fmla="*/ 222250 h 1670050"/>
              <a:gd name="connsiteX9" fmla="*/ 1485900 w 2070100"/>
              <a:gd name="connsiteY9" fmla="*/ 107950 h 1670050"/>
              <a:gd name="connsiteX10" fmla="*/ 1397000 w 2070100"/>
              <a:gd name="connsiteY10" fmla="*/ 50800 h 1670050"/>
              <a:gd name="connsiteX11" fmla="*/ 1314450 w 2070100"/>
              <a:gd name="connsiteY11" fmla="*/ 0 h 1670050"/>
              <a:gd name="connsiteX12" fmla="*/ 0 w 2070100"/>
              <a:gd name="connsiteY12" fmla="*/ 1670050 h 1670050"/>
              <a:gd name="connsiteX0" fmla="*/ 0 w 2070100"/>
              <a:gd name="connsiteY0" fmla="*/ 1670050 h 1670050"/>
              <a:gd name="connsiteX1" fmla="*/ 2070100 w 2070100"/>
              <a:gd name="connsiteY1" fmla="*/ 1250950 h 1670050"/>
              <a:gd name="connsiteX2" fmla="*/ 1896269 w 2070100"/>
              <a:gd name="connsiteY2" fmla="*/ 1125537 h 1670050"/>
              <a:gd name="connsiteX3" fmla="*/ 1778000 w 2070100"/>
              <a:gd name="connsiteY3" fmla="*/ 984250 h 1670050"/>
              <a:gd name="connsiteX4" fmla="*/ 1644650 w 2070100"/>
              <a:gd name="connsiteY4" fmla="*/ 831850 h 1670050"/>
              <a:gd name="connsiteX5" fmla="*/ 1555750 w 2070100"/>
              <a:gd name="connsiteY5" fmla="*/ 685800 h 1670050"/>
              <a:gd name="connsiteX6" fmla="*/ 1511300 w 2070100"/>
              <a:gd name="connsiteY6" fmla="*/ 533400 h 1670050"/>
              <a:gd name="connsiteX7" fmla="*/ 1530350 w 2070100"/>
              <a:gd name="connsiteY7" fmla="*/ 393700 h 1670050"/>
              <a:gd name="connsiteX8" fmla="*/ 1536700 w 2070100"/>
              <a:gd name="connsiteY8" fmla="*/ 222250 h 1670050"/>
              <a:gd name="connsiteX9" fmla="*/ 1485900 w 2070100"/>
              <a:gd name="connsiteY9" fmla="*/ 107950 h 1670050"/>
              <a:gd name="connsiteX10" fmla="*/ 1397000 w 2070100"/>
              <a:gd name="connsiteY10" fmla="*/ 50800 h 1670050"/>
              <a:gd name="connsiteX11" fmla="*/ 1314450 w 2070100"/>
              <a:gd name="connsiteY11" fmla="*/ 0 h 1670050"/>
              <a:gd name="connsiteX12" fmla="*/ 0 w 2070100"/>
              <a:gd name="connsiteY12" fmla="*/ 1670050 h 1670050"/>
              <a:gd name="connsiteX0" fmla="*/ 0 w 2070100"/>
              <a:gd name="connsiteY0" fmla="*/ 1670050 h 1670050"/>
              <a:gd name="connsiteX1" fmla="*/ 2070100 w 2070100"/>
              <a:gd name="connsiteY1" fmla="*/ 1250950 h 1670050"/>
              <a:gd name="connsiteX2" fmla="*/ 1896269 w 2070100"/>
              <a:gd name="connsiteY2" fmla="*/ 1125537 h 1670050"/>
              <a:gd name="connsiteX3" fmla="*/ 1766094 w 2070100"/>
              <a:gd name="connsiteY3" fmla="*/ 993775 h 1670050"/>
              <a:gd name="connsiteX4" fmla="*/ 1644650 w 2070100"/>
              <a:gd name="connsiteY4" fmla="*/ 831850 h 1670050"/>
              <a:gd name="connsiteX5" fmla="*/ 1555750 w 2070100"/>
              <a:gd name="connsiteY5" fmla="*/ 685800 h 1670050"/>
              <a:gd name="connsiteX6" fmla="*/ 1511300 w 2070100"/>
              <a:gd name="connsiteY6" fmla="*/ 533400 h 1670050"/>
              <a:gd name="connsiteX7" fmla="*/ 1530350 w 2070100"/>
              <a:gd name="connsiteY7" fmla="*/ 393700 h 1670050"/>
              <a:gd name="connsiteX8" fmla="*/ 1536700 w 2070100"/>
              <a:gd name="connsiteY8" fmla="*/ 222250 h 1670050"/>
              <a:gd name="connsiteX9" fmla="*/ 1485900 w 2070100"/>
              <a:gd name="connsiteY9" fmla="*/ 107950 h 1670050"/>
              <a:gd name="connsiteX10" fmla="*/ 1397000 w 2070100"/>
              <a:gd name="connsiteY10" fmla="*/ 50800 h 1670050"/>
              <a:gd name="connsiteX11" fmla="*/ 1314450 w 2070100"/>
              <a:gd name="connsiteY11" fmla="*/ 0 h 1670050"/>
              <a:gd name="connsiteX12" fmla="*/ 0 w 2070100"/>
              <a:gd name="connsiteY12" fmla="*/ 1670050 h 1670050"/>
              <a:gd name="connsiteX0" fmla="*/ 0 w 2070100"/>
              <a:gd name="connsiteY0" fmla="*/ 1670050 h 1670050"/>
              <a:gd name="connsiteX1" fmla="*/ 2070100 w 2070100"/>
              <a:gd name="connsiteY1" fmla="*/ 1250950 h 1670050"/>
              <a:gd name="connsiteX2" fmla="*/ 1896269 w 2070100"/>
              <a:gd name="connsiteY2" fmla="*/ 1125537 h 1670050"/>
              <a:gd name="connsiteX3" fmla="*/ 1766094 w 2070100"/>
              <a:gd name="connsiteY3" fmla="*/ 993775 h 1670050"/>
              <a:gd name="connsiteX4" fmla="*/ 1644650 w 2070100"/>
              <a:gd name="connsiteY4" fmla="*/ 831850 h 1670050"/>
              <a:gd name="connsiteX5" fmla="*/ 1555750 w 2070100"/>
              <a:gd name="connsiteY5" fmla="*/ 685800 h 1670050"/>
              <a:gd name="connsiteX6" fmla="*/ 1511300 w 2070100"/>
              <a:gd name="connsiteY6" fmla="*/ 533400 h 1670050"/>
              <a:gd name="connsiteX7" fmla="*/ 1501775 w 2070100"/>
              <a:gd name="connsiteY7" fmla="*/ 393700 h 1670050"/>
              <a:gd name="connsiteX8" fmla="*/ 1536700 w 2070100"/>
              <a:gd name="connsiteY8" fmla="*/ 222250 h 1670050"/>
              <a:gd name="connsiteX9" fmla="*/ 1485900 w 2070100"/>
              <a:gd name="connsiteY9" fmla="*/ 107950 h 1670050"/>
              <a:gd name="connsiteX10" fmla="*/ 1397000 w 2070100"/>
              <a:gd name="connsiteY10" fmla="*/ 50800 h 1670050"/>
              <a:gd name="connsiteX11" fmla="*/ 1314450 w 2070100"/>
              <a:gd name="connsiteY11" fmla="*/ 0 h 1670050"/>
              <a:gd name="connsiteX12" fmla="*/ 0 w 2070100"/>
              <a:gd name="connsiteY12" fmla="*/ 1670050 h 1670050"/>
              <a:gd name="connsiteX0" fmla="*/ 0 w 2070100"/>
              <a:gd name="connsiteY0" fmla="*/ 1670050 h 1670050"/>
              <a:gd name="connsiteX1" fmla="*/ 2070100 w 2070100"/>
              <a:gd name="connsiteY1" fmla="*/ 1250950 h 1670050"/>
              <a:gd name="connsiteX2" fmla="*/ 1896269 w 2070100"/>
              <a:gd name="connsiteY2" fmla="*/ 1125537 h 1670050"/>
              <a:gd name="connsiteX3" fmla="*/ 1766094 w 2070100"/>
              <a:gd name="connsiteY3" fmla="*/ 993775 h 1670050"/>
              <a:gd name="connsiteX4" fmla="*/ 1644650 w 2070100"/>
              <a:gd name="connsiteY4" fmla="*/ 831850 h 1670050"/>
              <a:gd name="connsiteX5" fmla="*/ 1555750 w 2070100"/>
              <a:gd name="connsiteY5" fmla="*/ 685800 h 1670050"/>
              <a:gd name="connsiteX6" fmla="*/ 1511300 w 2070100"/>
              <a:gd name="connsiteY6" fmla="*/ 533400 h 1670050"/>
              <a:gd name="connsiteX7" fmla="*/ 1501775 w 2070100"/>
              <a:gd name="connsiteY7" fmla="*/ 393700 h 1670050"/>
              <a:gd name="connsiteX8" fmla="*/ 1503363 w 2070100"/>
              <a:gd name="connsiteY8" fmla="*/ 222250 h 1670050"/>
              <a:gd name="connsiteX9" fmla="*/ 1485900 w 2070100"/>
              <a:gd name="connsiteY9" fmla="*/ 107950 h 1670050"/>
              <a:gd name="connsiteX10" fmla="*/ 1397000 w 2070100"/>
              <a:gd name="connsiteY10" fmla="*/ 50800 h 1670050"/>
              <a:gd name="connsiteX11" fmla="*/ 1314450 w 2070100"/>
              <a:gd name="connsiteY11" fmla="*/ 0 h 1670050"/>
              <a:gd name="connsiteX12" fmla="*/ 0 w 2070100"/>
              <a:gd name="connsiteY12" fmla="*/ 1670050 h 1670050"/>
              <a:gd name="connsiteX0" fmla="*/ 0 w 2070100"/>
              <a:gd name="connsiteY0" fmla="*/ 1670050 h 1670050"/>
              <a:gd name="connsiteX1" fmla="*/ 2070100 w 2070100"/>
              <a:gd name="connsiteY1" fmla="*/ 1250950 h 1670050"/>
              <a:gd name="connsiteX2" fmla="*/ 1896269 w 2070100"/>
              <a:gd name="connsiteY2" fmla="*/ 1125537 h 1670050"/>
              <a:gd name="connsiteX3" fmla="*/ 1766094 w 2070100"/>
              <a:gd name="connsiteY3" fmla="*/ 993775 h 1670050"/>
              <a:gd name="connsiteX4" fmla="*/ 1644650 w 2070100"/>
              <a:gd name="connsiteY4" fmla="*/ 831850 h 1670050"/>
              <a:gd name="connsiteX5" fmla="*/ 1555750 w 2070100"/>
              <a:gd name="connsiteY5" fmla="*/ 685800 h 1670050"/>
              <a:gd name="connsiteX6" fmla="*/ 1511300 w 2070100"/>
              <a:gd name="connsiteY6" fmla="*/ 533400 h 1670050"/>
              <a:gd name="connsiteX7" fmla="*/ 1501775 w 2070100"/>
              <a:gd name="connsiteY7" fmla="*/ 393700 h 1670050"/>
              <a:gd name="connsiteX8" fmla="*/ 1503363 w 2070100"/>
              <a:gd name="connsiteY8" fmla="*/ 222250 h 1670050"/>
              <a:gd name="connsiteX9" fmla="*/ 1471613 w 2070100"/>
              <a:gd name="connsiteY9" fmla="*/ 127000 h 1670050"/>
              <a:gd name="connsiteX10" fmla="*/ 1397000 w 2070100"/>
              <a:gd name="connsiteY10" fmla="*/ 50800 h 1670050"/>
              <a:gd name="connsiteX11" fmla="*/ 1314450 w 2070100"/>
              <a:gd name="connsiteY11" fmla="*/ 0 h 1670050"/>
              <a:gd name="connsiteX12" fmla="*/ 0 w 2070100"/>
              <a:gd name="connsiteY12" fmla="*/ 1670050 h 1670050"/>
              <a:gd name="connsiteX0" fmla="*/ 0 w 2070100"/>
              <a:gd name="connsiteY0" fmla="*/ 1717675 h 1717675"/>
              <a:gd name="connsiteX1" fmla="*/ 2070100 w 2070100"/>
              <a:gd name="connsiteY1" fmla="*/ 1298575 h 1717675"/>
              <a:gd name="connsiteX2" fmla="*/ 1896269 w 2070100"/>
              <a:gd name="connsiteY2" fmla="*/ 1173162 h 1717675"/>
              <a:gd name="connsiteX3" fmla="*/ 1766094 w 2070100"/>
              <a:gd name="connsiteY3" fmla="*/ 1041400 h 1717675"/>
              <a:gd name="connsiteX4" fmla="*/ 1644650 w 2070100"/>
              <a:gd name="connsiteY4" fmla="*/ 879475 h 1717675"/>
              <a:gd name="connsiteX5" fmla="*/ 1555750 w 2070100"/>
              <a:gd name="connsiteY5" fmla="*/ 733425 h 1717675"/>
              <a:gd name="connsiteX6" fmla="*/ 1511300 w 2070100"/>
              <a:gd name="connsiteY6" fmla="*/ 581025 h 1717675"/>
              <a:gd name="connsiteX7" fmla="*/ 1501775 w 2070100"/>
              <a:gd name="connsiteY7" fmla="*/ 441325 h 1717675"/>
              <a:gd name="connsiteX8" fmla="*/ 1503363 w 2070100"/>
              <a:gd name="connsiteY8" fmla="*/ 269875 h 1717675"/>
              <a:gd name="connsiteX9" fmla="*/ 1471613 w 2070100"/>
              <a:gd name="connsiteY9" fmla="*/ 174625 h 1717675"/>
              <a:gd name="connsiteX10" fmla="*/ 1397000 w 2070100"/>
              <a:gd name="connsiteY10" fmla="*/ 98425 h 1717675"/>
              <a:gd name="connsiteX11" fmla="*/ 1354931 w 2070100"/>
              <a:gd name="connsiteY11" fmla="*/ 0 h 1717675"/>
              <a:gd name="connsiteX12" fmla="*/ 0 w 2070100"/>
              <a:gd name="connsiteY12" fmla="*/ 1717675 h 1717675"/>
              <a:gd name="connsiteX0" fmla="*/ 0 w 2070100"/>
              <a:gd name="connsiteY0" fmla="*/ 1717675 h 1717675"/>
              <a:gd name="connsiteX1" fmla="*/ 2070100 w 2070100"/>
              <a:gd name="connsiteY1" fmla="*/ 1298575 h 1717675"/>
              <a:gd name="connsiteX2" fmla="*/ 1896269 w 2070100"/>
              <a:gd name="connsiteY2" fmla="*/ 1173162 h 1717675"/>
              <a:gd name="connsiteX3" fmla="*/ 1766094 w 2070100"/>
              <a:gd name="connsiteY3" fmla="*/ 1041400 h 1717675"/>
              <a:gd name="connsiteX4" fmla="*/ 1644650 w 2070100"/>
              <a:gd name="connsiteY4" fmla="*/ 879475 h 1717675"/>
              <a:gd name="connsiteX5" fmla="*/ 1555750 w 2070100"/>
              <a:gd name="connsiteY5" fmla="*/ 733425 h 1717675"/>
              <a:gd name="connsiteX6" fmla="*/ 1511300 w 2070100"/>
              <a:gd name="connsiteY6" fmla="*/ 581025 h 1717675"/>
              <a:gd name="connsiteX7" fmla="*/ 1501775 w 2070100"/>
              <a:gd name="connsiteY7" fmla="*/ 441325 h 1717675"/>
              <a:gd name="connsiteX8" fmla="*/ 1503363 w 2070100"/>
              <a:gd name="connsiteY8" fmla="*/ 269875 h 1717675"/>
              <a:gd name="connsiteX9" fmla="*/ 1471613 w 2070100"/>
              <a:gd name="connsiteY9" fmla="*/ 174625 h 1717675"/>
              <a:gd name="connsiteX10" fmla="*/ 1430337 w 2070100"/>
              <a:gd name="connsiteY10" fmla="*/ 98425 h 1717675"/>
              <a:gd name="connsiteX11" fmla="*/ 1354931 w 2070100"/>
              <a:gd name="connsiteY11" fmla="*/ 0 h 1717675"/>
              <a:gd name="connsiteX12" fmla="*/ 0 w 2070100"/>
              <a:gd name="connsiteY12" fmla="*/ 1717675 h 1717675"/>
              <a:gd name="connsiteX0" fmla="*/ 0 w 2527300"/>
              <a:gd name="connsiteY0" fmla="*/ 1717675 h 1722437"/>
              <a:gd name="connsiteX1" fmla="*/ 2527300 w 2527300"/>
              <a:gd name="connsiteY1" fmla="*/ 1722437 h 1722437"/>
              <a:gd name="connsiteX2" fmla="*/ 1896269 w 2527300"/>
              <a:gd name="connsiteY2" fmla="*/ 1173162 h 1722437"/>
              <a:gd name="connsiteX3" fmla="*/ 1766094 w 2527300"/>
              <a:gd name="connsiteY3" fmla="*/ 1041400 h 1722437"/>
              <a:gd name="connsiteX4" fmla="*/ 1644650 w 2527300"/>
              <a:gd name="connsiteY4" fmla="*/ 879475 h 1722437"/>
              <a:gd name="connsiteX5" fmla="*/ 1555750 w 2527300"/>
              <a:gd name="connsiteY5" fmla="*/ 733425 h 1722437"/>
              <a:gd name="connsiteX6" fmla="*/ 1511300 w 2527300"/>
              <a:gd name="connsiteY6" fmla="*/ 581025 h 1722437"/>
              <a:gd name="connsiteX7" fmla="*/ 1501775 w 2527300"/>
              <a:gd name="connsiteY7" fmla="*/ 441325 h 1722437"/>
              <a:gd name="connsiteX8" fmla="*/ 1503363 w 2527300"/>
              <a:gd name="connsiteY8" fmla="*/ 269875 h 1722437"/>
              <a:gd name="connsiteX9" fmla="*/ 1471613 w 2527300"/>
              <a:gd name="connsiteY9" fmla="*/ 174625 h 1722437"/>
              <a:gd name="connsiteX10" fmla="*/ 1430337 w 2527300"/>
              <a:gd name="connsiteY10" fmla="*/ 98425 h 1722437"/>
              <a:gd name="connsiteX11" fmla="*/ 1354931 w 2527300"/>
              <a:gd name="connsiteY11" fmla="*/ 0 h 1722437"/>
              <a:gd name="connsiteX12" fmla="*/ 0 w 2527300"/>
              <a:gd name="connsiteY12" fmla="*/ 1717675 h 1722437"/>
              <a:gd name="connsiteX0" fmla="*/ 0 w 2527300"/>
              <a:gd name="connsiteY0" fmla="*/ 1717675 h 1722437"/>
              <a:gd name="connsiteX1" fmla="*/ 2527300 w 2527300"/>
              <a:gd name="connsiteY1" fmla="*/ 1722437 h 1722437"/>
              <a:gd name="connsiteX2" fmla="*/ 2477294 w 2527300"/>
              <a:gd name="connsiteY2" fmla="*/ 1454150 h 1722437"/>
              <a:gd name="connsiteX3" fmla="*/ 1766094 w 2527300"/>
              <a:gd name="connsiteY3" fmla="*/ 1041400 h 1722437"/>
              <a:gd name="connsiteX4" fmla="*/ 1644650 w 2527300"/>
              <a:gd name="connsiteY4" fmla="*/ 879475 h 1722437"/>
              <a:gd name="connsiteX5" fmla="*/ 1555750 w 2527300"/>
              <a:gd name="connsiteY5" fmla="*/ 733425 h 1722437"/>
              <a:gd name="connsiteX6" fmla="*/ 1511300 w 2527300"/>
              <a:gd name="connsiteY6" fmla="*/ 581025 h 1722437"/>
              <a:gd name="connsiteX7" fmla="*/ 1501775 w 2527300"/>
              <a:gd name="connsiteY7" fmla="*/ 441325 h 1722437"/>
              <a:gd name="connsiteX8" fmla="*/ 1503363 w 2527300"/>
              <a:gd name="connsiteY8" fmla="*/ 269875 h 1722437"/>
              <a:gd name="connsiteX9" fmla="*/ 1471613 w 2527300"/>
              <a:gd name="connsiteY9" fmla="*/ 174625 h 1722437"/>
              <a:gd name="connsiteX10" fmla="*/ 1430337 w 2527300"/>
              <a:gd name="connsiteY10" fmla="*/ 98425 h 1722437"/>
              <a:gd name="connsiteX11" fmla="*/ 1354931 w 2527300"/>
              <a:gd name="connsiteY11" fmla="*/ 0 h 1722437"/>
              <a:gd name="connsiteX12" fmla="*/ 0 w 2527300"/>
              <a:gd name="connsiteY12" fmla="*/ 1717675 h 1722437"/>
              <a:gd name="connsiteX0" fmla="*/ 0 w 2527300"/>
              <a:gd name="connsiteY0" fmla="*/ 1717675 h 1722437"/>
              <a:gd name="connsiteX1" fmla="*/ 2527300 w 2527300"/>
              <a:gd name="connsiteY1" fmla="*/ 1722437 h 1722437"/>
              <a:gd name="connsiteX2" fmla="*/ 2477294 w 2527300"/>
              <a:gd name="connsiteY2" fmla="*/ 1454150 h 1722437"/>
              <a:gd name="connsiteX3" fmla="*/ 1766094 w 2527300"/>
              <a:gd name="connsiteY3" fmla="*/ 1041400 h 1722437"/>
              <a:gd name="connsiteX4" fmla="*/ 1644650 w 2527300"/>
              <a:gd name="connsiteY4" fmla="*/ 879475 h 1722437"/>
              <a:gd name="connsiteX5" fmla="*/ 1555750 w 2527300"/>
              <a:gd name="connsiteY5" fmla="*/ 733425 h 1722437"/>
              <a:gd name="connsiteX6" fmla="*/ 1511300 w 2527300"/>
              <a:gd name="connsiteY6" fmla="*/ 581025 h 1722437"/>
              <a:gd name="connsiteX7" fmla="*/ 1501775 w 2527300"/>
              <a:gd name="connsiteY7" fmla="*/ 441325 h 1722437"/>
              <a:gd name="connsiteX8" fmla="*/ 1503363 w 2527300"/>
              <a:gd name="connsiteY8" fmla="*/ 269875 h 1722437"/>
              <a:gd name="connsiteX9" fmla="*/ 1471613 w 2527300"/>
              <a:gd name="connsiteY9" fmla="*/ 174625 h 1722437"/>
              <a:gd name="connsiteX10" fmla="*/ 1430337 w 2527300"/>
              <a:gd name="connsiteY10" fmla="*/ 98425 h 1722437"/>
              <a:gd name="connsiteX11" fmla="*/ 1354931 w 2527300"/>
              <a:gd name="connsiteY11" fmla="*/ 0 h 1722437"/>
              <a:gd name="connsiteX12" fmla="*/ 0 w 2527300"/>
              <a:gd name="connsiteY12" fmla="*/ 1717675 h 1722437"/>
              <a:gd name="connsiteX0" fmla="*/ 0 w 2527300"/>
              <a:gd name="connsiteY0" fmla="*/ 1717675 h 1722437"/>
              <a:gd name="connsiteX1" fmla="*/ 2527300 w 2527300"/>
              <a:gd name="connsiteY1" fmla="*/ 1722437 h 1722437"/>
              <a:gd name="connsiteX2" fmla="*/ 2477294 w 2527300"/>
              <a:gd name="connsiteY2" fmla="*/ 1454150 h 1722437"/>
              <a:gd name="connsiteX3" fmla="*/ 1980407 w 2527300"/>
              <a:gd name="connsiteY3" fmla="*/ 1250950 h 1722437"/>
              <a:gd name="connsiteX4" fmla="*/ 1644650 w 2527300"/>
              <a:gd name="connsiteY4" fmla="*/ 879475 h 1722437"/>
              <a:gd name="connsiteX5" fmla="*/ 1555750 w 2527300"/>
              <a:gd name="connsiteY5" fmla="*/ 733425 h 1722437"/>
              <a:gd name="connsiteX6" fmla="*/ 1511300 w 2527300"/>
              <a:gd name="connsiteY6" fmla="*/ 581025 h 1722437"/>
              <a:gd name="connsiteX7" fmla="*/ 1501775 w 2527300"/>
              <a:gd name="connsiteY7" fmla="*/ 441325 h 1722437"/>
              <a:gd name="connsiteX8" fmla="*/ 1503363 w 2527300"/>
              <a:gd name="connsiteY8" fmla="*/ 269875 h 1722437"/>
              <a:gd name="connsiteX9" fmla="*/ 1471613 w 2527300"/>
              <a:gd name="connsiteY9" fmla="*/ 174625 h 1722437"/>
              <a:gd name="connsiteX10" fmla="*/ 1430337 w 2527300"/>
              <a:gd name="connsiteY10" fmla="*/ 98425 h 1722437"/>
              <a:gd name="connsiteX11" fmla="*/ 1354931 w 2527300"/>
              <a:gd name="connsiteY11" fmla="*/ 0 h 1722437"/>
              <a:gd name="connsiteX12" fmla="*/ 0 w 2527300"/>
              <a:gd name="connsiteY12" fmla="*/ 1717675 h 1722437"/>
              <a:gd name="connsiteX0" fmla="*/ 0 w 2527300"/>
              <a:gd name="connsiteY0" fmla="*/ 1717675 h 1722437"/>
              <a:gd name="connsiteX1" fmla="*/ 2527300 w 2527300"/>
              <a:gd name="connsiteY1" fmla="*/ 1722437 h 1722437"/>
              <a:gd name="connsiteX2" fmla="*/ 2477294 w 2527300"/>
              <a:gd name="connsiteY2" fmla="*/ 1454150 h 1722437"/>
              <a:gd name="connsiteX3" fmla="*/ 1980407 w 2527300"/>
              <a:gd name="connsiteY3" fmla="*/ 1250950 h 1722437"/>
              <a:gd name="connsiteX4" fmla="*/ 1644650 w 2527300"/>
              <a:gd name="connsiteY4" fmla="*/ 879475 h 1722437"/>
              <a:gd name="connsiteX5" fmla="*/ 1555750 w 2527300"/>
              <a:gd name="connsiteY5" fmla="*/ 733425 h 1722437"/>
              <a:gd name="connsiteX6" fmla="*/ 1511300 w 2527300"/>
              <a:gd name="connsiteY6" fmla="*/ 581025 h 1722437"/>
              <a:gd name="connsiteX7" fmla="*/ 1501775 w 2527300"/>
              <a:gd name="connsiteY7" fmla="*/ 441325 h 1722437"/>
              <a:gd name="connsiteX8" fmla="*/ 1503363 w 2527300"/>
              <a:gd name="connsiteY8" fmla="*/ 269875 h 1722437"/>
              <a:gd name="connsiteX9" fmla="*/ 1471613 w 2527300"/>
              <a:gd name="connsiteY9" fmla="*/ 174625 h 1722437"/>
              <a:gd name="connsiteX10" fmla="*/ 1430337 w 2527300"/>
              <a:gd name="connsiteY10" fmla="*/ 98425 h 1722437"/>
              <a:gd name="connsiteX11" fmla="*/ 1354931 w 2527300"/>
              <a:gd name="connsiteY11" fmla="*/ 0 h 1722437"/>
              <a:gd name="connsiteX12" fmla="*/ 0 w 2527300"/>
              <a:gd name="connsiteY12" fmla="*/ 1717675 h 1722437"/>
              <a:gd name="connsiteX0" fmla="*/ 0 w 2527300"/>
              <a:gd name="connsiteY0" fmla="*/ 1717675 h 1722437"/>
              <a:gd name="connsiteX1" fmla="*/ 2527300 w 2527300"/>
              <a:gd name="connsiteY1" fmla="*/ 1722437 h 1722437"/>
              <a:gd name="connsiteX2" fmla="*/ 2477294 w 2527300"/>
              <a:gd name="connsiteY2" fmla="*/ 1454150 h 1722437"/>
              <a:gd name="connsiteX3" fmla="*/ 1980407 w 2527300"/>
              <a:gd name="connsiteY3" fmla="*/ 1250950 h 1722437"/>
              <a:gd name="connsiteX4" fmla="*/ 1701800 w 2527300"/>
              <a:gd name="connsiteY4" fmla="*/ 974725 h 1722437"/>
              <a:gd name="connsiteX5" fmla="*/ 1555750 w 2527300"/>
              <a:gd name="connsiteY5" fmla="*/ 733425 h 1722437"/>
              <a:gd name="connsiteX6" fmla="*/ 1511300 w 2527300"/>
              <a:gd name="connsiteY6" fmla="*/ 581025 h 1722437"/>
              <a:gd name="connsiteX7" fmla="*/ 1501775 w 2527300"/>
              <a:gd name="connsiteY7" fmla="*/ 441325 h 1722437"/>
              <a:gd name="connsiteX8" fmla="*/ 1503363 w 2527300"/>
              <a:gd name="connsiteY8" fmla="*/ 269875 h 1722437"/>
              <a:gd name="connsiteX9" fmla="*/ 1471613 w 2527300"/>
              <a:gd name="connsiteY9" fmla="*/ 174625 h 1722437"/>
              <a:gd name="connsiteX10" fmla="*/ 1430337 w 2527300"/>
              <a:gd name="connsiteY10" fmla="*/ 98425 h 1722437"/>
              <a:gd name="connsiteX11" fmla="*/ 1354931 w 2527300"/>
              <a:gd name="connsiteY11" fmla="*/ 0 h 1722437"/>
              <a:gd name="connsiteX12" fmla="*/ 0 w 2527300"/>
              <a:gd name="connsiteY12" fmla="*/ 1717675 h 1722437"/>
              <a:gd name="connsiteX0" fmla="*/ 0 w 2527300"/>
              <a:gd name="connsiteY0" fmla="*/ 1717675 h 1722437"/>
              <a:gd name="connsiteX1" fmla="*/ 2527300 w 2527300"/>
              <a:gd name="connsiteY1" fmla="*/ 1722437 h 1722437"/>
              <a:gd name="connsiteX2" fmla="*/ 2482057 w 2527300"/>
              <a:gd name="connsiteY2" fmla="*/ 1454150 h 1722437"/>
              <a:gd name="connsiteX3" fmla="*/ 1980407 w 2527300"/>
              <a:gd name="connsiteY3" fmla="*/ 1250950 h 1722437"/>
              <a:gd name="connsiteX4" fmla="*/ 1701800 w 2527300"/>
              <a:gd name="connsiteY4" fmla="*/ 974725 h 1722437"/>
              <a:gd name="connsiteX5" fmla="*/ 1555750 w 2527300"/>
              <a:gd name="connsiteY5" fmla="*/ 733425 h 1722437"/>
              <a:gd name="connsiteX6" fmla="*/ 1511300 w 2527300"/>
              <a:gd name="connsiteY6" fmla="*/ 581025 h 1722437"/>
              <a:gd name="connsiteX7" fmla="*/ 1501775 w 2527300"/>
              <a:gd name="connsiteY7" fmla="*/ 441325 h 1722437"/>
              <a:gd name="connsiteX8" fmla="*/ 1503363 w 2527300"/>
              <a:gd name="connsiteY8" fmla="*/ 269875 h 1722437"/>
              <a:gd name="connsiteX9" fmla="*/ 1471613 w 2527300"/>
              <a:gd name="connsiteY9" fmla="*/ 174625 h 1722437"/>
              <a:gd name="connsiteX10" fmla="*/ 1430337 w 2527300"/>
              <a:gd name="connsiteY10" fmla="*/ 98425 h 1722437"/>
              <a:gd name="connsiteX11" fmla="*/ 1354931 w 2527300"/>
              <a:gd name="connsiteY11" fmla="*/ 0 h 1722437"/>
              <a:gd name="connsiteX12" fmla="*/ 0 w 2527300"/>
              <a:gd name="connsiteY12" fmla="*/ 1717675 h 1722437"/>
              <a:gd name="connsiteX0" fmla="*/ 0 w 2517775"/>
              <a:gd name="connsiteY0" fmla="*/ 1717675 h 1722437"/>
              <a:gd name="connsiteX1" fmla="*/ 2517775 w 2517775"/>
              <a:gd name="connsiteY1" fmla="*/ 1722437 h 1722437"/>
              <a:gd name="connsiteX2" fmla="*/ 2482057 w 2517775"/>
              <a:gd name="connsiteY2" fmla="*/ 1454150 h 1722437"/>
              <a:gd name="connsiteX3" fmla="*/ 1980407 w 2517775"/>
              <a:gd name="connsiteY3" fmla="*/ 1250950 h 1722437"/>
              <a:gd name="connsiteX4" fmla="*/ 1701800 w 2517775"/>
              <a:gd name="connsiteY4" fmla="*/ 974725 h 1722437"/>
              <a:gd name="connsiteX5" fmla="*/ 1555750 w 2517775"/>
              <a:gd name="connsiteY5" fmla="*/ 733425 h 1722437"/>
              <a:gd name="connsiteX6" fmla="*/ 1511300 w 2517775"/>
              <a:gd name="connsiteY6" fmla="*/ 581025 h 1722437"/>
              <a:gd name="connsiteX7" fmla="*/ 1501775 w 2517775"/>
              <a:gd name="connsiteY7" fmla="*/ 441325 h 1722437"/>
              <a:gd name="connsiteX8" fmla="*/ 1503363 w 2517775"/>
              <a:gd name="connsiteY8" fmla="*/ 269875 h 1722437"/>
              <a:gd name="connsiteX9" fmla="*/ 1471613 w 2517775"/>
              <a:gd name="connsiteY9" fmla="*/ 174625 h 1722437"/>
              <a:gd name="connsiteX10" fmla="*/ 1430337 w 2517775"/>
              <a:gd name="connsiteY10" fmla="*/ 98425 h 1722437"/>
              <a:gd name="connsiteX11" fmla="*/ 1354931 w 2517775"/>
              <a:gd name="connsiteY11" fmla="*/ 0 h 1722437"/>
              <a:gd name="connsiteX12" fmla="*/ 0 w 2517775"/>
              <a:gd name="connsiteY12" fmla="*/ 1717675 h 1722437"/>
              <a:gd name="connsiteX0" fmla="*/ 0 w 2518926"/>
              <a:gd name="connsiteY0" fmla="*/ 1717675 h 1722437"/>
              <a:gd name="connsiteX1" fmla="*/ 2517775 w 2518926"/>
              <a:gd name="connsiteY1" fmla="*/ 1722437 h 1722437"/>
              <a:gd name="connsiteX2" fmla="*/ 2482057 w 2518926"/>
              <a:gd name="connsiteY2" fmla="*/ 1454150 h 1722437"/>
              <a:gd name="connsiteX3" fmla="*/ 1980407 w 2518926"/>
              <a:gd name="connsiteY3" fmla="*/ 1250950 h 1722437"/>
              <a:gd name="connsiteX4" fmla="*/ 1701800 w 2518926"/>
              <a:gd name="connsiteY4" fmla="*/ 974725 h 1722437"/>
              <a:gd name="connsiteX5" fmla="*/ 1555750 w 2518926"/>
              <a:gd name="connsiteY5" fmla="*/ 733425 h 1722437"/>
              <a:gd name="connsiteX6" fmla="*/ 1511300 w 2518926"/>
              <a:gd name="connsiteY6" fmla="*/ 581025 h 1722437"/>
              <a:gd name="connsiteX7" fmla="*/ 1501775 w 2518926"/>
              <a:gd name="connsiteY7" fmla="*/ 441325 h 1722437"/>
              <a:gd name="connsiteX8" fmla="*/ 1503363 w 2518926"/>
              <a:gd name="connsiteY8" fmla="*/ 269875 h 1722437"/>
              <a:gd name="connsiteX9" fmla="*/ 1471613 w 2518926"/>
              <a:gd name="connsiteY9" fmla="*/ 174625 h 1722437"/>
              <a:gd name="connsiteX10" fmla="*/ 1430337 w 2518926"/>
              <a:gd name="connsiteY10" fmla="*/ 98425 h 1722437"/>
              <a:gd name="connsiteX11" fmla="*/ 1354931 w 2518926"/>
              <a:gd name="connsiteY11" fmla="*/ 0 h 1722437"/>
              <a:gd name="connsiteX12" fmla="*/ 0 w 2518926"/>
              <a:gd name="connsiteY12" fmla="*/ 1717675 h 172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18926" h="1722437">
                <a:moveTo>
                  <a:pt x="0" y="1717675"/>
                </a:moveTo>
                <a:lnTo>
                  <a:pt x="2517775" y="1722437"/>
                </a:lnTo>
                <a:cubicBezTo>
                  <a:pt x="2516981" y="1509183"/>
                  <a:pt x="2530476" y="1507860"/>
                  <a:pt x="2482057" y="1454150"/>
                </a:cubicBezTo>
                <a:cubicBezTo>
                  <a:pt x="2244990" y="1402292"/>
                  <a:pt x="2217474" y="1388533"/>
                  <a:pt x="1980407" y="1250950"/>
                </a:cubicBezTo>
                <a:cubicBezTo>
                  <a:pt x="1868488" y="1150938"/>
                  <a:pt x="1813719" y="1098550"/>
                  <a:pt x="1701800" y="974725"/>
                </a:cubicBezTo>
                <a:lnTo>
                  <a:pt x="1555750" y="733425"/>
                </a:lnTo>
                <a:lnTo>
                  <a:pt x="1511300" y="581025"/>
                </a:lnTo>
                <a:lnTo>
                  <a:pt x="1501775" y="441325"/>
                </a:lnTo>
                <a:cubicBezTo>
                  <a:pt x="1502304" y="384175"/>
                  <a:pt x="1502834" y="327025"/>
                  <a:pt x="1503363" y="269875"/>
                </a:cubicBezTo>
                <a:lnTo>
                  <a:pt x="1471613" y="174625"/>
                </a:lnTo>
                <a:lnTo>
                  <a:pt x="1430337" y="98425"/>
                </a:lnTo>
                <a:lnTo>
                  <a:pt x="1354931" y="0"/>
                </a:lnTo>
                <a:lnTo>
                  <a:pt x="0" y="1717675"/>
                </a:lnTo>
                <a:close/>
              </a:path>
            </a:pathLst>
          </a:custGeom>
          <a:solidFill>
            <a:srgbClr val="FFC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28600" y="1600200"/>
                <a:ext cx="3124200" cy="4800600"/>
              </a:xfrm>
            </p:spPr>
            <p:txBody>
              <a:bodyPr>
                <a:normAutofit/>
              </a:bodyPr>
              <a:lstStyle/>
              <a:p>
                <a:pPr marL="0" indent="0" algn="ctr">
                  <a:buNone/>
                </a:pPr>
                <a:r>
                  <a:rPr lang="en-GB" sz="1400" b="1" dirty="0">
                    <a:latin typeface="Comic Sans MS" panose="030F0702030302020204" pitchFamily="66" charset="0"/>
                  </a:rPr>
                  <a:t>You can use Integration to find areas of sectors of curves, given their Polar equations</a:t>
                </a:r>
                <a:endParaRPr lang="en-GB" sz="1400" dirty="0">
                  <a:latin typeface="Comic Sans MS" panose="030F0702030302020204" pitchFamily="66" charset="0"/>
                </a:endParaRPr>
              </a:p>
              <a:p>
                <a:pPr marL="0" indent="0" algn="ctr">
                  <a:buNone/>
                </a:pPr>
                <a:endParaRPr lang="en-US" sz="1400" b="1" dirty="0">
                  <a:latin typeface="Comic Sans MS" panose="030F0702030302020204" pitchFamily="66" charset="0"/>
                </a:endParaRPr>
              </a:p>
              <a:p>
                <a:pPr marL="0" indent="0" algn="ctr">
                  <a:buNone/>
                </a:pPr>
                <a:r>
                  <a:rPr lang="en-US" sz="1400" dirty="0">
                    <a:latin typeface="Comic Sans MS" panose="030F0702030302020204" pitchFamily="66" charset="0"/>
                  </a:rPr>
                  <a:t>Consider the area to the right, on the Polar equation </a:t>
                </a:r>
                <a14:m>
                  <m:oMath xmlns:m="http://schemas.openxmlformats.org/officeDocument/2006/math">
                    <m:r>
                      <a:rPr lang="en-US" sz="1400" b="0" i="1" smtClean="0">
                        <a:latin typeface="Cambria Math" panose="02040503050406030204" pitchFamily="18" charset="0"/>
                      </a:rPr>
                      <m:t>𝑟</m:t>
                    </m:r>
                    <m:r>
                      <a:rPr lang="en-US" sz="1400" b="0" i="1" smtClean="0">
                        <a:latin typeface="Cambria Math" panose="02040503050406030204" pitchFamily="18" charset="0"/>
                      </a:rPr>
                      <m:t>=</m:t>
                    </m:r>
                    <m:r>
                      <a:rPr lang="en-US" sz="1400" b="0" i="1" smtClean="0">
                        <a:latin typeface="Cambria Math" panose="02040503050406030204" pitchFamily="18" charset="0"/>
                      </a:rPr>
                      <m:t>𝑓</m:t>
                    </m:r>
                    <m:r>
                      <a:rPr lang="en-US" sz="1400" b="0" i="1" smtClean="0">
                        <a:latin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oMath>
                </a14:m>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sym typeface="Wingdings" panose="05000000000000000000" pitchFamily="2" charset="2"/>
                  </a:rPr>
                  <a:t> </a:t>
                </a:r>
                <a14:m>
                  <m:oMath xmlns:m="http://schemas.openxmlformats.org/officeDocument/2006/math">
                    <m:r>
                      <a:rPr lang="en-GB" sz="1400" i="1" dirty="0">
                        <a:latin typeface="Cambria Math" panose="02040503050406030204" pitchFamily="18" charset="0"/>
                        <a:sym typeface="Wingdings" panose="05000000000000000000" pitchFamily="2" charset="2"/>
                      </a:rPr>
                      <m:t>𝐴</m:t>
                    </m:r>
                  </m:oMath>
                </a14:m>
                <a:r>
                  <a:rPr lang="en-GB" sz="1400" dirty="0">
                    <a:latin typeface="Comic Sans MS" panose="030F0702030302020204" pitchFamily="66" charset="0"/>
                    <a:sym typeface="Wingdings" panose="05000000000000000000" pitchFamily="2" charset="2"/>
                  </a:rPr>
                  <a:t> represents the area ‘under’ the curve – as in, between the curve and the half-lines </a:t>
                </a:r>
                <a14:m>
                  <m:oMath xmlns:m="http://schemas.openxmlformats.org/officeDocument/2006/math">
                    <m:r>
                      <a:rPr lang="en-GB" sz="1400" i="1">
                        <a:latin typeface="Cambria Math" panose="02040503050406030204" pitchFamily="18" charset="0"/>
                        <a:ea typeface="Cambria Math" panose="02040503050406030204" pitchFamily="18" charset="0"/>
                        <a:sym typeface="Wingdings" panose="05000000000000000000" pitchFamily="2" charset="2"/>
                      </a:rPr>
                      <m:t>𝜃</m:t>
                    </m:r>
                    <m:r>
                      <a:rPr lang="en-US" sz="1400" i="1">
                        <a:latin typeface="Cambria Math" panose="02040503050406030204" pitchFamily="18" charset="0"/>
                        <a:ea typeface="Cambria Math" panose="02040503050406030204" pitchFamily="18" charset="0"/>
                        <a:sym typeface="Wingdings" panose="05000000000000000000" pitchFamily="2" charset="2"/>
                      </a:rPr>
                      <m:t>=0</m:t>
                    </m:r>
                  </m:oMath>
                </a14:m>
                <a:r>
                  <a:rPr lang="en-GB" sz="1400" dirty="0">
                    <a:latin typeface="Comic Sans MS" panose="030F0702030302020204" pitchFamily="66" charset="0"/>
                  </a:rPr>
                  <a:t> and </a:t>
                </a:r>
                <a14:m>
                  <m:oMath xmlns:m="http://schemas.openxmlformats.org/officeDocument/2006/math">
                    <m:r>
                      <a:rPr lang="en-GB" sz="1400" i="1">
                        <a:latin typeface="Cambria Math" panose="02040503050406030204" pitchFamily="18" charset="0"/>
                        <a:ea typeface="Cambria Math" panose="02040503050406030204" pitchFamily="18" charset="0"/>
                      </a:rPr>
                      <m:t>𝜃</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𝜃</m:t>
                    </m:r>
                  </m:oMath>
                </a14:m>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algn="ctr">
                  <a:buFont typeface="Wingdings" panose="05000000000000000000" pitchFamily="2" charset="2"/>
                  <a:buChar char="à"/>
                </a:pPr>
                <a:r>
                  <a:rPr lang="en-GB" sz="1400" dirty="0">
                    <a:latin typeface="Comic Sans MS" panose="030F0702030302020204" pitchFamily="66" charset="0"/>
                    <a:sym typeface="Wingdings" panose="05000000000000000000" pitchFamily="2" charset="2"/>
                  </a:rPr>
                  <a:t>If we increase </a:t>
                </a:r>
                <a14:m>
                  <m:oMath xmlns:m="http://schemas.openxmlformats.org/officeDocument/2006/math">
                    <m:r>
                      <a:rPr lang="en-GB" sz="1400" i="1" smtClean="0">
                        <a:latin typeface="Cambria Math" panose="02040503050406030204" pitchFamily="18" charset="0"/>
                        <a:ea typeface="Cambria Math" panose="02040503050406030204" pitchFamily="18" charset="0"/>
                        <a:sym typeface="Wingdings" panose="05000000000000000000" pitchFamily="2" charset="2"/>
                      </a:rPr>
                      <m:t>𝜃</m:t>
                    </m:r>
                  </m:oMath>
                </a14:m>
                <a:r>
                  <a:rPr lang="en-GB" sz="1400" dirty="0">
                    <a:latin typeface="Comic Sans MS" panose="030F0702030302020204" pitchFamily="66" charset="0"/>
                  </a:rPr>
                  <a:t> by a small amount (</a:t>
                </a:r>
                <a14:m>
                  <m:oMath xmlns:m="http://schemas.openxmlformats.org/officeDocument/2006/math">
                    <m:r>
                      <a:rPr lang="en-GB" sz="1400" i="1" smtClean="0">
                        <a:latin typeface="Cambria Math" panose="02040503050406030204" pitchFamily="18" charset="0"/>
                        <a:ea typeface="Cambria Math" panose="02040503050406030204" pitchFamily="18" charset="0"/>
                      </a:rPr>
                      <m:t>𝛿𝜃</m:t>
                    </m:r>
                  </m:oMath>
                </a14:m>
                <a:r>
                  <a:rPr lang="en-GB" sz="1400" dirty="0">
                    <a:latin typeface="Comic Sans MS" panose="030F0702030302020204" pitchFamily="66" charset="0"/>
                  </a:rPr>
                  <a:t>), it will also increase the area by a small amount (</a:t>
                </a:r>
                <a14:m>
                  <m:oMath xmlns:m="http://schemas.openxmlformats.org/officeDocument/2006/math">
                    <m:r>
                      <a:rPr lang="en-GB" sz="1400" i="1">
                        <a:latin typeface="Cambria Math" panose="02040503050406030204" pitchFamily="18" charset="0"/>
                        <a:ea typeface="Cambria Math" panose="02040503050406030204" pitchFamily="18" charset="0"/>
                      </a:rPr>
                      <m:t>𝛿</m:t>
                    </m:r>
                    <m:r>
                      <a:rPr lang="en-US" sz="1400" b="0" i="1" smtClean="0">
                        <a:latin typeface="Cambria Math" panose="02040503050406030204" pitchFamily="18" charset="0"/>
                        <a:ea typeface="Cambria Math" panose="02040503050406030204" pitchFamily="18" charset="0"/>
                      </a:rPr>
                      <m:t>𝐴</m:t>
                    </m:r>
                  </m:oMath>
                </a14:m>
                <a:r>
                  <a:rPr lang="en-GB" sz="1400" dirty="0">
                    <a:latin typeface="Comic Sans MS" panose="030F0702030302020204" pitchFamily="66" charset="0"/>
                  </a:rPr>
                  <a:t>)</a:t>
                </a:r>
              </a:p>
              <a:p>
                <a:pPr algn="ctr">
                  <a:buFont typeface="Wingdings" panose="05000000000000000000" pitchFamily="2" charset="2"/>
                  <a:buChar char="à"/>
                </a:pPr>
                <a:endParaRPr lang="en-GB" sz="1400" dirty="0">
                  <a:latin typeface="Comic Sans MS" panose="030F0702030302020204" pitchFamily="66" charset="0"/>
                </a:endParaRPr>
              </a:p>
              <a:p>
                <a:pPr algn="ctr">
                  <a:buFont typeface="Wingdings" panose="05000000000000000000" pitchFamily="2" charset="2"/>
                  <a:buChar char="à"/>
                </a:pPr>
                <a:r>
                  <a:rPr lang="en-GB" sz="1400" dirty="0">
                    <a:latin typeface="Comic Sans MS" panose="030F0702030302020204" pitchFamily="66" charset="0"/>
                  </a:rPr>
                  <a:t>This new area will be between two values…</a:t>
                </a:r>
              </a:p>
              <a:p>
                <a:pPr marL="0" indent="0" algn="ctr">
                  <a:buNone/>
                </a:pPr>
                <a:endParaRPr lang="en-GB" sz="1400" dirty="0">
                  <a:latin typeface="Comic Sans MS" panose="030F0702030302020204" pitchFamily="66"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28600" y="1600200"/>
                <a:ext cx="3124200" cy="4800600"/>
              </a:xfrm>
              <a:blipFill>
                <a:blip r:embed="rId2"/>
                <a:stretch>
                  <a:fillRect t="-762" r="-2539"/>
                </a:stretch>
              </a:blipFill>
            </p:spPr>
            <p:txBody>
              <a:bodyPr/>
              <a:lstStyle/>
              <a:p>
                <a:r>
                  <a:rPr lang="en-GB">
                    <a:noFill/>
                  </a:rPr>
                  <a:t> </a:t>
                </a:r>
              </a:p>
            </p:txBody>
          </p:sp>
        </mc:Fallback>
      </mc:AlternateContent>
      <p:sp>
        <p:nvSpPr>
          <p:cNvPr id="29" name="タイトル 1">
            <a:extLst>
              <a:ext uri="{FF2B5EF4-FFF2-40B4-BE49-F238E27FC236}">
                <a16:creationId xmlns:a16="http://schemas.microsoft.com/office/drawing/2014/main" id="{0E3B5B12-5B6E-4F45-BC44-7E1ABDAD38F9}"/>
              </a:ext>
            </a:extLst>
          </p:cNvPr>
          <p:cNvSpPr>
            <a:spLocks noGrp="1"/>
          </p:cNvSpPr>
          <p:nvPr>
            <p:ph type="title"/>
          </p:nvPr>
        </p:nvSpPr>
        <p:spPr>
          <a:xfrm>
            <a:off x="628650" y="286524"/>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30" name="テキスト ボックス 29">
            <a:extLst>
              <a:ext uri="{FF2B5EF4-FFF2-40B4-BE49-F238E27FC236}">
                <a16:creationId xmlns:a16="http://schemas.microsoft.com/office/drawing/2014/main" id="{CBE3427D-AD73-4AC2-8055-28EE0684B746}"/>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p:cxnSp>
        <p:nvCxnSpPr>
          <p:cNvPr id="5" name="Straight Arrow Connector 126">
            <a:extLst>
              <a:ext uri="{FF2B5EF4-FFF2-40B4-BE49-F238E27FC236}">
                <a16:creationId xmlns:a16="http://schemas.microsoft.com/office/drawing/2014/main" id="{B07598C8-2E8A-4ED8-AFC9-7C367A466E8D}"/>
              </a:ext>
            </a:extLst>
          </p:cNvPr>
          <p:cNvCxnSpPr>
            <a:cxnSpLocks/>
          </p:cNvCxnSpPr>
          <p:nvPr/>
        </p:nvCxnSpPr>
        <p:spPr>
          <a:xfrm flipV="1">
            <a:off x="5266639" y="1179625"/>
            <a:ext cx="0" cy="28863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126">
            <a:extLst>
              <a:ext uri="{FF2B5EF4-FFF2-40B4-BE49-F238E27FC236}">
                <a16:creationId xmlns:a16="http://schemas.microsoft.com/office/drawing/2014/main" id="{DF0D0821-6707-43FF-90BA-BE785B0A990D}"/>
              </a:ext>
            </a:extLst>
          </p:cNvPr>
          <p:cNvCxnSpPr>
            <a:cxnSpLocks/>
          </p:cNvCxnSpPr>
          <p:nvPr/>
        </p:nvCxnSpPr>
        <p:spPr>
          <a:xfrm rot="5400000" flipV="1">
            <a:off x="6528748" y="2406223"/>
            <a:ext cx="0" cy="28863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DB3B5B03-3066-496C-B50D-79E48954DD35}"/>
              </a:ext>
            </a:extLst>
          </p:cNvPr>
          <p:cNvCxnSpPr>
            <a:cxnSpLocks/>
            <a:endCxn id="22" idx="5"/>
          </p:cNvCxnSpPr>
          <p:nvPr/>
        </p:nvCxnSpPr>
        <p:spPr>
          <a:xfrm flipV="1">
            <a:off x="5270500" y="2133600"/>
            <a:ext cx="1344613" cy="17018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6" name="テキスト ボックス 15">
                <a:extLst>
                  <a:ext uri="{FF2B5EF4-FFF2-40B4-BE49-F238E27FC236}">
                    <a16:creationId xmlns:a16="http://schemas.microsoft.com/office/drawing/2014/main" id="{69EAFA7E-9369-4E1F-B876-C9B9D040950E}"/>
                  </a:ext>
                </a:extLst>
              </p:cNvPr>
              <p:cNvSpPr txBox="1"/>
              <p:nvPr/>
            </p:nvSpPr>
            <p:spPr>
              <a:xfrm>
                <a:off x="6428087" y="1630476"/>
                <a:ext cx="1138645"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𝑟</m:t>
                      </m:r>
                      <m:r>
                        <a:rPr lang="en-US" sz="1400" b="0" i="1" smtClean="0">
                          <a:latin typeface="Cambria Math" panose="02040503050406030204" pitchFamily="18" charset="0"/>
                        </a:rPr>
                        <m:t>=</m:t>
                      </m:r>
                      <m:r>
                        <a:rPr lang="en-US" sz="1400" b="0" i="1" smtClean="0">
                          <a:latin typeface="Cambria Math" panose="02040503050406030204" pitchFamily="18" charset="0"/>
                        </a:rPr>
                        <m:t>𝑓</m:t>
                      </m:r>
                      <m:r>
                        <a:rPr lang="en-US" sz="1400" b="0" i="1" smtClean="0">
                          <a:latin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𝛿𝜃</m:t>
                      </m:r>
                      <m:r>
                        <a:rPr lang="en-US" sz="1400" b="0" i="1" smtClean="0">
                          <a:latin typeface="Cambria Math" panose="02040503050406030204" pitchFamily="18" charset="0"/>
                          <a:ea typeface="Cambria Math" panose="02040503050406030204" pitchFamily="18" charset="0"/>
                        </a:rPr>
                        <m:t>)</m:t>
                      </m:r>
                    </m:oMath>
                  </m:oMathPara>
                </a14:m>
                <a:endParaRPr lang="en-GB" sz="1400" dirty="0"/>
              </a:p>
            </p:txBody>
          </p:sp>
        </mc:Choice>
        <mc:Fallback>
          <p:sp>
            <p:nvSpPr>
              <p:cNvPr id="16" name="テキスト ボックス 15">
                <a:extLst>
                  <a:ext uri="{FF2B5EF4-FFF2-40B4-BE49-F238E27FC236}">
                    <a16:creationId xmlns:a16="http://schemas.microsoft.com/office/drawing/2014/main" id="{69EAFA7E-9369-4E1F-B876-C9B9D040950E}"/>
                  </a:ext>
                </a:extLst>
              </p:cNvPr>
              <p:cNvSpPr txBox="1">
                <a:spLocks noRot="1" noChangeAspect="1" noMove="1" noResize="1" noEditPoints="1" noAdjustHandles="1" noChangeArrowheads="1" noChangeShapeType="1" noTextEdit="1"/>
              </p:cNvSpPr>
              <p:nvPr/>
            </p:nvSpPr>
            <p:spPr>
              <a:xfrm>
                <a:off x="6428087" y="1630476"/>
                <a:ext cx="1138645" cy="215444"/>
              </a:xfrm>
              <a:prstGeom prst="rect">
                <a:avLst/>
              </a:prstGeom>
              <a:blipFill>
                <a:blip r:embed="rId3"/>
                <a:stretch>
                  <a:fillRect l="-1604" r="-5348" b="-3055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1" name="テキスト ボックス 20">
                <a:extLst>
                  <a:ext uri="{FF2B5EF4-FFF2-40B4-BE49-F238E27FC236}">
                    <a16:creationId xmlns:a16="http://schemas.microsoft.com/office/drawing/2014/main" id="{A7B2A9F1-4C79-4098-88BD-D6BA2FB02680}"/>
                  </a:ext>
                </a:extLst>
              </p:cNvPr>
              <p:cNvSpPr txBox="1"/>
              <p:nvPr/>
            </p:nvSpPr>
            <p:spPr>
              <a:xfrm>
                <a:off x="6361412" y="3240201"/>
                <a:ext cx="155620"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oMath>
                  </m:oMathPara>
                </a14:m>
                <a:endParaRPr lang="en-GB" sz="1400" dirty="0"/>
              </a:p>
            </p:txBody>
          </p:sp>
        </mc:Choice>
        <mc:Fallback>
          <p:sp>
            <p:nvSpPr>
              <p:cNvPr id="21" name="テキスト ボックス 20">
                <a:extLst>
                  <a:ext uri="{FF2B5EF4-FFF2-40B4-BE49-F238E27FC236}">
                    <a16:creationId xmlns:a16="http://schemas.microsoft.com/office/drawing/2014/main" id="{A7B2A9F1-4C79-4098-88BD-D6BA2FB02680}"/>
                  </a:ext>
                </a:extLst>
              </p:cNvPr>
              <p:cNvSpPr txBox="1">
                <a:spLocks noRot="1" noChangeAspect="1" noMove="1" noResize="1" noEditPoints="1" noAdjustHandles="1" noChangeArrowheads="1" noChangeShapeType="1" noTextEdit="1"/>
              </p:cNvSpPr>
              <p:nvPr/>
            </p:nvSpPr>
            <p:spPr>
              <a:xfrm>
                <a:off x="6361412" y="3240201"/>
                <a:ext cx="155620" cy="215444"/>
              </a:xfrm>
              <a:prstGeom prst="rect">
                <a:avLst/>
              </a:prstGeom>
              <a:blipFill>
                <a:blip r:embed="rId4"/>
                <a:stretch>
                  <a:fillRect l="-28000" r="-24000" b="-5714"/>
                </a:stretch>
              </a:blipFill>
            </p:spPr>
            <p:txBody>
              <a:bodyPr/>
              <a:lstStyle/>
              <a:p>
                <a:r>
                  <a:rPr lang="en-GB">
                    <a:noFill/>
                  </a:rPr>
                  <a:t> </a:t>
                </a:r>
              </a:p>
            </p:txBody>
          </p:sp>
        </mc:Fallback>
      </mc:AlternateContent>
      <p:sp>
        <p:nvSpPr>
          <p:cNvPr id="22" name="フリーフォーム: 図形 21">
            <a:extLst>
              <a:ext uri="{FF2B5EF4-FFF2-40B4-BE49-F238E27FC236}">
                <a16:creationId xmlns:a16="http://schemas.microsoft.com/office/drawing/2014/main" id="{7593A74F-A114-43B8-92FA-908136F0909B}"/>
              </a:ext>
            </a:extLst>
          </p:cNvPr>
          <p:cNvSpPr/>
          <p:nvPr/>
        </p:nvSpPr>
        <p:spPr>
          <a:xfrm>
            <a:off x="5700713" y="1700213"/>
            <a:ext cx="2076450" cy="1900237"/>
          </a:xfrm>
          <a:custGeom>
            <a:avLst/>
            <a:gdLst>
              <a:gd name="connsiteX0" fmla="*/ 2057400 w 2057400"/>
              <a:gd name="connsiteY0" fmla="*/ 1890712 h 1890712"/>
              <a:gd name="connsiteX1" fmla="*/ 1600200 w 2057400"/>
              <a:gd name="connsiteY1" fmla="*/ 1719262 h 1890712"/>
              <a:gd name="connsiteX2" fmla="*/ 1243012 w 2057400"/>
              <a:gd name="connsiteY2" fmla="*/ 1371600 h 1890712"/>
              <a:gd name="connsiteX3" fmla="*/ 1071562 w 2057400"/>
              <a:gd name="connsiteY3" fmla="*/ 1028700 h 1890712"/>
              <a:gd name="connsiteX4" fmla="*/ 1057275 w 2057400"/>
              <a:gd name="connsiteY4" fmla="*/ 695325 h 1890712"/>
              <a:gd name="connsiteX5" fmla="*/ 914400 w 2057400"/>
              <a:gd name="connsiteY5" fmla="*/ 433387 h 1890712"/>
              <a:gd name="connsiteX6" fmla="*/ 571500 w 2057400"/>
              <a:gd name="connsiteY6" fmla="*/ 147637 h 1890712"/>
              <a:gd name="connsiteX7" fmla="*/ 0 w 2057400"/>
              <a:gd name="connsiteY7" fmla="*/ 0 h 1890712"/>
              <a:gd name="connsiteX0" fmla="*/ 2076450 w 2076450"/>
              <a:gd name="connsiteY0" fmla="*/ 1900237 h 1900237"/>
              <a:gd name="connsiteX1" fmla="*/ 1600200 w 2076450"/>
              <a:gd name="connsiteY1" fmla="*/ 1719262 h 1900237"/>
              <a:gd name="connsiteX2" fmla="*/ 1243012 w 2076450"/>
              <a:gd name="connsiteY2" fmla="*/ 1371600 h 1900237"/>
              <a:gd name="connsiteX3" fmla="*/ 1071562 w 2076450"/>
              <a:gd name="connsiteY3" fmla="*/ 1028700 h 1900237"/>
              <a:gd name="connsiteX4" fmla="*/ 1057275 w 2076450"/>
              <a:gd name="connsiteY4" fmla="*/ 695325 h 1900237"/>
              <a:gd name="connsiteX5" fmla="*/ 914400 w 2076450"/>
              <a:gd name="connsiteY5" fmla="*/ 433387 h 1900237"/>
              <a:gd name="connsiteX6" fmla="*/ 571500 w 2076450"/>
              <a:gd name="connsiteY6" fmla="*/ 147637 h 1900237"/>
              <a:gd name="connsiteX7" fmla="*/ 0 w 2076450"/>
              <a:gd name="connsiteY7" fmla="*/ 0 h 190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6450" h="1900237">
                <a:moveTo>
                  <a:pt x="2076450" y="1900237"/>
                </a:moveTo>
                <a:cubicBezTo>
                  <a:pt x="1915715" y="1857771"/>
                  <a:pt x="1739106" y="1807368"/>
                  <a:pt x="1600200" y="1719262"/>
                </a:cubicBezTo>
                <a:cubicBezTo>
                  <a:pt x="1461294" y="1631156"/>
                  <a:pt x="1331118" y="1486694"/>
                  <a:pt x="1243012" y="1371600"/>
                </a:cubicBezTo>
                <a:cubicBezTo>
                  <a:pt x="1154906" y="1256506"/>
                  <a:pt x="1102518" y="1141412"/>
                  <a:pt x="1071562" y="1028700"/>
                </a:cubicBezTo>
                <a:cubicBezTo>
                  <a:pt x="1040606" y="915988"/>
                  <a:pt x="1083469" y="794544"/>
                  <a:pt x="1057275" y="695325"/>
                </a:cubicBezTo>
                <a:cubicBezTo>
                  <a:pt x="1031081" y="596106"/>
                  <a:pt x="995363" y="524668"/>
                  <a:pt x="914400" y="433387"/>
                </a:cubicBezTo>
                <a:cubicBezTo>
                  <a:pt x="833437" y="342106"/>
                  <a:pt x="723900" y="219868"/>
                  <a:pt x="571500" y="147637"/>
                </a:cubicBezTo>
                <a:cubicBezTo>
                  <a:pt x="419100" y="75406"/>
                  <a:pt x="209550" y="37703"/>
                  <a:pt x="0" y="0"/>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円弧 23">
            <a:extLst>
              <a:ext uri="{FF2B5EF4-FFF2-40B4-BE49-F238E27FC236}">
                <a16:creationId xmlns:a16="http://schemas.microsoft.com/office/drawing/2014/main" id="{7ECA397F-084E-4D97-AA96-7394A136ADC9}"/>
              </a:ext>
            </a:extLst>
          </p:cNvPr>
          <p:cNvSpPr/>
          <p:nvPr/>
        </p:nvSpPr>
        <p:spPr>
          <a:xfrm>
            <a:off x="4667250" y="3416300"/>
            <a:ext cx="914400" cy="914400"/>
          </a:xfrm>
          <a:prstGeom prst="arc">
            <a:avLst>
              <a:gd name="adj1" fmla="val 19168494"/>
              <a:gd name="adj2" fmla="val 2142567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2" name="直線コネクタ 31">
            <a:extLst>
              <a:ext uri="{FF2B5EF4-FFF2-40B4-BE49-F238E27FC236}">
                <a16:creationId xmlns:a16="http://schemas.microsoft.com/office/drawing/2014/main" id="{E23C7844-077F-4465-9C8B-0383A6FEDBB1}"/>
              </a:ext>
            </a:extLst>
          </p:cNvPr>
          <p:cNvCxnSpPr>
            <a:cxnSpLocks/>
          </p:cNvCxnSpPr>
          <p:nvPr/>
        </p:nvCxnSpPr>
        <p:spPr>
          <a:xfrm flipV="1">
            <a:off x="5271980" y="1926454"/>
            <a:ext cx="1093309" cy="191930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3" name="テキスト ボックス 32">
                <a:extLst>
                  <a:ext uri="{FF2B5EF4-FFF2-40B4-BE49-F238E27FC236}">
                    <a16:creationId xmlns:a16="http://schemas.microsoft.com/office/drawing/2014/main" id="{289A7DF2-0E65-4D85-9CDB-6DFB5409E2AA}"/>
                  </a:ext>
                </a:extLst>
              </p:cNvPr>
              <p:cNvSpPr txBox="1"/>
              <p:nvPr/>
            </p:nvSpPr>
            <p:spPr>
              <a:xfrm>
                <a:off x="4789547" y="2944944"/>
                <a:ext cx="242502"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𝛿𝜃</m:t>
                      </m:r>
                    </m:oMath>
                  </m:oMathPara>
                </a14:m>
                <a:endParaRPr lang="en-GB" sz="1400" dirty="0"/>
              </a:p>
            </p:txBody>
          </p:sp>
        </mc:Choice>
        <mc:Fallback>
          <p:sp>
            <p:nvSpPr>
              <p:cNvPr id="33" name="テキスト ボックス 32">
                <a:extLst>
                  <a:ext uri="{FF2B5EF4-FFF2-40B4-BE49-F238E27FC236}">
                    <a16:creationId xmlns:a16="http://schemas.microsoft.com/office/drawing/2014/main" id="{289A7DF2-0E65-4D85-9CDB-6DFB5409E2AA}"/>
                  </a:ext>
                </a:extLst>
              </p:cNvPr>
              <p:cNvSpPr txBox="1">
                <a:spLocks noRot="1" noChangeAspect="1" noMove="1" noResize="1" noEditPoints="1" noAdjustHandles="1" noChangeArrowheads="1" noChangeShapeType="1" noTextEdit="1"/>
              </p:cNvSpPr>
              <p:nvPr/>
            </p:nvSpPr>
            <p:spPr>
              <a:xfrm>
                <a:off x="4789547" y="2944944"/>
                <a:ext cx="242502" cy="215444"/>
              </a:xfrm>
              <a:prstGeom prst="rect">
                <a:avLst/>
              </a:prstGeom>
              <a:blipFill>
                <a:blip r:embed="rId5"/>
                <a:stretch>
                  <a:fillRect l="-20513" r="-15385" b="-857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4" name="テキスト ボックス 33">
                <a:extLst>
                  <a:ext uri="{FF2B5EF4-FFF2-40B4-BE49-F238E27FC236}">
                    <a16:creationId xmlns:a16="http://schemas.microsoft.com/office/drawing/2014/main" id="{7B58C9EE-321A-47F3-9370-A0A15121A108}"/>
                  </a:ext>
                </a:extLst>
              </p:cNvPr>
              <p:cNvSpPr txBox="1"/>
              <p:nvPr/>
            </p:nvSpPr>
            <p:spPr>
              <a:xfrm>
                <a:off x="6130642" y="2260352"/>
                <a:ext cx="251800"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𝛿</m:t>
                      </m:r>
                      <m:r>
                        <a:rPr lang="en-US" sz="1400" b="0" i="1" smtClean="0">
                          <a:latin typeface="Cambria Math" panose="02040503050406030204" pitchFamily="18" charset="0"/>
                        </a:rPr>
                        <m:t>𝐴</m:t>
                      </m:r>
                    </m:oMath>
                  </m:oMathPara>
                </a14:m>
                <a:endParaRPr lang="en-GB" sz="1400" dirty="0"/>
              </a:p>
            </p:txBody>
          </p:sp>
        </mc:Choice>
        <mc:Fallback>
          <p:sp>
            <p:nvSpPr>
              <p:cNvPr id="34" name="テキスト ボックス 33">
                <a:extLst>
                  <a:ext uri="{FF2B5EF4-FFF2-40B4-BE49-F238E27FC236}">
                    <a16:creationId xmlns:a16="http://schemas.microsoft.com/office/drawing/2014/main" id="{7B58C9EE-321A-47F3-9370-A0A15121A108}"/>
                  </a:ext>
                </a:extLst>
              </p:cNvPr>
              <p:cNvSpPr txBox="1">
                <a:spLocks noRot="1" noChangeAspect="1" noMove="1" noResize="1" noEditPoints="1" noAdjustHandles="1" noChangeArrowheads="1" noChangeShapeType="1" noTextEdit="1"/>
              </p:cNvSpPr>
              <p:nvPr/>
            </p:nvSpPr>
            <p:spPr>
              <a:xfrm>
                <a:off x="6130642" y="2260352"/>
                <a:ext cx="251800" cy="215444"/>
              </a:xfrm>
              <a:prstGeom prst="rect">
                <a:avLst/>
              </a:prstGeom>
              <a:blipFill>
                <a:blip r:embed="rId6"/>
                <a:stretch>
                  <a:fillRect l="-19512" r="-14634" b="-5714"/>
                </a:stretch>
              </a:blipFill>
            </p:spPr>
            <p:txBody>
              <a:bodyPr/>
              <a:lstStyle/>
              <a:p>
                <a:r>
                  <a:rPr lang="en-GB">
                    <a:noFill/>
                  </a:rPr>
                  <a:t> </a:t>
                </a:r>
              </a:p>
            </p:txBody>
          </p:sp>
        </mc:Fallback>
      </mc:AlternateContent>
      <p:sp>
        <p:nvSpPr>
          <p:cNvPr id="35" name="円弧 34">
            <a:extLst>
              <a:ext uri="{FF2B5EF4-FFF2-40B4-BE49-F238E27FC236}">
                <a16:creationId xmlns:a16="http://schemas.microsoft.com/office/drawing/2014/main" id="{82C38DAD-B047-46C6-B7A3-17B72E7BB040}"/>
              </a:ext>
            </a:extLst>
          </p:cNvPr>
          <p:cNvSpPr/>
          <p:nvPr/>
        </p:nvSpPr>
        <p:spPr>
          <a:xfrm>
            <a:off x="4850130" y="3294380"/>
            <a:ext cx="914400" cy="914400"/>
          </a:xfrm>
          <a:prstGeom prst="arc">
            <a:avLst>
              <a:gd name="adj1" fmla="val 18116926"/>
              <a:gd name="adj2" fmla="val 1870445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7" name="直線コネクタ 36">
            <a:extLst>
              <a:ext uri="{FF2B5EF4-FFF2-40B4-BE49-F238E27FC236}">
                <a16:creationId xmlns:a16="http://schemas.microsoft.com/office/drawing/2014/main" id="{77D7F4C5-CF06-489E-8D84-F764F70FCC4C}"/>
              </a:ext>
            </a:extLst>
          </p:cNvPr>
          <p:cNvCxnSpPr>
            <a:cxnSpLocks/>
          </p:cNvCxnSpPr>
          <p:nvPr/>
        </p:nvCxnSpPr>
        <p:spPr>
          <a:xfrm>
            <a:off x="5013960" y="3040380"/>
            <a:ext cx="525780" cy="37116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2" name="部分円 41">
            <a:extLst>
              <a:ext uri="{FF2B5EF4-FFF2-40B4-BE49-F238E27FC236}">
                <a16:creationId xmlns:a16="http://schemas.microsoft.com/office/drawing/2014/main" id="{6AF115BF-137A-45BB-9AD6-B4FA57C21845}"/>
              </a:ext>
            </a:extLst>
          </p:cNvPr>
          <p:cNvSpPr>
            <a:spLocks noChangeAspect="1"/>
          </p:cNvSpPr>
          <p:nvPr/>
        </p:nvSpPr>
        <p:spPr>
          <a:xfrm rot="10800000">
            <a:off x="3182620" y="1617980"/>
            <a:ext cx="4297680" cy="4297680"/>
          </a:xfrm>
          <a:prstGeom prst="pie">
            <a:avLst>
              <a:gd name="adj1" fmla="val 7141712"/>
              <a:gd name="adj2" fmla="val 7720306"/>
            </a:avLst>
          </a:prstGeom>
          <a:solidFill>
            <a:schemeClr val="accent1">
              <a:lumMod val="7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49" name="グループ化 48">
            <a:extLst>
              <a:ext uri="{FF2B5EF4-FFF2-40B4-BE49-F238E27FC236}">
                <a16:creationId xmlns:a16="http://schemas.microsoft.com/office/drawing/2014/main" id="{7C238286-83DF-4560-AD08-CB426D2BC716}"/>
              </a:ext>
            </a:extLst>
          </p:cNvPr>
          <p:cNvGrpSpPr/>
          <p:nvPr/>
        </p:nvGrpSpPr>
        <p:grpSpPr>
          <a:xfrm>
            <a:off x="6316980" y="1836420"/>
            <a:ext cx="121920" cy="137160"/>
            <a:chOff x="4983480" y="4259580"/>
            <a:chExt cx="121920" cy="137160"/>
          </a:xfrm>
        </p:grpSpPr>
        <p:cxnSp>
          <p:nvCxnSpPr>
            <p:cNvPr id="50" name="直線コネクタ 49">
              <a:extLst>
                <a:ext uri="{FF2B5EF4-FFF2-40B4-BE49-F238E27FC236}">
                  <a16:creationId xmlns:a16="http://schemas.microsoft.com/office/drawing/2014/main" id="{6D327351-8E8B-4677-B1D7-647D2D3CDE16}"/>
                </a:ext>
              </a:extLst>
            </p:cNvPr>
            <p:cNvCxnSpPr/>
            <p:nvPr/>
          </p:nvCxnSpPr>
          <p:spPr>
            <a:xfrm>
              <a:off x="4983480" y="4259580"/>
              <a:ext cx="121920" cy="1371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E428423C-10FE-4725-9FCE-4B4775D665C8}"/>
                </a:ext>
              </a:extLst>
            </p:cNvPr>
            <p:cNvCxnSpPr>
              <a:cxnSpLocks/>
            </p:cNvCxnSpPr>
            <p:nvPr/>
          </p:nvCxnSpPr>
          <p:spPr>
            <a:xfrm flipH="1">
              <a:off x="4983480" y="4259580"/>
              <a:ext cx="121920" cy="1371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52" name="テキスト ボックス 51">
                <a:extLst>
                  <a:ext uri="{FF2B5EF4-FFF2-40B4-BE49-F238E27FC236}">
                    <a16:creationId xmlns:a16="http://schemas.microsoft.com/office/drawing/2014/main" id="{4406D4FB-74D2-44E2-885D-9F9F9BFAFE23}"/>
                  </a:ext>
                </a:extLst>
              </p:cNvPr>
              <p:cNvSpPr txBox="1"/>
              <p:nvPr/>
            </p:nvSpPr>
            <p:spPr>
              <a:xfrm>
                <a:off x="7816832" y="3476421"/>
                <a:ext cx="721801"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𝑟</m:t>
                      </m:r>
                      <m:r>
                        <a:rPr lang="en-US" sz="1400" b="0" i="1" smtClean="0">
                          <a:latin typeface="Cambria Math" panose="02040503050406030204" pitchFamily="18" charset="0"/>
                        </a:rPr>
                        <m:t>=</m:t>
                      </m:r>
                      <m:r>
                        <a:rPr lang="en-US" sz="1400" b="0" i="1" smtClean="0">
                          <a:latin typeface="Cambria Math" panose="02040503050406030204" pitchFamily="18" charset="0"/>
                        </a:rPr>
                        <m:t>𝑓</m:t>
                      </m:r>
                      <m:r>
                        <a:rPr lang="en-US" sz="1400" b="0" i="1" smtClean="0">
                          <a:latin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oMath>
                  </m:oMathPara>
                </a14:m>
                <a:endParaRPr lang="en-GB" sz="1400" dirty="0"/>
              </a:p>
            </p:txBody>
          </p:sp>
        </mc:Choice>
        <mc:Fallback>
          <p:sp>
            <p:nvSpPr>
              <p:cNvPr id="52" name="テキスト ボックス 51">
                <a:extLst>
                  <a:ext uri="{FF2B5EF4-FFF2-40B4-BE49-F238E27FC236}">
                    <a16:creationId xmlns:a16="http://schemas.microsoft.com/office/drawing/2014/main" id="{4406D4FB-74D2-44E2-885D-9F9F9BFAFE23}"/>
                  </a:ext>
                </a:extLst>
              </p:cNvPr>
              <p:cNvSpPr txBox="1">
                <a:spLocks noRot="1" noChangeAspect="1" noMove="1" noResize="1" noEditPoints="1" noAdjustHandles="1" noChangeArrowheads="1" noChangeShapeType="1" noTextEdit="1"/>
              </p:cNvSpPr>
              <p:nvPr/>
            </p:nvSpPr>
            <p:spPr>
              <a:xfrm>
                <a:off x="7816832" y="3476421"/>
                <a:ext cx="721801" cy="215444"/>
              </a:xfrm>
              <a:prstGeom prst="rect">
                <a:avLst/>
              </a:prstGeom>
              <a:blipFill>
                <a:blip r:embed="rId7"/>
                <a:stretch>
                  <a:fillRect l="-2521" r="-8403" b="-3055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3" name="テキスト ボックス 52">
                <a:extLst>
                  <a:ext uri="{FF2B5EF4-FFF2-40B4-BE49-F238E27FC236}">
                    <a16:creationId xmlns:a16="http://schemas.microsoft.com/office/drawing/2014/main" id="{ED18F2DA-044C-4245-82FC-D44CB9298F58}"/>
                  </a:ext>
                </a:extLst>
              </p:cNvPr>
              <p:cNvSpPr txBox="1"/>
              <p:nvPr/>
            </p:nvSpPr>
            <p:spPr>
              <a:xfrm>
                <a:off x="5584172" y="3575481"/>
                <a:ext cx="14632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ea typeface="Cambria Math" panose="02040503050406030204" pitchFamily="18" charset="0"/>
                        </a:rPr>
                        <m:t>𝜃</m:t>
                      </m:r>
                    </m:oMath>
                  </m:oMathPara>
                </a14:m>
                <a:endParaRPr lang="en-GB" sz="1400" dirty="0"/>
              </a:p>
            </p:txBody>
          </p:sp>
        </mc:Choice>
        <mc:Fallback>
          <p:sp>
            <p:nvSpPr>
              <p:cNvPr id="53" name="テキスト ボックス 52">
                <a:extLst>
                  <a:ext uri="{FF2B5EF4-FFF2-40B4-BE49-F238E27FC236}">
                    <a16:creationId xmlns:a16="http://schemas.microsoft.com/office/drawing/2014/main" id="{ED18F2DA-044C-4245-82FC-D44CB9298F58}"/>
                  </a:ext>
                </a:extLst>
              </p:cNvPr>
              <p:cNvSpPr txBox="1">
                <a:spLocks noRot="1" noChangeAspect="1" noMove="1" noResize="1" noEditPoints="1" noAdjustHandles="1" noChangeArrowheads="1" noChangeShapeType="1" noTextEdit="1"/>
              </p:cNvSpPr>
              <p:nvPr/>
            </p:nvSpPr>
            <p:spPr>
              <a:xfrm>
                <a:off x="5584172" y="3575481"/>
                <a:ext cx="146322" cy="215444"/>
              </a:xfrm>
              <a:prstGeom prst="rect">
                <a:avLst/>
              </a:prstGeom>
              <a:blipFill>
                <a:blip r:embed="rId8"/>
                <a:stretch>
                  <a:fillRect l="-29167" r="-25000" b="-5714"/>
                </a:stretch>
              </a:blipFill>
            </p:spPr>
            <p:txBody>
              <a:bodyPr/>
              <a:lstStyle/>
              <a:p>
                <a:r>
                  <a:rPr lang="en-GB">
                    <a:noFill/>
                  </a:rPr>
                  <a:t> </a:t>
                </a:r>
              </a:p>
            </p:txBody>
          </p:sp>
        </mc:Fallback>
      </mc:AlternateContent>
      <p:sp>
        <p:nvSpPr>
          <p:cNvPr id="54" name="円弧 53">
            <a:extLst>
              <a:ext uri="{FF2B5EF4-FFF2-40B4-BE49-F238E27FC236}">
                <a16:creationId xmlns:a16="http://schemas.microsoft.com/office/drawing/2014/main" id="{0A3A8AE9-16FA-4510-A5FB-9E75BF4D9CC6}"/>
              </a:ext>
            </a:extLst>
          </p:cNvPr>
          <p:cNvSpPr/>
          <p:nvPr/>
        </p:nvSpPr>
        <p:spPr>
          <a:xfrm rot="1802482">
            <a:off x="4498127" y="1776922"/>
            <a:ext cx="2773469" cy="2180207"/>
          </a:xfrm>
          <a:prstGeom prst="arc">
            <a:avLst>
              <a:gd name="adj1" fmla="val 16071395"/>
              <a:gd name="adj2" fmla="val 17085720"/>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36D6F0FA-1141-4B72-AF0A-EE00252B9CA3}"/>
                  </a:ext>
                </a:extLst>
              </p:cNvPr>
              <p:cNvSpPr txBox="1"/>
              <p:nvPr/>
            </p:nvSpPr>
            <p:spPr>
              <a:xfrm>
                <a:off x="5218112" y="4295775"/>
                <a:ext cx="1202509" cy="40331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1400" i="1" smtClean="0">
                          <a:latin typeface="Cambria Math" panose="02040503050406030204" pitchFamily="18" charset="0"/>
                          <a:ea typeface="Cambria Math" panose="02040503050406030204" pitchFamily="18" charset="0"/>
                        </a:rPr>
                        <m:t>𝛿</m:t>
                      </m:r>
                      <m:r>
                        <a:rPr lang="en-US" sz="1400" b="0" i="1" smtClean="0">
                          <a:latin typeface="Cambria Math" panose="02040503050406030204" pitchFamily="18" charset="0"/>
                          <a:ea typeface="Cambria Math" panose="02040503050406030204" pitchFamily="18" charset="0"/>
                        </a:rPr>
                        <m:t>𝐴</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r>
                            <a:rPr lang="en-US" sz="1400" b="0" i="1" smtClean="0">
                              <a:latin typeface="Cambria Math" panose="02040503050406030204" pitchFamily="18" charset="0"/>
                              <a:ea typeface="Cambria Math" panose="02040503050406030204" pitchFamily="18" charset="0"/>
                            </a:rPr>
                            <m:t>2</m:t>
                          </m:r>
                        </m:den>
                      </m:f>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𝑟</m:t>
                          </m:r>
                        </m:e>
                        <m:sup>
                          <m:r>
                            <a:rPr lang="en-US" sz="1400" b="0" i="1" smtClean="0">
                              <a:latin typeface="Cambria Math" panose="02040503050406030204" pitchFamily="18" charset="0"/>
                              <a:ea typeface="Cambria Math" panose="02040503050406030204" pitchFamily="18" charset="0"/>
                            </a:rPr>
                            <m:t>2</m:t>
                          </m:r>
                        </m:sup>
                      </m:sSup>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𝛿𝜃</m:t>
                      </m:r>
                    </m:oMath>
                  </m:oMathPara>
                </a14:m>
                <a:endParaRPr lang="en-GB" sz="1400" dirty="0"/>
              </a:p>
            </p:txBody>
          </p:sp>
        </mc:Choice>
        <mc:Fallback>
          <p:sp>
            <p:nvSpPr>
              <p:cNvPr id="6" name="テキスト ボックス 5">
                <a:extLst>
                  <a:ext uri="{FF2B5EF4-FFF2-40B4-BE49-F238E27FC236}">
                    <a16:creationId xmlns:a16="http://schemas.microsoft.com/office/drawing/2014/main" id="{36D6F0FA-1141-4B72-AF0A-EE00252B9CA3}"/>
                  </a:ext>
                </a:extLst>
              </p:cNvPr>
              <p:cNvSpPr txBox="1">
                <a:spLocks noRot="1" noChangeAspect="1" noMove="1" noResize="1" noEditPoints="1" noAdjustHandles="1" noChangeArrowheads="1" noChangeShapeType="1" noTextEdit="1"/>
              </p:cNvSpPr>
              <p:nvPr/>
            </p:nvSpPr>
            <p:spPr>
              <a:xfrm>
                <a:off x="5218112" y="4295775"/>
                <a:ext cx="1202509" cy="403316"/>
              </a:xfrm>
              <a:prstGeom prst="rect">
                <a:avLst/>
              </a:prstGeom>
              <a:blipFill>
                <a:blip r:embed="rId9"/>
                <a:stretch>
                  <a:fillRect l="-3553" t="-1515" r="-2538" b="-1363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0" name="テキスト ボックス 39">
                <a:extLst>
                  <a:ext uri="{FF2B5EF4-FFF2-40B4-BE49-F238E27FC236}">
                    <a16:creationId xmlns:a16="http://schemas.microsoft.com/office/drawing/2014/main" id="{CBE6870F-469E-45D4-8BF6-E69847743849}"/>
                  </a:ext>
                </a:extLst>
              </p:cNvPr>
              <p:cNvSpPr txBox="1"/>
              <p:nvPr/>
            </p:nvSpPr>
            <p:spPr>
              <a:xfrm>
                <a:off x="5218112" y="4883150"/>
                <a:ext cx="2009653" cy="40331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1400" i="1" smtClean="0">
                          <a:latin typeface="Cambria Math" panose="02040503050406030204" pitchFamily="18" charset="0"/>
                          <a:ea typeface="Cambria Math" panose="02040503050406030204" pitchFamily="18" charset="0"/>
                        </a:rPr>
                        <m:t>𝛿</m:t>
                      </m:r>
                      <m:r>
                        <a:rPr lang="en-US" sz="1400" b="0" i="1" smtClean="0">
                          <a:latin typeface="Cambria Math" panose="02040503050406030204" pitchFamily="18" charset="0"/>
                          <a:ea typeface="Cambria Math" panose="02040503050406030204" pitchFamily="18" charset="0"/>
                        </a:rPr>
                        <m:t>𝐴</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r>
                            <a:rPr lang="en-US" sz="1400" b="0" i="1" smtClean="0">
                              <a:latin typeface="Cambria Math" panose="02040503050406030204" pitchFamily="18" charset="0"/>
                              <a:ea typeface="Cambria Math" panose="02040503050406030204" pitchFamily="18" charset="0"/>
                            </a:rPr>
                            <m:t>2</m:t>
                          </m:r>
                        </m:den>
                      </m:f>
                      <m:sSup>
                        <m:sSupPr>
                          <m:ctrlPr>
                            <a:rPr lang="en-US" sz="1400" b="0" i="1" smtClean="0">
                              <a:latin typeface="Cambria Math" panose="02040503050406030204" pitchFamily="18" charset="0"/>
                              <a:ea typeface="Cambria Math" panose="02040503050406030204" pitchFamily="18" charset="0"/>
                            </a:rPr>
                          </m:ctrlPr>
                        </m:sSupPr>
                        <m:e>
                          <m:d>
                            <m:dPr>
                              <m:begChr m:val="["/>
                              <m:endChr m:val="]"/>
                              <m:ctrlPr>
                                <a:rPr lang="en-US" sz="1400" b="0" i="1" smtClean="0">
                                  <a:latin typeface="Cambria Math" panose="02040503050406030204" pitchFamily="18" charset="0"/>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𝑓</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𝛿𝜃</m:t>
                              </m:r>
                              <m:r>
                                <a:rPr lang="en-US" sz="1400" b="0" i="1" smtClean="0">
                                  <a:latin typeface="Cambria Math" panose="02040503050406030204" pitchFamily="18" charset="0"/>
                                  <a:ea typeface="Cambria Math" panose="02040503050406030204" pitchFamily="18" charset="0"/>
                                </a:rPr>
                                <m:t>)</m:t>
                              </m:r>
                            </m:e>
                          </m:d>
                        </m:e>
                        <m:sup>
                          <m:r>
                            <a:rPr lang="en-US" sz="1400" b="0" i="1" smtClean="0">
                              <a:latin typeface="Cambria Math" panose="02040503050406030204" pitchFamily="18" charset="0"/>
                              <a:ea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𝛿𝜃</m:t>
                      </m:r>
                    </m:oMath>
                  </m:oMathPara>
                </a14:m>
                <a:endParaRPr lang="en-GB" sz="1400" dirty="0"/>
              </a:p>
            </p:txBody>
          </p:sp>
        </mc:Choice>
        <mc:Fallback>
          <p:sp>
            <p:nvSpPr>
              <p:cNvPr id="40" name="テキスト ボックス 39">
                <a:extLst>
                  <a:ext uri="{FF2B5EF4-FFF2-40B4-BE49-F238E27FC236}">
                    <a16:creationId xmlns:a16="http://schemas.microsoft.com/office/drawing/2014/main" id="{CBE6870F-469E-45D4-8BF6-E69847743849}"/>
                  </a:ext>
                </a:extLst>
              </p:cNvPr>
              <p:cNvSpPr txBox="1">
                <a:spLocks noRot="1" noChangeAspect="1" noMove="1" noResize="1" noEditPoints="1" noAdjustHandles="1" noChangeArrowheads="1" noChangeShapeType="1" noTextEdit="1"/>
              </p:cNvSpPr>
              <p:nvPr/>
            </p:nvSpPr>
            <p:spPr>
              <a:xfrm>
                <a:off x="5218112" y="4883150"/>
                <a:ext cx="2009653" cy="403316"/>
              </a:xfrm>
              <a:prstGeom prst="rect">
                <a:avLst/>
              </a:prstGeom>
              <a:blipFill>
                <a:blip r:embed="rId10"/>
                <a:stretch>
                  <a:fillRect l="-1818" r="-1212" b="-13636"/>
                </a:stretch>
              </a:blipFill>
            </p:spPr>
            <p:txBody>
              <a:bodyPr/>
              <a:lstStyle/>
              <a:p>
                <a:r>
                  <a:rPr lang="en-GB">
                    <a:noFill/>
                  </a:rPr>
                  <a:t> </a:t>
                </a:r>
              </a:p>
            </p:txBody>
          </p:sp>
        </mc:Fallback>
      </mc:AlternateContent>
      <p:sp>
        <p:nvSpPr>
          <p:cNvPr id="44" name="Arc 121">
            <a:extLst>
              <a:ext uri="{FF2B5EF4-FFF2-40B4-BE49-F238E27FC236}">
                <a16:creationId xmlns:a16="http://schemas.microsoft.com/office/drawing/2014/main" id="{1AF718D1-F53F-422D-97C9-00A04CE0F5ED}"/>
              </a:ext>
            </a:extLst>
          </p:cNvPr>
          <p:cNvSpPr/>
          <p:nvPr/>
        </p:nvSpPr>
        <p:spPr>
          <a:xfrm>
            <a:off x="7058176" y="4473575"/>
            <a:ext cx="339574" cy="581237"/>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47" name="TextBox 122">
                <a:extLst>
                  <a:ext uri="{FF2B5EF4-FFF2-40B4-BE49-F238E27FC236}">
                    <a16:creationId xmlns:a16="http://schemas.microsoft.com/office/drawing/2014/main" id="{E9440F38-AE86-421E-965A-72DFE8AD7337}"/>
                  </a:ext>
                </a:extLst>
              </p:cNvPr>
              <p:cNvSpPr txBox="1"/>
              <p:nvPr/>
            </p:nvSpPr>
            <p:spPr>
              <a:xfrm>
                <a:off x="7390168" y="4485564"/>
                <a:ext cx="1163281"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In terms of </a:t>
                </a:r>
                <a14:m>
                  <m:oMath xmlns:m="http://schemas.openxmlformats.org/officeDocument/2006/math">
                    <m:r>
                      <a:rPr lang="en-US" sz="1400" i="1" smtClean="0">
                        <a:solidFill>
                          <a:srgbClr val="FF0000"/>
                        </a:solidFill>
                        <a:latin typeface="Cambria Math" panose="02040503050406030204" pitchFamily="18" charset="0"/>
                        <a:ea typeface="Cambria Math" panose="02040503050406030204" pitchFamily="18" charset="0"/>
                      </a:rPr>
                      <m:t>𝜃</m:t>
                    </m:r>
                  </m:oMath>
                </a14:m>
                <a:endParaRPr lang="en-GB" sz="1400" dirty="0">
                  <a:solidFill>
                    <a:srgbClr val="FF0000"/>
                  </a:solidFill>
                  <a:latin typeface="Comic Sans MS" panose="030F0702030302020204" pitchFamily="66" charset="0"/>
                </a:endParaRPr>
              </a:p>
            </p:txBody>
          </p:sp>
        </mc:Choice>
        <mc:Fallback>
          <p:sp>
            <p:nvSpPr>
              <p:cNvPr id="47" name="TextBox 122">
                <a:extLst>
                  <a:ext uri="{FF2B5EF4-FFF2-40B4-BE49-F238E27FC236}">
                    <a16:creationId xmlns:a16="http://schemas.microsoft.com/office/drawing/2014/main" id="{E9440F38-AE86-421E-965A-72DFE8AD7337}"/>
                  </a:ext>
                </a:extLst>
              </p:cNvPr>
              <p:cNvSpPr txBox="1">
                <a:spLocks noRot="1" noChangeAspect="1" noMove="1" noResize="1" noEditPoints="1" noAdjustHandles="1" noChangeArrowheads="1" noChangeShapeType="1" noTextEdit="1"/>
              </p:cNvSpPr>
              <p:nvPr/>
            </p:nvSpPr>
            <p:spPr>
              <a:xfrm>
                <a:off x="7390168" y="4485564"/>
                <a:ext cx="1163281" cy="523220"/>
              </a:xfrm>
              <a:prstGeom prst="rect">
                <a:avLst/>
              </a:prstGeom>
              <a:blipFill>
                <a:blip r:embed="rId11"/>
                <a:stretch>
                  <a:fillRect l="-1047" t="-2326" r="-5759"/>
                </a:stretch>
              </a:blipFill>
            </p:spPr>
            <p:txBody>
              <a:bodyPr/>
              <a:lstStyle/>
              <a:p>
                <a:r>
                  <a:rPr lang="en-GB">
                    <a:noFill/>
                  </a:rPr>
                  <a:t> </a:t>
                </a:r>
              </a:p>
            </p:txBody>
          </p:sp>
        </mc:Fallback>
      </mc:AlternateContent>
      <p:cxnSp>
        <p:nvCxnSpPr>
          <p:cNvPr id="56" name="直線コネクタ 55">
            <a:extLst>
              <a:ext uri="{FF2B5EF4-FFF2-40B4-BE49-F238E27FC236}">
                <a16:creationId xmlns:a16="http://schemas.microsoft.com/office/drawing/2014/main" id="{D7DAA0FD-03C4-4DFA-B77E-78773F9D4CAE}"/>
              </a:ext>
            </a:extLst>
          </p:cNvPr>
          <p:cNvCxnSpPr>
            <a:cxnSpLocks/>
          </p:cNvCxnSpPr>
          <p:nvPr/>
        </p:nvCxnSpPr>
        <p:spPr>
          <a:xfrm flipV="1">
            <a:off x="5312247" y="2097386"/>
            <a:ext cx="1344613" cy="17018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7" name="テキスト ボックス 56">
                <a:extLst>
                  <a:ext uri="{FF2B5EF4-FFF2-40B4-BE49-F238E27FC236}">
                    <a16:creationId xmlns:a16="http://schemas.microsoft.com/office/drawing/2014/main" id="{F399A6B4-2F8E-44A2-8B0E-0754FEF0B3D9}"/>
                  </a:ext>
                </a:extLst>
              </p:cNvPr>
              <p:cNvSpPr txBox="1"/>
              <p:nvPr/>
            </p:nvSpPr>
            <p:spPr>
              <a:xfrm>
                <a:off x="6186787" y="2748076"/>
                <a:ext cx="129010"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𝑟</m:t>
                      </m:r>
                    </m:oMath>
                  </m:oMathPara>
                </a14:m>
                <a:endParaRPr lang="en-GB" sz="1400" dirty="0"/>
              </a:p>
            </p:txBody>
          </p:sp>
        </mc:Choice>
        <mc:Fallback>
          <p:sp>
            <p:nvSpPr>
              <p:cNvPr id="57" name="テキスト ボックス 56">
                <a:extLst>
                  <a:ext uri="{FF2B5EF4-FFF2-40B4-BE49-F238E27FC236}">
                    <a16:creationId xmlns:a16="http://schemas.microsoft.com/office/drawing/2014/main" id="{F399A6B4-2F8E-44A2-8B0E-0754FEF0B3D9}"/>
                  </a:ext>
                </a:extLst>
              </p:cNvPr>
              <p:cNvSpPr txBox="1">
                <a:spLocks noRot="1" noChangeAspect="1" noMove="1" noResize="1" noEditPoints="1" noAdjustHandles="1" noChangeArrowheads="1" noChangeShapeType="1" noTextEdit="1"/>
              </p:cNvSpPr>
              <p:nvPr/>
            </p:nvSpPr>
            <p:spPr>
              <a:xfrm>
                <a:off x="6186787" y="2748076"/>
                <a:ext cx="129010" cy="215444"/>
              </a:xfrm>
              <a:prstGeom prst="rect">
                <a:avLst/>
              </a:prstGeom>
              <a:blipFill>
                <a:blip r:embed="rId12"/>
                <a:stretch>
                  <a:fillRect l="-23810" r="-1428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8" name="テキスト ボックス 57">
                <a:extLst>
                  <a:ext uri="{FF2B5EF4-FFF2-40B4-BE49-F238E27FC236}">
                    <a16:creationId xmlns:a16="http://schemas.microsoft.com/office/drawing/2014/main" id="{0753563D-D9DC-4CD7-A227-3CFC2B5A865D}"/>
                  </a:ext>
                </a:extLst>
              </p:cNvPr>
              <p:cNvSpPr txBox="1"/>
              <p:nvPr/>
            </p:nvSpPr>
            <p:spPr>
              <a:xfrm>
                <a:off x="5793087" y="2443276"/>
                <a:ext cx="129010"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𝑟</m:t>
                      </m:r>
                    </m:oMath>
                  </m:oMathPara>
                </a14:m>
                <a:endParaRPr lang="en-GB" sz="1400" dirty="0"/>
              </a:p>
            </p:txBody>
          </p:sp>
        </mc:Choice>
        <mc:Fallback>
          <p:sp>
            <p:nvSpPr>
              <p:cNvPr id="58" name="テキスト ボックス 57">
                <a:extLst>
                  <a:ext uri="{FF2B5EF4-FFF2-40B4-BE49-F238E27FC236}">
                    <a16:creationId xmlns:a16="http://schemas.microsoft.com/office/drawing/2014/main" id="{0753563D-D9DC-4CD7-A227-3CFC2B5A865D}"/>
                  </a:ext>
                </a:extLst>
              </p:cNvPr>
              <p:cNvSpPr txBox="1">
                <a:spLocks noRot="1" noChangeAspect="1" noMove="1" noResize="1" noEditPoints="1" noAdjustHandles="1" noChangeArrowheads="1" noChangeShapeType="1" noTextEdit="1"/>
              </p:cNvSpPr>
              <p:nvPr/>
            </p:nvSpPr>
            <p:spPr>
              <a:xfrm>
                <a:off x="5793087" y="2443276"/>
                <a:ext cx="129010" cy="215444"/>
              </a:xfrm>
              <a:prstGeom prst="rect">
                <a:avLst/>
              </a:prstGeom>
              <a:blipFill>
                <a:blip r:embed="rId13"/>
                <a:stretch>
                  <a:fillRect l="-19048" r="-19048"/>
                </a:stretch>
              </a:blipFill>
            </p:spPr>
            <p:txBody>
              <a:bodyPr/>
              <a:lstStyle/>
              <a:p>
                <a:r>
                  <a:rPr lang="en-GB">
                    <a:noFill/>
                  </a:rPr>
                  <a:t> </a:t>
                </a:r>
              </a:p>
            </p:txBody>
          </p:sp>
        </mc:Fallback>
      </mc:AlternateContent>
      <p:sp>
        <p:nvSpPr>
          <p:cNvPr id="59" name="正方形/長方形 58">
            <a:extLst>
              <a:ext uri="{FF2B5EF4-FFF2-40B4-BE49-F238E27FC236}">
                <a16:creationId xmlns:a16="http://schemas.microsoft.com/office/drawing/2014/main" id="{766FCC3A-7D65-4C04-AE8A-FAFFE251758D}"/>
              </a:ext>
            </a:extLst>
          </p:cNvPr>
          <p:cNvSpPr/>
          <p:nvPr/>
        </p:nvSpPr>
        <p:spPr>
          <a:xfrm>
            <a:off x="6403975" y="1590675"/>
            <a:ext cx="1149350" cy="27940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正方形/長方形 59">
            <a:extLst>
              <a:ext uri="{FF2B5EF4-FFF2-40B4-BE49-F238E27FC236}">
                <a16:creationId xmlns:a16="http://schemas.microsoft.com/office/drawing/2014/main" id="{A733C2D3-4F98-4273-B049-D1DED2CD770B}"/>
              </a:ext>
            </a:extLst>
          </p:cNvPr>
          <p:cNvSpPr/>
          <p:nvPr/>
        </p:nvSpPr>
        <p:spPr>
          <a:xfrm>
            <a:off x="5772150" y="4368800"/>
            <a:ext cx="254000" cy="26670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正方形/長方形 60">
            <a:extLst>
              <a:ext uri="{FF2B5EF4-FFF2-40B4-BE49-F238E27FC236}">
                <a16:creationId xmlns:a16="http://schemas.microsoft.com/office/drawing/2014/main" id="{90D30845-4218-40E7-828C-424D6A9707F8}"/>
              </a:ext>
            </a:extLst>
          </p:cNvPr>
          <p:cNvSpPr/>
          <p:nvPr/>
        </p:nvSpPr>
        <p:spPr>
          <a:xfrm>
            <a:off x="5810250" y="4965700"/>
            <a:ext cx="971550" cy="26670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63" name="テキスト ボックス 62">
                <a:extLst>
                  <a:ext uri="{FF2B5EF4-FFF2-40B4-BE49-F238E27FC236}">
                    <a16:creationId xmlns:a16="http://schemas.microsoft.com/office/drawing/2014/main" id="{D659951A-C5A5-4A1A-8258-34CF93E80854}"/>
                  </a:ext>
                </a:extLst>
              </p:cNvPr>
              <p:cNvSpPr txBox="1"/>
              <p:nvPr/>
            </p:nvSpPr>
            <p:spPr>
              <a:xfrm>
                <a:off x="1846262" y="6159500"/>
                <a:ext cx="2009653" cy="40331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1400" i="1" smtClean="0">
                          <a:latin typeface="Cambria Math" panose="02040503050406030204" pitchFamily="18" charset="0"/>
                          <a:ea typeface="Cambria Math" panose="02040503050406030204" pitchFamily="18" charset="0"/>
                        </a:rPr>
                        <m:t>𝛿</m:t>
                      </m:r>
                      <m:r>
                        <a:rPr lang="en-US" sz="1400" b="0" i="1" smtClean="0">
                          <a:latin typeface="Cambria Math" panose="02040503050406030204" pitchFamily="18" charset="0"/>
                          <a:ea typeface="Cambria Math" panose="02040503050406030204" pitchFamily="18" charset="0"/>
                        </a:rPr>
                        <m:t>𝐴</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r>
                            <a:rPr lang="en-US" sz="1400" b="0" i="1" smtClean="0">
                              <a:latin typeface="Cambria Math" panose="02040503050406030204" pitchFamily="18" charset="0"/>
                              <a:ea typeface="Cambria Math" panose="02040503050406030204" pitchFamily="18" charset="0"/>
                            </a:rPr>
                            <m:t>2</m:t>
                          </m:r>
                        </m:den>
                      </m:f>
                      <m:sSup>
                        <m:sSupPr>
                          <m:ctrlPr>
                            <a:rPr lang="en-US" sz="1400" b="0" i="1" smtClean="0">
                              <a:latin typeface="Cambria Math" panose="02040503050406030204" pitchFamily="18" charset="0"/>
                              <a:ea typeface="Cambria Math" panose="02040503050406030204" pitchFamily="18" charset="0"/>
                            </a:rPr>
                          </m:ctrlPr>
                        </m:sSupPr>
                        <m:e>
                          <m:d>
                            <m:dPr>
                              <m:begChr m:val="["/>
                              <m:endChr m:val="]"/>
                              <m:ctrlPr>
                                <a:rPr lang="en-US" sz="1400" b="0" i="1" smtClean="0">
                                  <a:latin typeface="Cambria Math" panose="02040503050406030204" pitchFamily="18" charset="0"/>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𝑓</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𝛿𝜃</m:t>
                              </m:r>
                              <m:r>
                                <a:rPr lang="en-US" sz="1400" b="0" i="1" smtClean="0">
                                  <a:latin typeface="Cambria Math" panose="02040503050406030204" pitchFamily="18" charset="0"/>
                                  <a:ea typeface="Cambria Math" panose="02040503050406030204" pitchFamily="18" charset="0"/>
                                </a:rPr>
                                <m:t>)</m:t>
                              </m:r>
                            </m:e>
                          </m:d>
                        </m:e>
                        <m:sup>
                          <m:r>
                            <a:rPr lang="en-US" sz="1400" b="0" i="1" smtClean="0">
                              <a:latin typeface="Cambria Math" panose="02040503050406030204" pitchFamily="18" charset="0"/>
                              <a:ea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𝛿𝜃</m:t>
                      </m:r>
                    </m:oMath>
                  </m:oMathPara>
                </a14:m>
                <a:endParaRPr lang="en-GB" sz="1400" dirty="0"/>
              </a:p>
            </p:txBody>
          </p:sp>
        </mc:Choice>
        <mc:Fallback>
          <p:sp>
            <p:nvSpPr>
              <p:cNvPr id="63" name="テキスト ボックス 62">
                <a:extLst>
                  <a:ext uri="{FF2B5EF4-FFF2-40B4-BE49-F238E27FC236}">
                    <a16:creationId xmlns:a16="http://schemas.microsoft.com/office/drawing/2014/main" id="{D659951A-C5A5-4A1A-8258-34CF93E80854}"/>
                  </a:ext>
                </a:extLst>
              </p:cNvPr>
              <p:cNvSpPr txBox="1">
                <a:spLocks noRot="1" noChangeAspect="1" noMove="1" noResize="1" noEditPoints="1" noAdjustHandles="1" noChangeArrowheads="1" noChangeShapeType="1" noTextEdit="1"/>
              </p:cNvSpPr>
              <p:nvPr/>
            </p:nvSpPr>
            <p:spPr>
              <a:xfrm>
                <a:off x="1846262" y="6159500"/>
                <a:ext cx="2009653" cy="403316"/>
              </a:xfrm>
              <a:prstGeom prst="rect">
                <a:avLst/>
              </a:prstGeom>
              <a:blipFill>
                <a:blip r:embed="rId14"/>
                <a:stretch>
                  <a:fillRect l="-1818" r="-1212" b="-1194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4" name="TextBox 39">
                <a:extLst>
                  <a:ext uri="{FF2B5EF4-FFF2-40B4-BE49-F238E27FC236}">
                    <a16:creationId xmlns:a16="http://schemas.microsoft.com/office/drawing/2014/main" id="{1A1A8CA9-E037-43FA-BDF9-B1A9397A84EF}"/>
                  </a:ext>
                </a:extLst>
              </p:cNvPr>
              <p:cNvSpPr txBox="1"/>
              <p:nvPr/>
            </p:nvSpPr>
            <p:spPr>
              <a:xfrm>
                <a:off x="0" y="0"/>
                <a:ext cx="1033296" cy="518604"/>
              </a:xfrm>
              <a:prstGeom prst="rect">
                <a:avLst/>
              </a:prstGeom>
              <a:solidFill>
                <a:schemeClr val="bg1"/>
              </a:solidFill>
              <a:ln w="3175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𝜃</m:t>
                      </m:r>
                    </m:oMath>
                  </m:oMathPara>
                </a14:m>
                <a:endParaRPr lang="en-GB" dirty="0"/>
              </a:p>
            </p:txBody>
          </p:sp>
        </mc:Choice>
        <mc:Fallback>
          <p:sp>
            <p:nvSpPr>
              <p:cNvPr id="64" name="TextBox 39">
                <a:extLst>
                  <a:ext uri="{FF2B5EF4-FFF2-40B4-BE49-F238E27FC236}">
                    <a16:creationId xmlns:a16="http://schemas.microsoft.com/office/drawing/2014/main" id="{1A1A8CA9-E037-43FA-BDF9-B1A9397A84EF}"/>
                  </a:ext>
                </a:extLst>
              </p:cNvPr>
              <p:cNvSpPr txBox="1">
                <a:spLocks noRot="1" noChangeAspect="1" noMove="1" noResize="1" noEditPoints="1" noAdjustHandles="1" noChangeArrowheads="1" noChangeShapeType="1" noTextEdit="1"/>
              </p:cNvSpPr>
              <p:nvPr/>
            </p:nvSpPr>
            <p:spPr>
              <a:xfrm>
                <a:off x="0" y="0"/>
                <a:ext cx="1033296" cy="518604"/>
              </a:xfrm>
              <a:prstGeom prst="rect">
                <a:avLst/>
              </a:prstGeom>
              <a:blipFill>
                <a:blip r:embed="rId15"/>
                <a:stretch>
                  <a:fillRect/>
                </a:stretch>
              </a:blipFill>
              <a:ln w="31750">
                <a:solidFill>
                  <a:schemeClr val="tx1"/>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5" name="テキスト ボックス 64">
                <a:extLst>
                  <a:ext uri="{FF2B5EF4-FFF2-40B4-BE49-F238E27FC236}">
                    <a16:creationId xmlns:a16="http://schemas.microsoft.com/office/drawing/2014/main" id="{1D63EC3A-EF56-48C0-86CE-290DF3405561}"/>
                  </a:ext>
                </a:extLst>
              </p:cNvPr>
              <p:cNvSpPr txBox="1"/>
              <p:nvPr/>
            </p:nvSpPr>
            <p:spPr>
              <a:xfrm>
                <a:off x="71437" y="6165850"/>
                <a:ext cx="1592808" cy="40331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1400" i="1" smtClean="0">
                          <a:latin typeface="Cambria Math" panose="02040503050406030204" pitchFamily="18" charset="0"/>
                          <a:ea typeface="Cambria Math" panose="02040503050406030204" pitchFamily="18" charset="0"/>
                        </a:rPr>
                        <m:t>𝛿</m:t>
                      </m:r>
                      <m:r>
                        <a:rPr lang="en-US" sz="1400" b="0" i="1" smtClean="0">
                          <a:latin typeface="Cambria Math" panose="02040503050406030204" pitchFamily="18" charset="0"/>
                          <a:ea typeface="Cambria Math" panose="02040503050406030204" pitchFamily="18" charset="0"/>
                        </a:rPr>
                        <m:t>𝐴</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r>
                            <a:rPr lang="en-US" sz="1400" b="0" i="1" smtClean="0">
                              <a:latin typeface="Cambria Math" panose="02040503050406030204" pitchFamily="18" charset="0"/>
                              <a:ea typeface="Cambria Math" panose="02040503050406030204" pitchFamily="18" charset="0"/>
                            </a:rPr>
                            <m:t>2</m:t>
                          </m:r>
                        </m:den>
                      </m:f>
                      <m:sSup>
                        <m:sSupPr>
                          <m:ctrlPr>
                            <a:rPr lang="en-US" sz="1400" b="0" i="1" smtClean="0">
                              <a:latin typeface="Cambria Math" panose="02040503050406030204" pitchFamily="18" charset="0"/>
                              <a:ea typeface="Cambria Math" panose="02040503050406030204" pitchFamily="18" charset="0"/>
                            </a:rPr>
                          </m:ctrlPr>
                        </m:sSupPr>
                        <m:e>
                          <m:d>
                            <m:dPr>
                              <m:begChr m:val="["/>
                              <m:endChr m:val="]"/>
                              <m:ctrlPr>
                                <a:rPr lang="en-US" sz="1400" b="0" i="1" smtClean="0">
                                  <a:latin typeface="Cambria Math" panose="02040503050406030204" pitchFamily="18" charset="0"/>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𝑓</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e>
                          </m:d>
                        </m:e>
                        <m:sup>
                          <m:r>
                            <a:rPr lang="en-US" sz="1400" b="0" i="1" smtClean="0">
                              <a:latin typeface="Cambria Math" panose="02040503050406030204" pitchFamily="18" charset="0"/>
                              <a:ea typeface="Cambria Math" panose="02040503050406030204" pitchFamily="18" charset="0"/>
                            </a:rPr>
                            <m:t>2</m:t>
                          </m:r>
                        </m:sup>
                      </m:sSup>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𝛿𝜃</m:t>
                      </m:r>
                    </m:oMath>
                  </m:oMathPara>
                </a14:m>
                <a:endParaRPr lang="en-GB" sz="1400" dirty="0"/>
              </a:p>
            </p:txBody>
          </p:sp>
        </mc:Choice>
        <mc:Fallback>
          <p:sp>
            <p:nvSpPr>
              <p:cNvPr id="65" name="テキスト ボックス 64">
                <a:extLst>
                  <a:ext uri="{FF2B5EF4-FFF2-40B4-BE49-F238E27FC236}">
                    <a16:creationId xmlns:a16="http://schemas.microsoft.com/office/drawing/2014/main" id="{1D63EC3A-EF56-48C0-86CE-290DF3405561}"/>
                  </a:ext>
                </a:extLst>
              </p:cNvPr>
              <p:cNvSpPr txBox="1">
                <a:spLocks noRot="1" noChangeAspect="1" noMove="1" noResize="1" noEditPoints="1" noAdjustHandles="1" noChangeArrowheads="1" noChangeShapeType="1" noTextEdit="1"/>
              </p:cNvSpPr>
              <p:nvPr/>
            </p:nvSpPr>
            <p:spPr>
              <a:xfrm>
                <a:off x="71437" y="6165850"/>
                <a:ext cx="1592808" cy="403316"/>
              </a:xfrm>
              <a:prstGeom prst="rect">
                <a:avLst/>
              </a:prstGeom>
              <a:blipFill>
                <a:blip r:embed="rId16"/>
                <a:stretch>
                  <a:fillRect l="-2682" r="-1916" b="-11940"/>
                </a:stretch>
              </a:blipFill>
            </p:spPr>
            <p:txBody>
              <a:bodyPr/>
              <a:lstStyle/>
              <a:p>
                <a:r>
                  <a:rPr lang="en-GB">
                    <a:noFill/>
                  </a:rPr>
                  <a:t> </a:t>
                </a:r>
              </a:p>
            </p:txBody>
          </p:sp>
        </mc:Fallback>
      </mc:AlternateContent>
    </p:spTree>
    <p:extLst>
      <p:ext uri="{BB962C8B-B14F-4D97-AF65-F5344CB8AC3E}">
        <p14:creationId xmlns:p14="http://schemas.microsoft.com/office/powerpoint/2010/main" val="242088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linds(horizontal)">
                                      <p:cBhvr>
                                        <p:cTn id="7" dur="500"/>
                                        <p:tgtEl>
                                          <p:spTgt spid="4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nodeType="clickEffect">
                                  <p:stCondLst>
                                    <p:cond delay="0"/>
                                  </p:stCondLst>
                                  <p:childTnLst>
                                    <p:animEffect transition="out" filter="blinds(horizontal)">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par>
                                <p:cTn id="16" presetID="3" presetClass="exit" presetSubtype="10" fill="hold" grpId="0" nodeType="withEffect">
                                  <p:stCondLst>
                                    <p:cond delay="0"/>
                                  </p:stCondLst>
                                  <p:childTnLst>
                                    <p:animEffect transition="out" filter="blinds(horizontal)">
                                      <p:cBhvr>
                                        <p:cTn id="17" dur="500"/>
                                        <p:tgtEl>
                                          <p:spTgt spid="26"/>
                                        </p:tgtEl>
                                      </p:cBhvr>
                                    </p:animEffect>
                                    <p:set>
                                      <p:cBhvr>
                                        <p:cTn id="18" dur="1" fill="hold">
                                          <p:stCondLst>
                                            <p:cond delay="499"/>
                                          </p:stCondLst>
                                        </p:cTn>
                                        <p:tgtEl>
                                          <p:spTgt spid="26"/>
                                        </p:tgtEl>
                                        <p:attrNameLst>
                                          <p:attrName>style.visibility</p:attrName>
                                        </p:attrNameLst>
                                      </p:cBhvr>
                                      <p:to>
                                        <p:strVal val="hidden"/>
                                      </p:to>
                                    </p:set>
                                  </p:childTnLst>
                                </p:cTn>
                              </p:par>
                              <p:par>
                                <p:cTn id="19" presetID="3" presetClass="entr" presetSubtype="1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blinds(horizontal)">
                                      <p:cBhvr>
                                        <p:cTn id="21" dur="500"/>
                                        <p:tgtEl>
                                          <p:spTgt spid="54"/>
                                        </p:tgtEl>
                                      </p:cBhvr>
                                    </p:animEffect>
                                  </p:childTnLst>
                                </p:cTn>
                              </p:par>
                              <p:par>
                                <p:cTn id="22" presetID="3" presetClass="entr" presetSubtype="10" fill="hold" nodeType="with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blinds(horizontal)">
                                      <p:cBhvr>
                                        <p:cTn id="24" dur="500"/>
                                        <p:tgtEl>
                                          <p:spTgt spid="56"/>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blinds(horizontal)">
                                      <p:cBhvr>
                                        <p:cTn id="27" dur="500"/>
                                        <p:tgtEl>
                                          <p:spTgt spid="42"/>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blinds(horizontal)">
                                      <p:cBhvr>
                                        <p:cTn id="30" dur="500"/>
                                        <p:tgtEl>
                                          <p:spTgt spid="57"/>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blinds(horizontal)">
                                      <p:cBhvr>
                                        <p:cTn id="33" dur="500"/>
                                        <p:tgtEl>
                                          <p:spTgt spid="5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linds(horizontal)">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blinds(horizontal)">
                                      <p:cBhvr>
                                        <p:cTn id="43" dur="500"/>
                                        <p:tgtEl>
                                          <p:spTgt spid="44"/>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blinds(horizontal)">
                                      <p:cBhvr>
                                        <p:cTn id="48" dur="500"/>
                                        <p:tgtEl>
                                          <p:spTgt spid="47"/>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blinds(horizontal)">
                                      <p:cBhvr>
                                        <p:cTn id="53" dur="500"/>
                                        <p:tgtEl>
                                          <p:spTgt spid="40"/>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blinds(horizontal)">
                                      <p:cBhvr>
                                        <p:cTn id="58" dur="500"/>
                                        <p:tgtEl>
                                          <p:spTgt spid="60"/>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blinds(horizontal)">
                                      <p:cBhvr>
                                        <p:cTn id="63" dur="500"/>
                                        <p:tgtEl>
                                          <p:spTgt spid="61"/>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59"/>
                                        </p:tgtEl>
                                        <p:attrNameLst>
                                          <p:attrName>style.visibility</p:attrName>
                                        </p:attrNameLst>
                                      </p:cBhvr>
                                      <p:to>
                                        <p:strVal val="visible"/>
                                      </p:to>
                                    </p:set>
                                    <p:animEffect transition="in" filter="blinds(horizontal)">
                                      <p:cBhvr>
                                        <p:cTn id="68" dur="500"/>
                                        <p:tgtEl>
                                          <p:spTgt spid="59"/>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xit" presetSubtype="10" fill="hold" grpId="1" nodeType="clickEffect">
                                  <p:stCondLst>
                                    <p:cond delay="0"/>
                                  </p:stCondLst>
                                  <p:childTnLst>
                                    <p:animEffect transition="out" filter="blinds(horizontal)">
                                      <p:cBhvr>
                                        <p:cTn id="72" dur="500"/>
                                        <p:tgtEl>
                                          <p:spTgt spid="60"/>
                                        </p:tgtEl>
                                      </p:cBhvr>
                                    </p:animEffect>
                                    <p:set>
                                      <p:cBhvr>
                                        <p:cTn id="73" dur="1" fill="hold">
                                          <p:stCondLst>
                                            <p:cond delay="499"/>
                                          </p:stCondLst>
                                        </p:cTn>
                                        <p:tgtEl>
                                          <p:spTgt spid="60"/>
                                        </p:tgtEl>
                                        <p:attrNameLst>
                                          <p:attrName>style.visibility</p:attrName>
                                        </p:attrNameLst>
                                      </p:cBhvr>
                                      <p:to>
                                        <p:strVal val="hidden"/>
                                      </p:to>
                                    </p:set>
                                  </p:childTnLst>
                                </p:cTn>
                              </p:par>
                              <p:par>
                                <p:cTn id="74" presetID="3" presetClass="exit" presetSubtype="10" fill="hold" grpId="1" nodeType="withEffect">
                                  <p:stCondLst>
                                    <p:cond delay="0"/>
                                  </p:stCondLst>
                                  <p:childTnLst>
                                    <p:animEffect transition="out" filter="blinds(horizontal)">
                                      <p:cBhvr>
                                        <p:cTn id="75" dur="500"/>
                                        <p:tgtEl>
                                          <p:spTgt spid="61"/>
                                        </p:tgtEl>
                                      </p:cBhvr>
                                    </p:animEffect>
                                    <p:set>
                                      <p:cBhvr>
                                        <p:cTn id="76" dur="1" fill="hold">
                                          <p:stCondLst>
                                            <p:cond delay="499"/>
                                          </p:stCondLst>
                                        </p:cTn>
                                        <p:tgtEl>
                                          <p:spTgt spid="61"/>
                                        </p:tgtEl>
                                        <p:attrNameLst>
                                          <p:attrName>style.visibility</p:attrName>
                                        </p:attrNameLst>
                                      </p:cBhvr>
                                      <p:to>
                                        <p:strVal val="hidden"/>
                                      </p:to>
                                    </p:set>
                                  </p:childTnLst>
                                </p:cTn>
                              </p:par>
                              <p:par>
                                <p:cTn id="77" presetID="3" presetClass="exit" presetSubtype="10" fill="hold" grpId="1" nodeType="withEffect">
                                  <p:stCondLst>
                                    <p:cond delay="0"/>
                                  </p:stCondLst>
                                  <p:childTnLst>
                                    <p:animEffect transition="out" filter="blinds(horizontal)">
                                      <p:cBhvr>
                                        <p:cTn id="78" dur="500"/>
                                        <p:tgtEl>
                                          <p:spTgt spid="59"/>
                                        </p:tgtEl>
                                      </p:cBhvr>
                                    </p:animEffect>
                                    <p:set>
                                      <p:cBhvr>
                                        <p:cTn id="79" dur="1" fill="hold">
                                          <p:stCondLst>
                                            <p:cond delay="499"/>
                                          </p:stCondLst>
                                        </p:cTn>
                                        <p:tgtEl>
                                          <p:spTgt spid="59"/>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63"/>
                                        </p:tgtEl>
                                        <p:attrNameLst>
                                          <p:attrName>style.visibility</p:attrName>
                                        </p:attrNameLst>
                                      </p:cBhvr>
                                      <p:to>
                                        <p:strVal val="visible"/>
                                      </p:to>
                                    </p:set>
                                    <p:animEffect transition="in" filter="blinds(horizontal)">
                                      <p:cBhvr>
                                        <p:cTn id="84"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6" grpId="0"/>
      <p:bldP spid="42" grpId="0" animBg="1"/>
      <p:bldP spid="54" grpId="0" animBg="1"/>
      <p:bldP spid="6" grpId="0"/>
      <p:bldP spid="40" grpId="0"/>
      <p:bldP spid="44" grpId="0" animBg="1"/>
      <p:bldP spid="47" grpId="0"/>
      <p:bldP spid="57" grpId="0"/>
      <p:bldP spid="58" grpId="0"/>
      <p:bldP spid="59" grpId="0" animBg="1"/>
      <p:bldP spid="59" grpId="1" animBg="1"/>
      <p:bldP spid="60" grpId="0" animBg="1"/>
      <p:bldP spid="60" grpId="1" animBg="1"/>
      <p:bldP spid="61" grpId="0" animBg="1"/>
      <p:bldP spid="61" grpId="1" animBg="1"/>
      <p:bldP spid="6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28600" y="1600200"/>
                <a:ext cx="3124200" cy="4800600"/>
              </a:xfrm>
            </p:spPr>
            <p:txBody>
              <a:bodyPr>
                <a:normAutofit/>
              </a:bodyPr>
              <a:lstStyle/>
              <a:p>
                <a:pPr marL="0" indent="0" algn="ctr">
                  <a:buNone/>
                </a:pPr>
                <a:r>
                  <a:rPr lang="en-GB" sz="1400" b="1" dirty="0">
                    <a:latin typeface="Comic Sans MS" panose="030F0702030302020204" pitchFamily="66" charset="0"/>
                  </a:rPr>
                  <a:t>You can use Integration to find areas of sectors of curves, given their Polar equations</a:t>
                </a:r>
                <a:endParaRPr lang="en-GB" sz="1400" dirty="0">
                  <a:latin typeface="Comic Sans MS" panose="030F0702030302020204" pitchFamily="66" charset="0"/>
                </a:endParaRPr>
              </a:p>
              <a:p>
                <a:pPr marL="0" indent="0" algn="ctr">
                  <a:buNone/>
                </a:pPr>
                <a:endParaRPr lang="en-US" sz="1400" b="1" dirty="0">
                  <a:latin typeface="Comic Sans MS" panose="030F0702030302020204" pitchFamily="66" charset="0"/>
                </a:endParaRPr>
              </a:p>
              <a:p>
                <a:pPr marL="0" indent="0" algn="ctr">
                  <a:buNone/>
                </a:pPr>
                <a:r>
                  <a:rPr lang="en-US" sz="1400" dirty="0">
                    <a:latin typeface="Comic Sans MS" panose="030F0702030302020204" pitchFamily="66" charset="0"/>
                  </a:rPr>
                  <a:t>Consider the area to the right, on the Polar equation </a:t>
                </a:r>
                <a14:m>
                  <m:oMath xmlns:m="http://schemas.openxmlformats.org/officeDocument/2006/math">
                    <m:r>
                      <a:rPr lang="en-US" sz="1400" b="0" i="1" smtClean="0">
                        <a:latin typeface="Cambria Math" panose="02040503050406030204" pitchFamily="18" charset="0"/>
                      </a:rPr>
                      <m:t>𝑟</m:t>
                    </m:r>
                    <m:r>
                      <a:rPr lang="en-US" sz="1400" b="0" i="1" smtClean="0">
                        <a:latin typeface="Cambria Math" panose="02040503050406030204" pitchFamily="18" charset="0"/>
                      </a:rPr>
                      <m:t>=</m:t>
                    </m:r>
                    <m:r>
                      <a:rPr lang="en-US" sz="1400" b="0" i="1" smtClean="0">
                        <a:latin typeface="Cambria Math" panose="02040503050406030204" pitchFamily="18" charset="0"/>
                      </a:rPr>
                      <m:t>𝑓</m:t>
                    </m:r>
                    <m:r>
                      <a:rPr lang="en-US" sz="1400" b="0" i="1" smtClean="0">
                        <a:latin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oMath>
                </a14:m>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sym typeface="Wingdings" panose="05000000000000000000" pitchFamily="2" charset="2"/>
                  </a:rPr>
                  <a:t> </a:t>
                </a:r>
                <a14:m>
                  <m:oMath xmlns:m="http://schemas.openxmlformats.org/officeDocument/2006/math">
                    <m:r>
                      <a:rPr lang="en-GB" sz="1400" i="1" dirty="0">
                        <a:latin typeface="Cambria Math" panose="02040503050406030204" pitchFamily="18" charset="0"/>
                        <a:sym typeface="Wingdings" panose="05000000000000000000" pitchFamily="2" charset="2"/>
                      </a:rPr>
                      <m:t>𝐴</m:t>
                    </m:r>
                  </m:oMath>
                </a14:m>
                <a:r>
                  <a:rPr lang="en-GB" sz="1400" dirty="0">
                    <a:latin typeface="Comic Sans MS" panose="030F0702030302020204" pitchFamily="66" charset="0"/>
                    <a:sym typeface="Wingdings" panose="05000000000000000000" pitchFamily="2" charset="2"/>
                  </a:rPr>
                  <a:t> represents the area ‘under’ the curve – as in, between the curve and the half-lines </a:t>
                </a:r>
                <a14:m>
                  <m:oMath xmlns:m="http://schemas.openxmlformats.org/officeDocument/2006/math">
                    <m:r>
                      <a:rPr lang="en-GB" sz="1400" i="1">
                        <a:latin typeface="Cambria Math" panose="02040503050406030204" pitchFamily="18" charset="0"/>
                        <a:ea typeface="Cambria Math" panose="02040503050406030204" pitchFamily="18" charset="0"/>
                        <a:sym typeface="Wingdings" panose="05000000000000000000" pitchFamily="2" charset="2"/>
                      </a:rPr>
                      <m:t>𝜃</m:t>
                    </m:r>
                    <m:r>
                      <a:rPr lang="en-US" sz="1400" i="1">
                        <a:latin typeface="Cambria Math" panose="02040503050406030204" pitchFamily="18" charset="0"/>
                        <a:ea typeface="Cambria Math" panose="02040503050406030204" pitchFamily="18" charset="0"/>
                        <a:sym typeface="Wingdings" panose="05000000000000000000" pitchFamily="2" charset="2"/>
                      </a:rPr>
                      <m:t>=0</m:t>
                    </m:r>
                  </m:oMath>
                </a14:m>
                <a:r>
                  <a:rPr lang="en-GB" sz="1400" dirty="0">
                    <a:latin typeface="Comic Sans MS" panose="030F0702030302020204" pitchFamily="66" charset="0"/>
                  </a:rPr>
                  <a:t> and </a:t>
                </a:r>
                <a14:m>
                  <m:oMath xmlns:m="http://schemas.openxmlformats.org/officeDocument/2006/math">
                    <m:r>
                      <a:rPr lang="en-GB" sz="1400" i="1">
                        <a:latin typeface="Cambria Math" panose="02040503050406030204" pitchFamily="18" charset="0"/>
                        <a:ea typeface="Cambria Math" panose="02040503050406030204" pitchFamily="18" charset="0"/>
                      </a:rPr>
                      <m:t>𝜃</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𝜃</m:t>
                    </m:r>
                  </m:oMath>
                </a14:m>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algn="ctr">
                  <a:buFont typeface="Wingdings" panose="05000000000000000000" pitchFamily="2" charset="2"/>
                  <a:buChar char="à"/>
                </a:pPr>
                <a:r>
                  <a:rPr lang="en-GB" sz="1400" dirty="0">
                    <a:latin typeface="Comic Sans MS" panose="030F0702030302020204" pitchFamily="66" charset="0"/>
                    <a:sym typeface="Wingdings" panose="05000000000000000000" pitchFamily="2" charset="2"/>
                  </a:rPr>
                  <a:t>If we increase </a:t>
                </a:r>
                <a14:m>
                  <m:oMath xmlns:m="http://schemas.openxmlformats.org/officeDocument/2006/math">
                    <m:r>
                      <a:rPr lang="en-GB" sz="1400" i="1" smtClean="0">
                        <a:latin typeface="Cambria Math" panose="02040503050406030204" pitchFamily="18" charset="0"/>
                        <a:ea typeface="Cambria Math" panose="02040503050406030204" pitchFamily="18" charset="0"/>
                        <a:sym typeface="Wingdings" panose="05000000000000000000" pitchFamily="2" charset="2"/>
                      </a:rPr>
                      <m:t>𝜃</m:t>
                    </m:r>
                  </m:oMath>
                </a14:m>
                <a:r>
                  <a:rPr lang="en-GB" sz="1400" dirty="0">
                    <a:latin typeface="Comic Sans MS" panose="030F0702030302020204" pitchFamily="66" charset="0"/>
                  </a:rPr>
                  <a:t> by a small amount (</a:t>
                </a:r>
                <a14:m>
                  <m:oMath xmlns:m="http://schemas.openxmlformats.org/officeDocument/2006/math">
                    <m:r>
                      <a:rPr lang="en-GB" sz="1400" i="1" smtClean="0">
                        <a:latin typeface="Cambria Math" panose="02040503050406030204" pitchFamily="18" charset="0"/>
                        <a:ea typeface="Cambria Math" panose="02040503050406030204" pitchFamily="18" charset="0"/>
                      </a:rPr>
                      <m:t>𝛿𝜃</m:t>
                    </m:r>
                  </m:oMath>
                </a14:m>
                <a:r>
                  <a:rPr lang="en-GB" sz="1400" dirty="0">
                    <a:latin typeface="Comic Sans MS" panose="030F0702030302020204" pitchFamily="66" charset="0"/>
                  </a:rPr>
                  <a:t>), it will also increase the area by a small amount (</a:t>
                </a:r>
                <a14:m>
                  <m:oMath xmlns:m="http://schemas.openxmlformats.org/officeDocument/2006/math">
                    <m:r>
                      <a:rPr lang="en-GB" sz="1400" i="1">
                        <a:latin typeface="Cambria Math" panose="02040503050406030204" pitchFamily="18" charset="0"/>
                        <a:ea typeface="Cambria Math" panose="02040503050406030204" pitchFamily="18" charset="0"/>
                      </a:rPr>
                      <m:t>𝛿</m:t>
                    </m:r>
                    <m:r>
                      <a:rPr lang="en-US" sz="1400" b="0" i="1" smtClean="0">
                        <a:latin typeface="Cambria Math" panose="02040503050406030204" pitchFamily="18" charset="0"/>
                        <a:ea typeface="Cambria Math" panose="02040503050406030204" pitchFamily="18" charset="0"/>
                      </a:rPr>
                      <m:t>𝐴</m:t>
                    </m:r>
                  </m:oMath>
                </a14:m>
                <a:r>
                  <a:rPr lang="en-GB" sz="1400" dirty="0">
                    <a:latin typeface="Comic Sans MS" panose="030F0702030302020204" pitchFamily="66" charset="0"/>
                  </a:rPr>
                  <a:t>)</a:t>
                </a:r>
              </a:p>
              <a:p>
                <a:pPr algn="ctr">
                  <a:buFont typeface="Wingdings" panose="05000000000000000000" pitchFamily="2" charset="2"/>
                  <a:buChar char="à"/>
                </a:pPr>
                <a:endParaRPr lang="en-GB" sz="1400" dirty="0">
                  <a:latin typeface="Comic Sans MS" panose="030F0702030302020204" pitchFamily="66" charset="0"/>
                </a:endParaRPr>
              </a:p>
              <a:p>
                <a:pPr algn="ctr">
                  <a:buFont typeface="Wingdings" panose="05000000000000000000" pitchFamily="2" charset="2"/>
                  <a:buChar char="à"/>
                </a:pPr>
                <a:r>
                  <a:rPr lang="en-GB" sz="1400" dirty="0">
                    <a:latin typeface="Comic Sans MS" panose="030F0702030302020204" pitchFamily="66" charset="0"/>
                  </a:rPr>
                  <a:t>This new area will be between two values…</a:t>
                </a:r>
              </a:p>
              <a:p>
                <a:pPr marL="0" indent="0" algn="ctr">
                  <a:buNone/>
                </a:pPr>
                <a:endParaRPr lang="en-GB" sz="1400" dirty="0">
                  <a:latin typeface="Comic Sans MS" panose="030F0702030302020204" pitchFamily="66"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28600" y="1600200"/>
                <a:ext cx="3124200" cy="4800600"/>
              </a:xfrm>
              <a:blipFill>
                <a:blip r:embed="rId2"/>
                <a:stretch>
                  <a:fillRect t="-762" r="-2539"/>
                </a:stretch>
              </a:blipFill>
            </p:spPr>
            <p:txBody>
              <a:bodyPr/>
              <a:lstStyle/>
              <a:p>
                <a:r>
                  <a:rPr lang="en-GB">
                    <a:noFill/>
                  </a:rPr>
                  <a:t> </a:t>
                </a:r>
              </a:p>
            </p:txBody>
          </p:sp>
        </mc:Fallback>
      </mc:AlternateContent>
      <p:sp>
        <p:nvSpPr>
          <p:cNvPr id="29" name="タイトル 1">
            <a:extLst>
              <a:ext uri="{FF2B5EF4-FFF2-40B4-BE49-F238E27FC236}">
                <a16:creationId xmlns:a16="http://schemas.microsoft.com/office/drawing/2014/main" id="{0E3B5B12-5B6E-4F45-BC44-7E1ABDAD38F9}"/>
              </a:ext>
            </a:extLst>
          </p:cNvPr>
          <p:cNvSpPr>
            <a:spLocks noGrp="1"/>
          </p:cNvSpPr>
          <p:nvPr>
            <p:ph type="title"/>
          </p:nvPr>
        </p:nvSpPr>
        <p:spPr>
          <a:xfrm>
            <a:off x="628650" y="286524"/>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30" name="テキスト ボックス 29">
            <a:extLst>
              <a:ext uri="{FF2B5EF4-FFF2-40B4-BE49-F238E27FC236}">
                <a16:creationId xmlns:a16="http://schemas.microsoft.com/office/drawing/2014/main" id="{CBE3427D-AD73-4AC2-8055-28EE0684B746}"/>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mc:AlternateContent xmlns:mc="http://schemas.openxmlformats.org/markup-compatibility/2006">
        <mc:Choice xmlns:a14="http://schemas.microsoft.com/office/drawing/2010/main" Requires="a14">
          <p:sp>
            <p:nvSpPr>
              <p:cNvPr id="38" name="テキスト ボックス 37">
                <a:extLst>
                  <a:ext uri="{FF2B5EF4-FFF2-40B4-BE49-F238E27FC236}">
                    <a16:creationId xmlns:a16="http://schemas.microsoft.com/office/drawing/2014/main" id="{139C6812-9D1C-414A-9831-6BDCF09F14F2}"/>
                  </a:ext>
                </a:extLst>
              </p:cNvPr>
              <p:cNvSpPr txBox="1"/>
              <p:nvPr/>
            </p:nvSpPr>
            <p:spPr>
              <a:xfrm>
                <a:off x="4237037" y="1292225"/>
                <a:ext cx="3350661" cy="40331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
                        <m:fPr>
                          <m:ctrlPr>
                            <a:rPr lang="en-US" sz="1400" i="1">
                              <a:latin typeface="Cambria Math" panose="02040503050406030204" pitchFamily="18" charset="0"/>
                              <a:ea typeface="Cambria Math" panose="02040503050406030204" pitchFamily="18" charset="0"/>
                            </a:rPr>
                          </m:ctrlPr>
                        </m:fPr>
                        <m:num>
                          <m:r>
                            <a:rPr lang="en-US" sz="1400" i="1">
                              <a:latin typeface="Cambria Math" panose="02040503050406030204" pitchFamily="18" charset="0"/>
                              <a:ea typeface="Cambria Math" panose="02040503050406030204" pitchFamily="18" charset="0"/>
                            </a:rPr>
                            <m:t>1</m:t>
                          </m:r>
                        </m:num>
                        <m:den>
                          <m:r>
                            <a:rPr lang="en-US" sz="1400" i="1">
                              <a:latin typeface="Cambria Math" panose="02040503050406030204" pitchFamily="18" charset="0"/>
                              <a:ea typeface="Cambria Math" panose="02040503050406030204" pitchFamily="18" charset="0"/>
                            </a:rPr>
                            <m:t>2</m:t>
                          </m:r>
                        </m:den>
                      </m:f>
                      <m:sSup>
                        <m:sSupPr>
                          <m:ctrlPr>
                            <a:rPr lang="en-US" sz="1400" i="1">
                              <a:latin typeface="Cambria Math" panose="02040503050406030204" pitchFamily="18" charset="0"/>
                              <a:ea typeface="Cambria Math" panose="02040503050406030204" pitchFamily="18" charset="0"/>
                            </a:rPr>
                          </m:ctrlPr>
                        </m:sSupPr>
                        <m:e>
                          <m:d>
                            <m:dPr>
                              <m:begChr m:val="["/>
                              <m:endChr m:val="]"/>
                              <m:ctrlPr>
                                <a:rPr lang="en-US" sz="1400" i="1">
                                  <a:latin typeface="Cambria Math" panose="02040503050406030204" pitchFamily="18" charset="0"/>
                                  <a:ea typeface="Cambria Math" panose="02040503050406030204" pitchFamily="18" charset="0"/>
                                </a:rPr>
                              </m:ctrlPr>
                            </m:dPr>
                            <m:e>
                              <m:r>
                                <a:rPr lang="en-US" sz="1400" i="1">
                                  <a:latin typeface="Cambria Math" panose="02040503050406030204" pitchFamily="18" charset="0"/>
                                  <a:ea typeface="Cambria Math" panose="02040503050406030204" pitchFamily="18" charset="0"/>
                                </a:rPr>
                                <m:t>𝑓</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𝜃</m:t>
                              </m:r>
                              <m:r>
                                <a:rPr lang="en-US" sz="1400" i="1">
                                  <a:latin typeface="Cambria Math" panose="02040503050406030204" pitchFamily="18" charset="0"/>
                                  <a:ea typeface="Cambria Math" panose="02040503050406030204" pitchFamily="18" charset="0"/>
                                </a:rPr>
                                <m:t>)</m:t>
                              </m:r>
                            </m:e>
                          </m:d>
                        </m:e>
                        <m:sup>
                          <m:r>
                            <a:rPr lang="en-US" sz="1400" i="1">
                              <a:latin typeface="Cambria Math" panose="02040503050406030204" pitchFamily="18" charset="0"/>
                              <a:ea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𝛿𝜃</m:t>
                      </m:r>
                      <m:r>
                        <a:rPr lang="en-GB" sz="1400" i="1" smtClean="0">
                          <a:latin typeface="Cambria Math" panose="02040503050406030204" pitchFamily="18" charset="0"/>
                          <a:ea typeface="Cambria Math" panose="02040503050406030204" pitchFamily="18" charset="0"/>
                        </a:rPr>
                        <m:t>≤</m:t>
                      </m:r>
                      <m:r>
                        <a:rPr lang="en-GB" sz="1400" i="1" smtClean="0">
                          <a:latin typeface="Cambria Math" panose="02040503050406030204" pitchFamily="18" charset="0"/>
                          <a:ea typeface="Cambria Math" panose="02040503050406030204" pitchFamily="18" charset="0"/>
                        </a:rPr>
                        <m:t>𝛿</m:t>
                      </m:r>
                      <m:r>
                        <a:rPr lang="en-US" sz="1400" b="0" i="1" smtClean="0">
                          <a:latin typeface="Cambria Math" panose="02040503050406030204" pitchFamily="18" charset="0"/>
                          <a:ea typeface="Cambria Math" panose="02040503050406030204" pitchFamily="18" charset="0"/>
                        </a:rPr>
                        <m:t>𝐴</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r>
                            <a:rPr lang="en-US" sz="1400" b="0" i="1" smtClean="0">
                              <a:latin typeface="Cambria Math" panose="02040503050406030204" pitchFamily="18" charset="0"/>
                              <a:ea typeface="Cambria Math" panose="02040503050406030204" pitchFamily="18" charset="0"/>
                            </a:rPr>
                            <m:t>2</m:t>
                          </m:r>
                        </m:den>
                      </m:f>
                      <m:sSup>
                        <m:sSupPr>
                          <m:ctrlPr>
                            <a:rPr lang="en-US" sz="1400" b="0" i="1" smtClean="0">
                              <a:latin typeface="Cambria Math" panose="02040503050406030204" pitchFamily="18" charset="0"/>
                              <a:ea typeface="Cambria Math" panose="02040503050406030204" pitchFamily="18" charset="0"/>
                            </a:rPr>
                          </m:ctrlPr>
                        </m:sSupPr>
                        <m:e>
                          <m:d>
                            <m:dPr>
                              <m:begChr m:val="["/>
                              <m:endChr m:val="]"/>
                              <m:ctrlPr>
                                <a:rPr lang="en-US" sz="1400" b="0" i="1" smtClean="0">
                                  <a:latin typeface="Cambria Math" panose="02040503050406030204" pitchFamily="18" charset="0"/>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𝑓</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𝛿𝜃</m:t>
                              </m:r>
                              <m:r>
                                <a:rPr lang="en-US" sz="1400" b="0" i="1" smtClean="0">
                                  <a:latin typeface="Cambria Math" panose="02040503050406030204" pitchFamily="18" charset="0"/>
                                  <a:ea typeface="Cambria Math" panose="02040503050406030204" pitchFamily="18" charset="0"/>
                                </a:rPr>
                                <m:t>)</m:t>
                              </m:r>
                            </m:e>
                          </m:d>
                        </m:e>
                        <m:sup>
                          <m:r>
                            <a:rPr lang="en-US" sz="1400" b="0" i="1" smtClean="0">
                              <a:latin typeface="Cambria Math" panose="02040503050406030204" pitchFamily="18" charset="0"/>
                              <a:ea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𝛿𝜃</m:t>
                      </m:r>
                    </m:oMath>
                  </m:oMathPara>
                </a14:m>
                <a:endParaRPr lang="en-GB" sz="1400" dirty="0"/>
              </a:p>
            </p:txBody>
          </p:sp>
        </mc:Choice>
        <mc:Fallback>
          <p:sp>
            <p:nvSpPr>
              <p:cNvPr id="38" name="テキスト ボックス 37">
                <a:extLst>
                  <a:ext uri="{FF2B5EF4-FFF2-40B4-BE49-F238E27FC236}">
                    <a16:creationId xmlns:a16="http://schemas.microsoft.com/office/drawing/2014/main" id="{139C6812-9D1C-414A-9831-6BDCF09F14F2}"/>
                  </a:ext>
                </a:extLst>
              </p:cNvPr>
              <p:cNvSpPr txBox="1">
                <a:spLocks noRot="1" noChangeAspect="1" noMove="1" noResize="1" noEditPoints="1" noAdjustHandles="1" noChangeArrowheads="1" noChangeShapeType="1" noTextEdit="1"/>
              </p:cNvSpPr>
              <p:nvPr/>
            </p:nvSpPr>
            <p:spPr>
              <a:xfrm>
                <a:off x="4237037" y="1292225"/>
                <a:ext cx="3350661" cy="403316"/>
              </a:xfrm>
              <a:prstGeom prst="rect">
                <a:avLst/>
              </a:prstGeom>
              <a:blipFill>
                <a:blip r:embed="rId3"/>
                <a:stretch>
                  <a:fillRect l="-727" r="-727" b="-1363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9" name="テキスト ボックス 38">
                <a:extLst>
                  <a:ext uri="{FF2B5EF4-FFF2-40B4-BE49-F238E27FC236}">
                    <a16:creationId xmlns:a16="http://schemas.microsoft.com/office/drawing/2014/main" id="{D3AA058F-3E3E-4C58-A544-B6CD376633B1}"/>
                  </a:ext>
                </a:extLst>
              </p:cNvPr>
              <p:cNvSpPr txBox="1"/>
              <p:nvPr/>
            </p:nvSpPr>
            <p:spPr>
              <a:xfrm>
                <a:off x="4637087" y="1939925"/>
                <a:ext cx="2529795" cy="408125"/>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ea typeface="Cambria Math" panose="02040503050406030204" pitchFamily="18" charset="0"/>
                            </a:rPr>
                          </m:ctrlPr>
                        </m:fPr>
                        <m:num>
                          <m:r>
                            <a:rPr lang="en-US" sz="1400" i="1">
                              <a:latin typeface="Cambria Math" panose="02040503050406030204" pitchFamily="18" charset="0"/>
                              <a:ea typeface="Cambria Math" panose="02040503050406030204" pitchFamily="18" charset="0"/>
                            </a:rPr>
                            <m:t>1</m:t>
                          </m:r>
                        </m:num>
                        <m:den>
                          <m:r>
                            <a:rPr lang="en-US" sz="1400" i="1">
                              <a:latin typeface="Cambria Math" panose="02040503050406030204" pitchFamily="18" charset="0"/>
                              <a:ea typeface="Cambria Math" panose="02040503050406030204" pitchFamily="18" charset="0"/>
                            </a:rPr>
                            <m:t>2</m:t>
                          </m:r>
                        </m:den>
                      </m:f>
                      <m:sSup>
                        <m:sSupPr>
                          <m:ctrlPr>
                            <a:rPr lang="en-US" sz="1400" i="1">
                              <a:latin typeface="Cambria Math" panose="02040503050406030204" pitchFamily="18" charset="0"/>
                              <a:ea typeface="Cambria Math" panose="02040503050406030204" pitchFamily="18" charset="0"/>
                            </a:rPr>
                          </m:ctrlPr>
                        </m:sSupPr>
                        <m:e>
                          <m:d>
                            <m:dPr>
                              <m:begChr m:val="["/>
                              <m:endChr m:val="]"/>
                              <m:ctrlPr>
                                <a:rPr lang="en-US" sz="1400" i="1">
                                  <a:latin typeface="Cambria Math" panose="02040503050406030204" pitchFamily="18" charset="0"/>
                                  <a:ea typeface="Cambria Math" panose="02040503050406030204" pitchFamily="18" charset="0"/>
                                </a:rPr>
                              </m:ctrlPr>
                            </m:dPr>
                            <m:e>
                              <m:r>
                                <a:rPr lang="en-US" sz="1400" i="1">
                                  <a:latin typeface="Cambria Math" panose="02040503050406030204" pitchFamily="18" charset="0"/>
                                  <a:ea typeface="Cambria Math" panose="02040503050406030204" pitchFamily="18" charset="0"/>
                                </a:rPr>
                                <m:t>𝑓</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𝜃</m:t>
                              </m:r>
                              <m:r>
                                <a:rPr lang="en-US" sz="1400" i="1">
                                  <a:latin typeface="Cambria Math" panose="02040503050406030204" pitchFamily="18" charset="0"/>
                                  <a:ea typeface="Cambria Math" panose="02040503050406030204" pitchFamily="18" charset="0"/>
                                </a:rPr>
                                <m:t>)</m:t>
                              </m:r>
                            </m:e>
                          </m:d>
                        </m:e>
                        <m:sup>
                          <m:r>
                            <a:rPr lang="en-US" sz="1400" i="1">
                              <a:latin typeface="Cambria Math" panose="02040503050406030204" pitchFamily="18" charset="0"/>
                              <a:ea typeface="Cambria Math" panose="02040503050406030204" pitchFamily="18" charset="0"/>
                            </a:rPr>
                            <m:t>2</m:t>
                          </m:r>
                        </m:sup>
                      </m:sSup>
                      <m:r>
                        <a:rPr lang="en-GB" sz="1400" i="1" smtClean="0">
                          <a:latin typeface="Cambria Math" panose="02040503050406030204" pitchFamily="18" charset="0"/>
                          <a:ea typeface="Cambria Math" panose="02040503050406030204" pitchFamily="18" charset="0"/>
                        </a:rPr>
                        <m:t>≤</m:t>
                      </m:r>
                      <m:f>
                        <m:fPr>
                          <m:ctrlPr>
                            <a:rPr lang="en-GB" sz="1400" i="1" smtClean="0">
                              <a:latin typeface="Cambria Math" panose="02040503050406030204" pitchFamily="18" charset="0"/>
                              <a:ea typeface="Cambria Math" panose="02040503050406030204" pitchFamily="18" charset="0"/>
                            </a:rPr>
                          </m:ctrlPr>
                        </m:fPr>
                        <m:num>
                          <m:r>
                            <a:rPr lang="en-GB" sz="1400" i="1" smtClean="0">
                              <a:latin typeface="Cambria Math" panose="02040503050406030204" pitchFamily="18" charset="0"/>
                              <a:ea typeface="Cambria Math" panose="02040503050406030204" pitchFamily="18" charset="0"/>
                            </a:rPr>
                            <m:t>𝛿</m:t>
                          </m:r>
                          <m:r>
                            <a:rPr lang="en-US" sz="1400" b="0" i="1" smtClean="0">
                              <a:latin typeface="Cambria Math" panose="02040503050406030204" pitchFamily="18" charset="0"/>
                              <a:ea typeface="Cambria Math" panose="02040503050406030204" pitchFamily="18" charset="0"/>
                            </a:rPr>
                            <m:t>𝐴</m:t>
                          </m:r>
                        </m:num>
                        <m:den>
                          <m:r>
                            <a:rPr lang="en-GB" sz="1400" i="1" smtClean="0">
                              <a:latin typeface="Cambria Math" panose="02040503050406030204" pitchFamily="18" charset="0"/>
                              <a:ea typeface="Cambria Math" panose="02040503050406030204" pitchFamily="18" charset="0"/>
                            </a:rPr>
                            <m:t>𝛿𝜃</m:t>
                          </m:r>
                        </m:den>
                      </m:f>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r>
                            <a:rPr lang="en-US" sz="1400" b="0" i="1" smtClean="0">
                              <a:latin typeface="Cambria Math" panose="02040503050406030204" pitchFamily="18" charset="0"/>
                              <a:ea typeface="Cambria Math" panose="02040503050406030204" pitchFamily="18" charset="0"/>
                            </a:rPr>
                            <m:t>2</m:t>
                          </m:r>
                        </m:den>
                      </m:f>
                      <m:sSup>
                        <m:sSupPr>
                          <m:ctrlPr>
                            <a:rPr lang="en-US" sz="1400" b="0" i="1" smtClean="0">
                              <a:latin typeface="Cambria Math" panose="02040503050406030204" pitchFamily="18" charset="0"/>
                              <a:ea typeface="Cambria Math" panose="02040503050406030204" pitchFamily="18" charset="0"/>
                            </a:rPr>
                          </m:ctrlPr>
                        </m:sSupPr>
                        <m:e>
                          <m:d>
                            <m:dPr>
                              <m:begChr m:val="["/>
                              <m:endChr m:val="]"/>
                              <m:ctrlPr>
                                <a:rPr lang="en-US" sz="1400" b="0" i="1" smtClean="0">
                                  <a:latin typeface="Cambria Math" panose="02040503050406030204" pitchFamily="18" charset="0"/>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𝑓</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𝛿𝜃</m:t>
                              </m:r>
                              <m:r>
                                <a:rPr lang="en-US" sz="1400" b="0" i="1" smtClean="0">
                                  <a:latin typeface="Cambria Math" panose="02040503050406030204" pitchFamily="18" charset="0"/>
                                  <a:ea typeface="Cambria Math" panose="02040503050406030204" pitchFamily="18" charset="0"/>
                                </a:rPr>
                                <m:t>)</m:t>
                              </m:r>
                            </m:e>
                          </m:d>
                        </m:e>
                        <m:sup>
                          <m:r>
                            <a:rPr lang="en-US" sz="1400" b="0" i="1" smtClean="0">
                              <a:latin typeface="Cambria Math" panose="02040503050406030204" pitchFamily="18" charset="0"/>
                              <a:ea typeface="Cambria Math" panose="02040503050406030204" pitchFamily="18" charset="0"/>
                            </a:rPr>
                            <m:t>2</m:t>
                          </m:r>
                        </m:sup>
                      </m:sSup>
                    </m:oMath>
                  </m:oMathPara>
                </a14:m>
                <a:endParaRPr lang="en-GB" sz="1400" dirty="0"/>
              </a:p>
            </p:txBody>
          </p:sp>
        </mc:Choice>
        <mc:Fallback>
          <p:sp>
            <p:nvSpPr>
              <p:cNvPr id="39" name="テキスト ボックス 38">
                <a:extLst>
                  <a:ext uri="{FF2B5EF4-FFF2-40B4-BE49-F238E27FC236}">
                    <a16:creationId xmlns:a16="http://schemas.microsoft.com/office/drawing/2014/main" id="{D3AA058F-3E3E-4C58-A544-B6CD376633B1}"/>
                  </a:ext>
                </a:extLst>
              </p:cNvPr>
              <p:cNvSpPr txBox="1">
                <a:spLocks noRot="1" noChangeAspect="1" noMove="1" noResize="1" noEditPoints="1" noAdjustHandles="1" noChangeArrowheads="1" noChangeShapeType="1" noTextEdit="1"/>
              </p:cNvSpPr>
              <p:nvPr/>
            </p:nvSpPr>
            <p:spPr>
              <a:xfrm>
                <a:off x="4637087" y="1939925"/>
                <a:ext cx="2529795" cy="408125"/>
              </a:xfrm>
              <a:prstGeom prst="rect">
                <a:avLst/>
              </a:prstGeom>
              <a:blipFill>
                <a:blip r:embed="rId4"/>
                <a:stretch>
                  <a:fillRect l="-1205" b="-14925"/>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1" name="テキスト ボックス 40">
                <a:extLst>
                  <a:ext uri="{FF2B5EF4-FFF2-40B4-BE49-F238E27FC236}">
                    <a16:creationId xmlns:a16="http://schemas.microsoft.com/office/drawing/2014/main" id="{37E9C162-1AAB-44AE-9E6C-DB2E87EBC131}"/>
                  </a:ext>
                </a:extLst>
              </p:cNvPr>
              <p:cNvSpPr txBox="1"/>
              <p:nvPr/>
            </p:nvSpPr>
            <p:spPr>
              <a:xfrm>
                <a:off x="4637087" y="2625725"/>
                <a:ext cx="2120965" cy="40902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ea typeface="Cambria Math" panose="02040503050406030204" pitchFamily="18" charset="0"/>
                            </a:rPr>
                          </m:ctrlPr>
                        </m:fPr>
                        <m:num>
                          <m:r>
                            <a:rPr lang="en-US" sz="1400" i="1">
                              <a:latin typeface="Cambria Math" panose="02040503050406030204" pitchFamily="18" charset="0"/>
                              <a:ea typeface="Cambria Math" panose="02040503050406030204" pitchFamily="18" charset="0"/>
                            </a:rPr>
                            <m:t>1</m:t>
                          </m:r>
                        </m:num>
                        <m:den>
                          <m:r>
                            <a:rPr lang="en-US" sz="1400" i="1">
                              <a:latin typeface="Cambria Math" panose="02040503050406030204" pitchFamily="18" charset="0"/>
                              <a:ea typeface="Cambria Math" panose="02040503050406030204" pitchFamily="18" charset="0"/>
                            </a:rPr>
                            <m:t>2</m:t>
                          </m:r>
                        </m:den>
                      </m:f>
                      <m:sSup>
                        <m:sSupPr>
                          <m:ctrlPr>
                            <a:rPr lang="en-US" sz="1400" i="1">
                              <a:latin typeface="Cambria Math" panose="02040503050406030204" pitchFamily="18" charset="0"/>
                              <a:ea typeface="Cambria Math" panose="02040503050406030204" pitchFamily="18" charset="0"/>
                            </a:rPr>
                          </m:ctrlPr>
                        </m:sSupPr>
                        <m:e>
                          <m:d>
                            <m:dPr>
                              <m:begChr m:val="["/>
                              <m:endChr m:val="]"/>
                              <m:ctrlPr>
                                <a:rPr lang="en-US" sz="1400" i="1">
                                  <a:latin typeface="Cambria Math" panose="02040503050406030204" pitchFamily="18" charset="0"/>
                                  <a:ea typeface="Cambria Math" panose="02040503050406030204" pitchFamily="18" charset="0"/>
                                </a:rPr>
                              </m:ctrlPr>
                            </m:dPr>
                            <m:e>
                              <m:r>
                                <a:rPr lang="en-US" sz="1400" i="1">
                                  <a:latin typeface="Cambria Math" panose="02040503050406030204" pitchFamily="18" charset="0"/>
                                  <a:ea typeface="Cambria Math" panose="02040503050406030204" pitchFamily="18" charset="0"/>
                                </a:rPr>
                                <m:t>𝑓</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𝜃</m:t>
                              </m:r>
                              <m:r>
                                <a:rPr lang="en-US" sz="1400" i="1">
                                  <a:latin typeface="Cambria Math" panose="02040503050406030204" pitchFamily="18" charset="0"/>
                                  <a:ea typeface="Cambria Math" panose="02040503050406030204" pitchFamily="18" charset="0"/>
                                </a:rPr>
                                <m:t>)</m:t>
                              </m:r>
                            </m:e>
                          </m:d>
                        </m:e>
                        <m:sup>
                          <m:r>
                            <a:rPr lang="en-US" sz="1400" i="1">
                              <a:latin typeface="Cambria Math" panose="02040503050406030204" pitchFamily="18" charset="0"/>
                              <a:ea typeface="Cambria Math" panose="02040503050406030204" pitchFamily="18" charset="0"/>
                            </a:rPr>
                            <m:t>2</m:t>
                          </m:r>
                        </m:sup>
                      </m:sSup>
                      <m:r>
                        <a:rPr lang="en-GB" sz="1400" i="1" smtClean="0">
                          <a:latin typeface="Cambria Math" panose="02040503050406030204" pitchFamily="18" charset="0"/>
                          <a:ea typeface="Cambria Math" panose="02040503050406030204" pitchFamily="18" charset="0"/>
                        </a:rPr>
                        <m:t>≤</m:t>
                      </m:r>
                      <m:f>
                        <m:fPr>
                          <m:ctrlPr>
                            <a:rPr lang="en-GB" sz="140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𝑑𝐴</m:t>
                          </m:r>
                        </m:num>
                        <m:den>
                          <m:r>
                            <a:rPr lang="en-US" sz="1400" b="0" i="1" smtClean="0">
                              <a:latin typeface="Cambria Math" panose="02040503050406030204" pitchFamily="18" charset="0"/>
                              <a:ea typeface="Cambria Math" panose="02040503050406030204" pitchFamily="18" charset="0"/>
                            </a:rPr>
                            <m:t>𝑑</m:t>
                          </m:r>
                          <m:r>
                            <a:rPr lang="en-GB" sz="1400" i="1" smtClean="0">
                              <a:latin typeface="Cambria Math" panose="02040503050406030204" pitchFamily="18" charset="0"/>
                              <a:ea typeface="Cambria Math" panose="02040503050406030204" pitchFamily="18" charset="0"/>
                            </a:rPr>
                            <m:t>𝜃</m:t>
                          </m:r>
                        </m:den>
                      </m:f>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r>
                            <a:rPr lang="en-US" sz="1400" b="0" i="1" smtClean="0">
                              <a:latin typeface="Cambria Math" panose="02040503050406030204" pitchFamily="18" charset="0"/>
                              <a:ea typeface="Cambria Math" panose="02040503050406030204" pitchFamily="18" charset="0"/>
                            </a:rPr>
                            <m:t>2</m:t>
                          </m:r>
                        </m:den>
                      </m:f>
                      <m:sSup>
                        <m:sSupPr>
                          <m:ctrlPr>
                            <a:rPr lang="en-US" sz="1400" b="0" i="1" smtClean="0">
                              <a:latin typeface="Cambria Math" panose="02040503050406030204" pitchFamily="18" charset="0"/>
                              <a:ea typeface="Cambria Math" panose="02040503050406030204" pitchFamily="18" charset="0"/>
                            </a:rPr>
                          </m:ctrlPr>
                        </m:sSupPr>
                        <m:e>
                          <m:d>
                            <m:dPr>
                              <m:begChr m:val="["/>
                              <m:endChr m:val="]"/>
                              <m:ctrlPr>
                                <a:rPr lang="en-US" sz="1400" b="0" i="1" smtClean="0">
                                  <a:latin typeface="Cambria Math" panose="02040503050406030204" pitchFamily="18" charset="0"/>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𝑓</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e>
                          </m:d>
                        </m:e>
                        <m:sup>
                          <m:r>
                            <a:rPr lang="en-US" sz="1400" b="0" i="1" smtClean="0">
                              <a:latin typeface="Cambria Math" panose="02040503050406030204" pitchFamily="18" charset="0"/>
                              <a:ea typeface="Cambria Math" panose="02040503050406030204" pitchFamily="18" charset="0"/>
                            </a:rPr>
                            <m:t>2</m:t>
                          </m:r>
                        </m:sup>
                      </m:sSup>
                    </m:oMath>
                  </m:oMathPara>
                </a14:m>
                <a:endParaRPr lang="en-GB" sz="1400" dirty="0"/>
              </a:p>
            </p:txBody>
          </p:sp>
        </mc:Choice>
        <mc:Fallback>
          <p:sp>
            <p:nvSpPr>
              <p:cNvPr id="41" name="テキスト ボックス 40">
                <a:extLst>
                  <a:ext uri="{FF2B5EF4-FFF2-40B4-BE49-F238E27FC236}">
                    <a16:creationId xmlns:a16="http://schemas.microsoft.com/office/drawing/2014/main" id="{37E9C162-1AAB-44AE-9E6C-DB2E87EBC131}"/>
                  </a:ext>
                </a:extLst>
              </p:cNvPr>
              <p:cNvSpPr txBox="1">
                <a:spLocks noRot="1" noChangeAspect="1" noMove="1" noResize="1" noEditPoints="1" noAdjustHandles="1" noChangeArrowheads="1" noChangeShapeType="1" noTextEdit="1"/>
              </p:cNvSpPr>
              <p:nvPr/>
            </p:nvSpPr>
            <p:spPr>
              <a:xfrm>
                <a:off x="4637087" y="2625725"/>
                <a:ext cx="2120965" cy="409023"/>
              </a:xfrm>
              <a:prstGeom prst="rect">
                <a:avLst/>
              </a:prstGeom>
              <a:blipFill>
                <a:blip r:embed="rId5"/>
                <a:stretch>
                  <a:fillRect l="-1437" t="-1493" r="-287" b="-13433"/>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3" name="テキスト ボックス 42">
                <a:extLst>
                  <a:ext uri="{FF2B5EF4-FFF2-40B4-BE49-F238E27FC236}">
                    <a16:creationId xmlns:a16="http://schemas.microsoft.com/office/drawing/2014/main" id="{E811AE4F-2252-4A14-85A7-FF91EC38B7A6}"/>
                  </a:ext>
                </a:extLst>
              </p:cNvPr>
              <p:cNvSpPr txBox="1"/>
              <p:nvPr/>
            </p:nvSpPr>
            <p:spPr>
              <a:xfrm>
                <a:off x="5551487" y="3349625"/>
                <a:ext cx="1190390" cy="40902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𝑑𝐴</m:t>
                          </m:r>
                        </m:num>
                        <m:den>
                          <m:r>
                            <a:rPr lang="en-US" sz="1400" b="0" i="1" smtClean="0">
                              <a:latin typeface="Cambria Math" panose="02040503050406030204" pitchFamily="18" charset="0"/>
                              <a:ea typeface="Cambria Math" panose="02040503050406030204" pitchFamily="18" charset="0"/>
                            </a:rPr>
                            <m:t>𝑑</m:t>
                          </m:r>
                          <m:r>
                            <a:rPr lang="en-GB" sz="1400" i="1" smtClean="0">
                              <a:latin typeface="Cambria Math" panose="02040503050406030204" pitchFamily="18" charset="0"/>
                              <a:ea typeface="Cambria Math" panose="02040503050406030204" pitchFamily="18" charset="0"/>
                            </a:rPr>
                            <m:t>𝜃</m:t>
                          </m:r>
                        </m:den>
                      </m:f>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r>
                            <a:rPr lang="en-US" sz="1400" b="0" i="1" smtClean="0">
                              <a:latin typeface="Cambria Math" panose="02040503050406030204" pitchFamily="18" charset="0"/>
                              <a:ea typeface="Cambria Math" panose="02040503050406030204" pitchFamily="18" charset="0"/>
                            </a:rPr>
                            <m:t>2</m:t>
                          </m:r>
                        </m:den>
                      </m:f>
                      <m:sSup>
                        <m:sSupPr>
                          <m:ctrlPr>
                            <a:rPr lang="en-US" sz="1400" b="0" i="1" smtClean="0">
                              <a:latin typeface="Cambria Math" panose="02040503050406030204" pitchFamily="18" charset="0"/>
                              <a:ea typeface="Cambria Math" panose="02040503050406030204" pitchFamily="18" charset="0"/>
                            </a:rPr>
                          </m:ctrlPr>
                        </m:sSupPr>
                        <m:e>
                          <m:d>
                            <m:dPr>
                              <m:begChr m:val="["/>
                              <m:endChr m:val="]"/>
                              <m:ctrlPr>
                                <a:rPr lang="en-US" sz="1400" b="0" i="1" smtClean="0">
                                  <a:latin typeface="Cambria Math" panose="02040503050406030204" pitchFamily="18" charset="0"/>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𝑓</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e>
                          </m:d>
                        </m:e>
                        <m:sup>
                          <m:r>
                            <a:rPr lang="en-US" sz="1400" b="0" i="1" smtClean="0">
                              <a:latin typeface="Cambria Math" panose="02040503050406030204" pitchFamily="18" charset="0"/>
                              <a:ea typeface="Cambria Math" panose="02040503050406030204" pitchFamily="18" charset="0"/>
                            </a:rPr>
                            <m:t>2</m:t>
                          </m:r>
                        </m:sup>
                      </m:sSup>
                    </m:oMath>
                  </m:oMathPara>
                </a14:m>
                <a:endParaRPr lang="en-GB" sz="1400" dirty="0"/>
              </a:p>
            </p:txBody>
          </p:sp>
        </mc:Choice>
        <mc:Fallback>
          <p:sp>
            <p:nvSpPr>
              <p:cNvPr id="43" name="テキスト ボックス 42">
                <a:extLst>
                  <a:ext uri="{FF2B5EF4-FFF2-40B4-BE49-F238E27FC236}">
                    <a16:creationId xmlns:a16="http://schemas.microsoft.com/office/drawing/2014/main" id="{E811AE4F-2252-4A14-85A7-FF91EC38B7A6}"/>
                  </a:ext>
                </a:extLst>
              </p:cNvPr>
              <p:cNvSpPr txBox="1">
                <a:spLocks noRot="1" noChangeAspect="1" noMove="1" noResize="1" noEditPoints="1" noAdjustHandles="1" noChangeArrowheads="1" noChangeShapeType="1" noTextEdit="1"/>
              </p:cNvSpPr>
              <p:nvPr/>
            </p:nvSpPr>
            <p:spPr>
              <a:xfrm>
                <a:off x="5551487" y="3349625"/>
                <a:ext cx="1190390" cy="409023"/>
              </a:xfrm>
              <a:prstGeom prst="rect">
                <a:avLst/>
              </a:prstGeom>
              <a:blipFill>
                <a:blip r:embed="rId6"/>
                <a:stretch>
                  <a:fillRect l="-3590" r="-1026" b="-13235"/>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5" name="テキスト ボックス 44">
                <a:extLst>
                  <a:ext uri="{FF2B5EF4-FFF2-40B4-BE49-F238E27FC236}">
                    <a16:creationId xmlns:a16="http://schemas.microsoft.com/office/drawing/2014/main" id="{66A1DAEA-9AA4-4B90-B53E-387D12C92C2D}"/>
                  </a:ext>
                </a:extLst>
              </p:cNvPr>
              <p:cNvSpPr txBox="1"/>
              <p:nvPr/>
            </p:nvSpPr>
            <p:spPr>
              <a:xfrm>
                <a:off x="5656262" y="3949700"/>
                <a:ext cx="1541448" cy="56509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ea typeface="Cambria Math" panose="02040503050406030204" pitchFamily="18" charset="0"/>
                        </a:rPr>
                        <m:t>𝐴</m:t>
                      </m:r>
                      <m:r>
                        <a:rPr lang="en-US" sz="1400" b="0" i="1" smtClean="0">
                          <a:latin typeface="Cambria Math" panose="02040503050406030204" pitchFamily="18" charset="0"/>
                          <a:ea typeface="Cambria Math" panose="02040503050406030204" pitchFamily="18" charset="0"/>
                        </a:rPr>
                        <m:t>=</m:t>
                      </m:r>
                      <m:nary>
                        <m:naryPr>
                          <m:limLoc m:val="undOvr"/>
                          <m:subHide m:val="on"/>
                          <m:supHide m:val="on"/>
                          <m:ctrlPr>
                            <a:rPr lang="en-US" sz="1400" b="0" i="1" smtClean="0">
                              <a:latin typeface="Cambria Math" panose="02040503050406030204" pitchFamily="18" charset="0"/>
                              <a:ea typeface="Cambria Math" panose="02040503050406030204" pitchFamily="18" charset="0"/>
                            </a:rPr>
                          </m:ctrlPr>
                        </m:naryPr>
                        <m:sub/>
                        <m:sup/>
                        <m:e>
                          <m:f>
                            <m:fPr>
                              <m:ctrlPr>
                                <a:rPr lang="en-US" sz="1400" i="1">
                                  <a:latin typeface="Cambria Math" panose="02040503050406030204" pitchFamily="18" charset="0"/>
                                  <a:ea typeface="Cambria Math" panose="02040503050406030204" pitchFamily="18" charset="0"/>
                                </a:rPr>
                              </m:ctrlPr>
                            </m:fPr>
                            <m:num>
                              <m:r>
                                <a:rPr lang="en-US" sz="1400" i="1">
                                  <a:latin typeface="Cambria Math" panose="02040503050406030204" pitchFamily="18" charset="0"/>
                                  <a:ea typeface="Cambria Math" panose="02040503050406030204" pitchFamily="18" charset="0"/>
                                </a:rPr>
                                <m:t>1</m:t>
                              </m:r>
                            </m:num>
                            <m:den>
                              <m:r>
                                <a:rPr lang="en-US" sz="1400" i="1">
                                  <a:latin typeface="Cambria Math" panose="02040503050406030204" pitchFamily="18" charset="0"/>
                                  <a:ea typeface="Cambria Math" panose="02040503050406030204" pitchFamily="18" charset="0"/>
                                </a:rPr>
                                <m:t>2</m:t>
                              </m:r>
                            </m:den>
                          </m:f>
                          <m:sSup>
                            <m:sSupPr>
                              <m:ctrlPr>
                                <a:rPr lang="en-US" sz="1400" i="1">
                                  <a:latin typeface="Cambria Math" panose="02040503050406030204" pitchFamily="18" charset="0"/>
                                  <a:ea typeface="Cambria Math" panose="02040503050406030204" pitchFamily="18" charset="0"/>
                                </a:rPr>
                              </m:ctrlPr>
                            </m:sSupPr>
                            <m:e>
                              <m:d>
                                <m:dPr>
                                  <m:begChr m:val="["/>
                                  <m:endChr m:val="]"/>
                                  <m:ctrlPr>
                                    <a:rPr lang="en-US" sz="1400" i="1">
                                      <a:latin typeface="Cambria Math" panose="02040503050406030204" pitchFamily="18" charset="0"/>
                                      <a:ea typeface="Cambria Math" panose="02040503050406030204" pitchFamily="18" charset="0"/>
                                    </a:rPr>
                                  </m:ctrlPr>
                                </m:dPr>
                                <m:e>
                                  <m:r>
                                    <a:rPr lang="en-US" sz="1400" i="1">
                                      <a:latin typeface="Cambria Math" panose="02040503050406030204" pitchFamily="18" charset="0"/>
                                      <a:ea typeface="Cambria Math" panose="02040503050406030204" pitchFamily="18" charset="0"/>
                                    </a:rPr>
                                    <m:t>𝑓</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𝜃</m:t>
                                  </m:r>
                                  <m:r>
                                    <a:rPr lang="en-US" sz="1400" i="1">
                                      <a:latin typeface="Cambria Math" panose="02040503050406030204" pitchFamily="18" charset="0"/>
                                      <a:ea typeface="Cambria Math" panose="02040503050406030204" pitchFamily="18" charset="0"/>
                                    </a:rPr>
                                    <m:t>)</m:t>
                                  </m:r>
                                </m:e>
                              </m:d>
                            </m:e>
                            <m:sup>
                              <m:r>
                                <a:rPr lang="en-US" sz="1400" i="1">
                                  <a:latin typeface="Cambria Math" panose="02040503050406030204" pitchFamily="18" charset="0"/>
                                  <a:ea typeface="Cambria Math" panose="02040503050406030204" pitchFamily="18" charset="0"/>
                                </a:rPr>
                                <m:t>2</m:t>
                              </m:r>
                            </m:sup>
                          </m:sSup>
                        </m:e>
                      </m:nary>
                      <m:r>
                        <a:rPr lang="en-US" sz="1400" b="0"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𝑑</m:t>
                      </m:r>
                      <m:r>
                        <a:rPr lang="en-US" sz="1400" b="0" i="1" smtClean="0">
                          <a:latin typeface="Cambria Math" panose="02040503050406030204" pitchFamily="18" charset="0"/>
                          <a:ea typeface="Cambria Math" panose="02040503050406030204" pitchFamily="18" charset="0"/>
                        </a:rPr>
                        <m:t>𝜃</m:t>
                      </m:r>
                    </m:oMath>
                  </m:oMathPara>
                </a14:m>
                <a:endParaRPr lang="en-GB" sz="1400" dirty="0"/>
              </a:p>
            </p:txBody>
          </p:sp>
        </mc:Choice>
        <mc:Fallback>
          <p:sp>
            <p:nvSpPr>
              <p:cNvPr id="45" name="テキスト ボックス 44">
                <a:extLst>
                  <a:ext uri="{FF2B5EF4-FFF2-40B4-BE49-F238E27FC236}">
                    <a16:creationId xmlns:a16="http://schemas.microsoft.com/office/drawing/2014/main" id="{66A1DAEA-9AA4-4B90-B53E-387D12C92C2D}"/>
                  </a:ext>
                </a:extLst>
              </p:cNvPr>
              <p:cNvSpPr txBox="1">
                <a:spLocks noRot="1" noChangeAspect="1" noMove="1" noResize="1" noEditPoints="1" noAdjustHandles="1" noChangeArrowheads="1" noChangeShapeType="1" noTextEdit="1"/>
              </p:cNvSpPr>
              <p:nvPr/>
            </p:nvSpPr>
            <p:spPr>
              <a:xfrm>
                <a:off x="5656262" y="3949700"/>
                <a:ext cx="1541448" cy="565091"/>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6" name="テキスト ボックス 45">
                <a:extLst>
                  <a:ext uri="{FF2B5EF4-FFF2-40B4-BE49-F238E27FC236}">
                    <a16:creationId xmlns:a16="http://schemas.microsoft.com/office/drawing/2014/main" id="{239E0F2B-C98B-41E4-A50A-92BF1E504AED}"/>
                  </a:ext>
                </a:extLst>
              </p:cNvPr>
              <p:cNvSpPr txBox="1"/>
              <p:nvPr/>
            </p:nvSpPr>
            <p:spPr>
              <a:xfrm>
                <a:off x="5646737" y="4587875"/>
                <a:ext cx="1511504" cy="56509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ea typeface="Cambria Math" panose="02040503050406030204" pitchFamily="18" charset="0"/>
                        </a:rPr>
                        <m:t>𝐴</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r>
                            <a:rPr lang="en-US" sz="1400" b="0" i="1" smtClean="0">
                              <a:latin typeface="Cambria Math" panose="02040503050406030204" pitchFamily="18" charset="0"/>
                              <a:ea typeface="Cambria Math" panose="02040503050406030204" pitchFamily="18" charset="0"/>
                            </a:rPr>
                            <m:t>2</m:t>
                          </m:r>
                        </m:den>
                      </m:f>
                      <m:nary>
                        <m:naryPr>
                          <m:limLoc m:val="undOvr"/>
                          <m:subHide m:val="on"/>
                          <m:supHide m:val="on"/>
                          <m:ctrlPr>
                            <a:rPr lang="en-US" sz="1400" b="0" i="1" smtClean="0">
                              <a:latin typeface="Cambria Math" panose="02040503050406030204" pitchFamily="18" charset="0"/>
                              <a:ea typeface="Cambria Math" panose="02040503050406030204" pitchFamily="18" charset="0"/>
                            </a:rPr>
                          </m:ctrlPr>
                        </m:naryPr>
                        <m:sub/>
                        <m:sup/>
                        <m:e>
                          <m:sSup>
                            <m:sSupPr>
                              <m:ctrlPr>
                                <a:rPr lang="en-US" sz="1400" i="1">
                                  <a:latin typeface="Cambria Math" panose="02040503050406030204" pitchFamily="18" charset="0"/>
                                  <a:ea typeface="Cambria Math" panose="02040503050406030204" pitchFamily="18" charset="0"/>
                                </a:rPr>
                              </m:ctrlPr>
                            </m:sSupPr>
                            <m:e>
                              <m:d>
                                <m:dPr>
                                  <m:begChr m:val="["/>
                                  <m:endChr m:val="]"/>
                                  <m:ctrlPr>
                                    <a:rPr lang="en-US" sz="1400" i="1">
                                      <a:latin typeface="Cambria Math" panose="02040503050406030204" pitchFamily="18" charset="0"/>
                                      <a:ea typeface="Cambria Math" panose="02040503050406030204" pitchFamily="18" charset="0"/>
                                    </a:rPr>
                                  </m:ctrlPr>
                                </m:dPr>
                                <m:e>
                                  <m:r>
                                    <a:rPr lang="en-US" sz="1400" i="1">
                                      <a:latin typeface="Cambria Math" panose="02040503050406030204" pitchFamily="18" charset="0"/>
                                      <a:ea typeface="Cambria Math" panose="02040503050406030204" pitchFamily="18" charset="0"/>
                                    </a:rPr>
                                    <m:t>𝑓</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𝜃</m:t>
                                  </m:r>
                                  <m:r>
                                    <a:rPr lang="en-US" sz="1400" i="1">
                                      <a:latin typeface="Cambria Math" panose="02040503050406030204" pitchFamily="18" charset="0"/>
                                      <a:ea typeface="Cambria Math" panose="02040503050406030204" pitchFamily="18" charset="0"/>
                                    </a:rPr>
                                    <m:t>)</m:t>
                                  </m:r>
                                </m:e>
                              </m:d>
                            </m:e>
                            <m:sup>
                              <m:r>
                                <a:rPr lang="en-US" sz="1400" i="1">
                                  <a:latin typeface="Cambria Math" panose="02040503050406030204" pitchFamily="18" charset="0"/>
                                  <a:ea typeface="Cambria Math" panose="02040503050406030204" pitchFamily="18" charset="0"/>
                                </a:rPr>
                                <m:t>2</m:t>
                              </m:r>
                            </m:sup>
                          </m:sSup>
                        </m:e>
                      </m:nary>
                      <m:r>
                        <a:rPr lang="en-US" sz="1400" b="0"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𝑑</m:t>
                      </m:r>
                      <m:r>
                        <a:rPr lang="en-US" sz="1400" b="0" i="1" smtClean="0">
                          <a:latin typeface="Cambria Math" panose="02040503050406030204" pitchFamily="18" charset="0"/>
                          <a:ea typeface="Cambria Math" panose="02040503050406030204" pitchFamily="18" charset="0"/>
                        </a:rPr>
                        <m:t>𝜃</m:t>
                      </m:r>
                    </m:oMath>
                  </m:oMathPara>
                </a14:m>
                <a:endParaRPr lang="en-GB" sz="1400" dirty="0"/>
              </a:p>
            </p:txBody>
          </p:sp>
        </mc:Choice>
        <mc:Fallback>
          <p:sp>
            <p:nvSpPr>
              <p:cNvPr id="46" name="テキスト ボックス 45">
                <a:extLst>
                  <a:ext uri="{FF2B5EF4-FFF2-40B4-BE49-F238E27FC236}">
                    <a16:creationId xmlns:a16="http://schemas.microsoft.com/office/drawing/2014/main" id="{239E0F2B-C98B-41E4-A50A-92BF1E504AED}"/>
                  </a:ext>
                </a:extLst>
              </p:cNvPr>
              <p:cNvSpPr txBox="1">
                <a:spLocks noRot="1" noChangeAspect="1" noMove="1" noResize="1" noEditPoints="1" noAdjustHandles="1" noChangeArrowheads="1" noChangeShapeType="1" noTextEdit="1"/>
              </p:cNvSpPr>
              <p:nvPr/>
            </p:nvSpPr>
            <p:spPr>
              <a:xfrm>
                <a:off x="5646737" y="4587875"/>
                <a:ext cx="1511504" cy="565091"/>
              </a:xfrm>
              <a:prstGeom prst="rect">
                <a:avLst/>
              </a:prstGeom>
              <a:blipFill>
                <a:blip r:embed="rId8"/>
                <a:stretch>
                  <a:fillRect/>
                </a:stretch>
              </a:blipFill>
            </p:spPr>
            <p:txBody>
              <a:bodyPr/>
              <a:lstStyle/>
              <a:p>
                <a:r>
                  <a:rPr lang="en-GB">
                    <a:noFill/>
                  </a:rPr>
                  <a:t> </a:t>
                </a:r>
              </a:p>
            </p:txBody>
          </p:sp>
        </mc:Fallback>
      </mc:AlternateContent>
      <p:pic>
        <p:nvPicPr>
          <p:cNvPr id="2" name="図 1">
            <a:extLst>
              <a:ext uri="{FF2B5EF4-FFF2-40B4-BE49-F238E27FC236}">
                <a16:creationId xmlns:a16="http://schemas.microsoft.com/office/drawing/2014/main" id="{7C8D2088-86B3-4FBB-B22F-1BC016DF26C8}"/>
              </a:ext>
            </a:extLst>
          </p:cNvPr>
          <p:cNvPicPr>
            <a:picLocks noChangeAspect="1"/>
          </p:cNvPicPr>
          <p:nvPr/>
        </p:nvPicPr>
        <p:blipFill>
          <a:blip r:embed="rId9"/>
          <a:stretch>
            <a:fillRect/>
          </a:stretch>
        </p:blipFill>
        <p:spPr>
          <a:xfrm>
            <a:off x="3899749" y="4688962"/>
            <a:ext cx="2415326" cy="1881131"/>
          </a:xfrm>
          <a:prstGeom prst="rect">
            <a:avLst/>
          </a:prstGeom>
        </p:spPr>
      </p:pic>
      <p:sp>
        <p:nvSpPr>
          <p:cNvPr id="48" name="Arc 121">
            <a:extLst>
              <a:ext uri="{FF2B5EF4-FFF2-40B4-BE49-F238E27FC236}">
                <a16:creationId xmlns:a16="http://schemas.microsoft.com/office/drawing/2014/main" id="{C1EF2917-5AD8-4B75-A29C-B8D91361CC39}"/>
              </a:ext>
            </a:extLst>
          </p:cNvPr>
          <p:cNvSpPr/>
          <p:nvPr/>
        </p:nvSpPr>
        <p:spPr>
          <a:xfrm>
            <a:off x="7429651" y="1501775"/>
            <a:ext cx="339574" cy="581237"/>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55" name="TextBox 122">
                <a:extLst>
                  <a:ext uri="{FF2B5EF4-FFF2-40B4-BE49-F238E27FC236}">
                    <a16:creationId xmlns:a16="http://schemas.microsoft.com/office/drawing/2014/main" id="{996EFC61-4CBF-44F1-A60E-AC678FB3C2C2}"/>
                  </a:ext>
                </a:extLst>
              </p:cNvPr>
              <p:cNvSpPr txBox="1"/>
              <p:nvPr/>
            </p:nvSpPr>
            <p:spPr>
              <a:xfrm>
                <a:off x="7752118" y="1494714"/>
                <a:ext cx="1058507"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Divide all parts by </a:t>
                </a:r>
                <a14:m>
                  <m:oMath xmlns:m="http://schemas.openxmlformats.org/officeDocument/2006/math">
                    <m:r>
                      <a:rPr lang="en-US" sz="1200" i="1" smtClean="0">
                        <a:solidFill>
                          <a:srgbClr val="FF0000"/>
                        </a:solidFill>
                        <a:latin typeface="Cambria Math" panose="02040503050406030204" pitchFamily="18" charset="0"/>
                        <a:ea typeface="Cambria Math" panose="02040503050406030204" pitchFamily="18" charset="0"/>
                      </a:rPr>
                      <m:t>𝛿𝜃</m:t>
                    </m:r>
                  </m:oMath>
                </a14:m>
                <a:endParaRPr lang="en-GB" sz="1200" dirty="0">
                  <a:solidFill>
                    <a:srgbClr val="FF0000"/>
                  </a:solidFill>
                  <a:latin typeface="Comic Sans MS" panose="030F0702030302020204" pitchFamily="66" charset="0"/>
                </a:endParaRPr>
              </a:p>
            </p:txBody>
          </p:sp>
        </mc:Choice>
        <mc:Fallback>
          <p:sp>
            <p:nvSpPr>
              <p:cNvPr id="55" name="TextBox 122">
                <a:extLst>
                  <a:ext uri="{FF2B5EF4-FFF2-40B4-BE49-F238E27FC236}">
                    <a16:creationId xmlns:a16="http://schemas.microsoft.com/office/drawing/2014/main" id="{996EFC61-4CBF-44F1-A60E-AC678FB3C2C2}"/>
                  </a:ext>
                </a:extLst>
              </p:cNvPr>
              <p:cNvSpPr txBox="1">
                <a:spLocks noRot="1" noChangeAspect="1" noMove="1" noResize="1" noEditPoints="1" noAdjustHandles="1" noChangeArrowheads="1" noChangeShapeType="1" noTextEdit="1"/>
              </p:cNvSpPr>
              <p:nvPr/>
            </p:nvSpPr>
            <p:spPr>
              <a:xfrm>
                <a:off x="7752118" y="1494714"/>
                <a:ext cx="1058507" cy="461665"/>
              </a:xfrm>
              <a:prstGeom prst="rect">
                <a:avLst/>
              </a:prstGeom>
              <a:blipFill>
                <a:blip r:embed="rId10"/>
                <a:stretch>
                  <a:fillRect b="-9211"/>
                </a:stretch>
              </a:blipFill>
            </p:spPr>
            <p:txBody>
              <a:bodyPr/>
              <a:lstStyle/>
              <a:p>
                <a:r>
                  <a:rPr lang="en-GB">
                    <a:noFill/>
                  </a:rPr>
                  <a:t> </a:t>
                </a:r>
              </a:p>
            </p:txBody>
          </p:sp>
        </mc:Fallback>
      </mc:AlternateContent>
      <p:sp>
        <p:nvSpPr>
          <p:cNvPr id="64" name="Arc 121">
            <a:extLst>
              <a:ext uri="{FF2B5EF4-FFF2-40B4-BE49-F238E27FC236}">
                <a16:creationId xmlns:a16="http://schemas.microsoft.com/office/drawing/2014/main" id="{084659F6-5E79-44BE-BDC4-C8BD12EE7036}"/>
              </a:ext>
            </a:extLst>
          </p:cNvPr>
          <p:cNvSpPr/>
          <p:nvPr/>
        </p:nvSpPr>
        <p:spPr>
          <a:xfrm>
            <a:off x="7029601" y="2187575"/>
            <a:ext cx="339574" cy="581237"/>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5" name="Arc 121">
            <a:extLst>
              <a:ext uri="{FF2B5EF4-FFF2-40B4-BE49-F238E27FC236}">
                <a16:creationId xmlns:a16="http://schemas.microsoft.com/office/drawing/2014/main" id="{95082409-25E2-45E0-963F-3B265FD51C5B}"/>
              </a:ext>
            </a:extLst>
          </p:cNvPr>
          <p:cNvSpPr/>
          <p:nvPr/>
        </p:nvSpPr>
        <p:spPr>
          <a:xfrm>
            <a:off x="6648601" y="2873375"/>
            <a:ext cx="339574" cy="581237"/>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6" name="Arc 121">
            <a:extLst>
              <a:ext uri="{FF2B5EF4-FFF2-40B4-BE49-F238E27FC236}">
                <a16:creationId xmlns:a16="http://schemas.microsoft.com/office/drawing/2014/main" id="{B721468A-77BE-4600-8BC5-D05319D0F07C}"/>
              </a:ext>
            </a:extLst>
          </p:cNvPr>
          <p:cNvSpPr/>
          <p:nvPr/>
        </p:nvSpPr>
        <p:spPr>
          <a:xfrm>
            <a:off x="7058176" y="3521075"/>
            <a:ext cx="339574" cy="581237"/>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7" name="Arc 121">
            <a:extLst>
              <a:ext uri="{FF2B5EF4-FFF2-40B4-BE49-F238E27FC236}">
                <a16:creationId xmlns:a16="http://schemas.microsoft.com/office/drawing/2014/main" id="{0F246562-0960-4FB8-94C0-0E73B49ADAA7}"/>
              </a:ext>
            </a:extLst>
          </p:cNvPr>
          <p:cNvSpPr/>
          <p:nvPr/>
        </p:nvSpPr>
        <p:spPr>
          <a:xfrm>
            <a:off x="7077226" y="4178300"/>
            <a:ext cx="339574" cy="581237"/>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68" name="TextBox 122">
                <a:extLst>
                  <a:ext uri="{FF2B5EF4-FFF2-40B4-BE49-F238E27FC236}">
                    <a16:creationId xmlns:a16="http://schemas.microsoft.com/office/drawing/2014/main" id="{69E11F2E-1F0A-42C0-BFA4-EEE1B4C98471}"/>
                  </a:ext>
                </a:extLst>
              </p:cNvPr>
              <p:cNvSpPr txBox="1"/>
              <p:nvPr/>
            </p:nvSpPr>
            <p:spPr>
              <a:xfrm>
                <a:off x="7304443" y="2123364"/>
                <a:ext cx="1744307"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Let </a:t>
                </a:r>
                <a14:m>
                  <m:oMath xmlns:m="http://schemas.openxmlformats.org/officeDocument/2006/math">
                    <m:r>
                      <a:rPr lang="en-US" sz="1200" i="1" smtClean="0">
                        <a:solidFill>
                          <a:srgbClr val="FF0000"/>
                        </a:solidFill>
                        <a:latin typeface="Cambria Math" panose="02040503050406030204" pitchFamily="18" charset="0"/>
                        <a:ea typeface="Cambria Math" panose="02040503050406030204" pitchFamily="18" charset="0"/>
                      </a:rPr>
                      <m:t>𝜃</m:t>
                    </m:r>
                    <m:r>
                      <a:rPr lang="en-US" sz="1200" i="1" smtClean="0">
                        <a:solidFill>
                          <a:srgbClr val="FF0000"/>
                        </a:solidFill>
                        <a:latin typeface="Cambria Math" panose="02040503050406030204" pitchFamily="18" charset="0"/>
                        <a:ea typeface="Cambria Math" panose="02040503050406030204" pitchFamily="18" charset="0"/>
                      </a:rPr>
                      <m:t>→0</m:t>
                    </m:r>
                  </m:oMath>
                </a14:m>
                <a:r>
                  <a:rPr lang="en-GB" sz="1200" dirty="0">
                    <a:solidFill>
                      <a:srgbClr val="FF0000"/>
                    </a:solidFill>
                    <a:latin typeface="Comic Sans MS" panose="030F0702030302020204" pitchFamily="66" charset="0"/>
                  </a:rPr>
                  <a:t> (remember this alters the notation)</a:t>
                </a:r>
              </a:p>
            </p:txBody>
          </p:sp>
        </mc:Choice>
        <mc:Fallback>
          <p:sp>
            <p:nvSpPr>
              <p:cNvPr id="68" name="TextBox 122">
                <a:extLst>
                  <a:ext uri="{FF2B5EF4-FFF2-40B4-BE49-F238E27FC236}">
                    <a16:creationId xmlns:a16="http://schemas.microsoft.com/office/drawing/2014/main" id="{69E11F2E-1F0A-42C0-BFA4-EEE1B4C98471}"/>
                  </a:ext>
                </a:extLst>
              </p:cNvPr>
              <p:cNvSpPr txBox="1">
                <a:spLocks noRot="1" noChangeAspect="1" noMove="1" noResize="1" noEditPoints="1" noAdjustHandles="1" noChangeArrowheads="1" noChangeShapeType="1" noTextEdit="1"/>
              </p:cNvSpPr>
              <p:nvPr/>
            </p:nvSpPr>
            <p:spPr>
              <a:xfrm>
                <a:off x="7304443" y="2123364"/>
                <a:ext cx="1744307" cy="646331"/>
              </a:xfrm>
              <a:prstGeom prst="rect">
                <a:avLst/>
              </a:prstGeom>
              <a:blipFill>
                <a:blip r:embed="rId11"/>
                <a:stretch>
                  <a:fillRect r="-1049" b="-6604"/>
                </a:stretch>
              </a:blipFill>
            </p:spPr>
            <p:txBody>
              <a:bodyPr/>
              <a:lstStyle/>
              <a:p>
                <a:r>
                  <a:rPr lang="en-GB">
                    <a:noFill/>
                  </a:rPr>
                  <a:t> </a:t>
                </a:r>
              </a:p>
            </p:txBody>
          </p:sp>
        </mc:Fallback>
      </mc:AlternateContent>
      <p:sp>
        <p:nvSpPr>
          <p:cNvPr id="69" name="TextBox 122">
            <a:extLst>
              <a:ext uri="{FF2B5EF4-FFF2-40B4-BE49-F238E27FC236}">
                <a16:creationId xmlns:a16="http://schemas.microsoft.com/office/drawing/2014/main" id="{7398AC4B-CFBA-4BAB-B79B-5D128E442346}"/>
              </a:ext>
            </a:extLst>
          </p:cNvPr>
          <p:cNvSpPr txBox="1"/>
          <p:nvPr/>
        </p:nvSpPr>
        <p:spPr>
          <a:xfrm>
            <a:off x="6961544" y="2904414"/>
            <a:ext cx="1277582"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The logical conclusion is…</a:t>
            </a:r>
            <a:endParaRPr lang="en-GB" sz="1200" dirty="0">
              <a:solidFill>
                <a:srgbClr val="FF0000"/>
              </a:solidFill>
              <a:latin typeface="Comic Sans MS" panose="030F0702030302020204" pitchFamily="66" charset="0"/>
            </a:endParaRPr>
          </a:p>
        </p:txBody>
      </p:sp>
      <mc:AlternateContent xmlns:mc="http://schemas.openxmlformats.org/markup-compatibility/2006">
        <mc:Choice xmlns:a14="http://schemas.microsoft.com/office/drawing/2010/main" Requires="a14">
          <p:sp>
            <p:nvSpPr>
              <p:cNvPr id="70" name="TextBox 122">
                <a:extLst>
                  <a:ext uri="{FF2B5EF4-FFF2-40B4-BE49-F238E27FC236}">
                    <a16:creationId xmlns:a16="http://schemas.microsoft.com/office/drawing/2014/main" id="{E13FA783-045C-48A3-B882-2A1F6386CCA4}"/>
                  </a:ext>
                </a:extLst>
              </p:cNvPr>
              <p:cNvSpPr txBox="1"/>
              <p:nvPr/>
            </p:nvSpPr>
            <p:spPr>
              <a:xfrm>
                <a:off x="7323494" y="3552114"/>
                <a:ext cx="1706206"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Integrate both sides with respect to </a:t>
                </a:r>
                <a14:m>
                  <m:oMath xmlns:m="http://schemas.openxmlformats.org/officeDocument/2006/math">
                    <m:r>
                      <a:rPr lang="en-US" sz="1200" i="1" smtClean="0">
                        <a:solidFill>
                          <a:srgbClr val="FF0000"/>
                        </a:solidFill>
                        <a:latin typeface="Cambria Math" panose="02040503050406030204" pitchFamily="18" charset="0"/>
                        <a:ea typeface="Cambria Math" panose="02040503050406030204" pitchFamily="18" charset="0"/>
                      </a:rPr>
                      <m:t>𝜃</m:t>
                    </m:r>
                  </m:oMath>
                </a14:m>
                <a:endParaRPr lang="en-GB" sz="1200" dirty="0">
                  <a:solidFill>
                    <a:srgbClr val="FF0000"/>
                  </a:solidFill>
                  <a:latin typeface="Comic Sans MS" panose="030F0702030302020204" pitchFamily="66" charset="0"/>
                </a:endParaRPr>
              </a:p>
            </p:txBody>
          </p:sp>
        </mc:Choice>
        <mc:Fallback>
          <p:sp>
            <p:nvSpPr>
              <p:cNvPr id="70" name="TextBox 122">
                <a:extLst>
                  <a:ext uri="{FF2B5EF4-FFF2-40B4-BE49-F238E27FC236}">
                    <a16:creationId xmlns:a16="http://schemas.microsoft.com/office/drawing/2014/main" id="{E13FA783-045C-48A3-B882-2A1F6386CCA4}"/>
                  </a:ext>
                </a:extLst>
              </p:cNvPr>
              <p:cNvSpPr txBox="1">
                <a:spLocks noRot="1" noChangeAspect="1" noMove="1" noResize="1" noEditPoints="1" noAdjustHandles="1" noChangeArrowheads="1" noChangeShapeType="1" noTextEdit="1"/>
              </p:cNvSpPr>
              <p:nvPr/>
            </p:nvSpPr>
            <p:spPr>
              <a:xfrm>
                <a:off x="7323494" y="3552114"/>
                <a:ext cx="1706206" cy="461665"/>
              </a:xfrm>
              <a:prstGeom prst="rect">
                <a:avLst/>
              </a:prstGeom>
              <a:blipFill>
                <a:blip r:embed="rId12"/>
                <a:stretch>
                  <a:fillRect t="-1333" r="-1786" b="-10667"/>
                </a:stretch>
              </a:blipFill>
            </p:spPr>
            <p:txBody>
              <a:bodyPr/>
              <a:lstStyle/>
              <a:p>
                <a:r>
                  <a:rPr lang="en-GB">
                    <a:noFill/>
                  </a:rPr>
                  <a:t> </a:t>
                </a:r>
              </a:p>
            </p:txBody>
          </p:sp>
        </mc:Fallback>
      </mc:AlternateContent>
      <p:sp>
        <p:nvSpPr>
          <p:cNvPr id="71" name="TextBox 122">
            <a:extLst>
              <a:ext uri="{FF2B5EF4-FFF2-40B4-BE49-F238E27FC236}">
                <a16:creationId xmlns:a16="http://schemas.microsoft.com/office/drawing/2014/main" id="{7E0BFDFA-73A9-4D19-B326-620512B07646}"/>
              </a:ext>
            </a:extLst>
          </p:cNvPr>
          <p:cNvSpPr txBox="1"/>
          <p:nvPr/>
        </p:nvSpPr>
        <p:spPr>
          <a:xfrm>
            <a:off x="7247294" y="4256964"/>
            <a:ext cx="1706206"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The half can be factored out</a:t>
            </a:r>
            <a:endParaRPr lang="en-GB" sz="1200" dirty="0">
              <a:solidFill>
                <a:srgbClr val="FF0000"/>
              </a:solidFill>
              <a:latin typeface="Comic Sans MS" panose="030F0702030302020204" pitchFamily="66" charset="0"/>
            </a:endParaRPr>
          </a:p>
        </p:txBody>
      </p:sp>
      <p:sp>
        <p:nvSpPr>
          <p:cNvPr id="72" name="TextBox 122">
            <a:extLst>
              <a:ext uri="{FF2B5EF4-FFF2-40B4-BE49-F238E27FC236}">
                <a16:creationId xmlns:a16="http://schemas.microsoft.com/office/drawing/2014/main" id="{9381F8E4-F488-45D9-80BC-2B5DF2239A1E}"/>
              </a:ext>
            </a:extLst>
          </p:cNvPr>
          <p:cNvSpPr txBox="1"/>
          <p:nvPr/>
        </p:nvSpPr>
        <p:spPr>
          <a:xfrm>
            <a:off x="6370994" y="5838114"/>
            <a:ext cx="2353906"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So this is how we find the area ‘under’ a Polar curve!</a:t>
            </a:r>
            <a:endParaRPr lang="en-GB" sz="1400" dirty="0">
              <a:solidFill>
                <a:srgbClr val="FF0000"/>
              </a:solidFill>
              <a:latin typeface="Comic Sans MS" panose="030F0702030302020204" pitchFamily="66" charset="0"/>
            </a:endParaRPr>
          </a:p>
        </p:txBody>
      </p:sp>
      <p:sp>
        <p:nvSpPr>
          <p:cNvPr id="73" name="正方形/長方形 72">
            <a:extLst>
              <a:ext uri="{FF2B5EF4-FFF2-40B4-BE49-F238E27FC236}">
                <a16:creationId xmlns:a16="http://schemas.microsoft.com/office/drawing/2014/main" id="{814FCF27-22E1-4E9D-AF01-C0EDBFDC1711}"/>
              </a:ext>
            </a:extLst>
          </p:cNvPr>
          <p:cNvSpPr/>
          <p:nvPr/>
        </p:nvSpPr>
        <p:spPr>
          <a:xfrm>
            <a:off x="514350" y="6127749"/>
            <a:ext cx="1181100" cy="47307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正方形/長方形 73">
            <a:extLst>
              <a:ext uri="{FF2B5EF4-FFF2-40B4-BE49-F238E27FC236}">
                <a16:creationId xmlns:a16="http://schemas.microsoft.com/office/drawing/2014/main" id="{D6182FC4-A372-4364-A0E7-DC9A08CB7138}"/>
              </a:ext>
            </a:extLst>
          </p:cNvPr>
          <p:cNvSpPr/>
          <p:nvPr/>
        </p:nvSpPr>
        <p:spPr>
          <a:xfrm>
            <a:off x="2285999" y="6137274"/>
            <a:ext cx="1571625" cy="47307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正方形/長方形 74">
            <a:extLst>
              <a:ext uri="{FF2B5EF4-FFF2-40B4-BE49-F238E27FC236}">
                <a16:creationId xmlns:a16="http://schemas.microsoft.com/office/drawing/2014/main" id="{6A85EA6A-AE9D-48B4-AA19-97994957B45A}"/>
              </a:ext>
            </a:extLst>
          </p:cNvPr>
          <p:cNvSpPr/>
          <p:nvPr/>
        </p:nvSpPr>
        <p:spPr>
          <a:xfrm>
            <a:off x="4152900" y="1269999"/>
            <a:ext cx="1247774" cy="47307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正方形/長方形 75">
            <a:extLst>
              <a:ext uri="{FF2B5EF4-FFF2-40B4-BE49-F238E27FC236}">
                <a16:creationId xmlns:a16="http://schemas.microsoft.com/office/drawing/2014/main" id="{404DE7CA-EF0C-4D15-8A8C-8785A210EE08}"/>
              </a:ext>
            </a:extLst>
          </p:cNvPr>
          <p:cNvSpPr/>
          <p:nvPr/>
        </p:nvSpPr>
        <p:spPr>
          <a:xfrm>
            <a:off x="6010275" y="1269999"/>
            <a:ext cx="1543050" cy="47307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77" name="テキスト ボックス 76">
                <a:extLst>
                  <a:ext uri="{FF2B5EF4-FFF2-40B4-BE49-F238E27FC236}">
                    <a16:creationId xmlns:a16="http://schemas.microsoft.com/office/drawing/2014/main" id="{7916B08B-A821-4A10-8E66-B9EFDCF77B37}"/>
                  </a:ext>
                </a:extLst>
              </p:cNvPr>
              <p:cNvSpPr txBox="1"/>
              <p:nvPr/>
            </p:nvSpPr>
            <p:spPr>
              <a:xfrm>
                <a:off x="5665787" y="5197475"/>
                <a:ext cx="1151149" cy="56509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ea typeface="Cambria Math" panose="02040503050406030204" pitchFamily="18" charset="0"/>
                        </a:rPr>
                        <m:t>𝐴</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r>
                            <a:rPr lang="en-US" sz="1400" b="0" i="1" smtClean="0">
                              <a:latin typeface="Cambria Math" panose="02040503050406030204" pitchFamily="18" charset="0"/>
                              <a:ea typeface="Cambria Math" panose="02040503050406030204" pitchFamily="18" charset="0"/>
                            </a:rPr>
                            <m:t>2</m:t>
                          </m:r>
                        </m:den>
                      </m:f>
                      <m:nary>
                        <m:naryPr>
                          <m:limLoc m:val="undOvr"/>
                          <m:subHide m:val="on"/>
                          <m:supHide m:val="on"/>
                          <m:ctrlPr>
                            <a:rPr lang="en-US" sz="1400" b="0" i="1" smtClean="0">
                              <a:latin typeface="Cambria Math" panose="02040503050406030204" pitchFamily="18" charset="0"/>
                              <a:ea typeface="Cambria Math" panose="02040503050406030204" pitchFamily="18" charset="0"/>
                            </a:rPr>
                          </m:ctrlPr>
                        </m:naryPr>
                        <m:sub/>
                        <m:sup/>
                        <m:e>
                          <m:sSup>
                            <m:sSupPr>
                              <m:ctrlPr>
                                <a:rPr lang="en-US" sz="1400" i="1">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𝑟</m:t>
                              </m:r>
                            </m:e>
                            <m:sup>
                              <m:r>
                                <a:rPr lang="en-US" sz="1400" i="1">
                                  <a:latin typeface="Cambria Math" panose="02040503050406030204" pitchFamily="18" charset="0"/>
                                  <a:ea typeface="Cambria Math" panose="02040503050406030204" pitchFamily="18" charset="0"/>
                                </a:rPr>
                                <m:t>2</m:t>
                              </m:r>
                            </m:sup>
                          </m:sSup>
                        </m:e>
                      </m:nary>
                      <m:r>
                        <a:rPr lang="en-US" sz="1400" b="0"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𝑑</m:t>
                      </m:r>
                      <m:r>
                        <a:rPr lang="en-US" sz="1400" b="0" i="1" smtClean="0">
                          <a:latin typeface="Cambria Math" panose="02040503050406030204" pitchFamily="18" charset="0"/>
                          <a:ea typeface="Cambria Math" panose="02040503050406030204" pitchFamily="18" charset="0"/>
                        </a:rPr>
                        <m:t>𝜃</m:t>
                      </m:r>
                    </m:oMath>
                  </m:oMathPara>
                </a14:m>
                <a:endParaRPr lang="en-GB" sz="1400" dirty="0"/>
              </a:p>
            </p:txBody>
          </p:sp>
        </mc:Choice>
        <mc:Fallback>
          <p:sp>
            <p:nvSpPr>
              <p:cNvPr id="77" name="テキスト ボックス 76">
                <a:extLst>
                  <a:ext uri="{FF2B5EF4-FFF2-40B4-BE49-F238E27FC236}">
                    <a16:creationId xmlns:a16="http://schemas.microsoft.com/office/drawing/2014/main" id="{7916B08B-A821-4A10-8E66-B9EFDCF77B37}"/>
                  </a:ext>
                </a:extLst>
              </p:cNvPr>
              <p:cNvSpPr txBox="1">
                <a:spLocks noRot="1" noChangeAspect="1" noMove="1" noResize="1" noEditPoints="1" noAdjustHandles="1" noChangeArrowheads="1" noChangeShapeType="1" noTextEdit="1"/>
              </p:cNvSpPr>
              <p:nvPr/>
            </p:nvSpPr>
            <p:spPr>
              <a:xfrm>
                <a:off x="5665787" y="5197475"/>
                <a:ext cx="1151149" cy="565091"/>
              </a:xfrm>
              <a:prstGeom prst="rect">
                <a:avLst/>
              </a:prstGeom>
              <a:blipFill>
                <a:blip r:embed="rId13"/>
                <a:stretch>
                  <a:fillRect/>
                </a:stretch>
              </a:blipFill>
            </p:spPr>
            <p:txBody>
              <a:bodyPr/>
              <a:lstStyle/>
              <a:p>
                <a:r>
                  <a:rPr lang="en-GB">
                    <a:noFill/>
                  </a:rPr>
                  <a:t> </a:t>
                </a:r>
              </a:p>
            </p:txBody>
          </p:sp>
        </mc:Fallback>
      </mc:AlternateContent>
      <p:sp>
        <p:nvSpPr>
          <p:cNvPr id="78" name="Arc 121">
            <a:extLst>
              <a:ext uri="{FF2B5EF4-FFF2-40B4-BE49-F238E27FC236}">
                <a16:creationId xmlns:a16="http://schemas.microsoft.com/office/drawing/2014/main" id="{141A100C-FA45-43C5-B0AE-DB533D2C55DB}"/>
              </a:ext>
            </a:extLst>
          </p:cNvPr>
          <p:cNvSpPr/>
          <p:nvPr/>
        </p:nvSpPr>
        <p:spPr>
          <a:xfrm>
            <a:off x="7067701" y="4797425"/>
            <a:ext cx="339574" cy="581237"/>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79" name="TextBox 122">
                <a:extLst>
                  <a:ext uri="{FF2B5EF4-FFF2-40B4-BE49-F238E27FC236}">
                    <a16:creationId xmlns:a16="http://schemas.microsoft.com/office/drawing/2014/main" id="{18E3BA6C-57D1-4958-A11A-13503E64954C}"/>
                  </a:ext>
                </a:extLst>
              </p:cNvPr>
              <p:cNvSpPr txBox="1"/>
              <p:nvPr/>
            </p:nvSpPr>
            <p:spPr>
              <a:xfrm>
                <a:off x="7313969" y="4742739"/>
                <a:ext cx="1706206"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You will often see it with </a:t>
                </a:r>
                <a14:m>
                  <m:oMath xmlns:m="http://schemas.openxmlformats.org/officeDocument/2006/math">
                    <m:r>
                      <a:rPr lang="en-US" sz="1200" i="1" dirty="0" smtClean="0">
                        <a:solidFill>
                          <a:srgbClr val="FF0000"/>
                        </a:solidFill>
                        <a:latin typeface="Cambria Math" panose="02040503050406030204" pitchFamily="18" charset="0"/>
                      </a:rPr>
                      <m:t>𝑟</m:t>
                    </m:r>
                  </m:oMath>
                </a14:m>
                <a:r>
                  <a:rPr lang="en-US" sz="1200" dirty="0">
                    <a:solidFill>
                      <a:srgbClr val="FF0000"/>
                    </a:solidFill>
                    <a:latin typeface="Comic Sans MS" panose="030F0702030302020204" pitchFamily="66" charset="0"/>
                  </a:rPr>
                  <a:t> written instead</a:t>
                </a:r>
                <a:endParaRPr lang="en-GB" sz="1200" dirty="0">
                  <a:solidFill>
                    <a:srgbClr val="FF0000"/>
                  </a:solidFill>
                  <a:latin typeface="Comic Sans MS" panose="030F0702030302020204" pitchFamily="66" charset="0"/>
                </a:endParaRPr>
              </a:p>
            </p:txBody>
          </p:sp>
        </mc:Choice>
        <mc:Fallback>
          <p:sp>
            <p:nvSpPr>
              <p:cNvPr id="79" name="TextBox 122">
                <a:extLst>
                  <a:ext uri="{FF2B5EF4-FFF2-40B4-BE49-F238E27FC236}">
                    <a16:creationId xmlns:a16="http://schemas.microsoft.com/office/drawing/2014/main" id="{18E3BA6C-57D1-4958-A11A-13503E64954C}"/>
                  </a:ext>
                </a:extLst>
              </p:cNvPr>
              <p:cNvSpPr txBox="1">
                <a:spLocks noRot="1" noChangeAspect="1" noMove="1" noResize="1" noEditPoints="1" noAdjustHandles="1" noChangeArrowheads="1" noChangeShapeType="1" noTextEdit="1"/>
              </p:cNvSpPr>
              <p:nvPr/>
            </p:nvSpPr>
            <p:spPr>
              <a:xfrm>
                <a:off x="7313969" y="4742739"/>
                <a:ext cx="1706206" cy="646331"/>
              </a:xfrm>
              <a:prstGeom prst="rect">
                <a:avLst/>
              </a:prstGeom>
              <a:blipFill>
                <a:blip r:embed="rId14"/>
                <a:stretch>
                  <a:fillRect b="-6604"/>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0" name="TextBox 39">
                <a:extLst>
                  <a:ext uri="{FF2B5EF4-FFF2-40B4-BE49-F238E27FC236}">
                    <a16:creationId xmlns:a16="http://schemas.microsoft.com/office/drawing/2014/main" id="{50A59AFF-8282-46A2-80FA-E156665900E0}"/>
                  </a:ext>
                </a:extLst>
              </p:cNvPr>
              <p:cNvSpPr txBox="1"/>
              <p:nvPr/>
            </p:nvSpPr>
            <p:spPr>
              <a:xfrm>
                <a:off x="0" y="0"/>
                <a:ext cx="1033296" cy="518604"/>
              </a:xfrm>
              <a:prstGeom prst="rect">
                <a:avLst/>
              </a:prstGeom>
              <a:solidFill>
                <a:schemeClr val="bg1"/>
              </a:solidFill>
              <a:ln w="3175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𝜃</m:t>
                      </m:r>
                    </m:oMath>
                  </m:oMathPara>
                </a14:m>
                <a:endParaRPr lang="en-GB" dirty="0"/>
              </a:p>
            </p:txBody>
          </p:sp>
        </mc:Choice>
        <mc:Fallback>
          <p:sp>
            <p:nvSpPr>
              <p:cNvPr id="80" name="TextBox 39">
                <a:extLst>
                  <a:ext uri="{FF2B5EF4-FFF2-40B4-BE49-F238E27FC236}">
                    <a16:creationId xmlns:a16="http://schemas.microsoft.com/office/drawing/2014/main" id="{50A59AFF-8282-46A2-80FA-E156665900E0}"/>
                  </a:ext>
                </a:extLst>
              </p:cNvPr>
              <p:cNvSpPr txBox="1">
                <a:spLocks noRot="1" noChangeAspect="1" noMove="1" noResize="1" noEditPoints="1" noAdjustHandles="1" noChangeArrowheads="1" noChangeShapeType="1" noTextEdit="1"/>
              </p:cNvSpPr>
              <p:nvPr/>
            </p:nvSpPr>
            <p:spPr>
              <a:xfrm>
                <a:off x="0" y="0"/>
                <a:ext cx="1033296" cy="518604"/>
              </a:xfrm>
              <a:prstGeom prst="rect">
                <a:avLst/>
              </a:prstGeom>
              <a:blipFill>
                <a:blip r:embed="rId15"/>
                <a:stretch>
                  <a:fillRect/>
                </a:stretch>
              </a:blipFill>
              <a:ln w="31750">
                <a:solidFill>
                  <a:schemeClr val="tx1"/>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1" name="テキスト ボックス 80">
                <a:extLst>
                  <a:ext uri="{FF2B5EF4-FFF2-40B4-BE49-F238E27FC236}">
                    <a16:creationId xmlns:a16="http://schemas.microsoft.com/office/drawing/2014/main" id="{107E7062-8322-45BC-8888-2B2E88EF92F0}"/>
                  </a:ext>
                </a:extLst>
              </p:cNvPr>
              <p:cNvSpPr txBox="1"/>
              <p:nvPr/>
            </p:nvSpPr>
            <p:spPr>
              <a:xfrm>
                <a:off x="1846262" y="6159500"/>
                <a:ext cx="2009653" cy="40331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1400" i="1" smtClean="0">
                          <a:latin typeface="Cambria Math" panose="02040503050406030204" pitchFamily="18" charset="0"/>
                          <a:ea typeface="Cambria Math" panose="02040503050406030204" pitchFamily="18" charset="0"/>
                        </a:rPr>
                        <m:t>𝛿</m:t>
                      </m:r>
                      <m:r>
                        <a:rPr lang="en-US" sz="1400" b="0" i="1" smtClean="0">
                          <a:latin typeface="Cambria Math" panose="02040503050406030204" pitchFamily="18" charset="0"/>
                          <a:ea typeface="Cambria Math" panose="02040503050406030204" pitchFamily="18" charset="0"/>
                        </a:rPr>
                        <m:t>𝐴</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r>
                            <a:rPr lang="en-US" sz="1400" b="0" i="1" smtClean="0">
                              <a:latin typeface="Cambria Math" panose="02040503050406030204" pitchFamily="18" charset="0"/>
                              <a:ea typeface="Cambria Math" panose="02040503050406030204" pitchFamily="18" charset="0"/>
                            </a:rPr>
                            <m:t>2</m:t>
                          </m:r>
                        </m:den>
                      </m:f>
                      <m:sSup>
                        <m:sSupPr>
                          <m:ctrlPr>
                            <a:rPr lang="en-US" sz="1400" b="0" i="1" smtClean="0">
                              <a:latin typeface="Cambria Math" panose="02040503050406030204" pitchFamily="18" charset="0"/>
                              <a:ea typeface="Cambria Math" panose="02040503050406030204" pitchFamily="18" charset="0"/>
                            </a:rPr>
                          </m:ctrlPr>
                        </m:sSupPr>
                        <m:e>
                          <m:d>
                            <m:dPr>
                              <m:begChr m:val="["/>
                              <m:endChr m:val="]"/>
                              <m:ctrlPr>
                                <a:rPr lang="en-US" sz="1400" b="0" i="1" smtClean="0">
                                  <a:latin typeface="Cambria Math" panose="02040503050406030204" pitchFamily="18" charset="0"/>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𝑓</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𝛿𝜃</m:t>
                              </m:r>
                              <m:r>
                                <a:rPr lang="en-US" sz="1400" b="0" i="1" smtClean="0">
                                  <a:latin typeface="Cambria Math" panose="02040503050406030204" pitchFamily="18" charset="0"/>
                                  <a:ea typeface="Cambria Math" panose="02040503050406030204" pitchFamily="18" charset="0"/>
                                </a:rPr>
                                <m:t>)</m:t>
                              </m:r>
                            </m:e>
                          </m:d>
                        </m:e>
                        <m:sup>
                          <m:r>
                            <a:rPr lang="en-US" sz="1400" b="0" i="1" smtClean="0">
                              <a:latin typeface="Cambria Math" panose="02040503050406030204" pitchFamily="18" charset="0"/>
                              <a:ea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𝛿𝜃</m:t>
                      </m:r>
                    </m:oMath>
                  </m:oMathPara>
                </a14:m>
                <a:endParaRPr lang="en-GB" sz="1400" dirty="0"/>
              </a:p>
            </p:txBody>
          </p:sp>
        </mc:Choice>
        <mc:Fallback>
          <p:sp>
            <p:nvSpPr>
              <p:cNvPr id="81" name="テキスト ボックス 80">
                <a:extLst>
                  <a:ext uri="{FF2B5EF4-FFF2-40B4-BE49-F238E27FC236}">
                    <a16:creationId xmlns:a16="http://schemas.microsoft.com/office/drawing/2014/main" id="{107E7062-8322-45BC-8888-2B2E88EF92F0}"/>
                  </a:ext>
                </a:extLst>
              </p:cNvPr>
              <p:cNvSpPr txBox="1">
                <a:spLocks noRot="1" noChangeAspect="1" noMove="1" noResize="1" noEditPoints="1" noAdjustHandles="1" noChangeArrowheads="1" noChangeShapeType="1" noTextEdit="1"/>
              </p:cNvSpPr>
              <p:nvPr/>
            </p:nvSpPr>
            <p:spPr>
              <a:xfrm>
                <a:off x="1846262" y="6159500"/>
                <a:ext cx="2009653" cy="403316"/>
              </a:xfrm>
              <a:prstGeom prst="rect">
                <a:avLst/>
              </a:prstGeom>
              <a:blipFill>
                <a:blip r:embed="rId16"/>
                <a:stretch>
                  <a:fillRect l="-1818" r="-1212" b="-1194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2" name="テキスト ボックス 81">
                <a:extLst>
                  <a:ext uri="{FF2B5EF4-FFF2-40B4-BE49-F238E27FC236}">
                    <a16:creationId xmlns:a16="http://schemas.microsoft.com/office/drawing/2014/main" id="{FC897579-1929-4550-8174-C6EF2BAA959E}"/>
                  </a:ext>
                </a:extLst>
              </p:cNvPr>
              <p:cNvSpPr txBox="1"/>
              <p:nvPr/>
            </p:nvSpPr>
            <p:spPr>
              <a:xfrm>
                <a:off x="71437" y="6165850"/>
                <a:ext cx="1592808" cy="40331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1400" i="1" smtClean="0">
                          <a:latin typeface="Cambria Math" panose="02040503050406030204" pitchFamily="18" charset="0"/>
                          <a:ea typeface="Cambria Math" panose="02040503050406030204" pitchFamily="18" charset="0"/>
                        </a:rPr>
                        <m:t>𝛿</m:t>
                      </m:r>
                      <m:r>
                        <a:rPr lang="en-US" sz="1400" b="0" i="1" smtClean="0">
                          <a:latin typeface="Cambria Math" panose="02040503050406030204" pitchFamily="18" charset="0"/>
                          <a:ea typeface="Cambria Math" panose="02040503050406030204" pitchFamily="18" charset="0"/>
                        </a:rPr>
                        <m:t>𝐴</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r>
                            <a:rPr lang="en-US" sz="1400" b="0" i="1" smtClean="0">
                              <a:latin typeface="Cambria Math" panose="02040503050406030204" pitchFamily="18" charset="0"/>
                              <a:ea typeface="Cambria Math" panose="02040503050406030204" pitchFamily="18" charset="0"/>
                            </a:rPr>
                            <m:t>2</m:t>
                          </m:r>
                        </m:den>
                      </m:f>
                      <m:sSup>
                        <m:sSupPr>
                          <m:ctrlPr>
                            <a:rPr lang="en-US" sz="1400" b="0" i="1" smtClean="0">
                              <a:latin typeface="Cambria Math" panose="02040503050406030204" pitchFamily="18" charset="0"/>
                              <a:ea typeface="Cambria Math" panose="02040503050406030204" pitchFamily="18" charset="0"/>
                            </a:rPr>
                          </m:ctrlPr>
                        </m:sSupPr>
                        <m:e>
                          <m:d>
                            <m:dPr>
                              <m:begChr m:val="["/>
                              <m:endChr m:val="]"/>
                              <m:ctrlPr>
                                <a:rPr lang="en-US" sz="1400" b="0" i="1" smtClean="0">
                                  <a:latin typeface="Cambria Math" panose="02040503050406030204" pitchFamily="18" charset="0"/>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𝑓</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e>
                          </m:d>
                        </m:e>
                        <m:sup>
                          <m:r>
                            <a:rPr lang="en-US" sz="1400" b="0" i="1" smtClean="0">
                              <a:latin typeface="Cambria Math" panose="02040503050406030204" pitchFamily="18" charset="0"/>
                              <a:ea typeface="Cambria Math" panose="02040503050406030204" pitchFamily="18" charset="0"/>
                            </a:rPr>
                            <m:t>2</m:t>
                          </m:r>
                        </m:sup>
                      </m:sSup>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𝛿𝜃</m:t>
                      </m:r>
                    </m:oMath>
                  </m:oMathPara>
                </a14:m>
                <a:endParaRPr lang="en-GB" sz="1400" dirty="0"/>
              </a:p>
            </p:txBody>
          </p:sp>
        </mc:Choice>
        <mc:Fallback>
          <p:sp>
            <p:nvSpPr>
              <p:cNvPr id="82" name="テキスト ボックス 81">
                <a:extLst>
                  <a:ext uri="{FF2B5EF4-FFF2-40B4-BE49-F238E27FC236}">
                    <a16:creationId xmlns:a16="http://schemas.microsoft.com/office/drawing/2014/main" id="{FC897579-1929-4550-8174-C6EF2BAA959E}"/>
                  </a:ext>
                </a:extLst>
              </p:cNvPr>
              <p:cNvSpPr txBox="1">
                <a:spLocks noRot="1" noChangeAspect="1" noMove="1" noResize="1" noEditPoints="1" noAdjustHandles="1" noChangeArrowheads="1" noChangeShapeType="1" noTextEdit="1"/>
              </p:cNvSpPr>
              <p:nvPr/>
            </p:nvSpPr>
            <p:spPr>
              <a:xfrm>
                <a:off x="71437" y="6165850"/>
                <a:ext cx="1592808" cy="403316"/>
              </a:xfrm>
              <a:prstGeom prst="rect">
                <a:avLst/>
              </a:prstGeom>
              <a:blipFill>
                <a:blip r:embed="rId17"/>
                <a:stretch>
                  <a:fillRect l="-2682" r="-1916" b="-11940"/>
                </a:stretch>
              </a:blipFill>
            </p:spPr>
            <p:txBody>
              <a:bodyPr/>
              <a:lstStyle/>
              <a:p>
                <a:r>
                  <a:rPr lang="en-GB">
                    <a:noFill/>
                  </a:rPr>
                  <a:t> </a:t>
                </a:r>
              </a:p>
            </p:txBody>
          </p:sp>
        </mc:Fallback>
      </mc:AlternateContent>
    </p:spTree>
    <p:extLst>
      <p:ext uri="{BB962C8B-B14F-4D97-AF65-F5344CB8AC3E}">
        <p14:creationId xmlns:p14="http://schemas.microsoft.com/office/powerpoint/2010/main" val="184652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linds(horizont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blinds(horizontal)">
                                      <p:cBhvr>
                                        <p:cTn id="12" dur="500"/>
                                        <p:tgtEl>
                                          <p:spTgt spid="7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blinds(horizontal)">
                                      <p:cBhvr>
                                        <p:cTn id="15" dur="500"/>
                                        <p:tgtEl>
                                          <p:spTgt spid="7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blinds(horizontal)">
                                      <p:cBhvr>
                                        <p:cTn id="20" dur="500"/>
                                        <p:tgtEl>
                                          <p:spTgt spid="76"/>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blinds(horizontal)">
                                      <p:cBhvr>
                                        <p:cTn id="23" dur="500"/>
                                        <p:tgtEl>
                                          <p:spTgt spid="7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grpId="1" nodeType="clickEffect">
                                  <p:stCondLst>
                                    <p:cond delay="0"/>
                                  </p:stCondLst>
                                  <p:childTnLst>
                                    <p:animEffect transition="out" filter="blinds(horizontal)">
                                      <p:cBhvr>
                                        <p:cTn id="27" dur="500"/>
                                        <p:tgtEl>
                                          <p:spTgt spid="75"/>
                                        </p:tgtEl>
                                      </p:cBhvr>
                                    </p:animEffect>
                                    <p:set>
                                      <p:cBhvr>
                                        <p:cTn id="28" dur="1" fill="hold">
                                          <p:stCondLst>
                                            <p:cond delay="499"/>
                                          </p:stCondLst>
                                        </p:cTn>
                                        <p:tgtEl>
                                          <p:spTgt spid="75"/>
                                        </p:tgtEl>
                                        <p:attrNameLst>
                                          <p:attrName>style.visibility</p:attrName>
                                        </p:attrNameLst>
                                      </p:cBhvr>
                                      <p:to>
                                        <p:strVal val="hidden"/>
                                      </p:to>
                                    </p:set>
                                  </p:childTnLst>
                                </p:cTn>
                              </p:par>
                              <p:par>
                                <p:cTn id="29" presetID="3" presetClass="exit" presetSubtype="10" fill="hold" grpId="1" nodeType="withEffect">
                                  <p:stCondLst>
                                    <p:cond delay="0"/>
                                  </p:stCondLst>
                                  <p:childTnLst>
                                    <p:animEffect transition="out" filter="blinds(horizontal)">
                                      <p:cBhvr>
                                        <p:cTn id="30" dur="500"/>
                                        <p:tgtEl>
                                          <p:spTgt spid="73"/>
                                        </p:tgtEl>
                                      </p:cBhvr>
                                    </p:animEffect>
                                    <p:set>
                                      <p:cBhvr>
                                        <p:cTn id="31" dur="1" fill="hold">
                                          <p:stCondLst>
                                            <p:cond delay="499"/>
                                          </p:stCondLst>
                                        </p:cTn>
                                        <p:tgtEl>
                                          <p:spTgt spid="73"/>
                                        </p:tgtEl>
                                        <p:attrNameLst>
                                          <p:attrName>style.visibility</p:attrName>
                                        </p:attrNameLst>
                                      </p:cBhvr>
                                      <p:to>
                                        <p:strVal val="hidden"/>
                                      </p:to>
                                    </p:set>
                                  </p:childTnLst>
                                </p:cTn>
                              </p:par>
                              <p:par>
                                <p:cTn id="32" presetID="3" presetClass="exit" presetSubtype="10" fill="hold" grpId="1" nodeType="withEffect">
                                  <p:stCondLst>
                                    <p:cond delay="0"/>
                                  </p:stCondLst>
                                  <p:childTnLst>
                                    <p:animEffect transition="out" filter="blinds(horizontal)">
                                      <p:cBhvr>
                                        <p:cTn id="33" dur="500"/>
                                        <p:tgtEl>
                                          <p:spTgt spid="76"/>
                                        </p:tgtEl>
                                      </p:cBhvr>
                                    </p:animEffect>
                                    <p:set>
                                      <p:cBhvr>
                                        <p:cTn id="34" dur="1" fill="hold">
                                          <p:stCondLst>
                                            <p:cond delay="499"/>
                                          </p:stCondLst>
                                        </p:cTn>
                                        <p:tgtEl>
                                          <p:spTgt spid="76"/>
                                        </p:tgtEl>
                                        <p:attrNameLst>
                                          <p:attrName>style.visibility</p:attrName>
                                        </p:attrNameLst>
                                      </p:cBhvr>
                                      <p:to>
                                        <p:strVal val="hidden"/>
                                      </p:to>
                                    </p:set>
                                  </p:childTnLst>
                                </p:cTn>
                              </p:par>
                              <p:par>
                                <p:cTn id="35" presetID="3" presetClass="exit" presetSubtype="10" fill="hold" grpId="1" nodeType="withEffect">
                                  <p:stCondLst>
                                    <p:cond delay="0"/>
                                  </p:stCondLst>
                                  <p:childTnLst>
                                    <p:animEffect transition="out" filter="blinds(horizontal)">
                                      <p:cBhvr>
                                        <p:cTn id="36" dur="500"/>
                                        <p:tgtEl>
                                          <p:spTgt spid="74"/>
                                        </p:tgtEl>
                                      </p:cBhvr>
                                    </p:animEffect>
                                    <p:set>
                                      <p:cBhvr>
                                        <p:cTn id="37" dur="1" fill="hold">
                                          <p:stCondLst>
                                            <p:cond delay="499"/>
                                          </p:stCondLst>
                                        </p:cTn>
                                        <p:tgtEl>
                                          <p:spTgt spid="7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blinds(horizontal)">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blinds(horizontal)">
                                      <p:cBhvr>
                                        <p:cTn id="47" dur="500"/>
                                        <p:tgtEl>
                                          <p:spTgt spid="5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blinds(horizontal)">
                                      <p:cBhvr>
                                        <p:cTn id="52" dur="500"/>
                                        <p:tgtEl>
                                          <p:spTgt spid="3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blinds(horizontal)">
                                      <p:cBhvr>
                                        <p:cTn id="57" dur="500"/>
                                        <p:tgtEl>
                                          <p:spTgt spid="6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blinds(horizontal)">
                                      <p:cBhvr>
                                        <p:cTn id="62" dur="500"/>
                                        <p:tgtEl>
                                          <p:spTgt spid="6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blinds(horizontal)">
                                      <p:cBhvr>
                                        <p:cTn id="67" dur="500"/>
                                        <p:tgtEl>
                                          <p:spTgt spid="41"/>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65"/>
                                        </p:tgtEl>
                                        <p:attrNameLst>
                                          <p:attrName>style.visibility</p:attrName>
                                        </p:attrNameLst>
                                      </p:cBhvr>
                                      <p:to>
                                        <p:strVal val="visible"/>
                                      </p:to>
                                    </p:set>
                                    <p:animEffect transition="in" filter="blinds(horizontal)">
                                      <p:cBhvr>
                                        <p:cTn id="72" dur="500"/>
                                        <p:tgtEl>
                                          <p:spTgt spid="65"/>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blinds(horizontal)">
                                      <p:cBhvr>
                                        <p:cTn id="77" dur="500"/>
                                        <p:tgtEl>
                                          <p:spTgt spid="69"/>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blinds(horizontal)">
                                      <p:cBhvr>
                                        <p:cTn id="82" dur="500"/>
                                        <p:tgtEl>
                                          <p:spTgt spid="43"/>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blinds(horizontal)">
                                      <p:cBhvr>
                                        <p:cTn id="87" dur="500"/>
                                        <p:tgtEl>
                                          <p:spTgt spid="66"/>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70"/>
                                        </p:tgtEl>
                                        <p:attrNameLst>
                                          <p:attrName>style.visibility</p:attrName>
                                        </p:attrNameLst>
                                      </p:cBhvr>
                                      <p:to>
                                        <p:strVal val="visible"/>
                                      </p:to>
                                    </p:set>
                                    <p:animEffect transition="in" filter="blinds(horizontal)">
                                      <p:cBhvr>
                                        <p:cTn id="92" dur="500"/>
                                        <p:tgtEl>
                                          <p:spTgt spid="70"/>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blinds(horizontal)">
                                      <p:cBhvr>
                                        <p:cTn id="97" dur="500"/>
                                        <p:tgtEl>
                                          <p:spTgt spid="45"/>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67"/>
                                        </p:tgtEl>
                                        <p:attrNameLst>
                                          <p:attrName>style.visibility</p:attrName>
                                        </p:attrNameLst>
                                      </p:cBhvr>
                                      <p:to>
                                        <p:strVal val="visible"/>
                                      </p:to>
                                    </p:set>
                                    <p:animEffect transition="in" filter="blinds(horizontal)">
                                      <p:cBhvr>
                                        <p:cTn id="102" dur="500"/>
                                        <p:tgtEl>
                                          <p:spTgt spid="67"/>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71"/>
                                        </p:tgtEl>
                                        <p:attrNameLst>
                                          <p:attrName>style.visibility</p:attrName>
                                        </p:attrNameLst>
                                      </p:cBhvr>
                                      <p:to>
                                        <p:strVal val="visible"/>
                                      </p:to>
                                    </p:set>
                                    <p:animEffect transition="in" filter="blinds(horizontal)">
                                      <p:cBhvr>
                                        <p:cTn id="107" dur="500"/>
                                        <p:tgtEl>
                                          <p:spTgt spid="71"/>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46"/>
                                        </p:tgtEl>
                                        <p:attrNameLst>
                                          <p:attrName>style.visibility</p:attrName>
                                        </p:attrNameLst>
                                      </p:cBhvr>
                                      <p:to>
                                        <p:strVal val="visible"/>
                                      </p:to>
                                    </p:set>
                                    <p:animEffect transition="in" filter="blinds(horizontal)">
                                      <p:cBhvr>
                                        <p:cTn id="112" dur="500"/>
                                        <p:tgtEl>
                                          <p:spTgt spid="46"/>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78"/>
                                        </p:tgtEl>
                                        <p:attrNameLst>
                                          <p:attrName>style.visibility</p:attrName>
                                        </p:attrNameLst>
                                      </p:cBhvr>
                                      <p:to>
                                        <p:strVal val="visible"/>
                                      </p:to>
                                    </p:set>
                                    <p:animEffect transition="in" filter="blinds(horizontal)">
                                      <p:cBhvr>
                                        <p:cTn id="117" dur="500"/>
                                        <p:tgtEl>
                                          <p:spTgt spid="78"/>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79"/>
                                        </p:tgtEl>
                                        <p:attrNameLst>
                                          <p:attrName>style.visibility</p:attrName>
                                        </p:attrNameLst>
                                      </p:cBhvr>
                                      <p:to>
                                        <p:strVal val="visible"/>
                                      </p:to>
                                    </p:set>
                                    <p:animEffect transition="in" filter="blinds(horizontal)">
                                      <p:cBhvr>
                                        <p:cTn id="122" dur="500"/>
                                        <p:tgtEl>
                                          <p:spTgt spid="79"/>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77"/>
                                        </p:tgtEl>
                                        <p:attrNameLst>
                                          <p:attrName>style.visibility</p:attrName>
                                        </p:attrNameLst>
                                      </p:cBhvr>
                                      <p:to>
                                        <p:strVal val="visible"/>
                                      </p:to>
                                    </p:set>
                                    <p:animEffect transition="in" filter="blinds(horizontal)">
                                      <p:cBhvr>
                                        <p:cTn id="127" dur="500"/>
                                        <p:tgtEl>
                                          <p:spTgt spid="77"/>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blinds(horizontal)">
                                      <p:cBhvr>
                                        <p:cTn id="132" dur="500"/>
                                        <p:tgtEl>
                                          <p:spTgt spid="72"/>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nodeType="clickEffect">
                                  <p:stCondLst>
                                    <p:cond delay="0"/>
                                  </p:stCondLst>
                                  <p:childTnLst>
                                    <p:set>
                                      <p:cBhvr>
                                        <p:cTn id="136" dur="1" fill="hold">
                                          <p:stCondLst>
                                            <p:cond delay="0"/>
                                          </p:stCondLst>
                                        </p:cTn>
                                        <p:tgtEl>
                                          <p:spTgt spid="2"/>
                                        </p:tgtEl>
                                        <p:attrNameLst>
                                          <p:attrName>style.visibility</p:attrName>
                                        </p:attrNameLst>
                                      </p:cBhvr>
                                      <p:to>
                                        <p:strVal val="visible"/>
                                      </p:to>
                                    </p:set>
                                    <p:animEffect transition="in" filter="blinds(horizontal)">
                                      <p:cBhvr>
                                        <p:cTn id="1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1" grpId="0"/>
      <p:bldP spid="43" grpId="0"/>
      <p:bldP spid="45" grpId="0"/>
      <p:bldP spid="46" grpId="0"/>
      <p:bldP spid="48" grpId="0" animBg="1"/>
      <p:bldP spid="55" grpId="0"/>
      <p:bldP spid="64" grpId="0" animBg="1"/>
      <p:bldP spid="65" grpId="0" animBg="1"/>
      <p:bldP spid="66" grpId="0" animBg="1"/>
      <p:bldP spid="67" grpId="0" animBg="1"/>
      <p:bldP spid="68" grpId="0"/>
      <p:bldP spid="69" grpId="0"/>
      <p:bldP spid="70" grpId="0"/>
      <p:bldP spid="71" grpId="0"/>
      <p:bldP spid="72" grpId="0"/>
      <p:bldP spid="73" grpId="0" animBg="1"/>
      <p:bldP spid="73" grpId="1" animBg="1"/>
      <p:bldP spid="74" grpId="0" animBg="1"/>
      <p:bldP spid="74" grpId="1" animBg="1"/>
      <p:bldP spid="75" grpId="0" animBg="1"/>
      <p:bldP spid="75" grpId="1" animBg="1"/>
      <p:bldP spid="76" grpId="0" animBg="1"/>
      <p:bldP spid="76" grpId="1" animBg="1"/>
      <p:bldP spid="77" grpId="0"/>
      <p:bldP spid="78" grpId="0" animBg="1"/>
      <p:bldP spid="7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124200" cy="4800600"/>
          </a:xfrm>
        </p:spPr>
        <p:txBody>
          <a:bodyPr>
            <a:normAutofit lnSpcReduction="10000"/>
          </a:bodyPr>
          <a:lstStyle/>
          <a:p>
            <a:pPr marL="0" indent="0" algn="ctr">
              <a:buNone/>
            </a:pPr>
            <a:r>
              <a:rPr lang="en-GB" sz="1400" b="1" dirty="0">
                <a:latin typeface="Comic Sans MS" panose="030F0702030302020204" pitchFamily="66" charset="0"/>
              </a:rPr>
              <a:t>You can use Integration to find areas of sectors of curves, given their Polar equations</a:t>
            </a:r>
            <a:endParaRPr lang="en-GB" sz="1400" dirty="0">
              <a:latin typeface="Comic Sans MS" panose="030F0702030302020204" pitchFamily="66" charset="0"/>
            </a:endParaRPr>
          </a:p>
          <a:p>
            <a:pPr marL="0" indent="0" algn="ctr">
              <a:buNone/>
            </a:pPr>
            <a:endParaRPr lang="en-US" sz="1400" b="1" dirty="0">
              <a:latin typeface="Comic Sans MS" panose="030F0702030302020204" pitchFamily="66" charset="0"/>
            </a:endParaRPr>
          </a:p>
          <a:p>
            <a:pPr marL="0" indent="0" algn="ctr">
              <a:buNone/>
            </a:pPr>
            <a:r>
              <a:rPr lang="en-US" sz="1400" dirty="0">
                <a:latin typeface="Comic Sans MS" panose="030F0702030302020204" pitchFamily="66" charset="0"/>
              </a:rPr>
              <a:t>The process is similar to that of regular Integration for finding an area.</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To find the area enclosed by the curve, and the half lines </a:t>
            </a:r>
            <a:r>
              <a:rPr lang="el-GR" sz="1400" dirty="0">
                <a:latin typeface="Comic Sans MS" panose="030F0702030302020204" pitchFamily="66" charset="0"/>
              </a:rPr>
              <a:t>θ</a:t>
            </a:r>
            <a:r>
              <a:rPr lang="en-US" sz="1400" dirty="0">
                <a:latin typeface="Comic Sans MS" panose="030F0702030302020204" pitchFamily="66" charset="0"/>
              </a:rPr>
              <a:t> = </a:t>
            </a:r>
            <a:r>
              <a:rPr lang="el-GR" sz="1400" dirty="0">
                <a:latin typeface="Comic Sans MS" panose="030F0702030302020204" pitchFamily="66" charset="0"/>
              </a:rPr>
              <a:t>α</a:t>
            </a:r>
            <a:r>
              <a:rPr lang="en-US" sz="1400" dirty="0">
                <a:latin typeface="Comic Sans MS" panose="030F0702030302020204" pitchFamily="66" charset="0"/>
              </a:rPr>
              <a:t> and </a:t>
            </a:r>
            <a:r>
              <a:rPr lang="el-GR" sz="1400" dirty="0">
                <a:latin typeface="Comic Sans MS" panose="030F0702030302020204" pitchFamily="66" charset="0"/>
              </a:rPr>
              <a:t>θ</a:t>
            </a:r>
            <a:r>
              <a:rPr lang="en-US" sz="1400" dirty="0">
                <a:latin typeface="Comic Sans MS" panose="030F0702030302020204" pitchFamily="66" charset="0"/>
              </a:rPr>
              <a:t> = </a:t>
            </a:r>
            <a:r>
              <a:rPr lang="el-GR" sz="1400" dirty="0">
                <a:latin typeface="Comic Sans MS" panose="030F0702030302020204" pitchFamily="66" charset="0"/>
              </a:rPr>
              <a:t>β</a:t>
            </a:r>
            <a:r>
              <a:rPr lang="en-US" sz="1400" dirty="0">
                <a:latin typeface="Comic Sans MS" panose="030F0702030302020204" pitchFamily="66" charset="0"/>
              </a:rPr>
              <a:t>, you can use the formula below:</a:t>
            </a: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(you might notice the </a:t>
            </a:r>
            <a:r>
              <a:rPr lang="en-US" sz="1400" baseline="30000" dirty="0">
                <a:latin typeface="Comic Sans MS" panose="030F0702030302020204" pitchFamily="66" charset="0"/>
              </a:rPr>
              <a:t>1</a:t>
            </a:r>
            <a:r>
              <a:rPr lang="en-US" sz="1400" dirty="0">
                <a:latin typeface="Comic Sans MS" panose="030F0702030302020204" pitchFamily="66" charset="0"/>
              </a:rPr>
              <a:t>/</a:t>
            </a:r>
            <a:r>
              <a:rPr lang="en-US" sz="1400" baseline="-25000" dirty="0">
                <a:latin typeface="Comic Sans MS" panose="030F0702030302020204" pitchFamily="66" charset="0"/>
              </a:rPr>
              <a:t>2</a:t>
            </a:r>
            <a:r>
              <a:rPr lang="en-US" sz="1400" dirty="0">
                <a:latin typeface="Comic Sans MS" panose="030F0702030302020204" pitchFamily="66" charset="0"/>
              </a:rPr>
              <a:t>r</a:t>
            </a:r>
            <a:r>
              <a:rPr lang="en-US" sz="1400" baseline="30000" dirty="0">
                <a:latin typeface="Comic Sans MS" panose="030F0702030302020204" pitchFamily="66" charset="0"/>
              </a:rPr>
              <a:t>2</a:t>
            </a:r>
            <a:r>
              <a:rPr lang="el-GR" sz="1400" dirty="0">
                <a:latin typeface="Comic Sans MS" panose="030F0702030302020204" pitchFamily="66" charset="0"/>
              </a:rPr>
              <a:t>θ</a:t>
            </a:r>
            <a:r>
              <a:rPr lang="en-US" sz="1400" dirty="0">
                <a:latin typeface="Comic Sans MS" panose="030F0702030302020204" pitchFamily="66" charset="0"/>
              </a:rPr>
              <a:t> being familiar as the formula for the area of a sector)</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TextBox 5"/>
              <p:cNvSpPr txBox="1"/>
              <p:nvPr/>
            </p:nvSpPr>
            <p:spPr>
              <a:xfrm>
                <a:off x="838200" y="4495800"/>
                <a:ext cx="1856534" cy="6580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𝐴𝑟𝑒𝑎</m:t>
                      </m:r>
                      <m:r>
                        <a:rPr lang="en-US" sz="1600" b="0" i="1" smtClean="0">
                          <a:latin typeface="Cambria Math"/>
                        </a:rPr>
                        <m:t>=</m:t>
                      </m:r>
                      <m:f>
                        <m:fPr>
                          <m:ctrlPr>
                            <a:rPr lang="en-US" sz="1600" b="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2</m:t>
                          </m:r>
                        </m:den>
                      </m:f>
                      <m:nary>
                        <m:naryPr>
                          <m:ctrlPr>
                            <a:rPr lang="en-US" sz="1600" b="0" i="1" smtClean="0">
                              <a:latin typeface="Cambria Math" panose="02040503050406030204" pitchFamily="18" charset="0"/>
                            </a:rPr>
                          </m:ctrlPr>
                        </m:naryPr>
                        <m:sub>
                          <m:r>
                            <m:rPr>
                              <m:brk m:alnAt="23"/>
                            </m:rPr>
                            <a:rPr lang="en-US" sz="1600" b="0" i="1" smtClean="0">
                              <a:latin typeface="Cambria Math"/>
                              <a:ea typeface="Cambria Math"/>
                            </a:rPr>
                            <m:t>𝛼</m:t>
                          </m:r>
                        </m:sub>
                        <m:sup>
                          <m:r>
                            <a:rPr lang="en-US" sz="1600" b="0" i="1" smtClean="0">
                              <a:latin typeface="Cambria Math"/>
                              <a:ea typeface="Cambria Math"/>
                            </a:rPr>
                            <m:t>𝛽</m:t>
                          </m:r>
                        </m:sup>
                        <m:e>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 </m:t>
                          </m:r>
                          <m:r>
                            <a:rPr lang="en-US" sz="1600" b="0" i="1" smtClean="0">
                              <a:latin typeface="Cambria Math"/>
                            </a:rPr>
                            <m:t>𝑑</m:t>
                          </m:r>
                          <m:r>
                            <a:rPr lang="en-US" sz="1600" b="0" i="1" smtClean="0">
                              <a:latin typeface="Cambria Math"/>
                              <a:ea typeface="Cambria Math"/>
                            </a:rPr>
                            <m:t>𝜃</m:t>
                          </m:r>
                        </m:e>
                      </m:nary>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838200" y="4495800"/>
                <a:ext cx="1856534" cy="658001"/>
              </a:xfrm>
              <a:prstGeom prst="rect">
                <a:avLst/>
              </a:prstGeom>
              <a:blipFill>
                <a:blip r:embed="rId2"/>
                <a:stretch>
                  <a:fillRect/>
                </a:stretch>
              </a:blipFill>
            </p:spPr>
            <p:txBody>
              <a:bodyPr/>
              <a:lstStyle/>
              <a:p>
                <a:r>
                  <a:rPr lang="en-GB">
                    <a:noFill/>
                  </a:rPr>
                  <a:t> </a:t>
                </a:r>
              </a:p>
            </p:txBody>
          </p:sp>
        </mc:Fallback>
      </mc:AlternateContent>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23" t="14892" r="3542" b="6699"/>
          <a:stretch/>
        </p:blipFill>
        <p:spPr bwMode="auto">
          <a:xfrm>
            <a:off x="3886200" y="1676400"/>
            <a:ext cx="4916112" cy="3372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8458917" y="3374573"/>
            <a:ext cx="604653" cy="276999"/>
          </a:xfrm>
          <a:prstGeom prst="rect">
            <a:avLst/>
          </a:prstGeom>
          <a:noFill/>
        </p:spPr>
        <p:txBody>
          <a:bodyPr wrap="none" rtlCol="0">
            <a:spAutoFit/>
          </a:bodyPr>
          <a:lstStyle/>
          <a:p>
            <a:r>
              <a:rPr lang="en-US" sz="1200" b="1" dirty="0">
                <a:latin typeface="Comic Sans MS" panose="030F0702030302020204" pitchFamily="66" charset="0"/>
              </a:rPr>
              <a:t>0, 2</a:t>
            </a:r>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12" name="TextBox 11"/>
          <p:cNvSpPr txBox="1"/>
          <p:nvPr/>
        </p:nvSpPr>
        <p:spPr>
          <a:xfrm>
            <a:off x="6176875" y="1199409"/>
            <a:ext cx="321624" cy="461665"/>
          </a:xfrm>
          <a:prstGeom prst="rect">
            <a:avLst/>
          </a:prstGeom>
          <a:noFill/>
        </p:spPr>
        <p:txBody>
          <a:bodyPr wrap="square" rtlCol="0">
            <a:spAutoFit/>
          </a:bodyPr>
          <a:lstStyle/>
          <a:p>
            <a:pPr algn="ctr"/>
            <a:r>
              <a:rPr lang="el-GR" sz="1200" b="1" u="sng" dirty="0">
                <a:latin typeface="Comic Sans MS" panose="030F0702030302020204" pitchFamily="66" charset="0"/>
              </a:rPr>
              <a:t>π</a:t>
            </a:r>
            <a:r>
              <a:rPr lang="en-US" sz="1200" b="1" dirty="0">
                <a:latin typeface="Comic Sans MS" panose="030F0702030302020204" pitchFamily="66" charset="0"/>
              </a:rPr>
              <a:t> 2</a:t>
            </a:r>
            <a:endParaRPr lang="en-GB" sz="1200" b="1" dirty="0">
              <a:latin typeface="Comic Sans MS" panose="030F0702030302020204" pitchFamily="66" charset="0"/>
            </a:endParaRPr>
          </a:p>
        </p:txBody>
      </p:sp>
      <p:sp>
        <p:nvSpPr>
          <p:cNvPr id="13" name="TextBox 12"/>
          <p:cNvSpPr txBox="1"/>
          <p:nvPr/>
        </p:nvSpPr>
        <p:spPr>
          <a:xfrm>
            <a:off x="3645453" y="3184567"/>
            <a:ext cx="228601" cy="276999"/>
          </a:xfrm>
          <a:prstGeom prst="rect">
            <a:avLst/>
          </a:prstGeom>
          <a:noFill/>
        </p:spPr>
        <p:txBody>
          <a:bodyPr wrap="square" rtlCol="0">
            <a:spAutoFit/>
          </a:bodyPr>
          <a:lstStyle/>
          <a:p>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14" name="TextBox 13"/>
          <p:cNvSpPr txBox="1"/>
          <p:nvPr/>
        </p:nvSpPr>
        <p:spPr>
          <a:xfrm>
            <a:off x="6139269" y="5009408"/>
            <a:ext cx="442357" cy="461665"/>
          </a:xfrm>
          <a:prstGeom prst="rect">
            <a:avLst/>
          </a:prstGeom>
          <a:noFill/>
        </p:spPr>
        <p:txBody>
          <a:bodyPr wrap="square" rtlCol="0">
            <a:spAutoFit/>
          </a:bodyPr>
          <a:lstStyle/>
          <a:p>
            <a:pPr algn="ctr"/>
            <a:r>
              <a:rPr lang="en-US" sz="1200" b="1" u="sng" dirty="0">
                <a:latin typeface="Comic Sans MS" panose="030F0702030302020204" pitchFamily="66" charset="0"/>
              </a:rPr>
              <a:t>3</a:t>
            </a:r>
            <a:r>
              <a:rPr lang="el-GR" sz="1200" b="1" u="sng" dirty="0">
                <a:latin typeface="Comic Sans MS" panose="030F0702030302020204" pitchFamily="66" charset="0"/>
              </a:rPr>
              <a:t>π</a:t>
            </a:r>
            <a:r>
              <a:rPr lang="en-US" sz="1200" b="1" dirty="0">
                <a:latin typeface="Comic Sans MS" panose="030F0702030302020204" pitchFamily="66" charset="0"/>
              </a:rPr>
              <a:t> 2</a:t>
            </a:r>
            <a:endParaRPr lang="en-GB" sz="1200" b="1"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1" name="TextBox 30"/>
              <p:cNvSpPr txBox="1"/>
              <p:nvPr/>
            </p:nvSpPr>
            <p:spPr>
              <a:xfrm>
                <a:off x="7234770" y="4385954"/>
                <a:ext cx="143180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1" i="1" smtClean="0">
                          <a:solidFill>
                            <a:srgbClr val="FF0000"/>
                          </a:solidFill>
                          <a:latin typeface="Cambria Math"/>
                          <a:ea typeface="Cambria Math"/>
                        </a:rPr>
                        <m:t>𝒓</m:t>
                      </m:r>
                      <m:r>
                        <a:rPr lang="en-US" sz="1600" b="1" i="1" smtClean="0">
                          <a:solidFill>
                            <a:srgbClr val="FF0000"/>
                          </a:solidFill>
                          <a:latin typeface="Cambria Math"/>
                        </a:rPr>
                        <m:t>=</m:t>
                      </m:r>
                      <m:r>
                        <a:rPr lang="en-US" sz="1600" b="1" i="1" smtClean="0">
                          <a:solidFill>
                            <a:srgbClr val="FF0000"/>
                          </a:solidFill>
                          <a:latin typeface="Cambria Math"/>
                        </a:rPr>
                        <m:t>𝟏</m:t>
                      </m:r>
                      <m:r>
                        <a:rPr lang="en-US" sz="1600" b="1" i="1" smtClean="0">
                          <a:solidFill>
                            <a:srgbClr val="FF0000"/>
                          </a:solidFill>
                          <a:latin typeface="Cambria Math"/>
                        </a:rPr>
                        <m:t>+</m:t>
                      </m:r>
                      <m:r>
                        <a:rPr lang="en-US" sz="1600" b="1" i="1" smtClean="0">
                          <a:solidFill>
                            <a:srgbClr val="FF0000"/>
                          </a:solidFill>
                          <a:latin typeface="Cambria Math"/>
                        </a:rPr>
                        <m:t>𝒄𝒐𝒔</m:t>
                      </m:r>
                      <m:r>
                        <a:rPr lang="en-US" sz="1600" b="1" i="1" smtClean="0">
                          <a:solidFill>
                            <a:srgbClr val="FF0000"/>
                          </a:solidFill>
                          <a:latin typeface="Cambria Math"/>
                          <a:ea typeface="Cambria Math"/>
                        </a:rPr>
                        <m:t>𝜽</m:t>
                      </m:r>
                    </m:oMath>
                  </m:oMathPara>
                </a14:m>
                <a:endParaRPr lang="en-GB" sz="1600" b="1" dirty="0">
                  <a:solidFill>
                    <a:srgbClr val="FF0000"/>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7234770" y="4385954"/>
                <a:ext cx="1431802" cy="338554"/>
              </a:xfrm>
              <a:prstGeom prst="rect">
                <a:avLst/>
              </a:prstGeom>
              <a:blipFill>
                <a:blip r:embed="rId4"/>
                <a:stretch>
                  <a:fillRect/>
                </a:stretch>
              </a:blipFill>
            </p:spPr>
            <p:txBody>
              <a:bodyPr/>
              <a:lstStyle/>
              <a:p>
                <a:r>
                  <a:rPr lang="en-GB">
                    <a:noFill/>
                  </a:rPr>
                  <a:t> </a:t>
                </a:r>
              </a:p>
            </p:txBody>
          </p:sp>
        </mc:Fallback>
      </mc:AlternateContent>
      <p:sp>
        <p:nvSpPr>
          <p:cNvPr id="37" name="TextBox 36"/>
          <p:cNvSpPr txBox="1"/>
          <p:nvPr/>
        </p:nvSpPr>
        <p:spPr>
          <a:xfrm>
            <a:off x="8610600" y="2057400"/>
            <a:ext cx="321624" cy="461665"/>
          </a:xfrm>
          <a:prstGeom prst="rect">
            <a:avLst/>
          </a:prstGeom>
          <a:noFill/>
        </p:spPr>
        <p:txBody>
          <a:bodyPr wrap="square" rtlCol="0">
            <a:spAutoFit/>
          </a:bodyPr>
          <a:lstStyle/>
          <a:p>
            <a:pPr algn="ctr"/>
            <a:r>
              <a:rPr lang="el-GR" sz="1200" b="1" u="sng" dirty="0">
                <a:solidFill>
                  <a:srgbClr val="0000FF"/>
                </a:solidFill>
                <a:latin typeface="Comic Sans MS" panose="030F0702030302020204" pitchFamily="66" charset="0"/>
              </a:rPr>
              <a:t>π</a:t>
            </a:r>
            <a:r>
              <a:rPr lang="en-US" sz="1200" b="1" dirty="0">
                <a:solidFill>
                  <a:srgbClr val="0000FF"/>
                </a:solidFill>
                <a:latin typeface="Comic Sans MS" panose="030F0702030302020204" pitchFamily="66" charset="0"/>
              </a:rPr>
              <a:t> 6</a:t>
            </a:r>
            <a:endParaRPr lang="en-GB" sz="1200" b="1" dirty="0">
              <a:solidFill>
                <a:srgbClr val="0000FF"/>
              </a:solidFill>
              <a:latin typeface="Comic Sans MS" panose="030F0702030302020204" pitchFamily="66" charset="0"/>
            </a:endParaRPr>
          </a:p>
        </p:txBody>
      </p:sp>
      <p:sp>
        <p:nvSpPr>
          <p:cNvPr id="38" name="TextBox 37"/>
          <p:cNvSpPr txBox="1"/>
          <p:nvPr/>
        </p:nvSpPr>
        <p:spPr>
          <a:xfrm>
            <a:off x="7391400" y="1371600"/>
            <a:ext cx="321624" cy="461665"/>
          </a:xfrm>
          <a:prstGeom prst="rect">
            <a:avLst/>
          </a:prstGeom>
          <a:noFill/>
        </p:spPr>
        <p:txBody>
          <a:bodyPr wrap="square" rtlCol="0">
            <a:spAutoFit/>
          </a:bodyPr>
          <a:lstStyle/>
          <a:p>
            <a:pPr algn="ctr"/>
            <a:r>
              <a:rPr lang="el-GR" sz="1200" b="1" u="sng" dirty="0">
                <a:solidFill>
                  <a:srgbClr val="0000FF"/>
                </a:solidFill>
                <a:latin typeface="Comic Sans MS" panose="030F0702030302020204" pitchFamily="66" charset="0"/>
              </a:rPr>
              <a:t>π</a:t>
            </a:r>
            <a:r>
              <a:rPr lang="en-US" sz="1200" b="1" dirty="0">
                <a:solidFill>
                  <a:srgbClr val="0000FF"/>
                </a:solidFill>
                <a:latin typeface="Comic Sans MS" panose="030F0702030302020204" pitchFamily="66" charset="0"/>
              </a:rPr>
              <a:t> 3</a:t>
            </a:r>
            <a:endParaRPr lang="en-GB" sz="1200" b="1" dirty="0">
              <a:solidFill>
                <a:srgbClr val="0000FF"/>
              </a:solidFill>
              <a:latin typeface="Comic Sans MS" panose="030F0702030302020204" pitchFamily="66" charset="0"/>
            </a:endParaRPr>
          </a:p>
        </p:txBody>
      </p:sp>
      <p:sp>
        <p:nvSpPr>
          <p:cNvPr id="43" name="Freeform 42"/>
          <p:cNvSpPr/>
          <p:nvPr/>
        </p:nvSpPr>
        <p:spPr>
          <a:xfrm>
            <a:off x="6318250" y="2327275"/>
            <a:ext cx="1396445" cy="1022350"/>
          </a:xfrm>
          <a:custGeom>
            <a:avLst/>
            <a:gdLst>
              <a:gd name="connsiteX0" fmla="*/ 0 w 1335908"/>
              <a:gd name="connsiteY0" fmla="*/ 989184 h 989184"/>
              <a:gd name="connsiteX1" fmla="*/ 717243 w 1335908"/>
              <a:gd name="connsiteY1" fmla="*/ 0 h 989184"/>
              <a:gd name="connsiteX2" fmla="*/ 792027 w 1335908"/>
              <a:gd name="connsiteY2" fmla="*/ 20396 h 989184"/>
              <a:gd name="connsiteX3" fmla="*/ 863411 w 1335908"/>
              <a:gd name="connsiteY3" fmla="*/ 40791 h 989184"/>
              <a:gd name="connsiteX4" fmla="*/ 927997 w 1335908"/>
              <a:gd name="connsiteY4" fmla="*/ 64586 h 989184"/>
              <a:gd name="connsiteX5" fmla="*/ 992583 w 1335908"/>
              <a:gd name="connsiteY5" fmla="*/ 98579 h 989184"/>
              <a:gd name="connsiteX6" fmla="*/ 1060568 w 1335908"/>
              <a:gd name="connsiteY6" fmla="*/ 129172 h 989184"/>
              <a:gd name="connsiteX7" fmla="*/ 1111557 w 1335908"/>
              <a:gd name="connsiteY7" fmla="*/ 163165 h 989184"/>
              <a:gd name="connsiteX8" fmla="*/ 1176143 w 1335908"/>
              <a:gd name="connsiteY8" fmla="*/ 214153 h 989184"/>
              <a:gd name="connsiteX9" fmla="*/ 1240729 w 1335908"/>
              <a:gd name="connsiteY9" fmla="*/ 268541 h 989184"/>
              <a:gd name="connsiteX10" fmla="*/ 1295117 w 1335908"/>
              <a:gd name="connsiteY10" fmla="*/ 322930 h 989184"/>
              <a:gd name="connsiteX11" fmla="*/ 1335908 w 1335908"/>
              <a:gd name="connsiteY11" fmla="*/ 370519 h 989184"/>
              <a:gd name="connsiteX12" fmla="*/ 0 w 1335908"/>
              <a:gd name="connsiteY12" fmla="*/ 989184 h 989184"/>
              <a:gd name="connsiteX0" fmla="*/ 0 w 1335908"/>
              <a:gd name="connsiteY0" fmla="*/ 989184 h 989184"/>
              <a:gd name="connsiteX1" fmla="*/ 717243 w 1335908"/>
              <a:gd name="connsiteY1" fmla="*/ 0 h 989184"/>
              <a:gd name="connsiteX2" fmla="*/ 792027 w 1335908"/>
              <a:gd name="connsiteY2" fmla="*/ 20396 h 989184"/>
              <a:gd name="connsiteX3" fmla="*/ 863411 w 1335908"/>
              <a:gd name="connsiteY3" fmla="*/ 40791 h 989184"/>
              <a:gd name="connsiteX4" fmla="*/ 927997 w 1335908"/>
              <a:gd name="connsiteY4" fmla="*/ 64586 h 989184"/>
              <a:gd name="connsiteX5" fmla="*/ 995982 w 1335908"/>
              <a:gd name="connsiteY5" fmla="*/ 95180 h 989184"/>
              <a:gd name="connsiteX6" fmla="*/ 1060568 w 1335908"/>
              <a:gd name="connsiteY6" fmla="*/ 129172 h 989184"/>
              <a:gd name="connsiteX7" fmla="*/ 1111557 w 1335908"/>
              <a:gd name="connsiteY7" fmla="*/ 163165 h 989184"/>
              <a:gd name="connsiteX8" fmla="*/ 1176143 w 1335908"/>
              <a:gd name="connsiteY8" fmla="*/ 214153 h 989184"/>
              <a:gd name="connsiteX9" fmla="*/ 1240729 w 1335908"/>
              <a:gd name="connsiteY9" fmla="*/ 268541 h 989184"/>
              <a:gd name="connsiteX10" fmla="*/ 1295117 w 1335908"/>
              <a:gd name="connsiteY10" fmla="*/ 322930 h 989184"/>
              <a:gd name="connsiteX11" fmla="*/ 1335908 w 1335908"/>
              <a:gd name="connsiteY11" fmla="*/ 370519 h 989184"/>
              <a:gd name="connsiteX12" fmla="*/ 0 w 1335908"/>
              <a:gd name="connsiteY12" fmla="*/ 989184 h 989184"/>
              <a:gd name="connsiteX0" fmla="*/ 0 w 1335908"/>
              <a:gd name="connsiteY0" fmla="*/ 989184 h 989184"/>
              <a:gd name="connsiteX1" fmla="*/ 717243 w 1335908"/>
              <a:gd name="connsiteY1" fmla="*/ 0 h 989184"/>
              <a:gd name="connsiteX2" fmla="*/ 792027 w 1335908"/>
              <a:gd name="connsiteY2" fmla="*/ 20396 h 989184"/>
              <a:gd name="connsiteX3" fmla="*/ 863411 w 1335908"/>
              <a:gd name="connsiteY3" fmla="*/ 40791 h 989184"/>
              <a:gd name="connsiteX4" fmla="*/ 927997 w 1335908"/>
              <a:gd name="connsiteY4" fmla="*/ 64586 h 989184"/>
              <a:gd name="connsiteX5" fmla="*/ 995982 w 1335908"/>
              <a:gd name="connsiteY5" fmla="*/ 95180 h 989184"/>
              <a:gd name="connsiteX6" fmla="*/ 1060568 w 1335908"/>
              <a:gd name="connsiteY6" fmla="*/ 129172 h 989184"/>
              <a:gd name="connsiteX7" fmla="*/ 1111557 w 1335908"/>
              <a:gd name="connsiteY7" fmla="*/ 163165 h 989184"/>
              <a:gd name="connsiteX8" fmla="*/ 1186341 w 1335908"/>
              <a:gd name="connsiteY8" fmla="*/ 207355 h 989184"/>
              <a:gd name="connsiteX9" fmla="*/ 1240729 w 1335908"/>
              <a:gd name="connsiteY9" fmla="*/ 268541 h 989184"/>
              <a:gd name="connsiteX10" fmla="*/ 1295117 w 1335908"/>
              <a:gd name="connsiteY10" fmla="*/ 322930 h 989184"/>
              <a:gd name="connsiteX11" fmla="*/ 1335908 w 1335908"/>
              <a:gd name="connsiteY11" fmla="*/ 370519 h 989184"/>
              <a:gd name="connsiteX12" fmla="*/ 0 w 1335908"/>
              <a:gd name="connsiteY12" fmla="*/ 989184 h 989184"/>
              <a:gd name="connsiteX0" fmla="*/ 0 w 1335908"/>
              <a:gd name="connsiteY0" fmla="*/ 989184 h 989184"/>
              <a:gd name="connsiteX1" fmla="*/ 717243 w 1335908"/>
              <a:gd name="connsiteY1" fmla="*/ 0 h 989184"/>
              <a:gd name="connsiteX2" fmla="*/ 792027 w 1335908"/>
              <a:gd name="connsiteY2" fmla="*/ 20396 h 989184"/>
              <a:gd name="connsiteX3" fmla="*/ 863411 w 1335908"/>
              <a:gd name="connsiteY3" fmla="*/ 40791 h 989184"/>
              <a:gd name="connsiteX4" fmla="*/ 927997 w 1335908"/>
              <a:gd name="connsiteY4" fmla="*/ 64586 h 989184"/>
              <a:gd name="connsiteX5" fmla="*/ 995982 w 1335908"/>
              <a:gd name="connsiteY5" fmla="*/ 95180 h 989184"/>
              <a:gd name="connsiteX6" fmla="*/ 1060568 w 1335908"/>
              <a:gd name="connsiteY6" fmla="*/ 129172 h 989184"/>
              <a:gd name="connsiteX7" fmla="*/ 1111557 w 1335908"/>
              <a:gd name="connsiteY7" fmla="*/ 163165 h 989184"/>
              <a:gd name="connsiteX8" fmla="*/ 1186341 w 1335908"/>
              <a:gd name="connsiteY8" fmla="*/ 207355 h 989184"/>
              <a:gd name="connsiteX9" fmla="*/ 1254326 w 1335908"/>
              <a:gd name="connsiteY9" fmla="*/ 275339 h 989184"/>
              <a:gd name="connsiteX10" fmla="*/ 1295117 w 1335908"/>
              <a:gd name="connsiteY10" fmla="*/ 322930 h 989184"/>
              <a:gd name="connsiteX11" fmla="*/ 1335908 w 1335908"/>
              <a:gd name="connsiteY11" fmla="*/ 370519 h 989184"/>
              <a:gd name="connsiteX12" fmla="*/ 0 w 1335908"/>
              <a:gd name="connsiteY12" fmla="*/ 989184 h 989184"/>
              <a:gd name="connsiteX0" fmla="*/ 0 w 1335908"/>
              <a:gd name="connsiteY0" fmla="*/ 989184 h 989184"/>
              <a:gd name="connsiteX1" fmla="*/ 717243 w 1335908"/>
              <a:gd name="connsiteY1" fmla="*/ 0 h 989184"/>
              <a:gd name="connsiteX2" fmla="*/ 792027 w 1335908"/>
              <a:gd name="connsiteY2" fmla="*/ 20396 h 989184"/>
              <a:gd name="connsiteX3" fmla="*/ 863411 w 1335908"/>
              <a:gd name="connsiteY3" fmla="*/ 40791 h 989184"/>
              <a:gd name="connsiteX4" fmla="*/ 927997 w 1335908"/>
              <a:gd name="connsiteY4" fmla="*/ 64586 h 989184"/>
              <a:gd name="connsiteX5" fmla="*/ 995982 w 1335908"/>
              <a:gd name="connsiteY5" fmla="*/ 95180 h 989184"/>
              <a:gd name="connsiteX6" fmla="*/ 1060568 w 1335908"/>
              <a:gd name="connsiteY6" fmla="*/ 129172 h 989184"/>
              <a:gd name="connsiteX7" fmla="*/ 1111557 w 1335908"/>
              <a:gd name="connsiteY7" fmla="*/ 159766 h 989184"/>
              <a:gd name="connsiteX8" fmla="*/ 1186341 w 1335908"/>
              <a:gd name="connsiteY8" fmla="*/ 207355 h 989184"/>
              <a:gd name="connsiteX9" fmla="*/ 1254326 w 1335908"/>
              <a:gd name="connsiteY9" fmla="*/ 275339 h 989184"/>
              <a:gd name="connsiteX10" fmla="*/ 1295117 w 1335908"/>
              <a:gd name="connsiteY10" fmla="*/ 322930 h 989184"/>
              <a:gd name="connsiteX11" fmla="*/ 1335908 w 1335908"/>
              <a:gd name="connsiteY11" fmla="*/ 370519 h 989184"/>
              <a:gd name="connsiteX12" fmla="*/ 0 w 1335908"/>
              <a:gd name="connsiteY12" fmla="*/ 989184 h 989184"/>
              <a:gd name="connsiteX0" fmla="*/ 0 w 1335908"/>
              <a:gd name="connsiteY0" fmla="*/ 992583 h 992583"/>
              <a:gd name="connsiteX1" fmla="*/ 710444 w 1335908"/>
              <a:gd name="connsiteY1" fmla="*/ 0 h 992583"/>
              <a:gd name="connsiteX2" fmla="*/ 792027 w 1335908"/>
              <a:gd name="connsiteY2" fmla="*/ 23795 h 992583"/>
              <a:gd name="connsiteX3" fmla="*/ 863411 w 1335908"/>
              <a:gd name="connsiteY3" fmla="*/ 44190 h 992583"/>
              <a:gd name="connsiteX4" fmla="*/ 927997 w 1335908"/>
              <a:gd name="connsiteY4" fmla="*/ 67985 h 992583"/>
              <a:gd name="connsiteX5" fmla="*/ 995982 w 1335908"/>
              <a:gd name="connsiteY5" fmla="*/ 98579 h 992583"/>
              <a:gd name="connsiteX6" fmla="*/ 1060568 w 1335908"/>
              <a:gd name="connsiteY6" fmla="*/ 132571 h 992583"/>
              <a:gd name="connsiteX7" fmla="*/ 1111557 w 1335908"/>
              <a:gd name="connsiteY7" fmla="*/ 163165 h 992583"/>
              <a:gd name="connsiteX8" fmla="*/ 1186341 w 1335908"/>
              <a:gd name="connsiteY8" fmla="*/ 210754 h 992583"/>
              <a:gd name="connsiteX9" fmla="*/ 1254326 w 1335908"/>
              <a:gd name="connsiteY9" fmla="*/ 278738 h 992583"/>
              <a:gd name="connsiteX10" fmla="*/ 1295117 w 1335908"/>
              <a:gd name="connsiteY10" fmla="*/ 326329 h 992583"/>
              <a:gd name="connsiteX11" fmla="*/ 1335908 w 1335908"/>
              <a:gd name="connsiteY11" fmla="*/ 373918 h 992583"/>
              <a:gd name="connsiteX12" fmla="*/ 0 w 1335908"/>
              <a:gd name="connsiteY12" fmla="*/ 992583 h 992583"/>
              <a:gd name="connsiteX0" fmla="*/ 0 w 1335908"/>
              <a:gd name="connsiteY0" fmla="*/ 992583 h 992583"/>
              <a:gd name="connsiteX1" fmla="*/ 710444 w 1335908"/>
              <a:gd name="connsiteY1" fmla="*/ 0 h 992583"/>
              <a:gd name="connsiteX2" fmla="*/ 792027 w 1335908"/>
              <a:gd name="connsiteY2" fmla="*/ 23795 h 992583"/>
              <a:gd name="connsiteX3" fmla="*/ 863411 w 1335908"/>
              <a:gd name="connsiteY3" fmla="*/ 44190 h 992583"/>
              <a:gd name="connsiteX4" fmla="*/ 927997 w 1335908"/>
              <a:gd name="connsiteY4" fmla="*/ 67985 h 992583"/>
              <a:gd name="connsiteX5" fmla="*/ 995982 w 1335908"/>
              <a:gd name="connsiteY5" fmla="*/ 98579 h 992583"/>
              <a:gd name="connsiteX6" fmla="*/ 1060568 w 1335908"/>
              <a:gd name="connsiteY6" fmla="*/ 132571 h 992583"/>
              <a:gd name="connsiteX7" fmla="*/ 1111557 w 1335908"/>
              <a:gd name="connsiteY7" fmla="*/ 163165 h 992583"/>
              <a:gd name="connsiteX8" fmla="*/ 1186341 w 1335908"/>
              <a:gd name="connsiteY8" fmla="*/ 210754 h 992583"/>
              <a:gd name="connsiteX9" fmla="*/ 1254326 w 1335908"/>
              <a:gd name="connsiteY9" fmla="*/ 278738 h 992583"/>
              <a:gd name="connsiteX10" fmla="*/ 1301916 w 1335908"/>
              <a:gd name="connsiteY10" fmla="*/ 326329 h 992583"/>
              <a:gd name="connsiteX11" fmla="*/ 1335908 w 1335908"/>
              <a:gd name="connsiteY11" fmla="*/ 373918 h 992583"/>
              <a:gd name="connsiteX12" fmla="*/ 0 w 1335908"/>
              <a:gd name="connsiteY12" fmla="*/ 992583 h 992583"/>
              <a:gd name="connsiteX0" fmla="*/ 0 w 1335908"/>
              <a:gd name="connsiteY0" fmla="*/ 992583 h 992583"/>
              <a:gd name="connsiteX1" fmla="*/ 710444 w 1335908"/>
              <a:gd name="connsiteY1" fmla="*/ 0 h 992583"/>
              <a:gd name="connsiteX2" fmla="*/ 792027 w 1335908"/>
              <a:gd name="connsiteY2" fmla="*/ 23795 h 992583"/>
              <a:gd name="connsiteX3" fmla="*/ 863411 w 1335908"/>
              <a:gd name="connsiteY3" fmla="*/ 44190 h 992583"/>
              <a:gd name="connsiteX4" fmla="*/ 927997 w 1335908"/>
              <a:gd name="connsiteY4" fmla="*/ 67985 h 992583"/>
              <a:gd name="connsiteX5" fmla="*/ 995982 w 1335908"/>
              <a:gd name="connsiteY5" fmla="*/ 98579 h 992583"/>
              <a:gd name="connsiteX6" fmla="*/ 1060568 w 1335908"/>
              <a:gd name="connsiteY6" fmla="*/ 132571 h 992583"/>
              <a:gd name="connsiteX7" fmla="*/ 1111557 w 1335908"/>
              <a:gd name="connsiteY7" fmla="*/ 163165 h 992583"/>
              <a:gd name="connsiteX8" fmla="*/ 1186341 w 1335908"/>
              <a:gd name="connsiteY8" fmla="*/ 210754 h 992583"/>
              <a:gd name="connsiteX9" fmla="*/ 1244129 w 1335908"/>
              <a:gd name="connsiteY9" fmla="*/ 265141 h 992583"/>
              <a:gd name="connsiteX10" fmla="*/ 1301916 w 1335908"/>
              <a:gd name="connsiteY10" fmla="*/ 326329 h 992583"/>
              <a:gd name="connsiteX11" fmla="*/ 1335908 w 1335908"/>
              <a:gd name="connsiteY11" fmla="*/ 373918 h 992583"/>
              <a:gd name="connsiteX12" fmla="*/ 0 w 1335908"/>
              <a:gd name="connsiteY12" fmla="*/ 992583 h 992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5908" h="992583">
                <a:moveTo>
                  <a:pt x="0" y="992583"/>
                </a:moveTo>
                <a:lnTo>
                  <a:pt x="710444" y="0"/>
                </a:lnTo>
                <a:lnTo>
                  <a:pt x="792027" y="23795"/>
                </a:lnTo>
                <a:lnTo>
                  <a:pt x="863411" y="44190"/>
                </a:lnTo>
                <a:lnTo>
                  <a:pt x="927997" y="67985"/>
                </a:lnTo>
                <a:lnTo>
                  <a:pt x="995982" y="98579"/>
                </a:lnTo>
                <a:lnTo>
                  <a:pt x="1060568" y="132571"/>
                </a:lnTo>
                <a:lnTo>
                  <a:pt x="1111557" y="163165"/>
                </a:lnTo>
                <a:lnTo>
                  <a:pt x="1186341" y="210754"/>
                </a:lnTo>
                <a:lnTo>
                  <a:pt x="1244129" y="265141"/>
                </a:lnTo>
                <a:lnTo>
                  <a:pt x="1301916" y="326329"/>
                </a:lnTo>
                <a:lnTo>
                  <a:pt x="1335908" y="373918"/>
                </a:lnTo>
                <a:lnTo>
                  <a:pt x="0" y="992583"/>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Connector 32"/>
          <p:cNvCxnSpPr/>
          <p:nvPr/>
        </p:nvCxnSpPr>
        <p:spPr>
          <a:xfrm flipV="1">
            <a:off x="6324600" y="2286000"/>
            <a:ext cx="2286000" cy="10668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6324600" y="1752600"/>
            <a:ext cx="1143000" cy="16002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784619" y="5486400"/>
            <a:ext cx="5328703" cy="276999"/>
          </a:xfrm>
          <a:prstGeom prst="rect">
            <a:avLst/>
          </a:prstGeom>
          <a:noFill/>
        </p:spPr>
        <p:txBody>
          <a:bodyPr wrap="none" rtlCol="0">
            <a:spAutoFit/>
          </a:bodyPr>
          <a:lstStyle/>
          <a:p>
            <a:r>
              <a:rPr lang="en-US" sz="1200" dirty="0">
                <a:solidFill>
                  <a:srgbClr val="FF0000"/>
                </a:solidFill>
                <a:latin typeface="Comic Sans MS" panose="030F0702030302020204" pitchFamily="66" charset="0"/>
              </a:rPr>
              <a:t>So for the example above, we would calculate the shaded area by doing:</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5" name="TextBox 44"/>
              <p:cNvSpPr txBox="1"/>
              <p:nvPr/>
            </p:nvSpPr>
            <p:spPr>
              <a:xfrm>
                <a:off x="5257800" y="5715000"/>
                <a:ext cx="2186945" cy="7870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m:t>
                      </m:r>
                      <m:f>
                        <m:fPr>
                          <m:ctrlPr>
                            <a:rPr lang="en-US" sz="1600" b="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2</m:t>
                          </m:r>
                        </m:den>
                      </m:f>
                      <m:nary>
                        <m:naryPr>
                          <m:ctrlPr>
                            <a:rPr lang="en-US" sz="1600" b="0" i="1" smtClean="0">
                              <a:latin typeface="Cambria Math" panose="02040503050406030204" pitchFamily="18" charset="0"/>
                            </a:rPr>
                          </m:ctrlPr>
                        </m:naryPr>
                        <m:sub>
                          <m:f>
                            <m:fPr>
                              <m:ctrlPr>
                                <a:rPr lang="en-US" sz="1600" b="0" i="1" smtClean="0">
                                  <a:latin typeface="Cambria Math" panose="02040503050406030204" pitchFamily="18" charset="0"/>
                                </a:rPr>
                              </m:ctrlPr>
                            </m:fPr>
                            <m:num>
                              <m:r>
                                <a:rPr lang="en-US" sz="1600" b="0" i="1" smtClean="0">
                                  <a:latin typeface="Cambria Math"/>
                                  <a:ea typeface="Cambria Math"/>
                                </a:rPr>
                                <m:t>𝜋</m:t>
                              </m:r>
                            </m:num>
                            <m:den>
                              <m:r>
                                <a:rPr lang="en-US" sz="1600" b="0" i="1" smtClean="0">
                                  <a:latin typeface="Cambria Math"/>
                                </a:rPr>
                                <m:t>6</m:t>
                              </m:r>
                            </m:den>
                          </m:f>
                        </m:sub>
                        <m:sup>
                          <m:f>
                            <m:fPr>
                              <m:ctrlPr>
                                <a:rPr lang="en-US" sz="1600" b="0" i="1" smtClean="0">
                                  <a:latin typeface="Cambria Math" panose="02040503050406030204" pitchFamily="18" charset="0"/>
                                </a:rPr>
                              </m:ctrlPr>
                            </m:fPr>
                            <m:num>
                              <m:r>
                                <a:rPr lang="en-US" sz="1600" b="0" i="1" smtClean="0">
                                  <a:latin typeface="Cambria Math"/>
                                  <a:ea typeface="Cambria Math"/>
                                </a:rPr>
                                <m:t>𝜋</m:t>
                              </m:r>
                            </m:num>
                            <m:den>
                              <m:r>
                                <a:rPr lang="en-US" sz="1600" b="0" i="1" smtClean="0">
                                  <a:latin typeface="Cambria Math"/>
                                </a:rPr>
                                <m:t>3</m:t>
                              </m:r>
                            </m:den>
                          </m:f>
                        </m:sup>
                        <m:e>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r>
                                    <a:rPr lang="en-US" sz="1600" b="0" i="1" smtClean="0">
                                      <a:latin typeface="Cambria Math"/>
                                    </a:rPr>
                                    <m:t>1+</m:t>
                                  </m:r>
                                  <m:r>
                                    <a:rPr lang="en-US" sz="1600" b="0" i="1" smtClean="0">
                                      <a:latin typeface="Cambria Math"/>
                                    </a:rPr>
                                    <m:t>𝑐𝑜𝑠</m:t>
                                  </m:r>
                                  <m:r>
                                    <a:rPr lang="en-US" sz="1600" b="0" i="1" smtClean="0">
                                      <a:latin typeface="Cambria Math"/>
                                      <a:ea typeface="Cambria Math"/>
                                    </a:rPr>
                                    <m:t>𝜃</m:t>
                                  </m:r>
                                </m:e>
                              </m:d>
                            </m:e>
                            <m:sup>
                              <m:r>
                                <a:rPr lang="en-US" sz="1600" b="0" i="1" smtClean="0">
                                  <a:latin typeface="Cambria Math"/>
                                </a:rPr>
                                <m:t>2</m:t>
                              </m:r>
                            </m:sup>
                          </m:sSup>
                          <m:r>
                            <a:rPr lang="en-US" sz="1600" b="0" i="1" smtClean="0">
                              <a:latin typeface="Cambria Math"/>
                            </a:rPr>
                            <m:t> </m:t>
                          </m:r>
                          <m:r>
                            <a:rPr lang="en-US" sz="1600" b="0" i="1" smtClean="0">
                              <a:latin typeface="Cambria Math"/>
                            </a:rPr>
                            <m:t>𝑑</m:t>
                          </m:r>
                          <m:r>
                            <a:rPr lang="en-US" sz="1600" b="0" i="1" smtClean="0">
                              <a:latin typeface="Cambria Math"/>
                              <a:ea typeface="Cambria Math"/>
                            </a:rPr>
                            <m:t>𝜃</m:t>
                          </m:r>
                        </m:e>
                      </m:nary>
                    </m:oMath>
                  </m:oMathPara>
                </a14:m>
                <a:endParaRPr lang="en-GB" sz="1600" dirty="0"/>
              </a:p>
            </p:txBody>
          </p:sp>
        </mc:Choice>
        <mc:Fallback xmlns="">
          <p:sp>
            <p:nvSpPr>
              <p:cNvPr id="45" name="TextBox 44"/>
              <p:cNvSpPr txBox="1">
                <a:spLocks noRot="1" noChangeAspect="1" noMove="1" noResize="1" noEditPoints="1" noAdjustHandles="1" noChangeArrowheads="1" noChangeShapeType="1" noTextEdit="1"/>
              </p:cNvSpPr>
              <p:nvPr/>
            </p:nvSpPr>
            <p:spPr>
              <a:xfrm>
                <a:off x="5257800" y="5715000"/>
                <a:ext cx="2186945" cy="787075"/>
              </a:xfrm>
              <a:prstGeom prst="rect">
                <a:avLst/>
              </a:prstGeom>
              <a:blipFill>
                <a:blip r:embed="rId5"/>
                <a:stretch>
                  <a:fillRect/>
                </a:stretch>
              </a:blipFill>
            </p:spPr>
            <p:txBody>
              <a:bodyPr/>
              <a:lstStyle/>
              <a:p>
                <a:r>
                  <a:rPr lang="en-GB">
                    <a:noFill/>
                  </a:rPr>
                  <a:t> </a:t>
                </a:r>
              </a:p>
            </p:txBody>
          </p:sp>
        </mc:Fallback>
      </mc:AlternateContent>
      <p:sp>
        <p:nvSpPr>
          <p:cNvPr id="47" name="Rectangle 46"/>
          <p:cNvSpPr/>
          <p:nvPr/>
        </p:nvSpPr>
        <p:spPr>
          <a:xfrm>
            <a:off x="1886197" y="4956958"/>
            <a:ext cx="180110" cy="196933"/>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a:off x="1931719" y="4551217"/>
            <a:ext cx="180110" cy="196933"/>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a:off x="2036618" y="4702629"/>
            <a:ext cx="290946" cy="249382"/>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nvSpPr>
        <p:spPr>
          <a:xfrm>
            <a:off x="5870368" y="5757553"/>
            <a:ext cx="174172" cy="29886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a:off x="5797137" y="6159334"/>
            <a:ext cx="174172" cy="29886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6008914" y="5955474"/>
            <a:ext cx="1045029" cy="29886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3" name="TextBox 52"/>
              <p:cNvSpPr txBox="1"/>
              <p:nvPr/>
            </p:nvSpPr>
            <p:spPr>
              <a:xfrm>
                <a:off x="0" y="0"/>
                <a:ext cx="1856534" cy="65800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𝐴𝑟𝑒𝑎</m:t>
                      </m:r>
                      <m:r>
                        <a:rPr lang="en-US" sz="1600" b="0" i="1" smtClean="0">
                          <a:latin typeface="Cambria Math"/>
                        </a:rPr>
                        <m:t>=</m:t>
                      </m:r>
                      <m:f>
                        <m:fPr>
                          <m:ctrlPr>
                            <a:rPr lang="en-US" sz="1600" b="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2</m:t>
                          </m:r>
                        </m:den>
                      </m:f>
                      <m:nary>
                        <m:naryPr>
                          <m:ctrlPr>
                            <a:rPr lang="en-US" sz="1600" b="0" i="1" smtClean="0">
                              <a:latin typeface="Cambria Math" panose="02040503050406030204" pitchFamily="18" charset="0"/>
                            </a:rPr>
                          </m:ctrlPr>
                        </m:naryPr>
                        <m:sub>
                          <m:r>
                            <m:rPr>
                              <m:brk m:alnAt="23"/>
                            </m:rPr>
                            <a:rPr lang="en-US" sz="1600" b="0" i="1" smtClean="0">
                              <a:latin typeface="Cambria Math"/>
                              <a:ea typeface="Cambria Math"/>
                            </a:rPr>
                            <m:t>𝛼</m:t>
                          </m:r>
                        </m:sub>
                        <m:sup>
                          <m:r>
                            <a:rPr lang="en-US" sz="1600" b="0" i="1" smtClean="0">
                              <a:latin typeface="Cambria Math"/>
                              <a:ea typeface="Cambria Math"/>
                            </a:rPr>
                            <m:t>𝛽</m:t>
                          </m:r>
                        </m:sup>
                        <m:e>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 </m:t>
                          </m:r>
                          <m:r>
                            <a:rPr lang="en-US" sz="1600" b="0" i="1" smtClean="0">
                              <a:latin typeface="Cambria Math"/>
                            </a:rPr>
                            <m:t>𝑑</m:t>
                          </m:r>
                          <m:r>
                            <a:rPr lang="en-US" sz="1600" b="0" i="1" smtClean="0">
                              <a:latin typeface="Cambria Math"/>
                              <a:ea typeface="Cambria Math"/>
                            </a:rPr>
                            <m:t>𝜃</m:t>
                          </m:r>
                        </m:e>
                      </m:nary>
                    </m:oMath>
                  </m:oMathPara>
                </a14:m>
                <a:endParaRPr lang="en-GB" sz="1600" dirty="0"/>
              </a:p>
            </p:txBody>
          </p:sp>
        </mc:Choice>
        <mc:Fallback xmlns="">
          <p:sp>
            <p:nvSpPr>
              <p:cNvPr id="53" name="TextBox 52"/>
              <p:cNvSpPr txBox="1">
                <a:spLocks noRot="1" noChangeAspect="1" noMove="1" noResize="1" noEditPoints="1" noAdjustHandles="1" noChangeArrowheads="1" noChangeShapeType="1" noTextEdit="1"/>
              </p:cNvSpPr>
              <p:nvPr/>
            </p:nvSpPr>
            <p:spPr>
              <a:xfrm>
                <a:off x="0" y="0"/>
                <a:ext cx="1856534" cy="658001"/>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p:sp>
        <p:nvSpPr>
          <p:cNvPr id="29" name="タイトル 1">
            <a:extLst>
              <a:ext uri="{FF2B5EF4-FFF2-40B4-BE49-F238E27FC236}">
                <a16:creationId xmlns:a16="http://schemas.microsoft.com/office/drawing/2014/main" id="{0E3B5B12-5B6E-4F45-BC44-7E1ABDAD38F9}"/>
              </a:ext>
            </a:extLst>
          </p:cNvPr>
          <p:cNvSpPr>
            <a:spLocks noGrp="1"/>
          </p:cNvSpPr>
          <p:nvPr>
            <p:ph type="title"/>
          </p:nvPr>
        </p:nvSpPr>
        <p:spPr>
          <a:xfrm>
            <a:off x="628650" y="286524"/>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30" name="テキスト ボックス 29">
            <a:extLst>
              <a:ext uri="{FF2B5EF4-FFF2-40B4-BE49-F238E27FC236}">
                <a16:creationId xmlns:a16="http://schemas.microsoft.com/office/drawing/2014/main" id="{CBE3427D-AD73-4AC2-8055-28EE0684B746}"/>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p:spTree>
    <p:extLst>
      <p:ext uri="{BB962C8B-B14F-4D97-AF65-F5344CB8AC3E}">
        <p14:creationId xmlns:p14="http://schemas.microsoft.com/office/powerpoint/2010/main" val="379695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blinds(horizontal)">
                                      <p:cBhvr>
                                        <p:cTn id="17" dur="500"/>
                                        <p:tgtEl>
                                          <p:spTgt spid="3">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par>
                                <p:cTn id="23" presetID="3" presetClass="entr" presetSubtype="1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linds(horizontal)">
                                      <p:cBhvr>
                                        <p:cTn id="31" dur="500"/>
                                        <p:tgtEl>
                                          <p:spTgt spid="1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linds(horizontal)">
                                      <p:cBhvr>
                                        <p:cTn id="34" dur="500"/>
                                        <p:tgtEl>
                                          <p:spTgt spid="14"/>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linds(horizont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linds(horizontal)">
                                      <p:cBhvr>
                                        <p:cTn id="42" dur="500"/>
                                        <p:tgtEl>
                                          <p:spTgt spid="33"/>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blinds(horizontal)">
                                      <p:cBhvr>
                                        <p:cTn id="45" dur="500"/>
                                        <p:tgtEl>
                                          <p:spTgt spid="37"/>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blinds(horizontal)">
                                      <p:cBhvr>
                                        <p:cTn id="50" dur="500"/>
                                        <p:tgtEl>
                                          <p:spTgt spid="34"/>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blinds(horizontal)">
                                      <p:cBhvr>
                                        <p:cTn id="53" dur="500"/>
                                        <p:tgtEl>
                                          <p:spTgt spid="38"/>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blinds(horizontal)">
                                      <p:cBhvr>
                                        <p:cTn id="58" dur="500"/>
                                        <p:tgtEl>
                                          <p:spTgt spid="43"/>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blinds(horizontal)">
                                      <p:cBhvr>
                                        <p:cTn id="63" dur="500"/>
                                        <p:tgtEl>
                                          <p:spTgt spid="44"/>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blinds(horizontal)">
                                      <p:cBhvr>
                                        <p:cTn id="68" dur="500"/>
                                        <p:tgtEl>
                                          <p:spTgt spid="45"/>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blinds(horizontal)">
                                      <p:cBhvr>
                                        <p:cTn id="73" dur="500"/>
                                        <p:tgtEl>
                                          <p:spTgt spid="47"/>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51"/>
                                        </p:tgtEl>
                                        <p:attrNameLst>
                                          <p:attrName>style.visibility</p:attrName>
                                        </p:attrNameLst>
                                      </p:cBhvr>
                                      <p:to>
                                        <p:strVal val="visible"/>
                                      </p:to>
                                    </p:set>
                                    <p:animEffect transition="in" filter="blinds(horizontal)">
                                      <p:cBhvr>
                                        <p:cTn id="78" dur="500"/>
                                        <p:tgtEl>
                                          <p:spTgt spid="51"/>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xit" presetSubtype="10" fill="hold" grpId="1" nodeType="clickEffect">
                                  <p:stCondLst>
                                    <p:cond delay="0"/>
                                  </p:stCondLst>
                                  <p:childTnLst>
                                    <p:animEffect transition="out" filter="blinds(horizontal)">
                                      <p:cBhvr>
                                        <p:cTn id="82" dur="500"/>
                                        <p:tgtEl>
                                          <p:spTgt spid="47"/>
                                        </p:tgtEl>
                                      </p:cBhvr>
                                    </p:animEffect>
                                    <p:set>
                                      <p:cBhvr>
                                        <p:cTn id="83" dur="1" fill="hold">
                                          <p:stCondLst>
                                            <p:cond delay="499"/>
                                          </p:stCondLst>
                                        </p:cTn>
                                        <p:tgtEl>
                                          <p:spTgt spid="47"/>
                                        </p:tgtEl>
                                        <p:attrNameLst>
                                          <p:attrName>style.visibility</p:attrName>
                                        </p:attrNameLst>
                                      </p:cBhvr>
                                      <p:to>
                                        <p:strVal val="hidden"/>
                                      </p:to>
                                    </p:set>
                                  </p:childTnLst>
                                </p:cTn>
                              </p:par>
                              <p:par>
                                <p:cTn id="84" presetID="3" presetClass="exit" presetSubtype="10" fill="hold" grpId="1" nodeType="withEffect">
                                  <p:stCondLst>
                                    <p:cond delay="0"/>
                                  </p:stCondLst>
                                  <p:childTnLst>
                                    <p:animEffect transition="out" filter="blinds(horizontal)">
                                      <p:cBhvr>
                                        <p:cTn id="85" dur="500"/>
                                        <p:tgtEl>
                                          <p:spTgt spid="51"/>
                                        </p:tgtEl>
                                      </p:cBhvr>
                                    </p:animEffect>
                                    <p:set>
                                      <p:cBhvr>
                                        <p:cTn id="86" dur="1" fill="hold">
                                          <p:stCondLst>
                                            <p:cond delay="499"/>
                                          </p:stCondLst>
                                        </p:cTn>
                                        <p:tgtEl>
                                          <p:spTgt spid="51"/>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blinds(horizontal)">
                                      <p:cBhvr>
                                        <p:cTn id="91" dur="500"/>
                                        <p:tgtEl>
                                          <p:spTgt spid="48"/>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blinds(horizontal)">
                                      <p:cBhvr>
                                        <p:cTn id="96" dur="500"/>
                                        <p:tgtEl>
                                          <p:spTgt spid="50"/>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xit" presetSubtype="10" fill="hold" grpId="1" nodeType="clickEffect">
                                  <p:stCondLst>
                                    <p:cond delay="0"/>
                                  </p:stCondLst>
                                  <p:childTnLst>
                                    <p:animEffect transition="out" filter="blinds(horizontal)">
                                      <p:cBhvr>
                                        <p:cTn id="100" dur="500"/>
                                        <p:tgtEl>
                                          <p:spTgt spid="48"/>
                                        </p:tgtEl>
                                      </p:cBhvr>
                                    </p:animEffect>
                                    <p:set>
                                      <p:cBhvr>
                                        <p:cTn id="101" dur="1" fill="hold">
                                          <p:stCondLst>
                                            <p:cond delay="499"/>
                                          </p:stCondLst>
                                        </p:cTn>
                                        <p:tgtEl>
                                          <p:spTgt spid="48"/>
                                        </p:tgtEl>
                                        <p:attrNameLst>
                                          <p:attrName>style.visibility</p:attrName>
                                        </p:attrNameLst>
                                      </p:cBhvr>
                                      <p:to>
                                        <p:strVal val="hidden"/>
                                      </p:to>
                                    </p:set>
                                  </p:childTnLst>
                                </p:cTn>
                              </p:par>
                              <p:par>
                                <p:cTn id="102" presetID="3" presetClass="exit" presetSubtype="10" fill="hold" grpId="1" nodeType="withEffect">
                                  <p:stCondLst>
                                    <p:cond delay="0"/>
                                  </p:stCondLst>
                                  <p:childTnLst>
                                    <p:animEffect transition="out" filter="blinds(horizontal)">
                                      <p:cBhvr>
                                        <p:cTn id="103" dur="500"/>
                                        <p:tgtEl>
                                          <p:spTgt spid="50"/>
                                        </p:tgtEl>
                                      </p:cBhvr>
                                    </p:animEffect>
                                    <p:set>
                                      <p:cBhvr>
                                        <p:cTn id="104" dur="1" fill="hold">
                                          <p:stCondLst>
                                            <p:cond delay="499"/>
                                          </p:stCondLst>
                                        </p:cTn>
                                        <p:tgtEl>
                                          <p:spTgt spid="50"/>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49"/>
                                        </p:tgtEl>
                                        <p:attrNameLst>
                                          <p:attrName>style.visibility</p:attrName>
                                        </p:attrNameLst>
                                      </p:cBhvr>
                                      <p:to>
                                        <p:strVal val="visible"/>
                                      </p:to>
                                    </p:set>
                                    <p:animEffect transition="in" filter="blinds(horizontal)">
                                      <p:cBhvr>
                                        <p:cTn id="109" dur="500"/>
                                        <p:tgtEl>
                                          <p:spTgt spid="49"/>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52"/>
                                        </p:tgtEl>
                                        <p:attrNameLst>
                                          <p:attrName>style.visibility</p:attrName>
                                        </p:attrNameLst>
                                      </p:cBhvr>
                                      <p:to>
                                        <p:strVal val="visible"/>
                                      </p:to>
                                    </p:set>
                                    <p:animEffect transition="in" filter="blinds(horizontal)">
                                      <p:cBhvr>
                                        <p:cTn id="114" dur="500"/>
                                        <p:tgtEl>
                                          <p:spTgt spid="52"/>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xit" presetSubtype="10" fill="hold" grpId="1" nodeType="clickEffect">
                                  <p:stCondLst>
                                    <p:cond delay="0"/>
                                  </p:stCondLst>
                                  <p:childTnLst>
                                    <p:animEffect transition="out" filter="blinds(horizontal)">
                                      <p:cBhvr>
                                        <p:cTn id="118" dur="500"/>
                                        <p:tgtEl>
                                          <p:spTgt spid="49"/>
                                        </p:tgtEl>
                                      </p:cBhvr>
                                    </p:animEffect>
                                    <p:set>
                                      <p:cBhvr>
                                        <p:cTn id="119" dur="1" fill="hold">
                                          <p:stCondLst>
                                            <p:cond delay="499"/>
                                          </p:stCondLst>
                                        </p:cTn>
                                        <p:tgtEl>
                                          <p:spTgt spid="49"/>
                                        </p:tgtEl>
                                        <p:attrNameLst>
                                          <p:attrName>style.visibility</p:attrName>
                                        </p:attrNameLst>
                                      </p:cBhvr>
                                      <p:to>
                                        <p:strVal val="hidden"/>
                                      </p:to>
                                    </p:set>
                                  </p:childTnLst>
                                </p:cTn>
                              </p:par>
                              <p:par>
                                <p:cTn id="120" presetID="3" presetClass="exit" presetSubtype="10" fill="hold" grpId="1" nodeType="withEffect">
                                  <p:stCondLst>
                                    <p:cond delay="0"/>
                                  </p:stCondLst>
                                  <p:childTnLst>
                                    <p:animEffect transition="out" filter="blinds(horizontal)">
                                      <p:cBhvr>
                                        <p:cTn id="121" dur="500"/>
                                        <p:tgtEl>
                                          <p:spTgt spid="52"/>
                                        </p:tgtEl>
                                      </p:cBhvr>
                                    </p:animEffect>
                                    <p:set>
                                      <p:cBhvr>
                                        <p:cTn id="122" dur="1" fill="hold">
                                          <p:stCondLst>
                                            <p:cond delay="499"/>
                                          </p:stCondLst>
                                        </p:cTn>
                                        <p:tgtEl>
                                          <p:spTgt spid="52"/>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blinds(horizontal)">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3" grpId="0"/>
      <p:bldP spid="14" grpId="0"/>
      <p:bldP spid="31" grpId="0"/>
      <p:bldP spid="37" grpId="0"/>
      <p:bldP spid="38" grpId="0"/>
      <p:bldP spid="43" grpId="0" animBg="1"/>
      <p:bldP spid="44" grpId="0"/>
      <p:bldP spid="45" grpId="0"/>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124200" cy="4800600"/>
          </a:xfrm>
        </p:spPr>
        <p:txBody>
          <a:bodyPr>
            <a:normAutofit/>
          </a:bodyPr>
          <a:lstStyle/>
          <a:p>
            <a:pPr marL="0" indent="0" algn="ctr">
              <a:buNone/>
            </a:pPr>
            <a:r>
              <a:rPr lang="en-GB" sz="1400" b="1" dirty="0">
                <a:latin typeface="Comic Sans MS" panose="030F0702030302020204" pitchFamily="66" charset="0"/>
              </a:rPr>
              <a:t>You can use Integration to find areas of sectors of curves, given their Polar equations</a:t>
            </a:r>
            <a:endParaRPr lang="en-GB" sz="1400" dirty="0">
              <a:latin typeface="Comic Sans MS" panose="030F0702030302020204" pitchFamily="66" charset="0"/>
            </a:endParaRPr>
          </a:p>
          <a:p>
            <a:pPr marL="0" indent="0" algn="ctr">
              <a:buNone/>
            </a:pPr>
            <a:endParaRPr lang="en-US" sz="1400" b="1" dirty="0">
              <a:latin typeface="Comic Sans MS" panose="030F0702030302020204" pitchFamily="66" charset="0"/>
            </a:endParaRPr>
          </a:p>
          <a:p>
            <a:pPr marL="0" indent="0" algn="ctr">
              <a:buNone/>
            </a:pPr>
            <a:r>
              <a:rPr lang="en-US" sz="1400" dirty="0">
                <a:latin typeface="Comic Sans MS" panose="030F0702030302020204" pitchFamily="66" charset="0"/>
              </a:rPr>
              <a:t>Find the area enclosed by the cardioid with equation:</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r = a(1 + cos</a:t>
            </a:r>
            <a:r>
              <a:rPr lang="el-GR" sz="1400" dirty="0">
                <a:latin typeface="Comic Sans MS" panose="030F0702030302020204" pitchFamily="66" charset="0"/>
              </a:rPr>
              <a:t>θ</a:t>
            </a:r>
            <a:r>
              <a:rPr lang="en-US" sz="1400" dirty="0">
                <a:latin typeface="Comic Sans MS" panose="030F0702030302020204" pitchFamily="66" charset="0"/>
              </a:rPr>
              <a:t>)</a:t>
            </a:r>
          </a:p>
          <a:p>
            <a:pPr marL="0" indent="0" algn="ctr">
              <a:buNone/>
            </a:pPr>
            <a:endParaRPr lang="en-US" sz="1400" dirty="0">
              <a:latin typeface="Comic Sans MS" panose="030F0702030302020204" pitchFamily="66" charset="0"/>
            </a:endParaRPr>
          </a:p>
          <a:p>
            <a:pPr algn="ctr">
              <a:buFont typeface="Wingdings"/>
              <a:buChar char="à"/>
            </a:pPr>
            <a:r>
              <a:rPr lang="en-US" sz="1400" dirty="0">
                <a:latin typeface="Comic Sans MS" panose="030F0702030302020204" pitchFamily="66" charset="0"/>
                <a:sym typeface="Wingdings" panose="05000000000000000000" pitchFamily="2" charset="2"/>
              </a:rPr>
              <a:t>Sketch the graph (you won’t always be asked to do this, but you should do as it helps </a:t>
            </a:r>
            <a:r>
              <a:rPr lang="en-US" sz="1400" dirty="0" err="1">
                <a:latin typeface="Comic Sans MS" panose="030F0702030302020204" pitchFamily="66" charset="0"/>
                <a:sym typeface="Wingdings" panose="05000000000000000000" pitchFamily="2" charset="2"/>
              </a:rPr>
              <a:t>visualise</a:t>
            </a:r>
            <a:r>
              <a:rPr lang="en-US" sz="1400" dirty="0">
                <a:latin typeface="Comic Sans MS" panose="030F0702030302020204" pitchFamily="66" charset="0"/>
                <a:sym typeface="Wingdings" panose="05000000000000000000" pitchFamily="2" charset="2"/>
              </a:rPr>
              <a:t> the question…)</a:t>
            </a:r>
          </a:p>
          <a:p>
            <a:pPr algn="ctr">
              <a:buFont typeface="Wingdings"/>
              <a:buChar char="à"/>
            </a:pP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3" name="TextBox 52"/>
              <p:cNvSpPr txBox="1"/>
              <p:nvPr/>
            </p:nvSpPr>
            <p:spPr>
              <a:xfrm>
                <a:off x="0" y="0"/>
                <a:ext cx="1856534" cy="65800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𝐴𝑟𝑒𝑎</m:t>
                      </m:r>
                      <m:r>
                        <a:rPr lang="en-US" sz="1600" b="0" i="1" smtClean="0">
                          <a:latin typeface="Cambria Math"/>
                        </a:rPr>
                        <m:t>=</m:t>
                      </m:r>
                      <m:f>
                        <m:fPr>
                          <m:ctrlPr>
                            <a:rPr lang="en-US" sz="1600" b="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2</m:t>
                          </m:r>
                        </m:den>
                      </m:f>
                      <m:nary>
                        <m:naryPr>
                          <m:ctrlPr>
                            <a:rPr lang="en-US" sz="1600" b="0" i="1" smtClean="0">
                              <a:latin typeface="Cambria Math" panose="02040503050406030204" pitchFamily="18" charset="0"/>
                            </a:rPr>
                          </m:ctrlPr>
                        </m:naryPr>
                        <m:sub>
                          <m:r>
                            <m:rPr>
                              <m:brk m:alnAt="23"/>
                            </m:rPr>
                            <a:rPr lang="en-US" sz="1600" b="0" i="1" smtClean="0">
                              <a:latin typeface="Cambria Math"/>
                              <a:ea typeface="Cambria Math"/>
                            </a:rPr>
                            <m:t>𝛼</m:t>
                          </m:r>
                        </m:sub>
                        <m:sup>
                          <m:r>
                            <a:rPr lang="en-US" sz="1600" b="0" i="1" smtClean="0">
                              <a:latin typeface="Cambria Math"/>
                              <a:ea typeface="Cambria Math"/>
                            </a:rPr>
                            <m:t>𝛽</m:t>
                          </m:r>
                        </m:sup>
                        <m:e>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 </m:t>
                          </m:r>
                          <m:r>
                            <a:rPr lang="en-US" sz="1600" b="0" i="1" smtClean="0">
                              <a:latin typeface="Cambria Math"/>
                            </a:rPr>
                            <m:t>𝑑</m:t>
                          </m:r>
                          <m:r>
                            <a:rPr lang="en-US" sz="1600" b="0" i="1" smtClean="0">
                              <a:latin typeface="Cambria Math"/>
                              <a:ea typeface="Cambria Math"/>
                            </a:rPr>
                            <m:t>𝜃</m:t>
                          </m:r>
                        </m:e>
                      </m:nary>
                    </m:oMath>
                  </m:oMathPara>
                </a14:m>
                <a:endParaRPr lang="en-GB" sz="1600" dirty="0"/>
              </a:p>
            </p:txBody>
          </p:sp>
        </mc:Choice>
        <mc:Fallback xmlns="">
          <p:sp>
            <p:nvSpPr>
              <p:cNvPr id="53" name="TextBox 52"/>
              <p:cNvSpPr txBox="1">
                <a:spLocks noRot="1" noChangeAspect="1" noMove="1" noResize="1" noEditPoints="1" noAdjustHandles="1" noChangeArrowheads="1" noChangeShapeType="1" noTextEdit="1"/>
              </p:cNvSpPr>
              <p:nvPr/>
            </p:nvSpPr>
            <p:spPr>
              <a:xfrm>
                <a:off x="0" y="0"/>
                <a:ext cx="1856534" cy="658001"/>
              </a:xfrm>
              <a:prstGeom prst="rect">
                <a:avLst/>
              </a:prstGeom>
              <a:blipFill>
                <a:blip r:embed="rId2"/>
                <a:stretch>
                  <a:fillRect/>
                </a:stretch>
              </a:blipFill>
              <a:ln w="25400">
                <a:solidFill>
                  <a:schemeClr val="tx1"/>
                </a:solidFill>
              </a:ln>
            </p:spPr>
            <p:txBody>
              <a:bodyPr/>
              <a:lstStyle/>
              <a:p>
                <a:r>
                  <a:rPr lang="en-GB">
                    <a:noFill/>
                  </a:rPr>
                  <a:t> </a:t>
                </a:r>
              </a:p>
            </p:txBody>
          </p:sp>
        </mc:Fallback>
      </mc:AlternateContent>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23" t="14892" r="3542" b="6699"/>
          <a:stretch/>
        </p:blipFill>
        <p:spPr bwMode="auto">
          <a:xfrm>
            <a:off x="5715000" y="1510145"/>
            <a:ext cx="3026410" cy="2076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8409961" y="2602676"/>
            <a:ext cx="567784" cy="261610"/>
          </a:xfrm>
          <a:prstGeom prst="rect">
            <a:avLst/>
          </a:prstGeom>
          <a:noFill/>
        </p:spPr>
        <p:txBody>
          <a:bodyPr wrap="none" rtlCol="0">
            <a:spAutoFit/>
          </a:bodyPr>
          <a:lstStyle/>
          <a:p>
            <a:r>
              <a:rPr lang="en-US" sz="1100" b="1" dirty="0">
                <a:latin typeface="Comic Sans MS" panose="030F0702030302020204" pitchFamily="66" charset="0"/>
              </a:rPr>
              <a:t>0, 2</a:t>
            </a:r>
            <a:r>
              <a:rPr lang="el-GR" sz="1100" b="1" dirty="0">
                <a:latin typeface="Comic Sans MS" panose="030F0702030302020204" pitchFamily="66" charset="0"/>
              </a:rPr>
              <a:t>π</a:t>
            </a:r>
            <a:endParaRPr lang="en-GB" sz="1100" b="1" dirty="0">
              <a:latin typeface="Comic Sans MS" panose="030F0702030302020204" pitchFamily="66" charset="0"/>
            </a:endParaRPr>
          </a:p>
        </p:txBody>
      </p:sp>
      <p:sp>
        <p:nvSpPr>
          <p:cNvPr id="9" name="TextBox 8"/>
          <p:cNvSpPr txBox="1"/>
          <p:nvPr/>
        </p:nvSpPr>
        <p:spPr>
          <a:xfrm>
            <a:off x="7031899" y="1128157"/>
            <a:ext cx="321624" cy="430887"/>
          </a:xfrm>
          <a:prstGeom prst="rect">
            <a:avLst/>
          </a:prstGeom>
          <a:noFill/>
        </p:spPr>
        <p:txBody>
          <a:bodyPr wrap="square" rtlCol="0">
            <a:spAutoFit/>
          </a:bodyPr>
          <a:lstStyle/>
          <a:p>
            <a:pPr algn="ctr"/>
            <a:r>
              <a:rPr lang="el-GR" sz="1100" b="1" u="sng" dirty="0">
                <a:latin typeface="Comic Sans MS" panose="030F0702030302020204" pitchFamily="66" charset="0"/>
              </a:rPr>
              <a:t>π</a:t>
            </a:r>
            <a:r>
              <a:rPr lang="en-US" sz="1100" b="1" dirty="0">
                <a:latin typeface="Comic Sans MS" panose="030F0702030302020204" pitchFamily="66" charset="0"/>
              </a:rPr>
              <a:t> 2</a:t>
            </a:r>
            <a:endParaRPr lang="en-GB" sz="1100" b="1" dirty="0">
              <a:latin typeface="Comic Sans MS" panose="030F0702030302020204" pitchFamily="66" charset="0"/>
            </a:endParaRPr>
          </a:p>
        </p:txBody>
      </p:sp>
      <p:sp>
        <p:nvSpPr>
          <p:cNvPr id="10" name="TextBox 9"/>
          <p:cNvSpPr txBox="1"/>
          <p:nvPr/>
        </p:nvSpPr>
        <p:spPr>
          <a:xfrm>
            <a:off x="5509879" y="2567050"/>
            <a:ext cx="228601" cy="261610"/>
          </a:xfrm>
          <a:prstGeom prst="rect">
            <a:avLst/>
          </a:prstGeom>
          <a:noFill/>
        </p:spPr>
        <p:txBody>
          <a:bodyPr wrap="square" rtlCol="0">
            <a:spAutoFit/>
          </a:bodyPr>
          <a:lstStyle/>
          <a:p>
            <a:r>
              <a:rPr lang="el-GR" sz="1100" b="1" dirty="0">
                <a:latin typeface="Comic Sans MS" panose="030F0702030302020204" pitchFamily="66" charset="0"/>
              </a:rPr>
              <a:t>π</a:t>
            </a:r>
            <a:endParaRPr lang="en-GB" sz="1100" b="1" dirty="0">
              <a:latin typeface="Comic Sans MS" panose="030F0702030302020204" pitchFamily="66" charset="0"/>
            </a:endParaRPr>
          </a:p>
        </p:txBody>
      </p:sp>
      <p:sp>
        <p:nvSpPr>
          <p:cNvPr id="11" name="TextBox 10"/>
          <p:cNvSpPr txBox="1"/>
          <p:nvPr/>
        </p:nvSpPr>
        <p:spPr>
          <a:xfrm>
            <a:off x="7006168" y="3536867"/>
            <a:ext cx="442357" cy="430887"/>
          </a:xfrm>
          <a:prstGeom prst="rect">
            <a:avLst/>
          </a:prstGeom>
          <a:noFill/>
        </p:spPr>
        <p:txBody>
          <a:bodyPr wrap="square" rtlCol="0">
            <a:spAutoFit/>
          </a:bodyPr>
          <a:lstStyle/>
          <a:p>
            <a:pPr algn="ctr"/>
            <a:r>
              <a:rPr lang="en-US" sz="1100" b="1" u="sng" dirty="0">
                <a:latin typeface="Comic Sans MS" panose="030F0702030302020204" pitchFamily="66" charset="0"/>
              </a:rPr>
              <a:t>3</a:t>
            </a:r>
            <a:r>
              <a:rPr lang="el-GR" sz="1100" b="1" u="sng" dirty="0">
                <a:latin typeface="Comic Sans MS" panose="030F0702030302020204" pitchFamily="66" charset="0"/>
              </a:rPr>
              <a:t>π</a:t>
            </a:r>
            <a:r>
              <a:rPr lang="en-US" sz="1100" b="1" dirty="0">
                <a:latin typeface="Comic Sans MS" panose="030F0702030302020204" pitchFamily="66" charset="0"/>
              </a:rPr>
              <a:t> 2</a:t>
            </a:r>
            <a:endParaRPr lang="en-GB" sz="1100" b="1" dirty="0">
              <a:latin typeface="Comic Sans MS" panose="030F0702030302020204" pitchFamily="66" charset="0"/>
            </a:endParaRPr>
          </a:p>
        </p:txBody>
      </p:sp>
      <p:sp>
        <p:nvSpPr>
          <p:cNvPr id="6" name="TextBox 5"/>
          <p:cNvSpPr txBox="1"/>
          <p:nvPr/>
        </p:nvSpPr>
        <p:spPr>
          <a:xfrm>
            <a:off x="3408219" y="1805049"/>
            <a:ext cx="2125683" cy="138499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We are going to find the area enclosed by the curve</a:t>
            </a:r>
          </a:p>
          <a:p>
            <a:pPr algn="ctr"/>
            <a:endParaRPr lang="en-US" sz="1200" dirty="0">
              <a:solidFill>
                <a:srgbClr val="FF0000"/>
              </a:solidFill>
              <a:latin typeface="Comic Sans MS" panose="030F0702030302020204" pitchFamily="66" charset="0"/>
            </a:endParaRPr>
          </a:p>
          <a:p>
            <a:pPr algn="ctr"/>
            <a:r>
              <a:rPr lang="en-US" sz="1200" dirty="0">
                <a:solidFill>
                  <a:srgbClr val="FF0000"/>
                </a:solidFill>
                <a:latin typeface="Comic Sans MS" panose="030F0702030302020204" pitchFamily="66" charset="0"/>
                <a:sym typeface="Wingdings" panose="05000000000000000000" pitchFamily="2" charset="2"/>
              </a:rPr>
              <a:t> As the curve has reflective symmetry, we can find the area above the x-axis, then double it…</a:t>
            </a:r>
            <a:endParaRPr lang="en-GB" sz="1200" dirty="0">
              <a:solidFill>
                <a:srgbClr val="FF0000"/>
              </a:solidFill>
              <a:latin typeface="Comic Sans MS" panose="030F0702030302020204" pitchFamily="66" charset="0"/>
            </a:endParaRPr>
          </a:p>
        </p:txBody>
      </p:sp>
      <p:sp>
        <p:nvSpPr>
          <p:cNvPr id="13" name="TextBox 12"/>
          <p:cNvSpPr txBox="1"/>
          <p:nvPr/>
        </p:nvSpPr>
        <p:spPr>
          <a:xfrm>
            <a:off x="5309260" y="2425535"/>
            <a:ext cx="321624" cy="276999"/>
          </a:xfrm>
          <a:prstGeom prst="rect">
            <a:avLst/>
          </a:prstGeom>
          <a:noFill/>
        </p:spPr>
        <p:txBody>
          <a:bodyPr wrap="square" rtlCol="0">
            <a:spAutoFit/>
          </a:bodyPr>
          <a:lstStyle/>
          <a:p>
            <a:pPr algn="ctr"/>
            <a:r>
              <a:rPr lang="el-GR" sz="1200" b="1" dirty="0">
                <a:solidFill>
                  <a:srgbClr val="0000FF"/>
                </a:solidFill>
                <a:latin typeface="Comic Sans MS" panose="030F0702030302020204" pitchFamily="66" charset="0"/>
              </a:rPr>
              <a:t>π</a:t>
            </a:r>
            <a:r>
              <a:rPr lang="en-US" sz="1200" b="1" dirty="0">
                <a:solidFill>
                  <a:srgbClr val="0000FF"/>
                </a:solidFill>
                <a:latin typeface="Comic Sans MS" panose="030F0702030302020204" pitchFamily="66" charset="0"/>
              </a:rPr>
              <a:t> </a:t>
            </a:r>
            <a:endParaRPr lang="en-GB" sz="1200" b="1" dirty="0">
              <a:solidFill>
                <a:srgbClr val="0000FF"/>
              </a:solidFill>
              <a:latin typeface="Comic Sans MS" panose="030F0702030302020204" pitchFamily="66" charset="0"/>
            </a:endParaRPr>
          </a:p>
        </p:txBody>
      </p:sp>
      <p:sp>
        <p:nvSpPr>
          <p:cNvPr id="14" name="TextBox 13"/>
          <p:cNvSpPr txBox="1"/>
          <p:nvPr/>
        </p:nvSpPr>
        <p:spPr>
          <a:xfrm>
            <a:off x="8822376" y="2404753"/>
            <a:ext cx="321624" cy="276999"/>
          </a:xfrm>
          <a:prstGeom prst="rect">
            <a:avLst/>
          </a:prstGeom>
          <a:noFill/>
        </p:spPr>
        <p:txBody>
          <a:bodyPr wrap="square" rtlCol="0">
            <a:spAutoFit/>
          </a:bodyPr>
          <a:lstStyle/>
          <a:p>
            <a:pPr algn="ctr"/>
            <a:r>
              <a:rPr lang="en-US" sz="1200" b="1" dirty="0">
                <a:solidFill>
                  <a:srgbClr val="0000FF"/>
                </a:solidFill>
                <a:latin typeface="Comic Sans MS" panose="030F0702030302020204" pitchFamily="66" charset="0"/>
              </a:rPr>
              <a:t>0</a:t>
            </a:r>
            <a:endParaRPr lang="en-GB" sz="1200" b="1" dirty="0">
              <a:solidFill>
                <a:srgbClr val="0000FF"/>
              </a:solidFill>
              <a:latin typeface="Comic Sans MS" panose="030F0702030302020204" pitchFamily="66" charset="0"/>
            </a:endParaRPr>
          </a:p>
        </p:txBody>
      </p:sp>
      <p:sp>
        <p:nvSpPr>
          <p:cNvPr id="20" name="TextBox 19"/>
          <p:cNvSpPr txBox="1"/>
          <p:nvPr/>
        </p:nvSpPr>
        <p:spPr>
          <a:xfrm>
            <a:off x="5257800" y="4114800"/>
            <a:ext cx="1911101" cy="307777"/>
          </a:xfrm>
          <a:prstGeom prst="rect">
            <a:avLst/>
          </a:prstGeom>
          <a:noFill/>
        </p:spPr>
        <p:txBody>
          <a:bodyPr wrap="none" rtlCol="0">
            <a:spAutoFit/>
          </a:bodyPr>
          <a:lstStyle/>
          <a:p>
            <a:r>
              <a:rPr lang="en-US" sz="1400" dirty="0">
                <a:solidFill>
                  <a:srgbClr val="FF0000"/>
                </a:solidFill>
                <a:latin typeface="Comic Sans MS" panose="030F0702030302020204" pitchFamily="66" charset="0"/>
              </a:rPr>
              <a:t>So for this question:</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1" name="TextBox 20"/>
              <p:cNvSpPr txBox="1"/>
              <p:nvPr/>
            </p:nvSpPr>
            <p:spPr>
              <a:xfrm>
                <a:off x="6248400" y="4495800"/>
                <a:ext cx="67140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ea typeface="Cambria Math"/>
                        </a:rPr>
                        <m:t>𝛼</m:t>
                      </m:r>
                      <m:r>
                        <a:rPr lang="en-US" sz="1400" b="0" i="1" smtClean="0">
                          <a:latin typeface="Cambria Math"/>
                          <a:ea typeface="Cambria Math"/>
                        </a:rPr>
                        <m:t>=0</m:t>
                      </m:r>
                    </m:oMath>
                  </m:oMathPara>
                </a14:m>
                <a:endParaRPr lang="en-GB" sz="1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6248400" y="4495800"/>
                <a:ext cx="671401" cy="307777"/>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6934200" y="4495800"/>
                <a:ext cx="68326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ea typeface="Cambria Math"/>
                        </a:rPr>
                        <m:t>𝛽</m:t>
                      </m:r>
                      <m:r>
                        <a:rPr lang="en-US" sz="1400" b="0" i="1" smtClean="0">
                          <a:latin typeface="Cambria Math"/>
                          <a:ea typeface="Cambria Math"/>
                        </a:rPr>
                        <m:t>=</m:t>
                      </m:r>
                      <m:r>
                        <a:rPr lang="en-US" sz="1400" b="0" i="1" smtClean="0">
                          <a:latin typeface="Cambria Math"/>
                          <a:ea typeface="Cambria Math"/>
                        </a:rPr>
                        <m:t>𝜋</m:t>
                      </m:r>
                    </m:oMath>
                  </m:oMathPara>
                </a14:m>
                <a:endParaRPr lang="en-GB" sz="1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6934200" y="4495800"/>
                <a:ext cx="683264" cy="307777"/>
              </a:xfrm>
              <a:prstGeom prst="rect">
                <a:avLst/>
              </a:prstGeom>
              <a:blipFill>
                <a:blip r:embed="rId5"/>
                <a:stretch>
                  <a:fillRect b="-6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648200" y="4495800"/>
                <a:ext cx="148226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ea typeface="Cambria Math"/>
                        </a:rPr>
                        <m:t>𝑟</m:t>
                      </m:r>
                      <m:r>
                        <a:rPr lang="en-US" sz="1400" b="0" i="1" smtClean="0">
                          <a:latin typeface="Cambria Math"/>
                          <a:ea typeface="Cambria Math"/>
                        </a:rPr>
                        <m:t>=</m:t>
                      </m:r>
                      <m:r>
                        <a:rPr lang="en-US" sz="1400" b="0" i="1" smtClean="0">
                          <a:latin typeface="Cambria Math"/>
                          <a:ea typeface="Cambria Math"/>
                        </a:rPr>
                        <m:t>𝑎</m:t>
                      </m:r>
                      <m:r>
                        <a:rPr lang="en-US" sz="1400" b="0" i="1" smtClean="0">
                          <a:latin typeface="Cambria Math"/>
                          <a:ea typeface="Cambria Math"/>
                        </a:rPr>
                        <m:t>(1+</m:t>
                      </m:r>
                      <m:r>
                        <a:rPr lang="en-US" sz="1400" b="0" i="1" smtClean="0">
                          <a:latin typeface="Cambria Math"/>
                          <a:ea typeface="Cambria Math"/>
                        </a:rPr>
                        <m:t>𝑐𝑜𝑠</m:t>
                      </m:r>
                      <m:r>
                        <a:rPr lang="en-US" sz="1400" b="0" i="1" smtClean="0">
                          <a:latin typeface="Cambria Math"/>
                          <a:ea typeface="Cambria Math"/>
                        </a:rPr>
                        <m:t>𝜃</m:t>
                      </m:r>
                      <m:r>
                        <a:rPr lang="en-US" sz="1400" b="0" i="1" smtClean="0">
                          <a:latin typeface="Cambria Math"/>
                          <a:ea typeface="Cambria Math"/>
                        </a:rPr>
                        <m:t>)</m:t>
                      </m:r>
                    </m:oMath>
                  </m:oMathPara>
                </a14:m>
                <a:endParaRPr lang="en-GB" sz="1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648200" y="4495800"/>
                <a:ext cx="1482265" cy="307777"/>
              </a:xfrm>
              <a:prstGeom prst="rect">
                <a:avLst/>
              </a:prstGeom>
              <a:blipFill>
                <a:blip r:embed="rId6"/>
                <a:stretch>
                  <a:fillRect b="-6000"/>
                </a:stretch>
              </a:blipFill>
            </p:spPr>
            <p:txBody>
              <a:bodyPr/>
              <a:lstStyle/>
              <a:p>
                <a:r>
                  <a:rPr lang="en-GB">
                    <a:noFill/>
                  </a:rPr>
                  <a:t> </a:t>
                </a:r>
              </a:p>
            </p:txBody>
          </p:sp>
        </mc:Fallback>
      </mc:AlternateContent>
      <p:sp>
        <p:nvSpPr>
          <p:cNvPr id="25" name="TextBox 24"/>
          <p:cNvSpPr txBox="1"/>
          <p:nvPr/>
        </p:nvSpPr>
        <p:spPr>
          <a:xfrm>
            <a:off x="4038600" y="4953000"/>
            <a:ext cx="4267200"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We will now substitute these into the formula for the area, given earlier:</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6" name="TextBox 25"/>
              <p:cNvSpPr txBox="1"/>
              <p:nvPr/>
            </p:nvSpPr>
            <p:spPr>
              <a:xfrm>
                <a:off x="5257800" y="5562600"/>
                <a:ext cx="1856534" cy="658001"/>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𝐴𝑟𝑒𝑎</m:t>
                      </m:r>
                      <m:r>
                        <a:rPr lang="en-US" sz="1600" b="0" i="1" smtClean="0">
                          <a:latin typeface="Cambria Math"/>
                        </a:rPr>
                        <m:t>=</m:t>
                      </m:r>
                      <m:f>
                        <m:fPr>
                          <m:ctrlPr>
                            <a:rPr lang="en-US" sz="1600" b="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2</m:t>
                          </m:r>
                        </m:den>
                      </m:f>
                      <m:nary>
                        <m:naryPr>
                          <m:ctrlPr>
                            <a:rPr lang="en-US" sz="1600" b="0" i="1" smtClean="0">
                              <a:latin typeface="Cambria Math" panose="02040503050406030204" pitchFamily="18" charset="0"/>
                            </a:rPr>
                          </m:ctrlPr>
                        </m:naryPr>
                        <m:sub>
                          <m:r>
                            <m:rPr>
                              <m:brk m:alnAt="23"/>
                            </m:rPr>
                            <a:rPr lang="en-US" sz="1600" b="0" i="1" smtClean="0">
                              <a:latin typeface="Cambria Math"/>
                              <a:ea typeface="Cambria Math"/>
                            </a:rPr>
                            <m:t>𝛼</m:t>
                          </m:r>
                        </m:sub>
                        <m:sup>
                          <m:r>
                            <a:rPr lang="en-US" sz="1600" b="0" i="1" smtClean="0">
                              <a:latin typeface="Cambria Math"/>
                              <a:ea typeface="Cambria Math"/>
                            </a:rPr>
                            <m:t>𝛽</m:t>
                          </m:r>
                        </m:sup>
                        <m:e>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 </m:t>
                          </m:r>
                          <m:r>
                            <a:rPr lang="en-US" sz="1600" b="0" i="1" smtClean="0">
                              <a:latin typeface="Cambria Math"/>
                            </a:rPr>
                            <m:t>𝑑</m:t>
                          </m:r>
                          <m:r>
                            <a:rPr lang="en-US" sz="1600" b="0" i="1" smtClean="0">
                              <a:latin typeface="Cambria Math"/>
                              <a:ea typeface="Cambria Math"/>
                            </a:rPr>
                            <m:t>𝜃</m:t>
                          </m:r>
                        </m:e>
                      </m:nary>
                    </m:oMath>
                  </m:oMathPara>
                </a14:m>
                <a:endParaRPr lang="en-GB" sz="1600" dirty="0"/>
              </a:p>
            </p:txBody>
          </p:sp>
        </mc:Choice>
        <mc:Fallback xmlns="">
          <p:sp>
            <p:nvSpPr>
              <p:cNvPr id="26" name="TextBox 25"/>
              <p:cNvSpPr txBox="1">
                <a:spLocks noRot="1" noChangeAspect="1" noMove="1" noResize="1" noEditPoints="1" noAdjustHandles="1" noChangeArrowheads="1" noChangeShapeType="1" noTextEdit="1"/>
              </p:cNvSpPr>
              <p:nvPr/>
            </p:nvSpPr>
            <p:spPr>
              <a:xfrm>
                <a:off x="5257800" y="5562600"/>
                <a:ext cx="1856534" cy="658001"/>
              </a:xfrm>
              <a:prstGeom prst="rect">
                <a:avLst/>
              </a:prstGeom>
              <a:blipFill>
                <a:blip r:embed="rId7"/>
                <a:stretch>
                  <a:fillRect/>
                </a:stretch>
              </a:blipFill>
              <a:ln w="25400">
                <a:noFill/>
              </a:ln>
            </p:spPr>
            <p:txBody>
              <a:bodyPr/>
              <a:lstStyle/>
              <a:p>
                <a:r>
                  <a:rPr lang="en-GB">
                    <a:noFill/>
                  </a:rPr>
                  <a:t> </a:t>
                </a:r>
              </a:p>
            </p:txBody>
          </p:sp>
        </mc:Fallback>
      </mc:AlternateContent>
      <p:sp>
        <p:nvSpPr>
          <p:cNvPr id="22" name="Freeform 21"/>
          <p:cNvSpPr/>
          <p:nvPr/>
        </p:nvSpPr>
        <p:spPr>
          <a:xfrm>
            <a:off x="7111245" y="1910381"/>
            <a:ext cx="1094560" cy="645860"/>
          </a:xfrm>
          <a:custGeom>
            <a:avLst/>
            <a:gdLst>
              <a:gd name="connsiteX0" fmla="*/ 108776 w 1094560"/>
              <a:gd name="connsiteY0" fmla="*/ 625464 h 632262"/>
              <a:gd name="connsiteX1" fmla="*/ 57787 w 1094560"/>
              <a:gd name="connsiteY1" fmla="*/ 588072 h 632262"/>
              <a:gd name="connsiteX2" fmla="*/ 10197 w 1094560"/>
              <a:gd name="connsiteY2" fmla="*/ 509889 h 632262"/>
              <a:gd name="connsiteX3" fmla="*/ 0 w 1094560"/>
              <a:gd name="connsiteY3" fmla="*/ 421508 h 632262"/>
              <a:gd name="connsiteX4" fmla="*/ 13597 w 1094560"/>
              <a:gd name="connsiteY4" fmla="*/ 319531 h 632262"/>
              <a:gd name="connsiteX5" fmla="*/ 81582 w 1094560"/>
              <a:gd name="connsiteY5" fmla="*/ 180161 h 632262"/>
              <a:gd name="connsiteX6" fmla="*/ 210754 w 1094560"/>
              <a:gd name="connsiteY6" fmla="*/ 71385 h 632262"/>
              <a:gd name="connsiteX7" fmla="*/ 319530 w 1094560"/>
              <a:gd name="connsiteY7" fmla="*/ 23795 h 632262"/>
              <a:gd name="connsiteX8" fmla="*/ 445302 w 1094560"/>
              <a:gd name="connsiteY8" fmla="*/ 0 h 632262"/>
              <a:gd name="connsiteX9" fmla="*/ 557478 w 1094560"/>
              <a:gd name="connsiteY9" fmla="*/ 3400 h 632262"/>
              <a:gd name="connsiteX10" fmla="*/ 673052 w 1094560"/>
              <a:gd name="connsiteY10" fmla="*/ 30594 h 632262"/>
              <a:gd name="connsiteX11" fmla="*/ 775030 w 1094560"/>
              <a:gd name="connsiteY11" fmla="*/ 78183 h 632262"/>
              <a:gd name="connsiteX12" fmla="*/ 894004 w 1094560"/>
              <a:gd name="connsiteY12" fmla="*/ 166564 h 632262"/>
              <a:gd name="connsiteX13" fmla="*/ 989183 w 1094560"/>
              <a:gd name="connsiteY13" fmla="*/ 282139 h 632262"/>
              <a:gd name="connsiteX14" fmla="*/ 1067366 w 1094560"/>
              <a:gd name="connsiteY14" fmla="*/ 445303 h 632262"/>
              <a:gd name="connsiteX15" fmla="*/ 1087762 w 1094560"/>
              <a:gd name="connsiteY15" fmla="*/ 560878 h 632262"/>
              <a:gd name="connsiteX16" fmla="*/ 1094560 w 1094560"/>
              <a:gd name="connsiteY16" fmla="*/ 632262 h 632262"/>
              <a:gd name="connsiteX17" fmla="*/ 108776 w 1094560"/>
              <a:gd name="connsiteY17" fmla="*/ 625464 h 632262"/>
              <a:gd name="connsiteX0" fmla="*/ 108776 w 1094560"/>
              <a:gd name="connsiteY0" fmla="*/ 625464 h 632262"/>
              <a:gd name="connsiteX1" fmla="*/ 57787 w 1094560"/>
              <a:gd name="connsiteY1" fmla="*/ 588072 h 632262"/>
              <a:gd name="connsiteX2" fmla="*/ 10197 w 1094560"/>
              <a:gd name="connsiteY2" fmla="*/ 509889 h 632262"/>
              <a:gd name="connsiteX3" fmla="*/ 0 w 1094560"/>
              <a:gd name="connsiteY3" fmla="*/ 421508 h 632262"/>
              <a:gd name="connsiteX4" fmla="*/ 13597 w 1094560"/>
              <a:gd name="connsiteY4" fmla="*/ 319531 h 632262"/>
              <a:gd name="connsiteX5" fmla="*/ 81582 w 1094560"/>
              <a:gd name="connsiteY5" fmla="*/ 180161 h 632262"/>
              <a:gd name="connsiteX6" fmla="*/ 210754 w 1094560"/>
              <a:gd name="connsiteY6" fmla="*/ 71385 h 632262"/>
              <a:gd name="connsiteX7" fmla="*/ 319530 w 1094560"/>
              <a:gd name="connsiteY7" fmla="*/ 23795 h 632262"/>
              <a:gd name="connsiteX8" fmla="*/ 445302 w 1094560"/>
              <a:gd name="connsiteY8" fmla="*/ 0 h 632262"/>
              <a:gd name="connsiteX9" fmla="*/ 557478 w 1094560"/>
              <a:gd name="connsiteY9" fmla="*/ 3400 h 632262"/>
              <a:gd name="connsiteX10" fmla="*/ 673052 w 1094560"/>
              <a:gd name="connsiteY10" fmla="*/ 30594 h 632262"/>
              <a:gd name="connsiteX11" fmla="*/ 775030 w 1094560"/>
              <a:gd name="connsiteY11" fmla="*/ 78183 h 632262"/>
              <a:gd name="connsiteX12" fmla="*/ 894004 w 1094560"/>
              <a:gd name="connsiteY12" fmla="*/ 166564 h 632262"/>
              <a:gd name="connsiteX13" fmla="*/ 989183 w 1094560"/>
              <a:gd name="connsiteY13" fmla="*/ 282139 h 632262"/>
              <a:gd name="connsiteX14" fmla="*/ 1029974 w 1094560"/>
              <a:gd name="connsiteY14" fmla="*/ 346725 h 632262"/>
              <a:gd name="connsiteX15" fmla="*/ 1067366 w 1094560"/>
              <a:gd name="connsiteY15" fmla="*/ 445303 h 632262"/>
              <a:gd name="connsiteX16" fmla="*/ 1087762 w 1094560"/>
              <a:gd name="connsiteY16" fmla="*/ 560878 h 632262"/>
              <a:gd name="connsiteX17" fmla="*/ 1094560 w 1094560"/>
              <a:gd name="connsiteY17" fmla="*/ 632262 h 632262"/>
              <a:gd name="connsiteX18" fmla="*/ 108776 w 1094560"/>
              <a:gd name="connsiteY18" fmla="*/ 625464 h 632262"/>
              <a:gd name="connsiteX0" fmla="*/ 108776 w 1094560"/>
              <a:gd name="connsiteY0" fmla="*/ 625464 h 632262"/>
              <a:gd name="connsiteX1" fmla="*/ 57787 w 1094560"/>
              <a:gd name="connsiteY1" fmla="*/ 588072 h 632262"/>
              <a:gd name="connsiteX2" fmla="*/ 10197 w 1094560"/>
              <a:gd name="connsiteY2" fmla="*/ 509889 h 632262"/>
              <a:gd name="connsiteX3" fmla="*/ 0 w 1094560"/>
              <a:gd name="connsiteY3" fmla="*/ 421508 h 632262"/>
              <a:gd name="connsiteX4" fmla="*/ 13597 w 1094560"/>
              <a:gd name="connsiteY4" fmla="*/ 319531 h 632262"/>
              <a:gd name="connsiteX5" fmla="*/ 81582 w 1094560"/>
              <a:gd name="connsiteY5" fmla="*/ 180161 h 632262"/>
              <a:gd name="connsiteX6" fmla="*/ 210754 w 1094560"/>
              <a:gd name="connsiteY6" fmla="*/ 71385 h 632262"/>
              <a:gd name="connsiteX7" fmla="*/ 319530 w 1094560"/>
              <a:gd name="connsiteY7" fmla="*/ 23795 h 632262"/>
              <a:gd name="connsiteX8" fmla="*/ 445302 w 1094560"/>
              <a:gd name="connsiteY8" fmla="*/ 0 h 632262"/>
              <a:gd name="connsiteX9" fmla="*/ 557478 w 1094560"/>
              <a:gd name="connsiteY9" fmla="*/ 3400 h 632262"/>
              <a:gd name="connsiteX10" fmla="*/ 673052 w 1094560"/>
              <a:gd name="connsiteY10" fmla="*/ 30594 h 632262"/>
              <a:gd name="connsiteX11" fmla="*/ 775030 w 1094560"/>
              <a:gd name="connsiteY11" fmla="*/ 78183 h 632262"/>
              <a:gd name="connsiteX12" fmla="*/ 894004 w 1094560"/>
              <a:gd name="connsiteY12" fmla="*/ 166564 h 632262"/>
              <a:gd name="connsiteX13" fmla="*/ 938194 w 1094560"/>
              <a:gd name="connsiteY13" fmla="*/ 214154 h 632262"/>
              <a:gd name="connsiteX14" fmla="*/ 989183 w 1094560"/>
              <a:gd name="connsiteY14" fmla="*/ 282139 h 632262"/>
              <a:gd name="connsiteX15" fmla="*/ 1029974 w 1094560"/>
              <a:gd name="connsiteY15" fmla="*/ 346725 h 632262"/>
              <a:gd name="connsiteX16" fmla="*/ 1067366 w 1094560"/>
              <a:gd name="connsiteY16" fmla="*/ 445303 h 632262"/>
              <a:gd name="connsiteX17" fmla="*/ 1087762 w 1094560"/>
              <a:gd name="connsiteY17" fmla="*/ 560878 h 632262"/>
              <a:gd name="connsiteX18" fmla="*/ 1094560 w 1094560"/>
              <a:gd name="connsiteY18" fmla="*/ 632262 h 632262"/>
              <a:gd name="connsiteX19" fmla="*/ 108776 w 1094560"/>
              <a:gd name="connsiteY19" fmla="*/ 625464 h 632262"/>
              <a:gd name="connsiteX0" fmla="*/ 108776 w 1094560"/>
              <a:gd name="connsiteY0" fmla="*/ 625464 h 632262"/>
              <a:gd name="connsiteX1" fmla="*/ 57787 w 1094560"/>
              <a:gd name="connsiteY1" fmla="*/ 588072 h 632262"/>
              <a:gd name="connsiteX2" fmla="*/ 10197 w 1094560"/>
              <a:gd name="connsiteY2" fmla="*/ 509889 h 632262"/>
              <a:gd name="connsiteX3" fmla="*/ 0 w 1094560"/>
              <a:gd name="connsiteY3" fmla="*/ 421508 h 632262"/>
              <a:gd name="connsiteX4" fmla="*/ 13597 w 1094560"/>
              <a:gd name="connsiteY4" fmla="*/ 319531 h 632262"/>
              <a:gd name="connsiteX5" fmla="*/ 81582 w 1094560"/>
              <a:gd name="connsiteY5" fmla="*/ 180161 h 632262"/>
              <a:gd name="connsiteX6" fmla="*/ 210754 w 1094560"/>
              <a:gd name="connsiteY6" fmla="*/ 71385 h 632262"/>
              <a:gd name="connsiteX7" fmla="*/ 319530 w 1094560"/>
              <a:gd name="connsiteY7" fmla="*/ 23795 h 632262"/>
              <a:gd name="connsiteX8" fmla="*/ 445302 w 1094560"/>
              <a:gd name="connsiteY8" fmla="*/ 0 h 632262"/>
              <a:gd name="connsiteX9" fmla="*/ 557478 w 1094560"/>
              <a:gd name="connsiteY9" fmla="*/ 3400 h 632262"/>
              <a:gd name="connsiteX10" fmla="*/ 673052 w 1094560"/>
              <a:gd name="connsiteY10" fmla="*/ 30594 h 632262"/>
              <a:gd name="connsiteX11" fmla="*/ 775030 w 1094560"/>
              <a:gd name="connsiteY11" fmla="*/ 78183 h 632262"/>
              <a:gd name="connsiteX12" fmla="*/ 843015 w 1094560"/>
              <a:gd name="connsiteY12" fmla="*/ 115575 h 632262"/>
              <a:gd name="connsiteX13" fmla="*/ 894004 w 1094560"/>
              <a:gd name="connsiteY13" fmla="*/ 166564 h 632262"/>
              <a:gd name="connsiteX14" fmla="*/ 938194 w 1094560"/>
              <a:gd name="connsiteY14" fmla="*/ 214154 h 632262"/>
              <a:gd name="connsiteX15" fmla="*/ 989183 w 1094560"/>
              <a:gd name="connsiteY15" fmla="*/ 282139 h 632262"/>
              <a:gd name="connsiteX16" fmla="*/ 1029974 w 1094560"/>
              <a:gd name="connsiteY16" fmla="*/ 346725 h 632262"/>
              <a:gd name="connsiteX17" fmla="*/ 1067366 w 1094560"/>
              <a:gd name="connsiteY17" fmla="*/ 445303 h 632262"/>
              <a:gd name="connsiteX18" fmla="*/ 1087762 w 1094560"/>
              <a:gd name="connsiteY18" fmla="*/ 560878 h 632262"/>
              <a:gd name="connsiteX19" fmla="*/ 1094560 w 1094560"/>
              <a:gd name="connsiteY19" fmla="*/ 632262 h 632262"/>
              <a:gd name="connsiteX20" fmla="*/ 108776 w 1094560"/>
              <a:gd name="connsiteY20" fmla="*/ 625464 h 632262"/>
              <a:gd name="connsiteX0" fmla="*/ 108776 w 1094560"/>
              <a:gd name="connsiteY0" fmla="*/ 625464 h 632262"/>
              <a:gd name="connsiteX1" fmla="*/ 57787 w 1094560"/>
              <a:gd name="connsiteY1" fmla="*/ 588072 h 632262"/>
              <a:gd name="connsiteX2" fmla="*/ 10197 w 1094560"/>
              <a:gd name="connsiteY2" fmla="*/ 509889 h 632262"/>
              <a:gd name="connsiteX3" fmla="*/ 0 w 1094560"/>
              <a:gd name="connsiteY3" fmla="*/ 421508 h 632262"/>
              <a:gd name="connsiteX4" fmla="*/ 13597 w 1094560"/>
              <a:gd name="connsiteY4" fmla="*/ 319531 h 632262"/>
              <a:gd name="connsiteX5" fmla="*/ 81582 w 1094560"/>
              <a:gd name="connsiteY5" fmla="*/ 180161 h 632262"/>
              <a:gd name="connsiteX6" fmla="*/ 142768 w 1094560"/>
              <a:gd name="connsiteY6" fmla="*/ 115575 h 632262"/>
              <a:gd name="connsiteX7" fmla="*/ 210754 w 1094560"/>
              <a:gd name="connsiteY7" fmla="*/ 71385 h 632262"/>
              <a:gd name="connsiteX8" fmla="*/ 319530 w 1094560"/>
              <a:gd name="connsiteY8" fmla="*/ 23795 h 632262"/>
              <a:gd name="connsiteX9" fmla="*/ 445302 w 1094560"/>
              <a:gd name="connsiteY9" fmla="*/ 0 h 632262"/>
              <a:gd name="connsiteX10" fmla="*/ 557478 w 1094560"/>
              <a:gd name="connsiteY10" fmla="*/ 3400 h 632262"/>
              <a:gd name="connsiteX11" fmla="*/ 673052 w 1094560"/>
              <a:gd name="connsiteY11" fmla="*/ 30594 h 632262"/>
              <a:gd name="connsiteX12" fmla="*/ 775030 w 1094560"/>
              <a:gd name="connsiteY12" fmla="*/ 78183 h 632262"/>
              <a:gd name="connsiteX13" fmla="*/ 843015 w 1094560"/>
              <a:gd name="connsiteY13" fmla="*/ 115575 h 632262"/>
              <a:gd name="connsiteX14" fmla="*/ 894004 w 1094560"/>
              <a:gd name="connsiteY14" fmla="*/ 166564 h 632262"/>
              <a:gd name="connsiteX15" fmla="*/ 938194 w 1094560"/>
              <a:gd name="connsiteY15" fmla="*/ 214154 h 632262"/>
              <a:gd name="connsiteX16" fmla="*/ 989183 w 1094560"/>
              <a:gd name="connsiteY16" fmla="*/ 282139 h 632262"/>
              <a:gd name="connsiteX17" fmla="*/ 1029974 w 1094560"/>
              <a:gd name="connsiteY17" fmla="*/ 346725 h 632262"/>
              <a:gd name="connsiteX18" fmla="*/ 1067366 w 1094560"/>
              <a:gd name="connsiteY18" fmla="*/ 445303 h 632262"/>
              <a:gd name="connsiteX19" fmla="*/ 1087762 w 1094560"/>
              <a:gd name="connsiteY19" fmla="*/ 560878 h 632262"/>
              <a:gd name="connsiteX20" fmla="*/ 1094560 w 1094560"/>
              <a:gd name="connsiteY20" fmla="*/ 632262 h 632262"/>
              <a:gd name="connsiteX21" fmla="*/ 108776 w 1094560"/>
              <a:gd name="connsiteY21" fmla="*/ 625464 h 632262"/>
              <a:gd name="connsiteX0" fmla="*/ 108776 w 1094560"/>
              <a:gd name="connsiteY0" fmla="*/ 625464 h 632262"/>
              <a:gd name="connsiteX1" fmla="*/ 57787 w 1094560"/>
              <a:gd name="connsiteY1" fmla="*/ 588072 h 632262"/>
              <a:gd name="connsiteX2" fmla="*/ 10197 w 1094560"/>
              <a:gd name="connsiteY2" fmla="*/ 509889 h 632262"/>
              <a:gd name="connsiteX3" fmla="*/ 0 w 1094560"/>
              <a:gd name="connsiteY3" fmla="*/ 421508 h 632262"/>
              <a:gd name="connsiteX4" fmla="*/ 13597 w 1094560"/>
              <a:gd name="connsiteY4" fmla="*/ 319531 h 632262"/>
              <a:gd name="connsiteX5" fmla="*/ 40791 w 1094560"/>
              <a:gd name="connsiteY5" fmla="*/ 248146 h 632262"/>
              <a:gd name="connsiteX6" fmla="*/ 81582 w 1094560"/>
              <a:gd name="connsiteY6" fmla="*/ 180161 h 632262"/>
              <a:gd name="connsiteX7" fmla="*/ 142768 w 1094560"/>
              <a:gd name="connsiteY7" fmla="*/ 115575 h 632262"/>
              <a:gd name="connsiteX8" fmla="*/ 210754 w 1094560"/>
              <a:gd name="connsiteY8" fmla="*/ 71385 h 632262"/>
              <a:gd name="connsiteX9" fmla="*/ 319530 w 1094560"/>
              <a:gd name="connsiteY9" fmla="*/ 23795 h 632262"/>
              <a:gd name="connsiteX10" fmla="*/ 445302 w 1094560"/>
              <a:gd name="connsiteY10" fmla="*/ 0 h 632262"/>
              <a:gd name="connsiteX11" fmla="*/ 557478 w 1094560"/>
              <a:gd name="connsiteY11" fmla="*/ 3400 h 632262"/>
              <a:gd name="connsiteX12" fmla="*/ 673052 w 1094560"/>
              <a:gd name="connsiteY12" fmla="*/ 30594 h 632262"/>
              <a:gd name="connsiteX13" fmla="*/ 775030 w 1094560"/>
              <a:gd name="connsiteY13" fmla="*/ 78183 h 632262"/>
              <a:gd name="connsiteX14" fmla="*/ 843015 w 1094560"/>
              <a:gd name="connsiteY14" fmla="*/ 115575 h 632262"/>
              <a:gd name="connsiteX15" fmla="*/ 894004 w 1094560"/>
              <a:gd name="connsiteY15" fmla="*/ 166564 h 632262"/>
              <a:gd name="connsiteX16" fmla="*/ 938194 w 1094560"/>
              <a:gd name="connsiteY16" fmla="*/ 214154 h 632262"/>
              <a:gd name="connsiteX17" fmla="*/ 989183 w 1094560"/>
              <a:gd name="connsiteY17" fmla="*/ 282139 h 632262"/>
              <a:gd name="connsiteX18" fmla="*/ 1029974 w 1094560"/>
              <a:gd name="connsiteY18" fmla="*/ 346725 h 632262"/>
              <a:gd name="connsiteX19" fmla="*/ 1067366 w 1094560"/>
              <a:gd name="connsiteY19" fmla="*/ 445303 h 632262"/>
              <a:gd name="connsiteX20" fmla="*/ 1087762 w 1094560"/>
              <a:gd name="connsiteY20" fmla="*/ 560878 h 632262"/>
              <a:gd name="connsiteX21" fmla="*/ 1094560 w 1094560"/>
              <a:gd name="connsiteY21" fmla="*/ 632262 h 632262"/>
              <a:gd name="connsiteX22" fmla="*/ 108776 w 1094560"/>
              <a:gd name="connsiteY22" fmla="*/ 625464 h 632262"/>
              <a:gd name="connsiteX0" fmla="*/ 108776 w 1094560"/>
              <a:gd name="connsiteY0" fmla="*/ 625464 h 632262"/>
              <a:gd name="connsiteX1" fmla="*/ 57787 w 1094560"/>
              <a:gd name="connsiteY1" fmla="*/ 588072 h 632262"/>
              <a:gd name="connsiteX2" fmla="*/ 10197 w 1094560"/>
              <a:gd name="connsiteY2" fmla="*/ 509889 h 632262"/>
              <a:gd name="connsiteX3" fmla="*/ 0 w 1094560"/>
              <a:gd name="connsiteY3" fmla="*/ 421508 h 632262"/>
              <a:gd name="connsiteX4" fmla="*/ 0 w 1094560"/>
              <a:gd name="connsiteY4" fmla="*/ 373919 h 632262"/>
              <a:gd name="connsiteX5" fmla="*/ 13597 w 1094560"/>
              <a:gd name="connsiteY5" fmla="*/ 319531 h 632262"/>
              <a:gd name="connsiteX6" fmla="*/ 40791 w 1094560"/>
              <a:gd name="connsiteY6" fmla="*/ 248146 h 632262"/>
              <a:gd name="connsiteX7" fmla="*/ 81582 w 1094560"/>
              <a:gd name="connsiteY7" fmla="*/ 180161 h 632262"/>
              <a:gd name="connsiteX8" fmla="*/ 142768 w 1094560"/>
              <a:gd name="connsiteY8" fmla="*/ 115575 h 632262"/>
              <a:gd name="connsiteX9" fmla="*/ 210754 w 1094560"/>
              <a:gd name="connsiteY9" fmla="*/ 71385 h 632262"/>
              <a:gd name="connsiteX10" fmla="*/ 319530 w 1094560"/>
              <a:gd name="connsiteY10" fmla="*/ 23795 h 632262"/>
              <a:gd name="connsiteX11" fmla="*/ 445302 w 1094560"/>
              <a:gd name="connsiteY11" fmla="*/ 0 h 632262"/>
              <a:gd name="connsiteX12" fmla="*/ 557478 w 1094560"/>
              <a:gd name="connsiteY12" fmla="*/ 3400 h 632262"/>
              <a:gd name="connsiteX13" fmla="*/ 673052 w 1094560"/>
              <a:gd name="connsiteY13" fmla="*/ 30594 h 632262"/>
              <a:gd name="connsiteX14" fmla="*/ 775030 w 1094560"/>
              <a:gd name="connsiteY14" fmla="*/ 78183 h 632262"/>
              <a:gd name="connsiteX15" fmla="*/ 843015 w 1094560"/>
              <a:gd name="connsiteY15" fmla="*/ 115575 h 632262"/>
              <a:gd name="connsiteX16" fmla="*/ 894004 w 1094560"/>
              <a:gd name="connsiteY16" fmla="*/ 166564 h 632262"/>
              <a:gd name="connsiteX17" fmla="*/ 938194 w 1094560"/>
              <a:gd name="connsiteY17" fmla="*/ 214154 h 632262"/>
              <a:gd name="connsiteX18" fmla="*/ 989183 w 1094560"/>
              <a:gd name="connsiteY18" fmla="*/ 282139 h 632262"/>
              <a:gd name="connsiteX19" fmla="*/ 1029974 w 1094560"/>
              <a:gd name="connsiteY19" fmla="*/ 346725 h 632262"/>
              <a:gd name="connsiteX20" fmla="*/ 1067366 w 1094560"/>
              <a:gd name="connsiteY20" fmla="*/ 445303 h 632262"/>
              <a:gd name="connsiteX21" fmla="*/ 1087762 w 1094560"/>
              <a:gd name="connsiteY21" fmla="*/ 560878 h 632262"/>
              <a:gd name="connsiteX22" fmla="*/ 1094560 w 1094560"/>
              <a:gd name="connsiteY22" fmla="*/ 632262 h 632262"/>
              <a:gd name="connsiteX23" fmla="*/ 108776 w 1094560"/>
              <a:gd name="connsiteY23" fmla="*/ 625464 h 632262"/>
              <a:gd name="connsiteX0" fmla="*/ 108776 w 1094560"/>
              <a:gd name="connsiteY0" fmla="*/ 625464 h 632262"/>
              <a:gd name="connsiteX1" fmla="*/ 44190 w 1094560"/>
              <a:gd name="connsiteY1" fmla="*/ 571076 h 632262"/>
              <a:gd name="connsiteX2" fmla="*/ 10197 w 1094560"/>
              <a:gd name="connsiteY2" fmla="*/ 509889 h 632262"/>
              <a:gd name="connsiteX3" fmla="*/ 0 w 1094560"/>
              <a:gd name="connsiteY3" fmla="*/ 421508 h 632262"/>
              <a:gd name="connsiteX4" fmla="*/ 0 w 1094560"/>
              <a:gd name="connsiteY4" fmla="*/ 373919 h 632262"/>
              <a:gd name="connsiteX5" fmla="*/ 13597 w 1094560"/>
              <a:gd name="connsiteY5" fmla="*/ 319531 h 632262"/>
              <a:gd name="connsiteX6" fmla="*/ 40791 w 1094560"/>
              <a:gd name="connsiteY6" fmla="*/ 248146 h 632262"/>
              <a:gd name="connsiteX7" fmla="*/ 81582 w 1094560"/>
              <a:gd name="connsiteY7" fmla="*/ 180161 h 632262"/>
              <a:gd name="connsiteX8" fmla="*/ 142768 w 1094560"/>
              <a:gd name="connsiteY8" fmla="*/ 115575 h 632262"/>
              <a:gd name="connsiteX9" fmla="*/ 210754 w 1094560"/>
              <a:gd name="connsiteY9" fmla="*/ 71385 h 632262"/>
              <a:gd name="connsiteX10" fmla="*/ 319530 w 1094560"/>
              <a:gd name="connsiteY10" fmla="*/ 23795 h 632262"/>
              <a:gd name="connsiteX11" fmla="*/ 445302 w 1094560"/>
              <a:gd name="connsiteY11" fmla="*/ 0 h 632262"/>
              <a:gd name="connsiteX12" fmla="*/ 557478 w 1094560"/>
              <a:gd name="connsiteY12" fmla="*/ 3400 h 632262"/>
              <a:gd name="connsiteX13" fmla="*/ 673052 w 1094560"/>
              <a:gd name="connsiteY13" fmla="*/ 30594 h 632262"/>
              <a:gd name="connsiteX14" fmla="*/ 775030 w 1094560"/>
              <a:gd name="connsiteY14" fmla="*/ 78183 h 632262"/>
              <a:gd name="connsiteX15" fmla="*/ 843015 w 1094560"/>
              <a:gd name="connsiteY15" fmla="*/ 115575 h 632262"/>
              <a:gd name="connsiteX16" fmla="*/ 894004 w 1094560"/>
              <a:gd name="connsiteY16" fmla="*/ 166564 h 632262"/>
              <a:gd name="connsiteX17" fmla="*/ 938194 w 1094560"/>
              <a:gd name="connsiteY17" fmla="*/ 214154 h 632262"/>
              <a:gd name="connsiteX18" fmla="*/ 989183 w 1094560"/>
              <a:gd name="connsiteY18" fmla="*/ 282139 h 632262"/>
              <a:gd name="connsiteX19" fmla="*/ 1029974 w 1094560"/>
              <a:gd name="connsiteY19" fmla="*/ 346725 h 632262"/>
              <a:gd name="connsiteX20" fmla="*/ 1067366 w 1094560"/>
              <a:gd name="connsiteY20" fmla="*/ 445303 h 632262"/>
              <a:gd name="connsiteX21" fmla="*/ 1087762 w 1094560"/>
              <a:gd name="connsiteY21" fmla="*/ 560878 h 632262"/>
              <a:gd name="connsiteX22" fmla="*/ 1094560 w 1094560"/>
              <a:gd name="connsiteY22" fmla="*/ 632262 h 632262"/>
              <a:gd name="connsiteX23" fmla="*/ 108776 w 1094560"/>
              <a:gd name="connsiteY23" fmla="*/ 625464 h 632262"/>
              <a:gd name="connsiteX0" fmla="*/ 108776 w 1094560"/>
              <a:gd name="connsiteY0" fmla="*/ 625464 h 632262"/>
              <a:gd name="connsiteX1" fmla="*/ 44190 w 1094560"/>
              <a:gd name="connsiteY1" fmla="*/ 571076 h 632262"/>
              <a:gd name="connsiteX2" fmla="*/ 10197 w 1094560"/>
              <a:gd name="connsiteY2" fmla="*/ 509889 h 632262"/>
              <a:gd name="connsiteX3" fmla="*/ 0 w 1094560"/>
              <a:gd name="connsiteY3" fmla="*/ 421508 h 632262"/>
              <a:gd name="connsiteX4" fmla="*/ 0 w 1094560"/>
              <a:gd name="connsiteY4" fmla="*/ 373919 h 632262"/>
              <a:gd name="connsiteX5" fmla="*/ 13597 w 1094560"/>
              <a:gd name="connsiteY5" fmla="*/ 319531 h 632262"/>
              <a:gd name="connsiteX6" fmla="*/ 40791 w 1094560"/>
              <a:gd name="connsiteY6" fmla="*/ 248146 h 632262"/>
              <a:gd name="connsiteX7" fmla="*/ 81582 w 1094560"/>
              <a:gd name="connsiteY7" fmla="*/ 180161 h 632262"/>
              <a:gd name="connsiteX8" fmla="*/ 142768 w 1094560"/>
              <a:gd name="connsiteY8" fmla="*/ 115575 h 632262"/>
              <a:gd name="connsiteX9" fmla="*/ 210754 w 1094560"/>
              <a:gd name="connsiteY9" fmla="*/ 71385 h 632262"/>
              <a:gd name="connsiteX10" fmla="*/ 319530 w 1094560"/>
              <a:gd name="connsiteY10" fmla="*/ 23795 h 632262"/>
              <a:gd name="connsiteX11" fmla="*/ 445302 w 1094560"/>
              <a:gd name="connsiteY11" fmla="*/ 0 h 632262"/>
              <a:gd name="connsiteX12" fmla="*/ 557478 w 1094560"/>
              <a:gd name="connsiteY12" fmla="*/ 3400 h 632262"/>
              <a:gd name="connsiteX13" fmla="*/ 673052 w 1094560"/>
              <a:gd name="connsiteY13" fmla="*/ 30594 h 632262"/>
              <a:gd name="connsiteX14" fmla="*/ 775030 w 1094560"/>
              <a:gd name="connsiteY14" fmla="*/ 78183 h 632262"/>
              <a:gd name="connsiteX15" fmla="*/ 843015 w 1094560"/>
              <a:gd name="connsiteY15" fmla="*/ 115575 h 632262"/>
              <a:gd name="connsiteX16" fmla="*/ 894004 w 1094560"/>
              <a:gd name="connsiteY16" fmla="*/ 166564 h 632262"/>
              <a:gd name="connsiteX17" fmla="*/ 938194 w 1094560"/>
              <a:gd name="connsiteY17" fmla="*/ 214154 h 632262"/>
              <a:gd name="connsiteX18" fmla="*/ 989183 w 1094560"/>
              <a:gd name="connsiteY18" fmla="*/ 282139 h 632262"/>
              <a:gd name="connsiteX19" fmla="*/ 1029974 w 1094560"/>
              <a:gd name="connsiteY19" fmla="*/ 346725 h 632262"/>
              <a:gd name="connsiteX20" fmla="*/ 1067366 w 1094560"/>
              <a:gd name="connsiteY20" fmla="*/ 445303 h 632262"/>
              <a:gd name="connsiteX21" fmla="*/ 1087762 w 1094560"/>
              <a:gd name="connsiteY21" fmla="*/ 560878 h 632262"/>
              <a:gd name="connsiteX22" fmla="*/ 1094560 w 1094560"/>
              <a:gd name="connsiteY22" fmla="*/ 632262 h 632262"/>
              <a:gd name="connsiteX23" fmla="*/ 108776 w 1094560"/>
              <a:gd name="connsiteY23" fmla="*/ 625464 h 632262"/>
              <a:gd name="connsiteX0" fmla="*/ 108776 w 1094560"/>
              <a:gd name="connsiteY0" fmla="*/ 635662 h 635662"/>
              <a:gd name="connsiteX1" fmla="*/ 44190 w 1094560"/>
              <a:gd name="connsiteY1" fmla="*/ 571076 h 635662"/>
              <a:gd name="connsiteX2" fmla="*/ 10197 w 1094560"/>
              <a:gd name="connsiteY2" fmla="*/ 509889 h 635662"/>
              <a:gd name="connsiteX3" fmla="*/ 0 w 1094560"/>
              <a:gd name="connsiteY3" fmla="*/ 421508 h 635662"/>
              <a:gd name="connsiteX4" fmla="*/ 0 w 1094560"/>
              <a:gd name="connsiteY4" fmla="*/ 373919 h 635662"/>
              <a:gd name="connsiteX5" fmla="*/ 13597 w 1094560"/>
              <a:gd name="connsiteY5" fmla="*/ 319531 h 635662"/>
              <a:gd name="connsiteX6" fmla="*/ 40791 w 1094560"/>
              <a:gd name="connsiteY6" fmla="*/ 248146 h 635662"/>
              <a:gd name="connsiteX7" fmla="*/ 81582 w 1094560"/>
              <a:gd name="connsiteY7" fmla="*/ 180161 h 635662"/>
              <a:gd name="connsiteX8" fmla="*/ 142768 w 1094560"/>
              <a:gd name="connsiteY8" fmla="*/ 115575 h 635662"/>
              <a:gd name="connsiteX9" fmla="*/ 210754 w 1094560"/>
              <a:gd name="connsiteY9" fmla="*/ 71385 h 635662"/>
              <a:gd name="connsiteX10" fmla="*/ 319530 w 1094560"/>
              <a:gd name="connsiteY10" fmla="*/ 23795 h 635662"/>
              <a:gd name="connsiteX11" fmla="*/ 445302 w 1094560"/>
              <a:gd name="connsiteY11" fmla="*/ 0 h 635662"/>
              <a:gd name="connsiteX12" fmla="*/ 557478 w 1094560"/>
              <a:gd name="connsiteY12" fmla="*/ 3400 h 635662"/>
              <a:gd name="connsiteX13" fmla="*/ 673052 w 1094560"/>
              <a:gd name="connsiteY13" fmla="*/ 30594 h 635662"/>
              <a:gd name="connsiteX14" fmla="*/ 775030 w 1094560"/>
              <a:gd name="connsiteY14" fmla="*/ 78183 h 635662"/>
              <a:gd name="connsiteX15" fmla="*/ 843015 w 1094560"/>
              <a:gd name="connsiteY15" fmla="*/ 115575 h 635662"/>
              <a:gd name="connsiteX16" fmla="*/ 894004 w 1094560"/>
              <a:gd name="connsiteY16" fmla="*/ 166564 h 635662"/>
              <a:gd name="connsiteX17" fmla="*/ 938194 w 1094560"/>
              <a:gd name="connsiteY17" fmla="*/ 214154 h 635662"/>
              <a:gd name="connsiteX18" fmla="*/ 989183 w 1094560"/>
              <a:gd name="connsiteY18" fmla="*/ 282139 h 635662"/>
              <a:gd name="connsiteX19" fmla="*/ 1029974 w 1094560"/>
              <a:gd name="connsiteY19" fmla="*/ 346725 h 635662"/>
              <a:gd name="connsiteX20" fmla="*/ 1067366 w 1094560"/>
              <a:gd name="connsiteY20" fmla="*/ 445303 h 635662"/>
              <a:gd name="connsiteX21" fmla="*/ 1087762 w 1094560"/>
              <a:gd name="connsiteY21" fmla="*/ 560878 h 635662"/>
              <a:gd name="connsiteX22" fmla="*/ 1094560 w 1094560"/>
              <a:gd name="connsiteY22" fmla="*/ 632262 h 635662"/>
              <a:gd name="connsiteX23" fmla="*/ 108776 w 1094560"/>
              <a:gd name="connsiteY23" fmla="*/ 635662 h 635662"/>
              <a:gd name="connsiteX0" fmla="*/ 108776 w 1094560"/>
              <a:gd name="connsiteY0" fmla="*/ 635662 h 642460"/>
              <a:gd name="connsiteX1" fmla="*/ 44190 w 1094560"/>
              <a:gd name="connsiteY1" fmla="*/ 571076 h 642460"/>
              <a:gd name="connsiteX2" fmla="*/ 10197 w 1094560"/>
              <a:gd name="connsiteY2" fmla="*/ 509889 h 642460"/>
              <a:gd name="connsiteX3" fmla="*/ 0 w 1094560"/>
              <a:gd name="connsiteY3" fmla="*/ 421508 h 642460"/>
              <a:gd name="connsiteX4" fmla="*/ 0 w 1094560"/>
              <a:gd name="connsiteY4" fmla="*/ 373919 h 642460"/>
              <a:gd name="connsiteX5" fmla="*/ 13597 w 1094560"/>
              <a:gd name="connsiteY5" fmla="*/ 319531 h 642460"/>
              <a:gd name="connsiteX6" fmla="*/ 40791 w 1094560"/>
              <a:gd name="connsiteY6" fmla="*/ 248146 h 642460"/>
              <a:gd name="connsiteX7" fmla="*/ 81582 w 1094560"/>
              <a:gd name="connsiteY7" fmla="*/ 180161 h 642460"/>
              <a:gd name="connsiteX8" fmla="*/ 142768 w 1094560"/>
              <a:gd name="connsiteY8" fmla="*/ 115575 h 642460"/>
              <a:gd name="connsiteX9" fmla="*/ 210754 w 1094560"/>
              <a:gd name="connsiteY9" fmla="*/ 71385 h 642460"/>
              <a:gd name="connsiteX10" fmla="*/ 319530 w 1094560"/>
              <a:gd name="connsiteY10" fmla="*/ 23795 h 642460"/>
              <a:gd name="connsiteX11" fmla="*/ 445302 w 1094560"/>
              <a:gd name="connsiteY11" fmla="*/ 0 h 642460"/>
              <a:gd name="connsiteX12" fmla="*/ 557478 w 1094560"/>
              <a:gd name="connsiteY12" fmla="*/ 3400 h 642460"/>
              <a:gd name="connsiteX13" fmla="*/ 673052 w 1094560"/>
              <a:gd name="connsiteY13" fmla="*/ 30594 h 642460"/>
              <a:gd name="connsiteX14" fmla="*/ 775030 w 1094560"/>
              <a:gd name="connsiteY14" fmla="*/ 78183 h 642460"/>
              <a:gd name="connsiteX15" fmla="*/ 843015 w 1094560"/>
              <a:gd name="connsiteY15" fmla="*/ 115575 h 642460"/>
              <a:gd name="connsiteX16" fmla="*/ 894004 w 1094560"/>
              <a:gd name="connsiteY16" fmla="*/ 166564 h 642460"/>
              <a:gd name="connsiteX17" fmla="*/ 938194 w 1094560"/>
              <a:gd name="connsiteY17" fmla="*/ 214154 h 642460"/>
              <a:gd name="connsiteX18" fmla="*/ 989183 w 1094560"/>
              <a:gd name="connsiteY18" fmla="*/ 282139 h 642460"/>
              <a:gd name="connsiteX19" fmla="*/ 1029974 w 1094560"/>
              <a:gd name="connsiteY19" fmla="*/ 346725 h 642460"/>
              <a:gd name="connsiteX20" fmla="*/ 1067366 w 1094560"/>
              <a:gd name="connsiteY20" fmla="*/ 445303 h 642460"/>
              <a:gd name="connsiteX21" fmla="*/ 1087762 w 1094560"/>
              <a:gd name="connsiteY21" fmla="*/ 560878 h 642460"/>
              <a:gd name="connsiteX22" fmla="*/ 1094560 w 1094560"/>
              <a:gd name="connsiteY22" fmla="*/ 642460 h 642460"/>
              <a:gd name="connsiteX23" fmla="*/ 108776 w 1094560"/>
              <a:gd name="connsiteY23" fmla="*/ 635662 h 642460"/>
              <a:gd name="connsiteX0" fmla="*/ 108776 w 1094560"/>
              <a:gd name="connsiteY0" fmla="*/ 645860 h 652658"/>
              <a:gd name="connsiteX1" fmla="*/ 44190 w 1094560"/>
              <a:gd name="connsiteY1" fmla="*/ 581274 h 652658"/>
              <a:gd name="connsiteX2" fmla="*/ 10197 w 1094560"/>
              <a:gd name="connsiteY2" fmla="*/ 520087 h 652658"/>
              <a:gd name="connsiteX3" fmla="*/ 0 w 1094560"/>
              <a:gd name="connsiteY3" fmla="*/ 431706 h 652658"/>
              <a:gd name="connsiteX4" fmla="*/ 0 w 1094560"/>
              <a:gd name="connsiteY4" fmla="*/ 384117 h 652658"/>
              <a:gd name="connsiteX5" fmla="*/ 13597 w 1094560"/>
              <a:gd name="connsiteY5" fmla="*/ 329729 h 652658"/>
              <a:gd name="connsiteX6" fmla="*/ 40791 w 1094560"/>
              <a:gd name="connsiteY6" fmla="*/ 258344 h 652658"/>
              <a:gd name="connsiteX7" fmla="*/ 81582 w 1094560"/>
              <a:gd name="connsiteY7" fmla="*/ 190359 h 652658"/>
              <a:gd name="connsiteX8" fmla="*/ 142768 w 1094560"/>
              <a:gd name="connsiteY8" fmla="*/ 125773 h 652658"/>
              <a:gd name="connsiteX9" fmla="*/ 210754 w 1094560"/>
              <a:gd name="connsiteY9" fmla="*/ 81583 h 652658"/>
              <a:gd name="connsiteX10" fmla="*/ 319530 w 1094560"/>
              <a:gd name="connsiteY10" fmla="*/ 33993 h 652658"/>
              <a:gd name="connsiteX11" fmla="*/ 441903 w 1094560"/>
              <a:gd name="connsiteY11" fmla="*/ 0 h 652658"/>
              <a:gd name="connsiteX12" fmla="*/ 557478 w 1094560"/>
              <a:gd name="connsiteY12" fmla="*/ 13598 h 652658"/>
              <a:gd name="connsiteX13" fmla="*/ 673052 w 1094560"/>
              <a:gd name="connsiteY13" fmla="*/ 40792 h 652658"/>
              <a:gd name="connsiteX14" fmla="*/ 775030 w 1094560"/>
              <a:gd name="connsiteY14" fmla="*/ 88381 h 652658"/>
              <a:gd name="connsiteX15" fmla="*/ 843015 w 1094560"/>
              <a:gd name="connsiteY15" fmla="*/ 125773 h 652658"/>
              <a:gd name="connsiteX16" fmla="*/ 894004 w 1094560"/>
              <a:gd name="connsiteY16" fmla="*/ 176762 h 652658"/>
              <a:gd name="connsiteX17" fmla="*/ 938194 w 1094560"/>
              <a:gd name="connsiteY17" fmla="*/ 224352 h 652658"/>
              <a:gd name="connsiteX18" fmla="*/ 989183 w 1094560"/>
              <a:gd name="connsiteY18" fmla="*/ 292337 h 652658"/>
              <a:gd name="connsiteX19" fmla="*/ 1029974 w 1094560"/>
              <a:gd name="connsiteY19" fmla="*/ 356923 h 652658"/>
              <a:gd name="connsiteX20" fmla="*/ 1067366 w 1094560"/>
              <a:gd name="connsiteY20" fmla="*/ 455501 h 652658"/>
              <a:gd name="connsiteX21" fmla="*/ 1087762 w 1094560"/>
              <a:gd name="connsiteY21" fmla="*/ 571076 h 652658"/>
              <a:gd name="connsiteX22" fmla="*/ 1094560 w 1094560"/>
              <a:gd name="connsiteY22" fmla="*/ 652658 h 652658"/>
              <a:gd name="connsiteX23" fmla="*/ 108776 w 1094560"/>
              <a:gd name="connsiteY23" fmla="*/ 645860 h 652658"/>
              <a:gd name="connsiteX0" fmla="*/ 108776 w 1094560"/>
              <a:gd name="connsiteY0" fmla="*/ 645860 h 652658"/>
              <a:gd name="connsiteX1" fmla="*/ 44190 w 1094560"/>
              <a:gd name="connsiteY1" fmla="*/ 581274 h 652658"/>
              <a:gd name="connsiteX2" fmla="*/ 10197 w 1094560"/>
              <a:gd name="connsiteY2" fmla="*/ 520087 h 652658"/>
              <a:gd name="connsiteX3" fmla="*/ 0 w 1094560"/>
              <a:gd name="connsiteY3" fmla="*/ 431706 h 652658"/>
              <a:gd name="connsiteX4" fmla="*/ 0 w 1094560"/>
              <a:gd name="connsiteY4" fmla="*/ 384117 h 652658"/>
              <a:gd name="connsiteX5" fmla="*/ 13597 w 1094560"/>
              <a:gd name="connsiteY5" fmla="*/ 329729 h 652658"/>
              <a:gd name="connsiteX6" fmla="*/ 40791 w 1094560"/>
              <a:gd name="connsiteY6" fmla="*/ 258344 h 652658"/>
              <a:gd name="connsiteX7" fmla="*/ 81582 w 1094560"/>
              <a:gd name="connsiteY7" fmla="*/ 190359 h 652658"/>
              <a:gd name="connsiteX8" fmla="*/ 142768 w 1094560"/>
              <a:gd name="connsiteY8" fmla="*/ 125773 h 652658"/>
              <a:gd name="connsiteX9" fmla="*/ 210754 w 1094560"/>
              <a:gd name="connsiteY9" fmla="*/ 81583 h 652658"/>
              <a:gd name="connsiteX10" fmla="*/ 319530 w 1094560"/>
              <a:gd name="connsiteY10" fmla="*/ 33993 h 652658"/>
              <a:gd name="connsiteX11" fmla="*/ 441903 w 1094560"/>
              <a:gd name="connsiteY11" fmla="*/ 0 h 652658"/>
              <a:gd name="connsiteX12" fmla="*/ 591470 w 1094560"/>
              <a:gd name="connsiteY12" fmla="*/ 13598 h 652658"/>
              <a:gd name="connsiteX13" fmla="*/ 673052 w 1094560"/>
              <a:gd name="connsiteY13" fmla="*/ 40792 h 652658"/>
              <a:gd name="connsiteX14" fmla="*/ 775030 w 1094560"/>
              <a:gd name="connsiteY14" fmla="*/ 88381 h 652658"/>
              <a:gd name="connsiteX15" fmla="*/ 843015 w 1094560"/>
              <a:gd name="connsiteY15" fmla="*/ 125773 h 652658"/>
              <a:gd name="connsiteX16" fmla="*/ 894004 w 1094560"/>
              <a:gd name="connsiteY16" fmla="*/ 176762 h 652658"/>
              <a:gd name="connsiteX17" fmla="*/ 938194 w 1094560"/>
              <a:gd name="connsiteY17" fmla="*/ 224352 h 652658"/>
              <a:gd name="connsiteX18" fmla="*/ 989183 w 1094560"/>
              <a:gd name="connsiteY18" fmla="*/ 292337 h 652658"/>
              <a:gd name="connsiteX19" fmla="*/ 1029974 w 1094560"/>
              <a:gd name="connsiteY19" fmla="*/ 356923 h 652658"/>
              <a:gd name="connsiteX20" fmla="*/ 1067366 w 1094560"/>
              <a:gd name="connsiteY20" fmla="*/ 455501 h 652658"/>
              <a:gd name="connsiteX21" fmla="*/ 1087762 w 1094560"/>
              <a:gd name="connsiteY21" fmla="*/ 571076 h 652658"/>
              <a:gd name="connsiteX22" fmla="*/ 1094560 w 1094560"/>
              <a:gd name="connsiteY22" fmla="*/ 652658 h 652658"/>
              <a:gd name="connsiteX23" fmla="*/ 108776 w 1094560"/>
              <a:gd name="connsiteY23" fmla="*/ 645860 h 652658"/>
              <a:gd name="connsiteX0" fmla="*/ 108776 w 1094560"/>
              <a:gd name="connsiteY0" fmla="*/ 645860 h 652658"/>
              <a:gd name="connsiteX1" fmla="*/ 44190 w 1094560"/>
              <a:gd name="connsiteY1" fmla="*/ 581274 h 652658"/>
              <a:gd name="connsiteX2" fmla="*/ 10197 w 1094560"/>
              <a:gd name="connsiteY2" fmla="*/ 520087 h 652658"/>
              <a:gd name="connsiteX3" fmla="*/ 0 w 1094560"/>
              <a:gd name="connsiteY3" fmla="*/ 431706 h 652658"/>
              <a:gd name="connsiteX4" fmla="*/ 0 w 1094560"/>
              <a:gd name="connsiteY4" fmla="*/ 384117 h 652658"/>
              <a:gd name="connsiteX5" fmla="*/ 13597 w 1094560"/>
              <a:gd name="connsiteY5" fmla="*/ 329729 h 652658"/>
              <a:gd name="connsiteX6" fmla="*/ 40791 w 1094560"/>
              <a:gd name="connsiteY6" fmla="*/ 258344 h 652658"/>
              <a:gd name="connsiteX7" fmla="*/ 81582 w 1094560"/>
              <a:gd name="connsiteY7" fmla="*/ 190359 h 652658"/>
              <a:gd name="connsiteX8" fmla="*/ 142768 w 1094560"/>
              <a:gd name="connsiteY8" fmla="*/ 125773 h 652658"/>
              <a:gd name="connsiteX9" fmla="*/ 210754 w 1094560"/>
              <a:gd name="connsiteY9" fmla="*/ 81583 h 652658"/>
              <a:gd name="connsiteX10" fmla="*/ 319530 w 1094560"/>
              <a:gd name="connsiteY10" fmla="*/ 33993 h 652658"/>
              <a:gd name="connsiteX11" fmla="*/ 441903 w 1094560"/>
              <a:gd name="connsiteY11" fmla="*/ 0 h 652658"/>
              <a:gd name="connsiteX12" fmla="*/ 591470 w 1094560"/>
              <a:gd name="connsiteY12" fmla="*/ 13598 h 652658"/>
              <a:gd name="connsiteX13" fmla="*/ 690048 w 1094560"/>
              <a:gd name="connsiteY13" fmla="*/ 37393 h 652658"/>
              <a:gd name="connsiteX14" fmla="*/ 775030 w 1094560"/>
              <a:gd name="connsiteY14" fmla="*/ 88381 h 652658"/>
              <a:gd name="connsiteX15" fmla="*/ 843015 w 1094560"/>
              <a:gd name="connsiteY15" fmla="*/ 125773 h 652658"/>
              <a:gd name="connsiteX16" fmla="*/ 894004 w 1094560"/>
              <a:gd name="connsiteY16" fmla="*/ 176762 h 652658"/>
              <a:gd name="connsiteX17" fmla="*/ 938194 w 1094560"/>
              <a:gd name="connsiteY17" fmla="*/ 224352 h 652658"/>
              <a:gd name="connsiteX18" fmla="*/ 989183 w 1094560"/>
              <a:gd name="connsiteY18" fmla="*/ 292337 h 652658"/>
              <a:gd name="connsiteX19" fmla="*/ 1029974 w 1094560"/>
              <a:gd name="connsiteY19" fmla="*/ 356923 h 652658"/>
              <a:gd name="connsiteX20" fmla="*/ 1067366 w 1094560"/>
              <a:gd name="connsiteY20" fmla="*/ 455501 h 652658"/>
              <a:gd name="connsiteX21" fmla="*/ 1087762 w 1094560"/>
              <a:gd name="connsiteY21" fmla="*/ 571076 h 652658"/>
              <a:gd name="connsiteX22" fmla="*/ 1094560 w 1094560"/>
              <a:gd name="connsiteY22" fmla="*/ 652658 h 652658"/>
              <a:gd name="connsiteX23" fmla="*/ 108776 w 1094560"/>
              <a:gd name="connsiteY23" fmla="*/ 645860 h 652658"/>
              <a:gd name="connsiteX0" fmla="*/ 108776 w 1094560"/>
              <a:gd name="connsiteY0" fmla="*/ 645860 h 652658"/>
              <a:gd name="connsiteX1" fmla="*/ 44190 w 1094560"/>
              <a:gd name="connsiteY1" fmla="*/ 581274 h 652658"/>
              <a:gd name="connsiteX2" fmla="*/ 10197 w 1094560"/>
              <a:gd name="connsiteY2" fmla="*/ 520087 h 652658"/>
              <a:gd name="connsiteX3" fmla="*/ 0 w 1094560"/>
              <a:gd name="connsiteY3" fmla="*/ 431706 h 652658"/>
              <a:gd name="connsiteX4" fmla="*/ 0 w 1094560"/>
              <a:gd name="connsiteY4" fmla="*/ 384117 h 652658"/>
              <a:gd name="connsiteX5" fmla="*/ 13597 w 1094560"/>
              <a:gd name="connsiteY5" fmla="*/ 329729 h 652658"/>
              <a:gd name="connsiteX6" fmla="*/ 40791 w 1094560"/>
              <a:gd name="connsiteY6" fmla="*/ 258344 h 652658"/>
              <a:gd name="connsiteX7" fmla="*/ 81582 w 1094560"/>
              <a:gd name="connsiteY7" fmla="*/ 190359 h 652658"/>
              <a:gd name="connsiteX8" fmla="*/ 142768 w 1094560"/>
              <a:gd name="connsiteY8" fmla="*/ 125773 h 652658"/>
              <a:gd name="connsiteX9" fmla="*/ 210754 w 1094560"/>
              <a:gd name="connsiteY9" fmla="*/ 81583 h 652658"/>
              <a:gd name="connsiteX10" fmla="*/ 319530 w 1094560"/>
              <a:gd name="connsiteY10" fmla="*/ 33993 h 652658"/>
              <a:gd name="connsiteX11" fmla="*/ 441903 w 1094560"/>
              <a:gd name="connsiteY11" fmla="*/ 0 h 652658"/>
              <a:gd name="connsiteX12" fmla="*/ 591470 w 1094560"/>
              <a:gd name="connsiteY12" fmla="*/ 13598 h 652658"/>
              <a:gd name="connsiteX13" fmla="*/ 690048 w 1094560"/>
              <a:gd name="connsiteY13" fmla="*/ 37393 h 652658"/>
              <a:gd name="connsiteX14" fmla="*/ 781828 w 1094560"/>
              <a:gd name="connsiteY14" fmla="*/ 81582 h 652658"/>
              <a:gd name="connsiteX15" fmla="*/ 843015 w 1094560"/>
              <a:gd name="connsiteY15" fmla="*/ 125773 h 652658"/>
              <a:gd name="connsiteX16" fmla="*/ 894004 w 1094560"/>
              <a:gd name="connsiteY16" fmla="*/ 176762 h 652658"/>
              <a:gd name="connsiteX17" fmla="*/ 938194 w 1094560"/>
              <a:gd name="connsiteY17" fmla="*/ 224352 h 652658"/>
              <a:gd name="connsiteX18" fmla="*/ 989183 w 1094560"/>
              <a:gd name="connsiteY18" fmla="*/ 292337 h 652658"/>
              <a:gd name="connsiteX19" fmla="*/ 1029974 w 1094560"/>
              <a:gd name="connsiteY19" fmla="*/ 356923 h 652658"/>
              <a:gd name="connsiteX20" fmla="*/ 1067366 w 1094560"/>
              <a:gd name="connsiteY20" fmla="*/ 455501 h 652658"/>
              <a:gd name="connsiteX21" fmla="*/ 1087762 w 1094560"/>
              <a:gd name="connsiteY21" fmla="*/ 571076 h 652658"/>
              <a:gd name="connsiteX22" fmla="*/ 1094560 w 1094560"/>
              <a:gd name="connsiteY22" fmla="*/ 652658 h 652658"/>
              <a:gd name="connsiteX23" fmla="*/ 108776 w 1094560"/>
              <a:gd name="connsiteY23" fmla="*/ 645860 h 652658"/>
              <a:gd name="connsiteX0" fmla="*/ 108776 w 1094560"/>
              <a:gd name="connsiteY0" fmla="*/ 639062 h 645860"/>
              <a:gd name="connsiteX1" fmla="*/ 44190 w 1094560"/>
              <a:gd name="connsiteY1" fmla="*/ 574476 h 645860"/>
              <a:gd name="connsiteX2" fmla="*/ 10197 w 1094560"/>
              <a:gd name="connsiteY2" fmla="*/ 513289 h 645860"/>
              <a:gd name="connsiteX3" fmla="*/ 0 w 1094560"/>
              <a:gd name="connsiteY3" fmla="*/ 424908 h 645860"/>
              <a:gd name="connsiteX4" fmla="*/ 0 w 1094560"/>
              <a:gd name="connsiteY4" fmla="*/ 377319 h 645860"/>
              <a:gd name="connsiteX5" fmla="*/ 13597 w 1094560"/>
              <a:gd name="connsiteY5" fmla="*/ 322931 h 645860"/>
              <a:gd name="connsiteX6" fmla="*/ 40791 w 1094560"/>
              <a:gd name="connsiteY6" fmla="*/ 251546 h 645860"/>
              <a:gd name="connsiteX7" fmla="*/ 81582 w 1094560"/>
              <a:gd name="connsiteY7" fmla="*/ 183561 h 645860"/>
              <a:gd name="connsiteX8" fmla="*/ 142768 w 1094560"/>
              <a:gd name="connsiteY8" fmla="*/ 118975 h 645860"/>
              <a:gd name="connsiteX9" fmla="*/ 210754 w 1094560"/>
              <a:gd name="connsiteY9" fmla="*/ 74785 h 645860"/>
              <a:gd name="connsiteX10" fmla="*/ 319530 w 1094560"/>
              <a:gd name="connsiteY10" fmla="*/ 27195 h 645860"/>
              <a:gd name="connsiteX11" fmla="*/ 445302 w 1094560"/>
              <a:gd name="connsiteY11" fmla="*/ 0 h 645860"/>
              <a:gd name="connsiteX12" fmla="*/ 591470 w 1094560"/>
              <a:gd name="connsiteY12" fmla="*/ 6800 h 645860"/>
              <a:gd name="connsiteX13" fmla="*/ 690048 w 1094560"/>
              <a:gd name="connsiteY13" fmla="*/ 30595 h 645860"/>
              <a:gd name="connsiteX14" fmla="*/ 781828 w 1094560"/>
              <a:gd name="connsiteY14" fmla="*/ 74784 h 645860"/>
              <a:gd name="connsiteX15" fmla="*/ 843015 w 1094560"/>
              <a:gd name="connsiteY15" fmla="*/ 118975 h 645860"/>
              <a:gd name="connsiteX16" fmla="*/ 894004 w 1094560"/>
              <a:gd name="connsiteY16" fmla="*/ 169964 h 645860"/>
              <a:gd name="connsiteX17" fmla="*/ 938194 w 1094560"/>
              <a:gd name="connsiteY17" fmla="*/ 217554 h 645860"/>
              <a:gd name="connsiteX18" fmla="*/ 989183 w 1094560"/>
              <a:gd name="connsiteY18" fmla="*/ 285539 h 645860"/>
              <a:gd name="connsiteX19" fmla="*/ 1029974 w 1094560"/>
              <a:gd name="connsiteY19" fmla="*/ 350125 h 645860"/>
              <a:gd name="connsiteX20" fmla="*/ 1067366 w 1094560"/>
              <a:gd name="connsiteY20" fmla="*/ 448703 h 645860"/>
              <a:gd name="connsiteX21" fmla="*/ 1087762 w 1094560"/>
              <a:gd name="connsiteY21" fmla="*/ 564278 h 645860"/>
              <a:gd name="connsiteX22" fmla="*/ 1094560 w 1094560"/>
              <a:gd name="connsiteY22" fmla="*/ 645860 h 645860"/>
              <a:gd name="connsiteX23" fmla="*/ 108776 w 1094560"/>
              <a:gd name="connsiteY23" fmla="*/ 639062 h 64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94560" h="645860">
                <a:moveTo>
                  <a:pt x="108776" y="639062"/>
                </a:moveTo>
                <a:cubicBezTo>
                  <a:pt x="87247" y="620933"/>
                  <a:pt x="72518" y="606202"/>
                  <a:pt x="44190" y="574476"/>
                </a:cubicBezTo>
                <a:lnTo>
                  <a:pt x="10197" y="513289"/>
                </a:lnTo>
                <a:lnTo>
                  <a:pt x="0" y="424908"/>
                </a:lnTo>
                <a:lnTo>
                  <a:pt x="0" y="377319"/>
                </a:lnTo>
                <a:lnTo>
                  <a:pt x="13597" y="322931"/>
                </a:lnTo>
                <a:cubicBezTo>
                  <a:pt x="23795" y="299136"/>
                  <a:pt x="30593" y="275341"/>
                  <a:pt x="40791" y="251546"/>
                </a:cubicBezTo>
                <a:lnTo>
                  <a:pt x="81582" y="183561"/>
                </a:lnTo>
                <a:cubicBezTo>
                  <a:pt x="106510" y="160899"/>
                  <a:pt x="117840" y="141637"/>
                  <a:pt x="142768" y="118975"/>
                </a:cubicBezTo>
                <a:lnTo>
                  <a:pt x="210754" y="74785"/>
                </a:lnTo>
                <a:lnTo>
                  <a:pt x="319530" y="27195"/>
                </a:lnTo>
                <a:lnTo>
                  <a:pt x="445302" y="0"/>
                </a:lnTo>
                <a:lnTo>
                  <a:pt x="591470" y="6800"/>
                </a:lnTo>
                <a:lnTo>
                  <a:pt x="690048" y="30595"/>
                </a:lnTo>
                <a:lnTo>
                  <a:pt x="781828" y="74784"/>
                </a:lnTo>
                <a:cubicBezTo>
                  <a:pt x="802224" y="88381"/>
                  <a:pt x="822619" y="105378"/>
                  <a:pt x="843015" y="118975"/>
                </a:cubicBezTo>
                <a:lnTo>
                  <a:pt x="894004" y="169964"/>
                </a:lnTo>
                <a:cubicBezTo>
                  <a:pt x="908734" y="188093"/>
                  <a:pt x="923464" y="199425"/>
                  <a:pt x="938194" y="217554"/>
                </a:cubicBezTo>
                <a:lnTo>
                  <a:pt x="989183" y="285539"/>
                </a:lnTo>
                <a:cubicBezTo>
                  <a:pt x="999381" y="307068"/>
                  <a:pt x="1019776" y="328596"/>
                  <a:pt x="1029974" y="350125"/>
                </a:cubicBezTo>
                <a:lnTo>
                  <a:pt x="1067366" y="448703"/>
                </a:lnTo>
                <a:lnTo>
                  <a:pt x="1087762" y="564278"/>
                </a:lnTo>
                <a:lnTo>
                  <a:pt x="1094560" y="645860"/>
                </a:lnTo>
                <a:lnTo>
                  <a:pt x="108776" y="639062"/>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p:nvPr/>
        </p:nvCxnSpPr>
        <p:spPr>
          <a:xfrm>
            <a:off x="5593278" y="2553195"/>
            <a:ext cx="3265714"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27" name="タイトル 1">
            <a:extLst>
              <a:ext uri="{FF2B5EF4-FFF2-40B4-BE49-F238E27FC236}">
                <a16:creationId xmlns:a16="http://schemas.microsoft.com/office/drawing/2014/main" id="{0E58BD23-551D-4E21-AEC7-69A8E34B80FF}"/>
              </a:ext>
            </a:extLst>
          </p:cNvPr>
          <p:cNvSpPr>
            <a:spLocks noGrp="1"/>
          </p:cNvSpPr>
          <p:nvPr>
            <p:ph type="title"/>
          </p:nvPr>
        </p:nvSpPr>
        <p:spPr>
          <a:xfrm>
            <a:off x="628650" y="286524"/>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28" name="テキスト ボックス 27">
            <a:extLst>
              <a:ext uri="{FF2B5EF4-FFF2-40B4-BE49-F238E27FC236}">
                <a16:creationId xmlns:a16="http://schemas.microsoft.com/office/drawing/2014/main" id="{C18807FF-E602-4863-AB3E-C63B94F55A89}"/>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p:spTree>
    <p:extLst>
      <p:ext uri="{BB962C8B-B14F-4D97-AF65-F5344CB8AC3E}">
        <p14:creationId xmlns:p14="http://schemas.microsoft.com/office/powerpoint/2010/main" val="194162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linds(horizont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blinds(horizontal)">
                                      <p:cBhvr>
                                        <p:cTn id="39" dur="500"/>
                                        <p:tgtEl>
                                          <p:spTgt spid="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6">
                                            <p:txEl>
                                              <p:pRg st="2" end="2"/>
                                            </p:txEl>
                                          </p:spTgt>
                                        </p:tgtEl>
                                        <p:attrNameLst>
                                          <p:attrName>style.visibility</p:attrName>
                                        </p:attrNameLst>
                                      </p:cBhvr>
                                      <p:to>
                                        <p:strVal val="visible"/>
                                      </p:to>
                                    </p:set>
                                    <p:animEffect transition="in" filter="blinds(horizontal)">
                                      <p:cBhvr>
                                        <p:cTn id="44" dur="500"/>
                                        <p:tgtEl>
                                          <p:spTgt spid="6">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blinds(horizontal)">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5"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linds(vertical)">
                                      <p:cBhvr>
                                        <p:cTn id="54" dur="500"/>
                                        <p:tgtEl>
                                          <p:spTgt spid="15"/>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linds(horizontal)">
                                      <p:cBhvr>
                                        <p:cTn id="57" dur="500"/>
                                        <p:tgtEl>
                                          <p:spTgt spid="14"/>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blinds(horizontal)">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blinds(horizontal)">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blinds(horizontal)">
                                      <p:cBhvr>
                                        <p:cTn id="70" dur="500"/>
                                        <p:tgtEl>
                                          <p:spTgt spid="24"/>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blinds(horizontal)">
                                      <p:cBhvr>
                                        <p:cTn id="75" dur="500"/>
                                        <p:tgtEl>
                                          <p:spTgt spid="21"/>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blinds(horizontal)">
                                      <p:cBhvr>
                                        <p:cTn id="80" dur="500"/>
                                        <p:tgtEl>
                                          <p:spTgt spid="23"/>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blinds(horizontal)">
                                      <p:cBhvr>
                                        <p:cTn id="85" dur="500"/>
                                        <p:tgtEl>
                                          <p:spTgt spid="25"/>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blinds(horizontal)">
                                      <p:cBhvr>
                                        <p:cTn id="9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3" grpId="0"/>
      <p:bldP spid="14" grpId="0"/>
      <p:bldP spid="20" grpId="0"/>
      <p:bldP spid="21" grpId="0"/>
      <p:bldP spid="23" grpId="0"/>
      <p:bldP spid="24" grpId="0"/>
      <p:bldP spid="25" grpId="0"/>
      <p:bldP spid="26" grpId="0"/>
      <p:bldP spid="2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124200" cy="4800600"/>
          </a:xfrm>
        </p:spPr>
        <p:txBody>
          <a:bodyPr>
            <a:normAutofit/>
          </a:bodyPr>
          <a:lstStyle/>
          <a:p>
            <a:pPr marL="0" indent="0" algn="ctr">
              <a:buNone/>
            </a:pPr>
            <a:r>
              <a:rPr lang="en-GB" sz="1400" b="1" dirty="0">
                <a:latin typeface="Comic Sans MS" panose="030F0702030302020204" pitchFamily="66" charset="0"/>
              </a:rPr>
              <a:t>You can use Integration to find areas of sectors of curves, given their Polar equations</a:t>
            </a:r>
            <a:endParaRPr lang="en-GB" sz="1400" dirty="0">
              <a:latin typeface="Comic Sans MS" panose="030F0702030302020204" pitchFamily="66" charset="0"/>
            </a:endParaRPr>
          </a:p>
          <a:p>
            <a:pPr marL="0" indent="0" algn="ctr">
              <a:buNone/>
            </a:pPr>
            <a:endParaRPr lang="en-US" sz="1400" b="1" dirty="0">
              <a:latin typeface="Comic Sans MS" panose="030F0702030302020204" pitchFamily="66" charset="0"/>
            </a:endParaRPr>
          </a:p>
          <a:p>
            <a:pPr marL="0" indent="0" algn="ctr">
              <a:buNone/>
            </a:pPr>
            <a:r>
              <a:rPr lang="en-US" sz="1400" dirty="0">
                <a:latin typeface="Comic Sans MS" panose="030F0702030302020204" pitchFamily="66" charset="0"/>
              </a:rPr>
              <a:t>Find the area enclosed by the cardioid with equation:</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r = a(1 + cos</a:t>
            </a:r>
            <a:r>
              <a:rPr lang="el-GR" sz="1400" dirty="0">
                <a:latin typeface="Comic Sans MS" panose="030F0702030302020204" pitchFamily="66" charset="0"/>
              </a:rPr>
              <a:t>θ</a:t>
            </a:r>
            <a:r>
              <a:rPr lang="en-US" sz="1400" dirty="0">
                <a:latin typeface="Comic Sans MS" panose="030F0702030302020204" pitchFamily="66" charset="0"/>
              </a:rPr>
              <a:t>)</a:t>
            </a:r>
          </a:p>
          <a:p>
            <a:pPr marL="0" indent="0" algn="ctr">
              <a:buNone/>
            </a:pPr>
            <a:endParaRPr lang="en-US" sz="1400" dirty="0">
              <a:latin typeface="Comic Sans MS" panose="030F0702030302020204" pitchFamily="66" charset="0"/>
            </a:endParaRPr>
          </a:p>
          <a:p>
            <a:pPr algn="ctr">
              <a:buFont typeface="Wingdings"/>
              <a:buChar char="à"/>
            </a:pPr>
            <a:r>
              <a:rPr lang="en-US" sz="1400" dirty="0">
                <a:latin typeface="Comic Sans MS" panose="030F0702030302020204" pitchFamily="66" charset="0"/>
                <a:sym typeface="Wingdings" panose="05000000000000000000" pitchFamily="2" charset="2"/>
              </a:rPr>
              <a:t>Sketch the graph (you won’t always be asked to do this, but you should do as it helps </a:t>
            </a:r>
            <a:r>
              <a:rPr lang="en-US" sz="1400" dirty="0" err="1">
                <a:latin typeface="Comic Sans MS" panose="030F0702030302020204" pitchFamily="66" charset="0"/>
                <a:sym typeface="Wingdings" panose="05000000000000000000" pitchFamily="2" charset="2"/>
              </a:rPr>
              <a:t>visualise</a:t>
            </a:r>
            <a:r>
              <a:rPr lang="en-US" sz="1400" dirty="0">
                <a:latin typeface="Comic Sans MS" panose="030F0702030302020204" pitchFamily="66" charset="0"/>
                <a:sym typeface="Wingdings" panose="05000000000000000000" pitchFamily="2" charset="2"/>
              </a:rPr>
              <a:t> the question…)</a:t>
            </a:r>
          </a:p>
          <a:p>
            <a:pPr algn="ctr">
              <a:buFont typeface="Wingdings"/>
              <a:buChar char="à"/>
            </a:pP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3" name="TextBox 52"/>
              <p:cNvSpPr txBox="1"/>
              <p:nvPr/>
            </p:nvSpPr>
            <p:spPr>
              <a:xfrm>
                <a:off x="0" y="0"/>
                <a:ext cx="1856534" cy="65800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𝐴𝑟𝑒𝑎</m:t>
                      </m:r>
                      <m:r>
                        <a:rPr lang="en-US" sz="1600" b="0" i="1" smtClean="0">
                          <a:latin typeface="Cambria Math"/>
                        </a:rPr>
                        <m:t>=</m:t>
                      </m:r>
                      <m:f>
                        <m:fPr>
                          <m:ctrlPr>
                            <a:rPr lang="en-US" sz="1600" b="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2</m:t>
                          </m:r>
                        </m:den>
                      </m:f>
                      <m:nary>
                        <m:naryPr>
                          <m:ctrlPr>
                            <a:rPr lang="en-US" sz="1600" b="0" i="1" smtClean="0">
                              <a:latin typeface="Cambria Math" panose="02040503050406030204" pitchFamily="18" charset="0"/>
                            </a:rPr>
                          </m:ctrlPr>
                        </m:naryPr>
                        <m:sub>
                          <m:r>
                            <m:rPr>
                              <m:brk m:alnAt="23"/>
                            </m:rPr>
                            <a:rPr lang="en-US" sz="1600" b="0" i="1" smtClean="0">
                              <a:latin typeface="Cambria Math"/>
                              <a:ea typeface="Cambria Math"/>
                            </a:rPr>
                            <m:t>𝛼</m:t>
                          </m:r>
                        </m:sub>
                        <m:sup>
                          <m:r>
                            <a:rPr lang="en-US" sz="1600" b="0" i="1" smtClean="0">
                              <a:latin typeface="Cambria Math"/>
                              <a:ea typeface="Cambria Math"/>
                            </a:rPr>
                            <m:t>𝛽</m:t>
                          </m:r>
                        </m:sup>
                        <m:e>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 </m:t>
                          </m:r>
                          <m:r>
                            <a:rPr lang="en-US" sz="1600" b="0" i="1" smtClean="0">
                              <a:latin typeface="Cambria Math"/>
                            </a:rPr>
                            <m:t>𝑑</m:t>
                          </m:r>
                          <m:r>
                            <a:rPr lang="en-US" sz="1600" b="0" i="1" smtClean="0">
                              <a:latin typeface="Cambria Math"/>
                              <a:ea typeface="Cambria Math"/>
                            </a:rPr>
                            <m:t>𝜃</m:t>
                          </m:r>
                        </m:e>
                      </m:nary>
                    </m:oMath>
                  </m:oMathPara>
                </a14:m>
                <a:endParaRPr lang="en-GB" sz="1600" dirty="0"/>
              </a:p>
            </p:txBody>
          </p:sp>
        </mc:Choice>
        <mc:Fallback xmlns="">
          <p:sp>
            <p:nvSpPr>
              <p:cNvPr id="53" name="TextBox 52"/>
              <p:cNvSpPr txBox="1">
                <a:spLocks noRot="1" noChangeAspect="1" noMove="1" noResize="1" noEditPoints="1" noAdjustHandles="1" noChangeArrowheads="1" noChangeShapeType="1" noTextEdit="1"/>
              </p:cNvSpPr>
              <p:nvPr/>
            </p:nvSpPr>
            <p:spPr>
              <a:xfrm>
                <a:off x="0" y="0"/>
                <a:ext cx="1856534" cy="658001"/>
              </a:xfrm>
              <a:prstGeom prst="rect">
                <a:avLst/>
              </a:prstGeom>
              <a:blipFill>
                <a:blip r:embed="rId2"/>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1143000" y="5257800"/>
                <a:ext cx="67140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ea typeface="Cambria Math"/>
                        </a:rPr>
                        <m:t>𝛼</m:t>
                      </m:r>
                      <m:r>
                        <a:rPr lang="en-US" sz="1400" b="0" i="1" smtClean="0">
                          <a:latin typeface="Cambria Math"/>
                          <a:ea typeface="Cambria Math"/>
                        </a:rPr>
                        <m:t>=0</m:t>
                      </m:r>
                    </m:oMath>
                  </m:oMathPara>
                </a14:m>
                <a:endParaRPr lang="en-GB"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1143000" y="5257800"/>
                <a:ext cx="671401" cy="307777"/>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1828800" y="5257800"/>
                <a:ext cx="68326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ea typeface="Cambria Math"/>
                        </a:rPr>
                        <m:t>𝛽</m:t>
                      </m:r>
                      <m:r>
                        <a:rPr lang="en-US" sz="1400" b="0" i="1" smtClean="0">
                          <a:latin typeface="Cambria Math"/>
                          <a:ea typeface="Cambria Math"/>
                        </a:rPr>
                        <m:t>=</m:t>
                      </m:r>
                      <m:r>
                        <a:rPr lang="en-US" sz="1400" b="0" i="1" smtClean="0">
                          <a:latin typeface="Cambria Math"/>
                          <a:ea typeface="Cambria Math"/>
                        </a:rPr>
                        <m:t>𝜋</m:t>
                      </m:r>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1828800" y="5257800"/>
                <a:ext cx="683264" cy="307777"/>
              </a:xfrm>
              <a:prstGeom prst="rect">
                <a:avLst/>
              </a:prstGeom>
              <a:blipFill>
                <a:blip r:embed="rId4"/>
                <a:stretch>
                  <a:fillRect b="-6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1143000" y="4876800"/>
                <a:ext cx="148226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ea typeface="Cambria Math"/>
                        </a:rPr>
                        <m:t>𝑟</m:t>
                      </m:r>
                      <m:r>
                        <a:rPr lang="en-US" sz="1400" b="0" i="1" smtClean="0">
                          <a:latin typeface="Cambria Math"/>
                          <a:ea typeface="Cambria Math"/>
                        </a:rPr>
                        <m:t>=</m:t>
                      </m:r>
                      <m:r>
                        <a:rPr lang="en-US" sz="1400" b="0" i="1" smtClean="0">
                          <a:latin typeface="Cambria Math"/>
                          <a:ea typeface="Cambria Math"/>
                        </a:rPr>
                        <m:t>𝑎</m:t>
                      </m:r>
                      <m:r>
                        <a:rPr lang="en-US" sz="1400" b="0" i="1" smtClean="0">
                          <a:latin typeface="Cambria Math"/>
                          <a:ea typeface="Cambria Math"/>
                        </a:rPr>
                        <m:t>(1+</m:t>
                      </m:r>
                      <m:r>
                        <a:rPr lang="en-US" sz="1400" b="0" i="1" smtClean="0">
                          <a:latin typeface="Cambria Math"/>
                          <a:ea typeface="Cambria Math"/>
                        </a:rPr>
                        <m:t>𝑐𝑜𝑠</m:t>
                      </m:r>
                      <m:r>
                        <a:rPr lang="en-US" sz="1400" b="0" i="1" smtClean="0">
                          <a:latin typeface="Cambria Math"/>
                          <a:ea typeface="Cambria Math"/>
                        </a:rPr>
                        <m:t>𝜃</m:t>
                      </m:r>
                      <m:r>
                        <a:rPr lang="en-US" sz="1400" b="0" i="1" smtClean="0">
                          <a:latin typeface="Cambria Math"/>
                          <a:ea typeface="Cambria Math"/>
                        </a:rPr>
                        <m:t>)</m:t>
                      </m:r>
                    </m:oMath>
                  </m:oMathPara>
                </a14:m>
                <a:endParaRPr lang="en-GB" sz="1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1143000" y="4876800"/>
                <a:ext cx="1482265" cy="307777"/>
              </a:xfrm>
              <a:prstGeom prst="rect">
                <a:avLst/>
              </a:prstGeom>
              <a:blipFill>
                <a:blip r:embed="rId5"/>
                <a:stretch>
                  <a:fillRect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3733800" y="1447800"/>
                <a:ext cx="1019703" cy="5872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a:rPr>
                            <m:t>1</m:t>
                          </m:r>
                        </m:num>
                        <m:den>
                          <m:r>
                            <a:rPr lang="en-US" sz="1400" b="0" i="1" smtClean="0">
                              <a:latin typeface="Cambria Math"/>
                            </a:rPr>
                            <m:t>2</m:t>
                          </m:r>
                        </m:den>
                      </m:f>
                      <m:nary>
                        <m:naryPr>
                          <m:ctrlPr>
                            <a:rPr lang="en-US" sz="1400" b="0" i="1" smtClean="0">
                              <a:latin typeface="Cambria Math" panose="02040503050406030204" pitchFamily="18" charset="0"/>
                            </a:rPr>
                          </m:ctrlPr>
                        </m:naryPr>
                        <m:sub>
                          <m:r>
                            <m:rPr>
                              <m:brk m:alnAt="23"/>
                            </m:rPr>
                            <a:rPr lang="en-US" sz="1400" b="0" i="1" smtClean="0">
                              <a:latin typeface="Cambria Math"/>
                              <a:ea typeface="Cambria Math"/>
                            </a:rPr>
                            <m:t>𝛼</m:t>
                          </m:r>
                        </m:sub>
                        <m:sup>
                          <m:r>
                            <a:rPr lang="en-US" sz="1400" b="0" i="1" smtClean="0">
                              <a:latin typeface="Cambria Math"/>
                              <a:ea typeface="Cambria Math"/>
                            </a:rPr>
                            <m:t>𝛽</m:t>
                          </m:r>
                        </m:sup>
                        <m:e>
                          <m:sSup>
                            <m:sSupPr>
                              <m:ctrlPr>
                                <a:rPr lang="en-US" sz="1400" b="0" i="1" smtClean="0">
                                  <a:latin typeface="Cambria Math" panose="02040503050406030204" pitchFamily="18" charset="0"/>
                                </a:rPr>
                              </m:ctrlPr>
                            </m:sSupPr>
                            <m:e>
                              <m:r>
                                <a:rPr lang="en-US" sz="1400" b="0" i="1" smtClean="0">
                                  <a:latin typeface="Cambria Math"/>
                                </a:rPr>
                                <m:t>𝑟</m:t>
                              </m:r>
                            </m:e>
                            <m:sup>
                              <m:r>
                                <a:rPr lang="en-US" sz="1400" b="0" i="1" smtClean="0">
                                  <a:latin typeface="Cambria Math"/>
                                </a:rPr>
                                <m:t>2</m:t>
                              </m:r>
                            </m:sup>
                          </m:sSup>
                          <m:r>
                            <a:rPr lang="en-US" sz="1400" b="0" i="1" smtClean="0">
                              <a:latin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3733800" y="1447800"/>
                <a:ext cx="1019703" cy="587277"/>
              </a:xfrm>
              <a:prstGeom prst="rect">
                <a:avLst/>
              </a:prstGeom>
              <a:blipFill>
                <a:blip r:embed="rId6"/>
                <a:stretch>
                  <a:fillRect/>
                </a:stretch>
              </a:blipFill>
              <a:ln w="25400">
                <a:noFill/>
              </a:ln>
            </p:spPr>
            <p:txBody>
              <a:bodyPr/>
              <a:lstStyle/>
              <a:p>
                <a:r>
                  <a:rPr lang="en-GB">
                    <a:noFill/>
                  </a:rPr>
                  <a:t> </a:t>
                </a:r>
              </a:p>
            </p:txBody>
          </p:sp>
        </mc:Fallback>
      </mc:AlternateContent>
      <p:sp>
        <p:nvSpPr>
          <p:cNvPr id="6" name="Arc 5"/>
          <p:cNvSpPr/>
          <p:nvPr/>
        </p:nvSpPr>
        <p:spPr>
          <a:xfrm>
            <a:off x="4572000" y="1752600"/>
            <a:ext cx="457200" cy="6096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2" name="TextBox 11"/>
              <p:cNvSpPr txBox="1"/>
              <p:nvPr/>
            </p:nvSpPr>
            <p:spPr>
              <a:xfrm>
                <a:off x="3886200" y="2057400"/>
                <a:ext cx="890372" cy="5872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nary>
                        <m:naryPr>
                          <m:ctrlPr>
                            <a:rPr lang="en-US" sz="1400" b="0" i="1" smtClean="0">
                              <a:latin typeface="Cambria Math" panose="02040503050406030204" pitchFamily="18" charset="0"/>
                            </a:rPr>
                          </m:ctrlPr>
                        </m:naryPr>
                        <m:sub>
                          <m:r>
                            <m:rPr>
                              <m:brk m:alnAt="23"/>
                            </m:rPr>
                            <a:rPr lang="en-US" sz="1400" b="0" i="1" smtClean="0">
                              <a:latin typeface="Cambria Math"/>
                              <a:ea typeface="Cambria Math"/>
                            </a:rPr>
                            <m:t>𝛼</m:t>
                          </m:r>
                        </m:sub>
                        <m:sup>
                          <m:r>
                            <a:rPr lang="en-US" sz="1400" b="0" i="1" smtClean="0">
                              <a:latin typeface="Cambria Math"/>
                              <a:ea typeface="Cambria Math"/>
                            </a:rPr>
                            <m:t>𝛽</m:t>
                          </m:r>
                        </m:sup>
                        <m:e>
                          <m:sSup>
                            <m:sSupPr>
                              <m:ctrlPr>
                                <a:rPr lang="en-US" sz="1400" b="0" i="1" smtClean="0">
                                  <a:latin typeface="Cambria Math" panose="02040503050406030204" pitchFamily="18" charset="0"/>
                                </a:rPr>
                              </m:ctrlPr>
                            </m:sSupPr>
                            <m:e>
                              <m:r>
                                <a:rPr lang="en-US" sz="1400" b="0" i="1" smtClean="0">
                                  <a:latin typeface="Cambria Math"/>
                                </a:rPr>
                                <m:t>𝑟</m:t>
                              </m:r>
                            </m:e>
                            <m:sup>
                              <m:r>
                                <a:rPr lang="en-US" sz="1400" b="0" i="1" smtClean="0">
                                  <a:latin typeface="Cambria Math"/>
                                </a:rPr>
                                <m:t>2</m:t>
                              </m:r>
                            </m:sup>
                          </m:sSup>
                          <m:r>
                            <a:rPr lang="en-US" sz="1400" b="0" i="1" smtClean="0">
                              <a:latin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886200" y="2057400"/>
                <a:ext cx="890372" cy="587277"/>
              </a:xfrm>
              <a:prstGeom prst="rect">
                <a:avLst/>
              </a:prstGeom>
              <a:blipFill>
                <a:blip r:embed="rId7"/>
                <a:stretch>
                  <a:fillRect/>
                </a:stretch>
              </a:blipFill>
              <a:ln w="25400">
                <a:noFill/>
              </a:ln>
            </p:spPr>
            <p:txBody>
              <a:bodyPr/>
              <a:lstStyle/>
              <a:p>
                <a:r>
                  <a:rPr lang="en-GB">
                    <a:noFill/>
                  </a:rPr>
                  <a:t> </a:t>
                </a:r>
              </a:p>
            </p:txBody>
          </p:sp>
        </mc:Fallback>
      </mc:AlternateContent>
      <p:sp>
        <p:nvSpPr>
          <p:cNvPr id="7" name="TextBox 6"/>
          <p:cNvSpPr txBox="1"/>
          <p:nvPr/>
        </p:nvSpPr>
        <p:spPr>
          <a:xfrm>
            <a:off x="5029199" y="1800101"/>
            <a:ext cx="3948545"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As we will be doubling our answer at the end, we can just remove the ‘</a:t>
            </a:r>
            <a:r>
              <a:rPr lang="en-US" sz="1200" baseline="30000" dirty="0">
                <a:solidFill>
                  <a:srgbClr val="FF0000"/>
                </a:solidFill>
                <a:latin typeface="Comic Sans MS" panose="030F0702030302020204" pitchFamily="66" charset="0"/>
              </a:rPr>
              <a:t>1</a:t>
            </a:r>
            <a:r>
              <a:rPr lang="en-US" sz="1200" dirty="0">
                <a:solidFill>
                  <a:srgbClr val="FF0000"/>
                </a:solidFill>
                <a:latin typeface="Comic Sans MS" panose="030F0702030302020204" pitchFamily="66" charset="0"/>
              </a:rPr>
              <a:t>/</a:t>
            </a:r>
            <a:r>
              <a:rPr lang="en-US" sz="1200" baseline="-25000" dirty="0">
                <a:solidFill>
                  <a:srgbClr val="FF0000"/>
                </a:solidFill>
                <a:latin typeface="Comic Sans MS" panose="030F0702030302020204" pitchFamily="66" charset="0"/>
              </a:rPr>
              <a:t>2</a:t>
            </a:r>
            <a:r>
              <a:rPr lang="en-US" sz="1200" dirty="0">
                <a:solidFill>
                  <a:srgbClr val="FF0000"/>
                </a:solidFill>
                <a:latin typeface="Comic Sans MS" panose="030F0702030302020204" pitchFamily="66" charset="0"/>
              </a:rPr>
              <a:t>’ now to save us doing it later!</a:t>
            </a:r>
            <a:endParaRPr lang="en-GB" sz="1200" dirty="0">
              <a:solidFill>
                <a:srgbClr val="FF0000"/>
              </a:solidFill>
              <a:latin typeface="Comic Sans MS" panose="030F0702030302020204" pitchFamily="66" charset="0"/>
            </a:endParaRPr>
          </a:p>
        </p:txBody>
      </p:sp>
      <p:sp>
        <p:nvSpPr>
          <p:cNvPr id="14" name="Arc 13"/>
          <p:cNvSpPr/>
          <p:nvPr/>
        </p:nvSpPr>
        <p:spPr>
          <a:xfrm>
            <a:off x="5562600" y="2438400"/>
            <a:ext cx="457200" cy="6096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5" name="TextBox 14"/>
              <p:cNvSpPr txBox="1"/>
              <p:nvPr/>
            </p:nvSpPr>
            <p:spPr>
              <a:xfrm>
                <a:off x="3886200" y="2743200"/>
                <a:ext cx="1889300" cy="557845"/>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nary>
                        <m:naryPr>
                          <m:ctrlPr>
                            <a:rPr lang="en-US" sz="1400" b="0" i="1" smtClean="0">
                              <a:latin typeface="Cambria Math" panose="02040503050406030204" pitchFamily="18" charset="0"/>
                            </a:rPr>
                          </m:ctrlPr>
                        </m:naryPr>
                        <m:sub>
                          <m:r>
                            <m:rPr>
                              <m:brk m:alnAt="23"/>
                            </m:rPr>
                            <a:rPr lang="en-US" sz="1400" b="0" i="1" smtClean="0">
                              <a:latin typeface="Cambria Math"/>
                              <a:ea typeface="Cambria Math"/>
                            </a:rPr>
                            <m:t>0</m:t>
                          </m:r>
                        </m:sub>
                        <m:sup>
                          <m:r>
                            <a:rPr lang="en-US" sz="1400" b="0" i="1" smtClean="0">
                              <a:latin typeface="Cambria Math"/>
                              <a:ea typeface="Cambria Math"/>
                            </a:rPr>
                            <m:t>𝜋</m:t>
                          </m:r>
                        </m:sup>
                        <m:e>
                          <m:sSup>
                            <m:sSupPr>
                              <m:ctrlPr>
                                <a:rPr lang="en-US" sz="1400" b="0" i="1" smtClean="0">
                                  <a:latin typeface="Cambria Math" panose="02040503050406030204" pitchFamily="18" charset="0"/>
                                </a:rPr>
                              </m:ctrlPr>
                            </m:sSupPr>
                            <m:e>
                              <m:d>
                                <m:dPr>
                                  <m:ctrlPr>
                                    <a:rPr lang="en-US" sz="1400" b="0" i="1" smtClean="0">
                                      <a:latin typeface="Cambria Math" panose="02040503050406030204" pitchFamily="18" charset="0"/>
                                    </a:rPr>
                                  </m:ctrlPr>
                                </m:dPr>
                                <m:e>
                                  <m:r>
                                    <a:rPr lang="en-US" sz="1400" b="0" i="1" smtClean="0">
                                      <a:latin typeface="Cambria Math"/>
                                    </a:rPr>
                                    <m:t>𝑎</m:t>
                                  </m:r>
                                  <m:d>
                                    <m:dPr>
                                      <m:ctrlPr>
                                        <a:rPr lang="en-US" sz="1400" b="0" i="1" smtClean="0">
                                          <a:latin typeface="Cambria Math" panose="02040503050406030204" pitchFamily="18" charset="0"/>
                                        </a:rPr>
                                      </m:ctrlPr>
                                    </m:dPr>
                                    <m:e>
                                      <m:r>
                                        <a:rPr lang="en-US" sz="1400" b="0" i="1" smtClean="0">
                                          <a:latin typeface="Cambria Math"/>
                                        </a:rPr>
                                        <m:t>1+</m:t>
                                      </m:r>
                                      <m:r>
                                        <a:rPr lang="en-US" sz="1400" b="0" i="1" smtClean="0">
                                          <a:latin typeface="Cambria Math"/>
                                        </a:rPr>
                                        <m:t>𝑐𝑜𝑠</m:t>
                                      </m:r>
                                      <m:r>
                                        <a:rPr lang="en-US" sz="1400" b="0" i="1" smtClean="0">
                                          <a:latin typeface="Cambria Math"/>
                                          <a:ea typeface="Cambria Math"/>
                                        </a:rPr>
                                        <m:t>𝜃</m:t>
                                      </m:r>
                                    </m:e>
                                  </m:d>
                                </m:e>
                              </m:d>
                            </m:e>
                            <m:sup>
                              <m:r>
                                <a:rPr lang="en-US" sz="1400" b="0" i="1" smtClean="0">
                                  <a:latin typeface="Cambria Math"/>
                                </a:rPr>
                                <m:t>2</m:t>
                              </m:r>
                            </m:sup>
                          </m:sSup>
                          <m:r>
                            <a:rPr lang="en-US" sz="1400" b="0" i="1" smtClean="0">
                              <a:latin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886200" y="2743200"/>
                <a:ext cx="1889300" cy="557845"/>
              </a:xfrm>
              <a:prstGeom prst="rect">
                <a:avLst/>
              </a:prstGeom>
              <a:blipFill>
                <a:blip r:embed="rId8"/>
                <a:stretch>
                  <a:fillRect l="-33981" t="-151087" b="-221739"/>
                </a:stretch>
              </a:blipFill>
              <a:ln w="25400">
                <a:noFill/>
              </a:ln>
            </p:spPr>
            <p:txBody>
              <a:bodyPr/>
              <a:lstStyle/>
              <a:p>
                <a:r>
                  <a:rPr lang="en-GB">
                    <a:noFill/>
                  </a:rPr>
                  <a:t> </a:t>
                </a:r>
              </a:p>
            </p:txBody>
          </p:sp>
        </mc:Fallback>
      </mc:AlternateContent>
      <p:sp>
        <p:nvSpPr>
          <p:cNvPr id="16" name="TextBox 15"/>
          <p:cNvSpPr txBox="1"/>
          <p:nvPr/>
        </p:nvSpPr>
        <p:spPr>
          <a:xfrm>
            <a:off x="6019800" y="2590800"/>
            <a:ext cx="11430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Sub in values</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7" name="TextBox 16"/>
              <p:cNvSpPr txBox="1"/>
              <p:nvPr/>
            </p:nvSpPr>
            <p:spPr>
              <a:xfrm>
                <a:off x="3886200" y="3429000"/>
                <a:ext cx="1828800" cy="557845"/>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nary>
                        <m:naryPr>
                          <m:ctrlPr>
                            <a:rPr lang="en-US" sz="1400" b="0" i="1" smtClean="0">
                              <a:latin typeface="Cambria Math" panose="02040503050406030204" pitchFamily="18" charset="0"/>
                            </a:rPr>
                          </m:ctrlPr>
                        </m:naryPr>
                        <m:sub>
                          <m:r>
                            <m:rPr>
                              <m:brk m:alnAt="23"/>
                            </m:rPr>
                            <a:rPr lang="en-US" sz="1400" b="0" i="1" smtClean="0">
                              <a:latin typeface="Cambria Math"/>
                              <a:ea typeface="Cambria Math"/>
                            </a:rPr>
                            <m:t>0</m:t>
                          </m:r>
                        </m:sub>
                        <m:sup>
                          <m:r>
                            <a:rPr lang="en-US" sz="1400" b="0" i="1" smtClean="0">
                              <a:latin typeface="Cambria Math"/>
                              <a:ea typeface="Cambria Math"/>
                            </a:rPr>
                            <m:t>𝜋</m:t>
                          </m:r>
                        </m:sup>
                        <m:e>
                          <m:sSup>
                            <m:sSupPr>
                              <m:ctrlPr>
                                <a:rPr lang="en-US" sz="1400" b="0" i="1" smtClean="0">
                                  <a:latin typeface="Cambria Math" panose="02040503050406030204" pitchFamily="18" charset="0"/>
                                </a:rPr>
                              </m:ctrlPr>
                            </m:sSupPr>
                            <m:e>
                              <m:r>
                                <a:rPr lang="en-US" sz="1400" b="0" i="1" smtClean="0">
                                  <a:latin typeface="Cambria Math"/>
                                </a:rPr>
                                <m:t>𝑎</m:t>
                              </m:r>
                            </m:e>
                            <m:sup>
                              <m:r>
                                <a:rPr lang="en-US" sz="1400" b="0" i="1" smtClean="0">
                                  <a:latin typeface="Cambria Math"/>
                                </a:rPr>
                                <m:t>2</m:t>
                              </m:r>
                            </m:sup>
                          </m:sSup>
                          <m:sSup>
                            <m:sSupPr>
                              <m:ctrlPr>
                                <a:rPr lang="en-US" sz="1400" b="0" i="1" smtClean="0">
                                  <a:latin typeface="Cambria Math" panose="02040503050406030204" pitchFamily="18" charset="0"/>
                                </a:rPr>
                              </m:ctrlPr>
                            </m:sSupPr>
                            <m:e>
                              <m:d>
                                <m:dPr>
                                  <m:ctrlPr>
                                    <a:rPr lang="en-US" sz="1400" b="0" i="1" smtClean="0">
                                      <a:latin typeface="Cambria Math" panose="02040503050406030204" pitchFamily="18" charset="0"/>
                                    </a:rPr>
                                  </m:ctrlPr>
                                </m:dPr>
                                <m:e>
                                  <m:r>
                                    <a:rPr lang="en-US" sz="1400" b="0" i="1" smtClean="0">
                                      <a:latin typeface="Cambria Math"/>
                                    </a:rPr>
                                    <m:t>1+</m:t>
                                  </m:r>
                                  <m:r>
                                    <a:rPr lang="en-US" sz="1400" b="0" i="1" smtClean="0">
                                      <a:latin typeface="Cambria Math"/>
                                    </a:rPr>
                                    <m:t>𝑐𝑜𝑠</m:t>
                                  </m:r>
                                  <m:r>
                                    <a:rPr lang="en-US" sz="1400" b="0" i="1" smtClean="0">
                                      <a:latin typeface="Cambria Math"/>
                                      <a:ea typeface="Cambria Math"/>
                                    </a:rPr>
                                    <m:t>𝜃</m:t>
                                  </m:r>
                                </m:e>
                              </m:d>
                            </m:e>
                            <m:sup>
                              <m:r>
                                <a:rPr lang="en-US" sz="1400" b="0" i="1" smtClean="0">
                                  <a:latin typeface="Cambria Math"/>
                                </a:rPr>
                                <m:t>2</m:t>
                              </m:r>
                            </m:sup>
                          </m:sSup>
                          <m:r>
                            <a:rPr lang="en-US" sz="1400" b="0" i="1" smtClean="0">
                              <a:latin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3886200" y="3429000"/>
                <a:ext cx="1828800" cy="557845"/>
              </a:xfrm>
              <a:prstGeom prst="rect">
                <a:avLst/>
              </a:prstGeom>
              <a:blipFill>
                <a:blip r:embed="rId9"/>
                <a:stretch>
                  <a:fillRect l="-34667" t="-152747" b="-224176"/>
                </a:stretch>
              </a:blipFill>
              <a:ln w="25400">
                <a:noFill/>
              </a:ln>
            </p:spPr>
            <p:txBody>
              <a:bodyPr/>
              <a:lstStyle/>
              <a:p>
                <a:r>
                  <a:rPr lang="en-GB">
                    <a:noFill/>
                  </a:rPr>
                  <a:t> </a:t>
                </a:r>
              </a:p>
            </p:txBody>
          </p:sp>
        </mc:Fallback>
      </mc:AlternateContent>
      <p:sp>
        <p:nvSpPr>
          <p:cNvPr id="18" name="Arc 17"/>
          <p:cNvSpPr/>
          <p:nvPr/>
        </p:nvSpPr>
        <p:spPr>
          <a:xfrm>
            <a:off x="5562600" y="3124200"/>
            <a:ext cx="457200" cy="6096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TextBox 18"/>
          <p:cNvSpPr txBox="1"/>
          <p:nvPr/>
        </p:nvSpPr>
        <p:spPr>
          <a:xfrm>
            <a:off x="6019800" y="3276600"/>
            <a:ext cx="11430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Square it all</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0" name="TextBox 19"/>
              <p:cNvSpPr txBox="1"/>
              <p:nvPr/>
            </p:nvSpPr>
            <p:spPr>
              <a:xfrm>
                <a:off x="3657600" y="4114800"/>
                <a:ext cx="1828800" cy="557845"/>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a:rPr>
                            <m:t>𝑎</m:t>
                          </m:r>
                        </m:e>
                        <m:sup>
                          <m:r>
                            <a:rPr lang="en-US" sz="1400" b="0" i="1" smtClean="0">
                              <a:latin typeface="Cambria Math"/>
                            </a:rPr>
                            <m:t>2</m:t>
                          </m:r>
                        </m:sup>
                      </m:sSup>
                      <m:nary>
                        <m:naryPr>
                          <m:ctrlPr>
                            <a:rPr lang="en-US" sz="1400" b="0" i="1" smtClean="0">
                              <a:latin typeface="Cambria Math" panose="02040503050406030204" pitchFamily="18" charset="0"/>
                            </a:rPr>
                          </m:ctrlPr>
                        </m:naryPr>
                        <m:sub>
                          <m:r>
                            <a:rPr lang="en-US" sz="1400" b="0" i="1" smtClean="0">
                              <a:latin typeface="Cambria Math"/>
                            </a:rPr>
                            <m:t>0</m:t>
                          </m:r>
                        </m:sub>
                        <m:sup>
                          <m:r>
                            <a:rPr lang="en-US" sz="1400" b="0" i="1" smtClean="0">
                              <a:latin typeface="Cambria Math"/>
                              <a:ea typeface="Cambria Math"/>
                            </a:rPr>
                            <m:t>𝜋</m:t>
                          </m:r>
                        </m:sup>
                        <m:e>
                          <m:sSup>
                            <m:sSupPr>
                              <m:ctrlPr>
                                <a:rPr lang="en-US" sz="1400" b="0" i="1" smtClean="0">
                                  <a:latin typeface="Cambria Math" panose="02040503050406030204" pitchFamily="18" charset="0"/>
                                </a:rPr>
                              </m:ctrlPr>
                            </m:sSupPr>
                            <m:e>
                              <m:d>
                                <m:dPr>
                                  <m:ctrlPr>
                                    <a:rPr lang="en-US" sz="1400" b="0" i="1" smtClean="0">
                                      <a:latin typeface="Cambria Math" panose="02040503050406030204" pitchFamily="18" charset="0"/>
                                    </a:rPr>
                                  </m:ctrlPr>
                                </m:dPr>
                                <m:e>
                                  <m:r>
                                    <a:rPr lang="en-US" sz="1400" b="0" i="1" smtClean="0">
                                      <a:latin typeface="Cambria Math"/>
                                    </a:rPr>
                                    <m:t>1+</m:t>
                                  </m:r>
                                  <m:r>
                                    <a:rPr lang="en-US" sz="1400" b="0" i="1" smtClean="0">
                                      <a:latin typeface="Cambria Math"/>
                                    </a:rPr>
                                    <m:t>𝑐𝑜𝑠</m:t>
                                  </m:r>
                                  <m:r>
                                    <a:rPr lang="en-US" sz="1400" b="0" i="1" smtClean="0">
                                      <a:latin typeface="Cambria Math"/>
                                      <a:ea typeface="Cambria Math"/>
                                    </a:rPr>
                                    <m:t>𝜃</m:t>
                                  </m:r>
                                </m:e>
                              </m:d>
                            </m:e>
                            <m:sup>
                              <m:r>
                                <a:rPr lang="en-US" sz="1400" b="0" i="1" smtClean="0">
                                  <a:latin typeface="Cambria Math"/>
                                </a:rPr>
                                <m:t>2</m:t>
                              </m:r>
                            </m:sup>
                          </m:sSup>
                          <m:r>
                            <a:rPr lang="en-US" sz="1400" b="0" i="1" smtClean="0">
                              <a:latin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657600" y="4114800"/>
                <a:ext cx="1828800" cy="557845"/>
              </a:xfrm>
              <a:prstGeom prst="rect">
                <a:avLst/>
              </a:prstGeom>
              <a:blipFill>
                <a:blip r:embed="rId10"/>
                <a:stretch>
                  <a:fillRect l="-23333" t="-151087" b="-221739"/>
                </a:stretch>
              </a:blipFill>
              <a:ln w="25400">
                <a:noFill/>
              </a:ln>
            </p:spPr>
            <p:txBody>
              <a:bodyPr/>
              <a:lstStyle/>
              <a:p>
                <a:r>
                  <a:rPr lang="en-GB">
                    <a:noFill/>
                  </a:rPr>
                  <a:t> </a:t>
                </a:r>
              </a:p>
            </p:txBody>
          </p:sp>
        </mc:Fallback>
      </mc:AlternateContent>
      <p:sp>
        <p:nvSpPr>
          <p:cNvPr id="21" name="Arc 20"/>
          <p:cNvSpPr/>
          <p:nvPr/>
        </p:nvSpPr>
        <p:spPr>
          <a:xfrm>
            <a:off x="5410200" y="3733800"/>
            <a:ext cx="457200" cy="6096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TextBox 21"/>
          <p:cNvSpPr txBox="1"/>
          <p:nvPr/>
        </p:nvSpPr>
        <p:spPr>
          <a:xfrm>
            <a:off x="5867400" y="3810000"/>
            <a:ext cx="26670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You can put the ‘a</a:t>
            </a:r>
            <a:r>
              <a:rPr lang="en-US" sz="1200" baseline="30000" dirty="0">
                <a:solidFill>
                  <a:srgbClr val="FF0000"/>
                </a:solidFill>
                <a:latin typeface="Comic Sans MS" panose="030F0702030302020204" pitchFamily="66" charset="0"/>
              </a:rPr>
              <a:t>2</a:t>
            </a:r>
            <a:r>
              <a:rPr lang="en-US" sz="1200" dirty="0">
                <a:solidFill>
                  <a:srgbClr val="FF0000"/>
                </a:solidFill>
                <a:latin typeface="Comic Sans MS" panose="030F0702030302020204" pitchFamily="66" charset="0"/>
              </a:rPr>
              <a:t>’ term outside the integral, since it is a constant</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3" name="TextBox 22"/>
              <p:cNvSpPr txBox="1"/>
              <p:nvPr/>
            </p:nvSpPr>
            <p:spPr>
              <a:xfrm>
                <a:off x="3686299" y="4800600"/>
                <a:ext cx="2209800" cy="557845"/>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a:rPr>
                            <m:t>𝑎</m:t>
                          </m:r>
                        </m:e>
                        <m:sup>
                          <m:r>
                            <a:rPr lang="en-US" sz="1400" b="0" i="1" smtClean="0">
                              <a:latin typeface="Cambria Math"/>
                            </a:rPr>
                            <m:t>2</m:t>
                          </m:r>
                        </m:sup>
                      </m:sSup>
                      <m:nary>
                        <m:naryPr>
                          <m:ctrlPr>
                            <a:rPr lang="en-US" sz="1400" b="0" i="1" smtClean="0">
                              <a:latin typeface="Cambria Math" panose="02040503050406030204" pitchFamily="18" charset="0"/>
                            </a:rPr>
                          </m:ctrlPr>
                        </m:naryPr>
                        <m:sub>
                          <m:r>
                            <a:rPr lang="en-US" sz="1400" b="0" i="1" smtClean="0">
                              <a:latin typeface="Cambria Math"/>
                            </a:rPr>
                            <m:t>0</m:t>
                          </m:r>
                        </m:sub>
                        <m:sup>
                          <m:r>
                            <a:rPr lang="en-US" sz="1400" b="0" i="1" smtClean="0">
                              <a:latin typeface="Cambria Math"/>
                              <a:ea typeface="Cambria Math"/>
                            </a:rPr>
                            <m:t>𝜋</m:t>
                          </m:r>
                        </m:sup>
                        <m:e>
                          <m:r>
                            <a:rPr lang="en-US" sz="1400" b="0" i="1" smtClean="0">
                              <a:latin typeface="Cambria Math"/>
                              <a:ea typeface="Cambria Math"/>
                            </a:rPr>
                            <m:t>1+2</m:t>
                          </m:r>
                          <m:r>
                            <a:rPr lang="en-US" sz="1400" b="0" i="1" smtClean="0">
                              <a:latin typeface="Cambria Math"/>
                              <a:ea typeface="Cambria Math"/>
                            </a:rPr>
                            <m:t>𝑐𝑜𝑠</m:t>
                          </m:r>
                          <m:r>
                            <a:rPr lang="en-US" sz="1400" b="0" i="1" smtClean="0">
                              <a:latin typeface="Cambria Math"/>
                              <a:ea typeface="Cambria Math"/>
                            </a:rPr>
                            <m:t>𝜃</m:t>
                          </m:r>
                          <m:r>
                            <a:rPr lang="en-US" sz="1400" b="0" i="1" smtClean="0">
                              <a:latin typeface="Cambria Math"/>
                              <a:ea typeface="Cambria Math"/>
                            </a:rPr>
                            <m:t>+</m:t>
                          </m:r>
                          <m:sSup>
                            <m:sSupPr>
                              <m:ctrlPr>
                                <a:rPr lang="en-US" sz="1400" b="0" i="1" smtClean="0">
                                  <a:latin typeface="Cambria Math" panose="02040503050406030204" pitchFamily="18" charset="0"/>
                                  <a:ea typeface="Cambria Math"/>
                                </a:rPr>
                              </m:ctrlPr>
                            </m:sSupPr>
                            <m:e>
                              <m:r>
                                <a:rPr lang="en-US" sz="1400" b="0" i="1" smtClean="0">
                                  <a:latin typeface="Cambria Math"/>
                                  <a:ea typeface="Cambria Math"/>
                                </a:rPr>
                                <m:t>𝑐𝑜𝑠</m:t>
                              </m:r>
                            </m:e>
                            <m:sup>
                              <m:r>
                                <a:rPr lang="en-US" sz="1400" b="0" i="1" smtClean="0">
                                  <a:latin typeface="Cambria Math"/>
                                  <a:ea typeface="Cambria Math"/>
                                </a:rPr>
                                <m:t>2</m:t>
                              </m:r>
                            </m:sup>
                          </m:sSup>
                          <m:r>
                            <a:rPr lang="en-US" sz="1400" b="0" i="1" smtClean="0">
                              <a:latin typeface="Cambria Math"/>
                              <a:ea typeface="Cambria Math"/>
                            </a:rPr>
                            <m:t>𝜃</m:t>
                          </m:r>
                          <m:r>
                            <a:rPr lang="en-US" sz="1400" b="0" i="1" smtClean="0">
                              <a:latin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3686299" y="4800600"/>
                <a:ext cx="2209800" cy="557845"/>
              </a:xfrm>
              <a:prstGeom prst="rect">
                <a:avLst/>
              </a:prstGeom>
              <a:blipFill>
                <a:blip r:embed="rId11"/>
                <a:stretch>
                  <a:fillRect l="-20718" t="-152747" r="-5249" b="-224176"/>
                </a:stretch>
              </a:blipFill>
              <a:ln w="25400">
                <a:noFill/>
              </a:ln>
            </p:spPr>
            <p:txBody>
              <a:bodyPr/>
              <a:lstStyle/>
              <a:p>
                <a:r>
                  <a:rPr lang="en-GB">
                    <a:noFill/>
                  </a:rPr>
                  <a:t> </a:t>
                </a:r>
              </a:p>
            </p:txBody>
          </p:sp>
        </mc:Fallback>
      </mc:AlternateContent>
      <p:sp>
        <p:nvSpPr>
          <p:cNvPr id="24" name="Arc 23"/>
          <p:cNvSpPr/>
          <p:nvPr/>
        </p:nvSpPr>
        <p:spPr>
          <a:xfrm>
            <a:off x="5867400" y="4419600"/>
            <a:ext cx="457200" cy="6096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TextBox 24"/>
          <p:cNvSpPr txBox="1"/>
          <p:nvPr/>
        </p:nvSpPr>
        <p:spPr>
          <a:xfrm>
            <a:off x="6324600" y="4495800"/>
            <a:ext cx="11430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Multiply the bracket out</a:t>
            </a:r>
            <a:endParaRPr lang="en-GB" sz="1200" dirty="0">
              <a:solidFill>
                <a:srgbClr val="FF0000"/>
              </a:solidFill>
              <a:latin typeface="Comic Sans MS" panose="030F0702030302020204" pitchFamily="66" charset="0"/>
            </a:endParaRPr>
          </a:p>
        </p:txBody>
      </p:sp>
      <p:sp>
        <p:nvSpPr>
          <p:cNvPr id="26" name="TextBox 25"/>
          <p:cNvSpPr txBox="1"/>
          <p:nvPr/>
        </p:nvSpPr>
        <p:spPr>
          <a:xfrm>
            <a:off x="3505200" y="5486400"/>
            <a:ext cx="5181600"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We will need to rewrite the cos</a:t>
            </a:r>
            <a:r>
              <a:rPr lang="en-US" sz="1200" baseline="30000" dirty="0">
                <a:solidFill>
                  <a:srgbClr val="FF0000"/>
                </a:solidFill>
                <a:latin typeface="Comic Sans MS" panose="030F0702030302020204" pitchFamily="66" charset="0"/>
              </a:rPr>
              <a:t>2</a:t>
            </a:r>
            <a:r>
              <a:rPr lang="en-US" sz="1200" dirty="0">
                <a:solidFill>
                  <a:srgbClr val="FF0000"/>
                </a:solidFill>
                <a:latin typeface="Comic Sans MS" panose="030F0702030302020204" pitchFamily="66" charset="0"/>
              </a:rPr>
              <a:t> term so we can integrate it (using ‘standard patterns’ from the regular </a:t>
            </a:r>
            <a:r>
              <a:rPr lang="en-US" sz="1200" dirty="0" err="1">
                <a:solidFill>
                  <a:srgbClr val="FF0000"/>
                </a:solidFill>
                <a:latin typeface="Comic Sans MS" panose="030F0702030302020204" pitchFamily="66" charset="0"/>
              </a:rPr>
              <a:t>Maths</a:t>
            </a:r>
            <a:r>
              <a:rPr lang="en-US" sz="1200" dirty="0">
                <a:solidFill>
                  <a:srgbClr val="FF0000"/>
                </a:solidFill>
                <a:latin typeface="Comic Sans MS" panose="030F0702030302020204" pitchFamily="66" charset="0"/>
              </a:rPr>
              <a:t> course will not work here as we would get additional terms other than cos…)</a:t>
            </a:r>
            <a:endParaRPr lang="en-GB" sz="1200" dirty="0">
              <a:solidFill>
                <a:srgbClr val="FF0000"/>
              </a:solidFill>
              <a:latin typeface="Comic Sans MS" panose="030F0702030302020204" pitchFamily="66" charset="0"/>
            </a:endParaRPr>
          </a:p>
        </p:txBody>
      </p:sp>
      <p:sp>
        <p:nvSpPr>
          <p:cNvPr id="8" name="Rectangle 7"/>
          <p:cNvSpPr/>
          <p:nvPr/>
        </p:nvSpPr>
        <p:spPr>
          <a:xfrm>
            <a:off x="1143000" y="4876800"/>
            <a:ext cx="1447800" cy="30480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1219200" y="5257800"/>
            <a:ext cx="533400" cy="30480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1905000" y="5257800"/>
            <a:ext cx="533400" cy="30480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4114800" y="2778826"/>
            <a:ext cx="124691" cy="14250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4038600" y="3124200"/>
            <a:ext cx="152400" cy="15240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4310744" y="2883725"/>
            <a:ext cx="995548" cy="263236"/>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4124695" y="2078181"/>
            <a:ext cx="150421" cy="19000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4048496" y="2457202"/>
            <a:ext cx="131618" cy="179119"/>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4201887" y="2276104"/>
            <a:ext cx="156357" cy="18208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5163788" y="4959927"/>
            <a:ext cx="571994" cy="24146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タイトル 1">
            <a:extLst>
              <a:ext uri="{FF2B5EF4-FFF2-40B4-BE49-F238E27FC236}">
                <a16:creationId xmlns:a16="http://schemas.microsoft.com/office/drawing/2014/main" id="{3505C233-C8FA-4941-AC3E-E14C20CD3AD2}"/>
              </a:ext>
            </a:extLst>
          </p:cNvPr>
          <p:cNvSpPr>
            <a:spLocks noGrp="1"/>
          </p:cNvSpPr>
          <p:nvPr>
            <p:ph type="title"/>
          </p:nvPr>
        </p:nvSpPr>
        <p:spPr>
          <a:xfrm>
            <a:off x="628650" y="286524"/>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41" name="テキスト ボックス 40">
            <a:extLst>
              <a:ext uri="{FF2B5EF4-FFF2-40B4-BE49-F238E27FC236}">
                <a16:creationId xmlns:a16="http://schemas.microsoft.com/office/drawing/2014/main" id="{47CFAD38-4446-4255-A9B4-3CC47435D483}"/>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p:spTree>
    <p:extLst>
      <p:ext uri="{BB962C8B-B14F-4D97-AF65-F5344CB8AC3E}">
        <p14:creationId xmlns:p14="http://schemas.microsoft.com/office/powerpoint/2010/main" val="170461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53"/>
                                        </p:tgtEl>
                                        <p:attrNameLst>
                                          <p:attrName>fillcolor</p:attrName>
                                        </p:attrNameLst>
                                      </p:cBhvr>
                                      <p:to>
                                        <a:srgbClr val="66CCFF"/>
                                      </p:to>
                                    </p:animClr>
                                    <p:set>
                                      <p:cBhvr>
                                        <p:cTn id="7" dur="500" fill="hold"/>
                                        <p:tgtEl>
                                          <p:spTgt spid="53"/>
                                        </p:tgtEl>
                                        <p:attrNameLst>
                                          <p:attrName>fill.type</p:attrName>
                                        </p:attrNameLst>
                                      </p:cBhvr>
                                      <p:to>
                                        <p:strVal val="solid"/>
                                      </p:to>
                                    </p:set>
                                    <p:set>
                                      <p:cBhvr>
                                        <p:cTn id="8" dur="500" fill="hold"/>
                                        <p:tgtEl>
                                          <p:spTgt spid="53"/>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linds(horizontal)">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mph" presetSubtype="2" fill="hold" nodeType="clickEffect">
                                  <p:stCondLst>
                                    <p:cond delay="0"/>
                                  </p:stCondLst>
                                  <p:childTnLst>
                                    <p:animClr clrSpc="rgb" dir="cw">
                                      <p:cBhvr>
                                        <p:cTn id="17" dur="500" fill="hold"/>
                                        <p:tgtEl>
                                          <p:spTgt spid="53"/>
                                        </p:tgtEl>
                                        <p:attrNameLst>
                                          <p:attrName>fillcolor</p:attrName>
                                        </p:attrNameLst>
                                      </p:cBhvr>
                                      <p:to>
                                        <a:schemeClr val="bg1"/>
                                      </p:to>
                                    </p:animClr>
                                    <p:set>
                                      <p:cBhvr>
                                        <p:cTn id="18" dur="500" fill="hold"/>
                                        <p:tgtEl>
                                          <p:spTgt spid="53"/>
                                        </p:tgtEl>
                                        <p:attrNameLst>
                                          <p:attrName>fill.type</p:attrName>
                                        </p:attrNameLst>
                                      </p:cBhvr>
                                      <p:to>
                                        <p:strVal val="solid"/>
                                      </p:to>
                                    </p:set>
                                    <p:set>
                                      <p:cBhvr>
                                        <p:cTn id="19" dur="500" fill="hold"/>
                                        <p:tgtEl>
                                          <p:spTgt spid="53"/>
                                        </p:tgtEl>
                                        <p:attrNameLst>
                                          <p:attrName>fill.on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linds(horizont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linds(horizontal)">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linds(horizontal)">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linds(horizontal)">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linds(horizontal)">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blinds(horizontal)">
                                      <p:cBhvr>
                                        <p:cTn id="54" dur="500"/>
                                        <p:tgtEl>
                                          <p:spTgt spid="38"/>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blinds(horizontal)">
                                      <p:cBhvr>
                                        <p:cTn id="59" dur="500"/>
                                        <p:tgtEl>
                                          <p:spTgt spid="35"/>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blinds(horizontal)">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xit" presetSubtype="10" fill="hold" grpId="1" nodeType="clickEffect">
                                  <p:stCondLst>
                                    <p:cond delay="0"/>
                                  </p:stCondLst>
                                  <p:childTnLst>
                                    <p:animEffect transition="out" filter="blinds(horizontal)">
                                      <p:cBhvr>
                                        <p:cTn id="68" dur="500"/>
                                        <p:tgtEl>
                                          <p:spTgt spid="38"/>
                                        </p:tgtEl>
                                      </p:cBhvr>
                                    </p:animEffect>
                                    <p:set>
                                      <p:cBhvr>
                                        <p:cTn id="69" dur="1" fill="hold">
                                          <p:stCondLst>
                                            <p:cond delay="499"/>
                                          </p:stCondLst>
                                        </p:cTn>
                                        <p:tgtEl>
                                          <p:spTgt spid="38"/>
                                        </p:tgtEl>
                                        <p:attrNameLst>
                                          <p:attrName>style.visibility</p:attrName>
                                        </p:attrNameLst>
                                      </p:cBhvr>
                                      <p:to>
                                        <p:strVal val="hidden"/>
                                      </p:to>
                                    </p:set>
                                  </p:childTnLst>
                                </p:cTn>
                              </p:par>
                              <p:par>
                                <p:cTn id="70" presetID="3" presetClass="exit" presetSubtype="10" fill="hold" grpId="1" nodeType="withEffect">
                                  <p:stCondLst>
                                    <p:cond delay="0"/>
                                  </p:stCondLst>
                                  <p:childTnLst>
                                    <p:animEffect transition="out" filter="blinds(horizontal)">
                                      <p:cBhvr>
                                        <p:cTn id="71" dur="500"/>
                                        <p:tgtEl>
                                          <p:spTgt spid="35"/>
                                        </p:tgtEl>
                                      </p:cBhvr>
                                    </p:animEffect>
                                    <p:set>
                                      <p:cBhvr>
                                        <p:cTn id="72" dur="1" fill="hold">
                                          <p:stCondLst>
                                            <p:cond delay="499"/>
                                          </p:stCondLst>
                                        </p:cTn>
                                        <p:tgtEl>
                                          <p:spTgt spid="35"/>
                                        </p:tgtEl>
                                        <p:attrNameLst>
                                          <p:attrName>style.visibility</p:attrName>
                                        </p:attrNameLst>
                                      </p:cBhvr>
                                      <p:to>
                                        <p:strVal val="hidden"/>
                                      </p:to>
                                    </p:set>
                                  </p:childTnLst>
                                </p:cTn>
                              </p:par>
                              <p:par>
                                <p:cTn id="73" presetID="3" presetClass="exit" presetSubtype="10" fill="hold" grpId="1" nodeType="withEffect">
                                  <p:stCondLst>
                                    <p:cond delay="0"/>
                                  </p:stCondLst>
                                  <p:childTnLst>
                                    <p:animEffect transition="out" filter="blinds(horizontal)">
                                      <p:cBhvr>
                                        <p:cTn id="74" dur="500"/>
                                        <p:tgtEl>
                                          <p:spTgt spid="8"/>
                                        </p:tgtEl>
                                      </p:cBhvr>
                                    </p:animEffect>
                                    <p:set>
                                      <p:cBhvr>
                                        <p:cTn id="75" dur="1" fill="hold">
                                          <p:stCondLst>
                                            <p:cond delay="499"/>
                                          </p:stCondLst>
                                        </p:cTn>
                                        <p:tgtEl>
                                          <p:spTgt spid="8"/>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blinds(horizontal)">
                                      <p:cBhvr>
                                        <p:cTn id="80" dur="500"/>
                                        <p:tgtEl>
                                          <p:spTgt spid="36"/>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blinds(horizontal)">
                                      <p:cBhvr>
                                        <p:cTn id="85" dur="500"/>
                                        <p:tgtEl>
                                          <p:spTgt spid="33"/>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blinds(horizontal)">
                                      <p:cBhvr>
                                        <p:cTn id="90" dur="500"/>
                                        <p:tgtEl>
                                          <p:spTgt spid="32"/>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xit" presetSubtype="10" fill="hold" grpId="1" nodeType="clickEffect">
                                  <p:stCondLst>
                                    <p:cond delay="0"/>
                                  </p:stCondLst>
                                  <p:childTnLst>
                                    <p:animEffect transition="out" filter="blinds(horizontal)">
                                      <p:cBhvr>
                                        <p:cTn id="94" dur="500"/>
                                        <p:tgtEl>
                                          <p:spTgt spid="36"/>
                                        </p:tgtEl>
                                      </p:cBhvr>
                                    </p:animEffect>
                                    <p:set>
                                      <p:cBhvr>
                                        <p:cTn id="95" dur="1" fill="hold">
                                          <p:stCondLst>
                                            <p:cond delay="499"/>
                                          </p:stCondLst>
                                        </p:cTn>
                                        <p:tgtEl>
                                          <p:spTgt spid="36"/>
                                        </p:tgtEl>
                                        <p:attrNameLst>
                                          <p:attrName>style.visibility</p:attrName>
                                        </p:attrNameLst>
                                      </p:cBhvr>
                                      <p:to>
                                        <p:strVal val="hidden"/>
                                      </p:to>
                                    </p:set>
                                  </p:childTnLst>
                                </p:cTn>
                              </p:par>
                              <p:par>
                                <p:cTn id="96" presetID="3" presetClass="exit" presetSubtype="10" fill="hold" grpId="1" nodeType="withEffect">
                                  <p:stCondLst>
                                    <p:cond delay="0"/>
                                  </p:stCondLst>
                                  <p:childTnLst>
                                    <p:animEffect transition="out" filter="blinds(horizontal)">
                                      <p:cBhvr>
                                        <p:cTn id="97" dur="500"/>
                                        <p:tgtEl>
                                          <p:spTgt spid="33"/>
                                        </p:tgtEl>
                                      </p:cBhvr>
                                    </p:animEffect>
                                    <p:set>
                                      <p:cBhvr>
                                        <p:cTn id="98" dur="1" fill="hold">
                                          <p:stCondLst>
                                            <p:cond delay="499"/>
                                          </p:stCondLst>
                                        </p:cTn>
                                        <p:tgtEl>
                                          <p:spTgt spid="33"/>
                                        </p:tgtEl>
                                        <p:attrNameLst>
                                          <p:attrName>style.visibility</p:attrName>
                                        </p:attrNameLst>
                                      </p:cBhvr>
                                      <p:to>
                                        <p:strVal val="hidden"/>
                                      </p:to>
                                    </p:set>
                                  </p:childTnLst>
                                </p:cTn>
                              </p:par>
                              <p:par>
                                <p:cTn id="99" presetID="3" presetClass="exit" presetSubtype="10" fill="hold" grpId="1" nodeType="withEffect">
                                  <p:stCondLst>
                                    <p:cond delay="0"/>
                                  </p:stCondLst>
                                  <p:childTnLst>
                                    <p:animEffect transition="out" filter="blinds(horizontal)">
                                      <p:cBhvr>
                                        <p:cTn id="100" dur="500"/>
                                        <p:tgtEl>
                                          <p:spTgt spid="32"/>
                                        </p:tgtEl>
                                      </p:cBhvr>
                                    </p:animEffect>
                                    <p:set>
                                      <p:cBhvr>
                                        <p:cTn id="101" dur="1" fill="hold">
                                          <p:stCondLst>
                                            <p:cond delay="499"/>
                                          </p:stCondLst>
                                        </p:cTn>
                                        <p:tgtEl>
                                          <p:spTgt spid="32"/>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blinds(horizontal)">
                                      <p:cBhvr>
                                        <p:cTn id="106" dur="500"/>
                                        <p:tgtEl>
                                          <p:spTgt spid="37"/>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blinds(horizontal)">
                                      <p:cBhvr>
                                        <p:cTn id="111" dur="500"/>
                                        <p:tgtEl>
                                          <p:spTgt spid="34"/>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31"/>
                                        </p:tgtEl>
                                        <p:attrNameLst>
                                          <p:attrName>style.visibility</p:attrName>
                                        </p:attrNameLst>
                                      </p:cBhvr>
                                      <p:to>
                                        <p:strVal val="visible"/>
                                      </p:to>
                                    </p:set>
                                    <p:animEffect transition="in" filter="blinds(horizontal)">
                                      <p:cBhvr>
                                        <p:cTn id="116" dur="500"/>
                                        <p:tgtEl>
                                          <p:spTgt spid="31"/>
                                        </p:tgtEl>
                                      </p:cBhvr>
                                    </p:animEffect>
                                  </p:childTnLst>
                                </p:cTn>
                              </p:par>
                            </p:childTnLst>
                          </p:cTn>
                        </p:par>
                      </p:childTnLst>
                    </p:cTn>
                  </p:par>
                  <p:par>
                    <p:cTn id="117" fill="hold">
                      <p:stCondLst>
                        <p:cond delay="indefinite"/>
                      </p:stCondLst>
                      <p:childTnLst>
                        <p:par>
                          <p:cTn id="118" fill="hold">
                            <p:stCondLst>
                              <p:cond delay="0"/>
                            </p:stCondLst>
                            <p:childTnLst>
                              <p:par>
                                <p:cTn id="119" presetID="3" presetClass="exit" presetSubtype="10" fill="hold" grpId="1" nodeType="clickEffect">
                                  <p:stCondLst>
                                    <p:cond delay="0"/>
                                  </p:stCondLst>
                                  <p:childTnLst>
                                    <p:animEffect transition="out" filter="blinds(horizontal)">
                                      <p:cBhvr>
                                        <p:cTn id="120" dur="500"/>
                                        <p:tgtEl>
                                          <p:spTgt spid="37"/>
                                        </p:tgtEl>
                                      </p:cBhvr>
                                    </p:animEffect>
                                    <p:set>
                                      <p:cBhvr>
                                        <p:cTn id="121" dur="1" fill="hold">
                                          <p:stCondLst>
                                            <p:cond delay="499"/>
                                          </p:stCondLst>
                                        </p:cTn>
                                        <p:tgtEl>
                                          <p:spTgt spid="37"/>
                                        </p:tgtEl>
                                        <p:attrNameLst>
                                          <p:attrName>style.visibility</p:attrName>
                                        </p:attrNameLst>
                                      </p:cBhvr>
                                      <p:to>
                                        <p:strVal val="hidden"/>
                                      </p:to>
                                    </p:set>
                                  </p:childTnLst>
                                </p:cTn>
                              </p:par>
                              <p:par>
                                <p:cTn id="122" presetID="3" presetClass="exit" presetSubtype="10" fill="hold" grpId="1" nodeType="withEffect">
                                  <p:stCondLst>
                                    <p:cond delay="0"/>
                                  </p:stCondLst>
                                  <p:childTnLst>
                                    <p:animEffect transition="out" filter="blinds(horizontal)">
                                      <p:cBhvr>
                                        <p:cTn id="123" dur="500"/>
                                        <p:tgtEl>
                                          <p:spTgt spid="34"/>
                                        </p:tgtEl>
                                      </p:cBhvr>
                                    </p:animEffect>
                                    <p:set>
                                      <p:cBhvr>
                                        <p:cTn id="124" dur="1" fill="hold">
                                          <p:stCondLst>
                                            <p:cond delay="499"/>
                                          </p:stCondLst>
                                        </p:cTn>
                                        <p:tgtEl>
                                          <p:spTgt spid="34"/>
                                        </p:tgtEl>
                                        <p:attrNameLst>
                                          <p:attrName>style.visibility</p:attrName>
                                        </p:attrNameLst>
                                      </p:cBhvr>
                                      <p:to>
                                        <p:strVal val="hidden"/>
                                      </p:to>
                                    </p:set>
                                  </p:childTnLst>
                                </p:cTn>
                              </p:par>
                              <p:par>
                                <p:cTn id="125" presetID="3" presetClass="exit" presetSubtype="10" fill="hold" grpId="1" nodeType="withEffect">
                                  <p:stCondLst>
                                    <p:cond delay="0"/>
                                  </p:stCondLst>
                                  <p:childTnLst>
                                    <p:animEffect transition="out" filter="blinds(horizontal)">
                                      <p:cBhvr>
                                        <p:cTn id="126" dur="500"/>
                                        <p:tgtEl>
                                          <p:spTgt spid="31"/>
                                        </p:tgtEl>
                                      </p:cBhvr>
                                    </p:animEffect>
                                    <p:set>
                                      <p:cBhvr>
                                        <p:cTn id="127" dur="1" fill="hold">
                                          <p:stCondLst>
                                            <p:cond delay="499"/>
                                          </p:stCondLst>
                                        </p:cTn>
                                        <p:tgtEl>
                                          <p:spTgt spid="31"/>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18"/>
                                        </p:tgtEl>
                                        <p:attrNameLst>
                                          <p:attrName>style.visibility</p:attrName>
                                        </p:attrNameLst>
                                      </p:cBhvr>
                                      <p:to>
                                        <p:strVal val="visible"/>
                                      </p:to>
                                    </p:set>
                                    <p:animEffect transition="in" filter="blinds(horizontal)">
                                      <p:cBhvr>
                                        <p:cTn id="132" dur="500"/>
                                        <p:tgtEl>
                                          <p:spTgt spid="18"/>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19"/>
                                        </p:tgtEl>
                                        <p:attrNameLst>
                                          <p:attrName>style.visibility</p:attrName>
                                        </p:attrNameLst>
                                      </p:cBhvr>
                                      <p:to>
                                        <p:strVal val="visible"/>
                                      </p:to>
                                    </p:set>
                                    <p:animEffect transition="in" filter="blinds(horizontal)">
                                      <p:cBhvr>
                                        <p:cTn id="137" dur="500"/>
                                        <p:tgtEl>
                                          <p:spTgt spid="19"/>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blinds(horizontal)">
                                      <p:cBhvr>
                                        <p:cTn id="142" dur="500"/>
                                        <p:tgtEl>
                                          <p:spTgt spid="17"/>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21"/>
                                        </p:tgtEl>
                                        <p:attrNameLst>
                                          <p:attrName>style.visibility</p:attrName>
                                        </p:attrNameLst>
                                      </p:cBhvr>
                                      <p:to>
                                        <p:strVal val="visible"/>
                                      </p:to>
                                    </p:set>
                                    <p:animEffect transition="in" filter="blinds(horizontal)">
                                      <p:cBhvr>
                                        <p:cTn id="147" dur="500"/>
                                        <p:tgtEl>
                                          <p:spTgt spid="21"/>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22"/>
                                        </p:tgtEl>
                                        <p:attrNameLst>
                                          <p:attrName>style.visibility</p:attrName>
                                        </p:attrNameLst>
                                      </p:cBhvr>
                                      <p:to>
                                        <p:strVal val="visible"/>
                                      </p:to>
                                    </p:set>
                                    <p:animEffect transition="in" filter="blinds(horizontal)">
                                      <p:cBhvr>
                                        <p:cTn id="152" dur="500"/>
                                        <p:tgtEl>
                                          <p:spTgt spid="22"/>
                                        </p:tgtEl>
                                      </p:cBhvr>
                                    </p:animEffect>
                                  </p:childTnLst>
                                </p:cTn>
                              </p:par>
                            </p:childTnLst>
                          </p:cTn>
                        </p:par>
                      </p:childTnLst>
                    </p:cTn>
                  </p:par>
                  <p:par>
                    <p:cTn id="153" fill="hold">
                      <p:stCondLst>
                        <p:cond delay="indefinite"/>
                      </p:stCondLst>
                      <p:childTnLst>
                        <p:par>
                          <p:cTn id="154" fill="hold">
                            <p:stCondLst>
                              <p:cond delay="0"/>
                            </p:stCondLst>
                            <p:childTnLst>
                              <p:par>
                                <p:cTn id="155" presetID="3" presetClass="entr" presetSubtype="10" fill="hold" grpId="0" nodeType="clickEffect">
                                  <p:stCondLst>
                                    <p:cond delay="0"/>
                                  </p:stCondLst>
                                  <p:childTnLst>
                                    <p:set>
                                      <p:cBhvr>
                                        <p:cTn id="156" dur="1" fill="hold">
                                          <p:stCondLst>
                                            <p:cond delay="0"/>
                                          </p:stCondLst>
                                        </p:cTn>
                                        <p:tgtEl>
                                          <p:spTgt spid="20"/>
                                        </p:tgtEl>
                                        <p:attrNameLst>
                                          <p:attrName>style.visibility</p:attrName>
                                        </p:attrNameLst>
                                      </p:cBhvr>
                                      <p:to>
                                        <p:strVal val="visible"/>
                                      </p:to>
                                    </p:set>
                                    <p:animEffect transition="in" filter="blinds(horizontal)">
                                      <p:cBhvr>
                                        <p:cTn id="157" dur="500"/>
                                        <p:tgtEl>
                                          <p:spTgt spid="20"/>
                                        </p:tgtEl>
                                      </p:cBhvr>
                                    </p:animEffect>
                                  </p:childTnLst>
                                </p:cTn>
                              </p:par>
                            </p:childTnLst>
                          </p:cTn>
                        </p:par>
                      </p:childTnLst>
                    </p:cTn>
                  </p:par>
                  <p:par>
                    <p:cTn id="158" fill="hold">
                      <p:stCondLst>
                        <p:cond delay="indefinite"/>
                      </p:stCondLst>
                      <p:childTnLst>
                        <p:par>
                          <p:cTn id="159" fill="hold">
                            <p:stCondLst>
                              <p:cond delay="0"/>
                            </p:stCondLst>
                            <p:childTnLst>
                              <p:par>
                                <p:cTn id="160" presetID="3" presetClass="entr" presetSubtype="10" fill="hold" grpId="0" nodeType="clickEffect">
                                  <p:stCondLst>
                                    <p:cond delay="0"/>
                                  </p:stCondLst>
                                  <p:childTnLst>
                                    <p:set>
                                      <p:cBhvr>
                                        <p:cTn id="161" dur="1" fill="hold">
                                          <p:stCondLst>
                                            <p:cond delay="0"/>
                                          </p:stCondLst>
                                        </p:cTn>
                                        <p:tgtEl>
                                          <p:spTgt spid="24"/>
                                        </p:tgtEl>
                                        <p:attrNameLst>
                                          <p:attrName>style.visibility</p:attrName>
                                        </p:attrNameLst>
                                      </p:cBhvr>
                                      <p:to>
                                        <p:strVal val="visible"/>
                                      </p:to>
                                    </p:set>
                                    <p:animEffect transition="in" filter="blinds(horizontal)">
                                      <p:cBhvr>
                                        <p:cTn id="162" dur="500"/>
                                        <p:tgtEl>
                                          <p:spTgt spid="24"/>
                                        </p:tgtEl>
                                      </p:cBhvr>
                                    </p:animEffect>
                                  </p:childTnLst>
                                </p:cTn>
                              </p:par>
                            </p:childTnLst>
                          </p:cTn>
                        </p:par>
                      </p:childTnLst>
                    </p:cTn>
                  </p:par>
                  <p:par>
                    <p:cTn id="163" fill="hold">
                      <p:stCondLst>
                        <p:cond delay="indefinite"/>
                      </p:stCondLst>
                      <p:childTnLst>
                        <p:par>
                          <p:cTn id="164" fill="hold">
                            <p:stCondLst>
                              <p:cond delay="0"/>
                            </p:stCondLst>
                            <p:childTnLst>
                              <p:par>
                                <p:cTn id="165" presetID="3" presetClass="entr" presetSubtype="10" fill="hold" grpId="0" nodeType="clickEffect">
                                  <p:stCondLst>
                                    <p:cond delay="0"/>
                                  </p:stCondLst>
                                  <p:childTnLst>
                                    <p:set>
                                      <p:cBhvr>
                                        <p:cTn id="166" dur="1" fill="hold">
                                          <p:stCondLst>
                                            <p:cond delay="0"/>
                                          </p:stCondLst>
                                        </p:cTn>
                                        <p:tgtEl>
                                          <p:spTgt spid="25"/>
                                        </p:tgtEl>
                                        <p:attrNameLst>
                                          <p:attrName>style.visibility</p:attrName>
                                        </p:attrNameLst>
                                      </p:cBhvr>
                                      <p:to>
                                        <p:strVal val="visible"/>
                                      </p:to>
                                    </p:set>
                                    <p:animEffect transition="in" filter="blinds(horizontal)">
                                      <p:cBhvr>
                                        <p:cTn id="167" dur="500"/>
                                        <p:tgtEl>
                                          <p:spTgt spid="25"/>
                                        </p:tgtEl>
                                      </p:cBhvr>
                                    </p:animEffect>
                                  </p:childTnLst>
                                </p:cTn>
                              </p:par>
                            </p:childTnLst>
                          </p:cTn>
                        </p:par>
                      </p:childTnLst>
                    </p:cTn>
                  </p:par>
                  <p:par>
                    <p:cTn id="168" fill="hold">
                      <p:stCondLst>
                        <p:cond delay="indefinite"/>
                      </p:stCondLst>
                      <p:childTnLst>
                        <p:par>
                          <p:cTn id="169" fill="hold">
                            <p:stCondLst>
                              <p:cond delay="0"/>
                            </p:stCondLst>
                            <p:childTnLst>
                              <p:par>
                                <p:cTn id="170" presetID="3" presetClass="entr" presetSubtype="10" fill="hold" grpId="0" nodeType="clickEffect">
                                  <p:stCondLst>
                                    <p:cond delay="0"/>
                                  </p:stCondLst>
                                  <p:childTnLst>
                                    <p:set>
                                      <p:cBhvr>
                                        <p:cTn id="171" dur="1" fill="hold">
                                          <p:stCondLst>
                                            <p:cond delay="0"/>
                                          </p:stCondLst>
                                        </p:cTn>
                                        <p:tgtEl>
                                          <p:spTgt spid="23"/>
                                        </p:tgtEl>
                                        <p:attrNameLst>
                                          <p:attrName>style.visibility</p:attrName>
                                        </p:attrNameLst>
                                      </p:cBhvr>
                                      <p:to>
                                        <p:strVal val="visible"/>
                                      </p:to>
                                    </p:set>
                                    <p:animEffect transition="in" filter="blinds(horizontal)">
                                      <p:cBhvr>
                                        <p:cTn id="172" dur="500"/>
                                        <p:tgtEl>
                                          <p:spTgt spid="23"/>
                                        </p:tgtEl>
                                      </p:cBhvr>
                                    </p:animEffect>
                                  </p:childTnLst>
                                </p:cTn>
                              </p:par>
                            </p:childTnLst>
                          </p:cTn>
                        </p:par>
                      </p:childTnLst>
                    </p:cTn>
                  </p:par>
                  <p:par>
                    <p:cTn id="173" fill="hold">
                      <p:stCondLst>
                        <p:cond delay="indefinite"/>
                      </p:stCondLst>
                      <p:childTnLst>
                        <p:par>
                          <p:cTn id="174" fill="hold">
                            <p:stCondLst>
                              <p:cond delay="0"/>
                            </p:stCondLst>
                            <p:childTnLst>
                              <p:par>
                                <p:cTn id="175" presetID="3" presetClass="entr" presetSubtype="10" fill="hold" grpId="0" nodeType="clickEffect">
                                  <p:stCondLst>
                                    <p:cond delay="0"/>
                                  </p:stCondLst>
                                  <p:childTnLst>
                                    <p:set>
                                      <p:cBhvr>
                                        <p:cTn id="176" dur="1" fill="hold">
                                          <p:stCondLst>
                                            <p:cond delay="0"/>
                                          </p:stCondLst>
                                        </p:cTn>
                                        <p:tgtEl>
                                          <p:spTgt spid="26"/>
                                        </p:tgtEl>
                                        <p:attrNameLst>
                                          <p:attrName>style.visibility</p:attrName>
                                        </p:attrNameLst>
                                      </p:cBhvr>
                                      <p:to>
                                        <p:strVal val="visible"/>
                                      </p:to>
                                    </p:set>
                                    <p:animEffect transition="in" filter="blinds(horizontal)">
                                      <p:cBhvr>
                                        <p:cTn id="177" dur="500"/>
                                        <p:tgtEl>
                                          <p:spTgt spid="26"/>
                                        </p:tgtEl>
                                      </p:cBhvr>
                                    </p:animEffect>
                                  </p:childTnLst>
                                </p:cTn>
                              </p:par>
                            </p:childTnLst>
                          </p:cTn>
                        </p:par>
                      </p:childTnLst>
                    </p:cTn>
                  </p:par>
                  <p:par>
                    <p:cTn id="178" fill="hold">
                      <p:stCondLst>
                        <p:cond delay="indefinite"/>
                      </p:stCondLst>
                      <p:childTnLst>
                        <p:par>
                          <p:cTn id="179" fill="hold">
                            <p:stCondLst>
                              <p:cond delay="0"/>
                            </p:stCondLst>
                            <p:childTnLst>
                              <p:par>
                                <p:cTn id="180" presetID="3" presetClass="entr" presetSubtype="10" fill="hold" grpId="0" nodeType="clickEffect">
                                  <p:stCondLst>
                                    <p:cond delay="0"/>
                                  </p:stCondLst>
                                  <p:childTnLst>
                                    <p:set>
                                      <p:cBhvr>
                                        <p:cTn id="181" dur="1" fill="hold">
                                          <p:stCondLst>
                                            <p:cond delay="0"/>
                                          </p:stCondLst>
                                        </p:cTn>
                                        <p:tgtEl>
                                          <p:spTgt spid="39"/>
                                        </p:tgtEl>
                                        <p:attrNameLst>
                                          <p:attrName>style.visibility</p:attrName>
                                        </p:attrNameLst>
                                      </p:cBhvr>
                                      <p:to>
                                        <p:strVal val="visible"/>
                                      </p:to>
                                    </p:set>
                                    <p:animEffect transition="in" filter="blinds(horizontal)">
                                      <p:cBhvr>
                                        <p:cTn id="182" dur="500"/>
                                        <p:tgtEl>
                                          <p:spTgt spid="39"/>
                                        </p:tgtEl>
                                      </p:cBhvr>
                                    </p:animEffect>
                                  </p:childTnLst>
                                </p:cTn>
                              </p:par>
                            </p:childTnLst>
                          </p:cTn>
                        </p:par>
                      </p:childTnLst>
                    </p:cTn>
                  </p:par>
                  <p:par>
                    <p:cTn id="183" fill="hold">
                      <p:stCondLst>
                        <p:cond delay="indefinite"/>
                      </p:stCondLst>
                      <p:childTnLst>
                        <p:par>
                          <p:cTn id="184" fill="hold">
                            <p:stCondLst>
                              <p:cond delay="0"/>
                            </p:stCondLst>
                            <p:childTnLst>
                              <p:par>
                                <p:cTn id="185" presetID="3" presetClass="exit" presetSubtype="10" fill="hold" grpId="1" nodeType="clickEffect">
                                  <p:stCondLst>
                                    <p:cond delay="0"/>
                                  </p:stCondLst>
                                  <p:childTnLst>
                                    <p:animEffect transition="out" filter="blinds(horizontal)">
                                      <p:cBhvr>
                                        <p:cTn id="186" dur="500"/>
                                        <p:tgtEl>
                                          <p:spTgt spid="39"/>
                                        </p:tgtEl>
                                      </p:cBhvr>
                                    </p:animEffect>
                                    <p:set>
                                      <p:cBhvr>
                                        <p:cTn id="187"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6" grpId="0" animBg="1"/>
      <p:bldP spid="12" grpId="0"/>
      <p:bldP spid="7" grpId="0"/>
      <p:bldP spid="14" grpId="0" animBg="1"/>
      <p:bldP spid="15" grpId="0"/>
      <p:bldP spid="16" grpId="0"/>
      <p:bldP spid="17" grpId="0"/>
      <p:bldP spid="18" grpId="0" animBg="1"/>
      <p:bldP spid="19" grpId="0"/>
      <p:bldP spid="20" grpId="0"/>
      <p:bldP spid="21" grpId="0" animBg="1"/>
      <p:bldP spid="22" grpId="0"/>
      <p:bldP spid="23" grpId="0"/>
      <p:bldP spid="24" grpId="0" animBg="1"/>
      <p:bldP spid="25" grpId="0"/>
      <p:bldP spid="26" grpId="0"/>
      <p:bldP spid="8" grpId="0" animBg="1"/>
      <p:bldP spid="8"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124200" cy="4800600"/>
          </a:xfrm>
        </p:spPr>
        <p:txBody>
          <a:bodyPr>
            <a:normAutofit/>
          </a:bodyPr>
          <a:lstStyle/>
          <a:p>
            <a:pPr marL="0" indent="0" algn="ctr">
              <a:buNone/>
            </a:pPr>
            <a:r>
              <a:rPr lang="en-GB" sz="1400" b="1" dirty="0">
                <a:latin typeface="Comic Sans MS" panose="030F0702030302020204" pitchFamily="66" charset="0"/>
              </a:rPr>
              <a:t>You can use Integration to find areas of sectors of curves, given their Polar equations</a:t>
            </a:r>
            <a:endParaRPr lang="en-GB" sz="1400" dirty="0">
              <a:latin typeface="Comic Sans MS" panose="030F0702030302020204" pitchFamily="66" charset="0"/>
            </a:endParaRPr>
          </a:p>
          <a:p>
            <a:pPr marL="0" indent="0" algn="ctr">
              <a:buNone/>
            </a:pPr>
            <a:endParaRPr lang="en-US" sz="1400" b="1" dirty="0">
              <a:latin typeface="Comic Sans MS" panose="030F0702030302020204" pitchFamily="66" charset="0"/>
            </a:endParaRPr>
          </a:p>
          <a:p>
            <a:pPr marL="0" indent="0" algn="ctr">
              <a:buNone/>
            </a:pPr>
            <a:r>
              <a:rPr lang="en-US" sz="1400" dirty="0">
                <a:latin typeface="Comic Sans MS" panose="030F0702030302020204" pitchFamily="66" charset="0"/>
              </a:rPr>
              <a:t>Find the area enclosed by the cardioid with equation:</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r = a(1 + cos</a:t>
            </a:r>
            <a:r>
              <a:rPr lang="el-GR" sz="1400" dirty="0">
                <a:latin typeface="Comic Sans MS" panose="030F0702030302020204" pitchFamily="66" charset="0"/>
              </a:rPr>
              <a:t>θ</a:t>
            </a:r>
            <a:r>
              <a:rPr lang="en-US" sz="1400" dirty="0">
                <a:latin typeface="Comic Sans MS" panose="030F0702030302020204" pitchFamily="66" charset="0"/>
              </a:rPr>
              <a:t>)</a:t>
            </a:r>
          </a:p>
          <a:p>
            <a:pPr marL="0" indent="0" algn="ctr">
              <a:buNone/>
            </a:pPr>
            <a:endParaRPr lang="en-US" sz="1400" dirty="0">
              <a:latin typeface="Comic Sans MS" panose="030F0702030302020204" pitchFamily="66" charset="0"/>
            </a:endParaRPr>
          </a:p>
          <a:p>
            <a:pPr algn="ctr">
              <a:buFont typeface="Wingdings"/>
              <a:buChar char="à"/>
            </a:pPr>
            <a:r>
              <a:rPr lang="en-US" sz="1400" dirty="0">
                <a:latin typeface="Comic Sans MS" panose="030F0702030302020204" pitchFamily="66" charset="0"/>
                <a:sym typeface="Wingdings" panose="05000000000000000000" pitchFamily="2" charset="2"/>
              </a:rPr>
              <a:t>Sketch the graph (you won’t always be asked to do this, but you should do as it helps </a:t>
            </a:r>
            <a:r>
              <a:rPr lang="en-US" sz="1400" dirty="0" err="1">
                <a:latin typeface="Comic Sans MS" panose="030F0702030302020204" pitchFamily="66" charset="0"/>
                <a:sym typeface="Wingdings" panose="05000000000000000000" pitchFamily="2" charset="2"/>
              </a:rPr>
              <a:t>visualise</a:t>
            </a:r>
            <a:r>
              <a:rPr lang="en-US" sz="1400" dirty="0">
                <a:latin typeface="Comic Sans MS" panose="030F0702030302020204" pitchFamily="66" charset="0"/>
                <a:sym typeface="Wingdings" panose="05000000000000000000" pitchFamily="2" charset="2"/>
              </a:rPr>
              <a:t> the question…)</a:t>
            </a:r>
          </a:p>
          <a:p>
            <a:pPr algn="ctr">
              <a:buFont typeface="Wingdings"/>
              <a:buChar char="à"/>
            </a:pP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3" name="TextBox 52"/>
              <p:cNvSpPr txBox="1"/>
              <p:nvPr/>
            </p:nvSpPr>
            <p:spPr>
              <a:xfrm>
                <a:off x="0" y="0"/>
                <a:ext cx="1856534" cy="65800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𝐴𝑟𝑒𝑎</m:t>
                      </m:r>
                      <m:r>
                        <a:rPr lang="en-US" sz="1600" b="0" i="1" smtClean="0">
                          <a:latin typeface="Cambria Math"/>
                        </a:rPr>
                        <m:t>=</m:t>
                      </m:r>
                      <m:f>
                        <m:fPr>
                          <m:ctrlPr>
                            <a:rPr lang="en-US" sz="1600" b="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2</m:t>
                          </m:r>
                        </m:den>
                      </m:f>
                      <m:nary>
                        <m:naryPr>
                          <m:ctrlPr>
                            <a:rPr lang="en-US" sz="1600" b="0" i="1" smtClean="0">
                              <a:latin typeface="Cambria Math" panose="02040503050406030204" pitchFamily="18" charset="0"/>
                            </a:rPr>
                          </m:ctrlPr>
                        </m:naryPr>
                        <m:sub>
                          <m:r>
                            <m:rPr>
                              <m:brk m:alnAt="23"/>
                            </m:rPr>
                            <a:rPr lang="en-US" sz="1600" b="0" i="1" smtClean="0">
                              <a:latin typeface="Cambria Math"/>
                              <a:ea typeface="Cambria Math"/>
                            </a:rPr>
                            <m:t>𝛼</m:t>
                          </m:r>
                        </m:sub>
                        <m:sup>
                          <m:r>
                            <a:rPr lang="en-US" sz="1600" b="0" i="1" smtClean="0">
                              <a:latin typeface="Cambria Math"/>
                              <a:ea typeface="Cambria Math"/>
                            </a:rPr>
                            <m:t>𝛽</m:t>
                          </m:r>
                        </m:sup>
                        <m:e>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 </m:t>
                          </m:r>
                          <m:r>
                            <a:rPr lang="en-US" sz="1600" b="0" i="1" smtClean="0">
                              <a:latin typeface="Cambria Math"/>
                            </a:rPr>
                            <m:t>𝑑</m:t>
                          </m:r>
                          <m:r>
                            <a:rPr lang="en-US" sz="1600" b="0" i="1" smtClean="0">
                              <a:latin typeface="Cambria Math"/>
                              <a:ea typeface="Cambria Math"/>
                            </a:rPr>
                            <m:t>𝜃</m:t>
                          </m:r>
                        </m:e>
                      </m:nary>
                    </m:oMath>
                  </m:oMathPara>
                </a14:m>
                <a:endParaRPr lang="en-GB" sz="1600" dirty="0"/>
              </a:p>
            </p:txBody>
          </p:sp>
        </mc:Choice>
        <mc:Fallback xmlns="">
          <p:sp>
            <p:nvSpPr>
              <p:cNvPr id="53" name="TextBox 52"/>
              <p:cNvSpPr txBox="1">
                <a:spLocks noRot="1" noChangeAspect="1" noMove="1" noResize="1" noEditPoints="1" noAdjustHandles="1" noChangeArrowheads="1" noChangeShapeType="1" noTextEdit="1"/>
              </p:cNvSpPr>
              <p:nvPr/>
            </p:nvSpPr>
            <p:spPr>
              <a:xfrm>
                <a:off x="0" y="0"/>
                <a:ext cx="1856534" cy="658001"/>
              </a:xfrm>
              <a:prstGeom prst="rect">
                <a:avLst/>
              </a:prstGeom>
              <a:blipFill>
                <a:blip r:embed="rId2"/>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1143000" y="5257800"/>
                <a:ext cx="67140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ea typeface="Cambria Math"/>
                        </a:rPr>
                        <m:t>𝛼</m:t>
                      </m:r>
                      <m:r>
                        <a:rPr lang="en-US" sz="1400" b="0" i="1" smtClean="0">
                          <a:latin typeface="Cambria Math"/>
                          <a:ea typeface="Cambria Math"/>
                        </a:rPr>
                        <m:t>=0</m:t>
                      </m:r>
                    </m:oMath>
                  </m:oMathPara>
                </a14:m>
                <a:endParaRPr lang="en-GB"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1143000" y="5257800"/>
                <a:ext cx="671401" cy="307777"/>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1828800" y="5257800"/>
                <a:ext cx="68326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ea typeface="Cambria Math"/>
                        </a:rPr>
                        <m:t>𝛽</m:t>
                      </m:r>
                      <m:r>
                        <a:rPr lang="en-US" sz="1400" b="0" i="1" smtClean="0">
                          <a:latin typeface="Cambria Math"/>
                          <a:ea typeface="Cambria Math"/>
                        </a:rPr>
                        <m:t>=</m:t>
                      </m:r>
                      <m:r>
                        <a:rPr lang="en-US" sz="1400" b="0" i="1" smtClean="0">
                          <a:latin typeface="Cambria Math"/>
                          <a:ea typeface="Cambria Math"/>
                        </a:rPr>
                        <m:t>𝜋</m:t>
                      </m:r>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1828800" y="5257800"/>
                <a:ext cx="683264" cy="307777"/>
              </a:xfrm>
              <a:prstGeom prst="rect">
                <a:avLst/>
              </a:prstGeom>
              <a:blipFill>
                <a:blip r:embed="rId4"/>
                <a:stretch>
                  <a:fillRect b="-6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1143000" y="4876800"/>
                <a:ext cx="148226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ea typeface="Cambria Math"/>
                        </a:rPr>
                        <m:t>𝑟</m:t>
                      </m:r>
                      <m:r>
                        <a:rPr lang="en-US" sz="1400" b="0" i="1" smtClean="0">
                          <a:latin typeface="Cambria Math"/>
                          <a:ea typeface="Cambria Math"/>
                        </a:rPr>
                        <m:t>=</m:t>
                      </m:r>
                      <m:r>
                        <a:rPr lang="en-US" sz="1400" b="0" i="1" smtClean="0">
                          <a:latin typeface="Cambria Math"/>
                          <a:ea typeface="Cambria Math"/>
                        </a:rPr>
                        <m:t>𝑎</m:t>
                      </m:r>
                      <m:r>
                        <a:rPr lang="en-US" sz="1400" b="0" i="1" smtClean="0">
                          <a:latin typeface="Cambria Math"/>
                          <a:ea typeface="Cambria Math"/>
                        </a:rPr>
                        <m:t>(1+</m:t>
                      </m:r>
                      <m:r>
                        <a:rPr lang="en-US" sz="1400" b="0" i="1" smtClean="0">
                          <a:latin typeface="Cambria Math"/>
                          <a:ea typeface="Cambria Math"/>
                        </a:rPr>
                        <m:t>𝑐𝑜𝑠</m:t>
                      </m:r>
                      <m:r>
                        <a:rPr lang="en-US" sz="1400" b="0" i="1" smtClean="0">
                          <a:latin typeface="Cambria Math"/>
                          <a:ea typeface="Cambria Math"/>
                        </a:rPr>
                        <m:t>𝜃</m:t>
                      </m:r>
                      <m:r>
                        <a:rPr lang="en-US" sz="1400" b="0" i="1" smtClean="0">
                          <a:latin typeface="Cambria Math"/>
                          <a:ea typeface="Cambria Math"/>
                        </a:rPr>
                        <m:t>)</m:t>
                      </m:r>
                    </m:oMath>
                  </m:oMathPara>
                </a14:m>
                <a:endParaRPr lang="en-GB" sz="1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1143000" y="4876800"/>
                <a:ext cx="1482265" cy="307777"/>
              </a:xfrm>
              <a:prstGeom prst="rect">
                <a:avLst/>
              </a:prstGeom>
              <a:blipFill>
                <a:blip r:embed="rId5"/>
                <a:stretch>
                  <a:fillRect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657600" y="1371600"/>
                <a:ext cx="2209800" cy="557845"/>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a:rPr>
                            <m:t>𝑎</m:t>
                          </m:r>
                        </m:e>
                        <m:sup>
                          <m:r>
                            <a:rPr lang="en-US" sz="1400" b="0" i="1" smtClean="0">
                              <a:latin typeface="Cambria Math"/>
                            </a:rPr>
                            <m:t>2</m:t>
                          </m:r>
                        </m:sup>
                      </m:sSup>
                      <m:nary>
                        <m:naryPr>
                          <m:ctrlPr>
                            <a:rPr lang="en-US" sz="1400" b="0" i="1" smtClean="0">
                              <a:latin typeface="Cambria Math" panose="02040503050406030204" pitchFamily="18" charset="0"/>
                            </a:rPr>
                          </m:ctrlPr>
                        </m:naryPr>
                        <m:sub>
                          <m:r>
                            <a:rPr lang="en-US" sz="1400" b="0" i="1" smtClean="0">
                              <a:latin typeface="Cambria Math"/>
                            </a:rPr>
                            <m:t>0</m:t>
                          </m:r>
                        </m:sub>
                        <m:sup>
                          <m:r>
                            <a:rPr lang="en-US" sz="1400" b="0" i="1" smtClean="0">
                              <a:latin typeface="Cambria Math"/>
                              <a:ea typeface="Cambria Math"/>
                            </a:rPr>
                            <m:t>𝜋</m:t>
                          </m:r>
                        </m:sup>
                        <m:e>
                          <m:r>
                            <a:rPr lang="en-US" sz="1400" b="0" i="1" smtClean="0">
                              <a:latin typeface="Cambria Math"/>
                              <a:ea typeface="Cambria Math"/>
                            </a:rPr>
                            <m:t>1+2</m:t>
                          </m:r>
                          <m:r>
                            <a:rPr lang="en-US" sz="1400" b="0" i="1" smtClean="0">
                              <a:latin typeface="Cambria Math"/>
                              <a:ea typeface="Cambria Math"/>
                            </a:rPr>
                            <m:t>𝑐𝑜𝑠</m:t>
                          </m:r>
                          <m:r>
                            <a:rPr lang="en-US" sz="1400" b="0" i="1" smtClean="0">
                              <a:latin typeface="Cambria Math"/>
                              <a:ea typeface="Cambria Math"/>
                            </a:rPr>
                            <m:t>𝜃</m:t>
                          </m:r>
                          <m:r>
                            <a:rPr lang="en-US" sz="1400" b="0" i="1" smtClean="0">
                              <a:latin typeface="Cambria Math"/>
                              <a:ea typeface="Cambria Math"/>
                            </a:rPr>
                            <m:t>+</m:t>
                          </m:r>
                          <m:sSup>
                            <m:sSupPr>
                              <m:ctrlPr>
                                <a:rPr lang="en-US" sz="1400" b="0" i="1" smtClean="0">
                                  <a:latin typeface="Cambria Math" panose="02040503050406030204" pitchFamily="18" charset="0"/>
                                  <a:ea typeface="Cambria Math"/>
                                </a:rPr>
                              </m:ctrlPr>
                            </m:sSupPr>
                            <m:e>
                              <m:r>
                                <a:rPr lang="en-US" sz="1400" b="0" i="1" smtClean="0">
                                  <a:latin typeface="Cambria Math"/>
                                  <a:ea typeface="Cambria Math"/>
                                </a:rPr>
                                <m:t>𝑐𝑜𝑠</m:t>
                              </m:r>
                            </m:e>
                            <m:sup>
                              <m:r>
                                <a:rPr lang="en-US" sz="1400" b="0" i="1" smtClean="0">
                                  <a:latin typeface="Cambria Math"/>
                                  <a:ea typeface="Cambria Math"/>
                                </a:rPr>
                                <m:t>2</m:t>
                              </m:r>
                            </m:sup>
                          </m:sSup>
                          <m:r>
                            <a:rPr lang="en-US" sz="1400" b="0" i="1" smtClean="0">
                              <a:latin typeface="Cambria Math"/>
                              <a:ea typeface="Cambria Math"/>
                            </a:rPr>
                            <m:t>𝜃</m:t>
                          </m:r>
                          <m:r>
                            <a:rPr lang="en-US" sz="1400" b="0" i="1" smtClean="0">
                              <a:latin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3657600" y="1371600"/>
                <a:ext cx="2209800" cy="557845"/>
              </a:xfrm>
              <a:prstGeom prst="rect">
                <a:avLst/>
              </a:prstGeom>
              <a:blipFill>
                <a:blip r:embed="rId6"/>
                <a:stretch>
                  <a:fillRect l="-20386" t="-151087" r="-4959" b="-22173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905000" y="0"/>
                <a:ext cx="2056845"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𝑐𝑜𝑠</m:t>
                      </m:r>
                      <m:r>
                        <a:rPr lang="en-US" sz="1600" b="0" i="1" smtClean="0">
                          <a:latin typeface="Cambria Math"/>
                        </a:rPr>
                        <m:t>2</m:t>
                      </m:r>
                      <m:r>
                        <a:rPr lang="en-US" sz="1600" b="0" i="1" smtClean="0">
                          <a:latin typeface="Cambria Math"/>
                          <a:ea typeface="Cambria Math"/>
                        </a:rPr>
                        <m:t>𝜃</m:t>
                      </m:r>
                      <m:r>
                        <a:rPr lang="en-US" sz="1600" b="0" i="1" smtClean="0">
                          <a:latin typeface="Cambria Math"/>
                        </a:rPr>
                        <m:t>=2</m:t>
                      </m:r>
                      <m:sSup>
                        <m:sSupPr>
                          <m:ctrlPr>
                            <a:rPr lang="en-US" sz="1600" b="0" i="1" smtClean="0">
                              <a:latin typeface="Cambria Math" panose="02040503050406030204" pitchFamily="18" charset="0"/>
                            </a:rPr>
                          </m:ctrlPr>
                        </m:sSupPr>
                        <m:e>
                          <m:r>
                            <a:rPr lang="en-US" sz="1600" b="0" i="1" smtClean="0">
                              <a:latin typeface="Cambria Math"/>
                            </a:rPr>
                            <m:t>𝑐𝑜𝑠</m:t>
                          </m:r>
                        </m:e>
                        <m:sup>
                          <m:r>
                            <a:rPr lang="en-US" sz="1600" b="0" i="1" smtClean="0">
                              <a:latin typeface="Cambria Math"/>
                            </a:rPr>
                            <m:t>2</m:t>
                          </m:r>
                        </m:sup>
                      </m:sSup>
                      <m:r>
                        <a:rPr lang="en-US" sz="1600" b="0" i="1" smtClean="0">
                          <a:latin typeface="Cambria Math"/>
                          <a:ea typeface="Cambria Math"/>
                        </a:rPr>
                        <m:t>𝜃</m:t>
                      </m:r>
                      <m:r>
                        <a:rPr lang="en-US" sz="1600" b="0" i="1" smtClean="0">
                          <a:latin typeface="Cambria Math"/>
                          <a:ea typeface="Cambria Math"/>
                        </a:rPr>
                        <m:t>−1</m:t>
                      </m:r>
                    </m:oMath>
                  </m:oMathPara>
                </a14:m>
                <a:endParaRPr lang="en-GB" sz="1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905000" y="0"/>
                <a:ext cx="2056845" cy="338554"/>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191000" y="4648200"/>
                <a:ext cx="1825307"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𝑐𝑜𝑠</m:t>
                      </m:r>
                      <m:r>
                        <a:rPr lang="en-US" sz="1400" b="0" i="1" smtClean="0">
                          <a:latin typeface="Cambria Math"/>
                        </a:rPr>
                        <m:t>2</m:t>
                      </m:r>
                      <m:r>
                        <a:rPr lang="en-US" sz="1400" b="0" i="1" smtClean="0">
                          <a:latin typeface="Cambria Math"/>
                          <a:ea typeface="Cambria Math"/>
                        </a:rPr>
                        <m:t>𝜃</m:t>
                      </m:r>
                      <m:r>
                        <a:rPr lang="en-US" sz="1400" b="0" i="1" smtClean="0">
                          <a:latin typeface="Cambria Math"/>
                        </a:rPr>
                        <m:t>=2</m:t>
                      </m:r>
                      <m:sSup>
                        <m:sSupPr>
                          <m:ctrlPr>
                            <a:rPr lang="en-US" sz="1400" b="0" i="1" smtClean="0">
                              <a:latin typeface="Cambria Math" panose="02040503050406030204" pitchFamily="18" charset="0"/>
                            </a:rPr>
                          </m:ctrlPr>
                        </m:sSupPr>
                        <m:e>
                          <m:r>
                            <a:rPr lang="en-US" sz="1400" b="0" i="1" smtClean="0">
                              <a:latin typeface="Cambria Math"/>
                            </a:rPr>
                            <m:t>𝑐𝑜𝑠</m:t>
                          </m:r>
                        </m:e>
                        <m:sup>
                          <m:r>
                            <a:rPr lang="en-US" sz="1400" b="0" i="1" smtClean="0">
                              <a:latin typeface="Cambria Math"/>
                            </a:rPr>
                            <m:t>2</m:t>
                          </m:r>
                        </m:sup>
                      </m:sSup>
                      <m:r>
                        <a:rPr lang="en-US" sz="1400" b="0" i="1" smtClean="0">
                          <a:latin typeface="Cambria Math"/>
                          <a:ea typeface="Cambria Math"/>
                        </a:rPr>
                        <m:t>𝜃</m:t>
                      </m:r>
                      <m:r>
                        <a:rPr lang="en-US" sz="1400" b="0" i="1" smtClean="0">
                          <a:latin typeface="Cambria Math"/>
                          <a:ea typeface="Cambria Math"/>
                        </a:rPr>
                        <m:t>−1</m:t>
                      </m:r>
                    </m:oMath>
                  </m:oMathPara>
                </a14:m>
                <a:endParaRPr lang="en-GB" sz="1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191000" y="4648200"/>
                <a:ext cx="1825307" cy="307777"/>
              </a:xfrm>
              <a:prstGeom prst="rect">
                <a:avLst/>
              </a:prstGeom>
              <a:blipFill>
                <a:blip r:embed="rId8"/>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886200" y="5105400"/>
                <a:ext cx="1825307"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𝑐𝑜𝑠</m:t>
                      </m:r>
                      <m:r>
                        <a:rPr lang="en-US" sz="1400" b="0" i="1" smtClean="0">
                          <a:latin typeface="Cambria Math"/>
                        </a:rPr>
                        <m:t>2</m:t>
                      </m:r>
                      <m:r>
                        <a:rPr lang="en-US" sz="1400" b="0" i="1" smtClean="0">
                          <a:latin typeface="Cambria Math"/>
                          <a:ea typeface="Cambria Math"/>
                        </a:rPr>
                        <m:t>𝜃</m:t>
                      </m:r>
                      <m:r>
                        <a:rPr lang="en-US" sz="1400" b="0" i="1" smtClean="0">
                          <a:latin typeface="Cambria Math"/>
                          <a:ea typeface="Cambria Math"/>
                        </a:rPr>
                        <m:t>+1=2</m:t>
                      </m:r>
                      <m:sSup>
                        <m:sSupPr>
                          <m:ctrlPr>
                            <a:rPr lang="en-US" sz="1400" b="0" i="1" smtClean="0">
                              <a:latin typeface="Cambria Math" panose="02040503050406030204" pitchFamily="18" charset="0"/>
                            </a:rPr>
                          </m:ctrlPr>
                        </m:sSupPr>
                        <m:e>
                          <m:r>
                            <a:rPr lang="en-US" sz="1400" b="0" i="1" smtClean="0">
                              <a:latin typeface="Cambria Math"/>
                            </a:rPr>
                            <m:t>𝑐𝑜𝑠</m:t>
                          </m:r>
                        </m:e>
                        <m:sup>
                          <m:r>
                            <a:rPr lang="en-US" sz="1400" b="0" i="1" smtClean="0">
                              <a:latin typeface="Cambria Math"/>
                            </a:rPr>
                            <m:t>2</m:t>
                          </m:r>
                        </m:sup>
                      </m:sSup>
                      <m:r>
                        <a:rPr lang="en-US" sz="1400" b="0" i="1" smtClean="0">
                          <a:latin typeface="Cambria Math"/>
                          <a:ea typeface="Cambria Math"/>
                        </a:rPr>
                        <m:t>𝜃</m:t>
                      </m:r>
                    </m:oMath>
                  </m:oMathPara>
                </a14:m>
                <a:endParaRPr lang="en-GB"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886200" y="5105400"/>
                <a:ext cx="1825307" cy="307777"/>
              </a:xfrm>
              <a:prstGeom prst="rect">
                <a:avLst/>
              </a:prstGeom>
              <a:blipFill>
                <a:blip r:embed="rId9"/>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733800" y="5486400"/>
                <a:ext cx="1905000" cy="514243"/>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a:rPr>
                            <m:t>1</m:t>
                          </m:r>
                        </m:num>
                        <m:den>
                          <m:r>
                            <a:rPr lang="en-US" sz="1400" b="0" i="1" smtClean="0">
                              <a:latin typeface="Cambria Math"/>
                            </a:rPr>
                            <m:t>2</m:t>
                          </m:r>
                        </m:den>
                      </m:f>
                      <m:r>
                        <a:rPr lang="en-US" sz="1400" b="0" i="1" smtClean="0">
                          <a:latin typeface="Cambria Math"/>
                        </a:rPr>
                        <m:t>𝑐𝑜𝑠</m:t>
                      </m:r>
                      <m:r>
                        <a:rPr lang="en-US" sz="1400" b="0" i="1" smtClean="0">
                          <a:latin typeface="Cambria Math"/>
                        </a:rPr>
                        <m:t>2</m:t>
                      </m:r>
                      <m:r>
                        <a:rPr lang="en-US" sz="1400" b="0" i="1" smtClean="0">
                          <a:latin typeface="Cambria Math"/>
                          <a:ea typeface="Cambria Math"/>
                        </a:rPr>
                        <m:t>𝜃</m:t>
                      </m:r>
                      <m:r>
                        <a:rPr lang="en-US" sz="1400" b="0" i="1" smtClean="0">
                          <a:latin typeface="Cambria Math"/>
                          <a:ea typeface="Cambria Math"/>
                        </a:rPr>
                        <m:t>+</m:t>
                      </m:r>
                      <m:f>
                        <m:fPr>
                          <m:ctrlPr>
                            <a:rPr lang="en-US" sz="1400" b="0" i="1" smtClean="0">
                              <a:latin typeface="Cambria Math" panose="02040503050406030204" pitchFamily="18" charset="0"/>
                              <a:ea typeface="Cambria Math"/>
                            </a:rPr>
                          </m:ctrlPr>
                        </m:fPr>
                        <m:num>
                          <m:r>
                            <a:rPr lang="en-US" sz="1400" b="0" i="1" smtClean="0">
                              <a:latin typeface="Cambria Math"/>
                              <a:ea typeface="Cambria Math"/>
                            </a:rPr>
                            <m:t>1</m:t>
                          </m:r>
                        </m:num>
                        <m:den>
                          <m:r>
                            <a:rPr lang="en-US" sz="1400" b="0" i="1" smtClean="0">
                              <a:latin typeface="Cambria Math"/>
                              <a:ea typeface="Cambria Math"/>
                            </a:rPr>
                            <m:t>2</m:t>
                          </m:r>
                        </m:den>
                      </m:f>
                      <m:r>
                        <a:rPr lang="en-US" sz="1400" b="0" i="1" smtClean="0">
                          <a:latin typeface="Cambria Math"/>
                        </a:rPr>
                        <m:t>=</m:t>
                      </m:r>
                      <m:sSup>
                        <m:sSupPr>
                          <m:ctrlPr>
                            <a:rPr lang="en-US" sz="1400" b="0" i="1" smtClean="0">
                              <a:latin typeface="Cambria Math" panose="02040503050406030204" pitchFamily="18" charset="0"/>
                            </a:rPr>
                          </m:ctrlPr>
                        </m:sSupPr>
                        <m:e>
                          <m:r>
                            <a:rPr lang="en-US" sz="1400" b="0" i="1" smtClean="0">
                              <a:latin typeface="Cambria Math"/>
                            </a:rPr>
                            <m:t>𝑐𝑜𝑠</m:t>
                          </m:r>
                        </m:e>
                        <m:sup>
                          <m:r>
                            <a:rPr lang="en-US" sz="1400" b="0" i="1" smtClean="0">
                              <a:latin typeface="Cambria Math"/>
                            </a:rPr>
                            <m:t>2</m:t>
                          </m:r>
                        </m:sup>
                      </m:sSup>
                      <m:r>
                        <a:rPr lang="en-US" sz="1400" b="0" i="1" smtClean="0">
                          <a:latin typeface="Cambria Math"/>
                          <a:ea typeface="Cambria Math"/>
                        </a:rPr>
                        <m:t>𝜃</m:t>
                      </m:r>
                    </m:oMath>
                  </m:oMathPara>
                </a14:m>
                <a:endParaRPr lang="en-GB" sz="1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733800" y="5486400"/>
                <a:ext cx="1905000" cy="514243"/>
              </a:xfrm>
              <a:prstGeom prst="rect">
                <a:avLst/>
              </a:prstGeom>
              <a:blipFill>
                <a:blip r:embed="rId10"/>
                <a:stretch>
                  <a:fillRect/>
                </a:stretch>
              </a:blipFill>
              <a:ln w="25400">
                <a:noFill/>
              </a:ln>
            </p:spPr>
            <p:txBody>
              <a:bodyPr/>
              <a:lstStyle/>
              <a:p>
                <a:r>
                  <a:rPr lang="en-GB">
                    <a:noFill/>
                  </a:rPr>
                  <a:t> </a:t>
                </a:r>
              </a:p>
            </p:txBody>
          </p:sp>
        </mc:Fallback>
      </mc:AlternateContent>
      <p:sp>
        <p:nvSpPr>
          <p:cNvPr id="15" name="Arc 14"/>
          <p:cNvSpPr/>
          <p:nvPr/>
        </p:nvSpPr>
        <p:spPr>
          <a:xfrm>
            <a:off x="5791200" y="4800600"/>
            <a:ext cx="457200" cy="4572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TextBox 15"/>
          <p:cNvSpPr txBox="1"/>
          <p:nvPr/>
        </p:nvSpPr>
        <p:spPr>
          <a:xfrm>
            <a:off x="6172200" y="4876800"/>
            <a:ext cx="7620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Add 1</a:t>
            </a:r>
            <a:endParaRPr lang="en-GB" sz="1200" dirty="0">
              <a:solidFill>
                <a:srgbClr val="FF0000"/>
              </a:solidFill>
              <a:latin typeface="Comic Sans MS" panose="030F0702030302020204" pitchFamily="66" charset="0"/>
            </a:endParaRPr>
          </a:p>
        </p:txBody>
      </p:sp>
      <p:sp>
        <p:nvSpPr>
          <p:cNvPr id="17" name="Arc 16"/>
          <p:cNvSpPr/>
          <p:nvPr/>
        </p:nvSpPr>
        <p:spPr>
          <a:xfrm>
            <a:off x="5486400" y="5257800"/>
            <a:ext cx="457200" cy="5334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TextBox 17"/>
          <p:cNvSpPr txBox="1"/>
          <p:nvPr/>
        </p:nvSpPr>
        <p:spPr>
          <a:xfrm>
            <a:off x="5867400" y="5257800"/>
            <a:ext cx="7620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Divide by 2</a:t>
            </a:r>
            <a:endParaRPr lang="en-GB" sz="1200" dirty="0">
              <a:solidFill>
                <a:srgbClr val="FF0000"/>
              </a:solidFill>
              <a:latin typeface="Comic Sans MS" panose="030F0702030302020204" pitchFamily="66" charset="0"/>
            </a:endParaRPr>
          </a:p>
        </p:txBody>
      </p:sp>
      <p:sp>
        <p:nvSpPr>
          <p:cNvPr id="19" name="TextBox 18"/>
          <p:cNvSpPr txBox="1"/>
          <p:nvPr/>
        </p:nvSpPr>
        <p:spPr>
          <a:xfrm>
            <a:off x="3507797" y="4055052"/>
            <a:ext cx="5372595"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To replace cos</a:t>
            </a:r>
            <a:r>
              <a:rPr lang="en-US" sz="1400" baseline="30000" dirty="0">
                <a:solidFill>
                  <a:srgbClr val="FF0000"/>
                </a:solidFill>
                <a:latin typeface="Comic Sans MS" panose="030F0702030302020204" pitchFamily="66" charset="0"/>
              </a:rPr>
              <a:t>2</a:t>
            </a:r>
            <a:r>
              <a:rPr lang="el-GR" sz="1400" dirty="0">
                <a:solidFill>
                  <a:srgbClr val="FF0000"/>
                </a:solidFill>
                <a:latin typeface="Comic Sans MS" panose="030F0702030302020204" pitchFamily="66" charset="0"/>
              </a:rPr>
              <a:t>θ</a:t>
            </a:r>
            <a:r>
              <a:rPr lang="en-US" sz="1400" dirty="0">
                <a:solidFill>
                  <a:srgbClr val="FF0000"/>
                </a:solidFill>
                <a:latin typeface="Comic Sans MS" panose="030F0702030302020204" pitchFamily="66" charset="0"/>
              </a:rPr>
              <a:t>, we can use the formula for cos2</a:t>
            </a:r>
            <a:r>
              <a:rPr lang="el-GR" sz="1400" dirty="0">
                <a:solidFill>
                  <a:srgbClr val="FF0000"/>
                </a:solidFill>
                <a:latin typeface="Comic Sans MS" panose="030F0702030302020204" pitchFamily="66" charset="0"/>
              </a:rPr>
              <a:t>θ</a:t>
            </a:r>
            <a:r>
              <a:rPr lang="en-US" sz="1400" dirty="0">
                <a:solidFill>
                  <a:srgbClr val="FF0000"/>
                </a:solidFill>
                <a:latin typeface="Comic Sans MS" panose="030F0702030302020204" pitchFamily="66" charset="0"/>
              </a:rPr>
              <a:t> from Pure </a:t>
            </a:r>
            <a:r>
              <a:rPr lang="en-US" sz="1400" dirty="0" err="1">
                <a:solidFill>
                  <a:srgbClr val="FF0000"/>
                </a:solidFill>
                <a:latin typeface="Comic Sans MS" panose="030F0702030302020204" pitchFamily="66" charset="0"/>
              </a:rPr>
              <a:t>Maths</a:t>
            </a:r>
            <a:r>
              <a:rPr lang="en-US" sz="1400" dirty="0">
                <a:solidFill>
                  <a:srgbClr val="FF0000"/>
                </a:solidFill>
                <a:latin typeface="Comic Sans MS" panose="030F0702030302020204" pitchFamily="66" charset="0"/>
              </a:rPr>
              <a:t>…</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0" name="TextBox 19"/>
              <p:cNvSpPr txBox="1"/>
              <p:nvPr/>
            </p:nvSpPr>
            <p:spPr>
              <a:xfrm>
                <a:off x="3657600" y="2057400"/>
                <a:ext cx="2895600" cy="557845"/>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a:rPr>
                            <m:t>𝑎</m:t>
                          </m:r>
                        </m:e>
                        <m:sup>
                          <m:r>
                            <a:rPr lang="en-US" sz="1400" b="0" i="1" smtClean="0">
                              <a:latin typeface="Cambria Math"/>
                            </a:rPr>
                            <m:t>2</m:t>
                          </m:r>
                        </m:sup>
                      </m:sSup>
                      <m:nary>
                        <m:naryPr>
                          <m:ctrlPr>
                            <a:rPr lang="en-US" sz="1400" b="0" i="1" smtClean="0">
                              <a:latin typeface="Cambria Math" panose="02040503050406030204" pitchFamily="18" charset="0"/>
                            </a:rPr>
                          </m:ctrlPr>
                        </m:naryPr>
                        <m:sub>
                          <m:r>
                            <a:rPr lang="en-US" sz="1400" b="0" i="1" smtClean="0">
                              <a:latin typeface="Cambria Math"/>
                            </a:rPr>
                            <m:t>0</m:t>
                          </m:r>
                        </m:sub>
                        <m:sup>
                          <m:r>
                            <a:rPr lang="en-US" sz="1400" b="0" i="1" smtClean="0">
                              <a:latin typeface="Cambria Math"/>
                              <a:ea typeface="Cambria Math"/>
                            </a:rPr>
                            <m:t>𝜋</m:t>
                          </m:r>
                        </m:sup>
                        <m:e>
                          <m:r>
                            <a:rPr lang="en-US" sz="1400" b="0" i="1" smtClean="0">
                              <a:latin typeface="Cambria Math"/>
                              <a:ea typeface="Cambria Math"/>
                            </a:rPr>
                            <m:t>1+2</m:t>
                          </m:r>
                          <m:r>
                            <a:rPr lang="en-US" sz="1400" b="0" i="1" smtClean="0">
                              <a:latin typeface="Cambria Math"/>
                              <a:ea typeface="Cambria Math"/>
                            </a:rPr>
                            <m:t>𝑐𝑜𝑠</m:t>
                          </m:r>
                          <m:r>
                            <a:rPr lang="en-US" sz="1400" b="0" i="1" smtClean="0">
                              <a:latin typeface="Cambria Math"/>
                              <a:ea typeface="Cambria Math"/>
                            </a:rPr>
                            <m:t>𝜃</m:t>
                          </m:r>
                          <m:r>
                            <a:rPr lang="en-US" sz="1400" b="0" i="1" smtClean="0">
                              <a:latin typeface="Cambria Math"/>
                              <a:ea typeface="Cambria Math"/>
                            </a:rPr>
                            <m:t>+</m:t>
                          </m:r>
                          <m:f>
                            <m:fPr>
                              <m:ctrlPr>
                                <a:rPr lang="en-US" sz="1400" i="1">
                                  <a:latin typeface="Cambria Math" panose="02040503050406030204" pitchFamily="18" charset="0"/>
                                </a:rPr>
                              </m:ctrlPr>
                            </m:fPr>
                            <m:num>
                              <m:r>
                                <a:rPr lang="en-US" sz="1400" i="1">
                                  <a:latin typeface="Cambria Math"/>
                                </a:rPr>
                                <m:t>1</m:t>
                              </m:r>
                            </m:num>
                            <m:den>
                              <m:r>
                                <a:rPr lang="en-US" sz="1400" i="1">
                                  <a:latin typeface="Cambria Math"/>
                                </a:rPr>
                                <m:t>2</m:t>
                              </m:r>
                            </m:den>
                          </m:f>
                          <m:r>
                            <a:rPr lang="en-US" sz="1400" i="1">
                              <a:latin typeface="Cambria Math"/>
                            </a:rPr>
                            <m:t>𝑐𝑜𝑠</m:t>
                          </m:r>
                          <m:r>
                            <a:rPr lang="en-US" sz="1400" i="1">
                              <a:latin typeface="Cambria Math"/>
                            </a:rPr>
                            <m:t>2</m:t>
                          </m:r>
                          <m:r>
                            <a:rPr lang="en-US" sz="1400" i="1">
                              <a:latin typeface="Cambria Math"/>
                              <a:ea typeface="Cambria Math"/>
                            </a:rPr>
                            <m:t>𝜃</m:t>
                          </m:r>
                          <m:r>
                            <a:rPr lang="en-US" sz="1400" i="1">
                              <a:latin typeface="Cambria Math"/>
                              <a:ea typeface="Cambria Math"/>
                            </a:rPr>
                            <m:t>+</m:t>
                          </m:r>
                          <m:f>
                            <m:fPr>
                              <m:ctrlPr>
                                <a:rPr lang="en-US" sz="1400" i="1">
                                  <a:latin typeface="Cambria Math" panose="02040503050406030204" pitchFamily="18" charset="0"/>
                                  <a:ea typeface="Cambria Math"/>
                                </a:rPr>
                              </m:ctrlPr>
                            </m:fPr>
                            <m:num>
                              <m:r>
                                <a:rPr lang="en-US" sz="1400" i="1">
                                  <a:latin typeface="Cambria Math"/>
                                  <a:ea typeface="Cambria Math"/>
                                </a:rPr>
                                <m:t>1</m:t>
                              </m:r>
                            </m:num>
                            <m:den>
                              <m:r>
                                <a:rPr lang="en-US" sz="1400" i="1">
                                  <a:latin typeface="Cambria Math"/>
                                  <a:ea typeface="Cambria Math"/>
                                </a:rPr>
                                <m:t>2</m:t>
                              </m:r>
                            </m:den>
                          </m:f>
                          <m:r>
                            <a:rPr lang="en-US" sz="1400" b="0" i="1" smtClean="0">
                              <a:latin typeface="Cambria Math"/>
                              <a:ea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657600" y="2057400"/>
                <a:ext cx="2895600" cy="557845"/>
              </a:xfrm>
              <a:prstGeom prst="rect">
                <a:avLst/>
              </a:prstGeom>
              <a:blipFill>
                <a:blip r:embed="rId11"/>
                <a:stretch>
                  <a:fillRect l="-15158" t="-152747" b="-224176"/>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3581400" y="2743200"/>
                <a:ext cx="2667000" cy="565348"/>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a:rPr>
                            <m:t>𝑎</m:t>
                          </m:r>
                        </m:e>
                        <m:sup>
                          <m:r>
                            <a:rPr lang="en-US" sz="1400" b="0" i="1" smtClean="0">
                              <a:latin typeface="Cambria Math"/>
                            </a:rPr>
                            <m:t>2</m:t>
                          </m:r>
                        </m:sup>
                      </m:sSup>
                      <m:nary>
                        <m:naryPr>
                          <m:ctrlPr>
                            <a:rPr lang="en-US" sz="1400" b="0" i="1" smtClean="0">
                              <a:latin typeface="Cambria Math" panose="02040503050406030204" pitchFamily="18" charset="0"/>
                            </a:rPr>
                          </m:ctrlPr>
                        </m:naryPr>
                        <m:sub>
                          <m:r>
                            <a:rPr lang="en-US" sz="1400" b="0" i="1" smtClean="0">
                              <a:latin typeface="Cambria Math"/>
                            </a:rPr>
                            <m:t>0</m:t>
                          </m:r>
                        </m:sub>
                        <m:sup>
                          <m:r>
                            <a:rPr lang="en-US" sz="1400" b="0" i="1" smtClean="0">
                              <a:latin typeface="Cambria Math"/>
                              <a:ea typeface="Cambria Math"/>
                            </a:rPr>
                            <m:t>𝜋</m:t>
                          </m:r>
                        </m:sup>
                        <m:e>
                          <m:f>
                            <m:fPr>
                              <m:ctrlPr>
                                <a:rPr lang="en-US" sz="1400" b="0" i="1" smtClean="0">
                                  <a:latin typeface="Cambria Math" panose="02040503050406030204" pitchFamily="18" charset="0"/>
                                  <a:ea typeface="Cambria Math"/>
                                </a:rPr>
                              </m:ctrlPr>
                            </m:fPr>
                            <m:num>
                              <m:r>
                                <a:rPr lang="en-US" sz="1400" b="0" i="1" smtClean="0">
                                  <a:latin typeface="Cambria Math"/>
                                  <a:ea typeface="Cambria Math"/>
                                </a:rPr>
                                <m:t>3</m:t>
                              </m:r>
                            </m:num>
                            <m:den>
                              <m:r>
                                <a:rPr lang="en-US" sz="1400" b="0" i="1" smtClean="0">
                                  <a:latin typeface="Cambria Math"/>
                                  <a:ea typeface="Cambria Math"/>
                                </a:rPr>
                                <m:t>2</m:t>
                              </m:r>
                            </m:den>
                          </m:f>
                          <m:r>
                            <a:rPr lang="en-US" sz="1400" b="0" i="1" smtClean="0">
                              <a:latin typeface="Cambria Math"/>
                              <a:ea typeface="Cambria Math"/>
                            </a:rPr>
                            <m:t>+2</m:t>
                          </m:r>
                          <m:r>
                            <a:rPr lang="en-US" sz="1400" b="0" i="1" smtClean="0">
                              <a:latin typeface="Cambria Math"/>
                              <a:ea typeface="Cambria Math"/>
                            </a:rPr>
                            <m:t>𝑐𝑜𝑠</m:t>
                          </m:r>
                          <m:r>
                            <a:rPr lang="en-US" sz="1400" b="0" i="1" smtClean="0">
                              <a:latin typeface="Cambria Math"/>
                              <a:ea typeface="Cambria Math"/>
                            </a:rPr>
                            <m:t>𝜃</m:t>
                          </m:r>
                          <m:r>
                            <a:rPr lang="en-US" sz="1400" b="0" i="1" smtClean="0">
                              <a:latin typeface="Cambria Math"/>
                              <a:ea typeface="Cambria Math"/>
                            </a:rPr>
                            <m:t>+</m:t>
                          </m:r>
                          <m:f>
                            <m:fPr>
                              <m:ctrlPr>
                                <a:rPr lang="en-US" sz="1400" i="1">
                                  <a:latin typeface="Cambria Math" panose="02040503050406030204" pitchFamily="18" charset="0"/>
                                </a:rPr>
                              </m:ctrlPr>
                            </m:fPr>
                            <m:num>
                              <m:r>
                                <a:rPr lang="en-US" sz="1400" i="1">
                                  <a:latin typeface="Cambria Math"/>
                                </a:rPr>
                                <m:t>1</m:t>
                              </m:r>
                            </m:num>
                            <m:den>
                              <m:r>
                                <a:rPr lang="en-US" sz="1400" i="1">
                                  <a:latin typeface="Cambria Math"/>
                                </a:rPr>
                                <m:t>2</m:t>
                              </m:r>
                            </m:den>
                          </m:f>
                          <m:r>
                            <a:rPr lang="en-US" sz="1400" i="1">
                              <a:latin typeface="Cambria Math"/>
                            </a:rPr>
                            <m:t>𝑐𝑜𝑠</m:t>
                          </m:r>
                          <m:r>
                            <a:rPr lang="en-US" sz="1400" i="1">
                              <a:latin typeface="Cambria Math"/>
                            </a:rPr>
                            <m:t>2</m:t>
                          </m:r>
                          <m:r>
                            <a:rPr lang="en-US" sz="1400" i="1">
                              <a:latin typeface="Cambria Math"/>
                              <a:ea typeface="Cambria Math"/>
                            </a:rPr>
                            <m:t>𝜃</m:t>
                          </m:r>
                          <m:r>
                            <a:rPr lang="en-US" sz="1400" b="0" i="1" smtClean="0">
                              <a:latin typeface="Cambria Math"/>
                              <a:ea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3581400" y="2743200"/>
                <a:ext cx="2667000" cy="565348"/>
              </a:xfrm>
              <a:prstGeom prst="rect">
                <a:avLst/>
              </a:prstGeom>
              <a:blipFill>
                <a:blip r:embed="rId12"/>
                <a:stretch>
                  <a:fillRect l="-14416" t="-149462" b="-218280"/>
                </a:stretch>
              </a:blipFill>
              <a:ln w="25400">
                <a:noFill/>
              </a:ln>
            </p:spPr>
            <p:txBody>
              <a:bodyPr/>
              <a:lstStyle/>
              <a:p>
                <a:r>
                  <a:rPr lang="en-GB">
                    <a:noFill/>
                  </a:rPr>
                  <a:t> </a:t>
                </a:r>
              </a:p>
            </p:txBody>
          </p:sp>
        </mc:Fallback>
      </mc:AlternateContent>
      <p:sp>
        <p:nvSpPr>
          <p:cNvPr id="6" name="Rectangle 5"/>
          <p:cNvSpPr/>
          <p:nvPr/>
        </p:nvSpPr>
        <p:spPr>
          <a:xfrm>
            <a:off x="5169723" y="1500249"/>
            <a:ext cx="506681" cy="281049"/>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5203369" y="2068285"/>
            <a:ext cx="983675" cy="49678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3835727" y="5498275"/>
            <a:ext cx="1686299" cy="49678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c 25"/>
          <p:cNvSpPr/>
          <p:nvPr/>
        </p:nvSpPr>
        <p:spPr>
          <a:xfrm>
            <a:off x="6311734" y="1687285"/>
            <a:ext cx="504701" cy="652154"/>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TextBox 29"/>
          <p:cNvSpPr txBox="1"/>
          <p:nvPr/>
        </p:nvSpPr>
        <p:spPr>
          <a:xfrm>
            <a:off x="6799611" y="1870364"/>
            <a:ext cx="1323109"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Replace cos</a:t>
            </a:r>
            <a:r>
              <a:rPr lang="en-US" sz="1200" baseline="30000" dirty="0">
                <a:solidFill>
                  <a:srgbClr val="FF0000"/>
                </a:solidFill>
                <a:latin typeface="Comic Sans MS" panose="030F0702030302020204" pitchFamily="66" charset="0"/>
              </a:rPr>
              <a:t>2</a:t>
            </a:r>
            <a:r>
              <a:rPr lang="el-GR" sz="1200" dirty="0">
                <a:solidFill>
                  <a:srgbClr val="FF0000"/>
                </a:solidFill>
                <a:latin typeface="Comic Sans MS" panose="030F0702030302020204" pitchFamily="66" charset="0"/>
              </a:rPr>
              <a:t>θ</a:t>
            </a:r>
            <a:endParaRPr lang="en-GB" sz="1200" dirty="0">
              <a:solidFill>
                <a:srgbClr val="FF0000"/>
              </a:solidFill>
              <a:latin typeface="Comic Sans MS" panose="030F0702030302020204" pitchFamily="66" charset="0"/>
            </a:endParaRPr>
          </a:p>
        </p:txBody>
      </p:sp>
      <p:sp>
        <p:nvSpPr>
          <p:cNvPr id="31" name="Arc 30"/>
          <p:cNvSpPr/>
          <p:nvPr/>
        </p:nvSpPr>
        <p:spPr>
          <a:xfrm>
            <a:off x="6250378" y="2362200"/>
            <a:ext cx="504701" cy="652154"/>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TextBox 31"/>
          <p:cNvSpPr txBox="1"/>
          <p:nvPr/>
        </p:nvSpPr>
        <p:spPr>
          <a:xfrm>
            <a:off x="6726380" y="2553195"/>
            <a:ext cx="1455719"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Group like terms</a:t>
            </a:r>
            <a:endParaRPr lang="en-GB" sz="1200" dirty="0">
              <a:solidFill>
                <a:srgbClr val="FF0000"/>
              </a:solidFill>
              <a:latin typeface="Comic Sans MS" panose="030F0702030302020204" pitchFamily="66" charset="0"/>
            </a:endParaRPr>
          </a:p>
        </p:txBody>
      </p:sp>
      <p:sp>
        <p:nvSpPr>
          <p:cNvPr id="33" name="TextBox 32"/>
          <p:cNvSpPr txBox="1"/>
          <p:nvPr/>
        </p:nvSpPr>
        <p:spPr>
          <a:xfrm>
            <a:off x="4080164" y="3388425"/>
            <a:ext cx="4256314"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Now we can think about actually Integrating!</a:t>
            </a:r>
            <a:endParaRPr lang="en-GB" sz="1400" dirty="0">
              <a:solidFill>
                <a:srgbClr val="FF0000"/>
              </a:solidFill>
              <a:latin typeface="Comic Sans MS" panose="030F0702030302020204" pitchFamily="66" charset="0"/>
            </a:endParaRPr>
          </a:p>
        </p:txBody>
      </p:sp>
      <p:sp>
        <p:nvSpPr>
          <p:cNvPr id="34" name="タイトル 1">
            <a:extLst>
              <a:ext uri="{FF2B5EF4-FFF2-40B4-BE49-F238E27FC236}">
                <a16:creationId xmlns:a16="http://schemas.microsoft.com/office/drawing/2014/main" id="{15DF2B57-48E0-475C-92D5-5D6A44289D1F}"/>
              </a:ext>
            </a:extLst>
          </p:cNvPr>
          <p:cNvSpPr>
            <a:spLocks noGrp="1"/>
          </p:cNvSpPr>
          <p:nvPr>
            <p:ph type="title"/>
          </p:nvPr>
        </p:nvSpPr>
        <p:spPr>
          <a:xfrm>
            <a:off x="628650" y="286524"/>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35" name="テキスト ボックス 34">
            <a:extLst>
              <a:ext uri="{FF2B5EF4-FFF2-40B4-BE49-F238E27FC236}">
                <a16:creationId xmlns:a16="http://schemas.microsoft.com/office/drawing/2014/main" id="{83E4BBC5-36E3-4390-AB81-08ADD19BEC2C}"/>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p:spTree>
    <p:extLst>
      <p:ext uri="{BB962C8B-B14F-4D97-AF65-F5344CB8AC3E}">
        <p14:creationId xmlns:p14="http://schemas.microsoft.com/office/powerpoint/2010/main" val="128955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linds(horizontal)">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blinds(horizontal)">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blinds(horizontal)">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blinds(horizontal)">
                                      <p:cBhvr>
                                        <p:cTn id="67" dur="5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blinds(horizontal)">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blinds(horizontal)">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xit" presetSubtype="10" fill="hold" grpId="1" nodeType="clickEffect">
                                  <p:stCondLst>
                                    <p:cond delay="0"/>
                                  </p:stCondLst>
                                  <p:childTnLst>
                                    <p:animEffect transition="out" filter="blinds(horizontal)">
                                      <p:cBhvr>
                                        <p:cTn id="81" dur="500"/>
                                        <p:tgtEl>
                                          <p:spTgt spid="6"/>
                                        </p:tgtEl>
                                      </p:cBhvr>
                                    </p:animEffect>
                                    <p:set>
                                      <p:cBhvr>
                                        <p:cTn id="82" dur="1" fill="hold">
                                          <p:stCondLst>
                                            <p:cond delay="499"/>
                                          </p:stCondLst>
                                        </p:cTn>
                                        <p:tgtEl>
                                          <p:spTgt spid="6"/>
                                        </p:tgtEl>
                                        <p:attrNameLst>
                                          <p:attrName>style.visibility</p:attrName>
                                        </p:attrNameLst>
                                      </p:cBhvr>
                                      <p:to>
                                        <p:strVal val="hidden"/>
                                      </p:to>
                                    </p:set>
                                  </p:childTnLst>
                                </p:cTn>
                              </p:par>
                              <p:par>
                                <p:cTn id="83" presetID="3" presetClass="exit" presetSubtype="10" fill="hold" grpId="1" nodeType="withEffect">
                                  <p:stCondLst>
                                    <p:cond delay="0"/>
                                  </p:stCondLst>
                                  <p:childTnLst>
                                    <p:animEffect transition="out" filter="blinds(horizontal)">
                                      <p:cBhvr>
                                        <p:cTn id="84" dur="500"/>
                                        <p:tgtEl>
                                          <p:spTgt spid="24"/>
                                        </p:tgtEl>
                                      </p:cBhvr>
                                    </p:animEffect>
                                    <p:set>
                                      <p:cBhvr>
                                        <p:cTn id="85" dur="1" fill="hold">
                                          <p:stCondLst>
                                            <p:cond delay="499"/>
                                          </p:stCondLst>
                                        </p:cTn>
                                        <p:tgtEl>
                                          <p:spTgt spid="24"/>
                                        </p:tgtEl>
                                        <p:attrNameLst>
                                          <p:attrName>style.visibility</p:attrName>
                                        </p:attrNameLst>
                                      </p:cBhvr>
                                      <p:to>
                                        <p:strVal val="hidden"/>
                                      </p:to>
                                    </p:set>
                                  </p:childTnLst>
                                </p:cTn>
                              </p:par>
                              <p:par>
                                <p:cTn id="86" presetID="3" presetClass="exit" presetSubtype="10" fill="hold" grpId="1" nodeType="withEffect">
                                  <p:stCondLst>
                                    <p:cond delay="0"/>
                                  </p:stCondLst>
                                  <p:childTnLst>
                                    <p:animEffect transition="out" filter="blinds(horizontal)">
                                      <p:cBhvr>
                                        <p:cTn id="87" dur="500"/>
                                        <p:tgtEl>
                                          <p:spTgt spid="25"/>
                                        </p:tgtEl>
                                      </p:cBhvr>
                                    </p:animEffect>
                                    <p:set>
                                      <p:cBhvr>
                                        <p:cTn id="88" dur="1" fill="hold">
                                          <p:stCondLst>
                                            <p:cond delay="499"/>
                                          </p:stCondLst>
                                        </p:cTn>
                                        <p:tgtEl>
                                          <p:spTgt spid="25"/>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3" presetClass="exit" presetSubtype="10" fill="hold" grpId="1" nodeType="clickEffect">
                                  <p:stCondLst>
                                    <p:cond delay="0"/>
                                  </p:stCondLst>
                                  <p:childTnLst>
                                    <p:animEffect transition="out" filter="blinds(horizontal)">
                                      <p:cBhvr>
                                        <p:cTn id="92" dur="500"/>
                                        <p:tgtEl>
                                          <p:spTgt spid="19"/>
                                        </p:tgtEl>
                                      </p:cBhvr>
                                    </p:animEffect>
                                    <p:set>
                                      <p:cBhvr>
                                        <p:cTn id="93" dur="1" fill="hold">
                                          <p:stCondLst>
                                            <p:cond delay="499"/>
                                          </p:stCondLst>
                                        </p:cTn>
                                        <p:tgtEl>
                                          <p:spTgt spid="19"/>
                                        </p:tgtEl>
                                        <p:attrNameLst>
                                          <p:attrName>style.visibility</p:attrName>
                                        </p:attrNameLst>
                                      </p:cBhvr>
                                      <p:to>
                                        <p:strVal val="hidden"/>
                                      </p:to>
                                    </p:set>
                                  </p:childTnLst>
                                </p:cTn>
                              </p:par>
                              <p:par>
                                <p:cTn id="94" presetID="3" presetClass="exit" presetSubtype="10" fill="hold" grpId="1" nodeType="withEffect">
                                  <p:stCondLst>
                                    <p:cond delay="0"/>
                                  </p:stCondLst>
                                  <p:childTnLst>
                                    <p:animEffect transition="out" filter="blinds(horizontal)">
                                      <p:cBhvr>
                                        <p:cTn id="95" dur="500"/>
                                        <p:tgtEl>
                                          <p:spTgt spid="12"/>
                                        </p:tgtEl>
                                      </p:cBhvr>
                                    </p:animEffect>
                                    <p:set>
                                      <p:cBhvr>
                                        <p:cTn id="96" dur="1" fill="hold">
                                          <p:stCondLst>
                                            <p:cond delay="499"/>
                                          </p:stCondLst>
                                        </p:cTn>
                                        <p:tgtEl>
                                          <p:spTgt spid="12"/>
                                        </p:tgtEl>
                                        <p:attrNameLst>
                                          <p:attrName>style.visibility</p:attrName>
                                        </p:attrNameLst>
                                      </p:cBhvr>
                                      <p:to>
                                        <p:strVal val="hidden"/>
                                      </p:to>
                                    </p:set>
                                  </p:childTnLst>
                                </p:cTn>
                              </p:par>
                              <p:par>
                                <p:cTn id="97" presetID="3" presetClass="exit" presetSubtype="10" fill="hold" grpId="1" nodeType="withEffect">
                                  <p:stCondLst>
                                    <p:cond delay="0"/>
                                  </p:stCondLst>
                                  <p:childTnLst>
                                    <p:animEffect transition="out" filter="blinds(horizontal)">
                                      <p:cBhvr>
                                        <p:cTn id="98" dur="500"/>
                                        <p:tgtEl>
                                          <p:spTgt spid="15"/>
                                        </p:tgtEl>
                                      </p:cBhvr>
                                    </p:animEffect>
                                    <p:set>
                                      <p:cBhvr>
                                        <p:cTn id="99" dur="1" fill="hold">
                                          <p:stCondLst>
                                            <p:cond delay="499"/>
                                          </p:stCondLst>
                                        </p:cTn>
                                        <p:tgtEl>
                                          <p:spTgt spid="15"/>
                                        </p:tgtEl>
                                        <p:attrNameLst>
                                          <p:attrName>style.visibility</p:attrName>
                                        </p:attrNameLst>
                                      </p:cBhvr>
                                      <p:to>
                                        <p:strVal val="hidden"/>
                                      </p:to>
                                    </p:set>
                                  </p:childTnLst>
                                </p:cTn>
                              </p:par>
                              <p:par>
                                <p:cTn id="100" presetID="3" presetClass="exit" presetSubtype="10" fill="hold" grpId="1" nodeType="withEffect">
                                  <p:stCondLst>
                                    <p:cond delay="0"/>
                                  </p:stCondLst>
                                  <p:childTnLst>
                                    <p:animEffect transition="out" filter="blinds(horizontal)">
                                      <p:cBhvr>
                                        <p:cTn id="101" dur="500"/>
                                        <p:tgtEl>
                                          <p:spTgt spid="16"/>
                                        </p:tgtEl>
                                      </p:cBhvr>
                                    </p:animEffect>
                                    <p:set>
                                      <p:cBhvr>
                                        <p:cTn id="102" dur="1" fill="hold">
                                          <p:stCondLst>
                                            <p:cond delay="499"/>
                                          </p:stCondLst>
                                        </p:cTn>
                                        <p:tgtEl>
                                          <p:spTgt spid="16"/>
                                        </p:tgtEl>
                                        <p:attrNameLst>
                                          <p:attrName>style.visibility</p:attrName>
                                        </p:attrNameLst>
                                      </p:cBhvr>
                                      <p:to>
                                        <p:strVal val="hidden"/>
                                      </p:to>
                                    </p:set>
                                  </p:childTnLst>
                                </p:cTn>
                              </p:par>
                              <p:par>
                                <p:cTn id="103" presetID="3" presetClass="exit" presetSubtype="10" fill="hold" grpId="1" nodeType="withEffect">
                                  <p:stCondLst>
                                    <p:cond delay="0"/>
                                  </p:stCondLst>
                                  <p:childTnLst>
                                    <p:animEffect transition="out" filter="blinds(horizontal)">
                                      <p:cBhvr>
                                        <p:cTn id="104" dur="500"/>
                                        <p:tgtEl>
                                          <p:spTgt spid="13"/>
                                        </p:tgtEl>
                                      </p:cBhvr>
                                    </p:animEffect>
                                    <p:set>
                                      <p:cBhvr>
                                        <p:cTn id="105" dur="1" fill="hold">
                                          <p:stCondLst>
                                            <p:cond delay="499"/>
                                          </p:stCondLst>
                                        </p:cTn>
                                        <p:tgtEl>
                                          <p:spTgt spid="13"/>
                                        </p:tgtEl>
                                        <p:attrNameLst>
                                          <p:attrName>style.visibility</p:attrName>
                                        </p:attrNameLst>
                                      </p:cBhvr>
                                      <p:to>
                                        <p:strVal val="hidden"/>
                                      </p:to>
                                    </p:set>
                                  </p:childTnLst>
                                </p:cTn>
                              </p:par>
                              <p:par>
                                <p:cTn id="106" presetID="3" presetClass="exit" presetSubtype="10" fill="hold" grpId="1" nodeType="withEffect">
                                  <p:stCondLst>
                                    <p:cond delay="0"/>
                                  </p:stCondLst>
                                  <p:childTnLst>
                                    <p:animEffect transition="out" filter="blinds(horizontal)">
                                      <p:cBhvr>
                                        <p:cTn id="107" dur="500"/>
                                        <p:tgtEl>
                                          <p:spTgt spid="17"/>
                                        </p:tgtEl>
                                      </p:cBhvr>
                                    </p:animEffect>
                                    <p:set>
                                      <p:cBhvr>
                                        <p:cTn id="108" dur="1" fill="hold">
                                          <p:stCondLst>
                                            <p:cond delay="499"/>
                                          </p:stCondLst>
                                        </p:cTn>
                                        <p:tgtEl>
                                          <p:spTgt spid="17"/>
                                        </p:tgtEl>
                                        <p:attrNameLst>
                                          <p:attrName>style.visibility</p:attrName>
                                        </p:attrNameLst>
                                      </p:cBhvr>
                                      <p:to>
                                        <p:strVal val="hidden"/>
                                      </p:to>
                                    </p:set>
                                  </p:childTnLst>
                                </p:cTn>
                              </p:par>
                              <p:par>
                                <p:cTn id="109" presetID="3" presetClass="exit" presetSubtype="10" fill="hold" grpId="1" nodeType="withEffect">
                                  <p:stCondLst>
                                    <p:cond delay="0"/>
                                  </p:stCondLst>
                                  <p:childTnLst>
                                    <p:animEffect transition="out" filter="blinds(horizontal)">
                                      <p:cBhvr>
                                        <p:cTn id="110" dur="500"/>
                                        <p:tgtEl>
                                          <p:spTgt spid="18"/>
                                        </p:tgtEl>
                                      </p:cBhvr>
                                    </p:animEffect>
                                    <p:set>
                                      <p:cBhvr>
                                        <p:cTn id="111" dur="1" fill="hold">
                                          <p:stCondLst>
                                            <p:cond delay="499"/>
                                          </p:stCondLst>
                                        </p:cTn>
                                        <p:tgtEl>
                                          <p:spTgt spid="18"/>
                                        </p:tgtEl>
                                        <p:attrNameLst>
                                          <p:attrName>style.visibility</p:attrName>
                                        </p:attrNameLst>
                                      </p:cBhvr>
                                      <p:to>
                                        <p:strVal val="hidden"/>
                                      </p:to>
                                    </p:set>
                                  </p:childTnLst>
                                </p:cTn>
                              </p:par>
                              <p:par>
                                <p:cTn id="112" presetID="3" presetClass="exit" presetSubtype="10" fill="hold" grpId="1" nodeType="withEffect">
                                  <p:stCondLst>
                                    <p:cond delay="0"/>
                                  </p:stCondLst>
                                  <p:childTnLst>
                                    <p:animEffect transition="out" filter="blinds(horizontal)">
                                      <p:cBhvr>
                                        <p:cTn id="113" dur="500"/>
                                        <p:tgtEl>
                                          <p:spTgt spid="14"/>
                                        </p:tgtEl>
                                      </p:cBhvr>
                                    </p:animEffect>
                                    <p:set>
                                      <p:cBhvr>
                                        <p:cTn id="114" dur="1" fill="hold">
                                          <p:stCondLst>
                                            <p:cond delay="499"/>
                                          </p:stCondLst>
                                        </p:cTn>
                                        <p:tgtEl>
                                          <p:spTgt spid="14"/>
                                        </p:tgtEl>
                                        <p:attrNameLst>
                                          <p:attrName>style.visibility</p:attrName>
                                        </p:attrNameLst>
                                      </p:cBhvr>
                                      <p:to>
                                        <p:strVal val="hidden"/>
                                      </p:to>
                                    </p:set>
                                  </p:childTnLst>
                                </p:cTn>
                              </p:par>
                              <p:par>
                                <p:cTn id="115" presetID="3" presetClass="exit" presetSubtype="10" fill="hold" grpId="2" nodeType="withEffect">
                                  <p:stCondLst>
                                    <p:cond delay="0"/>
                                  </p:stCondLst>
                                  <p:childTnLst>
                                    <p:animEffect transition="out" filter="blinds(horizontal)">
                                      <p:cBhvr>
                                        <p:cTn id="116" dur="500"/>
                                        <p:tgtEl>
                                          <p:spTgt spid="25"/>
                                        </p:tgtEl>
                                      </p:cBhvr>
                                    </p:animEffect>
                                    <p:set>
                                      <p:cBhvr>
                                        <p:cTn id="117" dur="1" fill="hold">
                                          <p:stCondLst>
                                            <p:cond delay="499"/>
                                          </p:stCondLst>
                                        </p:cTn>
                                        <p:tgtEl>
                                          <p:spTgt spid="25"/>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31"/>
                                        </p:tgtEl>
                                        <p:attrNameLst>
                                          <p:attrName>style.visibility</p:attrName>
                                        </p:attrNameLst>
                                      </p:cBhvr>
                                      <p:to>
                                        <p:strVal val="visible"/>
                                      </p:to>
                                    </p:set>
                                    <p:animEffect transition="in" filter="blinds(horizontal)">
                                      <p:cBhvr>
                                        <p:cTn id="122" dur="500"/>
                                        <p:tgtEl>
                                          <p:spTgt spid="31"/>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blinds(horizontal)">
                                      <p:cBhvr>
                                        <p:cTn id="127" dur="500"/>
                                        <p:tgtEl>
                                          <p:spTgt spid="32"/>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21"/>
                                        </p:tgtEl>
                                        <p:attrNameLst>
                                          <p:attrName>style.visibility</p:attrName>
                                        </p:attrNameLst>
                                      </p:cBhvr>
                                      <p:to>
                                        <p:strVal val="visible"/>
                                      </p:to>
                                    </p:set>
                                    <p:animEffect transition="in" filter="blinds(horizontal)">
                                      <p:cBhvr>
                                        <p:cTn id="132" dur="500"/>
                                        <p:tgtEl>
                                          <p:spTgt spid="21"/>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33"/>
                                        </p:tgtEl>
                                        <p:attrNameLst>
                                          <p:attrName>style.visibility</p:attrName>
                                        </p:attrNameLst>
                                      </p:cBhvr>
                                      <p:to>
                                        <p:strVal val="visible"/>
                                      </p:to>
                                    </p:set>
                                    <p:animEffect transition="in" filter="blinds(horizontal)">
                                      <p:cBhvr>
                                        <p:cTn id="1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2" grpId="1"/>
      <p:bldP spid="13" grpId="0"/>
      <p:bldP spid="13" grpId="1"/>
      <p:bldP spid="14" grpId="0"/>
      <p:bldP spid="14" grpId="1"/>
      <p:bldP spid="15" grpId="0" animBg="1"/>
      <p:bldP spid="15" grpId="1" animBg="1"/>
      <p:bldP spid="16" grpId="0"/>
      <p:bldP spid="16" grpId="1"/>
      <p:bldP spid="17" grpId="0" animBg="1"/>
      <p:bldP spid="17" grpId="1" animBg="1"/>
      <p:bldP spid="18" grpId="0"/>
      <p:bldP spid="18" grpId="1"/>
      <p:bldP spid="19" grpId="0"/>
      <p:bldP spid="19" grpId="1"/>
      <p:bldP spid="20" grpId="0"/>
      <p:bldP spid="21" grpId="0"/>
      <p:bldP spid="6" grpId="0" animBg="1"/>
      <p:bldP spid="6" grpId="1" animBg="1"/>
      <p:bldP spid="24" grpId="0" animBg="1"/>
      <p:bldP spid="24" grpId="1" animBg="1"/>
      <p:bldP spid="25" grpId="0" animBg="1"/>
      <p:bldP spid="25" grpId="1" animBg="1"/>
      <p:bldP spid="25" grpId="2" animBg="1"/>
      <p:bldP spid="26" grpId="0" animBg="1"/>
      <p:bldP spid="30" grpId="0"/>
      <p:bldP spid="31" grpId="0" animBg="1"/>
      <p:bldP spid="32" grpId="0"/>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2" name="TextBox 41"/>
              <p:cNvSpPr txBox="1"/>
              <p:nvPr/>
            </p:nvSpPr>
            <p:spPr>
              <a:xfrm>
                <a:off x="3851564" y="4427516"/>
                <a:ext cx="3142462" cy="6916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GB" i="1" smtClean="0">
                              <a:latin typeface="Cambria Math" panose="02040503050406030204" pitchFamily="18" charset="0"/>
                            </a:rPr>
                          </m:ctrlPr>
                        </m:sSubSupPr>
                        <m:e>
                          <m:d>
                            <m:dPr>
                              <m:begChr m:val="["/>
                              <m:endChr m:val="]"/>
                              <m:ctrlPr>
                                <a:rPr lang="en-GB" i="1" smtClean="0">
                                  <a:latin typeface="Cambria Math" panose="02040503050406030204" pitchFamily="18" charset="0"/>
                                </a:rPr>
                              </m:ctrlPr>
                            </m:dPr>
                            <m:e>
                              <m:m>
                                <m:mPr>
                                  <m:mcs>
                                    <m:mc>
                                      <m:mcPr>
                                        <m:count m:val="1"/>
                                        <m:mcJc m:val="center"/>
                                      </m:mcPr>
                                    </m:mc>
                                  </m:mcs>
                                  <m:ctrlPr>
                                    <a:rPr lang="en-GB" i="1" smtClean="0">
                                      <a:latin typeface="Cambria Math" panose="02040503050406030204" pitchFamily="18" charset="0"/>
                                    </a:rPr>
                                  </m:ctrlPr>
                                </m:mPr>
                                <m:mr>
                                  <m:e/>
                                </m:mr>
                                <m:mr>
                                  <m:e/>
                                </m:mr>
                              </m:m>
                              <m:r>
                                <a:rPr lang="en-US" b="0" i="1" smtClean="0">
                                  <a:latin typeface="Cambria Math"/>
                                </a:rPr>
                                <m:t>                                              </m:t>
                              </m:r>
                            </m:e>
                          </m:d>
                        </m:e>
                        <m:sub/>
                        <m:sup/>
                      </m:sSubSup>
                    </m:oMath>
                  </m:oMathPara>
                </a14:m>
                <a:endParaRPr lang="en-GB" dirty="0"/>
              </a:p>
            </p:txBody>
          </p:sp>
        </mc:Choice>
        <mc:Fallback xmlns="">
          <p:sp>
            <p:nvSpPr>
              <p:cNvPr id="42" name="TextBox 41"/>
              <p:cNvSpPr txBox="1">
                <a:spLocks noRot="1" noChangeAspect="1" noMove="1" noResize="1" noEditPoints="1" noAdjustHandles="1" noChangeArrowheads="1" noChangeShapeType="1" noTextEdit="1"/>
              </p:cNvSpPr>
              <p:nvPr/>
            </p:nvSpPr>
            <p:spPr>
              <a:xfrm>
                <a:off x="3851564" y="4427516"/>
                <a:ext cx="3142462" cy="691600"/>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984171" y="4524497"/>
                <a:ext cx="1339661" cy="5225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GB" sz="1600" i="1" smtClean="0">
                              <a:latin typeface="Cambria Math" panose="02040503050406030204" pitchFamily="18" charset="0"/>
                            </a:rPr>
                          </m:ctrlPr>
                        </m:dPr>
                        <m:e>
                          <m:m>
                            <m:mPr>
                              <m:mcs>
                                <m:mc>
                                  <m:mcPr>
                                    <m:count m:val="1"/>
                                    <m:mcJc m:val="center"/>
                                  </m:mcPr>
                                </m:mc>
                              </m:mcs>
                              <m:ctrlPr>
                                <a:rPr lang="en-GB" sz="1600" i="1" smtClean="0">
                                  <a:latin typeface="Cambria Math" panose="02040503050406030204" pitchFamily="18" charset="0"/>
                                </a:rPr>
                              </m:ctrlPr>
                            </m:mPr>
                            <m:mr>
                              <m:e/>
                            </m:mr>
                            <m:mr>
                              <m:e/>
                            </m:mr>
                          </m:m>
                          <m:r>
                            <a:rPr lang="en-US" sz="1600" b="0" i="1" smtClean="0">
                              <a:latin typeface="Cambria Math"/>
                            </a:rPr>
                            <m:t>                </m:t>
                          </m:r>
                        </m:e>
                      </m:d>
                    </m:oMath>
                  </m:oMathPara>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3984171" y="4524497"/>
                <a:ext cx="1339661" cy="522579"/>
              </a:xfrm>
              <a:prstGeom prst="rect">
                <a:avLst/>
              </a:prstGeom>
              <a:blipFill>
                <a:blip r:embed="rId3"/>
                <a:stretch>
                  <a:fillRect/>
                </a:stretch>
              </a:blipFill>
            </p:spPr>
            <p:txBody>
              <a:bodyPr/>
              <a:lstStyle/>
              <a:p>
                <a:r>
                  <a:rPr lang="en-GB">
                    <a:noFill/>
                  </a:rPr>
                  <a:t> </a:t>
                </a:r>
              </a:p>
            </p:txBody>
          </p:sp>
        </mc:Fallback>
      </mc:AlternateContent>
      <p:sp>
        <p:nvSpPr>
          <p:cNvPr id="3" name="Content Placeholder 2"/>
          <p:cNvSpPr>
            <a:spLocks noGrp="1"/>
          </p:cNvSpPr>
          <p:nvPr>
            <p:ph idx="1"/>
          </p:nvPr>
        </p:nvSpPr>
        <p:spPr>
          <a:xfrm>
            <a:off x="228600" y="1600200"/>
            <a:ext cx="3124200" cy="4800600"/>
          </a:xfrm>
        </p:spPr>
        <p:txBody>
          <a:bodyPr>
            <a:normAutofit/>
          </a:bodyPr>
          <a:lstStyle/>
          <a:p>
            <a:pPr marL="0" indent="0" algn="ctr">
              <a:buNone/>
            </a:pPr>
            <a:r>
              <a:rPr lang="en-GB" sz="1400" b="1" dirty="0">
                <a:latin typeface="Comic Sans MS" panose="030F0702030302020204" pitchFamily="66" charset="0"/>
              </a:rPr>
              <a:t>You can use Integration to find areas of sectors of curves, given their Polar equations</a:t>
            </a:r>
            <a:endParaRPr lang="en-GB" sz="1400" dirty="0">
              <a:latin typeface="Comic Sans MS" panose="030F0702030302020204" pitchFamily="66" charset="0"/>
            </a:endParaRPr>
          </a:p>
          <a:p>
            <a:pPr marL="0" indent="0" algn="ctr">
              <a:buNone/>
            </a:pPr>
            <a:endParaRPr lang="en-US" sz="1400" b="1" dirty="0">
              <a:latin typeface="Comic Sans MS" panose="030F0702030302020204" pitchFamily="66" charset="0"/>
            </a:endParaRPr>
          </a:p>
          <a:p>
            <a:pPr marL="0" indent="0" algn="ctr">
              <a:buNone/>
            </a:pPr>
            <a:r>
              <a:rPr lang="en-US" sz="1400" dirty="0">
                <a:latin typeface="Comic Sans MS" panose="030F0702030302020204" pitchFamily="66" charset="0"/>
              </a:rPr>
              <a:t>Find the area enclosed by the cardioid with equation:</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r = a(1 + cos</a:t>
            </a:r>
            <a:r>
              <a:rPr lang="el-GR" sz="1400" dirty="0">
                <a:latin typeface="Comic Sans MS" panose="030F0702030302020204" pitchFamily="66" charset="0"/>
              </a:rPr>
              <a:t>θ</a:t>
            </a:r>
            <a:r>
              <a:rPr lang="en-US" sz="1400" dirty="0">
                <a:latin typeface="Comic Sans MS" panose="030F0702030302020204" pitchFamily="66" charset="0"/>
              </a:rPr>
              <a:t>)</a:t>
            </a:r>
          </a:p>
          <a:p>
            <a:pPr marL="0" indent="0" algn="ctr">
              <a:buNone/>
            </a:pPr>
            <a:endParaRPr lang="en-US" sz="1400" dirty="0">
              <a:latin typeface="Comic Sans MS" panose="030F0702030302020204" pitchFamily="66" charset="0"/>
            </a:endParaRPr>
          </a:p>
          <a:p>
            <a:pPr algn="ctr">
              <a:buFont typeface="Wingdings"/>
              <a:buChar char="à"/>
            </a:pPr>
            <a:r>
              <a:rPr lang="en-US" sz="1400" dirty="0">
                <a:latin typeface="Comic Sans MS" panose="030F0702030302020204" pitchFamily="66" charset="0"/>
                <a:sym typeface="Wingdings" panose="05000000000000000000" pitchFamily="2" charset="2"/>
              </a:rPr>
              <a:t>Sketch the graph (you won’t always be asked to do this, but you should do as it helps </a:t>
            </a:r>
            <a:r>
              <a:rPr lang="en-US" sz="1400" dirty="0" err="1">
                <a:latin typeface="Comic Sans MS" panose="030F0702030302020204" pitchFamily="66" charset="0"/>
                <a:sym typeface="Wingdings" panose="05000000000000000000" pitchFamily="2" charset="2"/>
              </a:rPr>
              <a:t>visualise</a:t>
            </a:r>
            <a:r>
              <a:rPr lang="en-US" sz="1400" dirty="0">
                <a:latin typeface="Comic Sans MS" panose="030F0702030302020204" pitchFamily="66" charset="0"/>
                <a:sym typeface="Wingdings" panose="05000000000000000000" pitchFamily="2" charset="2"/>
              </a:rPr>
              <a:t> the question…)</a:t>
            </a:r>
          </a:p>
          <a:p>
            <a:pPr algn="ctr">
              <a:buFont typeface="Wingdings"/>
              <a:buChar char="à"/>
            </a:pP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3" name="TextBox 52"/>
              <p:cNvSpPr txBox="1"/>
              <p:nvPr/>
            </p:nvSpPr>
            <p:spPr>
              <a:xfrm>
                <a:off x="0" y="0"/>
                <a:ext cx="1856534" cy="65800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𝐴𝑟𝑒𝑎</m:t>
                      </m:r>
                      <m:r>
                        <a:rPr lang="en-US" sz="1600" b="0" i="1" smtClean="0">
                          <a:latin typeface="Cambria Math"/>
                        </a:rPr>
                        <m:t>=</m:t>
                      </m:r>
                      <m:f>
                        <m:fPr>
                          <m:ctrlPr>
                            <a:rPr lang="en-US" sz="1600" b="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2</m:t>
                          </m:r>
                        </m:den>
                      </m:f>
                      <m:nary>
                        <m:naryPr>
                          <m:ctrlPr>
                            <a:rPr lang="en-US" sz="1600" b="0" i="1" smtClean="0">
                              <a:latin typeface="Cambria Math" panose="02040503050406030204" pitchFamily="18" charset="0"/>
                            </a:rPr>
                          </m:ctrlPr>
                        </m:naryPr>
                        <m:sub>
                          <m:r>
                            <m:rPr>
                              <m:brk m:alnAt="23"/>
                            </m:rPr>
                            <a:rPr lang="en-US" sz="1600" b="0" i="1" smtClean="0">
                              <a:latin typeface="Cambria Math"/>
                              <a:ea typeface="Cambria Math"/>
                            </a:rPr>
                            <m:t>𝛼</m:t>
                          </m:r>
                        </m:sub>
                        <m:sup>
                          <m:r>
                            <a:rPr lang="en-US" sz="1600" b="0" i="1" smtClean="0">
                              <a:latin typeface="Cambria Math"/>
                              <a:ea typeface="Cambria Math"/>
                            </a:rPr>
                            <m:t>𝛽</m:t>
                          </m:r>
                        </m:sup>
                        <m:e>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 </m:t>
                          </m:r>
                          <m:r>
                            <a:rPr lang="en-US" sz="1600" b="0" i="1" smtClean="0">
                              <a:latin typeface="Cambria Math"/>
                            </a:rPr>
                            <m:t>𝑑</m:t>
                          </m:r>
                          <m:r>
                            <a:rPr lang="en-US" sz="1600" b="0" i="1" smtClean="0">
                              <a:latin typeface="Cambria Math"/>
                              <a:ea typeface="Cambria Math"/>
                            </a:rPr>
                            <m:t>𝜃</m:t>
                          </m:r>
                        </m:e>
                      </m:nary>
                    </m:oMath>
                  </m:oMathPara>
                </a14:m>
                <a:endParaRPr lang="en-GB" sz="1600" dirty="0"/>
              </a:p>
            </p:txBody>
          </p:sp>
        </mc:Choice>
        <mc:Fallback xmlns="">
          <p:sp>
            <p:nvSpPr>
              <p:cNvPr id="53" name="TextBox 52"/>
              <p:cNvSpPr txBox="1">
                <a:spLocks noRot="1" noChangeAspect="1" noMove="1" noResize="1" noEditPoints="1" noAdjustHandles="1" noChangeArrowheads="1" noChangeShapeType="1" noTextEdit="1"/>
              </p:cNvSpPr>
              <p:nvPr/>
            </p:nvSpPr>
            <p:spPr>
              <a:xfrm>
                <a:off x="0" y="0"/>
                <a:ext cx="1856534" cy="658001"/>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1143000" y="5257800"/>
                <a:ext cx="67140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ea typeface="Cambria Math"/>
                        </a:rPr>
                        <m:t>𝛼</m:t>
                      </m:r>
                      <m:r>
                        <a:rPr lang="en-US" sz="1400" b="0" i="1" smtClean="0">
                          <a:latin typeface="Cambria Math"/>
                          <a:ea typeface="Cambria Math"/>
                        </a:rPr>
                        <m:t>=0</m:t>
                      </m:r>
                    </m:oMath>
                  </m:oMathPara>
                </a14:m>
                <a:endParaRPr lang="en-GB"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1143000" y="5257800"/>
                <a:ext cx="671401" cy="30777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1828800" y="5257800"/>
                <a:ext cx="68326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ea typeface="Cambria Math"/>
                        </a:rPr>
                        <m:t>𝛽</m:t>
                      </m:r>
                      <m:r>
                        <a:rPr lang="en-US" sz="1400" b="0" i="1" smtClean="0">
                          <a:latin typeface="Cambria Math"/>
                          <a:ea typeface="Cambria Math"/>
                        </a:rPr>
                        <m:t>=</m:t>
                      </m:r>
                      <m:r>
                        <a:rPr lang="en-US" sz="1400" b="0" i="1" smtClean="0">
                          <a:latin typeface="Cambria Math"/>
                          <a:ea typeface="Cambria Math"/>
                        </a:rPr>
                        <m:t>𝜋</m:t>
                      </m:r>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1828800" y="5257800"/>
                <a:ext cx="683264" cy="307777"/>
              </a:xfrm>
              <a:prstGeom prst="rect">
                <a:avLst/>
              </a:prstGeom>
              <a:blipFill>
                <a:blip r:embed="rId6"/>
                <a:stretch>
                  <a:fillRect b="-6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1143000" y="4876800"/>
                <a:ext cx="148226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ea typeface="Cambria Math"/>
                        </a:rPr>
                        <m:t>𝑟</m:t>
                      </m:r>
                      <m:r>
                        <a:rPr lang="en-US" sz="1400" b="0" i="1" smtClean="0">
                          <a:latin typeface="Cambria Math"/>
                          <a:ea typeface="Cambria Math"/>
                        </a:rPr>
                        <m:t>=</m:t>
                      </m:r>
                      <m:r>
                        <a:rPr lang="en-US" sz="1400" b="0" i="1" smtClean="0">
                          <a:latin typeface="Cambria Math"/>
                          <a:ea typeface="Cambria Math"/>
                        </a:rPr>
                        <m:t>𝑎</m:t>
                      </m:r>
                      <m:r>
                        <a:rPr lang="en-US" sz="1400" b="0" i="1" smtClean="0">
                          <a:latin typeface="Cambria Math"/>
                          <a:ea typeface="Cambria Math"/>
                        </a:rPr>
                        <m:t>(1+</m:t>
                      </m:r>
                      <m:r>
                        <a:rPr lang="en-US" sz="1400" b="0" i="1" smtClean="0">
                          <a:latin typeface="Cambria Math"/>
                          <a:ea typeface="Cambria Math"/>
                        </a:rPr>
                        <m:t>𝑐𝑜𝑠</m:t>
                      </m:r>
                      <m:r>
                        <a:rPr lang="en-US" sz="1400" b="0" i="1" smtClean="0">
                          <a:latin typeface="Cambria Math"/>
                          <a:ea typeface="Cambria Math"/>
                        </a:rPr>
                        <m:t>𝜃</m:t>
                      </m:r>
                      <m:r>
                        <a:rPr lang="en-US" sz="1400" b="0" i="1" smtClean="0">
                          <a:latin typeface="Cambria Math"/>
                          <a:ea typeface="Cambria Math"/>
                        </a:rPr>
                        <m:t>)</m:t>
                      </m:r>
                    </m:oMath>
                  </m:oMathPara>
                </a14:m>
                <a:endParaRPr lang="en-GB" sz="1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1143000" y="4876800"/>
                <a:ext cx="1482265" cy="307777"/>
              </a:xfrm>
              <a:prstGeom prst="rect">
                <a:avLst/>
              </a:prstGeom>
              <a:blipFill>
                <a:blip r:embed="rId7"/>
                <a:stretch>
                  <a:fillRect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657600" y="1371600"/>
                <a:ext cx="2209800" cy="557845"/>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a:rPr>
                            <m:t>𝑎</m:t>
                          </m:r>
                        </m:e>
                        <m:sup>
                          <m:r>
                            <a:rPr lang="en-US" sz="1400" b="0" i="1" smtClean="0">
                              <a:latin typeface="Cambria Math"/>
                            </a:rPr>
                            <m:t>2</m:t>
                          </m:r>
                        </m:sup>
                      </m:sSup>
                      <m:nary>
                        <m:naryPr>
                          <m:ctrlPr>
                            <a:rPr lang="en-US" sz="1400" b="0" i="1" smtClean="0">
                              <a:latin typeface="Cambria Math" panose="02040503050406030204" pitchFamily="18" charset="0"/>
                            </a:rPr>
                          </m:ctrlPr>
                        </m:naryPr>
                        <m:sub>
                          <m:r>
                            <a:rPr lang="en-US" sz="1400" b="0" i="1" smtClean="0">
                              <a:latin typeface="Cambria Math"/>
                            </a:rPr>
                            <m:t>0</m:t>
                          </m:r>
                        </m:sub>
                        <m:sup>
                          <m:r>
                            <a:rPr lang="en-US" sz="1400" b="0" i="1" smtClean="0">
                              <a:latin typeface="Cambria Math"/>
                              <a:ea typeface="Cambria Math"/>
                            </a:rPr>
                            <m:t>𝜋</m:t>
                          </m:r>
                        </m:sup>
                        <m:e>
                          <m:r>
                            <a:rPr lang="en-US" sz="1400" b="0" i="1" smtClean="0">
                              <a:latin typeface="Cambria Math"/>
                              <a:ea typeface="Cambria Math"/>
                            </a:rPr>
                            <m:t>1+2</m:t>
                          </m:r>
                          <m:r>
                            <a:rPr lang="en-US" sz="1400" b="0" i="1" smtClean="0">
                              <a:latin typeface="Cambria Math"/>
                              <a:ea typeface="Cambria Math"/>
                            </a:rPr>
                            <m:t>𝑐𝑜𝑠</m:t>
                          </m:r>
                          <m:r>
                            <a:rPr lang="en-US" sz="1400" b="0" i="1" smtClean="0">
                              <a:latin typeface="Cambria Math"/>
                              <a:ea typeface="Cambria Math"/>
                            </a:rPr>
                            <m:t>𝜃</m:t>
                          </m:r>
                          <m:r>
                            <a:rPr lang="en-US" sz="1400" b="0" i="1" smtClean="0">
                              <a:latin typeface="Cambria Math"/>
                              <a:ea typeface="Cambria Math"/>
                            </a:rPr>
                            <m:t>+</m:t>
                          </m:r>
                          <m:sSup>
                            <m:sSupPr>
                              <m:ctrlPr>
                                <a:rPr lang="en-US" sz="1400" b="0" i="1" smtClean="0">
                                  <a:latin typeface="Cambria Math" panose="02040503050406030204" pitchFamily="18" charset="0"/>
                                  <a:ea typeface="Cambria Math"/>
                                </a:rPr>
                              </m:ctrlPr>
                            </m:sSupPr>
                            <m:e>
                              <m:r>
                                <a:rPr lang="en-US" sz="1400" b="0" i="1" smtClean="0">
                                  <a:latin typeface="Cambria Math"/>
                                  <a:ea typeface="Cambria Math"/>
                                </a:rPr>
                                <m:t>𝑐𝑜𝑠</m:t>
                              </m:r>
                            </m:e>
                            <m:sup>
                              <m:r>
                                <a:rPr lang="en-US" sz="1400" b="0" i="1" smtClean="0">
                                  <a:latin typeface="Cambria Math"/>
                                  <a:ea typeface="Cambria Math"/>
                                </a:rPr>
                                <m:t>2</m:t>
                              </m:r>
                            </m:sup>
                          </m:sSup>
                          <m:r>
                            <a:rPr lang="en-US" sz="1400" b="0" i="1" smtClean="0">
                              <a:latin typeface="Cambria Math"/>
                              <a:ea typeface="Cambria Math"/>
                            </a:rPr>
                            <m:t>𝜃</m:t>
                          </m:r>
                          <m:r>
                            <a:rPr lang="en-US" sz="1400" b="0" i="1" smtClean="0">
                              <a:latin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3657600" y="1371600"/>
                <a:ext cx="2209800" cy="557845"/>
              </a:xfrm>
              <a:prstGeom prst="rect">
                <a:avLst/>
              </a:prstGeom>
              <a:blipFill>
                <a:blip r:embed="rId8"/>
                <a:stretch>
                  <a:fillRect l="-20386" t="-151087" r="-4959" b="-22173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905000" y="0"/>
                <a:ext cx="2056845"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𝑐𝑜𝑠</m:t>
                      </m:r>
                      <m:r>
                        <a:rPr lang="en-US" sz="1600" b="0" i="1" smtClean="0">
                          <a:latin typeface="Cambria Math"/>
                        </a:rPr>
                        <m:t>2</m:t>
                      </m:r>
                      <m:r>
                        <a:rPr lang="en-US" sz="1600" b="0" i="1" smtClean="0">
                          <a:latin typeface="Cambria Math"/>
                          <a:ea typeface="Cambria Math"/>
                        </a:rPr>
                        <m:t>𝜃</m:t>
                      </m:r>
                      <m:r>
                        <a:rPr lang="en-US" sz="1600" b="0" i="1" smtClean="0">
                          <a:latin typeface="Cambria Math"/>
                        </a:rPr>
                        <m:t>=2</m:t>
                      </m:r>
                      <m:sSup>
                        <m:sSupPr>
                          <m:ctrlPr>
                            <a:rPr lang="en-US" sz="1600" b="0" i="1" smtClean="0">
                              <a:latin typeface="Cambria Math" panose="02040503050406030204" pitchFamily="18" charset="0"/>
                            </a:rPr>
                          </m:ctrlPr>
                        </m:sSupPr>
                        <m:e>
                          <m:r>
                            <a:rPr lang="en-US" sz="1600" b="0" i="1" smtClean="0">
                              <a:latin typeface="Cambria Math"/>
                            </a:rPr>
                            <m:t>𝑐𝑜𝑠</m:t>
                          </m:r>
                        </m:e>
                        <m:sup>
                          <m:r>
                            <a:rPr lang="en-US" sz="1600" b="0" i="1" smtClean="0">
                              <a:latin typeface="Cambria Math"/>
                            </a:rPr>
                            <m:t>2</m:t>
                          </m:r>
                        </m:sup>
                      </m:sSup>
                      <m:r>
                        <a:rPr lang="en-US" sz="1600" b="0" i="1" smtClean="0">
                          <a:latin typeface="Cambria Math"/>
                          <a:ea typeface="Cambria Math"/>
                        </a:rPr>
                        <m:t>𝜃</m:t>
                      </m:r>
                      <m:r>
                        <a:rPr lang="en-US" sz="1600" b="0" i="1" smtClean="0">
                          <a:latin typeface="Cambria Math"/>
                          <a:ea typeface="Cambria Math"/>
                        </a:rPr>
                        <m:t>−1</m:t>
                      </m:r>
                    </m:oMath>
                  </m:oMathPara>
                </a14:m>
                <a:endParaRPr lang="en-GB" sz="1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905000" y="0"/>
                <a:ext cx="2056845" cy="338554"/>
              </a:xfrm>
              <a:prstGeom prst="rect">
                <a:avLst/>
              </a:prstGeom>
              <a:blipFill>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657600" y="2057400"/>
                <a:ext cx="2895600" cy="557845"/>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a:rPr>
                            <m:t>𝑎</m:t>
                          </m:r>
                        </m:e>
                        <m:sup>
                          <m:r>
                            <a:rPr lang="en-US" sz="1400" b="0" i="1" smtClean="0">
                              <a:latin typeface="Cambria Math"/>
                            </a:rPr>
                            <m:t>2</m:t>
                          </m:r>
                        </m:sup>
                      </m:sSup>
                      <m:nary>
                        <m:naryPr>
                          <m:ctrlPr>
                            <a:rPr lang="en-US" sz="1400" b="0" i="1" smtClean="0">
                              <a:latin typeface="Cambria Math" panose="02040503050406030204" pitchFamily="18" charset="0"/>
                            </a:rPr>
                          </m:ctrlPr>
                        </m:naryPr>
                        <m:sub>
                          <m:r>
                            <a:rPr lang="en-US" sz="1400" b="0" i="1" smtClean="0">
                              <a:latin typeface="Cambria Math"/>
                            </a:rPr>
                            <m:t>0</m:t>
                          </m:r>
                        </m:sub>
                        <m:sup>
                          <m:r>
                            <a:rPr lang="en-US" sz="1400" b="0" i="1" smtClean="0">
                              <a:latin typeface="Cambria Math"/>
                              <a:ea typeface="Cambria Math"/>
                            </a:rPr>
                            <m:t>𝜋</m:t>
                          </m:r>
                        </m:sup>
                        <m:e>
                          <m:r>
                            <a:rPr lang="en-US" sz="1400" b="0" i="1" smtClean="0">
                              <a:latin typeface="Cambria Math"/>
                              <a:ea typeface="Cambria Math"/>
                            </a:rPr>
                            <m:t>1+2</m:t>
                          </m:r>
                          <m:r>
                            <a:rPr lang="en-US" sz="1400" b="0" i="1" smtClean="0">
                              <a:latin typeface="Cambria Math"/>
                              <a:ea typeface="Cambria Math"/>
                            </a:rPr>
                            <m:t>𝑐𝑜𝑠</m:t>
                          </m:r>
                          <m:r>
                            <a:rPr lang="en-US" sz="1400" b="0" i="1" smtClean="0">
                              <a:latin typeface="Cambria Math"/>
                              <a:ea typeface="Cambria Math"/>
                            </a:rPr>
                            <m:t>𝜃</m:t>
                          </m:r>
                          <m:r>
                            <a:rPr lang="en-US" sz="1400" b="0" i="1" smtClean="0">
                              <a:latin typeface="Cambria Math"/>
                              <a:ea typeface="Cambria Math"/>
                            </a:rPr>
                            <m:t>+</m:t>
                          </m:r>
                          <m:f>
                            <m:fPr>
                              <m:ctrlPr>
                                <a:rPr lang="en-US" sz="1400" i="1">
                                  <a:latin typeface="Cambria Math" panose="02040503050406030204" pitchFamily="18" charset="0"/>
                                </a:rPr>
                              </m:ctrlPr>
                            </m:fPr>
                            <m:num>
                              <m:r>
                                <a:rPr lang="en-US" sz="1400" i="1">
                                  <a:latin typeface="Cambria Math"/>
                                </a:rPr>
                                <m:t>1</m:t>
                              </m:r>
                            </m:num>
                            <m:den>
                              <m:r>
                                <a:rPr lang="en-US" sz="1400" i="1">
                                  <a:latin typeface="Cambria Math"/>
                                </a:rPr>
                                <m:t>2</m:t>
                              </m:r>
                            </m:den>
                          </m:f>
                          <m:r>
                            <a:rPr lang="en-US" sz="1400" i="1">
                              <a:latin typeface="Cambria Math"/>
                            </a:rPr>
                            <m:t>𝑐𝑜𝑠</m:t>
                          </m:r>
                          <m:r>
                            <a:rPr lang="en-US" sz="1400" i="1">
                              <a:latin typeface="Cambria Math"/>
                            </a:rPr>
                            <m:t>2</m:t>
                          </m:r>
                          <m:r>
                            <a:rPr lang="en-US" sz="1400" i="1">
                              <a:latin typeface="Cambria Math"/>
                              <a:ea typeface="Cambria Math"/>
                            </a:rPr>
                            <m:t>𝜃</m:t>
                          </m:r>
                          <m:r>
                            <a:rPr lang="en-US" sz="1400" i="1">
                              <a:latin typeface="Cambria Math"/>
                              <a:ea typeface="Cambria Math"/>
                            </a:rPr>
                            <m:t>+</m:t>
                          </m:r>
                          <m:f>
                            <m:fPr>
                              <m:ctrlPr>
                                <a:rPr lang="en-US" sz="1400" i="1">
                                  <a:latin typeface="Cambria Math" panose="02040503050406030204" pitchFamily="18" charset="0"/>
                                  <a:ea typeface="Cambria Math"/>
                                </a:rPr>
                              </m:ctrlPr>
                            </m:fPr>
                            <m:num>
                              <m:r>
                                <a:rPr lang="en-US" sz="1400" i="1">
                                  <a:latin typeface="Cambria Math"/>
                                  <a:ea typeface="Cambria Math"/>
                                </a:rPr>
                                <m:t>1</m:t>
                              </m:r>
                            </m:num>
                            <m:den>
                              <m:r>
                                <a:rPr lang="en-US" sz="1400" i="1">
                                  <a:latin typeface="Cambria Math"/>
                                  <a:ea typeface="Cambria Math"/>
                                </a:rPr>
                                <m:t>2</m:t>
                              </m:r>
                            </m:den>
                          </m:f>
                          <m:r>
                            <a:rPr lang="en-US" sz="1400" b="0" i="1" smtClean="0">
                              <a:latin typeface="Cambria Math"/>
                              <a:ea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657600" y="2057400"/>
                <a:ext cx="2895600" cy="557845"/>
              </a:xfrm>
              <a:prstGeom prst="rect">
                <a:avLst/>
              </a:prstGeom>
              <a:blipFill>
                <a:blip r:embed="rId10"/>
                <a:stretch>
                  <a:fillRect l="-15158" t="-152747" b="-224176"/>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3581400" y="2743200"/>
                <a:ext cx="2667000" cy="565348"/>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a:rPr>
                            <m:t>𝑎</m:t>
                          </m:r>
                        </m:e>
                        <m:sup>
                          <m:r>
                            <a:rPr lang="en-US" sz="1400" b="0" i="1" smtClean="0">
                              <a:latin typeface="Cambria Math"/>
                            </a:rPr>
                            <m:t>2</m:t>
                          </m:r>
                        </m:sup>
                      </m:sSup>
                      <m:nary>
                        <m:naryPr>
                          <m:ctrlPr>
                            <a:rPr lang="en-US" sz="1400" b="0" i="1" smtClean="0">
                              <a:latin typeface="Cambria Math" panose="02040503050406030204" pitchFamily="18" charset="0"/>
                            </a:rPr>
                          </m:ctrlPr>
                        </m:naryPr>
                        <m:sub>
                          <m:r>
                            <a:rPr lang="en-US" sz="1400" b="0" i="1" smtClean="0">
                              <a:latin typeface="Cambria Math"/>
                            </a:rPr>
                            <m:t>0</m:t>
                          </m:r>
                        </m:sub>
                        <m:sup>
                          <m:r>
                            <a:rPr lang="en-US" sz="1400" b="0" i="1" smtClean="0">
                              <a:latin typeface="Cambria Math"/>
                              <a:ea typeface="Cambria Math"/>
                            </a:rPr>
                            <m:t>𝜋</m:t>
                          </m:r>
                        </m:sup>
                        <m:e>
                          <m:f>
                            <m:fPr>
                              <m:ctrlPr>
                                <a:rPr lang="en-US" sz="1400" b="0" i="1" smtClean="0">
                                  <a:latin typeface="Cambria Math" panose="02040503050406030204" pitchFamily="18" charset="0"/>
                                  <a:ea typeface="Cambria Math"/>
                                </a:rPr>
                              </m:ctrlPr>
                            </m:fPr>
                            <m:num>
                              <m:r>
                                <a:rPr lang="en-US" sz="1400" b="0" i="1" smtClean="0">
                                  <a:latin typeface="Cambria Math"/>
                                  <a:ea typeface="Cambria Math"/>
                                </a:rPr>
                                <m:t>3</m:t>
                              </m:r>
                            </m:num>
                            <m:den>
                              <m:r>
                                <a:rPr lang="en-US" sz="1400" b="0" i="1" smtClean="0">
                                  <a:latin typeface="Cambria Math"/>
                                  <a:ea typeface="Cambria Math"/>
                                </a:rPr>
                                <m:t>2</m:t>
                              </m:r>
                            </m:den>
                          </m:f>
                          <m:r>
                            <a:rPr lang="en-US" sz="1400" b="0" i="1" smtClean="0">
                              <a:latin typeface="Cambria Math"/>
                              <a:ea typeface="Cambria Math"/>
                            </a:rPr>
                            <m:t>+2</m:t>
                          </m:r>
                          <m:r>
                            <a:rPr lang="en-US" sz="1400" b="0" i="1" smtClean="0">
                              <a:latin typeface="Cambria Math"/>
                              <a:ea typeface="Cambria Math"/>
                            </a:rPr>
                            <m:t>𝑐𝑜𝑠</m:t>
                          </m:r>
                          <m:r>
                            <a:rPr lang="en-US" sz="1400" b="0" i="1" smtClean="0">
                              <a:latin typeface="Cambria Math"/>
                              <a:ea typeface="Cambria Math"/>
                            </a:rPr>
                            <m:t>𝜃</m:t>
                          </m:r>
                          <m:r>
                            <a:rPr lang="en-US" sz="1400" b="0" i="1" smtClean="0">
                              <a:latin typeface="Cambria Math"/>
                              <a:ea typeface="Cambria Math"/>
                            </a:rPr>
                            <m:t>+</m:t>
                          </m:r>
                          <m:f>
                            <m:fPr>
                              <m:ctrlPr>
                                <a:rPr lang="en-US" sz="1400" i="1">
                                  <a:latin typeface="Cambria Math" panose="02040503050406030204" pitchFamily="18" charset="0"/>
                                </a:rPr>
                              </m:ctrlPr>
                            </m:fPr>
                            <m:num>
                              <m:r>
                                <a:rPr lang="en-US" sz="1400" i="1">
                                  <a:latin typeface="Cambria Math"/>
                                </a:rPr>
                                <m:t>1</m:t>
                              </m:r>
                            </m:num>
                            <m:den>
                              <m:r>
                                <a:rPr lang="en-US" sz="1400" i="1">
                                  <a:latin typeface="Cambria Math"/>
                                </a:rPr>
                                <m:t>2</m:t>
                              </m:r>
                            </m:den>
                          </m:f>
                          <m:r>
                            <a:rPr lang="en-US" sz="1400" i="1">
                              <a:latin typeface="Cambria Math"/>
                            </a:rPr>
                            <m:t>𝑐𝑜𝑠</m:t>
                          </m:r>
                          <m:r>
                            <a:rPr lang="en-US" sz="1400" i="1">
                              <a:latin typeface="Cambria Math"/>
                            </a:rPr>
                            <m:t>2</m:t>
                          </m:r>
                          <m:r>
                            <a:rPr lang="en-US" sz="1400" i="1">
                              <a:latin typeface="Cambria Math"/>
                              <a:ea typeface="Cambria Math"/>
                            </a:rPr>
                            <m:t>𝜃</m:t>
                          </m:r>
                          <m:r>
                            <a:rPr lang="en-US" sz="1400" b="0" i="1" smtClean="0">
                              <a:latin typeface="Cambria Math"/>
                              <a:ea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3581400" y="2743200"/>
                <a:ext cx="2667000" cy="565348"/>
              </a:xfrm>
              <a:prstGeom prst="rect">
                <a:avLst/>
              </a:prstGeom>
              <a:blipFill>
                <a:blip r:embed="rId11"/>
                <a:stretch>
                  <a:fillRect l="-14416" t="-149462" b="-218280"/>
                </a:stretch>
              </a:blipFill>
              <a:ln w="25400">
                <a:noFill/>
              </a:ln>
            </p:spPr>
            <p:txBody>
              <a:bodyPr/>
              <a:lstStyle/>
              <a:p>
                <a:r>
                  <a:rPr lang="en-GB">
                    <a:noFill/>
                  </a:rPr>
                  <a:t> </a:t>
                </a:r>
              </a:p>
            </p:txBody>
          </p:sp>
        </mc:Fallback>
      </mc:AlternateContent>
      <p:sp>
        <p:nvSpPr>
          <p:cNvPr id="26" name="Arc 25"/>
          <p:cNvSpPr/>
          <p:nvPr/>
        </p:nvSpPr>
        <p:spPr>
          <a:xfrm>
            <a:off x="6311734" y="1687285"/>
            <a:ext cx="504701" cy="652154"/>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TextBox 29"/>
          <p:cNvSpPr txBox="1"/>
          <p:nvPr/>
        </p:nvSpPr>
        <p:spPr>
          <a:xfrm>
            <a:off x="6799611" y="1870364"/>
            <a:ext cx="1323109"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Replace cos</a:t>
            </a:r>
            <a:r>
              <a:rPr lang="en-US" sz="1200" baseline="30000" dirty="0">
                <a:solidFill>
                  <a:srgbClr val="FF0000"/>
                </a:solidFill>
                <a:latin typeface="Comic Sans MS" panose="030F0702030302020204" pitchFamily="66" charset="0"/>
              </a:rPr>
              <a:t>2</a:t>
            </a:r>
            <a:r>
              <a:rPr lang="el-GR" sz="1200" dirty="0">
                <a:solidFill>
                  <a:srgbClr val="FF0000"/>
                </a:solidFill>
                <a:latin typeface="Comic Sans MS" panose="030F0702030302020204" pitchFamily="66" charset="0"/>
              </a:rPr>
              <a:t>θ</a:t>
            </a:r>
            <a:endParaRPr lang="en-GB" sz="1200" dirty="0">
              <a:solidFill>
                <a:srgbClr val="FF0000"/>
              </a:solidFill>
              <a:latin typeface="Comic Sans MS" panose="030F0702030302020204" pitchFamily="66" charset="0"/>
            </a:endParaRPr>
          </a:p>
        </p:txBody>
      </p:sp>
      <p:sp>
        <p:nvSpPr>
          <p:cNvPr id="31" name="Arc 30"/>
          <p:cNvSpPr/>
          <p:nvPr/>
        </p:nvSpPr>
        <p:spPr>
          <a:xfrm>
            <a:off x="6250378" y="2362200"/>
            <a:ext cx="504701" cy="652154"/>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TextBox 31"/>
          <p:cNvSpPr txBox="1"/>
          <p:nvPr/>
        </p:nvSpPr>
        <p:spPr>
          <a:xfrm>
            <a:off x="6726380" y="2553195"/>
            <a:ext cx="1455719"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Group like terms</a:t>
            </a:r>
            <a:endParaRPr lang="en-GB" sz="1200" dirty="0">
              <a:solidFill>
                <a:srgbClr val="FF0000"/>
              </a:solidFill>
              <a:latin typeface="Comic Sans MS" panose="030F0702030302020204" pitchFamily="66" charset="0"/>
            </a:endParaRPr>
          </a:p>
        </p:txBody>
      </p:sp>
      <p:sp>
        <p:nvSpPr>
          <p:cNvPr id="34" name="Arc 33"/>
          <p:cNvSpPr/>
          <p:nvPr/>
        </p:nvSpPr>
        <p:spPr>
          <a:xfrm>
            <a:off x="5951517" y="3072740"/>
            <a:ext cx="484910" cy="834242"/>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TextBox 34"/>
          <p:cNvSpPr txBox="1"/>
          <p:nvPr/>
        </p:nvSpPr>
        <p:spPr>
          <a:xfrm>
            <a:off x="6472052" y="3026228"/>
            <a:ext cx="2671948" cy="1223412"/>
          </a:xfrm>
          <a:prstGeom prst="rect">
            <a:avLst/>
          </a:prstGeom>
          <a:noFill/>
        </p:spPr>
        <p:txBody>
          <a:bodyPr wrap="square" rtlCol="0">
            <a:spAutoFit/>
          </a:bodyPr>
          <a:lstStyle/>
          <a:p>
            <a:pPr algn="ctr"/>
            <a:r>
              <a:rPr lang="en-US" sz="1050" dirty="0">
                <a:solidFill>
                  <a:srgbClr val="FF0000"/>
                </a:solidFill>
                <a:latin typeface="Comic Sans MS" panose="030F0702030302020204" pitchFamily="66" charset="0"/>
              </a:rPr>
              <a:t>Integrate each term with respect to </a:t>
            </a:r>
            <a:r>
              <a:rPr lang="el-GR" sz="1050" dirty="0">
                <a:solidFill>
                  <a:srgbClr val="FF0000"/>
                </a:solidFill>
                <a:latin typeface="Comic Sans MS" panose="030F0702030302020204" pitchFamily="66" charset="0"/>
              </a:rPr>
              <a:t>θ</a:t>
            </a:r>
            <a:r>
              <a:rPr lang="en-US" sz="1050" dirty="0">
                <a:solidFill>
                  <a:srgbClr val="FF0000"/>
                </a:solidFill>
                <a:latin typeface="Comic Sans MS" panose="030F0702030302020204" pitchFamily="66" charset="0"/>
              </a:rPr>
              <a:t>, u</a:t>
            </a:r>
            <a:r>
              <a:rPr lang="en-US" sz="1050" dirty="0">
                <a:solidFill>
                  <a:srgbClr val="FF0000"/>
                </a:solidFill>
                <a:latin typeface="Comic Sans MS" panose="030F0702030302020204" pitchFamily="66" charset="0"/>
                <a:sym typeface="Wingdings" panose="05000000000000000000" pitchFamily="2" charset="2"/>
              </a:rPr>
              <a:t>sing the ‘standard patterns’ technique</a:t>
            </a:r>
          </a:p>
          <a:p>
            <a:pPr marL="171450" indent="-171450" algn="ctr">
              <a:buFont typeface="Wingdings"/>
              <a:buChar char="à"/>
            </a:pPr>
            <a:endParaRPr lang="en-US" sz="1050" dirty="0">
              <a:solidFill>
                <a:srgbClr val="FF0000"/>
              </a:solidFill>
              <a:latin typeface="Comic Sans MS" panose="030F0702030302020204" pitchFamily="66" charset="0"/>
              <a:sym typeface="Wingdings" panose="05000000000000000000" pitchFamily="2" charset="2"/>
            </a:endParaRPr>
          </a:p>
          <a:p>
            <a:pPr marL="171450" indent="-171450" algn="ctr">
              <a:buFont typeface="Wingdings"/>
              <a:buChar char="à"/>
            </a:pPr>
            <a:r>
              <a:rPr lang="en-US" sz="1050" dirty="0" err="1">
                <a:solidFill>
                  <a:srgbClr val="FF0000"/>
                </a:solidFill>
                <a:latin typeface="Comic Sans MS" panose="030F0702030302020204" pitchFamily="66" charset="0"/>
                <a:sym typeface="Wingdings" panose="05000000000000000000" pitchFamily="2" charset="2"/>
              </a:rPr>
              <a:t>ie</a:t>
            </a:r>
            <a:r>
              <a:rPr lang="en-US" sz="1050" dirty="0">
                <a:solidFill>
                  <a:srgbClr val="FF0000"/>
                </a:solidFill>
                <a:latin typeface="Comic Sans MS" panose="030F0702030302020204" pitchFamily="66" charset="0"/>
                <a:sym typeface="Wingdings" panose="05000000000000000000" pitchFamily="2" charset="2"/>
              </a:rPr>
              <a:t>) Think about what would differentiate to give these, then adjust it to give the correct coefficient</a:t>
            </a:r>
            <a:endParaRPr lang="en-GB" sz="105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6" name="TextBox 35"/>
              <p:cNvSpPr txBox="1"/>
              <p:nvPr/>
            </p:nvSpPr>
            <p:spPr>
              <a:xfrm>
                <a:off x="3615047" y="3750624"/>
                <a:ext cx="45819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a:rPr>
                            <m:t>𝑎</m:t>
                          </m:r>
                        </m:e>
                        <m:sup>
                          <m:r>
                            <a:rPr lang="en-US" sz="1400" b="0" i="1" smtClean="0">
                              <a:latin typeface="Cambria Math"/>
                            </a:rPr>
                            <m:t>2</m:t>
                          </m:r>
                        </m:sup>
                      </m:sSup>
                    </m:oMath>
                  </m:oMathPara>
                </a14:m>
                <a:endParaRPr lang="en-GB" sz="1400" dirty="0"/>
              </a:p>
            </p:txBody>
          </p:sp>
        </mc:Choice>
        <mc:Fallback xmlns="">
          <p:sp>
            <p:nvSpPr>
              <p:cNvPr id="36" name="TextBox 35"/>
              <p:cNvSpPr txBox="1">
                <a:spLocks noRot="1" noChangeAspect="1" noMove="1" noResize="1" noEditPoints="1" noAdjustHandles="1" noChangeArrowheads="1" noChangeShapeType="1" noTextEdit="1"/>
              </p:cNvSpPr>
              <p:nvPr/>
            </p:nvSpPr>
            <p:spPr>
              <a:xfrm>
                <a:off x="3615047" y="3750624"/>
                <a:ext cx="458190" cy="307777"/>
              </a:xfrm>
              <a:prstGeom prst="rect">
                <a:avLst/>
              </a:prstGeom>
              <a:blipFill>
                <a:blip r:embed="rId12"/>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4005944" y="3631870"/>
                <a:ext cx="460318"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a:rPr>
                            <m:t>3</m:t>
                          </m:r>
                        </m:num>
                        <m:den>
                          <m:r>
                            <a:rPr lang="en-US" sz="1400" b="0" i="1" smtClean="0">
                              <a:latin typeface="Cambria Math"/>
                            </a:rPr>
                            <m:t>2</m:t>
                          </m:r>
                        </m:den>
                      </m:f>
                      <m:r>
                        <a:rPr lang="en-GB" sz="1400" i="1" smtClean="0">
                          <a:latin typeface="Cambria Math"/>
                          <a:ea typeface="Cambria Math"/>
                        </a:rPr>
                        <m:t>𝜃</m:t>
                      </m:r>
                    </m:oMath>
                  </m:oMathPara>
                </a14:m>
                <a:endParaRPr lang="en-GB" sz="1400" dirty="0"/>
              </a:p>
            </p:txBody>
          </p:sp>
        </mc:Choice>
        <mc:Fallback xmlns="">
          <p:sp>
            <p:nvSpPr>
              <p:cNvPr id="38" name="TextBox 37"/>
              <p:cNvSpPr txBox="1">
                <a:spLocks noRot="1" noChangeAspect="1" noMove="1" noResize="1" noEditPoints="1" noAdjustHandles="1" noChangeArrowheads="1" noChangeShapeType="1" noTextEdit="1"/>
              </p:cNvSpPr>
              <p:nvPr/>
            </p:nvSpPr>
            <p:spPr>
              <a:xfrm>
                <a:off x="4005944" y="3631870"/>
                <a:ext cx="460318" cy="495649"/>
              </a:xfrm>
              <a:prstGeom prst="rect">
                <a:avLst/>
              </a:prstGeom>
              <a:blipFill>
                <a:blip r:embed="rId13"/>
                <a:stretch>
                  <a:fillRect b="-1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4288972" y="3736770"/>
                <a:ext cx="84715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 </m:t>
                      </m:r>
                      <m:r>
                        <a:rPr lang="en-US" sz="1400" i="1" smtClean="0">
                          <a:latin typeface="Cambria Math"/>
                        </a:rPr>
                        <m:t>2</m:t>
                      </m:r>
                      <m:r>
                        <a:rPr lang="en-US" sz="1400" b="0" i="1" smtClean="0">
                          <a:latin typeface="Cambria Math"/>
                        </a:rPr>
                        <m:t>𝑠𝑖𝑛</m:t>
                      </m:r>
                      <m:r>
                        <a:rPr lang="en-GB" sz="1400" i="1" smtClean="0">
                          <a:latin typeface="Cambria Math"/>
                          <a:ea typeface="Cambria Math"/>
                        </a:rPr>
                        <m:t>𝜃</m:t>
                      </m:r>
                    </m:oMath>
                  </m:oMathPara>
                </a14:m>
                <a:endParaRPr lang="en-GB" sz="1400" dirty="0"/>
              </a:p>
            </p:txBody>
          </p:sp>
        </mc:Choice>
        <mc:Fallback xmlns="">
          <p:sp>
            <p:nvSpPr>
              <p:cNvPr id="39" name="TextBox 38"/>
              <p:cNvSpPr txBox="1">
                <a:spLocks noRot="1" noChangeAspect="1" noMove="1" noResize="1" noEditPoints="1" noAdjustHandles="1" noChangeArrowheads="1" noChangeShapeType="1" noTextEdit="1"/>
              </p:cNvSpPr>
              <p:nvPr/>
            </p:nvSpPr>
            <p:spPr>
              <a:xfrm>
                <a:off x="4288972" y="3736770"/>
                <a:ext cx="847155" cy="307777"/>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4952011" y="3627912"/>
                <a:ext cx="1006429"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 </m:t>
                      </m:r>
                      <m:f>
                        <m:fPr>
                          <m:ctrlPr>
                            <a:rPr lang="en-US" sz="1400" b="0" i="1" smtClean="0">
                              <a:latin typeface="Cambria Math" panose="02040503050406030204" pitchFamily="18" charset="0"/>
                            </a:rPr>
                          </m:ctrlPr>
                        </m:fPr>
                        <m:num>
                          <m:r>
                            <a:rPr lang="en-US" sz="1400" b="0" i="1" smtClean="0">
                              <a:latin typeface="Cambria Math"/>
                            </a:rPr>
                            <m:t>1</m:t>
                          </m:r>
                        </m:num>
                        <m:den>
                          <m:r>
                            <a:rPr lang="en-US" sz="1400" b="0" i="1" smtClean="0">
                              <a:latin typeface="Cambria Math"/>
                            </a:rPr>
                            <m:t>4</m:t>
                          </m:r>
                        </m:den>
                      </m:f>
                      <m:r>
                        <a:rPr lang="en-US" sz="1400" b="0" i="1" smtClean="0">
                          <a:latin typeface="Cambria Math"/>
                        </a:rPr>
                        <m:t>𝑠𝑖𝑛</m:t>
                      </m:r>
                      <m:r>
                        <a:rPr lang="en-US" sz="1400" b="0" i="1" smtClean="0">
                          <a:latin typeface="Cambria Math"/>
                        </a:rPr>
                        <m:t>2</m:t>
                      </m:r>
                      <m:r>
                        <a:rPr lang="en-GB" sz="1400" i="1" smtClean="0">
                          <a:latin typeface="Cambria Math"/>
                          <a:ea typeface="Cambria Math"/>
                        </a:rPr>
                        <m:t>𝜃</m:t>
                      </m:r>
                    </m:oMath>
                  </m:oMathPara>
                </a14:m>
                <a:endParaRPr lang="en-GB" sz="1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4952011" y="3627912"/>
                <a:ext cx="1006429" cy="495649"/>
              </a:xfrm>
              <a:prstGeom prst="rect">
                <a:avLst/>
              </a:prstGeom>
              <a:blipFill>
                <a:blip r:embed="rId15"/>
                <a:stretch>
                  <a:fillRect b="-246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3613068" y="4686796"/>
                <a:ext cx="45819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a:rPr>
                            <m:t>𝑎</m:t>
                          </m:r>
                        </m:e>
                        <m:sup>
                          <m:r>
                            <a:rPr lang="en-US" sz="1400" b="0" i="1" smtClean="0">
                              <a:latin typeface="Cambria Math"/>
                            </a:rPr>
                            <m:t>2</m:t>
                          </m:r>
                        </m:sup>
                      </m:sSup>
                    </m:oMath>
                  </m:oMathPara>
                </a14:m>
                <a:endParaRPr lang="en-GB" sz="1400" dirty="0"/>
              </a:p>
            </p:txBody>
          </p:sp>
        </mc:Choice>
        <mc:Fallback xmlns="">
          <p:sp>
            <p:nvSpPr>
              <p:cNvPr id="41" name="TextBox 40"/>
              <p:cNvSpPr txBox="1">
                <a:spLocks noRot="1" noChangeAspect="1" noMove="1" noResize="1" noEditPoints="1" noAdjustHandles="1" noChangeArrowheads="1" noChangeShapeType="1" noTextEdit="1"/>
              </p:cNvSpPr>
              <p:nvPr/>
            </p:nvSpPr>
            <p:spPr>
              <a:xfrm>
                <a:off x="3613068" y="4686796"/>
                <a:ext cx="458190" cy="307777"/>
              </a:xfrm>
              <a:prstGeom prst="rect">
                <a:avLst/>
              </a:prstGeom>
              <a:blipFill>
                <a:blip r:embed="rId16"/>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4122718" y="4520542"/>
                <a:ext cx="1091324"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a:rPr>
                            <m:t>3</m:t>
                          </m:r>
                        </m:num>
                        <m:den>
                          <m:r>
                            <a:rPr lang="en-US" sz="1400" b="0" i="1" smtClean="0">
                              <a:latin typeface="Cambria Math"/>
                            </a:rPr>
                            <m:t>2</m:t>
                          </m:r>
                        </m:den>
                      </m:f>
                      <m:r>
                        <a:rPr lang="en-GB" sz="1400" i="1" smtClean="0">
                          <a:latin typeface="Cambria Math"/>
                          <a:ea typeface="Cambria Math"/>
                        </a:rPr>
                        <m:t>𝜋</m:t>
                      </m:r>
                      <m:r>
                        <a:rPr lang="en-US" sz="1400" b="0" i="1" smtClean="0">
                          <a:latin typeface="Cambria Math"/>
                          <a:ea typeface="Cambria Math"/>
                        </a:rPr>
                        <m:t>+0+0</m:t>
                      </m:r>
                    </m:oMath>
                  </m:oMathPara>
                </a14:m>
                <a:endParaRPr lang="en-GB" sz="1400" dirty="0"/>
              </a:p>
            </p:txBody>
          </p:sp>
        </mc:Choice>
        <mc:Fallback xmlns="">
          <p:sp>
            <p:nvSpPr>
              <p:cNvPr id="43" name="TextBox 42"/>
              <p:cNvSpPr txBox="1">
                <a:spLocks noRot="1" noChangeAspect="1" noMove="1" noResize="1" noEditPoints="1" noAdjustHandles="1" noChangeArrowheads="1" noChangeShapeType="1" noTextEdit="1"/>
              </p:cNvSpPr>
              <p:nvPr/>
            </p:nvSpPr>
            <p:spPr>
              <a:xfrm>
                <a:off x="4122718" y="4520542"/>
                <a:ext cx="1091324" cy="495649"/>
              </a:xfrm>
              <a:prstGeom prst="rect">
                <a:avLst/>
              </a:prstGeom>
              <a:blipFill>
                <a:blip r:embed="rId17"/>
                <a:stretch>
                  <a:fillRect b="-1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5169725" y="4522517"/>
                <a:ext cx="1527726" cy="5225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m:t>
                      </m:r>
                      <m:d>
                        <m:dPr>
                          <m:ctrlPr>
                            <a:rPr lang="en-GB" sz="1600" i="1" smtClean="0">
                              <a:latin typeface="Cambria Math" panose="02040503050406030204" pitchFamily="18" charset="0"/>
                            </a:rPr>
                          </m:ctrlPr>
                        </m:dPr>
                        <m:e>
                          <m:m>
                            <m:mPr>
                              <m:mcs>
                                <m:mc>
                                  <m:mcPr>
                                    <m:count m:val="1"/>
                                    <m:mcJc m:val="center"/>
                                  </m:mcPr>
                                </m:mc>
                              </m:mcs>
                              <m:ctrlPr>
                                <a:rPr lang="en-GB" sz="1600" i="1" smtClean="0">
                                  <a:latin typeface="Cambria Math" panose="02040503050406030204" pitchFamily="18" charset="0"/>
                                </a:rPr>
                              </m:ctrlPr>
                            </m:mPr>
                            <m:mr>
                              <m:e/>
                            </m:mr>
                            <m:mr>
                              <m:e/>
                            </m:mr>
                          </m:m>
                          <m:r>
                            <a:rPr lang="en-US" sz="1600" b="0" i="1" smtClean="0">
                              <a:latin typeface="Cambria Math"/>
                            </a:rPr>
                            <m:t>                </m:t>
                          </m:r>
                        </m:e>
                      </m:d>
                    </m:oMath>
                  </m:oMathPara>
                </a14:m>
                <a:endParaRPr lang="en-GB" sz="1600" dirty="0"/>
              </a:p>
            </p:txBody>
          </p:sp>
        </mc:Choice>
        <mc:Fallback xmlns="">
          <p:sp>
            <p:nvSpPr>
              <p:cNvPr id="46" name="TextBox 45"/>
              <p:cNvSpPr txBox="1">
                <a:spLocks noRot="1" noChangeAspect="1" noMove="1" noResize="1" noEditPoints="1" noAdjustHandles="1" noChangeArrowheads="1" noChangeShapeType="1" noTextEdit="1"/>
              </p:cNvSpPr>
              <p:nvPr/>
            </p:nvSpPr>
            <p:spPr>
              <a:xfrm>
                <a:off x="5169725" y="4522517"/>
                <a:ext cx="1527726" cy="522579"/>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5545778" y="4637316"/>
                <a:ext cx="95173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a:rPr>
                        <m:t>0</m:t>
                      </m:r>
                      <m:r>
                        <a:rPr lang="en-US" sz="1400" b="0" i="1" smtClean="0">
                          <a:latin typeface="Cambria Math"/>
                          <a:ea typeface="Cambria Math"/>
                        </a:rPr>
                        <m:t>+0+0</m:t>
                      </m:r>
                    </m:oMath>
                  </m:oMathPara>
                </a14:m>
                <a:endParaRPr lang="en-GB" sz="1400" dirty="0"/>
              </a:p>
            </p:txBody>
          </p:sp>
        </mc:Choice>
        <mc:Fallback xmlns="">
          <p:sp>
            <p:nvSpPr>
              <p:cNvPr id="50" name="TextBox 49"/>
              <p:cNvSpPr txBox="1">
                <a:spLocks noRot="1" noChangeAspect="1" noMove="1" noResize="1" noEditPoints="1" noAdjustHandles="1" noChangeArrowheads="1" noChangeShapeType="1" noTextEdit="1"/>
              </p:cNvSpPr>
              <p:nvPr/>
            </p:nvSpPr>
            <p:spPr>
              <a:xfrm>
                <a:off x="5545778" y="4637316"/>
                <a:ext cx="951734" cy="307777"/>
              </a:xfrm>
              <a:prstGeom prst="rect">
                <a:avLst/>
              </a:prstGeom>
              <a:blipFill>
                <a:blip r:embed="rId19"/>
                <a:stretch>
                  <a:fillRect/>
                </a:stretch>
              </a:blipFill>
            </p:spPr>
            <p:txBody>
              <a:bodyPr/>
              <a:lstStyle/>
              <a:p>
                <a:r>
                  <a:rPr lang="en-GB">
                    <a:noFill/>
                  </a:rPr>
                  <a:t> </a:t>
                </a:r>
              </a:p>
            </p:txBody>
          </p:sp>
        </mc:Fallback>
      </mc:AlternateContent>
      <p:sp>
        <p:nvSpPr>
          <p:cNvPr id="51" name="Arc 50"/>
          <p:cNvSpPr/>
          <p:nvPr/>
        </p:nvSpPr>
        <p:spPr>
          <a:xfrm>
            <a:off x="6495802" y="4032662"/>
            <a:ext cx="484910" cy="834242"/>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TextBox 51"/>
          <p:cNvSpPr txBox="1"/>
          <p:nvPr/>
        </p:nvSpPr>
        <p:spPr>
          <a:xfrm>
            <a:off x="6902530" y="4286992"/>
            <a:ext cx="2087091"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Sub </a:t>
            </a:r>
            <a:r>
              <a:rPr lang="el-GR" sz="1200" dirty="0">
                <a:solidFill>
                  <a:srgbClr val="FF0000"/>
                </a:solidFill>
                <a:latin typeface="Comic Sans MS" panose="030F0702030302020204" pitchFamily="66" charset="0"/>
              </a:rPr>
              <a:t>π</a:t>
            </a:r>
            <a:r>
              <a:rPr lang="en-US" sz="1200" dirty="0">
                <a:solidFill>
                  <a:srgbClr val="FF0000"/>
                </a:solidFill>
                <a:latin typeface="Comic Sans MS" panose="030F0702030302020204" pitchFamily="66" charset="0"/>
              </a:rPr>
              <a:t> in and 0 in separately,  and subtract</a:t>
            </a:r>
            <a:endParaRPr lang="en-GB" sz="1200" dirty="0">
              <a:solidFill>
                <a:srgbClr val="FF0000"/>
              </a:solidFill>
              <a:latin typeface="Comic Sans MS" panose="030F0702030302020204" pitchFamily="66" charset="0"/>
            </a:endParaRPr>
          </a:p>
        </p:txBody>
      </p:sp>
      <p:sp>
        <p:nvSpPr>
          <p:cNvPr id="54" name="Arc 53"/>
          <p:cNvSpPr/>
          <p:nvPr/>
        </p:nvSpPr>
        <p:spPr>
          <a:xfrm>
            <a:off x="6493821" y="4921332"/>
            <a:ext cx="488869" cy="683821"/>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 name="TextBox 54"/>
          <p:cNvSpPr txBox="1"/>
          <p:nvPr/>
        </p:nvSpPr>
        <p:spPr>
          <a:xfrm>
            <a:off x="6959927" y="5130141"/>
            <a:ext cx="1020291" cy="27501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Calculate</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55"/>
              <p:cNvSpPr txBox="1"/>
              <p:nvPr/>
            </p:nvSpPr>
            <p:spPr>
              <a:xfrm>
                <a:off x="6164283" y="5302334"/>
                <a:ext cx="545276" cy="54226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a:rPr>
                            <m:t>3</m:t>
                          </m:r>
                          <m:r>
                            <a:rPr lang="en-US" sz="1400" b="0" i="1" smtClean="0">
                              <a:latin typeface="Cambria Math"/>
                              <a:ea typeface="Cambria Math"/>
                            </a:rPr>
                            <m:t>𝜋</m:t>
                          </m:r>
                          <m:sSup>
                            <m:sSupPr>
                              <m:ctrlPr>
                                <a:rPr lang="en-US" sz="1400" b="0" i="1" smtClean="0">
                                  <a:latin typeface="Cambria Math" panose="02040503050406030204" pitchFamily="18" charset="0"/>
                                  <a:ea typeface="Cambria Math"/>
                                </a:rPr>
                              </m:ctrlPr>
                            </m:sSupPr>
                            <m:e>
                              <m:r>
                                <a:rPr lang="en-US" sz="1400" b="0" i="1" smtClean="0">
                                  <a:latin typeface="Cambria Math"/>
                                  <a:ea typeface="Cambria Math"/>
                                </a:rPr>
                                <m:t>𝑎</m:t>
                              </m:r>
                            </m:e>
                            <m:sup>
                              <m:r>
                                <a:rPr lang="en-US" sz="1400" b="0" i="1" smtClean="0">
                                  <a:latin typeface="Cambria Math"/>
                                  <a:ea typeface="Cambria Math"/>
                                </a:rPr>
                                <m:t>2</m:t>
                              </m:r>
                            </m:sup>
                          </m:sSup>
                        </m:num>
                        <m:den>
                          <m:r>
                            <a:rPr lang="en-US" sz="1400" b="0" i="1" smtClean="0">
                              <a:latin typeface="Cambria Math"/>
                            </a:rPr>
                            <m:t>2</m:t>
                          </m:r>
                        </m:den>
                      </m:f>
                    </m:oMath>
                  </m:oMathPara>
                </a14:m>
                <a:endParaRPr lang="en-GB" sz="1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6164283" y="5302334"/>
                <a:ext cx="545276" cy="542264"/>
              </a:xfrm>
              <a:prstGeom prst="rect">
                <a:avLst/>
              </a:prstGeom>
              <a:blipFill>
                <a:blip r:embed="rId20"/>
                <a:stretch>
                  <a:fillRect/>
                </a:stretch>
              </a:blipFill>
              <a:ln w="25400">
                <a:noFill/>
              </a:ln>
            </p:spPr>
            <p:txBody>
              <a:bodyPr/>
              <a:lstStyle/>
              <a:p>
                <a:r>
                  <a:rPr lang="en-GB">
                    <a:noFill/>
                  </a:rPr>
                  <a:t> </a:t>
                </a:r>
              </a:p>
            </p:txBody>
          </p:sp>
        </mc:Fallback>
      </mc:AlternateContent>
      <p:sp>
        <p:nvSpPr>
          <p:cNvPr id="57" name="TextBox 56"/>
          <p:cNvSpPr txBox="1"/>
          <p:nvPr/>
        </p:nvSpPr>
        <p:spPr>
          <a:xfrm>
            <a:off x="3669475" y="5852556"/>
            <a:ext cx="5153891" cy="584775"/>
          </a:xfrm>
          <a:prstGeom prst="rect">
            <a:avLst/>
          </a:prstGeom>
          <a:noFill/>
        </p:spPr>
        <p:txBody>
          <a:bodyPr wrap="square" rtlCol="0">
            <a:spAutoFit/>
          </a:bodyPr>
          <a:lstStyle/>
          <a:p>
            <a:pPr algn="ctr"/>
            <a:r>
              <a:rPr lang="en-US" sz="1600" dirty="0">
                <a:solidFill>
                  <a:srgbClr val="FF0000"/>
                </a:solidFill>
                <a:latin typeface="Comic Sans MS" panose="030F0702030302020204" pitchFamily="66" charset="0"/>
              </a:rPr>
              <a:t>Show full workings, even if it takes a while. It is very easy to make mistakes here!</a:t>
            </a:r>
            <a:endParaRPr lang="en-GB" sz="16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3841669" y="3574472"/>
                <a:ext cx="2383025" cy="6445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GB" i="1" smtClean="0">
                              <a:latin typeface="Cambria Math" panose="02040503050406030204" pitchFamily="18" charset="0"/>
                            </a:rPr>
                          </m:ctrlPr>
                        </m:sSubSupPr>
                        <m:e>
                          <m:d>
                            <m:dPr>
                              <m:begChr m:val="["/>
                              <m:endChr m:val="]"/>
                              <m:ctrlPr>
                                <a:rPr lang="en-GB" i="1" smtClean="0">
                                  <a:latin typeface="Cambria Math" panose="02040503050406030204" pitchFamily="18" charset="0"/>
                                </a:rPr>
                              </m:ctrlPr>
                            </m:dPr>
                            <m:e>
                              <m:m>
                                <m:mPr>
                                  <m:mcs>
                                    <m:mc>
                                      <m:mcPr>
                                        <m:count m:val="1"/>
                                        <m:mcJc m:val="center"/>
                                      </m:mcPr>
                                    </m:mc>
                                  </m:mcs>
                                  <m:ctrlPr>
                                    <a:rPr lang="en-GB" i="1" smtClean="0">
                                      <a:latin typeface="Cambria Math" panose="02040503050406030204" pitchFamily="18" charset="0"/>
                                    </a:rPr>
                                  </m:ctrlPr>
                                </m:mPr>
                                <m:mr>
                                  <m:e/>
                                </m:mr>
                                <m:mr>
                                  <m:e/>
                                </m:mr>
                              </m:m>
                              <m:r>
                                <a:rPr lang="en-US" b="0" i="1" smtClean="0">
                                  <a:latin typeface="Cambria Math"/>
                                </a:rPr>
                                <m:t>                                </m:t>
                              </m:r>
                            </m:e>
                          </m:d>
                        </m:e>
                        <m:sub>
                          <m:r>
                            <a:rPr lang="en-US" b="0" i="1" smtClean="0">
                              <a:latin typeface="Cambria Math"/>
                            </a:rPr>
                            <m:t>0</m:t>
                          </m:r>
                        </m:sub>
                        <m:sup>
                          <m:r>
                            <a:rPr lang="en-US" b="0" i="1" smtClean="0">
                              <a:latin typeface="Cambria Math"/>
                              <a:ea typeface="Cambria Math"/>
                            </a:rPr>
                            <m:t>𝜋</m:t>
                          </m:r>
                        </m:sup>
                      </m:sSubSup>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3841669" y="3574472"/>
                <a:ext cx="2383025" cy="644535"/>
              </a:xfrm>
              <a:prstGeom prst="rect">
                <a:avLst/>
              </a:prstGeom>
              <a:blipFill>
                <a:blip r:embed="rId21"/>
                <a:stretch>
                  <a:fillRect/>
                </a:stretch>
              </a:blipFill>
            </p:spPr>
            <p:txBody>
              <a:bodyPr/>
              <a:lstStyle/>
              <a:p>
                <a:r>
                  <a:rPr lang="en-GB">
                    <a:noFill/>
                  </a:rPr>
                  <a:t> </a:t>
                </a:r>
              </a:p>
            </p:txBody>
          </p:sp>
        </mc:Fallback>
      </mc:AlternateContent>
      <p:sp>
        <p:nvSpPr>
          <p:cNvPr id="44" name="タイトル 1">
            <a:extLst>
              <a:ext uri="{FF2B5EF4-FFF2-40B4-BE49-F238E27FC236}">
                <a16:creationId xmlns:a16="http://schemas.microsoft.com/office/drawing/2014/main" id="{715356F7-B107-4525-A19E-5CC3E9A7D202}"/>
              </a:ext>
            </a:extLst>
          </p:cNvPr>
          <p:cNvSpPr>
            <a:spLocks noGrp="1"/>
          </p:cNvSpPr>
          <p:nvPr>
            <p:ph type="title"/>
          </p:nvPr>
        </p:nvSpPr>
        <p:spPr>
          <a:xfrm>
            <a:off x="628650" y="286524"/>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45" name="テキスト ボックス 44">
            <a:extLst>
              <a:ext uri="{FF2B5EF4-FFF2-40B4-BE49-F238E27FC236}">
                <a16:creationId xmlns:a16="http://schemas.microsoft.com/office/drawing/2014/main" id="{AF9159F1-202A-4CE9-9F1F-D72071FAAEB3}"/>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p:spTree>
    <p:extLst>
      <p:ext uri="{BB962C8B-B14F-4D97-AF65-F5344CB8AC3E}">
        <p14:creationId xmlns:p14="http://schemas.microsoft.com/office/powerpoint/2010/main" val="370204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5">
                                            <p:txEl>
                                              <p:pRg st="0" end="0"/>
                                            </p:txEl>
                                          </p:spTgt>
                                        </p:tgtEl>
                                        <p:attrNameLst>
                                          <p:attrName>style.visibility</p:attrName>
                                        </p:attrNameLst>
                                      </p:cBhvr>
                                      <p:to>
                                        <p:strVal val="visible"/>
                                      </p:to>
                                    </p:set>
                                    <p:animEffect transition="in" filter="blinds(horizontal)">
                                      <p:cBhvr>
                                        <p:cTn id="12" dur="500"/>
                                        <p:tgtEl>
                                          <p:spTgt spid="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blinds(horizontal)">
                                      <p:cBhvr>
                                        <p:cTn id="17" dur="500"/>
                                        <p:tgtEl>
                                          <p:spTgt spid="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linds(horizontal)">
                                      <p:cBhvr>
                                        <p:cTn id="22" dur="500"/>
                                        <p:tgtEl>
                                          <p:spTgt spid="3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blinds(horizontal)">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blinds(horizontal)">
                                      <p:cBhvr>
                                        <p:cTn id="35" dur="500"/>
                                        <p:tgtEl>
                                          <p:spTgt spid="39"/>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blinds(horizontal)">
                                      <p:cBhvr>
                                        <p:cTn id="40" dur="500"/>
                                        <p:tgtEl>
                                          <p:spTgt spid="40"/>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blinds(horizontal)">
                                      <p:cBhvr>
                                        <p:cTn id="45" dur="500"/>
                                        <p:tgtEl>
                                          <p:spTgt spid="51"/>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blinds(horizontal)">
                                      <p:cBhvr>
                                        <p:cTn id="50" dur="500"/>
                                        <p:tgtEl>
                                          <p:spTgt spid="52"/>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blinds(horizontal)">
                                      <p:cBhvr>
                                        <p:cTn id="55" dur="500"/>
                                        <p:tgtEl>
                                          <p:spTgt spid="41"/>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blinds(horizontal)">
                                      <p:cBhvr>
                                        <p:cTn id="58" dur="500"/>
                                        <p:tgtEl>
                                          <p:spTgt spid="42"/>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blinds(horizontal)">
                                      <p:cBhvr>
                                        <p:cTn id="63" dur="500"/>
                                        <p:tgtEl>
                                          <p:spTgt spid="8"/>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blinds(horizontal)">
                                      <p:cBhvr>
                                        <p:cTn id="66" dur="500"/>
                                        <p:tgtEl>
                                          <p:spTgt spid="43"/>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blinds(horizontal)">
                                      <p:cBhvr>
                                        <p:cTn id="71" dur="500"/>
                                        <p:tgtEl>
                                          <p:spTgt spid="46"/>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blinds(horizontal)">
                                      <p:cBhvr>
                                        <p:cTn id="74" dur="500"/>
                                        <p:tgtEl>
                                          <p:spTgt spid="50"/>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blinds(horizontal)">
                                      <p:cBhvr>
                                        <p:cTn id="79" dur="500"/>
                                        <p:tgtEl>
                                          <p:spTgt spid="54"/>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blinds(horizontal)">
                                      <p:cBhvr>
                                        <p:cTn id="84" dur="500"/>
                                        <p:tgtEl>
                                          <p:spTgt spid="55"/>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blinds(horizontal)">
                                      <p:cBhvr>
                                        <p:cTn id="89" dur="500"/>
                                        <p:tgtEl>
                                          <p:spTgt spid="56"/>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57"/>
                                        </p:tgtEl>
                                        <p:attrNameLst>
                                          <p:attrName>style.visibility</p:attrName>
                                        </p:attrNameLst>
                                      </p:cBhvr>
                                      <p:to>
                                        <p:strVal val="visible"/>
                                      </p:to>
                                    </p:set>
                                    <p:animEffect transition="in" filter="blinds(horizontal)">
                                      <p:cBhvr>
                                        <p:cTn id="9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8" grpId="0"/>
      <p:bldP spid="34" grpId="0" animBg="1"/>
      <p:bldP spid="36" grpId="0"/>
      <p:bldP spid="38" grpId="0"/>
      <p:bldP spid="39" grpId="0"/>
      <p:bldP spid="40" grpId="0"/>
      <p:bldP spid="41" grpId="0"/>
      <p:bldP spid="43" grpId="0"/>
      <p:bldP spid="46" grpId="0"/>
      <p:bldP spid="50" grpId="0"/>
      <p:bldP spid="51" grpId="0" animBg="1"/>
      <p:bldP spid="52" grpId="0"/>
      <p:bldP spid="54" grpId="0" animBg="1"/>
      <p:bldP spid="55" grpId="0"/>
      <p:bldP spid="56" grpId="0"/>
      <p:bldP spid="57" grpId="0"/>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124200" cy="3770790"/>
          </a:xfrm>
        </p:spPr>
        <p:txBody>
          <a:bodyPr>
            <a:normAutofit lnSpcReduction="10000"/>
          </a:bodyPr>
          <a:lstStyle/>
          <a:p>
            <a:pPr marL="0" indent="0" algn="ctr">
              <a:buNone/>
            </a:pPr>
            <a:r>
              <a:rPr lang="en-GB" sz="1400" b="1" dirty="0">
                <a:latin typeface="Comic Sans MS" panose="030F0702030302020204" pitchFamily="66" charset="0"/>
              </a:rPr>
              <a:t>You can use Integration to find areas of sectors of curves, given their Polar equations</a:t>
            </a:r>
            <a:endParaRPr lang="en-GB" sz="1400" dirty="0">
              <a:latin typeface="Comic Sans MS" panose="030F0702030302020204" pitchFamily="66" charset="0"/>
            </a:endParaRPr>
          </a:p>
          <a:p>
            <a:pPr marL="0" indent="0" algn="ctr">
              <a:buNone/>
            </a:pPr>
            <a:endParaRPr lang="en-US" sz="1400" b="1" dirty="0">
              <a:latin typeface="Comic Sans MS" panose="030F0702030302020204" pitchFamily="66" charset="0"/>
            </a:endParaRPr>
          </a:p>
          <a:p>
            <a:pPr marL="0" indent="0" algn="ctr">
              <a:buNone/>
            </a:pPr>
            <a:r>
              <a:rPr lang="en-US" sz="1400" dirty="0">
                <a:latin typeface="Comic Sans MS" panose="030F0702030302020204" pitchFamily="66" charset="0"/>
              </a:rPr>
              <a:t>Find the area of </a:t>
            </a:r>
            <a:r>
              <a:rPr lang="en-US" sz="1400" u="sng" dirty="0">
                <a:latin typeface="Comic Sans MS" panose="030F0702030302020204" pitchFamily="66" charset="0"/>
              </a:rPr>
              <a:t>one</a:t>
            </a:r>
            <a:r>
              <a:rPr lang="en-US" sz="1400" dirty="0">
                <a:latin typeface="Comic Sans MS" panose="030F0702030302020204" pitchFamily="66" charset="0"/>
              </a:rPr>
              <a:t> loop of the curve with polar equation:</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r = asin4</a:t>
            </a:r>
            <a:r>
              <a:rPr lang="el-GR" sz="1400" dirty="0">
                <a:latin typeface="Comic Sans MS" panose="030F0702030302020204" pitchFamily="66" charset="0"/>
                <a:sym typeface="Wingdings" panose="05000000000000000000" pitchFamily="2" charset="2"/>
              </a:rPr>
              <a:t>θ</a:t>
            </a: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a:latin typeface="Comic Sans MS" panose="030F0702030302020204" pitchFamily="66" charset="0"/>
                <a:sym typeface="Wingdings" panose="05000000000000000000" pitchFamily="2" charset="2"/>
              </a:rPr>
              <a:t>Start by sketching it…</a:t>
            </a: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a:latin typeface="Comic Sans MS" panose="030F0702030302020204" pitchFamily="66" charset="0"/>
                <a:sym typeface="Wingdings" panose="05000000000000000000" pitchFamily="2" charset="2"/>
              </a:rPr>
              <a:t>From the patterns you have seen, you might </a:t>
            </a:r>
            <a:r>
              <a:rPr lang="en-US" sz="1400" dirty="0" err="1">
                <a:latin typeface="Comic Sans MS" panose="030F0702030302020204" pitchFamily="66" charset="0"/>
                <a:sym typeface="Wingdings" panose="05000000000000000000" pitchFamily="2" charset="2"/>
              </a:rPr>
              <a:t>recognise</a:t>
            </a:r>
            <a:r>
              <a:rPr lang="en-US" sz="1400" dirty="0">
                <a:latin typeface="Comic Sans MS" panose="030F0702030302020204" pitchFamily="66" charset="0"/>
                <a:sym typeface="Wingdings" panose="05000000000000000000" pitchFamily="2" charset="2"/>
              </a:rPr>
              <a:t> that this will have 4 ‘loops’</a:t>
            </a:r>
          </a:p>
          <a:p>
            <a:pPr algn="ctr">
              <a:buFont typeface="Wingdings"/>
              <a:buChar char="à"/>
            </a:pP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3" name="TextBox 52"/>
              <p:cNvSpPr txBox="1"/>
              <p:nvPr/>
            </p:nvSpPr>
            <p:spPr>
              <a:xfrm>
                <a:off x="0" y="0"/>
                <a:ext cx="1856534" cy="65800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𝐴𝑟𝑒𝑎</m:t>
                      </m:r>
                      <m:r>
                        <a:rPr lang="en-US" sz="1600" b="0" i="1" smtClean="0">
                          <a:latin typeface="Cambria Math"/>
                        </a:rPr>
                        <m:t>=</m:t>
                      </m:r>
                      <m:f>
                        <m:fPr>
                          <m:ctrlPr>
                            <a:rPr lang="en-US" sz="1600" b="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2</m:t>
                          </m:r>
                        </m:den>
                      </m:f>
                      <m:nary>
                        <m:naryPr>
                          <m:ctrlPr>
                            <a:rPr lang="en-US" sz="1600" b="0" i="1" smtClean="0">
                              <a:latin typeface="Cambria Math" panose="02040503050406030204" pitchFamily="18" charset="0"/>
                            </a:rPr>
                          </m:ctrlPr>
                        </m:naryPr>
                        <m:sub>
                          <m:r>
                            <m:rPr>
                              <m:brk m:alnAt="23"/>
                            </m:rPr>
                            <a:rPr lang="en-US" sz="1600" b="0" i="1" smtClean="0">
                              <a:latin typeface="Cambria Math"/>
                              <a:ea typeface="Cambria Math"/>
                            </a:rPr>
                            <m:t>𝛼</m:t>
                          </m:r>
                        </m:sub>
                        <m:sup>
                          <m:r>
                            <a:rPr lang="en-US" sz="1600" b="0" i="1" smtClean="0">
                              <a:latin typeface="Cambria Math"/>
                              <a:ea typeface="Cambria Math"/>
                            </a:rPr>
                            <m:t>𝛽</m:t>
                          </m:r>
                        </m:sup>
                        <m:e>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 </m:t>
                          </m:r>
                          <m:r>
                            <a:rPr lang="en-US" sz="1600" b="0" i="1" smtClean="0">
                              <a:latin typeface="Cambria Math"/>
                            </a:rPr>
                            <m:t>𝑑</m:t>
                          </m:r>
                          <m:r>
                            <a:rPr lang="en-US" sz="1600" b="0" i="1" smtClean="0">
                              <a:latin typeface="Cambria Math"/>
                              <a:ea typeface="Cambria Math"/>
                            </a:rPr>
                            <m:t>𝜃</m:t>
                          </m:r>
                        </m:e>
                      </m:nary>
                    </m:oMath>
                  </m:oMathPara>
                </a14:m>
                <a:endParaRPr lang="en-GB" sz="1600" dirty="0"/>
              </a:p>
            </p:txBody>
          </p:sp>
        </mc:Choice>
        <mc:Fallback xmlns="">
          <p:sp>
            <p:nvSpPr>
              <p:cNvPr id="53" name="TextBox 52"/>
              <p:cNvSpPr txBox="1">
                <a:spLocks noRot="1" noChangeAspect="1" noMove="1" noResize="1" noEditPoints="1" noAdjustHandles="1" noChangeArrowheads="1" noChangeShapeType="1" noTextEdit="1"/>
              </p:cNvSpPr>
              <p:nvPr/>
            </p:nvSpPr>
            <p:spPr>
              <a:xfrm>
                <a:off x="0" y="0"/>
                <a:ext cx="1856534" cy="658001"/>
              </a:xfrm>
              <a:prstGeom prst="rect">
                <a:avLst/>
              </a:prstGeom>
              <a:blipFill>
                <a:blip r:embed="rId2"/>
                <a:stretch>
                  <a:fillRect/>
                </a:stretch>
              </a:blipFill>
              <a:ln w="25400">
                <a:solidFill>
                  <a:schemeClr val="tx1"/>
                </a:solidFill>
              </a:ln>
            </p:spPr>
            <p:txBody>
              <a:bodyPr/>
              <a:lstStyle/>
              <a:p>
                <a:r>
                  <a:rPr lang="en-GB">
                    <a:noFill/>
                  </a:rPr>
                  <a:t> </a:t>
                </a:r>
              </a:p>
            </p:txBody>
          </p:sp>
        </mc:Fallback>
      </mc:AlternateContent>
      <p:sp>
        <p:nvSpPr>
          <p:cNvPr id="6" name="TextBox 5"/>
          <p:cNvSpPr txBox="1"/>
          <p:nvPr/>
        </p:nvSpPr>
        <p:spPr>
          <a:xfrm>
            <a:off x="5088148" y="1311215"/>
            <a:ext cx="2390398" cy="276999"/>
          </a:xfrm>
          <a:prstGeom prst="rect">
            <a:avLst/>
          </a:prstGeom>
          <a:noFill/>
        </p:spPr>
        <p:txBody>
          <a:bodyPr wrap="none" rtlCol="0">
            <a:spAutoFit/>
          </a:bodyPr>
          <a:lstStyle/>
          <a:p>
            <a:r>
              <a:rPr lang="en-GB" sz="1200" dirty="0">
                <a:solidFill>
                  <a:srgbClr val="FF0000"/>
                </a:solidFill>
                <a:latin typeface="Comic Sans MS" panose="030F0702030302020204" pitchFamily="66" charset="0"/>
              </a:rPr>
              <a:t>Think about plotting r = asin4</a:t>
            </a:r>
            <a:r>
              <a:rPr lang="el-GR" sz="1200" dirty="0">
                <a:solidFill>
                  <a:srgbClr val="FF0000"/>
                </a:solidFill>
                <a:latin typeface="Comic Sans MS" panose="030F0702030302020204" pitchFamily="66" charset="0"/>
              </a:rPr>
              <a:t>θ</a:t>
            </a:r>
            <a:endParaRPr lang="en-GB" sz="1200" dirty="0">
              <a:solidFill>
                <a:srgbClr val="FF0000"/>
              </a:solidFill>
              <a:latin typeface="Comic Sans MS" panose="030F0702030302020204" pitchFamily="66" charset="0"/>
            </a:endParaRPr>
          </a:p>
        </p:txBody>
      </p:sp>
      <p:grpSp>
        <p:nvGrpSpPr>
          <p:cNvPr id="12" name="Group 11"/>
          <p:cNvGrpSpPr/>
          <p:nvPr/>
        </p:nvGrpSpPr>
        <p:grpSpPr>
          <a:xfrm>
            <a:off x="4495800" y="1371600"/>
            <a:ext cx="3616557" cy="1247775"/>
            <a:chOff x="4059246" y="5496823"/>
            <a:chExt cx="3616557" cy="1247775"/>
          </a:xfrm>
        </p:grpSpPr>
        <p:sp>
          <p:nvSpPr>
            <p:cNvPr id="13" name="Line 91"/>
            <p:cNvSpPr>
              <a:spLocks noChangeShapeType="1"/>
            </p:cNvSpPr>
            <p:nvPr/>
          </p:nvSpPr>
          <p:spPr bwMode="auto">
            <a:xfrm>
              <a:off x="4457901" y="6125473"/>
              <a:ext cx="2743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 name="Line 92"/>
            <p:cNvSpPr>
              <a:spLocks noChangeShapeType="1"/>
            </p:cNvSpPr>
            <p:nvPr/>
          </p:nvSpPr>
          <p:spPr bwMode="auto">
            <a:xfrm>
              <a:off x="5143701" y="6049273"/>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 name="Line 93"/>
            <p:cNvSpPr>
              <a:spLocks noChangeShapeType="1"/>
            </p:cNvSpPr>
            <p:nvPr/>
          </p:nvSpPr>
          <p:spPr bwMode="auto">
            <a:xfrm>
              <a:off x="5829501" y="6049273"/>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 name="Line 94"/>
            <p:cNvSpPr>
              <a:spLocks noChangeShapeType="1"/>
            </p:cNvSpPr>
            <p:nvPr/>
          </p:nvSpPr>
          <p:spPr bwMode="auto">
            <a:xfrm>
              <a:off x="6515301" y="6049273"/>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 name="Line 95"/>
            <p:cNvSpPr>
              <a:spLocks noChangeShapeType="1"/>
            </p:cNvSpPr>
            <p:nvPr/>
          </p:nvSpPr>
          <p:spPr bwMode="auto">
            <a:xfrm>
              <a:off x="7201101" y="6049273"/>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 name="Line 131"/>
            <p:cNvSpPr>
              <a:spLocks noChangeShapeType="1"/>
            </p:cNvSpPr>
            <p:nvPr/>
          </p:nvSpPr>
          <p:spPr bwMode="auto">
            <a:xfrm>
              <a:off x="4457901" y="5820673"/>
              <a:ext cx="0" cy="609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 name="Text Box 136"/>
            <p:cNvSpPr txBox="1">
              <a:spLocks noChangeArrowheads="1"/>
            </p:cNvSpPr>
            <p:nvPr/>
          </p:nvSpPr>
          <p:spPr bwMode="auto">
            <a:xfrm>
              <a:off x="7061427" y="5731627"/>
              <a:ext cx="61437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dirty="0">
                  <a:latin typeface="Comic Sans MS" pitchFamily="66" charset="0"/>
                </a:rPr>
                <a:t>Sin</a:t>
              </a:r>
              <a:r>
                <a:rPr lang="el-GR" altLang="en-US" sz="1400" dirty="0">
                  <a:latin typeface="Comic Sans MS" pitchFamily="66" charset="0"/>
                </a:rPr>
                <a:t>θ</a:t>
              </a:r>
            </a:p>
          </p:txBody>
        </p:sp>
        <p:sp>
          <p:nvSpPr>
            <p:cNvPr id="20" name="TextBox 19"/>
            <p:cNvSpPr txBox="1"/>
            <p:nvPr/>
          </p:nvSpPr>
          <p:spPr>
            <a:xfrm>
              <a:off x="4886368" y="6132876"/>
              <a:ext cx="533400" cy="307777"/>
            </a:xfrm>
            <a:prstGeom prst="rect">
              <a:avLst/>
            </a:prstGeom>
            <a:noFill/>
          </p:spPr>
          <p:txBody>
            <a:bodyPr wrap="square" rtlCol="0">
              <a:spAutoFit/>
            </a:bodyPr>
            <a:lstStyle/>
            <a:p>
              <a:pPr algn="ctr"/>
              <a:r>
                <a:rPr lang="el-GR" sz="1400" baseline="30000" dirty="0">
                  <a:latin typeface="Comic Sans MS" panose="030F0702030302020204" pitchFamily="66" charset="0"/>
                </a:rPr>
                <a:t>π</a:t>
              </a:r>
              <a:r>
                <a:rPr lang="en-GB" sz="1400" dirty="0">
                  <a:latin typeface="Comic Sans MS" panose="030F0702030302020204" pitchFamily="66" charset="0"/>
                </a:rPr>
                <a:t>/</a:t>
              </a:r>
              <a:r>
                <a:rPr lang="en-GB" sz="1400" baseline="-25000" dirty="0">
                  <a:latin typeface="Comic Sans MS" panose="030F0702030302020204" pitchFamily="66" charset="0"/>
                </a:rPr>
                <a:t>2</a:t>
              </a:r>
            </a:p>
          </p:txBody>
        </p:sp>
        <p:sp>
          <p:nvSpPr>
            <p:cNvPr id="21" name="TextBox 20"/>
            <p:cNvSpPr txBox="1"/>
            <p:nvPr/>
          </p:nvSpPr>
          <p:spPr>
            <a:xfrm>
              <a:off x="4183292" y="5660723"/>
              <a:ext cx="328549" cy="307777"/>
            </a:xfrm>
            <a:prstGeom prst="rect">
              <a:avLst/>
            </a:prstGeom>
            <a:noFill/>
          </p:spPr>
          <p:txBody>
            <a:bodyPr wrap="square" rtlCol="0">
              <a:spAutoFit/>
            </a:bodyPr>
            <a:lstStyle/>
            <a:p>
              <a:pPr algn="ctr"/>
              <a:r>
                <a:rPr lang="en-GB" sz="1400" b="1" dirty="0">
                  <a:latin typeface="Comic Sans MS" panose="030F0702030302020204" pitchFamily="66" charset="0"/>
                </a:rPr>
                <a:t>1</a:t>
              </a:r>
            </a:p>
          </p:txBody>
        </p:sp>
        <p:sp>
          <p:nvSpPr>
            <p:cNvPr id="22" name="TextBox 21"/>
            <p:cNvSpPr txBox="1"/>
            <p:nvPr/>
          </p:nvSpPr>
          <p:spPr>
            <a:xfrm>
              <a:off x="4059246" y="6259690"/>
              <a:ext cx="463228" cy="307777"/>
            </a:xfrm>
            <a:prstGeom prst="rect">
              <a:avLst/>
            </a:prstGeom>
            <a:noFill/>
          </p:spPr>
          <p:txBody>
            <a:bodyPr wrap="square" rtlCol="0">
              <a:spAutoFit/>
            </a:bodyPr>
            <a:lstStyle/>
            <a:p>
              <a:pPr algn="ctr"/>
              <a:r>
                <a:rPr lang="en-GB" sz="1400" b="1" dirty="0">
                  <a:latin typeface="Comic Sans MS" panose="030F0702030302020204" pitchFamily="66" charset="0"/>
                </a:rPr>
                <a:t>-1</a:t>
              </a:r>
            </a:p>
          </p:txBody>
        </p:sp>
        <p:sp>
          <p:nvSpPr>
            <p:cNvPr id="23" name="TextBox 22"/>
            <p:cNvSpPr txBox="1"/>
            <p:nvPr/>
          </p:nvSpPr>
          <p:spPr>
            <a:xfrm>
              <a:off x="4211646" y="5954890"/>
              <a:ext cx="257665" cy="307777"/>
            </a:xfrm>
            <a:prstGeom prst="rect">
              <a:avLst/>
            </a:prstGeom>
            <a:noFill/>
          </p:spPr>
          <p:txBody>
            <a:bodyPr wrap="square" rtlCol="0">
              <a:spAutoFit/>
            </a:bodyPr>
            <a:lstStyle/>
            <a:p>
              <a:pPr algn="ctr"/>
              <a:r>
                <a:rPr lang="en-GB" sz="1400" b="1" dirty="0">
                  <a:latin typeface="Comic Sans MS" panose="030F0702030302020204" pitchFamily="66" charset="0"/>
                </a:rPr>
                <a:t>0</a:t>
              </a:r>
            </a:p>
          </p:txBody>
        </p:sp>
        <p:sp>
          <p:nvSpPr>
            <p:cNvPr id="24" name="TextBox 23"/>
            <p:cNvSpPr txBox="1"/>
            <p:nvPr/>
          </p:nvSpPr>
          <p:spPr>
            <a:xfrm>
              <a:off x="5673069" y="6123570"/>
              <a:ext cx="310828" cy="307777"/>
            </a:xfrm>
            <a:prstGeom prst="rect">
              <a:avLst/>
            </a:prstGeom>
            <a:noFill/>
          </p:spPr>
          <p:txBody>
            <a:bodyPr wrap="square" rtlCol="0">
              <a:spAutoFit/>
            </a:bodyPr>
            <a:lstStyle/>
            <a:p>
              <a:pPr algn="ct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25" name="TextBox 24"/>
            <p:cNvSpPr txBox="1"/>
            <p:nvPr/>
          </p:nvSpPr>
          <p:spPr>
            <a:xfrm>
              <a:off x="7000918" y="6142597"/>
              <a:ext cx="413611" cy="307777"/>
            </a:xfrm>
            <a:prstGeom prst="rect">
              <a:avLst/>
            </a:prstGeom>
            <a:noFill/>
          </p:spPr>
          <p:txBody>
            <a:bodyPr wrap="square" rtlCol="0">
              <a:spAutoFit/>
            </a:bodyPr>
            <a:lstStyle/>
            <a:p>
              <a:pPr algn="ctr"/>
              <a:r>
                <a:rPr lang="en-GB" sz="1400" dirty="0">
                  <a:latin typeface="Comic Sans MS" panose="030F0702030302020204" pitchFamily="66" charset="0"/>
                </a:rPr>
                <a:t>2</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26" name="Arc 108"/>
            <p:cNvSpPr>
              <a:spLocks/>
            </p:cNvSpPr>
            <p:nvPr/>
          </p:nvSpPr>
          <p:spPr bwMode="auto">
            <a:xfrm>
              <a:off x="5143701" y="5830198"/>
              <a:ext cx="684252" cy="914400"/>
            </a:xfrm>
            <a:custGeom>
              <a:avLst/>
              <a:gdLst>
                <a:gd name="T0" fmla="*/ 0 w 15788"/>
                <a:gd name="T1" fmla="*/ 0 h 21600"/>
                <a:gd name="T2" fmla="*/ 28292100 w 15788"/>
                <a:gd name="T3" fmla="*/ 12292076 h 21600"/>
                <a:gd name="T4" fmla="*/ 0 w 15788"/>
                <a:gd name="T5" fmla="*/ 38709600 h 21600"/>
                <a:gd name="T6" fmla="*/ 0 60000 65536"/>
                <a:gd name="T7" fmla="*/ 0 60000 65536"/>
                <a:gd name="T8" fmla="*/ 0 60000 65536"/>
              </a:gdLst>
              <a:ahLst/>
              <a:cxnLst>
                <a:cxn ang="T6">
                  <a:pos x="T0" y="T1"/>
                </a:cxn>
                <a:cxn ang="T7">
                  <a:pos x="T2" y="T3"/>
                </a:cxn>
                <a:cxn ang="T8">
                  <a:pos x="T4" y="T5"/>
                </a:cxn>
              </a:cxnLst>
              <a:rect l="0" t="0" r="r" b="b"/>
              <a:pathLst>
                <a:path w="15788" h="21600" fill="none" extrusionOk="0">
                  <a:moveTo>
                    <a:pt x="-1" y="0"/>
                  </a:moveTo>
                  <a:cubicBezTo>
                    <a:pt x="5985" y="0"/>
                    <a:pt x="11703" y="2483"/>
                    <a:pt x="15788" y="6858"/>
                  </a:cubicBezTo>
                </a:path>
                <a:path w="15788" h="21600" stroke="0" extrusionOk="0">
                  <a:moveTo>
                    <a:pt x="-1" y="0"/>
                  </a:moveTo>
                  <a:cubicBezTo>
                    <a:pt x="5985" y="0"/>
                    <a:pt x="11703" y="2483"/>
                    <a:pt x="15788" y="6858"/>
                  </a:cubicBezTo>
                  <a:lnTo>
                    <a:pt x="0" y="21600"/>
                  </a:lnTo>
                  <a:lnTo>
                    <a:pt x="-1" y="0"/>
                  </a:lnTo>
                  <a:close/>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 name="Arc 109"/>
            <p:cNvSpPr>
              <a:spLocks/>
            </p:cNvSpPr>
            <p:nvPr/>
          </p:nvSpPr>
          <p:spPr bwMode="auto">
            <a:xfrm flipH="1" flipV="1">
              <a:off x="5812937" y="5496823"/>
              <a:ext cx="706476" cy="914400"/>
            </a:xfrm>
            <a:custGeom>
              <a:avLst/>
              <a:gdLst>
                <a:gd name="T0" fmla="*/ 0 w 16272"/>
                <a:gd name="T1" fmla="*/ 8975 h 21600"/>
                <a:gd name="T2" fmla="*/ 29171986 w 16272"/>
                <a:gd name="T3" fmla="*/ 12292076 h 21600"/>
                <a:gd name="T4" fmla="*/ 867697 w 16272"/>
                <a:gd name="T5" fmla="*/ 38709600 h 21600"/>
                <a:gd name="T6" fmla="*/ 0 60000 65536"/>
                <a:gd name="T7" fmla="*/ 0 60000 65536"/>
                <a:gd name="T8" fmla="*/ 0 60000 65536"/>
              </a:gdLst>
              <a:ahLst/>
              <a:cxnLst>
                <a:cxn ang="T6">
                  <a:pos x="T0" y="T1"/>
                </a:cxn>
                <a:cxn ang="T7">
                  <a:pos x="T2" y="T3"/>
                </a:cxn>
                <a:cxn ang="T8">
                  <a:pos x="T4" y="T5"/>
                </a:cxn>
              </a:cxnLst>
              <a:rect l="0" t="0" r="r" b="b"/>
              <a:pathLst>
                <a:path w="16272" h="21600" fill="none" extrusionOk="0">
                  <a:moveTo>
                    <a:pt x="0" y="5"/>
                  </a:moveTo>
                  <a:cubicBezTo>
                    <a:pt x="161" y="1"/>
                    <a:pt x="322" y="-1"/>
                    <a:pt x="484" y="0"/>
                  </a:cubicBezTo>
                  <a:cubicBezTo>
                    <a:pt x="6469" y="0"/>
                    <a:pt x="12187" y="2483"/>
                    <a:pt x="16272" y="6858"/>
                  </a:cubicBezTo>
                </a:path>
                <a:path w="16272" h="21600" stroke="0" extrusionOk="0">
                  <a:moveTo>
                    <a:pt x="0" y="5"/>
                  </a:moveTo>
                  <a:cubicBezTo>
                    <a:pt x="161" y="1"/>
                    <a:pt x="322" y="-1"/>
                    <a:pt x="484" y="0"/>
                  </a:cubicBezTo>
                  <a:cubicBezTo>
                    <a:pt x="6469" y="0"/>
                    <a:pt x="12187" y="2483"/>
                    <a:pt x="16272" y="6858"/>
                  </a:cubicBezTo>
                  <a:lnTo>
                    <a:pt x="484" y="21600"/>
                  </a:lnTo>
                  <a:lnTo>
                    <a:pt x="0" y="5"/>
                  </a:lnTo>
                  <a:close/>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 name="Arc 110"/>
            <p:cNvSpPr>
              <a:spLocks/>
            </p:cNvSpPr>
            <p:nvPr/>
          </p:nvSpPr>
          <p:spPr bwMode="auto">
            <a:xfrm flipH="1">
              <a:off x="4467425" y="5830198"/>
              <a:ext cx="679489" cy="914400"/>
            </a:xfrm>
            <a:custGeom>
              <a:avLst/>
              <a:gdLst>
                <a:gd name="T0" fmla="*/ 0 w 15788"/>
                <a:gd name="T1" fmla="*/ 0 h 21600"/>
                <a:gd name="T2" fmla="*/ 28292100 w 15788"/>
                <a:gd name="T3" fmla="*/ 12292076 h 21600"/>
                <a:gd name="T4" fmla="*/ 0 w 15788"/>
                <a:gd name="T5" fmla="*/ 38709600 h 21600"/>
                <a:gd name="T6" fmla="*/ 0 60000 65536"/>
                <a:gd name="T7" fmla="*/ 0 60000 65536"/>
                <a:gd name="T8" fmla="*/ 0 60000 65536"/>
              </a:gdLst>
              <a:ahLst/>
              <a:cxnLst>
                <a:cxn ang="T6">
                  <a:pos x="T0" y="T1"/>
                </a:cxn>
                <a:cxn ang="T7">
                  <a:pos x="T2" y="T3"/>
                </a:cxn>
                <a:cxn ang="T8">
                  <a:pos x="T4" y="T5"/>
                </a:cxn>
              </a:cxnLst>
              <a:rect l="0" t="0" r="r" b="b"/>
              <a:pathLst>
                <a:path w="15788" h="21600" fill="none" extrusionOk="0">
                  <a:moveTo>
                    <a:pt x="-1" y="0"/>
                  </a:moveTo>
                  <a:cubicBezTo>
                    <a:pt x="5985" y="0"/>
                    <a:pt x="11703" y="2483"/>
                    <a:pt x="15788" y="6858"/>
                  </a:cubicBezTo>
                </a:path>
                <a:path w="15788" h="21600" stroke="0" extrusionOk="0">
                  <a:moveTo>
                    <a:pt x="-1" y="0"/>
                  </a:moveTo>
                  <a:cubicBezTo>
                    <a:pt x="5985" y="0"/>
                    <a:pt x="11703" y="2483"/>
                    <a:pt x="15788" y="6858"/>
                  </a:cubicBezTo>
                  <a:lnTo>
                    <a:pt x="0" y="21600"/>
                  </a:lnTo>
                  <a:lnTo>
                    <a:pt x="-1" y="0"/>
                  </a:lnTo>
                  <a:close/>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 name="Arc 111"/>
            <p:cNvSpPr>
              <a:spLocks/>
            </p:cNvSpPr>
            <p:nvPr/>
          </p:nvSpPr>
          <p:spPr bwMode="auto">
            <a:xfrm flipV="1">
              <a:off x="6516200" y="5496823"/>
              <a:ext cx="668338" cy="914400"/>
            </a:xfrm>
            <a:custGeom>
              <a:avLst/>
              <a:gdLst>
                <a:gd name="T0" fmla="*/ 0 w 15788"/>
                <a:gd name="T1" fmla="*/ 0 h 21600"/>
                <a:gd name="T2" fmla="*/ 28292100 w 15788"/>
                <a:gd name="T3" fmla="*/ 12292076 h 21600"/>
                <a:gd name="T4" fmla="*/ 0 w 15788"/>
                <a:gd name="T5" fmla="*/ 38709600 h 21600"/>
                <a:gd name="T6" fmla="*/ 0 60000 65536"/>
                <a:gd name="T7" fmla="*/ 0 60000 65536"/>
                <a:gd name="T8" fmla="*/ 0 60000 65536"/>
              </a:gdLst>
              <a:ahLst/>
              <a:cxnLst>
                <a:cxn ang="T6">
                  <a:pos x="T0" y="T1"/>
                </a:cxn>
                <a:cxn ang="T7">
                  <a:pos x="T2" y="T3"/>
                </a:cxn>
                <a:cxn ang="T8">
                  <a:pos x="T4" y="T5"/>
                </a:cxn>
              </a:cxnLst>
              <a:rect l="0" t="0" r="r" b="b"/>
              <a:pathLst>
                <a:path w="15788" h="21600" fill="none" extrusionOk="0">
                  <a:moveTo>
                    <a:pt x="-1" y="0"/>
                  </a:moveTo>
                  <a:cubicBezTo>
                    <a:pt x="5985" y="0"/>
                    <a:pt x="11703" y="2483"/>
                    <a:pt x="15788" y="6858"/>
                  </a:cubicBezTo>
                </a:path>
                <a:path w="15788" h="21600" stroke="0" extrusionOk="0">
                  <a:moveTo>
                    <a:pt x="-1" y="0"/>
                  </a:moveTo>
                  <a:cubicBezTo>
                    <a:pt x="5985" y="0"/>
                    <a:pt x="11703" y="2483"/>
                    <a:pt x="15788" y="6858"/>
                  </a:cubicBezTo>
                  <a:lnTo>
                    <a:pt x="0" y="21600"/>
                  </a:lnTo>
                  <a:lnTo>
                    <a:pt x="-1" y="0"/>
                  </a:lnTo>
                  <a:close/>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 name="TextBox 29"/>
            <p:cNvSpPr txBox="1"/>
            <p:nvPr/>
          </p:nvSpPr>
          <p:spPr>
            <a:xfrm>
              <a:off x="6244679" y="6132765"/>
              <a:ext cx="533400" cy="307777"/>
            </a:xfrm>
            <a:prstGeom prst="rect">
              <a:avLst/>
            </a:prstGeom>
            <a:noFill/>
          </p:spPr>
          <p:txBody>
            <a:bodyPr wrap="square" rtlCol="0">
              <a:spAutoFit/>
            </a:bodyPr>
            <a:lstStyle/>
            <a:p>
              <a:pPr algn="ctr"/>
              <a:r>
                <a:rPr lang="en-GB" sz="1400" baseline="30000" dirty="0">
                  <a:latin typeface="Comic Sans MS" panose="030F0702030302020204" pitchFamily="66" charset="0"/>
                </a:rPr>
                <a:t>3</a:t>
              </a:r>
              <a:r>
                <a:rPr lang="el-GR" sz="1400" baseline="30000" dirty="0">
                  <a:latin typeface="Comic Sans MS" panose="030F0702030302020204" pitchFamily="66" charset="0"/>
                </a:rPr>
                <a:t>π</a:t>
              </a:r>
              <a:r>
                <a:rPr lang="en-GB" sz="1400" dirty="0">
                  <a:latin typeface="Comic Sans MS" panose="030F0702030302020204" pitchFamily="66" charset="0"/>
                </a:rPr>
                <a:t>/</a:t>
              </a:r>
              <a:r>
                <a:rPr lang="en-GB" sz="1400" baseline="-25000" dirty="0">
                  <a:latin typeface="Comic Sans MS" panose="030F0702030302020204" pitchFamily="66" charset="0"/>
                </a:rPr>
                <a:t>2</a:t>
              </a:r>
            </a:p>
          </p:txBody>
        </p:sp>
      </p:grpSp>
      <p:sp>
        <p:nvSpPr>
          <p:cNvPr id="31" name="TextBox 30"/>
          <p:cNvSpPr txBox="1"/>
          <p:nvPr/>
        </p:nvSpPr>
        <p:spPr>
          <a:xfrm>
            <a:off x="3505200" y="2514600"/>
            <a:ext cx="5562600"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sym typeface="Wingdings" panose="05000000000000000000" pitchFamily="2" charset="2"/>
              </a:rPr>
              <a:t> From the Sine graph, you can see that r will be positive between 0 and </a:t>
            </a:r>
            <a:r>
              <a:rPr lang="el-GR" sz="1200" dirty="0">
                <a:solidFill>
                  <a:srgbClr val="FF0000"/>
                </a:solidFill>
                <a:latin typeface="Comic Sans MS" panose="030F0702030302020204" pitchFamily="66" charset="0"/>
                <a:sym typeface="Wingdings" panose="05000000000000000000" pitchFamily="2" charset="2"/>
              </a:rPr>
              <a:t>π</a:t>
            </a:r>
            <a:endParaRPr lang="en-GB" sz="1200" dirty="0">
              <a:solidFill>
                <a:srgbClr val="FF0000"/>
              </a:solidFill>
              <a:latin typeface="Comic Sans MS" panose="030F0702030302020204" pitchFamily="66" charset="0"/>
            </a:endParaRPr>
          </a:p>
        </p:txBody>
      </p:sp>
      <p:sp>
        <p:nvSpPr>
          <p:cNvPr id="32" name="TextBox 31"/>
          <p:cNvSpPr txBox="1"/>
          <p:nvPr/>
        </p:nvSpPr>
        <p:spPr>
          <a:xfrm>
            <a:off x="3505200" y="2819400"/>
            <a:ext cx="5562600" cy="830997"/>
          </a:xfrm>
          <a:prstGeom prst="rect">
            <a:avLst/>
          </a:prstGeom>
          <a:noFill/>
        </p:spPr>
        <p:txBody>
          <a:bodyPr wrap="square" rtlCol="0">
            <a:spAutoFit/>
          </a:bodyPr>
          <a:lstStyle/>
          <a:p>
            <a:pPr marL="171450" indent="-171450" algn="ctr">
              <a:buFont typeface="Wingdings"/>
              <a:buChar char="à"/>
            </a:pPr>
            <a:r>
              <a:rPr lang="en-GB" sz="1200" dirty="0">
                <a:solidFill>
                  <a:srgbClr val="FF0000"/>
                </a:solidFill>
                <a:latin typeface="Comic Sans MS" panose="030F0702030302020204" pitchFamily="66" charset="0"/>
                <a:sym typeface="Wingdings" panose="05000000000000000000" pitchFamily="2" charset="2"/>
              </a:rPr>
              <a:t>As the graph repeats, r will also be positive between 2</a:t>
            </a:r>
            <a:r>
              <a:rPr lang="el-GR" sz="1200" dirty="0">
                <a:solidFill>
                  <a:srgbClr val="FF0000"/>
                </a:solidFill>
                <a:latin typeface="Comic Sans MS" panose="030F0702030302020204" pitchFamily="66" charset="0"/>
                <a:sym typeface="Wingdings" panose="05000000000000000000" pitchFamily="2" charset="2"/>
              </a:rPr>
              <a:t>π</a:t>
            </a:r>
            <a:r>
              <a:rPr lang="en-GB" sz="1200" dirty="0">
                <a:solidFill>
                  <a:srgbClr val="FF0000"/>
                </a:solidFill>
                <a:latin typeface="Comic Sans MS" panose="030F0702030302020204" pitchFamily="66" charset="0"/>
                <a:sym typeface="Wingdings" panose="05000000000000000000" pitchFamily="2" charset="2"/>
              </a:rPr>
              <a:t> and 3</a:t>
            </a:r>
            <a:r>
              <a:rPr lang="el-GR" sz="1200" dirty="0">
                <a:solidFill>
                  <a:srgbClr val="FF0000"/>
                </a:solidFill>
                <a:latin typeface="Comic Sans MS" panose="030F0702030302020204" pitchFamily="66" charset="0"/>
                <a:sym typeface="Wingdings" panose="05000000000000000000" pitchFamily="2" charset="2"/>
              </a:rPr>
              <a:t>π</a:t>
            </a:r>
            <a:r>
              <a:rPr lang="en-GB" sz="1200" dirty="0">
                <a:solidFill>
                  <a:srgbClr val="FF0000"/>
                </a:solidFill>
                <a:latin typeface="Comic Sans MS" panose="030F0702030302020204" pitchFamily="66" charset="0"/>
                <a:sym typeface="Wingdings" panose="05000000000000000000" pitchFamily="2" charset="2"/>
              </a:rPr>
              <a:t>, 4</a:t>
            </a:r>
            <a:r>
              <a:rPr lang="el-GR" sz="1200" dirty="0">
                <a:solidFill>
                  <a:srgbClr val="FF0000"/>
                </a:solidFill>
                <a:latin typeface="Comic Sans MS" panose="030F0702030302020204" pitchFamily="66" charset="0"/>
                <a:sym typeface="Wingdings" panose="05000000000000000000" pitchFamily="2" charset="2"/>
              </a:rPr>
              <a:t>π</a:t>
            </a:r>
            <a:r>
              <a:rPr lang="en-GB" sz="1200" dirty="0">
                <a:solidFill>
                  <a:srgbClr val="FF0000"/>
                </a:solidFill>
                <a:latin typeface="Comic Sans MS" panose="030F0702030302020204" pitchFamily="66" charset="0"/>
                <a:sym typeface="Wingdings" panose="05000000000000000000" pitchFamily="2" charset="2"/>
              </a:rPr>
              <a:t> and 5</a:t>
            </a:r>
            <a:r>
              <a:rPr lang="el-GR" sz="1200" dirty="0">
                <a:solidFill>
                  <a:srgbClr val="FF0000"/>
                </a:solidFill>
                <a:latin typeface="Comic Sans MS" panose="030F0702030302020204" pitchFamily="66" charset="0"/>
                <a:sym typeface="Wingdings" panose="05000000000000000000" pitchFamily="2" charset="2"/>
              </a:rPr>
              <a:t>π</a:t>
            </a:r>
            <a:r>
              <a:rPr lang="en-GB" sz="1200" dirty="0">
                <a:solidFill>
                  <a:srgbClr val="FF0000"/>
                </a:solidFill>
                <a:latin typeface="Comic Sans MS" panose="030F0702030302020204" pitchFamily="66" charset="0"/>
                <a:sym typeface="Wingdings" panose="05000000000000000000" pitchFamily="2" charset="2"/>
              </a:rPr>
              <a:t>, and 6</a:t>
            </a:r>
            <a:r>
              <a:rPr lang="el-GR" sz="1200" dirty="0">
                <a:solidFill>
                  <a:srgbClr val="FF0000"/>
                </a:solidFill>
                <a:latin typeface="Comic Sans MS" panose="030F0702030302020204" pitchFamily="66" charset="0"/>
                <a:sym typeface="Wingdings" panose="05000000000000000000" pitchFamily="2" charset="2"/>
              </a:rPr>
              <a:t>π</a:t>
            </a:r>
            <a:r>
              <a:rPr lang="en-GB" sz="1200" dirty="0">
                <a:solidFill>
                  <a:srgbClr val="FF0000"/>
                </a:solidFill>
                <a:latin typeface="Comic Sans MS" panose="030F0702030302020204" pitchFamily="66" charset="0"/>
                <a:sym typeface="Wingdings" panose="05000000000000000000" pitchFamily="2" charset="2"/>
              </a:rPr>
              <a:t> and 7</a:t>
            </a:r>
            <a:r>
              <a:rPr lang="el-GR" sz="1200" dirty="0">
                <a:solidFill>
                  <a:srgbClr val="FF0000"/>
                </a:solidFill>
                <a:latin typeface="Comic Sans MS" panose="030F0702030302020204" pitchFamily="66" charset="0"/>
                <a:sym typeface="Wingdings" panose="05000000000000000000" pitchFamily="2" charset="2"/>
              </a:rPr>
              <a:t>π</a:t>
            </a:r>
            <a:endParaRPr lang="en-GB" sz="1200" dirty="0">
              <a:solidFill>
                <a:srgbClr val="FF0000"/>
              </a:solidFill>
              <a:latin typeface="Comic Sans MS" panose="030F0702030302020204" pitchFamily="66" charset="0"/>
              <a:sym typeface="Wingdings" panose="05000000000000000000" pitchFamily="2" charset="2"/>
            </a:endParaRPr>
          </a:p>
          <a:p>
            <a:pPr marL="171450" indent="-171450" algn="ctr">
              <a:buFont typeface="Wingdings"/>
              <a:buChar char="à"/>
            </a:pPr>
            <a:endParaRPr lang="en-GB" sz="1200" dirty="0">
              <a:solidFill>
                <a:srgbClr val="FF0000"/>
              </a:solidFill>
              <a:latin typeface="Comic Sans MS" panose="030F0702030302020204" pitchFamily="66" charset="0"/>
              <a:sym typeface="Wingdings" panose="05000000000000000000" pitchFamily="2" charset="2"/>
            </a:endParaRPr>
          </a:p>
          <a:p>
            <a:pPr marL="171450" indent="-171450" algn="ctr">
              <a:buFont typeface="Wingdings"/>
              <a:buChar char="à"/>
            </a:pPr>
            <a:r>
              <a:rPr lang="en-GB" sz="1200" dirty="0">
                <a:solidFill>
                  <a:srgbClr val="FF0000"/>
                </a:solidFill>
                <a:latin typeface="Comic Sans MS" panose="030F0702030302020204" pitchFamily="66" charset="0"/>
                <a:sym typeface="Wingdings" panose="05000000000000000000" pitchFamily="2" charset="2"/>
              </a:rPr>
              <a:t>So we would plot r for the following ranges of 4</a:t>
            </a:r>
            <a:r>
              <a:rPr lang="el-GR" sz="1200" dirty="0">
                <a:solidFill>
                  <a:srgbClr val="FF0000"/>
                </a:solidFill>
                <a:latin typeface="Comic Sans MS" panose="030F0702030302020204" pitchFamily="66" charset="0"/>
                <a:sym typeface="Wingdings" panose="05000000000000000000" pitchFamily="2" charset="2"/>
              </a:rPr>
              <a:t>θ</a:t>
            </a:r>
            <a:endParaRPr lang="en-GB" sz="1200" dirty="0">
              <a:solidFill>
                <a:srgbClr val="FF0000"/>
              </a:solidFill>
              <a:latin typeface="Comic Sans MS" panose="030F0702030302020204" pitchFamily="66" charset="0"/>
            </a:endParaRPr>
          </a:p>
        </p:txBody>
      </p:sp>
      <p:sp>
        <p:nvSpPr>
          <p:cNvPr id="8" name="TextBox 7"/>
          <p:cNvSpPr txBox="1"/>
          <p:nvPr/>
        </p:nvSpPr>
        <p:spPr>
          <a:xfrm>
            <a:off x="3581400" y="3657600"/>
            <a:ext cx="990599"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 ≤ 4</a:t>
            </a:r>
            <a:r>
              <a:rPr lang="el-GR" sz="1400" dirty="0">
                <a:solidFill>
                  <a:srgbClr val="FF0000"/>
                </a:solidFill>
                <a:latin typeface="Comic Sans MS" panose="030F0702030302020204" pitchFamily="66" charset="0"/>
              </a:rPr>
              <a:t>θ</a:t>
            </a:r>
            <a:r>
              <a:rPr lang="en-GB" sz="1400" dirty="0">
                <a:solidFill>
                  <a:srgbClr val="FF0000"/>
                </a:solidFill>
                <a:latin typeface="Comic Sans MS" panose="030F0702030302020204" pitchFamily="66" charset="0"/>
              </a:rPr>
              <a:t> ≤ </a:t>
            </a:r>
            <a:r>
              <a:rPr lang="el-GR" sz="1400" dirty="0">
                <a:solidFill>
                  <a:srgbClr val="FF0000"/>
                </a:solidFill>
                <a:latin typeface="Comic Sans MS" panose="030F0702030302020204" pitchFamily="66" charset="0"/>
              </a:rPr>
              <a:t>π</a:t>
            </a:r>
            <a:r>
              <a:rPr lang="en-GB" sz="1400" dirty="0">
                <a:solidFill>
                  <a:srgbClr val="FF0000"/>
                </a:solidFill>
                <a:latin typeface="Comic Sans MS" panose="030F0702030302020204" pitchFamily="66" charset="0"/>
              </a:rPr>
              <a:t> </a:t>
            </a:r>
          </a:p>
        </p:txBody>
      </p:sp>
      <p:sp>
        <p:nvSpPr>
          <p:cNvPr id="34" name="TextBox 33"/>
          <p:cNvSpPr txBox="1"/>
          <p:nvPr/>
        </p:nvSpPr>
        <p:spPr>
          <a:xfrm>
            <a:off x="4800600" y="3657600"/>
            <a:ext cx="12192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2</a:t>
            </a:r>
            <a:r>
              <a:rPr lang="el-GR" sz="1400" dirty="0">
                <a:solidFill>
                  <a:srgbClr val="FF0000"/>
                </a:solidFill>
                <a:latin typeface="Comic Sans MS" panose="030F0702030302020204" pitchFamily="66" charset="0"/>
              </a:rPr>
              <a:t>π</a:t>
            </a:r>
            <a:r>
              <a:rPr lang="en-GB" sz="1400" dirty="0">
                <a:solidFill>
                  <a:srgbClr val="FF0000"/>
                </a:solidFill>
                <a:latin typeface="Comic Sans MS" panose="030F0702030302020204" pitchFamily="66" charset="0"/>
              </a:rPr>
              <a:t> ≤ 4</a:t>
            </a:r>
            <a:r>
              <a:rPr lang="el-GR" sz="1400" dirty="0">
                <a:solidFill>
                  <a:srgbClr val="FF0000"/>
                </a:solidFill>
                <a:latin typeface="Comic Sans MS" panose="030F0702030302020204" pitchFamily="66" charset="0"/>
              </a:rPr>
              <a:t>θ</a:t>
            </a:r>
            <a:r>
              <a:rPr lang="en-GB" sz="1400" dirty="0">
                <a:solidFill>
                  <a:srgbClr val="FF0000"/>
                </a:solidFill>
                <a:latin typeface="Comic Sans MS" panose="030F0702030302020204" pitchFamily="66" charset="0"/>
              </a:rPr>
              <a:t> ≤ 3</a:t>
            </a:r>
            <a:r>
              <a:rPr lang="el-GR" sz="1400" dirty="0">
                <a:solidFill>
                  <a:srgbClr val="FF0000"/>
                </a:solidFill>
                <a:latin typeface="Comic Sans MS" panose="030F0702030302020204" pitchFamily="66" charset="0"/>
              </a:rPr>
              <a:t>π</a:t>
            </a:r>
            <a:r>
              <a:rPr lang="en-GB" sz="1400" dirty="0">
                <a:solidFill>
                  <a:srgbClr val="FF0000"/>
                </a:solidFill>
                <a:latin typeface="Comic Sans MS" panose="030F0702030302020204" pitchFamily="66" charset="0"/>
              </a:rPr>
              <a:t> </a:t>
            </a:r>
          </a:p>
        </p:txBody>
      </p:sp>
      <p:sp>
        <p:nvSpPr>
          <p:cNvPr id="35" name="TextBox 34"/>
          <p:cNvSpPr txBox="1"/>
          <p:nvPr/>
        </p:nvSpPr>
        <p:spPr>
          <a:xfrm>
            <a:off x="6248400" y="3657600"/>
            <a:ext cx="12192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4</a:t>
            </a:r>
            <a:r>
              <a:rPr lang="el-GR" sz="1400" dirty="0">
                <a:solidFill>
                  <a:srgbClr val="FF0000"/>
                </a:solidFill>
                <a:latin typeface="Comic Sans MS" panose="030F0702030302020204" pitchFamily="66" charset="0"/>
              </a:rPr>
              <a:t>π</a:t>
            </a:r>
            <a:r>
              <a:rPr lang="en-GB" sz="1400" dirty="0">
                <a:solidFill>
                  <a:srgbClr val="FF0000"/>
                </a:solidFill>
                <a:latin typeface="Comic Sans MS" panose="030F0702030302020204" pitchFamily="66" charset="0"/>
              </a:rPr>
              <a:t> ≤ 4</a:t>
            </a:r>
            <a:r>
              <a:rPr lang="el-GR" sz="1400" dirty="0">
                <a:solidFill>
                  <a:srgbClr val="FF0000"/>
                </a:solidFill>
                <a:latin typeface="Comic Sans MS" panose="030F0702030302020204" pitchFamily="66" charset="0"/>
              </a:rPr>
              <a:t>θ</a:t>
            </a:r>
            <a:r>
              <a:rPr lang="en-GB" sz="1400" dirty="0">
                <a:solidFill>
                  <a:srgbClr val="FF0000"/>
                </a:solidFill>
                <a:latin typeface="Comic Sans MS" panose="030F0702030302020204" pitchFamily="66" charset="0"/>
              </a:rPr>
              <a:t> ≤ 5</a:t>
            </a:r>
            <a:r>
              <a:rPr lang="el-GR" sz="1400" dirty="0">
                <a:solidFill>
                  <a:srgbClr val="FF0000"/>
                </a:solidFill>
                <a:latin typeface="Comic Sans MS" panose="030F0702030302020204" pitchFamily="66" charset="0"/>
              </a:rPr>
              <a:t>π</a:t>
            </a:r>
            <a:r>
              <a:rPr lang="en-GB" sz="1400" dirty="0">
                <a:solidFill>
                  <a:srgbClr val="FF0000"/>
                </a:solidFill>
                <a:latin typeface="Comic Sans MS" panose="030F0702030302020204" pitchFamily="66" charset="0"/>
              </a:rPr>
              <a:t> </a:t>
            </a:r>
          </a:p>
        </p:txBody>
      </p:sp>
      <p:sp>
        <p:nvSpPr>
          <p:cNvPr id="36" name="TextBox 35"/>
          <p:cNvSpPr txBox="1"/>
          <p:nvPr/>
        </p:nvSpPr>
        <p:spPr>
          <a:xfrm>
            <a:off x="7696200" y="3657600"/>
            <a:ext cx="12192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6</a:t>
            </a:r>
            <a:r>
              <a:rPr lang="el-GR" sz="1400" dirty="0">
                <a:solidFill>
                  <a:srgbClr val="FF0000"/>
                </a:solidFill>
                <a:latin typeface="Comic Sans MS" panose="030F0702030302020204" pitchFamily="66" charset="0"/>
              </a:rPr>
              <a:t>π</a:t>
            </a:r>
            <a:r>
              <a:rPr lang="en-GB" sz="1400" dirty="0">
                <a:solidFill>
                  <a:srgbClr val="FF0000"/>
                </a:solidFill>
                <a:latin typeface="Comic Sans MS" panose="030F0702030302020204" pitchFamily="66" charset="0"/>
              </a:rPr>
              <a:t> ≤ 4</a:t>
            </a:r>
            <a:r>
              <a:rPr lang="el-GR" sz="1400" dirty="0">
                <a:solidFill>
                  <a:srgbClr val="FF0000"/>
                </a:solidFill>
                <a:latin typeface="Comic Sans MS" panose="030F0702030302020204" pitchFamily="66" charset="0"/>
              </a:rPr>
              <a:t>θ</a:t>
            </a:r>
            <a:r>
              <a:rPr lang="en-GB" sz="1400" dirty="0">
                <a:solidFill>
                  <a:srgbClr val="FF0000"/>
                </a:solidFill>
                <a:latin typeface="Comic Sans MS" panose="030F0702030302020204" pitchFamily="66" charset="0"/>
              </a:rPr>
              <a:t> ≤ 7</a:t>
            </a:r>
            <a:r>
              <a:rPr lang="el-GR" sz="1400" dirty="0">
                <a:solidFill>
                  <a:srgbClr val="FF0000"/>
                </a:solidFill>
                <a:latin typeface="Comic Sans MS" panose="030F0702030302020204" pitchFamily="66" charset="0"/>
              </a:rPr>
              <a:t>π</a:t>
            </a:r>
            <a:r>
              <a:rPr lang="en-GB" sz="1400" dirty="0">
                <a:solidFill>
                  <a:srgbClr val="FF0000"/>
                </a:solidFill>
                <a:latin typeface="Comic Sans MS" panose="030F0702030302020204" pitchFamily="66" charset="0"/>
              </a:rPr>
              <a:t> </a:t>
            </a:r>
          </a:p>
        </p:txBody>
      </p:sp>
      <p:sp>
        <p:nvSpPr>
          <p:cNvPr id="38" name="TextBox 37"/>
          <p:cNvSpPr txBox="1"/>
          <p:nvPr/>
        </p:nvSpPr>
        <p:spPr>
          <a:xfrm>
            <a:off x="3581400" y="4038600"/>
            <a:ext cx="10668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 ≤ </a:t>
            </a:r>
            <a:r>
              <a:rPr lang="el-GR" sz="1400" dirty="0">
                <a:solidFill>
                  <a:srgbClr val="FF0000"/>
                </a:solidFill>
                <a:latin typeface="Comic Sans MS" panose="030F0702030302020204" pitchFamily="66" charset="0"/>
              </a:rPr>
              <a:t>θ</a:t>
            </a:r>
            <a:r>
              <a:rPr lang="en-GB" sz="1400" dirty="0">
                <a:solidFill>
                  <a:srgbClr val="FF0000"/>
                </a:solidFill>
                <a:latin typeface="Comic Sans MS" panose="030F0702030302020204" pitchFamily="66" charset="0"/>
              </a:rPr>
              <a:t> ≤ </a:t>
            </a:r>
            <a:r>
              <a:rPr lang="el-GR" sz="1400" baseline="30000" dirty="0">
                <a:solidFill>
                  <a:srgbClr val="FF0000"/>
                </a:solidFill>
                <a:latin typeface="Comic Sans MS" panose="030F0702030302020204" pitchFamily="66" charset="0"/>
              </a:rPr>
              <a:t>π</a:t>
            </a:r>
            <a:r>
              <a:rPr lang="en-GB" sz="1400" dirty="0">
                <a:solidFill>
                  <a:srgbClr val="FF0000"/>
                </a:solidFill>
                <a:latin typeface="Comic Sans MS" panose="030F0702030302020204" pitchFamily="66" charset="0"/>
              </a:rPr>
              <a:t>/</a:t>
            </a:r>
            <a:r>
              <a:rPr lang="en-GB" sz="1400" baseline="-25000" dirty="0">
                <a:solidFill>
                  <a:srgbClr val="FF0000"/>
                </a:solidFill>
                <a:latin typeface="Comic Sans MS" panose="030F0702030302020204" pitchFamily="66" charset="0"/>
              </a:rPr>
              <a:t>4</a:t>
            </a:r>
            <a:r>
              <a:rPr lang="en-GB" sz="1400" dirty="0">
                <a:solidFill>
                  <a:srgbClr val="FF0000"/>
                </a:solidFill>
                <a:latin typeface="Comic Sans MS" panose="030F0702030302020204" pitchFamily="66" charset="0"/>
              </a:rPr>
              <a:t> </a:t>
            </a:r>
          </a:p>
        </p:txBody>
      </p:sp>
      <p:sp>
        <p:nvSpPr>
          <p:cNvPr id="39" name="TextBox 38"/>
          <p:cNvSpPr txBox="1"/>
          <p:nvPr/>
        </p:nvSpPr>
        <p:spPr>
          <a:xfrm>
            <a:off x="4800600" y="4038600"/>
            <a:ext cx="1219200" cy="307777"/>
          </a:xfrm>
          <a:prstGeom prst="rect">
            <a:avLst/>
          </a:prstGeom>
          <a:noFill/>
        </p:spPr>
        <p:txBody>
          <a:bodyPr wrap="square" rtlCol="0">
            <a:spAutoFit/>
          </a:bodyPr>
          <a:lstStyle/>
          <a:p>
            <a:pPr algn="ctr"/>
            <a:r>
              <a:rPr lang="el-GR" sz="1400" baseline="30000" dirty="0">
                <a:solidFill>
                  <a:srgbClr val="FF0000"/>
                </a:solidFill>
                <a:latin typeface="Comic Sans MS" panose="030F0702030302020204" pitchFamily="66" charset="0"/>
              </a:rPr>
              <a:t>π</a:t>
            </a:r>
            <a:r>
              <a:rPr lang="en-GB" sz="1400" dirty="0">
                <a:solidFill>
                  <a:srgbClr val="FF0000"/>
                </a:solidFill>
                <a:latin typeface="Comic Sans MS" panose="030F0702030302020204" pitchFamily="66" charset="0"/>
              </a:rPr>
              <a:t>/</a:t>
            </a:r>
            <a:r>
              <a:rPr lang="en-GB" sz="1400" baseline="-25000" dirty="0">
                <a:solidFill>
                  <a:srgbClr val="FF0000"/>
                </a:solidFill>
                <a:latin typeface="Comic Sans MS" panose="030F0702030302020204" pitchFamily="66" charset="0"/>
              </a:rPr>
              <a:t>2</a:t>
            </a:r>
            <a:r>
              <a:rPr lang="en-GB" sz="1400" dirty="0">
                <a:solidFill>
                  <a:srgbClr val="FF0000"/>
                </a:solidFill>
                <a:latin typeface="Comic Sans MS" panose="030F0702030302020204" pitchFamily="66" charset="0"/>
              </a:rPr>
              <a:t> ≤ </a:t>
            </a:r>
            <a:r>
              <a:rPr lang="el-GR" sz="1400" dirty="0">
                <a:solidFill>
                  <a:srgbClr val="FF0000"/>
                </a:solidFill>
                <a:latin typeface="Comic Sans MS" panose="030F0702030302020204" pitchFamily="66" charset="0"/>
              </a:rPr>
              <a:t>θ</a:t>
            </a:r>
            <a:r>
              <a:rPr lang="en-GB" sz="1400" dirty="0">
                <a:solidFill>
                  <a:srgbClr val="FF0000"/>
                </a:solidFill>
                <a:latin typeface="Comic Sans MS" panose="030F0702030302020204" pitchFamily="66" charset="0"/>
              </a:rPr>
              <a:t> ≤ </a:t>
            </a:r>
            <a:r>
              <a:rPr lang="en-GB" sz="1400" baseline="30000" dirty="0">
                <a:solidFill>
                  <a:srgbClr val="FF0000"/>
                </a:solidFill>
                <a:latin typeface="Comic Sans MS" panose="030F0702030302020204" pitchFamily="66" charset="0"/>
              </a:rPr>
              <a:t>3</a:t>
            </a:r>
            <a:r>
              <a:rPr lang="el-GR" sz="1400" baseline="30000" dirty="0">
                <a:solidFill>
                  <a:srgbClr val="FF0000"/>
                </a:solidFill>
                <a:latin typeface="Comic Sans MS" panose="030F0702030302020204" pitchFamily="66" charset="0"/>
              </a:rPr>
              <a:t>π</a:t>
            </a:r>
            <a:r>
              <a:rPr lang="en-GB" sz="1400" dirty="0">
                <a:solidFill>
                  <a:srgbClr val="FF0000"/>
                </a:solidFill>
                <a:latin typeface="Comic Sans MS" panose="030F0702030302020204" pitchFamily="66" charset="0"/>
              </a:rPr>
              <a:t>/</a:t>
            </a:r>
            <a:r>
              <a:rPr lang="en-GB" sz="1400" baseline="-25000" dirty="0">
                <a:solidFill>
                  <a:srgbClr val="FF0000"/>
                </a:solidFill>
                <a:latin typeface="Comic Sans MS" panose="030F0702030302020204" pitchFamily="66" charset="0"/>
              </a:rPr>
              <a:t>4</a:t>
            </a:r>
            <a:r>
              <a:rPr lang="en-GB" sz="1400" dirty="0">
                <a:solidFill>
                  <a:srgbClr val="FF0000"/>
                </a:solidFill>
                <a:latin typeface="Comic Sans MS" panose="030F0702030302020204" pitchFamily="66" charset="0"/>
              </a:rPr>
              <a:t> </a:t>
            </a:r>
          </a:p>
        </p:txBody>
      </p:sp>
      <p:sp>
        <p:nvSpPr>
          <p:cNvPr id="40" name="TextBox 39"/>
          <p:cNvSpPr txBox="1"/>
          <p:nvPr/>
        </p:nvSpPr>
        <p:spPr>
          <a:xfrm>
            <a:off x="6248400" y="4038600"/>
            <a:ext cx="1219200" cy="307777"/>
          </a:xfrm>
          <a:prstGeom prst="rect">
            <a:avLst/>
          </a:prstGeom>
          <a:noFill/>
        </p:spPr>
        <p:txBody>
          <a:bodyPr wrap="square" rtlCol="0">
            <a:spAutoFit/>
          </a:bodyPr>
          <a:lstStyle/>
          <a:p>
            <a:pPr algn="ctr"/>
            <a:r>
              <a:rPr lang="el-GR" sz="1400" dirty="0">
                <a:solidFill>
                  <a:srgbClr val="FF0000"/>
                </a:solidFill>
                <a:latin typeface="Comic Sans MS" panose="030F0702030302020204" pitchFamily="66" charset="0"/>
              </a:rPr>
              <a:t>π</a:t>
            </a:r>
            <a:r>
              <a:rPr lang="en-GB" sz="1400" dirty="0">
                <a:solidFill>
                  <a:srgbClr val="FF0000"/>
                </a:solidFill>
                <a:latin typeface="Comic Sans MS" panose="030F0702030302020204" pitchFamily="66" charset="0"/>
              </a:rPr>
              <a:t> ≤ </a:t>
            </a:r>
            <a:r>
              <a:rPr lang="el-GR" sz="1400" dirty="0">
                <a:solidFill>
                  <a:srgbClr val="FF0000"/>
                </a:solidFill>
                <a:latin typeface="Comic Sans MS" panose="030F0702030302020204" pitchFamily="66" charset="0"/>
              </a:rPr>
              <a:t>θ</a:t>
            </a:r>
            <a:r>
              <a:rPr lang="en-GB" sz="1400" dirty="0">
                <a:solidFill>
                  <a:srgbClr val="FF0000"/>
                </a:solidFill>
                <a:latin typeface="Comic Sans MS" panose="030F0702030302020204" pitchFamily="66" charset="0"/>
              </a:rPr>
              <a:t> ≤ </a:t>
            </a:r>
            <a:r>
              <a:rPr lang="en-GB" sz="1400" baseline="30000" dirty="0">
                <a:solidFill>
                  <a:srgbClr val="FF0000"/>
                </a:solidFill>
                <a:latin typeface="Comic Sans MS" panose="030F0702030302020204" pitchFamily="66" charset="0"/>
              </a:rPr>
              <a:t>5</a:t>
            </a:r>
            <a:r>
              <a:rPr lang="el-GR" sz="1400" baseline="30000" dirty="0">
                <a:solidFill>
                  <a:srgbClr val="FF0000"/>
                </a:solidFill>
                <a:latin typeface="Comic Sans MS" panose="030F0702030302020204" pitchFamily="66" charset="0"/>
              </a:rPr>
              <a:t>π</a:t>
            </a:r>
            <a:r>
              <a:rPr lang="en-GB" sz="1400" dirty="0">
                <a:solidFill>
                  <a:srgbClr val="FF0000"/>
                </a:solidFill>
                <a:latin typeface="Comic Sans MS" panose="030F0702030302020204" pitchFamily="66" charset="0"/>
              </a:rPr>
              <a:t>/</a:t>
            </a:r>
            <a:r>
              <a:rPr lang="en-GB" sz="1400" baseline="-25000" dirty="0">
                <a:solidFill>
                  <a:srgbClr val="FF0000"/>
                </a:solidFill>
                <a:latin typeface="Comic Sans MS" panose="030F0702030302020204" pitchFamily="66" charset="0"/>
              </a:rPr>
              <a:t>4</a:t>
            </a:r>
            <a:r>
              <a:rPr lang="en-GB" sz="1400" dirty="0">
                <a:solidFill>
                  <a:srgbClr val="FF0000"/>
                </a:solidFill>
                <a:latin typeface="Comic Sans MS" panose="030F0702030302020204" pitchFamily="66" charset="0"/>
              </a:rPr>
              <a:t> </a:t>
            </a:r>
          </a:p>
        </p:txBody>
      </p:sp>
      <p:sp>
        <p:nvSpPr>
          <p:cNvPr id="41" name="TextBox 40"/>
          <p:cNvSpPr txBox="1"/>
          <p:nvPr/>
        </p:nvSpPr>
        <p:spPr>
          <a:xfrm>
            <a:off x="7696200" y="4038600"/>
            <a:ext cx="1295400" cy="307777"/>
          </a:xfrm>
          <a:prstGeom prst="rect">
            <a:avLst/>
          </a:prstGeom>
          <a:noFill/>
        </p:spPr>
        <p:txBody>
          <a:bodyPr wrap="square" rtlCol="0">
            <a:spAutoFit/>
          </a:bodyPr>
          <a:lstStyle/>
          <a:p>
            <a:pPr algn="ctr"/>
            <a:r>
              <a:rPr lang="en-GB" sz="1400" baseline="30000" dirty="0">
                <a:solidFill>
                  <a:srgbClr val="FF0000"/>
                </a:solidFill>
                <a:latin typeface="Comic Sans MS" panose="030F0702030302020204" pitchFamily="66" charset="0"/>
              </a:rPr>
              <a:t>3</a:t>
            </a:r>
            <a:r>
              <a:rPr lang="el-GR" sz="1400" baseline="30000" dirty="0">
                <a:solidFill>
                  <a:srgbClr val="FF0000"/>
                </a:solidFill>
                <a:latin typeface="Comic Sans MS" panose="030F0702030302020204" pitchFamily="66" charset="0"/>
              </a:rPr>
              <a:t>π</a:t>
            </a:r>
            <a:r>
              <a:rPr lang="en-GB" sz="1400" dirty="0">
                <a:solidFill>
                  <a:srgbClr val="FF0000"/>
                </a:solidFill>
                <a:latin typeface="Comic Sans MS" panose="030F0702030302020204" pitchFamily="66" charset="0"/>
              </a:rPr>
              <a:t>/</a:t>
            </a:r>
            <a:r>
              <a:rPr lang="en-GB" sz="1400" baseline="-25000" dirty="0">
                <a:solidFill>
                  <a:srgbClr val="FF0000"/>
                </a:solidFill>
                <a:latin typeface="Comic Sans MS" panose="030F0702030302020204" pitchFamily="66" charset="0"/>
              </a:rPr>
              <a:t>2</a:t>
            </a:r>
            <a:r>
              <a:rPr lang="en-GB" sz="1400" dirty="0">
                <a:solidFill>
                  <a:srgbClr val="FF0000"/>
                </a:solidFill>
                <a:latin typeface="Comic Sans MS" panose="030F0702030302020204" pitchFamily="66" charset="0"/>
              </a:rPr>
              <a:t> ≤ </a:t>
            </a:r>
            <a:r>
              <a:rPr lang="el-GR" sz="1400" dirty="0">
                <a:solidFill>
                  <a:srgbClr val="FF0000"/>
                </a:solidFill>
                <a:latin typeface="Comic Sans MS" panose="030F0702030302020204" pitchFamily="66" charset="0"/>
              </a:rPr>
              <a:t>θ</a:t>
            </a:r>
            <a:r>
              <a:rPr lang="en-GB" sz="1400" dirty="0">
                <a:solidFill>
                  <a:srgbClr val="FF0000"/>
                </a:solidFill>
                <a:latin typeface="Comic Sans MS" panose="030F0702030302020204" pitchFamily="66" charset="0"/>
              </a:rPr>
              <a:t> ≤ </a:t>
            </a:r>
            <a:r>
              <a:rPr lang="en-GB" sz="1400" baseline="30000" dirty="0">
                <a:solidFill>
                  <a:srgbClr val="FF0000"/>
                </a:solidFill>
                <a:latin typeface="Comic Sans MS" panose="030F0702030302020204" pitchFamily="66" charset="0"/>
              </a:rPr>
              <a:t>7</a:t>
            </a:r>
            <a:r>
              <a:rPr lang="el-GR" sz="1400" baseline="30000" dirty="0">
                <a:solidFill>
                  <a:srgbClr val="FF0000"/>
                </a:solidFill>
                <a:latin typeface="Comic Sans MS" panose="030F0702030302020204" pitchFamily="66" charset="0"/>
              </a:rPr>
              <a:t>π</a:t>
            </a:r>
            <a:r>
              <a:rPr lang="en-GB" sz="1400" dirty="0">
                <a:solidFill>
                  <a:srgbClr val="FF0000"/>
                </a:solidFill>
                <a:latin typeface="Comic Sans MS" panose="030F0702030302020204" pitchFamily="66" charset="0"/>
              </a:rPr>
              <a:t>/</a:t>
            </a:r>
            <a:r>
              <a:rPr lang="en-GB" sz="1400" baseline="-25000" dirty="0">
                <a:solidFill>
                  <a:srgbClr val="FF0000"/>
                </a:solidFill>
                <a:latin typeface="Comic Sans MS" panose="030F0702030302020204" pitchFamily="66" charset="0"/>
              </a:rPr>
              <a:t>4</a:t>
            </a:r>
            <a:r>
              <a:rPr lang="en-GB" sz="1400" dirty="0">
                <a:solidFill>
                  <a:srgbClr val="FF0000"/>
                </a:solidFill>
                <a:latin typeface="Comic Sans MS" panose="030F0702030302020204" pitchFamily="66" charset="0"/>
              </a:rPr>
              <a:t> </a:t>
            </a:r>
          </a:p>
        </p:txBody>
      </p:sp>
      <p:pic>
        <p:nvPicPr>
          <p:cNvPr id="42"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00" t="16701" r="1679" b="16343"/>
          <a:stretch/>
        </p:blipFill>
        <p:spPr bwMode="auto">
          <a:xfrm>
            <a:off x="3657600" y="4495800"/>
            <a:ext cx="3756547" cy="2153892"/>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0" name="Straight Connector 9"/>
          <p:cNvCxnSpPr/>
          <p:nvPr/>
        </p:nvCxnSpPr>
        <p:spPr>
          <a:xfrm flipV="1">
            <a:off x="4422433" y="4677378"/>
            <a:ext cx="2151729" cy="1859392"/>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4486453" y="4663214"/>
            <a:ext cx="2151729" cy="1859392"/>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258702" y="5570814"/>
            <a:ext cx="2753964" cy="3967"/>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5537389" y="4612791"/>
            <a:ext cx="567" cy="1986299"/>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6523173" y="4476821"/>
            <a:ext cx="389850" cy="276999"/>
          </a:xfrm>
          <a:prstGeom prst="rect">
            <a:avLst/>
          </a:prstGeom>
          <a:noFill/>
        </p:spPr>
        <p:txBody>
          <a:bodyPr wrap="none" rtlCol="0">
            <a:spAutoFit/>
          </a:bodyPr>
          <a:lstStyle/>
          <a:p>
            <a:r>
              <a:rPr lang="el-GR" sz="1200" b="1" baseline="30000" dirty="0">
                <a:solidFill>
                  <a:srgbClr val="0000FF"/>
                </a:solidFill>
                <a:latin typeface="Comic Sans MS" panose="030F0702030302020204" pitchFamily="66" charset="0"/>
              </a:rPr>
              <a:t>π</a:t>
            </a:r>
            <a:r>
              <a:rPr lang="en-GB" sz="1200" b="1" dirty="0">
                <a:solidFill>
                  <a:srgbClr val="0000FF"/>
                </a:solidFill>
                <a:latin typeface="Comic Sans MS" panose="030F0702030302020204" pitchFamily="66" charset="0"/>
              </a:rPr>
              <a:t>/</a:t>
            </a:r>
            <a:r>
              <a:rPr lang="en-GB" sz="1200" b="1" baseline="-25000" dirty="0">
                <a:solidFill>
                  <a:srgbClr val="0000FF"/>
                </a:solidFill>
                <a:latin typeface="Comic Sans MS" panose="030F0702030302020204" pitchFamily="66" charset="0"/>
              </a:rPr>
              <a:t>4</a:t>
            </a:r>
          </a:p>
        </p:txBody>
      </p:sp>
      <p:sp>
        <p:nvSpPr>
          <p:cNvPr id="65" name="TextBox 64"/>
          <p:cNvSpPr txBox="1"/>
          <p:nvPr/>
        </p:nvSpPr>
        <p:spPr>
          <a:xfrm>
            <a:off x="6989472" y="5420791"/>
            <a:ext cx="279244" cy="276999"/>
          </a:xfrm>
          <a:prstGeom prst="rect">
            <a:avLst/>
          </a:prstGeom>
          <a:noFill/>
        </p:spPr>
        <p:txBody>
          <a:bodyPr wrap="none" rtlCol="0">
            <a:spAutoFit/>
          </a:bodyPr>
          <a:lstStyle/>
          <a:p>
            <a:r>
              <a:rPr lang="en-GB" sz="1200" b="1" dirty="0">
                <a:solidFill>
                  <a:srgbClr val="0000FF"/>
                </a:solidFill>
                <a:latin typeface="Comic Sans MS" panose="030F0702030302020204" pitchFamily="66" charset="0"/>
              </a:rPr>
              <a:t>0</a:t>
            </a:r>
          </a:p>
        </p:txBody>
      </p:sp>
      <p:sp>
        <p:nvSpPr>
          <p:cNvPr id="66" name="TextBox 65"/>
          <p:cNvSpPr txBox="1"/>
          <p:nvPr/>
        </p:nvSpPr>
        <p:spPr>
          <a:xfrm>
            <a:off x="4009710" y="5409419"/>
            <a:ext cx="279244" cy="276999"/>
          </a:xfrm>
          <a:prstGeom prst="rect">
            <a:avLst/>
          </a:prstGeom>
          <a:noFill/>
        </p:spPr>
        <p:txBody>
          <a:bodyPr wrap="none" rtlCol="0">
            <a:spAutoFit/>
          </a:bodyPr>
          <a:lstStyle/>
          <a:p>
            <a:r>
              <a:rPr lang="el-GR" sz="1200" b="1" dirty="0">
                <a:solidFill>
                  <a:srgbClr val="0000FF"/>
                </a:solidFill>
                <a:latin typeface="Comic Sans MS" panose="030F0702030302020204" pitchFamily="66" charset="0"/>
              </a:rPr>
              <a:t>π</a:t>
            </a:r>
            <a:endParaRPr lang="en-GB" sz="1200" b="1" dirty="0">
              <a:solidFill>
                <a:srgbClr val="0000FF"/>
              </a:solidFill>
              <a:latin typeface="Comic Sans MS" panose="030F0702030302020204" pitchFamily="66" charset="0"/>
            </a:endParaRPr>
          </a:p>
        </p:txBody>
      </p:sp>
      <p:sp>
        <p:nvSpPr>
          <p:cNvPr id="67" name="TextBox 66"/>
          <p:cNvSpPr txBox="1"/>
          <p:nvPr/>
        </p:nvSpPr>
        <p:spPr>
          <a:xfrm>
            <a:off x="5481393" y="4465449"/>
            <a:ext cx="389850" cy="276999"/>
          </a:xfrm>
          <a:prstGeom prst="rect">
            <a:avLst/>
          </a:prstGeom>
          <a:noFill/>
        </p:spPr>
        <p:txBody>
          <a:bodyPr wrap="none" rtlCol="0">
            <a:spAutoFit/>
          </a:bodyPr>
          <a:lstStyle/>
          <a:p>
            <a:r>
              <a:rPr lang="el-GR" sz="1200" b="1" baseline="30000" dirty="0">
                <a:solidFill>
                  <a:srgbClr val="0000FF"/>
                </a:solidFill>
                <a:latin typeface="Comic Sans MS" panose="030F0702030302020204" pitchFamily="66" charset="0"/>
              </a:rPr>
              <a:t>π</a:t>
            </a:r>
            <a:r>
              <a:rPr lang="en-GB" sz="1200" b="1" dirty="0">
                <a:solidFill>
                  <a:srgbClr val="0000FF"/>
                </a:solidFill>
                <a:latin typeface="Comic Sans MS" panose="030F0702030302020204" pitchFamily="66" charset="0"/>
              </a:rPr>
              <a:t>/</a:t>
            </a:r>
            <a:r>
              <a:rPr lang="en-GB" sz="1200" b="1" baseline="-25000" dirty="0">
                <a:solidFill>
                  <a:srgbClr val="0000FF"/>
                </a:solidFill>
                <a:latin typeface="Comic Sans MS" panose="030F0702030302020204" pitchFamily="66" charset="0"/>
              </a:rPr>
              <a:t>2</a:t>
            </a:r>
          </a:p>
        </p:txBody>
      </p:sp>
      <p:sp>
        <p:nvSpPr>
          <p:cNvPr id="68" name="TextBox 67"/>
          <p:cNvSpPr txBox="1"/>
          <p:nvPr/>
        </p:nvSpPr>
        <p:spPr>
          <a:xfrm>
            <a:off x="4139364" y="4501843"/>
            <a:ext cx="452368" cy="276999"/>
          </a:xfrm>
          <a:prstGeom prst="rect">
            <a:avLst/>
          </a:prstGeom>
          <a:noFill/>
        </p:spPr>
        <p:txBody>
          <a:bodyPr wrap="none" rtlCol="0">
            <a:spAutoFit/>
          </a:bodyPr>
          <a:lstStyle/>
          <a:p>
            <a:r>
              <a:rPr lang="en-GB" sz="1200" b="1" baseline="30000" dirty="0">
                <a:solidFill>
                  <a:srgbClr val="0000FF"/>
                </a:solidFill>
                <a:latin typeface="Comic Sans MS" panose="030F0702030302020204" pitchFamily="66" charset="0"/>
              </a:rPr>
              <a:t>3</a:t>
            </a:r>
            <a:r>
              <a:rPr lang="el-GR" sz="1200" b="1" baseline="30000" dirty="0">
                <a:solidFill>
                  <a:srgbClr val="0000FF"/>
                </a:solidFill>
                <a:latin typeface="Comic Sans MS" panose="030F0702030302020204" pitchFamily="66" charset="0"/>
              </a:rPr>
              <a:t>π</a:t>
            </a:r>
            <a:r>
              <a:rPr lang="en-GB" sz="1200" b="1" dirty="0">
                <a:solidFill>
                  <a:srgbClr val="0000FF"/>
                </a:solidFill>
                <a:latin typeface="Comic Sans MS" panose="030F0702030302020204" pitchFamily="66" charset="0"/>
              </a:rPr>
              <a:t>/</a:t>
            </a:r>
            <a:r>
              <a:rPr lang="en-GB" sz="1200" b="1" baseline="-25000" dirty="0">
                <a:solidFill>
                  <a:srgbClr val="0000FF"/>
                </a:solidFill>
                <a:latin typeface="Comic Sans MS" panose="030F0702030302020204" pitchFamily="66" charset="0"/>
              </a:rPr>
              <a:t>4</a:t>
            </a:r>
          </a:p>
        </p:txBody>
      </p:sp>
      <p:sp>
        <p:nvSpPr>
          <p:cNvPr id="69" name="TextBox 68"/>
          <p:cNvSpPr txBox="1"/>
          <p:nvPr/>
        </p:nvSpPr>
        <p:spPr>
          <a:xfrm>
            <a:off x="3998337" y="6353389"/>
            <a:ext cx="452368" cy="276999"/>
          </a:xfrm>
          <a:prstGeom prst="rect">
            <a:avLst/>
          </a:prstGeom>
          <a:noFill/>
        </p:spPr>
        <p:txBody>
          <a:bodyPr wrap="none" rtlCol="0">
            <a:spAutoFit/>
          </a:bodyPr>
          <a:lstStyle/>
          <a:p>
            <a:r>
              <a:rPr lang="en-GB" sz="1200" b="1" baseline="30000" dirty="0">
                <a:solidFill>
                  <a:srgbClr val="0000FF"/>
                </a:solidFill>
                <a:latin typeface="Comic Sans MS" panose="030F0702030302020204" pitchFamily="66" charset="0"/>
              </a:rPr>
              <a:t>5</a:t>
            </a:r>
            <a:r>
              <a:rPr lang="el-GR" sz="1200" b="1" baseline="30000" dirty="0">
                <a:solidFill>
                  <a:srgbClr val="0000FF"/>
                </a:solidFill>
                <a:latin typeface="Comic Sans MS" panose="030F0702030302020204" pitchFamily="66" charset="0"/>
              </a:rPr>
              <a:t>π</a:t>
            </a:r>
            <a:r>
              <a:rPr lang="en-GB" sz="1200" b="1" dirty="0">
                <a:solidFill>
                  <a:srgbClr val="0000FF"/>
                </a:solidFill>
                <a:latin typeface="Comic Sans MS" panose="030F0702030302020204" pitchFamily="66" charset="0"/>
              </a:rPr>
              <a:t>/</a:t>
            </a:r>
            <a:r>
              <a:rPr lang="en-GB" sz="1200" b="1" baseline="-25000" dirty="0">
                <a:solidFill>
                  <a:srgbClr val="0000FF"/>
                </a:solidFill>
                <a:latin typeface="Comic Sans MS" panose="030F0702030302020204" pitchFamily="66" charset="0"/>
              </a:rPr>
              <a:t>4</a:t>
            </a:r>
          </a:p>
        </p:txBody>
      </p:sp>
      <p:sp>
        <p:nvSpPr>
          <p:cNvPr id="70" name="TextBox 69"/>
          <p:cNvSpPr txBox="1"/>
          <p:nvPr/>
        </p:nvSpPr>
        <p:spPr>
          <a:xfrm>
            <a:off x="5147024" y="6382959"/>
            <a:ext cx="452368" cy="276999"/>
          </a:xfrm>
          <a:prstGeom prst="rect">
            <a:avLst/>
          </a:prstGeom>
          <a:noFill/>
        </p:spPr>
        <p:txBody>
          <a:bodyPr wrap="none" rtlCol="0">
            <a:spAutoFit/>
          </a:bodyPr>
          <a:lstStyle/>
          <a:p>
            <a:r>
              <a:rPr lang="en-GB" sz="1200" b="1" baseline="30000" dirty="0">
                <a:solidFill>
                  <a:srgbClr val="0000FF"/>
                </a:solidFill>
                <a:latin typeface="Comic Sans MS" panose="030F0702030302020204" pitchFamily="66" charset="0"/>
              </a:rPr>
              <a:t>3</a:t>
            </a:r>
            <a:r>
              <a:rPr lang="el-GR" sz="1200" b="1" baseline="30000" dirty="0">
                <a:solidFill>
                  <a:srgbClr val="0000FF"/>
                </a:solidFill>
                <a:latin typeface="Comic Sans MS" panose="030F0702030302020204" pitchFamily="66" charset="0"/>
              </a:rPr>
              <a:t>π</a:t>
            </a:r>
            <a:r>
              <a:rPr lang="en-GB" sz="1200" b="1" dirty="0">
                <a:solidFill>
                  <a:srgbClr val="0000FF"/>
                </a:solidFill>
                <a:latin typeface="Comic Sans MS" panose="030F0702030302020204" pitchFamily="66" charset="0"/>
              </a:rPr>
              <a:t>/</a:t>
            </a:r>
            <a:r>
              <a:rPr lang="en-GB" sz="1200" b="1" baseline="-25000" dirty="0">
                <a:solidFill>
                  <a:srgbClr val="0000FF"/>
                </a:solidFill>
                <a:latin typeface="Comic Sans MS" panose="030F0702030302020204" pitchFamily="66" charset="0"/>
              </a:rPr>
              <a:t>2</a:t>
            </a:r>
          </a:p>
        </p:txBody>
      </p:sp>
      <p:sp>
        <p:nvSpPr>
          <p:cNvPr id="71" name="TextBox 70"/>
          <p:cNvSpPr txBox="1"/>
          <p:nvPr/>
        </p:nvSpPr>
        <p:spPr>
          <a:xfrm>
            <a:off x="6561841" y="6337467"/>
            <a:ext cx="452368" cy="276999"/>
          </a:xfrm>
          <a:prstGeom prst="rect">
            <a:avLst/>
          </a:prstGeom>
          <a:noFill/>
        </p:spPr>
        <p:txBody>
          <a:bodyPr wrap="none" rtlCol="0">
            <a:spAutoFit/>
          </a:bodyPr>
          <a:lstStyle/>
          <a:p>
            <a:r>
              <a:rPr lang="en-GB" sz="1200" b="1" baseline="30000" dirty="0">
                <a:solidFill>
                  <a:srgbClr val="0000FF"/>
                </a:solidFill>
                <a:latin typeface="Comic Sans MS" panose="030F0702030302020204" pitchFamily="66" charset="0"/>
              </a:rPr>
              <a:t>7</a:t>
            </a:r>
            <a:r>
              <a:rPr lang="el-GR" sz="1200" b="1" baseline="30000" dirty="0">
                <a:solidFill>
                  <a:srgbClr val="0000FF"/>
                </a:solidFill>
                <a:latin typeface="Comic Sans MS" panose="030F0702030302020204" pitchFamily="66" charset="0"/>
              </a:rPr>
              <a:t>π</a:t>
            </a:r>
            <a:r>
              <a:rPr lang="en-GB" sz="1200" b="1" dirty="0">
                <a:solidFill>
                  <a:srgbClr val="0000FF"/>
                </a:solidFill>
                <a:latin typeface="Comic Sans MS" panose="030F0702030302020204" pitchFamily="66" charset="0"/>
              </a:rPr>
              <a:t>/</a:t>
            </a:r>
            <a:r>
              <a:rPr lang="en-GB" sz="1200" b="1" baseline="-25000" dirty="0">
                <a:solidFill>
                  <a:srgbClr val="0000FF"/>
                </a:solidFill>
                <a:latin typeface="Comic Sans MS" panose="030F0702030302020204" pitchFamily="66" charset="0"/>
              </a:rPr>
              <a:t>4</a:t>
            </a:r>
          </a:p>
        </p:txBody>
      </p:sp>
      <p:sp>
        <p:nvSpPr>
          <p:cNvPr id="63" name="TextBox 62"/>
          <p:cNvSpPr txBox="1"/>
          <p:nvPr/>
        </p:nvSpPr>
        <p:spPr>
          <a:xfrm>
            <a:off x="7461849" y="5141343"/>
            <a:ext cx="1682151" cy="830997"/>
          </a:xfrm>
          <a:prstGeom prst="rect">
            <a:avLst/>
          </a:prstGeom>
          <a:noFill/>
        </p:spPr>
        <p:txBody>
          <a:bodyPr wrap="square" rtlCol="0">
            <a:spAutoFit/>
          </a:bodyPr>
          <a:lstStyle/>
          <a:p>
            <a:pPr algn="ctr"/>
            <a:r>
              <a:rPr lang="en-GB" sz="1200" dirty="0">
                <a:solidFill>
                  <a:srgbClr val="0000FF"/>
                </a:solidFill>
                <a:latin typeface="Comic Sans MS" panose="030F0702030302020204" pitchFamily="66" charset="0"/>
              </a:rPr>
              <a:t>Sometimes it helps to plot the ‘limits’ for positive values of r on your diagram!</a:t>
            </a:r>
          </a:p>
        </p:txBody>
      </p:sp>
      <p:sp>
        <p:nvSpPr>
          <p:cNvPr id="64" name="Rectangle 63"/>
          <p:cNvSpPr/>
          <p:nvPr/>
        </p:nvSpPr>
        <p:spPr>
          <a:xfrm>
            <a:off x="3554083" y="4028536"/>
            <a:ext cx="5408763" cy="327804"/>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p:cNvSpPr/>
          <p:nvPr/>
        </p:nvSpPr>
        <p:spPr>
          <a:xfrm>
            <a:off x="1975449" y="3286664"/>
            <a:ext cx="258793" cy="232913"/>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4" name="Straight Arrow Connector 73"/>
          <p:cNvCxnSpPr/>
          <p:nvPr/>
        </p:nvCxnSpPr>
        <p:spPr>
          <a:xfrm flipV="1">
            <a:off x="4891178" y="2001329"/>
            <a:ext cx="1397479" cy="1"/>
          </a:xfrm>
          <a:prstGeom prst="straightConnector1">
            <a:avLst/>
          </a:prstGeom>
          <a:ln w="2540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5" name="タイトル 1">
            <a:extLst>
              <a:ext uri="{FF2B5EF4-FFF2-40B4-BE49-F238E27FC236}">
                <a16:creationId xmlns:a16="http://schemas.microsoft.com/office/drawing/2014/main" id="{A0ADF1A3-3A7D-4BE1-B8B1-B428E7105FE7}"/>
              </a:ext>
            </a:extLst>
          </p:cNvPr>
          <p:cNvSpPr>
            <a:spLocks noGrp="1"/>
          </p:cNvSpPr>
          <p:nvPr>
            <p:ph type="title"/>
          </p:nvPr>
        </p:nvSpPr>
        <p:spPr>
          <a:xfrm>
            <a:off x="628650" y="286524"/>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58" name="テキスト ボックス 57">
            <a:extLst>
              <a:ext uri="{FF2B5EF4-FFF2-40B4-BE49-F238E27FC236}">
                <a16:creationId xmlns:a16="http://schemas.microsoft.com/office/drawing/2014/main" id="{8C2E6D02-32FD-4D07-9E32-ED934F99D3CA}"/>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p:spTree>
    <p:extLst>
      <p:ext uri="{BB962C8B-B14F-4D97-AF65-F5344CB8AC3E}">
        <p14:creationId xmlns:p14="http://schemas.microsoft.com/office/powerpoint/2010/main" val="338326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blinds(horizontal)">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blinds(horizontal)">
                                      <p:cBhvr>
                                        <p:cTn id="22" dur="500"/>
                                        <p:tgtEl>
                                          <p:spTgt spid="7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72"/>
                                        </p:tgtEl>
                                      </p:cBhvr>
                                    </p:animEffect>
                                    <p:set>
                                      <p:cBhvr>
                                        <p:cTn id="27" dur="1" fill="hold">
                                          <p:stCondLst>
                                            <p:cond delay="499"/>
                                          </p:stCondLst>
                                        </p:cTn>
                                        <p:tgtEl>
                                          <p:spTgt spid="7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1">
                                            <p:txEl>
                                              <p:pRg st="0" end="0"/>
                                            </p:txEl>
                                          </p:spTgt>
                                        </p:tgtEl>
                                        <p:attrNameLst>
                                          <p:attrName>style.visibility</p:attrName>
                                        </p:attrNameLst>
                                      </p:cBhvr>
                                      <p:to>
                                        <p:strVal val="visible"/>
                                      </p:to>
                                    </p:set>
                                    <p:animEffect transition="in" filter="blinds(horizontal)">
                                      <p:cBhvr>
                                        <p:cTn id="42" dur="500"/>
                                        <p:tgtEl>
                                          <p:spTgt spid="3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5" fill="hold" nodeType="click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blinds(vertical)">
                                      <p:cBhvr>
                                        <p:cTn id="47" dur="500"/>
                                        <p:tgtEl>
                                          <p:spTgt spid="7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nodeType="clickEffect">
                                  <p:stCondLst>
                                    <p:cond delay="0"/>
                                  </p:stCondLst>
                                  <p:childTnLst>
                                    <p:animEffect transition="out" filter="blinds(horizontal)">
                                      <p:cBhvr>
                                        <p:cTn id="51" dur="500"/>
                                        <p:tgtEl>
                                          <p:spTgt spid="74"/>
                                        </p:tgtEl>
                                      </p:cBhvr>
                                    </p:animEffect>
                                    <p:set>
                                      <p:cBhvr>
                                        <p:cTn id="52" dur="1" fill="hold">
                                          <p:stCondLst>
                                            <p:cond delay="499"/>
                                          </p:stCondLst>
                                        </p:cTn>
                                        <p:tgtEl>
                                          <p:spTgt spid="7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2">
                                            <p:txEl>
                                              <p:pRg st="0" end="0"/>
                                            </p:txEl>
                                          </p:spTgt>
                                        </p:tgtEl>
                                        <p:attrNameLst>
                                          <p:attrName>style.visibility</p:attrName>
                                        </p:attrNameLst>
                                      </p:cBhvr>
                                      <p:to>
                                        <p:strVal val="visible"/>
                                      </p:to>
                                    </p:set>
                                    <p:animEffect transition="in" filter="blinds(horizontal)">
                                      <p:cBhvr>
                                        <p:cTn id="57" dur="500"/>
                                        <p:tgtEl>
                                          <p:spTgt spid="3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32">
                                            <p:txEl>
                                              <p:pRg st="2" end="2"/>
                                            </p:txEl>
                                          </p:spTgt>
                                        </p:tgtEl>
                                        <p:attrNameLst>
                                          <p:attrName>style.visibility</p:attrName>
                                        </p:attrNameLst>
                                      </p:cBhvr>
                                      <p:to>
                                        <p:strVal val="visible"/>
                                      </p:to>
                                    </p:set>
                                    <p:animEffect transition="in" filter="blinds(horizontal)">
                                      <p:cBhvr>
                                        <p:cTn id="62" dur="500"/>
                                        <p:tgtEl>
                                          <p:spTgt spid="32">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blinds(horizontal)">
                                      <p:cBhvr>
                                        <p:cTn id="67" dur="5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blinds(horizontal)">
                                      <p:cBhvr>
                                        <p:cTn id="72" dur="500"/>
                                        <p:tgtEl>
                                          <p:spTgt spid="34"/>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blinds(horizontal)">
                                      <p:cBhvr>
                                        <p:cTn id="77" dur="500"/>
                                        <p:tgtEl>
                                          <p:spTgt spid="35"/>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blinds(horizontal)">
                                      <p:cBhvr>
                                        <p:cTn id="82" dur="500"/>
                                        <p:tgtEl>
                                          <p:spTgt spid="36"/>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blinds(horizontal)">
                                      <p:cBhvr>
                                        <p:cTn id="87" dur="500"/>
                                        <p:tgtEl>
                                          <p:spTgt spid="38"/>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blinds(horizontal)">
                                      <p:cBhvr>
                                        <p:cTn id="92" dur="500"/>
                                        <p:tgtEl>
                                          <p:spTgt spid="39"/>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blinds(horizontal)">
                                      <p:cBhvr>
                                        <p:cTn id="97" dur="500"/>
                                        <p:tgtEl>
                                          <p:spTgt spid="40"/>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41"/>
                                        </p:tgtEl>
                                        <p:attrNameLst>
                                          <p:attrName>style.visibility</p:attrName>
                                        </p:attrNameLst>
                                      </p:cBhvr>
                                      <p:to>
                                        <p:strVal val="visible"/>
                                      </p:to>
                                    </p:set>
                                    <p:animEffect transition="in" filter="blinds(horizontal)">
                                      <p:cBhvr>
                                        <p:cTn id="102" dur="500"/>
                                        <p:tgtEl>
                                          <p:spTgt spid="41"/>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nodeType="click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blinds(horizontal)">
                                      <p:cBhvr>
                                        <p:cTn id="107" dur="500"/>
                                        <p:tgtEl>
                                          <p:spTgt spid="42"/>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63"/>
                                        </p:tgtEl>
                                        <p:attrNameLst>
                                          <p:attrName>style.visibility</p:attrName>
                                        </p:attrNameLst>
                                      </p:cBhvr>
                                      <p:to>
                                        <p:strVal val="visible"/>
                                      </p:to>
                                    </p:set>
                                    <p:animEffect transition="in" filter="blinds(horizontal)">
                                      <p:cBhvr>
                                        <p:cTn id="112" dur="500"/>
                                        <p:tgtEl>
                                          <p:spTgt spid="63"/>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5" fill="hold" nodeType="clickEffect">
                                  <p:stCondLst>
                                    <p:cond delay="0"/>
                                  </p:stCondLst>
                                  <p:childTnLst>
                                    <p:set>
                                      <p:cBhvr>
                                        <p:cTn id="116" dur="1" fill="hold">
                                          <p:stCondLst>
                                            <p:cond delay="0"/>
                                          </p:stCondLst>
                                        </p:cTn>
                                        <p:tgtEl>
                                          <p:spTgt spid="57"/>
                                        </p:tgtEl>
                                        <p:attrNameLst>
                                          <p:attrName>style.visibility</p:attrName>
                                        </p:attrNameLst>
                                      </p:cBhvr>
                                      <p:to>
                                        <p:strVal val="visible"/>
                                      </p:to>
                                    </p:set>
                                    <p:animEffect transition="in" filter="blinds(vertical)">
                                      <p:cBhvr>
                                        <p:cTn id="117" dur="500"/>
                                        <p:tgtEl>
                                          <p:spTgt spid="57"/>
                                        </p:tgtEl>
                                      </p:cBhvr>
                                    </p:animEffect>
                                  </p:childTnLst>
                                </p:cTn>
                              </p:par>
                              <p:par>
                                <p:cTn id="118" presetID="3" presetClass="entr" presetSubtype="10" fill="hold" nodeType="withEffect">
                                  <p:stCondLst>
                                    <p:cond delay="0"/>
                                  </p:stCondLst>
                                  <p:childTnLst>
                                    <p:set>
                                      <p:cBhvr>
                                        <p:cTn id="119" dur="1" fill="hold">
                                          <p:stCondLst>
                                            <p:cond delay="0"/>
                                          </p:stCondLst>
                                        </p:cTn>
                                        <p:tgtEl>
                                          <p:spTgt spid="10"/>
                                        </p:tgtEl>
                                        <p:attrNameLst>
                                          <p:attrName>style.visibility</p:attrName>
                                        </p:attrNameLst>
                                      </p:cBhvr>
                                      <p:to>
                                        <p:strVal val="visible"/>
                                      </p:to>
                                    </p:set>
                                    <p:animEffect transition="in" filter="blinds(horizontal)">
                                      <p:cBhvr>
                                        <p:cTn id="120" dur="500"/>
                                        <p:tgtEl>
                                          <p:spTgt spid="10"/>
                                        </p:tgtEl>
                                      </p:cBhvr>
                                    </p:animEffect>
                                  </p:childTnLst>
                                </p:cTn>
                              </p:par>
                              <p:par>
                                <p:cTn id="121" presetID="3" presetClass="entr" presetSubtype="10" fill="hold" grpId="0" nodeType="with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blinds(horizontal)">
                                      <p:cBhvr>
                                        <p:cTn id="123" dur="500"/>
                                        <p:tgtEl>
                                          <p:spTgt spid="65"/>
                                        </p:tgtEl>
                                      </p:cBhvr>
                                    </p:animEffect>
                                  </p:childTnLst>
                                </p:cTn>
                              </p:par>
                              <p:par>
                                <p:cTn id="124" presetID="3" presetClass="entr" presetSubtype="10" fill="hold" grpId="0" nodeType="withEffect">
                                  <p:stCondLst>
                                    <p:cond delay="0"/>
                                  </p:stCondLst>
                                  <p:childTnLst>
                                    <p:set>
                                      <p:cBhvr>
                                        <p:cTn id="125" dur="1" fill="hold">
                                          <p:stCondLst>
                                            <p:cond delay="0"/>
                                          </p:stCondLst>
                                        </p:cTn>
                                        <p:tgtEl>
                                          <p:spTgt spid="62"/>
                                        </p:tgtEl>
                                        <p:attrNameLst>
                                          <p:attrName>style.visibility</p:attrName>
                                        </p:attrNameLst>
                                      </p:cBhvr>
                                      <p:to>
                                        <p:strVal val="visible"/>
                                      </p:to>
                                    </p:set>
                                    <p:animEffect transition="in" filter="blinds(horizontal)">
                                      <p:cBhvr>
                                        <p:cTn id="126" dur="500"/>
                                        <p:tgtEl>
                                          <p:spTgt spid="62"/>
                                        </p:tgtEl>
                                      </p:cBhvr>
                                    </p:animEffect>
                                  </p:childTnLst>
                                </p:cTn>
                              </p:par>
                              <p:par>
                                <p:cTn id="127" presetID="3" presetClass="entr" presetSubtype="10" fill="hold" nodeType="withEffect">
                                  <p:stCondLst>
                                    <p:cond delay="0"/>
                                  </p:stCondLst>
                                  <p:childTnLst>
                                    <p:set>
                                      <p:cBhvr>
                                        <p:cTn id="128" dur="1" fill="hold">
                                          <p:stCondLst>
                                            <p:cond delay="0"/>
                                          </p:stCondLst>
                                        </p:cTn>
                                        <p:tgtEl>
                                          <p:spTgt spid="59"/>
                                        </p:tgtEl>
                                        <p:attrNameLst>
                                          <p:attrName>style.visibility</p:attrName>
                                        </p:attrNameLst>
                                      </p:cBhvr>
                                      <p:to>
                                        <p:strVal val="visible"/>
                                      </p:to>
                                    </p:set>
                                    <p:animEffect transition="in" filter="blinds(horizontal)">
                                      <p:cBhvr>
                                        <p:cTn id="129" dur="500"/>
                                        <p:tgtEl>
                                          <p:spTgt spid="59"/>
                                        </p:tgtEl>
                                      </p:cBhvr>
                                    </p:animEffect>
                                  </p:childTnLst>
                                </p:cTn>
                              </p:par>
                              <p:par>
                                <p:cTn id="130" presetID="3" presetClass="entr" presetSubtype="10" fill="hold" grpId="0" nodeType="with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blinds(horizontal)">
                                      <p:cBhvr>
                                        <p:cTn id="132" dur="500"/>
                                        <p:tgtEl>
                                          <p:spTgt spid="67"/>
                                        </p:tgtEl>
                                      </p:cBhvr>
                                    </p:animEffect>
                                  </p:childTnLst>
                                </p:cTn>
                              </p:par>
                              <p:par>
                                <p:cTn id="133" presetID="3" presetClass="entr" presetSubtype="10" fill="hold" nodeType="withEffect">
                                  <p:stCondLst>
                                    <p:cond delay="0"/>
                                  </p:stCondLst>
                                  <p:childTnLst>
                                    <p:set>
                                      <p:cBhvr>
                                        <p:cTn id="134" dur="1" fill="hold">
                                          <p:stCondLst>
                                            <p:cond delay="0"/>
                                          </p:stCondLst>
                                        </p:cTn>
                                        <p:tgtEl>
                                          <p:spTgt spid="56"/>
                                        </p:tgtEl>
                                        <p:attrNameLst>
                                          <p:attrName>style.visibility</p:attrName>
                                        </p:attrNameLst>
                                      </p:cBhvr>
                                      <p:to>
                                        <p:strVal val="visible"/>
                                      </p:to>
                                    </p:set>
                                    <p:animEffect transition="in" filter="blinds(horizontal)">
                                      <p:cBhvr>
                                        <p:cTn id="135" dur="500"/>
                                        <p:tgtEl>
                                          <p:spTgt spid="56"/>
                                        </p:tgtEl>
                                      </p:cBhvr>
                                    </p:animEffect>
                                  </p:childTnLst>
                                </p:cTn>
                              </p:par>
                              <p:par>
                                <p:cTn id="136" presetID="3" presetClass="entr" presetSubtype="10" fill="hold" grpId="0" nodeType="withEffect">
                                  <p:stCondLst>
                                    <p:cond delay="0"/>
                                  </p:stCondLst>
                                  <p:childTnLst>
                                    <p:set>
                                      <p:cBhvr>
                                        <p:cTn id="137" dur="1" fill="hold">
                                          <p:stCondLst>
                                            <p:cond delay="0"/>
                                          </p:stCondLst>
                                        </p:cTn>
                                        <p:tgtEl>
                                          <p:spTgt spid="68"/>
                                        </p:tgtEl>
                                        <p:attrNameLst>
                                          <p:attrName>style.visibility</p:attrName>
                                        </p:attrNameLst>
                                      </p:cBhvr>
                                      <p:to>
                                        <p:strVal val="visible"/>
                                      </p:to>
                                    </p:set>
                                    <p:animEffect transition="in" filter="blinds(horizontal)">
                                      <p:cBhvr>
                                        <p:cTn id="138" dur="500"/>
                                        <p:tgtEl>
                                          <p:spTgt spid="68"/>
                                        </p:tgtEl>
                                      </p:cBhvr>
                                    </p:animEffect>
                                  </p:childTnLst>
                                </p:cTn>
                              </p:par>
                              <p:par>
                                <p:cTn id="139" presetID="3" presetClass="entr" presetSubtype="10" fill="hold" grpId="0" nodeType="withEffect">
                                  <p:stCondLst>
                                    <p:cond delay="0"/>
                                  </p:stCondLst>
                                  <p:childTnLst>
                                    <p:set>
                                      <p:cBhvr>
                                        <p:cTn id="140" dur="1" fill="hold">
                                          <p:stCondLst>
                                            <p:cond delay="0"/>
                                          </p:stCondLst>
                                        </p:cTn>
                                        <p:tgtEl>
                                          <p:spTgt spid="66"/>
                                        </p:tgtEl>
                                        <p:attrNameLst>
                                          <p:attrName>style.visibility</p:attrName>
                                        </p:attrNameLst>
                                      </p:cBhvr>
                                      <p:to>
                                        <p:strVal val="visible"/>
                                      </p:to>
                                    </p:set>
                                    <p:animEffect transition="in" filter="blinds(horizontal)">
                                      <p:cBhvr>
                                        <p:cTn id="141" dur="500"/>
                                        <p:tgtEl>
                                          <p:spTgt spid="66"/>
                                        </p:tgtEl>
                                      </p:cBhvr>
                                    </p:animEffect>
                                  </p:childTnLst>
                                </p:cTn>
                              </p:par>
                              <p:par>
                                <p:cTn id="142" presetID="3" presetClass="entr" presetSubtype="10" fill="hold" grpId="0" nodeType="withEffect">
                                  <p:stCondLst>
                                    <p:cond delay="0"/>
                                  </p:stCondLst>
                                  <p:childTnLst>
                                    <p:set>
                                      <p:cBhvr>
                                        <p:cTn id="143" dur="1" fill="hold">
                                          <p:stCondLst>
                                            <p:cond delay="0"/>
                                          </p:stCondLst>
                                        </p:cTn>
                                        <p:tgtEl>
                                          <p:spTgt spid="69"/>
                                        </p:tgtEl>
                                        <p:attrNameLst>
                                          <p:attrName>style.visibility</p:attrName>
                                        </p:attrNameLst>
                                      </p:cBhvr>
                                      <p:to>
                                        <p:strVal val="visible"/>
                                      </p:to>
                                    </p:set>
                                    <p:animEffect transition="in" filter="blinds(horizontal)">
                                      <p:cBhvr>
                                        <p:cTn id="144" dur="500"/>
                                        <p:tgtEl>
                                          <p:spTgt spid="69"/>
                                        </p:tgtEl>
                                      </p:cBhvr>
                                    </p:animEffect>
                                  </p:childTnLst>
                                </p:cTn>
                              </p:par>
                              <p:par>
                                <p:cTn id="145" presetID="3" presetClass="entr" presetSubtype="10" fill="hold" grpId="0" nodeType="withEffect">
                                  <p:stCondLst>
                                    <p:cond delay="0"/>
                                  </p:stCondLst>
                                  <p:childTnLst>
                                    <p:set>
                                      <p:cBhvr>
                                        <p:cTn id="146" dur="1" fill="hold">
                                          <p:stCondLst>
                                            <p:cond delay="0"/>
                                          </p:stCondLst>
                                        </p:cTn>
                                        <p:tgtEl>
                                          <p:spTgt spid="70"/>
                                        </p:tgtEl>
                                        <p:attrNameLst>
                                          <p:attrName>style.visibility</p:attrName>
                                        </p:attrNameLst>
                                      </p:cBhvr>
                                      <p:to>
                                        <p:strVal val="visible"/>
                                      </p:to>
                                    </p:set>
                                    <p:animEffect transition="in" filter="blinds(horizontal)">
                                      <p:cBhvr>
                                        <p:cTn id="147" dur="500"/>
                                        <p:tgtEl>
                                          <p:spTgt spid="70"/>
                                        </p:tgtEl>
                                      </p:cBhvr>
                                    </p:animEffect>
                                  </p:childTnLst>
                                </p:cTn>
                              </p:par>
                              <p:par>
                                <p:cTn id="148" presetID="3" presetClass="entr" presetSubtype="10" fill="hold" grpId="0" nodeType="withEffect">
                                  <p:stCondLst>
                                    <p:cond delay="0"/>
                                  </p:stCondLst>
                                  <p:childTnLst>
                                    <p:set>
                                      <p:cBhvr>
                                        <p:cTn id="149" dur="1" fill="hold">
                                          <p:stCondLst>
                                            <p:cond delay="0"/>
                                          </p:stCondLst>
                                        </p:cTn>
                                        <p:tgtEl>
                                          <p:spTgt spid="71"/>
                                        </p:tgtEl>
                                        <p:attrNameLst>
                                          <p:attrName>style.visibility</p:attrName>
                                        </p:attrNameLst>
                                      </p:cBhvr>
                                      <p:to>
                                        <p:strVal val="visible"/>
                                      </p:to>
                                    </p:set>
                                    <p:animEffect transition="in" filter="blinds(horizontal)">
                                      <p:cBhvr>
                                        <p:cTn id="150" dur="500"/>
                                        <p:tgtEl>
                                          <p:spTgt spid="71"/>
                                        </p:tgtEl>
                                      </p:cBhvr>
                                    </p:animEffect>
                                  </p:childTnLst>
                                </p:cTn>
                              </p:par>
                            </p:childTnLst>
                          </p:cTn>
                        </p:par>
                      </p:childTnLst>
                    </p:cTn>
                  </p:par>
                  <p:par>
                    <p:cTn id="151" fill="hold">
                      <p:stCondLst>
                        <p:cond delay="indefinite"/>
                      </p:stCondLst>
                      <p:childTnLst>
                        <p:par>
                          <p:cTn id="152" fill="hold">
                            <p:stCondLst>
                              <p:cond delay="0"/>
                            </p:stCondLst>
                            <p:childTnLst>
                              <p:par>
                                <p:cTn id="153" presetID="3" presetClass="entr" presetSubtype="10" fill="hold" grpId="0" nodeType="clickEffect">
                                  <p:stCondLst>
                                    <p:cond delay="0"/>
                                  </p:stCondLst>
                                  <p:childTnLst>
                                    <p:set>
                                      <p:cBhvr>
                                        <p:cTn id="154" dur="1" fill="hold">
                                          <p:stCondLst>
                                            <p:cond delay="0"/>
                                          </p:stCondLst>
                                        </p:cTn>
                                        <p:tgtEl>
                                          <p:spTgt spid="64"/>
                                        </p:tgtEl>
                                        <p:attrNameLst>
                                          <p:attrName>style.visibility</p:attrName>
                                        </p:attrNameLst>
                                      </p:cBhvr>
                                      <p:to>
                                        <p:strVal val="visible"/>
                                      </p:to>
                                    </p:set>
                                    <p:animEffect transition="in" filter="blinds(horizontal)">
                                      <p:cBhvr>
                                        <p:cTn id="155" dur="500"/>
                                        <p:tgtEl>
                                          <p:spTgt spid="64"/>
                                        </p:tgtEl>
                                      </p:cBhvr>
                                    </p:animEffect>
                                  </p:childTnLst>
                                </p:cTn>
                              </p:par>
                            </p:childTnLst>
                          </p:cTn>
                        </p:par>
                      </p:childTnLst>
                    </p:cTn>
                  </p:par>
                  <p:par>
                    <p:cTn id="156" fill="hold">
                      <p:stCondLst>
                        <p:cond delay="indefinite"/>
                      </p:stCondLst>
                      <p:childTnLst>
                        <p:par>
                          <p:cTn id="157" fill="hold">
                            <p:stCondLst>
                              <p:cond delay="0"/>
                            </p:stCondLst>
                            <p:childTnLst>
                              <p:par>
                                <p:cTn id="158" presetID="3" presetClass="exit" presetSubtype="10" fill="hold" grpId="1" nodeType="clickEffect">
                                  <p:stCondLst>
                                    <p:cond delay="0"/>
                                  </p:stCondLst>
                                  <p:childTnLst>
                                    <p:animEffect transition="out" filter="blinds(horizontal)">
                                      <p:cBhvr>
                                        <p:cTn id="159" dur="500"/>
                                        <p:tgtEl>
                                          <p:spTgt spid="64"/>
                                        </p:tgtEl>
                                      </p:cBhvr>
                                    </p:animEffect>
                                    <p:set>
                                      <p:cBhvr>
                                        <p:cTn id="160" dur="1" fill="hold">
                                          <p:stCondLst>
                                            <p:cond delay="499"/>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34" grpId="0"/>
      <p:bldP spid="35" grpId="0"/>
      <p:bldP spid="36" grpId="0"/>
      <p:bldP spid="38" grpId="0"/>
      <p:bldP spid="39" grpId="0"/>
      <p:bldP spid="40" grpId="0"/>
      <p:bldP spid="41" grpId="0"/>
      <p:bldP spid="62" grpId="0"/>
      <p:bldP spid="65" grpId="0"/>
      <p:bldP spid="66" grpId="0"/>
      <p:bldP spid="67" grpId="0"/>
      <p:bldP spid="68" grpId="0"/>
      <p:bldP spid="69" grpId="0"/>
      <p:bldP spid="70" grpId="0"/>
      <p:bldP spid="71" grpId="0"/>
      <p:bldP spid="63" grpId="0"/>
      <p:bldP spid="64" grpId="0" animBg="1"/>
      <p:bldP spid="64" grpId="1" animBg="1"/>
      <p:bldP spid="72" grpId="0" animBg="1"/>
      <p:bldP spid="72"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4572000" y="1421920"/>
            <a:ext cx="3759774" cy="2304692"/>
            <a:chOff x="4572000" y="3733800"/>
            <a:chExt cx="3759774" cy="2304692"/>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156" t="14330" r="1573" b="13436"/>
            <a:stretch/>
          </p:blipFill>
          <p:spPr bwMode="auto">
            <a:xfrm>
              <a:off x="4572000" y="3733800"/>
              <a:ext cx="3759774" cy="2304692"/>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29" name="Straight Connector 28"/>
            <p:cNvCxnSpPr/>
            <p:nvPr/>
          </p:nvCxnSpPr>
          <p:spPr>
            <a:xfrm flipV="1">
              <a:off x="6477000" y="3916392"/>
              <a:ext cx="1114245" cy="950744"/>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461185" y="4873924"/>
              <a:ext cx="1526875" cy="8626"/>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p:ph idx="1"/>
          </p:nvPr>
        </p:nvSpPr>
        <p:spPr>
          <a:xfrm>
            <a:off x="228600" y="1600200"/>
            <a:ext cx="3124200" cy="4800600"/>
          </a:xfrm>
        </p:spPr>
        <p:txBody>
          <a:bodyPr>
            <a:normAutofit lnSpcReduction="10000"/>
          </a:bodyPr>
          <a:lstStyle/>
          <a:p>
            <a:pPr marL="0" indent="0" algn="ctr">
              <a:buNone/>
            </a:pPr>
            <a:r>
              <a:rPr lang="en-GB" sz="1400" b="1" dirty="0">
                <a:latin typeface="Comic Sans MS" panose="030F0702030302020204" pitchFamily="66" charset="0"/>
              </a:rPr>
              <a:t>You can use Integration to find areas of sectors of curves, given their Polar equations</a:t>
            </a:r>
            <a:endParaRPr lang="en-GB" sz="1400" dirty="0">
              <a:latin typeface="Comic Sans MS" panose="030F0702030302020204" pitchFamily="66" charset="0"/>
            </a:endParaRPr>
          </a:p>
          <a:p>
            <a:pPr marL="0" indent="0" algn="ctr">
              <a:buNone/>
            </a:pPr>
            <a:endParaRPr lang="en-US" sz="1400" b="1" dirty="0">
              <a:latin typeface="Comic Sans MS" panose="030F0702030302020204" pitchFamily="66" charset="0"/>
            </a:endParaRPr>
          </a:p>
          <a:p>
            <a:pPr marL="0" indent="0" algn="ctr">
              <a:buNone/>
            </a:pPr>
            <a:r>
              <a:rPr lang="en-US" sz="1400" dirty="0">
                <a:latin typeface="Comic Sans MS" panose="030F0702030302020204" pitchFamily="66" charset="0"/>
              </a:rPr>
              <a:t>Find the area of </a:t>
            </a:r>
            <a:r>
              <a:rPr lang="en-US" sz="1400" u="sng" dirty="0">
                <a:latin typeface="Comic Sans MS" panose="030F0702030302020204" pitchFamily="66" charset="0"/>
              </a:rPr>
              <a:t>one</a:t>
            </a:r>
            <a:r>
              <a:rPr lang="en-US" sz="1400" dirty="0">
                <a:latin typeface="Comic Sans MS" panose="030F0702030302020204" pitchFamily="66" charset="0"/>
              </a:rPr>
              <a:t> loop of the curve with polar equation:</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r = asin4</a:t>
            </a:r>
            <a:r>
              <a:rPr lang="el-GR" sz="1400" dirty="0">
                <a:latin typeface="Comic Sans MS" panose="030F0702030302020204" pitchFamily="66" charset="0"/>
                <a:sym typeface="Wingdings" panose="05000000000000000000" pitchFamily="2" charset="2"/>
              </a:rPr>
              <a:t>θ</a:t>
            </a: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a:latin typeface="Comic Sans MS" panose="030F0702030302020204" pitchFamily="66" charset="0"/>
                <a:sym typeface="Wingdings" panose="05000000000000000000" pitchFamily="2" charset="2"/>
              </a:rPr>
              <a:t>Start by sketching it…</a:t>
            </a: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a:latin typeface="Comic Sans MS" panose="030F0702030302020204" pitchFamily="66" charset="0"/>
                <a:sym typeface="Wingdings" panose="05000000000000000000" pitchFamily="2" charset="2"/>
              </a:rPr>
              <a:t>From the patterns you have seen, you might </a:t>
            </a:r>
            <a:r>
              <a:rPr lang="en-US" sz="1400" dirty="0" err="1">
                <a:latin typeface="Comic Sans MS" panose="030F0702030302020204" pitchFamily="66" charset="0"/>
                <a:sym typeface="Wingdings" panose="05000000000000000000" pitchFamily="2" charset="2"/>
              </a:rPr>
              <a:t>recognise</a:t>
            </a:r>
            <a:r>
              <a:rPr lang="en-US" sz="1400" dirty="0">
                <a:latin typeface="Comic Sans MS" panose="030F0702030302020204" pitchFamily="66" charset="0"/>
                <a:sym typeface="Wingdings" panose="05000000000000000000" pitchFamily="2" charset="2"/>
              </a:rPr>
              <a:t> that this will have 4 ‘loops’</a:t>
            </a: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a:latin typeface="Comic Sans MS" panose="030F0702030302020204" pitchFamily="66" charset="0"/>
                <a:sym typeface="Wingdings" panose="05000000000000000000" pitchFamily="2" charset="2"/>
              </a:rPr>
              <a:t>We only need to sketch one loop as this is what we need to find the area of (so this saves time!)</a:t>
            </a:r>
          </a:p>
          <a:p>
            <a:pPr algn="ctr">
              <a:buFont typeface="Wingdings"/>
              <a:buChar char="à"/>
            </a:pP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3" name="TextBox 52"/>
              <p:cNvSpPr txBox="1"/>
              <p:nvPr/>
            </p:nvSpPr>
            <p:spPr>
              <a:xfrm>
                <a:off x="0" y="0"/>
                <a:ext cx="1856534" cy="65800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𝐴𝑟𝑒𝑎</m:t>
                      </m:r>
                      <m:r>
                        <a:rPr lang="en-US" sz="1600" b="0" i="1" smtClean="0">
                          <a:latin typeface="Cambria Math"/>
                        </a:rPr>
                        <m:t>=</m:t>
                      </m:r>
                      <m:f>
                        <m:fPr>
                          <m:ctrlPr>
                            <a:rPr lang="en-US" sz="1600" b="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2</m:t>
                          </m:r>
                        </m:den>
                      </m:f>
                      <m:nary>
                        <m:naryPr>
                          <m:ctrlPr>
                            <a:rPr lang="en-US" sz="1600" b="0" i="1" smtClean="0">
                              <a:latin typeface="Cambria Math" panose="02040503050406030204" pitchFamily="18" charset="0"/>
                            </a:rPr>
                          </m:ctrlPr>
                        </m:naryPr>
                        <m:sub>
                          <m:r>
                            <m:rPr>
                              <m:brk m:alnAt="23"/>
                            </m:rPr>
                            <a:rPr lang="en-US" sz="1600" b="0" i="1" smtClean="0">
                              <a:latin typeface="Cambria Math"/>
                              <a:ea typeface="Cambria Math"/>
                            </a:rPr>
                            <m:t>𝛼</m:t>
                          </m:r>
                        </m:sub>
                        <m:sup>
                          <m:r>
                            <a:rPr lang="en-US" sz="1600" b="0" i="1" smtClean="0">
                              <a:latin typeface="Cambria Math"/>
                              <a:ea typeface="Cambria Math"/>
                            </a:rPr>
                            <m:t>𝛽</m:t>
                          </m:r>
                        </m:sup>
                        <m:e>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 </m:t>
                          </m:r>
                          <m:r>
                            <a:rPr lang="en-US" sz="1600" b="0" i="1" smtClean="0">
                              <a:latin typeface="Cambria Math"/>
                            </a:rPr>
                            <m:t>𝑑</m:t>
                          </m:r>
                          <m:r>
                            <a:rPr lang="en-US" sz="1600" b="0" i="1" smtClean="0">
                              <a:latin typeface="Cambria Math"/>
                              <a:ea typeface="Cambria Math"/>
                            </a:rPr>
                            <m:t>𝜃</m:t>
                          </m:r>
                        </m:e>
                      </m:nary>
                    </m:oMath>
                  </m:oMathPara>
                </a14:m>
                <a:endParaRPr lang="en-GB" sz="1600" dirty="0"/>
              </a:p>
            </p:txBody>
          </p:sp>
        </mc:Choice>
        <mc:Fallback xmlns="">
          <p:sp>
            <p:nvSpPr>
              <p:cNvPr id="53" name="TextBox 52"/>
              <p:cNvSpPr txBox="1">
                <a:spLocks noRot="1" noChangeAspect="1" noMove="1" noResize="1" noEditPoints="1" noAdjustHandles="1" noChangeArrowheads="1" noChangeShapeType="1" noTextEdit="1"/>
              </p:cNvSpPr>
              <p:nvPr/>
            </p:nvSpPr>
            <p:spPr>
              <a:xfrm>
                <a:off x="0" y="0"/>
                <a:ext cx="1856534" cy="658001"/>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p:pic>
        <p:nvPicPr>
          <p:cNvPr id="14"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900" t="16701" r="1679" b="16343"/>
          <a:stretch/>
        </p:blipFill>
        <p:spPr bwMode="auto">
          <a:xfrm>
            <a:off x="4589253" y="1442049"/>
            <a:ext cx="3756547" cy="2153892"/>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5" name="Straight Connector 14"/>
          <p:cNvCxnSpPr/>
          <p:nvPr/>
        </p:nvCxnSpPr>
        <p:spPr>
          <a:xfrm flipV="1">
            <a:off x="5354086" y="1623627"/>
            <a:ext cx="2151729" cy="1859392"/>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5418106" y="1609463"/>
            <a:ext cx="2151729" cy="1859392"/>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190355" y="2517063"/>
            <a:ext cx="2753964" cy="3967"/>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469042" y="1559040"/>
            <a:ext cx="567" cy="1986299"/>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955630" y="2410173"/>
            <a:ext cx="279244" cy="276999"/>
          </a:xfrm>
          <a:prstGeom prst="rect">
            <a:avLst/>
          </a:prstGeom>
          <a:noFill/>
        </p:spPr>
        <p:txBody>
          <a:bodyPr wrap="none" rtlCol="0">
            <a:spAutoFit/>
          </a:bodyPr>
          <a:lstStyle/>
          <a:p>
            <a:r>
              <a:rPr lang="en-GB" sz="1200" b="1" dirty="0">
                <a:solidFill>
                  <a:srgbClr val="0000FF"/>
                </a:solidFill>
                <a:latin typeface="Comic Sans MS" panose="030F0702030302020204" pitchFamily="66" charset="0"/>
              </a:rPr>
              <a:t>0</a:t>
            </a:r>
          </a:p>
        </p:txBody>
      </p:sp>
      <p:sp>
        <p:nvSpPr>
          <p:cNvPr id="20" name="TextBox 19"/>
          <p:cNvSpPr txBox="1"/>
          <p:nvPr/>
        </p:nvSpPr>
        <p:spPr>
          <a:xfrm>
            <a:off x="4941363" y="2355668"/>
            <a:ext cx="279244" cy="276999"/>
          </a:xfrm>
          <a:prstGeom prst="rect">
            <a:avLst/>
          </a:prstGeom>
          <a:noFill/>
        </p:spPr>
        <p:txBody>
          <a:bodyPr wrap="none" rtlCol="0">
            <a:spAutoFit/>
          </a:bodyPr>
          <a:lstStyle/>
          <a:p>
            <a:r>
              <a:rPr lang="el-GR" sz="1200" b="1" dirty="0">
                <a:solidFill>
                  <a:srgbClr val="0000FF"/>
                </a:solidFill>
                <a:latin typeface="Comic Sans MS" panose="030F0702030302020204" pitchFamily="66" charset="0"/>
              </a:rPr>
              <a:t>π</a:t>
            </a:r>
            <a:endParaRPr lang="en-GB" sz="1200" b="1" dirty="0">
              <a:solidFill>
                <a:srgbClr val="0000FF"/>
              </a:solidFill>
              <a:latin typeface="Comic Sans MS" panose="030F0702030302020204" pitchFamily="66" charset="0"/>
            </a:endParaRPr>
          </a:p>
        </p:txBody>
      </p:sp>
      <p:sp>
        <p:nvSpPr>
          <p:cNvPr id="21" name="TextBox 20"/>
          <p:cNvSpPr txBox="1"/>
          <p:nvPr/>
        </p:nvSpPr>
        <p:spPr>
          <a:xfrm>
            <a:off x="6413046" y="1411698"/>
            <a:ext cx="389850" cy="276999"/>
          </a:xfrm>
          <a:prstGeom prst="rect">
            <a:avLst/>
          </a:prstGeom>
          <a:noFill/>
        </p:spPr>
        <p:txBody>
          <a:bodyPr wrap="none" rtlCol="0">
            <a:spAutoFit/>
          </a:bodyPr>
          <a:lstStyle/>
          <a:p>
            <a:r>
              <a:rPr lang="el-GR" sz="1200" b="1" baseline="30000" dirty="0">
                <a:solidFill>
                  <a:srgbClr val="0000FF"/>
                </a:solidFill>
                <a:latin typeface="Comic Sans MS" panose="030F0702030302020204" pitchFamily="66" charset="0"/>
              </a:rPr>
              <a:t>π</a:t>
            </a:r>
            <a:r>
              <a:rPr lang="en-GB" sz="1200" b="1" dirty="0">
                <a:solidFill>
                  <a:srgbClr val="0000FF"/>
                </a:solidFill>
                <a:latin typeface="Comic Sans MS" panose="030F0702030302020204" pitchFamily="66" charset="0"/>
              </a:rPr>
              <a:t>/</a:t>
            </a:r>
            <a:r>
              <a:rPr lang="en-GB" sz="1200" b="1" baseline="-25000" dirty="0">
                <a:solidFill>
                  <a:srgbClr val="0000FF"/>
                </a:solidFill>
                <a:latin typeface="Comic Sans MS" panose="030F0702030302020204" pitchFamily="66" charset="0"/>
              </a:rPr>
              <a:t>2</a:t>
            </a:r>
          </a:p>
        </p:txBody>
      </p:sp>
      <p:sp>
        <p:nvSpPr>
          <p:cNvPr id="22" name="TextBox 21"/>
          <p:cNvSpPr txBox="1"/>
          <p:nvPr/>
        </p:nvSpPr>
        <p:spPr>
          <a:xfrm>
            <a:off x="5071017" y="1448092"/>
            <a:ext cx="452368" cy="276999"/>
          </a:xfrm>
          <a:prstGeom prst="rect">
            <a:avLst/>
          </a:prstGeom>
          <a:noFill/>
        </p:spPr>
        <p:txBody>
          <a:bodyPr wrap="none" rtlCol="0">
            <a:spAutoFit/>
          </a:bodyPr>
          <a:lstStyle/>
          <a:p>
            <a:r>
              <a:rPr lang="en-GB" sz="1200" b="1" baseline="30000" dirty="0">
                <a:solidFill>
                  <a:srgbClr val="0000FF"/>
                </a:solidFill>
                <a:latin typeface="Comic Sans MS" panose="030F0702030302020204" pitchFamily="66" charset="0"/>
              </a:rPr>
              <a:t>3</a:t>
            </a:r>
            <a:r>
              <a:rPr lang="el-GR" sz="1200" b="1" baseline="30000" dirty="0">
                <a:solidFill>
                  <a:srgbClr val="0000FF"/>
                </a:solidFill>
                <a:latin typeface="Comic Sans MS" panose="030F0702030302020204" pitchFamily="66" charset="0"/>
              </a:rPr>
              <a:t>π</a:t>
            </a:r>
            <a:r>
              <a:rPr lang="en-GB" sz="1200" b="1" dirty="0">
                <a:solidFill>
                  <a:srgbClr val="0000FF"/>
                </a:solidFill>
                <a:latin typeface="Comic Sans MS" panose="030F0702030302020204" pitchFamily="66" charset="0"/>
              </a:rPr>
              <a:t>/</a:t>
            </a:r>
            <a:r>
              <a:rPr lang="en-GB" sz="1200" b="1" baseline="-25000" dirty="0">
                <a:solidFill>
                  <a:srgbClr val="0000FF"/>
                </a:solidFill>
                <a:latin typeface="Comic Sans MS" panose="030F0702030302020204" pitchFamily="66" charset="0"/>
              </a:rPr>
              <a:t>4</a:t>
            </a:r>
          </a:p>
        </p:txBody>
      </p:sp>
      <p:sp>
        <p:nvSpPr>
          <p:cNvPr id="23" name="TextBox 22"/>
          <p:cNvSpPr txBox="1"/>
          <p:nvPr/>
        </p:nvSpPr>
        <p:spPr>
          <a:xfrm>
            <a:off x="4929990" y="3299638"/>
            <a:ext cx="452368" cy="276999"/>
          </a:xfrm>
          <a:prstGeom prst="rect">
            <a:avLst/>
          </a:prstGeom>
          <a:noFill/>
        </p:spPr>
        <p:txBody>
          <a:bodyPr wrap="none" rtlCol="0">
            <a:spAutoFit/>
          </a:bodyPr>
          <a:lstStyle/>
          <a:p>
            <a:r>
              <a:rPr lang="en-GB" sz="1200" b="1" baseline="30000" dirty="0">
                <a:solidFill>
                  <a:srgbClr val="0000FF"/>
                </a:solidFill>
                <a:latin typeface="Comic Sans MS" panose="030F0702030302020204" pitchFamily="66" charset="0"/>
              </a:rPr>
              <a:t>5</a:t>
            </a:r>
            <a:r>
              <a:rPr lang="el-GR" sz="1200" b="1" baseline="30000" dirty="0">
                <a:solidFill>
                  <a:srgbClr val="0000FF"/>
                </a:solidFill>
                <a:latin typeface="Comic Sans MS" panose="030F0702030302020204" pitchFamily="66" charset="0"/>
              </a:rPr>
              <a:t>π</a:t>
            </a:r>
            <a:r>
              <a:rPr lang="en-GB" sz="1200" b="1" dirty="0">
                <a:solidFill>
                  <a:srgbClr val="0000FF"/>
                </a:solidFill>
                <a:latin typeface="Comic Sans MS" panose="030F0702030302020204" pitchFamily="66" charset="0"/>
              </a:rPr>
              <a:t>/</a:t>
            </a:r>
            <a:r>
              <a:rPr lang="en-GB" sz="1200" b="1" baseline="-25000" dirty="0">
                <a:solidFill>
                  <a:srgbClr val="0000FF"/>
                </a:solidFill>
                <a:latin typeface="Comic Sans MS" panose="030F0702030302020204" pitchFamily="66" charset="0"/>
              </a:rPr>
              <a:t>4</a:t>
            </a:r>
          </a:p>
        </p:txBody>
      </p:sp>
      <p:sp>
        <p:nvSpPr>
          <p:cNvPr id="24" name="TextBox 23"/>
          <p:cNvSpPr txBox="1"/>
          <p:nvPr/>
        </p:nvSpPr>
        <p:spPr>
          <a:xfrm>
            <a:off x="6078677" y="3329208"/>
            <a:ext cx="452368" cy="276999"/>
          </a:xfrm>
          <a:prstGeom prst="rect">
            <a:avLst/>
          </a:prstGeom>
          <a:noFill/>
        </p:spPr>
        <p:txBody>
          <a:bodyPr wrap="none" rtlCol="0">
            <a:spAutoFit/>
          </a:bodyPr>
          <a:lstStyle/>
          <a:p>
            <a:r>
              <a:rPr lang="en-GB" sz="1200" b="1" baseline="30000" dirty="0">
                <a:solidFill>
                  <a:srgbClr val="0000FF"/>
                </a:solidFill>
                <a:latin typeface="Comic Sans MS" panose="030F0702030302020204" pitchFamily="66" charset="0"/>
              </a:rPr>
              <a:t>3</a:t>
            </a:r>
            <a:r>
              <a:rPr lang="el-GR" sz="1200" b="1" baseline="30000" dirty="0">
                <a:solidFill>
                  <a:srgbClr val="0000FF"/>
                </a:solidFill>
                <a:latin typeface="Comic Sans MS" panose="030F0702030302020204" pitchFamily="66" charset="0"/>
              </a:rPr>
              <a:t>π</a:t>
            </a:r>
            <a:r>
              <a:rPr lang="en-GB" sz="1200" b="1" dirty="0">
                <a:solidFill>
                  <a:srgbClr val="0000FF"/>
                </a:solidFill>
                <a:latin typeface="Comic Sans MS" panose="030F0702030302020204" pitchFamily="66" charset="0"/>
              </a:rPr>
              <a:t>/</a:t>
            </a:r>
            <a:r>
              <a:rPr lang="en-GB" sz="1200" b="1" baseline="-25000" dirty="0">
                <a:solidFill>
                  <a:srgbClr val="0000FF"/>
                </a:solidFill>
                <a:latin typeface="Comic Sans MS" panose="030F0702030302020204" pitchFamily="66" charset="0"/>
              </a:rPr>
              <a:t>2</a:t>
            </a:r>
          </a:p>
        </p:txBody>
      </p:sp>
      <p:sp>
        <p:nvSpPr>
          <p:cNvPr id="25" name="TextBox 24"/>
          <p:cNvSpPr txBox="1"/>
          <p:nvPr/>
        </p:nvSpPr>
        <p:spPr>
          <a:xfrm>
            <a:off x="7493494" y="3283716"/>
            <a:ext cx="452368" cy="276999"/>
          </a:xfrm>
          <a:prstGeom prst="rect">
            <a:avLst/>
          </a:prstGeom>
          <a:noFill/>
        </p:spPr>
        <p:txBody>
          <a:bodyPr wrap="none" rtlCol="0">
            <a:spAutoFit/>
          </a:bodyPr>
          <a:lstStyle/>
          <a:p>
            <a:r>
              <a:rPr lang="en-GB" sz="1200" b="1" baseline="30000" dirty="0">
                <a:solidFill>
                  <a:srgbClr val="0000FF"/>
                </a:solidFill>
                <a:latin typeface="Comic Sans MS" panose="030F0702030302020204" pitchFamily="66" charset="0"/>
              </a:rPr>
              <a:t>7</a:t>
            </a:r>
            <a:r>
              <a:rPr lang="el-GR" sz="1200" b="1" baseline="30000" dirty="0">
                <a:solidFill>
                  <a:srgbClr val="0000FF"/>
                </a:solidFill>
                <a:latin typeface="Comic Sans MS" panose="030F0702030302020204" pitchFamily="66" charset="0"/>
              </a:rPr>
              <a:t>π</a:t>
            </a:r>
            <a:r>
              <a:rPr lang="en-GB" sz="1200" b="1" dirty="0">
                <a:solidFill>
                  <a:srgbClr val="0000FF"/>
                </a:solidFill>
                <a:latin typeface="Comic Sans MS" panose="030F0702030302020204" pitchFamily="66" charset="0"/>
              </a:rPr>
              <a:t>/</a:t>
            </a:r>
            <a:r>
              <a:rPr lang="en-GB" sz="1200" b="1" baseline="-25000" dirty="0">
                <a:solidFill>
                  <a:srgbClr val="0000FF"/>
                </a:solidFill>
                <a:latin typeface="Comic Sans MS" panose="030F0702030302020204" pitchFamily="66" charset="0"/>
              </a:rPr>
              <a:t>4</a:t>
            </a:r>
          </a:p>
        </p:txBody>
      </p:sp>
      <p:sp>
        <p:nvSpPr>
          <p:cNvPr id="28" name="TextBox 27"/>
          <p:cNvSpPr txBox="1"/>
          <p:nvPr/>
        </p:nvSpPr>
        <p:spPr>
          <a:xfrm>
            <a:off x="7484852" y="1421922"/>
            <a:ext cx="389850" cy="276999"/>
          </a:xfrm>
          <a:prstGeom prst="rect">
            <a:avLst/>
          </a:prstGeom>
          <a:noFill/>
        </p:spPr>
        <p:txBody>
          <a:bodyPr wrap="none" rtlCol="0">
            <a:spAutoFit/>
          </a:bodyPr>
          <a:lstStyle/>
          <a:p>
            <a:r>
              <a:rPr lang="el-GR" sz="1200" b="1" baseline="30000" dirty="0">
                <a:solidFill>
                  <a:srgbClr val="0000FF"/>
                </a:solidFill>
                <a:latin typeface="Comic Sans MS" panose="030F0702030302020204" pitchFamily="66" charset="0"/>
              </a:rPr>
              <a:t>π</a:t>
            </a:r>
            <a:r>
              <a:rPr lang="en-GB" sz="1200" b="1" dirty="0">
                <a:solidFill>
                  <a:srgbClr val="0000FF"/>
                </a:solidFill>
                <a:latin typeface="Comic Sans MS" panose="030F0702030302020204" pitchFamily="66" charset="0"/>
              </a:rPr>
              <a:t>/</a:t>
            </a:r>
            <a:r>
              <a:rPr lang="en-GB" sz="1200" b="1" baseline="-25000" dirty="0">
                <a:solidFill>
                  <a:srgbClr val="0000FF"/>
                </a:solidFill>
                <a:latin typeface="Comic Sans MS" panose="030F0702030302020204" pitchFamily="66" charset="0"/>
              </a:rPr>
              <a:t>4</a:t>
            </a:r>
          </a:p>
        </p:txBody>
      </p:sp>
      <p:sp>
        <p:nvSpPr>
          <p:cNvPr id="35" name="TextBox 34"/>
          <p:cNvSpPr txBox="1"/>
          <p:nvPr/>
        </p:nvSpPr>
        <p:spPr>
          <a:xfrm>
            <a:off x="4425351" y="3881888"/>
            <a:ext cx="4025461" cy="307777"/>
          </a:xfrm>
          <a:prstGeom prst="rect">
            <a:avLst/>
          </a:prstGeom>
          <a:noFill/>
        </p:spPr>
        <p:txBody>
          <a:bodyPr wrap="none" rtlCol="0">
            <a:spAutoFit/>
          </a:bodyPr>
          <a:lstStyle/>
          <a:p>
            <a:r>
              <a:rPr lang="en-GB" sz="1400" dirty="0">
                <a:solidFill>
                  <a:srgbClr val="FF0000"/>
                </a:solidFill>
                <a:latin typeface="Comic Sans MS" panose="030F0702030302020204" pitchFamily="66" charset="0"/>
              </a:rPr>
              <a:t>So the values we need to use for </a:t>
            </a:r>
            <a:r>
              <a:rPr lang="en-GB" sz="1400" u="sng" dirty="0">
                <a:solidFill>
                  <a:srgbClr val="FF0000"/>
                </a:solidFill>
                <a:latin typeface="Comic Sans MS" panose="030F0702030302020204" pitchFamily="66" charset="0"/>
              </a:rPr>
              <a:t>one</a:t>
            </a:r>
            <a:r>
              <a:rPr lang="en-GB" sz="1400" dirty="0">
                <a:solidFill>
                  <a:srgbClr val="FF0000"/>
                </a:solidFill>
                <a:latin typeface="Comic Sans MS" panose="030F0702030302020204" pitchFamily="66" charset="0"/>
              </a:rPr>
              <a:t> loop are:</a:t>
            </a:r>
          </a:p>
        </p:txBody>
      </p:sp>
      <mc:AlternateContent xmlns:mc="http://schemas.openxmlformats.org/markup-compatibility/2006" xmlns:a14="http://schemas.microsoft.com/office/drawing/2010/main">
        <mc:Choice Requires="a14">
          <p:sp>
            <p:nvSpPr>
              <p:cNvPr id="36" name="TextBox 35"/>
              <p:cNvSpPr txBox="1"/>
              <p:nvPr/>
            </p:nvSpPr>
            <p:spPr>
              <a:xfrm>
                <a:off x="5105400" y="4267200"/>
                <a:ext cx="109517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𝑟</m:t>
                      </m:r>
                      <m:r>
                        <a:rPr lang="en-GB" sz="1400" b="0" i="1" smtClean="0">
                          <a:latin typeface="Cambria Math"/>
                        </a:rPr>
                        <m:t>=</m:t>
                      </m:r>
                      <m:r>
                        <a:rPr lang="en-GB" sz="1400" b="0" i="1" smtClean="0">
                          <a:latin typeface="Cambria Math"/>
                        </a:rPr>
                        <m:t>𝑎𝑠𝑖𝑛</m:t>
                      </m:r>
                      <m:r>
                        <a:rPr lang="en-GB" sz="1400" b="0" i="1" smtClean="0">
                          <a:latin typeface="Cambria Math"/>
                        </a:rPr>
                        <m:t>4</m:t>
                      </m:r>
                      <m:r>
                        <a:rPr lang="en-GB" sz="1400" b="0" i="1" smtClean="0">
                          <a:latin typeface="Cambria Math"/>
                          <a:ea typeface="Cambria Math"/>
                        </a:rPr>
                        <m:t>𝜃</m:t>
                      </m:r>
                    </m:oMath>
                  </m:oMathPara>
                </a14:m>
                <a:endParaRPr lang="en-GB" sz="1400" dirty="0"/>
              </a:p>
            </p:txBody>
          </p:sp>
        </mc:Choice>
        <mc:Fallback xmlns="">
          <p:sp>
            <p:nvSpPr>
              <p:cNvPr id="36" name="TextBox 35"/>
              <p:cNvSpPr txBox="1">
                <a:spLocks noRot="1" noChangeAspect="1" noMove="1" noResize="1" noEditPoints="1" noAdjustHandles="1" noChangeArrowheads="1" noChangeShapeType="1" noTextEdit="1"/>
              </p:cNvSpPr>
              <p:nvPr/>
            </p:nvSpPr>
            <p:spPr>
              <a:xfrm>
                <a:off x="5105400" y="4267200"/>
                <a:ext cx="1095172" cy="30777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6248400" y="4267200"/>
                <a:ext cx="67140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ea typeface="Cambria Math"/>
                        </a:rPr>
                        <m:t>𝛼</m:t>
                      </m:r>
                      <m:r>
                        <a:rPr lang="en-GB" sz="1400" b="0" i="1" smtClean="0">
                          <a:latin typeface="Cambria Math"/>
                        </a:rPr>
                        <m:t>=0</m:t>
                      </m:r>
                    </m:oMath>
                  </m:oMathPara>
                </a14:m>
                <a:endParaRPr lang="en-GB" sz="1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6248400" y="4267200"/>
                <a:ext cx="671401" cy="307777"/>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7010400" y="4191000"/>
                <a:ext cx="683264" cy="4583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ea typeface="Cambria Math"/>
                        </a:rPr>
                        <m:t>𝛽</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ea typeface="Cambria Math"/>
                            </a:rPr>
                            <m:t>𝜋</m:t>
                          </m:r>
                        </m:num>
                        <m:den>
                          <m:r>
                            <a:rPr lang="en-GB" sz="1400" b="0" i="1" smtClean="0">
                              <a:latin typeface="Cambria Math"/>
                            </a:rPr>
                            <m:t>4</m:t>
                          </m:r>
                        </m:den>
                      </m:f>
                    </m:oMath>
                  </m:oMathPara>
                </a14:m>
                <a:endParaRPr lang="en-GB" sz="1400" dirty="0"/>
              </a:p>
            </p:txBody>
          </p:sp>
        </mc:Choice>
        <mc:Fallback xmlns="">
          <p:sp>
            <p:nvSpPr>
              <p:cNvPr id="41" name="TextBox 40"/>
              <p:cNvSpPr txBox="1">
                <a:spLocks noRot="1" noChangeAspect="1" noMove="1" noResize="1" noEditPoints="1" noAdjustHandles="1" noChangeArrowheads="1" noChangeShapeType="1" noTextEdit="1"/>
              </p:cNvSpPr>
              <p:nvPr/>
            </p:nvSpPr>
            <p:spPr>
              <a:xfrm>
                <a:off x="7010400" y="4191000"/>
                <a:ext cx="683264" cy="458395"/>
              </a:xfrm>
              <a:prstGeom prst="rect">
                <a:avLst/>
              </a:prstGeom>
              <a:blipFill>
                <a:blip r:embed="rId7"/>
                <a:stretch>
                  <a:fillRect b="-1333"/>
                </a:stretch>
              </a:blipFill>
            </p:spPr>
            <p:txBody>
              <a:bodyPr/>
              <a:lstStyle/>
              <a:p>
                <a:r>
                  <a:rPr lang="en-GB">
                    <a:noFill/>
                  </a:rPr>
                  <a:t> </a:t>
                </a:r>
              </a:p>
            </p:txBody>
          </p:sp>
        </mc:Fallback>
      </mc:AlternateContent>
      <p:sp>
        <p:nvSpPr>
          <p:cNvPr id="43" name="TextBox 42"/>
          <p:cNvSpPr txBox="1"/>
          <p:nvPr/>
        </p:nvSpPr>
        <p:spPr>
          <a:xfrm>
            <a:off x="4038600" y="4724400"/>
            <a:ext cx="4833374" cy="307777"/>
          </a:xfrm>
          <a:prstGeom prst="rect">
            <a:avLst/>
          </a:prstGeom>
          <a:noFill/>
        </p:spPr>
        <p:txBody>
          <a:bodyPr wrap="none" rtlCol="0">
            <a:spAutoFit/>
          </a:bodyPr>
          <a:lstStyle/>
          <a:p>
            <a:r>
              <a:rPr lang="en-GB" sz="1400" dirty="0">
                <a:solidFill>
                  <a:srgbClr val="FF0000"/>
                </a:solidFill>
                <a:latin typeface="Comic Sans MS" panose="030F0702030302020204" pitchFamily="66" charset="0"/>
              </a:rPr>
              <a:t>We will substitute these into the formula for the area…</a:t>
            </a:r>
          </a:p>
        </p:txBody>
      </p:sp>
      <mc:AlternateContent xmlns:mc="http://schemas.openxmlformats.org/markup-compatibility/2006" xmlns:a14="http://schemas.microsoft.com/office/drawing/2010/main">
        <mc:Choice Requires="a14">
          <p:sp>
            <p:nvSpPr>
              <p:cNvPr id="44" name="TextBox 43"/>
              <p:cNvSpPr txBox="1"/>
              <p:nvPr/>
            </p:nvSpPr>
            <p:spPr>
              <a:xfrm>
                <a:off x="5638800" y="5105400"/>
                <a:ext cx="1646412" cy="5872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𝐴𝑟𝑒𝑎</m:t>
                      </m:r>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1</m:t>
                          </m:r>
                        </m:num>
                        <m:den>
                          <m:r>
                            <a:rPr lang="en-US" sz="1400" b="0" i="1" smtClean="0">
                              <a:latin typeface="Cambria Math"/>
                            </a:rPr>
                            <m:t>2</m:t>
                          </m:r>
                        </m:den>
                      </m:f>
                      <m:nary>
                        <m:naryPr>
                          <m:ctrlPr>
                            <a:rPr lang="en-US" sz="1400" b="0" i="1" smtClean="0">
                              <a:latin typeface="Cambria Math" panose="02040503050406030204" pitchFamily="18" charset="0"/>
                            </a:rPr>
                          </m:ctrlPr>
                        </m:naryPr>
                        <m:sub>
                          <m:r>
                            <m:rPr>
                              <m:brk m:alnAt="23"/>
                            </m:rPr>
                            <a:rPr lang="en-US" sz="1400" b="0" i="1" smtClean="0">
                              <a:latin typeface="Cambria Math"/>
                              <a:ea typeface="Cambria Math"/>
                            </a:rPr>
                            <m:t>𝛼</m:t>
                          </m:r>
                        </m:sub>
                        <m:sup>
                          <m:r>
                            <a:rPr lang="en-US" sz="1400" b="0" i="1" smtClean="0">
                              <a:latin typeface="Cambria Math"/>
                              <a:ea typeface="Cambria Math"/>
                            </a:rPr>
                            <m:t>𝛽</m:t>
                          </m:r>
                        </m:sup>
                        <m:e>
                          <m:sSup>
                            <m:sSupPr>
                              <m:ctrlPr>
                                <a:rPr lang="en-US" sz="1400" b="0" i="1" smtClean="0">
                                  <a:latin typeface="Cambria Math" panose="02040503050406030204" pitchFamily="18" charset="0"/>
                                </a:rPr>
                              </m:ctrlPr>
                            </m:sSupPr>
                            <m:e>
                              <m:r>
                                <a:rPr lang="en-US" sz="1400" b="0" i="1" smtClean="0">
                                  <a:latin typeface="Cambria Math"/>
                                </a:rPr>
                                <m:t>𝑟</m:t>
                              </m:r>
                            </m:e>
                            <m:sup>
                              <m:r>
                                <a:rPr lang="en-US" sz="1400" b="0" i="1" smtClean="0">
                                  <a:latin typeface="Cambria Math"/>
                                </a:rPr>
                                <m:t>2</m:t>
                              </m:r>
                            </m:sup>
                          </m:sSup>
                          <m:r>
                            <a:rPr lang="en-US" sz="1400" b="0" i="1" smtClean="0">
                              <a:latin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44" name="TextBox 43"/>
              <p:cNvSpPr txBox="1">
                <a:spLocks noRot="1" noChangeAspect="1" noMove="1" noResize="1" noEditPoints="1" noAdjustHandles="1" noChangeArrowheads="1" noChangeShapeType="1" noTextEdit="1"/>
              </p:cNvSpPr>
              <p:nvPr/>
            </p:nvSpPr>
            <p:spPr>
              <a:xfrm>
                <a:off x="5638800" y="5105400"/>
                <a:ext cx="1646412" cy="587277"/>
              </a:xfrm>
              <a:prstGeom prst="rect">
                <a:avLst/>
              </a:prstGeom>
              <a:blipFill>
                <a:blip r:embed="rId8"/>
                <a:stretch>
                  <a:fillRect/>
                </a:stretch>
              </a:blipFill>
              <a:ln w="25400">
                <a:noFill/>
              </a:ln>
            </p:spPr>
            <p:txBody>
              <a:bodyPr/>
              <a:lstStyle/>
              <a:p>
                <a:r>
                  <a:rPr lang="en-GB">
                    <a:noFill/>
                  </a:rPr>
                  <a:t> </a:t>
                </a:r>
              </a:p>
            </p:txBody>
          </p:sp>
        </mc:Fallback>
      </mc:AlternateContent>
      <p:sp>
        <p:nvSpPr>
          <p:cNvPr id="31" name="タイトル 1">
            <a:extLst>
              <a:ext uri="{FF2B5EF4-FFF2-40B4-BE49-F238E27FC236}">
                <a16:creationId xmlns:a16="http://schemas.microsoft.com/office/drawing/2014/main" id="{A9A265C1-D232-468F-9B15-61267E51C878}"/>
              </a:ext>
            </a:extLst>
          </p:cNvPr>
          <p:cNvSpPr>
            <a:spLocks noGrp="1"/>
          </p:cNvSpPr>
          <p:nvPr>
            <p:ph type="title"/>
          </p:nvPr>
        </p:nvSpPr>
        <p:spPr>
          <a:xfrm>
            <a:off x="628650" y="286524"/>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33" name="テキスト ボックス 32">
            <a:extLst>
              <a:ext uri="{FF2B5EF4-FFF2-40B4-BE49-F238E27FC236}">
                <a16:creationId xmlns:a16="http://schemas.microsoft.com/office/drawing/2014/main" id="{5641A57B-7262-458F-93C0-12CBCFF638FA}"/>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p:spTree>
    <p:extLst>
      <p:ext uri="{BB962C8B-B14F-4D97-AF65-F5344CB8AC3E}">
        <p14:creationId xmlns:p14="http://schemas.microsoft.com/office/powerpoint/2010/main" val="377970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blinds(horizontal)">
                                      <p:cBhvr>
                                        <p:cTn id="7" dur="500"/>
                                        <p:tgtEl>
                                          <p:spTgt spid="3">
                                            <p:txEl>
                                              <p:pRg st="10" end="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3" presetClass="exit" presetSubtype="10" fill="hold" nodeType="withEffect">
                                  <p:stCondLst>
                                    <p:cond delay="0"/>
                                  </p:stCondLst>
                                  <p:childTnLst>
                                    <p:animEffect transition="out" filter="blinds(horizontal)">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par>
                                <p:cTn id="16" presetID="3" presetClass="exit" presetSubtype="10" fill="hold" nodeType="withEffect">
                                  <p:stCondLst>
                                    <p:cond delay="0"/>
                                  </p:stCondLst>
                                  <p:childTnLst>
                                    <p:animEffect transition="out" filter="blinds(horizontal)">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par>
                                <p:cTn id="19" presetID="3" presetClass="exit" presetSubtype="10" fill="hold" nodeType="withEffect">
                                  <p:stCondLst>
                                    <p:cond delay="0"/>
                                  </p:stCondLst>
                                  <p:childTnLst>
                                    <p:animEffect transition="out" filter="blinds(horizontal)">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par>
                                <p:cTn id="22" presetID="3" presetClass="exit" presetSubtype="10" fill="hold" nodeType="withEffect">
                                  <p:stCondLst>
                                    <p:cond delay="0"/>
                                  </p:stCondLst>
                                  <p:childTnLst>
                                    <p:animEffect transition="out" filter="blinds(horizontal)">
                                      <p:cBhvr>
                                        <p:cTn id="23" dur="500"/>
                                        <p:tgtEl>
                                          <p:spTgt spid="18"/>
                                        </p:tgtEl>
                                      </p:cBhvr>
                                    </p:animEffect>
                                    <p:set>
                                      <p:cBhvr>
                                        <p:cTn id="24" dur="1" fill="hold">
                                          <p:stCondLst>
                                            <p:cond delay="499"/>
                                          </p:stCondLst>
                                        </p:cTn>
                                        <p:tgtEl>
                                          <p:spTgt spid="18"/>
                                        </p:tgtEl>
                                        <p:attrNameLst>
                                          <p:attrName>style.visibility</p:attrName>
                                        </p:attrNameLst>
                                      </p:cBhvr>
                                      <p:to>
                                        <p:strVal val="hidden"/>
                                      </p:to>
                                    </p:set>
                                  </p:childTnLst>
                                </p:cTn>
                              </p:par>
                              <p:par>
                                <p:cTn id="25" presetID="3" presetClass="exit" presetSubtype="10" fill="hold" grpId="0" nodeType="withEffect">
                                  <p:stCondLst>
                                    <p:cond delay="0"/>
                                  </p:stCondLst>
                                  <p:childTnLst>
                                    <p:animEffect transition="out" filter="blinds(horizontal)">
                                      <p:cBhvr>
                                        <p:cTn id="26" dur="500"/>
                                        <p:tgtEl>
                                          <p:spTgt spid="20"/>
                                        </p:tgtEl>
                                      </p:cBhvr>
                                    </p:animEffect>
                                    <p:set>
                                      <p:cBhvr>
                                        <p:cTn id="27" dur="1" fill="hold">
                                          <p:stCondLst>
                                            <p:cond delay="499"/>
                                          </p:stCondLst>
                                        </p:cTn>
                                        <p:tgtEl>
                                          <p:spTgt spid="20"/>
                                        </p:tgtEl>
                                        <p:attrNameLst>
                                          <p:attrName>style.visibility</p:attrName>
                                        </p:attrNameLst>
                                      </p:cBhvr>
                                      <p:to>
                                        <p:strVal val="hidden"/>
                                      </p:to>
                                    </p:set>
                                  </p:childTnLst>
                                </p:cTn>
                              </p:par>
                              <p:par>
                                <p:cTn id="28" presetID="3" presetClass="exit" presetSubtype="10" fill="hold" grpId="0" nodeType="withEffect">
                                  <p:stCondLst>
                                    <p:cond delay="0"/>
                                  </p:stCondLst>
                                  <p:childTnLst>
                                    <p:animEffect transition="out" filter="blinds(horizontal)">
                                      <p:cBhvr>
                                        <p:cTn id="29" dur="500"/>
                                        <p:tgtEl>
                                          <p:spTgt spid="21"/>
                                        </p:tgtEl>
                                      </p:cBhvr>
                                    </p:animEffect>
                                    <p:set>
                                      <p:cBhvr>
                                        <p:cTn id="30" dur="1" fill="hold">
                                          <p:stCondLst>
                                            <p:cond delay="499"/>
                                          </p:stCondLst>
                                        </p:cTn>
                                        <p:tgtEl>
                                          <p:spTgt spid="21"/>
                                        </p:tgtEl>
                                        <p:attrNameLst>
                                          <p:attrName>style.visibility</p:attrName>
                                        </p:attrNameLst>
                                      </p:cBhvr>
                                      <p:to>
                                        <p:strVal val="hidden"/>
                                      </p:to>
                                    </p:set>
                                  </p:childTnLst>
                                </p:cTn>
                              </p:par>
                              <p:par>
                                <p:cTn id="31" presetID="3" presetClass="exit" presetSubtype="10" fill="hold" grpId="0" nodeType="withEffect">
                                  <p:stCondLst>
                                    <p:cond delay="0"/>
                                  </p:stCondLst>
                                  <p:childTnLst>
                                    <p:animEffect transition="out" filter="blinds(horizontal)">
                                      <p:cBhvr>
                                        <p:cTn id="32" dur="500"/>
                                        <p:tgtEl>
                                          <p:spTgt spid="22"/>
                                        </p:tgtEl>
                                      </p:cBhvr>
                                    </p:animEffect>
                                    <p:set>
                                      <p:cBhvr>
                                        <p:cTn id="33" dur="1" fill="hold">
                                          <p:stCondLst>
                                            <p:cond delay="499"/>
                                          </p:stCondLst>
                                        </p:cTn>
                                        <p:tgtEl>
                                          <p:spTgt spid="22"/>
                                        </p:tgtEl>
                                        <p:attrNameLst>
                                          <p:attrName>style.visibility</p:attrName>
                                        </p:attrNameLst>
                                      </p:cBhvr>
                                      <p:to>
                                        <p:strVal val="hidden"/>
                                      </p:to>
                                    </p:set>
                                  </p:childTnLst>
                                </p:cTn>
                              </p:par>
                              <p:par>
                                <p:cTn id="34" presetID="3" presetClass="exit" presetSubtype="10" fill="hold" grpId="0" nodeType="withEffect">
                                  <p:stCondLst>
                                    <p:cond delay="0"/>
                                  </p:stCondLst>
                                  <p:childTnLst>
                                    <p:animEffect transition="out" filter="blinds(horizontal)">
                                      <p:cBhvr>
                                        <p:cTn id="35" dur="500"/>
                                        <p:tgtEl>
                                          <p:spTgt spid="23"/>
                                        </p:tgtEl>
                                      </p:cBhvr>
                                    </p:animEffect>
                                    <p:set>
                                      <p:cBhvr>
                                        <p:cTn id="36" dur="1" fill="hold">
                                          <p:stCondLst>
                                            <p:cond delay="499"/>
                                          </p:stCondLst>
                                        </p:cTn>
                                        <p:tgtEl>
                                          <p:spTgt spid="23"/>
                                        </p:tgtEl>
                                        <p:attrNameLst>
                                          <p:attrName>style.visibility</p:attrName>
                                        </p:attrNameLst>
                                      </p:cBhvr>
                                      <p:to>
                                        <p:strVal val="hidden"/>
                                      </p:to>
                                    </p:set>
                                  </p:childTnLst>
                                </p:cTn>
                              </p:par>
                              <p:par>
                                <p:cTn id="37" presetID="3" presetClass="exit" presetSubtype="10" fill="hold" grpId="0" nodeType="withEffect">
                                  <p:stCondLst>
                                    <p:cond delay="0"/>
                                  </p:stCondLst>
                                  <p:childTnLst>
                                    <p:animEffect transition="out" filter="blinds(horizontal)">
                                      <p:cBhvr>
                                        <p:cTn id="38" dur="500"/>
                                        <p:tgtEl>
                                          <p:spTgt spid="24"/>
                                        </p:tgtEl>
                                      </p:cBhvr>
                                    </p:animEffect>
                                    <p:set>
                                      <p:cBhvr>
                                        <p:cTn id="39" dur="1" fill="hold">
                                          <p:stCondLst>
                                            <p:cond delay="499"/>
                                          </p:stCondLst>
                                        </p:cTn>
                                        <p:tgtEl>
                                          <p:spTgt spid="24"/>
                                        </p:tgtEl>
                                        <p:attrNameLst>
                                          <p:attrName>style.visibility</p:attrName>
                                        </p:attrNameLst>
                                      </p:cBhvr>
                                      <p:to>
                                        <p:strVal val="hidden"/>
                                      </p:to>
                                    </p:set>
                                  </p:childTnLst>
                                </p:cTn>
                              </p:par>
                              <p:par>
                                <p:cTn id="40" presetID="3" presetClass="exit" presetSubtype="10" fill="hold" grpId="0" nodeType="withEffect">
                                  <p:stCondLst>
                                    <p:cond delay="0"/>
                                  </p:stCondLst>
                                  <p:childTnLst>
                                    <p:animEffect transition="out" filter="blinds(horizontal)">
                                      <p:cBhvr>
                                        <p:cTn id="41" dur="500"/>
                                        <p:tgtEl>
                                          <p:spTgt spid="25"/>
                                        </p:tgtEl>
                                      </p:cBhvr>
                                    </p:animEffect>
                                    <p:set>
                                      <p:cBhvr>
                                        <p:cTn id="42" dur="1" fill="hold">
                                          <p:stCondLst>
                                            <p:cond delay="499"/>
                                          </p:stCondLst>
                                        </p:cTn>
                                        <p:tgtEl>
                                          <p:spTgt spid="25"/>
                                        </p:tgtEl>
                                        <p:attrNameLst>
                                          <p:attrName>style.visibility</p:attrName>
                                        </p:attrNameLst>
                                      </p:cBhvr>
                                      <p:to>
                                        <p:strVal val="hidden"/>
                                      </p:to>
                                    </p:set>
                                  </p:childTnLst>
                                </p:cTn>
                              </p:par>
                              <p:par>
                                <p:cTn id="43" presetID="3" presetClass="entr" presetSubtype="1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blinds(horizontal)">
                                      <p:cBhvr>
                                        <p:cTn id="45" dur="500"/>
                                        <p:tgtEl>
                                          <p:spTgt spid="34"/>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blinds(horizontal)">
                                      <p:cBhvr>
                                        <p:cTn id="50" dur="500"/>
                                        <p:tgtEl>
                                          <p:spTgt spid="35"/>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blinds(horizontal)">
                                      <p:cBhvr>
                                        <p:cTn id="55" dur="500"/>
                                        <p:tgtEl>
                                          <p:spTgt spid="36"/>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blinds(horizontal)">
                                      <p:cBhvr>
                                        <p:cTn id="60" dur="500"/>
                                        <p:tgtEl>
                                          <p:spTgt spid="40"/>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blinds(horizontal)">
                                      <p:cBhvr>
                                        <p:cTn id="65" dur="500"/>
                                        <p:tgtEl>
                                          <p:spTgt spid="41"/>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blinds(horizontal)">
                                      <p:cBhvr>
                                        <p:cTn id="70" dur="500"/>
                                        <p:tgtEl>
                                          <p:spTgt spid="43"/>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blinds(horizontal)">
                                      <p:cBhvr>
                                        <p:cTn id="7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35" grpId="0"/>
      <p:bldP spid="36" grpId="0"/>
      <p:bldP spid="40" grpId="0"/>
      <p:bldP spid="41" grpId="0"/>
      <p:bldP spid="43" grpId="0"/>
      <p:bldP spid="4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124200" cy="4800600"/>
          </a:xfrm>
        </p:spPr>
        <p:txBody>
          <a:bodyPr>
            <a:normAutofit/>
          </a:bodyPr>
          <a:lstStyle/>
          <a:p>
            <a:pPr marL="0" indent="0" algn="ctr">
              <a:buNone/>
            </a:pPr>
            <a:r>
              <a:rPr lang="en-GB" sz="1400" b="1" dirty="0">
                <a:latin typeface="Comic Sans MS" panose="030F0702030302020204" pitchFamily="66" charset="0"/>
              </a:rPr>
              <a:t>You can use Integration to find areas of sectors of curves, given their Polar equations</a:t>
            </a:r>
            <a:endParaRPr lang="en-GB" sz="1400" dirty="0">
              <a:latin typeface="Comic Sans MS" panose="030F0702030302020204" pitchFamily="66" charset="0"/>
            </a:endParaRPr>
          </a:p>
          <a:p>
            <a:pPr marL="0" indent="0" algn="ctr">
              <a:buNone/>
            </a:pPr>
            <a:endParaRPr lang="en-US" sz="1400" b="1" dirty="0">
              <a:latin typeface="Comic Sans MS" panose="030F0702030302020204" pitchFamily="66" charset="0"/>
            </a:endParaRPr>
          </a:p>
          <a:p>
            <a:pPr marL="0" indent="0" algn="ctr">
              <a:buNone/>
            </a:pPr>
            <a:r>
              <a:rPr lang="en-US" sz="1400" dirty="0">
                <a:latin typeface="Comic Sans MS" panose="030F0702030302020204" pitchFamily="66" charset="0"/>
              </a:rPr>
              <a:t>Find the area of </a:t>
            </a:r>
            <a:r>
              <a:rPr lang="en-US" sz="1400" u="sng" dirty="0">
                <a:latin typeface="Comic Sans MS" panose="030F0702030302020204" pitchFamily="66" charset="0"/>
              </a:rPr>
              <a:t>one</a:t>
            </a:r>
            <a:r>
              <a:rPr lang="en-US" sz="1400" dirty="0">
                <a:latin typeface="Comic Sans MS" panose="030F0702030302020204" pitchFamily="66" charset="0"/>
              </a:rPr>
              <a:t> loop of the curve with polar equation:</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r = asin4</a:t>
            </a:r>
            <a:r>
              <a:rPr lang="el-GR" sz="1400" dirty="0">
                <a:latin typeface="Comic Sans MS" panose="030F0702030302020204" pitchFamily="66" charset="0"/>
                <a:sym typeface="Wingdings" panose="05000000000000000000" pitchFamily="2" charset="2"/>
              </a:rPr>
              <a:t>θ</a:t>
            </a: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a:p>
            <a:pPr algn="ctr">
              <a:buFont typeface="Wingdings"/>
              <a:buChar char="à"/>
            </a:pP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3" name="TextBox 52"/>
              <p:cNvSpPr txBox="1"/>
              <p:nvPr/>
            </p:nvSpPr>
            <p:spPr>
              <a:xfrm>
                <a:off x="0" y="0"/>
                <a:ext cx="1856534" cy="65800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𝐴𝑟𝑒𝑎</m:t>
                      </m:r>
                      <m:r>
                        <a:rPr lang="en-US" sz="1600" b="0" i="1" smtClean="0">
                          <a:latin typeface="Cambria Math"/>
                        </a:rPr>
                        <m:t>=</m:t>
                      </m:r>
                      <m:f>
                        <m:fPr>
                          <m:ctrlPr>
                            <a:rPr lang="en-US" sz="1600" b="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2</m:t>
                          </m:r>
                        </m:den>
                      </m:f>
                      <m:nary>
                        <m:naryPr>
                          <m:ctrlPr>
                            <a:rPr lang="en-US" sz="1600" b="0" i="1" smtClean="0">
                              <a:latin typeface="Cambria Math" panose="02040503050406030204" pitchFamily="18" charset="0"/>
                            </a:rPr>
                          </m:ctrlPr>
                        </m:naryPr>
                        <m:sub>
                          <m:r>
                            <m:rPr>
                              <m:brk m:alnAt="23"/>
                            </m:rPr>
                            <a:rPr lang="en-US" sz="1600" b="0" i="1" smtClean="0">
                              <a:latin typeface="Cambria Math"/>
                              <a:ea typeface="Cambria Math"/>
                            </a:rPr>
                            <m:t>𝛼</m:t>
                          </m:r>
                        </m:sub>
                        <m:sup>
                          <m:r>
                            <a:rPr lang="en-US" sz="1600" b="0" i="1" smtClean="0">
                              <a:latin typeface="Cambria Math"/>
                              <a:ea typeface="Cambria Math"/>
                            </a:rPr>
                            <m:t>𝛽</m:t>
                          </m:r>
                        </m:sup>
                        <m:e>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 </m:t>
                          </m:r>
                          <m:r>
                            <a:rPr lang="en-US" sz="1600" b="0" i="1" smtClean="0">
                              <a:latin typeface="Cambria Math"/>
                            </a:rPr>
                            <m:t>𝑑</m:t>
                          </m:r>
                          <m:r>
                            <a:rPr lang="en-US" sz="1600" b="0" i="1" smtClean="0">
                              <a:latin typeface="Cambria Math"/>
                              <a:ea typeface="Cambria Math"/>
                            </a:rPr>
                            <m:t>𝜃</m:t>
                          </m:r>
                        </m:e>
                      </m:nary>
                    </m:oMath>
                  </m:oMathPara>
                </a14:m>
                <a:endParaRPr lang="en-GB" sz="1600" dirty="0"/>
              </a:p>
            </p:txBody>
          </p:sp>
        </mc:Choice>
        <mc:Fallback xmlns="">
          <p:sp>
            <p:nvSpPr>
              <p:cNvPr id="53" name="TextBox 52"/>
              <p:cNvSpPr txBox="1">
                <a:spLocks noRot="1" noChangeAspect="1" noMove="1" noResize="1" noEditPoints="1" noAdjustHandles="1" noChangeArrowheads="1" noChangeShapeType="1" noTextEdit="1"/>
              </p:cNvSpPr>
              <p:nvPr/>
            </p:nvSpPr>
            <p:spPr>
              <a:xfrm>
                <a:off x="0" y="0"/>
                <a:ext cx="1856534" cy="658001"/>
              </a:xfrm>
              <a:prstGeom prst="rect">
                <a:avLst/>
              </a:prstGeom>
              <a:blipFill>
                <a:blip r:embed="rId2"/>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57200" y="3810000"/>
                <a:ext cx="109517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𝑟</m:t>
                      </m:r>
                      <m:r>
                        <a:rPr lang="en-GB" sz="1400" b="0" i="1" smtClean="0">
                          <a:latin typeface="Cambria Math"/>
                        </a:rPr>
                        <m:t>=</m:t>
                      </m:r>
                      <m:r>
                        <a:rPr lang="en-GB" sz="1400" b="0" i="1" smtClean="0">
                          <a:latin typeface="Cambria Math"/>
                        </a:rPr>
                        <m:t>𝑎𝑠𝑖𝑛</m:t>
                      </m:r>
                      <m:r>
                        <a:rPr lang="en-GB" sz="1400" b="0" i="1" smtClean="0">
                          <a:latin typeface="Cambria Math"/>
                        </a:rPr>
                        <m:t>4</m:t>
                      </m:r>
                      <m:r>
                        <a:rPr lang="en-GB" sz="1400" b="0" i="1" smtClean="0">
                          <a:latin typeface="Cambria Math"/>
                          <a:ea typeface="Cambria Math"/>
                        </a:rPr>
                        <m:t>𝜃</m:t>
                      </m:r>
                    </m:oMath>
                  </m:oMathPara>
                </a14:m>
                <a:endParaRPr lang="en-GB" sz="1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457200" y="3810000"/>
                <a:ext cx="1095172" cy="307777"/>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1600200" y="3810000"/>
                <a:ext cx="67140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ea typeface="Cambria Math"/>
                        </a:rPr>
                        <m:t>𝛼</m:t>
                      </m:r>
                      <m:r>
                        <a:rPr lang="en-GB" sz="1400" b="0" i="1" smtClean="0">
                          <a:latin typeface="Cambria Math"/>
                        </a:rPr>
                        <m:t>=0</m:t>
                      </m:r>
                    </m:oMath>
                  </m:oMathPara>
                </a14:m>
                <a:endParaRPr lang="en-GB" sz="1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1600200" y="3810000"/>
                <a:ext cx="671401" cy="307777"/>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2362200" y="3733800"/>
                <a:ext cx="683264" cy="4583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ea typeface="Cambria Math"/>
                        </a:rPr>
                        <m:t>𝛽</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ea typeface="Cambria Math"/>
                            </a:rPr>
                            <m:t>𝜋</m:t>
                          </m:r>
                        </m:num>
                        <m:den>
                          <m:r>
                            <a:rPr lang="en-GB" sz="1400" b="0" i="1" smtClean="0">
                              <a:latin typeface="Cambria Math"/>
                            </a:rPr>
                            <m:t>4</m:t>
                          </m:r>
                        </m:den>
                      </m:f>
                    </m:oMath>
                  </m:oMathPara>
                </a14:m>
                <a:endParaRPr lang="en-GB" sz="1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2362200" y="3733800"/>
                <a:ext cx="683264" cy="458395"/>
              </a:xfrm>
              <a:prstGeom prst="rect">
                <a:avLst/>
              </a:prstGeom>
              <a:blipFill>
                <a:blip r:embed="rId5"/>
                <a:stretch>
                  <a:fillRect b="-1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3810000" y="1371600"/>
                <a:ext cx="1019703" cy="5872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a:rPr>
                            <m:t>1</m:t>
                          </m:r>
                        </m:num>
                        <m:den>
                          <m:r>
                            <a:rPr lang="en-US" sz="1400" b="0" i="1" smtClean="0">
                              <a:latin typeface="Cambria Math"/>
                            </a:rPr>
                            <m:t>2</m:t>
                          </m:r>
                        </m:den>
                      </m:f>
                      <m:nary>
                        <m:naryPr>
                          <m:ctrlPr>
                            <a:rPr lang="en-US" sz="1400" b="0" i="1" smtClean="0">
                              <a:latin typeface="Cambria Math" panose="02040503050406030204" pitchFamily="18" charset="0"/>
                            </a:rPr>
                          </m:ctrlPr>
                        </m:naryPr>
                        <m:sub>
                          <m:r>
                            <m:rPr>
                              <m:brk m:alnAt="23"/>
                            </m:rPr>
                            <a:rPr lang="en-US" sz="1400" b="0" i="1" smtClean="0">
                              <a:latin typeface="Cambria Math"/>
                              <a:ea typeface="Cambria Math"/>
                            </a:rPr>
                            <m:t>𝛼</m:t>
                          </m:r>
                        </m:sub>
                        <m:sup>
                          <m:r>
                            <a:rPr lang="en-US" sz="1400" b="0" i="1" smtClean="0">
                              <a:latin typeface="Cambria Math"/>
                              <a:ea typeface="Cambria Math"/>
                            </a:rPr>
                            <m:t>𝛽</m:t>
                          </m:r>
                        </m:sup>
                        <m:e>
                          <m:sSup>
                            <m:sSupPr>
                              <m:ctrlPr>
                                <a:rPr lang="en-US" sz="1400" b="0" i="1" smtClean="0">
                                  <a:latin typeface="Cambria Math" panose="02040503050406030204" pitchFamily="18" charset="0"/>
                                </a:rPr>
                              </m:ctrlPr>
                            </m:sSupPr>
                            <m:e>
                              <m:r>
                                <a:rPr lang="en-US" sz="1400" b="0" i="1" smtClean="0">
                                  <a:latin typeface="Cambria Math"/>
                                </a:rPr>
                                <m:t>𝑟</m:t>
                              </m:r>
                            </m:e>
                            <m:sup>
                              <m:r>
                                <a:rPr lang="en-US" sz="1400" b="0" i="1" smtClean="0">
                                  <a:latin typeface="Cambria Math"/>
                                </a:rPr>
                                <m:t>2</m:t>
                              </m:r>
                            </m:sup>
                          </m:sSup>
                          <m:r>
                            <a:rPr lang="en-US" sz="1400" b="0" i="1" smtClean="0">
                              <a:latin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3810000" y="1371600"/>
                <a:ext cx="1019703" cy="587277"/>
              </a:xfrm>
              <a:prstGeom prst="rect">
                <a:avLst/>
              </a:prstGeom>
              <a:blipFill>
                <a:blip r:embed="rId6"/>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810000" y="2057400"/>
                <a:ext cx="1617687" cy="63446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a:rPr>
                            <m:t>1</m:t>
                          </m:r>
                        </m:num>
                        <m:den>
                          <m:r>
                            <a:rPr lang="en-US" sz="1400" b="0" i="1" smtClean="0">
                              <a:latin typeface="Cambria Math"/>
                            </a:rPr>
                            <m:t>2</m:t>
                          </m:r>
                        </m:den>
                      </m:f>
                      <m:nary>
                        <m:naryPr>
                          <m:ctrlPr>
                            <a:rPr lang="en-US" sz="1400" b="0" i="1" smtClean="0">
                              <a:latin typeface="Cambria Math" panose="02040503050406030204" pitchFamily="18" charset="0"/>
                            </a:rPr>
                          </m:ctrlPr>
                        </m:naryPr>
                        <m:sub>
                          <m:r>
                            <m:rPr>
                              <m:brk m:alnAt="23"/>
                            </m:rPr>
                            <a:rPr lang="en-US" sz="1400" b="0" i="1" smtClean="0">
                              <a:latin typeface="Cambria Math"/>
                              <a:ea typeface="Cambria Math"/>
                            </a:rPr>
                            <m:t>0</m:t>
                          </m:r>
                        </m:sub>
                        <m:sup>
                          <m:f>
                            <m:fPr>
                              <m:ctrlPr>
                                <a:rPr lang="en-US" sz="1400" b="0" i="1" smtClean="0">
                                  <a:latin typeface="Cambria Math" panose="02040503050406030204" pitchFamily="18" charset="0"/>
                                  <a:ea typeface="Cambria Math"/>
                                </a:rPr>
                              </m:ctrlPr>
                            </m:fPr>
                            <m:num>
                              <m:r>
                                <a:rPr lang="en-US" sz="1400" b="0" i="1" smtClean="0">
                                  <a:latin typeface="Cambria Math"/>
                                  <a:ea typeface="Cambria Math"/>
                                </a:rPr>
                                <m:t>𝜋</m:t>
                              </m:r>
                            </m:num>
                            <m:den>
                              <m:r>
                                <a:rPr lang="en-US" sz="1400" b="0" i="1" smtClean="0">
                                  <a:latin typeface="Cambria Math"/>
                                  <a:ea typeface="Cambria Math"/>
                                </a:rPr>
                                <m:t>4</m:t>
                              </m:r>
                            </m:den>
                          </m:f>
                        </m:sup>
                        <m:e>
                          <m:sSup>
                            <m:sSupPr>
                              <m:ctrlPr>
                                <a:rPr lang="en-US" sz="1400" b="0" i="1" smtClean="0">
                                  <a:latin typeface="Cambria Math" panose="02040503050406030204" pitchFamily="18" charset="0"/>
                                </a:rPr>
                              </m:ctrlPr>
                            </m:sSupPr>
                            <m:e>
                              <m:d>
                                <m:dPr>
                                  <m:ctrlPr>
                                    <a:rPr lang="en-US" sz="1400" b="0" i="1" smtClean="0">
                                      <a:latin typeface="Cambria Math" panose="02040503050406030204" pitchFamily="18" charset="0"/>
                                    </a:rPr>
                                  </m:ctrlPr>
                                </m:dPr>
                                <m:e>
                                  <m:r>
                                    <a:rPr lang="en-US" sz="1400" b="0" i="1" smtClean="0">
                                      <a:latin typeface="Cambria Math"/>
                                    </a:rPr>
                                    <m:t>𝑎𝑠𝑖𝑛</m:t>
                                  </m:r>
                                  <m:r>
                                    <a:rPr lang="en-US" sz="1400" b="0" i="1" smtClean="0">
                                      <a:latin typeface="Cambria Math"/>
                                    </a:rPr>
                                    <m:t>4</m:t>
                                  </m:r>
                                  <m:r>
                                    <a:rPr lang="en-US" sz="1400" b="0" i="1" smtClean="0">
                                      <a:latin typeface="Cambria Math"/>
                                      <a:ea typeface="Cambria Math"/>
                                    </a:rPr>
                                    <m:t>𝜃</m:t>
                                  </m:r>
                                </m:e>
                              </m:d>
                            </m:e>
                            <m:sup>
                              <m:r>
                                <a:rPr lang="en-US" sz="1400" b="0" i="1" smtClean="0">
                                  <a:latin typeface="Cambria Math"/>
                                </a:rPr>
                                <m:t>2</m:t>
                              </m:r>
                            </m:sup>
                          </m:sSup>
                          <m:r>
                            <a:rPr lang="en-US" sz="1400" b="0" i="1" smtClean="0">
                              <a:latin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810000" y="2057400"/>
                <a:ext cx="1617687" cy="634469"/>
              </a:xfrm>
              <a:prstGeom prst="rect">
                <a:avLst/>
              </a:prstGeom>
              <a:blipFill>
                <a:blip r:embed="rId7"/>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810000" y="2819400"/>
                <a:ext cx="1588833" cy="63446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a:rPr>
                            <m:t>1</m:t>
                          </m:r>
                        </m:num>
                        <m:den>
                          <m:r>
                            <a:rPr lang="en-US" sz="1400" b="0" i="1" smtClean="0">
                              <a:latin typeface="Cambria Math"/>
                            </a:rPr>
                            <m:t>2</m:t>
                          </m:r>
                        </m:den>
                      </m:f>
                      <m:nary>
                        <m:naryPr>
                          <m:ctrlPr>
                            <a:rPr lang="en-US" sz="1400" b="0" i="1" smtClean="0">
                              <a:latin typeface="Cambria Math" panose="02040503050406030204" pitchFamily="18" charset="0"/>
                            </a:rPr>
                          </m:ctrlPr>
                        </m:naryPr>
                        <m:sub>
                          <m:r>
                            <m:rPr>
                              <m:brk m:alnAt="23"/>
                            </m:rPr>
                            <a:rPr lang="en-US" sz="1400" b="0" i="1" smtClean="0">
                              <a:latin typeface="Cambria Math"/>
                              <a:ea typeface="Cambria Math"/>
                            </a:rPr>
                            <m:t>0</m:t>
                          </m:r>
                        </m:sub>
                        <m:sup>
                          <m:f>
                            <m:fPr>
                              <m:ctrlPr>
                                <a:rPr lang="en-US" sz="1400" b="0" i="1" smtClean="0">
                                  <a:latin typeface="Cambria Math" panose="02040503050406030204" pitchFamily="18" charset="0"/>
                                  <a:ea typeface="Cambria Math"/>
                                </a:rPr>
                              </m:ctrlPr>
                            </m:fPr>
                            <m:num>
                              <m:r>
                                <a:rPr lang="en-US" sz="1400" b="0" i="1" smtClean="0">
                                  <a:latin typeface="Cambria Math"/>
                                  <a:ea typeface="Cambria Math"/>
                                </a:rPr>
                                <m:t>𝜋</m:t>
                              </m:r>
                            </m:num>
                            <m:den>
                              <m:r>
                                <a:rPr lang="en-US" sz="1400" b="0" i="1" smtClean="0">
                                  <a:latin typeface="Cambria Math"/>
                                  <a:ea typeface="Cambria Math"/>
                                </a:rPr>
                                <m:t>4</m:t>
                              </m:r>
                            </m:den>
                          </m:f>
                        </m:sup>
                        <m:e>
                          <m:sSup>
                            <m:sSupPr>
                              <m:ctrlPr>
                                <a:rPr lang="en-US" sz="1400" b="0" i="1" smtClean="0">
                                  <a:latin typeface="Cambria Math" panose="02040503050406030204" pitchFamily="18" charset="0"/>
                                </a:rPr>
                              </m:ctrlPr>
                            </m:sSupPr>
                            <m:e>
                              <m:r>
                                <a:rPr lang="en-US" sz="1400" b="0" i="1" smtClean="0">
                                  <a:latin typeface="Cambria Math"/>
                                </a:rPr>
                                <m:t>𝑎</m:t>
                              </m:r>
                            </m:e>
                            <m:sup>
                              <m:r>
                                <a:rPr lang="en-US" sz="1400" b="0" i="1" smtClean="0">
                                  <a:latin typeface="Cambria Math"/>
                                </a:rPr>
                                <m:t>2</m:t>
                              </m:r>
                            </m:sup>
                          </m:sSup>
                          <m:sSup>
                            <m:sSupPr>
                              <m:ctrlPr>
                                <a:rPr lang="en-US" sz="1400" b="0" i="1" smtClean="0">
                                  <a:latin typeface="Cambria Math" panose="02040503050406030204" pitchFamily="18" charset="0"/>
                                </a:rPr>
                              </m:ctrlPr>
                            </m:sSupPr>
                            <m:e>
                              <m:r>
                                <a:rPr lang="en-US" sz="1400" b="0" i="1" smtClean="0">
                                  <a:latin typeface="Cambria Math"/>
                                </a:rPr>
                                <m:t>𝑠𝑖𝑛</m:t>
                              </m:r>
                            </m:e>
                            <m:sup>
                              <m:r>
                                <a:rPr lang="en-US" sz="1400" b="0" i="1" smtClean="0">
                                  <a:latin typeface="Cambria Math"/>
                                </a:rPr>
                                <m:t>2</m:t>
                              </m:r>
                            </m:sup>
                          </m:sSup>
                          <m:r>
                            <a:rPr lang="en-US" sz="1400" b="0" i="1" smtClean="0">
                              <a:latin typeface="Cambria Math"/>
                            </a:rPr>
                            <m:t>4</m:t>
                          </m:r>
                          <m:r>
                            <a:rPr lang="en-US" sz="1400" b="0" i="1" smtClean="0">
                              <a:latin typeface="Cambria Math"/>
                              <a:ea typeface="Cambria Math"/>
                            </a:rPr>
                            <m:t>𝜃</m:t>
                          </m:r>
                          <m:r>
                            <a:rPr lang="en-US" sz="1400" b="0" i="1" smtClean="0">
                              <a:latin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810000" y="2819400"/>
                <a:ext cx="1588833" cy="634469"/>
              </a:xfrm>
              <a:prstGeom prst="rect">
                <a:avLst/>
              </a:prstGeom>
              <a:blipFill>
                <a:blip r:embed="rId8"/>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581400" y="3581400"/>
                <a:ext cx="1618776" cy="63446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a:rPr>
                            <m:t>1</m:t>
                          </m:r>
                        </m:num>
                        <m:den>
                          <m:r>
                            <a:rPr lang="en-US" sz="1400" b="0" i="1" smtClean="0">
                              <a:latin typeface="Cambria Math"/>
                            </a:rPr>
                            <m:t>2</m:t>
                          </m:r>
                        </m:den>
                      </m:f>
                      <m:sSup>
                        <m:sSupPr>
                          <m:ctrlPr>
                            <a:rPr lang="en-US" sz="1400" b="0" i="1" smtClean="0">
                              <a:latin typeface="Cambria Math" panose="02040503050406030204" pitchFamily="18" charset="0"/>
                            </a:rPr>
                          </m:ctrlPr>
                        </m:sSupPr>
                        <m:e>
                          <m:r>
                            <a:rPr lang="en-US" sz="1400" b="0" i="1" smtClean="0">
                              <a:latin typeface="Cambria Math"/>
                            </a:rPr>
                            <m:t>𝑎</m:t>
                          </m:r>
                        </m:e>
                        <m:sup>
                          <m:r>
                            <a:rPr lang="en-US" sz="1400" b="0" i="1" smtClean="0">
                              <a:latin typeface="Cambria Math"/>
                            </a:rPr>
                            <m:t>2</m:t>
                          </m:r>
                        </m:sup>
                      </m:sSup>
                      <m:nary>
                        <m:naryPr>
                          <m:ctrlPr>
                            <a:rPr lang="en-US" sz="1400" b="0" i="1" smtClean="0">
                              <a:latin typeface="Cambria Math" panose="02040503050406030204" pitchFamily="18" charset="0"/>
                            </a:rPr>
                          </m:ctrlPr>
                        </m:naryPr>
                        <m:sub>
                          <m:r>
                            <m:rPr>
                              <m:brk m:alnAt="23"/>
                            </m:rPr>
                            <a:rPr lang="en-US" sz="1400" b="0" i="1" smtClean="0">
                              <a:latin typeface="Cambria Math"/>
                              <a:ea typeface="Cambria Math"/>
                            </a:rPr>
                            <m:t>0</m:t>
                          </m:r>
                        </m:sub>
                        <m:sup>
                          <m:f>
                            <m:fPr>
                              <m:ctrlPr>
                                <a:rPr lang="en-US" sz="1400" b="0" i="1" smtClean="0">
                                  <a:latin typeface="Cambria Math" panose="02040503050406030204" pitchFamily="18" charset="0"/>
                                  <a:ea typeface="Cambria Math"/>
                                </a:rPr>
                              </m:ctrlPr>
                            </m:fPr>
                            <m:num>
                              <m:r>
                                <a:rPr lang="en-US" sz="1400" b="0" i="1" smtClean="0">
                                  <a:latin typeface="Cambria Math"/>
                                  <a:ea typeface="Cambria Math"/>
                                </a:rPr>
                                <m:t>𝜋</m:t>
                              </m:r>
                            </m:num>
                            <m:den>
                              <m:r>
                                <a:rPr lang="en-US" sz="1400" b="0" i="1" smtClean="0">
                                  <a:latin typeface="Cambria Math"/>
                                  <a:ea typeface="Cambria Math"/>
                                </a:rPr>
                                <m:t>4</m:t>
                              </m:r>
                            </m:den>
                          </m:f>
                        </m:sup>
                        <m:e>
                          <m:sSup>
                            <m:sSupPr>
                              <m:ctrlPr>
                                <a:rPr lang="en-US" sz="1400" b="0" i="1" smtClean="0">
                                  <a:latin typeface="Cambria Math" panose="02040503050406030204" pitchFamily="18" charset="0"/>
                                </a:rPr>
                              </m:ctrlPr>
                            </m:sSupPr>
                            <m:e>
                              <m:r>
                                <a:rPr lang="en-US" sz="1400" b="0" i="1" smtClean="0">
                                  <a:latin typeface="Cambria Math"/>
                                </a:rPr>
                                <m:t>𝑠𝑖𝑛</m:t>
                              </m:r>
                            </m:e>
                            <m:sup>
                              <m:r>
                                <a:rPr lang="en-US" sz="1400" b="0" i="1" smtClean="0">
                                  <a:latin typeface="Cambria Math"/>
                                </a:rPr>
                                <m:t>2</m:t>
                              </m:r>
                            </m:sup>
                          </m:sSup>
                          <m:r>
                            <a:rPr lang="en-US" sz="1400" b="0" i="1" smtClean="0">
                              <a:latin typeface="Cambria Math"/>
                            </a:rPr>
                            <m:t>4</m:t>
                          </m:r>
                          <m:r>
                            <a:rPr lang="en-US" sz="1400" b="0" i="1" smtClean="0">
                              <a:latin typeface="Cambria Math"/>
                              <a:ea typeface="Cambria Math"/>
                            </a:rPr>
                            <m:t>𝜃</m:t>
                          </m:r>
                          <m:r>
                            <a:rPr lang="en-US" sz="1400" b="0" i="1" smtClean="0">
                              <a:latin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581400" y="3581400"/>
                <a:ext cx="1618776" cy="634469"/>
              </a:xfrm>
              <a:prstGeom prst="rect">
                <a:avLst/>
              </a:prstGeom>
              <a:blipFill>
                <a:blip r:embed="rId9"/>
                <a:stretch>
                  <a:fillRect/>
                </a:stretch>
              </a:blipFill>
              <a:ln w="25400">
                <a:noFill/>
              </a:ln>
            </p:spPr>
            <p:txBody>
              <a:bodyPr/>
              <a:lstStyle/>
              <a:p>
                <a:r>
                  <a:rPr lang="en-GB">
                    <a:noFill/>
                  </a:rPr>
                  <a:t> </a:t>
                </a:r>
              </a:p>
            </p:txBody>
          </p:sp>
        </mc:Fallback>
      </mc:AlternateContent>
      <p:sp>
        <p:nvSpPr>
          <p:cNvPr id="14" name="Arc 13"/>
          <p:cNvSpPr/>
          <p:nvPr/>
        </p:nvSpPr>
        <p:spPr>
          <a:xfrm>
            <a:off x="5181601" y="1676400"/>
            <a:ext cx="457200" cy="728354"/>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p:cNvSpPr txBox="1"/>
          <p:nvPr/>
        </p:nvSpPr>
        <p:spPr>
          <a:xfrm>
            <a:off x="5638800" y="1828800"/>
            <a:ext cx="172192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Replace r and the limits we worked out</a:t>
            </a:r>
            <a:endParaRPr lang="en-GB" sz="1200" dirty="0">
              <a:solidFill>
                <a:srgbClr val="FF0000"/>
              </a:solidFill>
              <a:latin typeface="Comic Sans MS" panose="030F0702030302020204" pitchFamily="66" charset="0"/>
            </a:endParaRPr>
          </a:p>
        </p:txBody>
      </p:sp>
      <p:sp>
        <p:nvSpPr>
          <p:cNvPr id="16" name="Arc 15"/>
          <p:cNvSpPr/>
          <p:nvPr/>
        </p:nvSpPr>
        <p:spPr>
          <a:xfrm>
            <a:off x="5181600" y="2438400"/>
            <a:ext cx="457200" cy="728354"/>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Arc 16"/>
          <p:cNvSpPr/>
          <p:nvPr/>
        </p:nvSpPr>
        <p:spPr>
          <a:xfrm>
            <a:off x="5105400" y="3200400"/>
            <a:ext cx="457200" cy="728354"/>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TextBox 17"/>
          <p:cNvSpPr txBox="1"/>
          <p:nvPr/>
        </p:nvSpPr>
        <p:spPr>
          <a:xfrm>
            <a:off x="5638800" y="2667000"/>
            <a:ext cx="172192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Square the bracket</a:t>
            </a:r>
            <a:endParaRPr lang="en-GB" sz="1200" dirty="0">
              <a:solidFill>
                <a:srgbClr val="FF0000"/>
              </a:solidFill>
              <a:latin typeface="Comic Sans MS" panose="030F0702030302020204" pitchFamily="66" charset="0"/>
            </a:endParaRPr>
          </a:p>
        </p:txBody>
      </p:sp>
      <p:sp>
        <p:nvSpPr>
          <p:cNvPr id="19" name="TextBox 18"/>
          <p:cNvSpPr txBox="1"/>
          <p:nvPr/>
        </p:nvSpPr>
        <p:spPr>
          <a:xfrm>
            <a:off x="5486400" y="3276600"/>
            <a:ext cx="2743200"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Similar to last time, you can take the ‘a</a:t>
            </a:r>
            <a:r>
              <a:rPr lang="en-US" sz="1200" baseline="30000" dirty="0">
                <a:solidFill>
                  <a:srgbClr val="FF0000"/>
                </a:solidFill>
                <a:latin typeface="Comic Sans MS" panose="030F0702030302020204" pitchFamily="66" charset="0"/>
              </a:rPr>
              <a:t>2</a:t>
            </a:r>
            <a:r>
              <a:rPr lang="en-US" sz="1200" dirty="0">
                <a:solidFill>
                  <a:srgbClr val="FF0000"/>
                </a:solidFill>
                <a:latin typeface="Comic Sans MS" panose="030F0702030302020204" pitchFamily="66" charset="0"/>
              </a:rPr>
              <a:t>’ term and put it outside the integral</a:t>
            </a:r>
            <a:endParaRPr lang="en-GB" sz="1200" dirty="0">
              <a:solidFill>
                <a:srgbClr val="FF0000"/>
              </a:solidFill>
              <a:latin typeface="Comic Sans MS" panose="030F0702030302020204" pitchFamily="66" charset="0"/>
            </a:endParaRPr>
          </a:p>
        </p:txBody>
      </p:sp>
      <p:sp>
        <p:nvSpPr>
          <p:cNvPr id="20" name="TextBox 19"/>
          <p:cNvSpPr txBox="1"/>
          <p:nvPr/>
        </p:nvSpPr>
        <p:spPr>
          <a:xfrm>
            <a:off x="3810000" y="4495800"/>
            <a:ext cx="4876800"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We will need to write sin</a:t>
            </a:r>
            <a:r>
              <a:rPr lang="en-US" sz="1400" baseline="30000" dirty="0">
                <a:solidFill>
                  <a:srgbClr val="FF0000"/>
                </a:solidFill>
                <a:latin typeface="Comic Sans MS" panose="030F0702030302020204" pitchFamily="66" charset="0"/>
              </a:rPr>
              <a:t>2</a:t>
            </a:r>
            <a:r>
              <a:rPr lang="en-US" sz="1400" dirty="0">
                <a:solidFill>
                  <a:srgbClr val="FF0000"/>
                </a:solidFill>
                <a:latin typeface="Comic Sans MS" panose="030F0702030302020204" pitchFamily="66" charset="0"/>
              </a:rPr>
              <a:t>4</a:t>
            </a:r>
            <a:r>
              <a:rPr lang="el-GR" sz="1400" dirty="0">
                <a:solidFill>
                  <a:srgbClr val="FF0000"/>
                </a:solidFill>
                <a:latin typeface="Comic Sans MS" panose="030F0702030302020204" pitchFamily="66" charset="0"/>
              </a:rPr>
              <a:t>θ</a:t>
            </a:r>
            <a:r>
              <a:rPr lang="en-US" sz="1400" dirty="0">
                <a:solidFill>
                  <a:srgbClr val="FF0000"/>
                </a:solidFill>
                <a:latin typeface="Comic Sans MS" panose="030F0702030302020204" pitchFamily="66" charset="0"/>
              </a:rPr>
              <a:t> so that we can integrate it (by writing is as sin or cos without any powers)</a:t>
            </a:r>
            <a:endParaRPr lang="en-GB" sz="1400" dirty="0">
              <a:solidFill>
                <a:srgbClr val="FF0000"/>
              </a:solidFill>
              <a:latin typeface="Comic Sans MS" panose="030F0702030302020204" pitchFamily="66" charset="0"/>
            </a:endParaRPr>
          </a:p>
        </p:txBody>
      </p:sp>
      <p:sp>
        <p:nvSpPr>
          <p:cNvPr id="21" name="Rectangle 20"/>
          <p:cNvSpPr/>
          <p:nvPr/>
        </p:nvSpPr>
        <p:spPr>
          <a:xfrm>
            <a:off x="4191000" y="1371600"/>
            <a:ext cx="125819" cy="233916"/>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109484" y="1736651"/>
            <a:ext cx="125819" cy="233916"/>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4272517" y="1541721"/>
            <a:ext cx="246320" cy="230372"/>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522768" y="3838353"/>
            <a:ext cx="955158" cy="244549"/>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1674629" y="3852530"/>
            <a:ext cx="536943" cy="24100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2422453" y="3728483"/>
            <a:ext cx="575928" cy="450112"/>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4180369" y="2083980"/>
            <a:ext cx="157715" cy="28708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4120118" y="2512826"/>
            <a:ext cx="164803" cy="177211"/>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4293783" y="2303719"/>
            <a:ext cx="777947" cy="2587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タイトル 1">
            <a:extLst>
              <a:ext uri="{FF2B5EF4-FFF2-40B4-BE49-F238E27FC236}">
                <a16:creationId xmlns:a16="http://schemas.microsoft.com/office/drawing/2014/main" id="{F4E50CE7-DE8C-467E-AD77-F659787D9CB7}"/>
              </a:ext>
            </a:extLst>
          </p:cNvPr>
          <p:cNvSpPr>
            <a:spLocks noGrp="1"/>
          </p:cNvSpPr>
          <p:nvPr>
            <p:ph type="title"/>
          </p:nvPr>
        </p:nvSpPr>
        <p:spPr>
          <a:xfrm>
            <a:off x="628650" y="286524"/>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34" name="テキスト ボックス 33">
            <a:extLst>
              <a:ext uri="{FF2B5EF4-FFF2-40B4-BE49-F238E27FC236}">
                <a16:creationId xmlns:a16="http://schemas.microsoft.com/office/drawing/2014/main" id="{7C2E5A19-8E62-44FE-BA51-2EAD50E1496A}"/>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p:spTree>
    <p:extLst>
      <p:ext uri="{BB962C8B-B14F-4D97-AF65-F5344CB8AC3E}">
        <p14:creationId xmlns:p14="http://schemas.microsoft.com/office/powerpoint/2010/main" val="315567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linds(horizontal)">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linds(horizont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1" nodeType="clickEffect">
                                  <p:stCondLst>
                                    <p:cond delay="0"/>
                                  </p:stCondLst>
                                  <p:childTnLst>
                                    <p:animEffect transition="out" filter="blinds(horizontal)">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par>
                                <p:cTn id="38" presetID="3" presetClass="exit" presetSubtype="10" fill="hold" grpId="1" nodeType="withEffect">
                                  <p:stCondLst>
                                    <p:cond delay="0"/>
                                  </p:stCondLst>
                                  <p:childTnLst>
                                    <p:animEffect transition="out" filter="blinds(horizontal)">
                                      <p:cBhvr>
                                        <p:cTn id="39" dur="500"/>
                                        <p:tgtEl>
                                          <p:spTgt spid="29"/>
                                        </p:tgtEl>
                                      </p:cBhvr>
                                    </p:animEffect>
                                    <p:set>
                                      <p:cBhvr>
                                        <p:cTn id="40" dur="1" fill="hold">
                                          <p:stCondLst>
                                            <p:cond delay="499"/>
                                          </p:stCondLst>
                                        </p:cTn>
                                        <p:tgtEl>
                                          <p:spTgt spid="29"/>
                                        </p:tgtEl>
                                        <p:attrNameLst>
                                          <p:attrName>style.visibility</p:attrName>
                                        </p:attrNameLst>
                                      </p:cBhvr>
                                      <p:to>
                                        <p:strVal val="hidden"/>
                                      </p:to>
                                    </p:set>
                                  </p:childTnLst>
                                </p:cTn>
                              </p:par>
                              <p:par>
                                <p:cTn id="41" presetID="3" presetClass="exit" presetSubtype="10" fill="hold" grpId="1" nodeType="withEffect">
                                  <p:stCondLst>
                                    <p:cond delay="0"/>
                                  </p:stCondLst>
                                  <p:childTnLst>
                                    <p:animEffect transition="out" filter="blinds(horizontal)">
                                      <p:cBhvr>
                                        <p:cTn id="42" dur="500"/>
                                        <p:tgtEl>
                                          <p:spTgt spid="24"/>
                                        </p:tgtEl>
                                      </p:cBhvr>
                                    </p:animEffect>
                                    <p:set>
                                      <p:cBhvr>
                                        <p:cTn id="43" dur="1" fill="hold">
                                          <p:stCondLst>
                                            <p:cond delay="499"/>
                                          </p:stCondLst>
                                        </p:cTn>
                                        <p:tgtEl>
                                          <p:spTgt spid="24"/>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blinds(horizontal)">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linds(horizontal)">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blinds(horizontal)">
                                      <p:cBhvr>
                                        <p:cTn id="58" dur="500"/>
                                        <p:tgtEl>
                                          <p:spTgt spid="25"/>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xit" presetSubtype="10" fill="hold" grpId="1" nodeType="clickEffect">
                                  <p:stCondLst>
                                    <p:cond delay="0"/>
                                  </p:stCondLst>
                                  <p:childTnLst>
                                    <p:animEffect transition="out" filter="blinds(horizontal)">
                                      <p:cBhvr>
                                        <p:cTn id="62" dur="500"/>
                                        <p:tgtEl>
                                          <p:spTgt spid="22"/>
                                        </p:tgtEl>
                                      </p:cBhvr>
                                    </p:animEffect>
                                    <p:set>
                                      <p:cBhvr>
                                        <p:cTn id="63" dur="1" fill="hold">
                                          <p:stCondLst>
                                            <p:cond delay="499"/>
                                          </p:stCondLst>
                                        </p:cTn>
                                        <p:tgtEl>
                                          <p:spTgt spid="22"/>
                                        </p:tgtEl>
                                        <p:attrNameLst>
                                          <p:attrName>style.visibility</p:attrName>
                                        </p:attrNameLst>
                                      </p:cBhvr>
                                      <p:to>
                                        <p:strVal val="hidden"/>
                                      </p:to>
                                    </p:set>
                                  </p:childTnLst>
                                </p:cTn>
                              </p:par>
                              <p:par>
                                <p:cTn id="64" presetID="3" presetClass="exit" presetSubtype="10" fill="hold" grpId="1" nodeType="withEffect">
                                  <p:stCondLst>
                                    <p:cond delay="0"/>
                                  </p:stCondLst>
                                  <p:childTnLst>
                                    <p:animEffect transition="out" filter="blinds(horizontal)">
                                      <p:cBhvr>
                                        <p:cTn id="65" dur="500"/>
                                        <p:tgtEl>
                                          <p:spTgt spid="28"/>
                                        </p:tgtEl>
                                      </p:cBhvr>
                                    </p:animEffect>
                                    <p:set>
                                      <p:cBhvr>
                                        <p:cTn id="66" dur="1" fill="hold">
                                          <p:stCondLst>
                                            <p:cond delay="499"/>
                                          </p:stCondLst>
                                        </p:cTn>
                                        <p:tgtEl>
                                          <p:spTgt spid="28"/>
                                        </p:tgtEl>
                                        <p:attrNameLst>
                                          <p:attrName>style.visibility</p:attrName>
                                        </p:attrNameLst>
                                      </p:cBhvr>
                                      <p:to>
                                        <p:strVal val="hidden"/>
                                      </p:to>
                                    </p:set>
                                  </p:childTnLst>
                                </p:cTn>
                              </p:par>
                              <p:par>
                                <p:cTn id="67" presetID="3" presetClass="exit" presetSubtype="10" fill="hold" grpId="1" nodeType="withEffect">
                                  <p:stCondLst>
                                    <p:cond delay="0"/>
                                  </p:stCondLst>
                                  <p:childTnLst>
                                    <p:animEffect transition="out" filter="blinds(horizontal)">
                                      <p:cBhvr>
                                        <p:cTn id="68" dur="500"/>
                                        <p:tgtEl>
                                          <p:spTgt spid="25"/>
                                        </p:tgtEl>
                                      </p:cBhvr>
                                    </p:animEffect>
                                    <p:set>
                                      <p:cBhvr>
                                        <p:cTn id="69" dur="1" fill="hold">
                                          <p:stCondLst>
                                            <p:cond delay="499"/>
                                          </p:stCondLst>
                                        </p:cTn>
                                        <p:tgtEl>
                                          <p:spTgt spid="25"/>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blinds(horizontal)">
                                      <p:cBhvr>
                                        <p:cTn id="74" dur="500"/>
                                        <p:tgtEl>
                                          <p:spTgt spid="21"/>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blinds(horizontal)">
                                      <p:cBhvr>
                                        <p:cTn id="79" dur="500"/>
                                        <p:tgtEl>
                                          <p:spTgt spid="27"/>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blinds(horizontal)">
                                      <p:cBhvr>
                                        <p:cTn id="84" dur="500"/>
                                        <p:tgtEl>
                                          <p:spTgt spid="26"/>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xit" presetSubtype="10" fill="hold" grpId="1" nodeType="clickEffect">
                                  <p:stCondLst>
                                    <p:cond delay="0"/>
                                  </p:stCondLst>
                                  <p:childTnLst>
                                    <p:animEffect transition="out" filter="blinds(horizontal)">
                                      <p:cBhvr>
                                        <p:cTn id="88" dur="500"/>
                                        <p:tgtEl>
                                          <p:spTgt spid="21"/>
                                        </p:tgtEl>
                                      </p:cBhvr>
                                    </p:animEffect>
                                    <p:set>
                                      <p:cBhvr>
                                        <p:cTn id="89" dur="1" fill="hold">
                                          <p:stCondLst>
                                            <p:cond delay="499"/>
                                          </p:stCondLst>
                                        </p:cTn>
                                        <p:tgtEl>
                                          <p:spTgt spid="21"/>
                                        </p:tgtEl>
                                        <p:attrNameLst>
                                          <p:attrName>style.visibility</p:attrName>
                                        </p:attrNameLst>
                                      </p:cBhvr>
                                      <p:to>
                                        <p:strVal val="hidden"/>
                                      </p:to>
                                    </p:set>
                                  </p:childTnLst>
                                </p:cTn>
                              </p:par>
                              <p:par>
                                <p:cTn id="90" presetID="3" presetClass="exit" presetSubtype="10" fill="hold" grpId="1" nodeType="withEffect">
                                  <p:stCondLst>
                                    <p:cond delay="0"/>
                                  </p:stCondLst>
                                  <p:childTnLst>
                                    <p:animEffect transition="out" filter="blinds(horizontal)">
                                      <p:cBhvr>
                                        <p:cTn id="91" dur="500"/>
                                        <p:tgtEl>
                                          <p:spTgt spid="27"/>
                                        </p:tgtEl>
                                      </p:cBhvr>
                                    </p:animEffect>
                                    <p:set>
                                      <p:cBhvr>
                                        <p:cTn id="92" dur="1" fill="hold">
                                          <p:stCondLst>
                                            <p:cond delay="499"/>
                                          </p:stCondLst>
                                        </p:cTn>
                                        <p:tgtEl>
                                          <p:spTgt spid="27"/>
                                        </p:tgtEl>
                                        <p:attrNameLst>
                                          <p:attrName>style.visibility</p:attrName>
                                        </p:attrNameLst>
                                      </p:cBhvr>
                                      <p:to>
                                        <p:strVal val="hidden"/>
                                      </p:to>
                                    </p:set>
                                  </p:childTnLst>
                                </p:cTn>
                              </p:par>
                              <p:par>
                                <p:cTn id="93" presetID="3" presetClass="exit" presetSubtype="10" fill="hold" grpId="1" nodeType="withEffect">
                                  <p:stCondLst>
                                    <p:cond delay="0"/>
                                  </p:stCondLst>
                                  <p:childTnLst>
                                    <p:animEffect transition="out" filter="blinds(horizontal)">
                                      <p:cBhvr>
                                        <p:cTn id="94" dur="500"/>
                                        <p:tgtEl>
                                          <p:spTgt spid="26"/>
                                        </p:tgtEl>
                                      </p:cBhvr>
                                    </p:animEffect>
                                    <p:set>
                                      <p:cBhvr>
                                        <p:cTn id="95" dur="1" fill="hold">
                                          <p:stCondLst>
                                            <p:cond delay="499"/>
                                          </p:stCondLst>
                                        </p:cTn>
                                        <p:tgtEl>
                                          <p:spTgt spid="26"/>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16"/>
                                        </p:tgtEl>
                                        <p:attrNameLst>
                                          <p:attrName>style.visibility</p:attrName>
                                        </p:attrNameLst>
                                      </p:cBhvr>
                                      <p:to>
                                        <p:strVal val="visible"/>
                                      </p:to>
                                    </p:set>
                                    <p:animEffect transition="in" filter="blinds(horizontal)">
                                      <p:cBhvr>
                                        <p:cTn id="100" dur="500"/>
                                        <p:tgtEl>
                                          <p:spTgt spid="16"/>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blinds(horizontal)">
                                      <p:cBhvr>
                                        <p:cTn id="105" dur="500"/>
                                        <p:tgtEl>
                                          <p:spTgt spid="18"/>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12"/>
                                        </p:tgtEl>
                                        <p:attrNameLst>
                                          <p:attrName>style.visibility</p:attrName>
                                        </p:attrNameLst>
                                      </p:cBhvr>
                                      <p:to>
                                        <p:strVal val="visible"/>
                                      </p:to>
                                    </p:set>
                                    <p:animEffect transition="in" filter="blinds(horizontal)">
                                      <p:cBhvr>
                                        <p:cTn id="110" dur="500"/>
                                        <p:tgtEl>
                                          <p:spTgt spid="12"/>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blinds(horizontal)">
                                      <p:cBhvr>
                                        <p:cTn id="115" dur="500"/>
                                        <p:tgtEl>
                                          <p:spTgt spid="17"/>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19"/>
                                        </p:tgtEl>
                                        <p:attrNameLst>
                                          <p:attrName>style.visibility</p:attrName>
                                        </p:attrNameLst>
                                      </p:cBhvr>
                                      <p:to>
                                        <p:strVal val="visible"/>
                                      </p:to>
                                    </p:set>
                                    <p:animEffect transition="in" filter="blinds(horizontal)">
                                      <p:cBhvr>
                                        <p:cTn id="120" dur="500"/>
                                        <p:tgtEl>
                                          <p:spTgt spid="19"/>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blinds(horizontal)">
                                      <p:cBhvr>
                                        <p:cTn id="125" dur="500"/>
                                        <p:tgtEl>
                                          <p:spTgt spid="13"/>
                                        </p:tgtEl>
                                      </p:cBhvr>
                                    </p:animEffect>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grpId="0" nodeType="clickEffect">
                                  <p:stCondLst>
                                    <p:cond delay="0"/>
                                  </p:stCondLst>
                                  <p:childTnLst>
                                    <p:set>
                                      <p:cBhvr>
                                        <p:cTn id="129" dur="1" fill="hold">
                                          <p:stCondLst>
                                            <p:cond delay="0"/>
                                          </p:stCondLst>
                                        </p:cTn>
                                        <p:tgtEl>
                                          <p:spTgt spid="20"/>
                                        </p:tgtEl>
                                        <p:attrNameLst>
                                          <p:attrName>style.visibility</p:attrName>
                                        </p:attrNameLst>
                                      </p:cBhvr>
                                      <p:to>
                                        <p:strVal val="visible"/>
                                      </p:to>
                                    </p:set>
                                    <p:animEffect transition="in" filter="blinds(horizontal)">
                                      <p:cBhvr>
                                        <p:cTn id="1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animBg="1"/>
      <p:bldP spid="15" grpId="0"/>
      <p:bldP spid="16" grpId="0" animBg="1"/>
      <p:bldP spid="17" grpId="0" animBg="1"/>
      <p:bldP spid="18" grpId="0"/>
      <p:bldP spid="19" grpId="0"/>
      <p:bldP spid="20" grpId="0"/>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3505200" cy="5029200"/>
          </a:xfrm>
        </p:spPr>
        <p:txBody>
          <a:bodyPr>
            <a:normAutofit/>
          </a:bodyPr>
          <a:lstStyle/>
          <a:p>
            <a:pPr marL="0" indent="0" algn="ctr">
              <a:buNone/>
            </a:pPr>
            <a:r>
              <a:rPr lang="en-GB" sz="1400" b="1" dirty="0">
                <a:latin typeface="Comic Sans MS" panose="030F0702030302020204" pitchFamily="66" charset="0"/>
              </a:rPr>
              <a:t>You need to be able to use both Polar and Cartesian Coordinates</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sym typeface="Wingdings" panose="05000000000000000000" pitchFamily="2" charset="2"/>
              </a:rPr>
              <a:t>You need to know some simple formulae linking Cartesian and Polar coordinates</a:t>
            </a:r>
          </a:p>
          <a:p>
            <a:pPr marL="0" indent="0" algn="ctr">
              <a:buNone/>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a:latin typeface="Comic Sans MS" panose="030F0702030302020204" pitchFamily="66" charset="0"/>
                <a:sym typeface="Wingdings" panose="05000000000000000000" pitchFamily="2" charset="2"/>
              </a:rPr>
              <a:t>These come from using GCSE Trigonometry and Pythagoras…</a:t>
            </a:r>
          </a:p>
          <a:p>
            <a:pPr marL="0" indent="0" algn="ctr">
              <a:buNone/>
            </a:pPr>
            <a:endParaRPr lang="en-GB" sz="1400" dirty="0">
              <a:latin typeface="Comic Sans MS" panose="030F0702030302020204" pitchFamily="66" charset="0"/>
              <a:sym typeface="Wingdings" panose="05000000000000000000" pitchFamily="2" charset="2"/>
            </a:endParaRPr>
          </a:p>
        </p:txBody>
      </p:sp>
      <p:cxnSp>
        <p:nvCxnSpPr>
          <p:cNvPr id="7" name="Straight Arrow Connector 6"/>
          <p:cNvCxnSpPr/>
          <p:nvPr/>
        </p:nvCxnSpPr>
        <p:spPr>
          <a:xfrm>
            <a:off x="4343400" y="3352800"/>
            <a:ext cx="3962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a:off x="4419600" y="3352800"/>
            <a:ext cx="3962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977757" y="1524000"/>
            <a:ext cx="599844" cy="307777"/>
          </a:xfrm>
          <a:prstGeom prst="rect">
            <a:avLst/>
          </a:prstGeom>
          <a:noFill/>
        </p:spPr>
        <p:txBody>
          <a:bodyPr wrap="none" rtlCol="0">
            <a:spAutoFit/>
          </a:bodyPr>
          <a:lstStyle/>
          <a:p>
            <a:pPr algn="ctr"/>
            <a:r>
              <a:rPr lang="en-GB" sz="1400" b="1" dirty="0">
                <a:solidFill>
                  <a:srgbClr val="FF0000"/>
                </a:solidFill>
                <a:latin typeface="Comic Sans MS" panose="030F0702030302020204" pitchFamily="66" charset="0"/>
              </a:rPr>
              <a:t>(</a:t>
            </a:r>
            <a:r>
              <a:rPr lang="en-GB" sz="1400" b="1" dirty="0" err="1">
                <a:solidFill>
                  <a:srgbClr val="FF0000"/>
                </a:solidFill>
                <a:latin typeface="Comic Sans MS" panose="030F0702030302020204" pitchFamily="66" charset="0"/>
              </a:rPr>
              <a:t>x,y</a:t>
            </a:r>
            <a:r>
              <a:rPr lang="en-GB" sz="1400" b="1" dirty="0">
                <a:solidFill>
                  <a:srgbClr val="FF0000"/>
                </a:solidFill>
                <a:latin typeface="Comic Sans MS" panose="030F0702030302020204" pitchFamily="66" charset="0"/>
              </a:rPr>
              <a:t>)</a:t>
            </a:r>
          </a:p>
        </p:txBody>
      </p:sp>
      <p:grpSp>
        <p:nvGrpSpPr>
          <p:cNvPr id="13" name="Group 12"/>
          <p:cNvGrpSpPr/>
          <p:nvPr/>
        </p:nvGrpSpPr>
        <p:grpSpPr>
          <a:xfrm>
            <a:off x="8001000" y="1828800"/>
            <a:ext cx="152400" cy="152400"/>
            <a:chOff x="5715000" y="3962400"/>
            <a:chExt cx="152400" cy="152400"/>
          </a:xfrm>
        </p:grpSpPr>
        <p:cxnSp>
          <p:nvCxnSpPr>
            <p:cNvPr id="14" name="Straight Connector 13"/>
            <p:cNvCxnSpPr/>
            <p:nvPr/>
          </p:nvCxnSpPr>
          <p:spPr>
            <a:xfrm>
              <a:off x="5715000" y="39624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715000" y="39624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flipH="1">
            <a:off x="6400800" y="1905000"/>
            <a:ext cx="1676400" cy="1447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400800" y="3352800"/>
            <a:ext cx="16764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077200" y="1905000"/>
            <a:ext cx="0" cy="1447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239000" y="3352800"/>
            <a:ext cx="290464" cy="307777"/>
          </a:xfrm>
          <a:prstGeom prst="rect">
            <a:avLst/>
          </a:prstGeom>
          <a:noFill/>
        </p:spPr>
        <p:txBody>
          <a:bodyPr wrap="none" rtlCol="0">
            <a:spAutoFit/>
          </a:bodyPr>
          <a:lstStyle/>
          <a:p>
            <a:pPr algn="ctr"/>
            <a:r>
              <a:rPr lang="en-GB" sz="1400" b="1" dirty="0">
                <a:solidFill>
                  <a:srgbClr val="FF0000"/>
                </a:solidFill>
                <a:latin typeface="Comic Sans MS" panose="030F0702030302020204" pitchFamily="66" charset="0"/>
              </a:rPr>
              <a:t>x</a:t>
            </a:r>
          </a:p>
        </p:txBody>
      </p:sp>
      <p:sp>
        <p:nvSpPr>
          <p:cNvPr id="24" name="TextBox 23"/>
          <p:cNvSpPr txBox="1"/>
          <p:nvPr/>
        </p:nvSpPr>
        <p:spPr>
          <a:xfrm>
            <a:off x="8077200" y="2514600"/>
            <a:ext cx="284052" cy="307777"/>
          </a:xfrm>
          <a:prstGeom prst="rect">
            <a:avLst/>
          </a:prstGeom>
          <a:noFill/>
        </p:spPr>
        <p:txBody>
          <a:bodyPr wrap="none" rtlCol="0">
            <a:spAutoFit/>
          </a:bodyPr>
          <a:lstStyle/>
          <a:p>
            <a:pPr algn="ctr"/>
            <a:r>
              <a:rPr lang="en-GB" sz="1400" b="1" dirty="0">
                <a:solidFill>
                  <a:srgbClr val="FF0000"/>
                </a:solidFill>
                <a:latin typeface="Comic Sans MS" panose="030F0702030302020204" pitchFamily="66" charset="0"/>
              </a:rPr>
              <a:t>y</a:t>
            </a:r>
          </a:p>
        </p:txBody>
      </p:sp>
      <p:sp>
        <p:nvSpPr>
          <p:cNvPr id="25" name="TextBox 24"/>
          <p:cNvSpPr txBox="1"/>
          <p:nvPr/>
        </p:nvSpPr>
        <p:spPr>
          <a:xfrm>
            <a:off x="7086600" y="2286000"/>
            <a:ext cx="271229" cy="307777"/>
          </a:xfrm>
          <a:prstGeom prst="rect">
            <a:avLst/>
          </a:prstGeom>
          <a:noFill/>
        </p:spPr>
        <p:txBody>
          <a:bodyPr wrap="none" rtlCol="0">
            <a:spAutoFit/>
          </a:bodyPr>
          <a:lstStyle/>
          <a:p>
            <a:pPr algn="ctr"/>
            <a:r>
              <a:rPr lang="en-GB" sz="1400" b="1" dirty="0">
                <a:solidFill>
                  <a:srgbClr val="FF0000"/>
                </a:solidFill>
                <a:latin typeface="Comic Sans MS" panose="030F0702030302020204" pitchFamily="66" charset="0"/>
              </a:rPr>
              <a:t>r</a:t>
            </a:r>
          </a:p>
        </p:txBody>
      </p:sp>
      <p:sp>
        <p:nvSpPr>
          <p:cNvPr id="26" name="Arc 25"/>
          <p:cNvSpPr/>
          <p:nvPr/>
        </p:nvSpPr>
        <p:spPr>
          <a:xfrm>
            <a:off x="5867400" y="2895600"/>
            <a:ext cx="914400" cy="914400"/>
          </a:xfrm>
          <a:prstGeom prst="arc">
            <a:avLst>
              <a:gd name="adj1" fmla="val 19525925"/>
              <a:gd name="adj2" fmla="val 28439"/>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TextBox 26"/>
          <p:cNvSpPr txBox="1"/>
          <p:nvPr/>
        </p:nvSpPr>
        <p:spPr>
          <a:xfrm>
            <a:off x="6705600" y="3048000"/>
            <a:ext cx="293670" cy="307777"/>
          </a:xfrm>
          <a:prstGeom prst="rect">
            <a:avLst/>
          </a:prstGeom>
          <a:noFill/>
        </p:spPr>
        <p:txBody>
          <a:bodyPr wrap="none" rtlCol="0">
            <a:spAutoFit/>
          </a:bodyPr>
          <a:lstStyle/>
          <a:p>
            <a:r>
              <a:rPr lang="el-GR" sz="1400" dirty="0">
                <a:solidFill>
                  <a:srgbClr val="FF0000"/>
                </a:solidFill>
                <a:latin typeface="Comic Sans MS" panose="030F0702030302020204" pitchFamily="66" charset="0"/>
              </a:rPr>
              <a:t>θ</a:t>
            </a:r>
            <a:endParaRPr lang="en-GB" sz="1400" dirty="0">
              <a:solidFill>
                <a:srgbClr val="FF0000"/>
              </a:solidFill>
              <a:latin typeface="Comic Sans MS" panose="030F0702030302020204" pitchFamily="66" charset="0"/>
            </a:endParaRPr>
          </a:p>
        </p:txBody>
      </p:sp>
      <p:sp>
        <p:nvSpPr>
          <p:cNvPr id="28" name="TextBox 27"/>
          <p:cNvSpPr txBox="1"/>
          <p:nvPr/>
        </p:nvSpPr>
        <p:spPr>
          <a:xfrm>
            <a:off x="8382000" y="2209800"/>
            <a:ext cx="615874" cy="369332"/>
          </a:xfrm>
          <a:prstGeom prst="rect">
            <a:avLst/>
          </a:prstGeom>
          <a:noFill/>
        </p:spPr>
        <p:txBody>
          <a:bodyPr wrap="none" rtlCol="0">
            <a:spAutoFit/>
          </a:bodyPr>
          <a:lstStyle/>
          <a:p>
            <a:r>
              <a:rPr lang="en-US" dirty="0" err="1">
                <a:solidFill>
                  <a:srgbClr val="0000FF"/>
                </a:solidFill>
                <a:latin typeface="Comic Sans MS" panose="030F0702030302020204" pitchFamily="66" charset="0"/>
              </a:rPr>
              <a:t>Opp</a:t>
            </a:r>
            <a:endParaRPr lang="en-GB" dirty="0">
              <a:solidFill>
                <a:srgbClr val="0000FF"/>
              </a:solidFill>
              <a:latin typeface="Comic Sans MS" panose="030F0702030302020204" pitchFamily="66" charset="0"/>
            </a:endParaRPr>
          </a:p>
        </p:txBody>
      </p:sp>
      <p:sp>
        <p:nvSpPr>
          <p:cNvPr id="29" name="TextBox 28"/>
          <p:cNvSpPr txBox="1"/>
          <p:nvPr/>
        </p:nvSpPr>
        <p:spPr>
          <a:xfrm>
            <a:off x="7086600" y="3733800"/>
            <a:ext cx="582211" cy="369332"/>
          </a:xfrm>
          <a:prstGeom prst="rect">
            <a:avLst/>
          </a:prstGeom>
          <a:noFill/>
        </p:spPr>
        <p:txBody>
          <a:bodyPr wrap="none" rtlCol="0">
            <a:spAutoFit/>
          </a:bodyPr>
          <a:lstStyle/>
          <a:p>
            <a:r>
              <a:rPr lang="en-US" dirty="0" err="1">
                <a:solidFill>
                  <a:srgbClr val="0000FF"/>
                </a:solidFill>
                <a:latin typeface="Comic Sans MS" panose="030F0702030302020204" pitchFamily="66" charset="0"/>
              </a:rPr>
              <a:t>Adj</a:t>
            </a:r>
            <a:endParaRPr lang="en-GB" dirty="0">
              <a:solidFill>
                <a:srgbClr val="0000FF"/>
              </a:solidFill>
              <a:latin typeface="Comic Sans MS" panose="030F0702030302020204" pitchFamily="66" charset="0"/>
            </a:endParaRPr>
          </a:p>
        </p:txBody>
      </p:sp>
      <p:sp>
        <p:nvSpPr>
          <p:cNvPr id="30" name="TextBox 29"/>
          <p:cNvSpPr txBox="1"/>
          <p:nvPr/>
        </p:nvSpPr>
        <p:spPr>
          <a:xfrm>
            <a:off x="6705600" y="1905000"/>
            <a:ext cx="606256" cy="369332"/>
          </a:xfrm>
          <a:prstGeom prst="rect">
            <a:avLst/>
          </a:prstGeom>
          <a:noFill/>
        </p:spPr>
        <p:txBody>
          <a:bodyPr wrap="none" rtlCol="0">
            <a:spAutoFit/>
          </a:bodyPr>
          <a:lstStyle/>
          <a:p>
            <a:r>
              <a:rPr lang="en-US" dirty="0" err="1">
                <a:solidFill>
                  <a:srgbClr val="0000FF"/>
                </a:solidFill>
                <a:latin typeface="Comic Sans MS" panose="030F0702030302020204" pitchFamily="66" charset="0"/>
              </a:rPr>
              <a:t>Hyp</a:t>
            </a:r>
            <a:endParaRPr lang="en-GB" dirty="0">
              <a:solidFill>
                <a:srgbClr val="0000FF"/>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1" name="TextBox 30"/>
              <p:cNvSpPr txBox="1"/>
              <p:nvPr/>
            </p:nvSpPr>
            <p:spPr>
              <a:xfrm>
                <a:off x="228600" y="4038600"/>
                <a:ext cx="188949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𝐴𝑑𝑗</m:t>
                      </m:r>
                      <m:r>
                        <a:rPr lang="en-US" sz="1600" b="0" i="1" smtClean="0">
                          <a:latin typeface="Cambria Math"/>
                        </a:rPr>
                        <m:t>=</m:t>
                      </m:r>
                      <m:r>
                        <a:rPr lang="en-US" sz="1600" b="0" i="1" smtClean="0">
                          <a:latin typeface="Cambria Math"/>
                        </a:rPr>
                        <m:t>𝑐𝑜𝑠</m:t>
                      </m:r>
                      <m:r>
                        <a:rPr lang="en-US" sz="1600" b="0" i="1" smtClean="0">
                          <a:latin typeface="Cambria Math"/>
                          <a:ea typeface="Cambria Math"/>
                        </a:rPr>
                        <m:t>𝜃</m:t>
                      </m:r>
                      <m:r>
                        <a:rPr lang="en-US" sz="1600" b="0" i="1" smtClean="0">
                          <a:latin typeface="Cambria Math"/>
                          <a:ea typeface="Cambria Math"/>
                        </a:rPr>
                        <m:t>×</m:t>
                      </m:r>
                      <m:r>
                        <a:rPr lang="en-US" sz="1600" b="0" i="1" smtClean="0">
                          <a:latin typeface="Cambria Math"/>
                          <a:ea typeface="Cambria Math"/>
                        </a:rPr>
                        <m:t>𝐻𝑦𝑝</m:t>
                      </m:r>
                    </m:oMath>
                  </m:oMathPara>
                </a14:m>
                <a:endParaRPr lang="en-GB" sz="1600" dirty="0"/>
              </a:p>
            </p:txBody>
          </p:sp>
        </mc:Choice>
        <mc:Fallback xmlns="">
          <p:sp>
            <p:nvSpPr>
              <p:cNvPr id="31" name="TextBox 30"/>
              <p:cNvSpPr txBox="1">
                <a:spLocks noRot="1" noChangeAspect="1" noMove="1" noResize="1" noEditPoints="1" noAdjustHandles="1" noChangeArrowheads="1" noChangeShapeType="1" noTextEdit="1"/>
              </p:cNvSpPr>
              <p:nvPr/>
            </p:nvSpPr>
            <p:spPr>
              <a:xfrm>
                <a:off x="228600" y="4038600"/>
                <a:ext cx="1889492" cy="338554"/>
              </a:xfrm>
              <a:prstGeom prst="rect">
                <a:avLst/>
              </a:prstGeom>
              <a:blipFill>
                <a:blip r:embed="rId2"/>
                <a:stretch>
                  <a:fillRect b="-90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394648" y="4495800"/>
                <a:ext cx="12192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𝑥</m:t>
                      </m:r>
                      <m:r>
                        <a:rPr lang="en-US" sz="1600" b="0" i="1" smtClean="0">
                          <a:latin typeface="Cambria Math"/>
                        </a:rPr>
                        <m:t>=</m:t>
                      </m:r>
                      <m:r>
                        <a:rPr lang="en-US" sz="1600" b="0" i="1" smtClean="0">
                          <a:latin typeface="Cambria Math"/>
                        </a:rPr>
                        <m:t>𝑟𝑐𝑜𝑠</m:t>
                      </m:r>
                      <m:r>
                        <a:rPr lang="en-US" sz="1600" b="0" i="1" smtClean="0">
                          <a:latin typeface="Cambria Math"/>
                          <a:ea typeface="Cambria Math"/>
                        </a:rPr>
                        <m:t>𝜃</m:t>
                      </m:r>
                    </m:oMath>
                  </m:oMathPara>
                </a14:m>
                <a:endParaRPr lang="en-GB" sz="1600" dirty="0"/>
              </a:p>
            </p:txBody>
          </p:sp>
        </mc:Choice>
        <mc:Fallback xmlns="">
          <p:sp>
            <p:nvSpPr>
              <p:cNvPr id="32" name="TextBox 31"/>
              <p:cNvSpPr txBox="1">
                <a:spLocks noRot="1" noChangeAspect="1" noMove="1" noResize="1" noEditPoints="1" noAdjustHandles="1" noChangeArrowheads="1" noChangeShapeType="1" noTextEdit="1"/>
              </p:cNvSpPr>
              <p:nvPr/>
            </p:nvSpPr>
            <p:spPr>
              <a:xfrm>
                <a:off x="394648" y="4495800"/>
                <a:ext cx="1219200" cy="338554"/>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70597" y="5239603"/>
                <a:ext cx="189968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𝑂𝑝𝑝</m:t>
                      </m:r>
                      <m:r>
                        <a:rPr lang="en-US" sz="1600" b="0" i="1" smtClean="0">
                          <a:latin typeface="Cambria Math"/>
                        </a:rPr>
                        <m:t>=</m:t>
                      </m:r>
                      <m:r>
                        <a:rPr lang="en-US" sz="1600" b="0" i="1" smtClean="0">
                          <a:latin typeface="Cambria Math"/>
                        </a:rPr>
                        <m:t>𝑠𝑖𝑛</m:t>
                      </m:r>
                      <m:r>
                        <a:rPr lang="en-US" sz="1600" b="0" i="1" smtClean="0">
                          <a:latin typeface="Cambria Math"/>
                          <a:ea typeface="Cambria Math"/>
                        </a:rPr>
                        <m:t>𝜃</m:t>
                      </m:r>
                      <m:r>
                        <a:rPr lang="en-US" sz="1600" b="0" i="1" smtClean="0">
                          <a:latin typeface="Cambria Math"/>
                          <a:ea typeface="Cambria Math"/>
                        </a:rPr>
                        <m:t>×</m:t>
                      </m:r>
                      <m:r>
                        <a:rPr lang="en-US" sz="1600" b="0" i="1" smtClean="0">
                          <a:latin typeface="Cambria Math"/>
                          <a:ea typeface="Cambria Math"/>
                        </a:rPr>
                        <m:t>𝐻𝑦𝑝</m:t>
                      </m:r>
                    </m:oMath>
                  </m:oMathPara>
                </a14:m>
                <a:endParaRPr lang="en-GB" sz="1600" dirty="0"/>
              </a:p>
            </p:txBody>
          </p:sp>
        </mc:Choice>
        <mc:Fallback xmlns="">
          <p:sp>
            <p:nvSpPr>
              <p:cNvPr id="33" name="TextBox 32"/>
              <p:cNvSpPr txBox="1">
                <a:spLocks noRot="1" noChangeAspect="1" noMove="1" noResize="1" noEditPoints="1" noAdjustHandles="1" noChangeArrowheads="1" noChangeShapeType="1" noTextEdit="1"/>
              </p:cNvSpPr>
              <p:nvPr/>
            </p:nvSpPr>
            <p:spPr>
              <a:xfrm>
                <a:off x="170597" y="5239603"/>
                <a:ext cx="1899687" cy="338554"/>
              </a:xfrm>
              <a:prstGeom prst="rect">
                <a:avLst/>
              </a:prstGeom>
              <a:blipFill>
                <a:blip r:embed="rId4"/>
                <a:stretch>
                  <a:fillRect b="-90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71901" y="5696803"/>
                <a:ext cx="12192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r>
                        <a:rPr lang="en-US" sz="1600" b="0" i="1" smtClean="0">
                          <a:latin typeface="Cambria Math"/>
                        </a:rPr>
                        <m:t>=</m:t>
                      </m:r>
                      <m:r>
                        <a:rPr lang="en-US" sz="1600" b="0" i="1" smtClean="0">
                          <a:latin typeface="Cambria Math"/>
                        </a:rPr>
                        <m:t>𝑟𝑠𝑖𝑛</m:t>
                      </m:r>
                      <m:r>
                        <a:rPr lang="en-US" sz="1600" b="0" i="1" smtClean="0">
                          <a:latin typeface="Cambria Math"/>
                          <a:ea typeface="Cambria Math"/>
                        </a:rPr>
                        <m:t>𝜃</m:t>
                      </m:r>
                    </m:oMath>
                  </m:oMathPara>
                </a14:m>
                <a:endParaRPr lang="en-GB" sz="1600" dirty="0"/>
              </a:p>
            </p:txBody>
          </p:sp>
        </mc:Choice>
        <mc:Fallback xmlns="">
          <p:sp>
            <p:nvSpPr>
              <p:cNvPr id="34" name="TextBox 33"/>
              <p:cNvSpPr txBox="1">
                <a:spLocks noRot="1" noChangeAspect="1" noMove="1" noResize="1" noEditPoints="1" noAdjustHandles="1" noChangeArrowheads="1" noChangeShapeType="1" noTextEdit="1"/>
              </p:cNvSpPr>
              <p:nvPr/>
            </p:nvSpPr>
            <p:spPr>
              <a:xfrm>
                <a:off x="371901" y="5696803"/>
                <a:ext cx="1219200" cy="338554"/>
              </a:xfrm>
              <a:prstGeom prst="rect">
                <a:avLst/>
              </a:prstGeom>
              <a:blipFill>
                <a:blip r:embed="rId5"/>
                <a:stretch>
                  <a:fillRect b="-3636"/>
                </a:stretch>
              </a:blipFill>
            </p:spPr>
            <p:txBody>
              <a:bodyPr/>
              <a:lstStyle/>
              <a:p>
                <a:r>
                  <a:rPr lang="en-GB">
                    <a:noFill/>
                  </a:rPr>
                  <a:t> </a:t>
                </a:r>
              </a:p>
            </p:txBody>
          </p:sp>
        </mc:Fallback>
      </mc:AlternateContent>
      <p:sp>
        <p:nvSpPr>
          <p:cNvPr id="36" name="Arc 35"/>
          <p:cNvSpPr/>
          <p:nvPr/>
        </p:nvSpPr>
        <p:spPr>
          <a:xfrm>
            <a:off x="1883391" y="4203510"/>
            <a:ext cx="341194" cy="477672"/>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Arc 36"/>
          <p:cNvSpPr/>
          <p:nvPr/>
        </p:nvSpPr>
        <p:spPr>
          <a:xfrm>
            <a:off x="1831075" y="5420436"/>
            <a:ext cx="341194" cy="477672"/>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TextBox 37"/>
          <p:cNvSpPr txBox="1"/>
          <p:nvPr/>
        </p:nvSpPr>
        <p:spPr>
          <a:xfrm>
            <a:off x="2156346" y="4203510"/>
            <a:ext cx="1064526"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Sub in </a:t>
            </a:r>
            <a:r>
              <a:rPr lang="en-US" sz="1200" dirty="0" err="1">
                <a:solidFill>
                  <a:srgbClr val="FF0000"/>
                </a:solidFill>
                <a:latin typeface="Comic Sans MS" panose="030F0702030302020204" pitchFamily="66" charset="0"/>
              </a:rPr>
              <a:t>Adj</a:t>
            </a:r>
            <a:r>
              <a:rPr lang="en-US" sz="1200" dirty="0">
                <a:solidFill>
                  <a:srgbClr val="FF0000"/>
                </a:solidFill>
                <a:latin typeface="Comic Sans MS" panose="030F0702030302020204" pitchFamily="66" charset="0"/>
              </a:rPr>
              <a:t> and </a:t>
            </a:r>
            <a:r>
              <a:rPr lang="en-US" sz="1200" dirty="0" err="1">
                <a:solidFill>
                  <a:srgbClr val="FF0000"/>
                </a:solidFill>
                <a:latin typeface="Comic Sans MS" panose="030F0702030302020204" pitchFamily="66" charset="0"/>
              </a:rPr>
              <a:t>Hyp</a:t>
            </a:r>
            <a:endParaRPr lang="en-GB" sz="1200" dirty="0">
              <a:solidFill>
                <a:srgbClr val="FF0000"/>
              </a:solidFill>
              <a:latin typeface="Comic Sans MS" panose="030F0702030302020204" pitchFamily="66" charset="0"/>
            </a:endParaRPr>
          </a:p>
        </p:txBody>
      </p:sp>
      <p:sp>
        <p:nvSpPr>
          <p:cNvPr id="39" name="TextBox 38"/>
          <p:cNvSpPr txBox="1"/>
          <p:nvPr/>
        </p:nvSpPr>
        <p:spPr>
          <a:xfrm>
            <a:off x="2158621" y="5420436"/>
            <a:ext cx="1064526"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Sub in </a:t>
            </a:r>
            <a:r>
              <a:rPr lang="en-US" sz="1200" dirty="0" err="1">
                <a:solidFill>
                  <a:srgbClr val="FF0000"/>
                </a:solidFill>
                <a:latin typeface="Comic Sans MS" panose="030F0702030302020204" pitchFamily="66" charset="0"/>
              </a:rPr>
              <a:t>Opp</a:t>
            </a:r>
            <a:r>
              <a:rPr lang="en-US" sz="1200" dirty="0">
                <a:solidFill>
                  <a:srgbClr val="FF0000"/>
                </a:solidFill>
                <a:latin typeface="Comic Sans MS" panose="030F0702030302020204" pitchFamily="66" charset="0"/>
              </a:rPr>
              <a:t> and </a:t>
            </a:r>
            <a:r>
              <a:rPr lang="en-US" sz="1200" dirty="0" err="1">
                <a:solidFill>
                  <a:srgbClr val="FF0000"/>
                </a:solidFill>
                <a:latin typeface="Comic Sans MS" panose="030F0702030302020204" pitchFamily="66" charset="0"/>
              </a:rPr>
              <a:t>Hyp</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0" name="TextBox 39"/>
              <p:cNvSpPr txBox="1"/>
              <p:nvPr/>
            </p:nvSpPr>
            <p:spPr>
              <a:xfrm>
                <a:off x="6437193" y="5064457"/>
                <a:ext cx="136992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a:rPr>
                            <m:t>𝑐</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𝑎</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𝑏</m:t>
                          </m:r>
                        </m:e>
                        <m:sup>
                          <m:r>
                            <a:rPr lang="en-US" sz="1600" b="0" i="1" smtClean="0">
                              <a:latin typeface="Cambria Math"/>
                            </a:rPr>
                            <m:t>2</m:t>
                          </m:r>
                        </m:sup>
                      </m:sSup>
                    </m:oMath>
                  </m:oMathPara>
                </a14:m>
                <a:endParaRPr lang="en-GB" sz="1600" dirty="0"/>
              </a:p>
            </p:txBody>
          </p:sp>
        </mc:Choice>
        <mc:Fallback xmlns="">
          <p:sp>
            <p:nvSpPr>
              <p:cNvPr id="40" name="TextBox 39"/>
              <p:cNvSpPr txBox="1">
                <a:spLocks noRot="1" noChangeAspect="1" noMove="1" noResize="1" noEditPoints="1" noAdjustHandles="1" noChangeArrowheads="1" noChangeShapeType="1" noTextEdit="1"/>
              </p:cNvSpPr>
              <p:nvPr/>
            </p:nvSpPr>
            <p:spPr>
              <a:xfrm>
                <a:off x="6437193" y="5064457"/>
                <a:ext cx="1369927" cy="338554"/>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6425819" y="5517108"/>
                <a:ext cx="137306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𝑥</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𝑦</m:t>
                          </m:r>
                        </m:e>
                        <m:sup>
                          <m:r>
                            <a:rPr lang="en-US" sz="1600" b="0" i="1" smtClean="0">
                              <a:latin typeface="Cambria Math"/>
                            </a:rPr>
                            <m:t>2</m:t>
                          </m:r>
                        </m:sup>
                      </m:sSup>
                    </m:oMath>
                  </m:oMathPara>
                </a14:m>
                <a:endParaRPr lang="en-GB" sz="1600" dirty="0"/>
              </a:p>
            </p:txBody>
          </p:sp>
        </mc:Choice>
        <mc:Fallback xmlns="">
          <p:sp>
            <p:nvSpPr>
              <p:cNvPr id="41" name="TextBox 40"/>
              <p:cNvSpPr txBox="1">
                <a:spLocks noRot="1" noChangeAspect="1" noMove="1" noResize="1" noEditPoints="1" noAdjustHandles="1" noChangeArrowheads="1" noChangeShapeType="1" noTextEdit="1"/>
              </p:cNvSpPr>
              <p:nvPr/>
            </p:nvSpPr>
            <p:spPr>
              <a:xfrm>
                <a:off x="6425819" y="5517108"/>
                <a:ext cx="1373068" cy="338554"/>
              </a:xfrm>
              <a:prstGeom prst="rect">
                <a:avLst/>
              </a:prstGeom>
              <a:blipFill>
                <a:blip r:embed="rId7"/>
                <a:stretch>
                  <a:fillRect b="-3571"/>
                </a:stretch>
              </a:blipFill>
            </p:spPr>
            <p:txBody>
              <a:bodyPr/>
              <a:lstStyle/>
              <a:p>
                <a:r>
                  <a:rPr lang="en-GB">
                    <a:noFill/>
                  </a:rPr>
                  <a:t> </a:t>
                </a:r>
              </a:p>
            </p:txBody>
          </p:sp>
        </mc:Fallback>
      </mc:AlternateContent>
      <p:sp>
        <p:nvSpPr>
          <p:cNvPr id="42" name="Arc 41"/>
          <p:cNvSpPr/>
          <p:nvPr/>
        </p:nvSpPr>
        <p:spPr>
          <a:xfrm>
            <a:off x="7617726" y="5243014"/>
            <a:ext cx="341194" cy="477672"/>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TextBox 42"/>
          <p:cNvSpPr txBox="1"/>
          <p:nvPr/>
        </p:nvSpPr>
        <p:spPr>
          <a:xfrm>
            <a:off x="7890681" y="5243014"/>
            <a:ext cx="1064526"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Sub in r, x and y</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4" name="TextBox 43"/>
              <p:cNvSpPr txBox="1"/>
              <p:nvPr/>
            </p:nvSpPr>
            <p:spPr>
              <a:xfrm>
                <a:off x="3289109" y="3895300"/>
                <a:ext cx="1342739" cy="5981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𝑇𝑎𝑛</m:t>
                      </m:r>
                      <m:r>
                        <a:rPr lang="en-US" sz="1600" b="0" i="1" smtClean="0">
                          <a:latin typeface="Cambria Math"/>
                          <a:ea typeface="Cambria Math"/>
                        </a:rPr>
                        <m:t>𝜃</m:t>
                      </m:r>
                      <m:r>
                        <a:rPr lang="en-US" sz="1600" b="0" i="1" smtClean="0">
                          <a:latin typeface="Cambria Math"/>
                          <a:ea typeface="Cambria Math"/>
                        </a:rPr>
                        <m:t>=</m:t>
                      </m:r>
                      <m:f>
                        <m:fPr>
                          <m:ctrlPr>
                            <a:rPr lang="en-US" sz="1600" b="0" i="1" smtClean="0">
                              <a:latin typeface="Cambria Math" panose="02040503050406030204" pitchFamily="18" charset="0"/>
                              <a:ea typeface="Cambria Math"/>
                            </a:rPr>
                          </m:ctrlPr>
                        </m:fPr>
                        <m:num>
                          <m:r>
                            <a:rPr lang="en-US" sz="1600" b="0" i="1" smtClean="0">
                              <a:latin typeface="Cambria Math"/>
                              <a:ea typeface="Cambria Math"/>
                            </a:rPr>
                            <m:t>𝑂𝑝𝑝</m:t>
                          </m:r>
                        </m:num>
                        <m:den>
                          <m:r>
                            <a:rPr lang="en-US" sz="1600" b="0" i="1" smtClean="0">
                              <a:latin typeface="Cambria Math"/>
                              <a:ea typeface="Cambria Math"/>
                            </a:rPr>
                            <m:t>𝐴𝑑𝑗</m:t>
                          </m:r>
                        </m:den>
                      </m:f>
                    </m:oMath>
                  </m:oMathPara>
                </a14:m>
                <a:endParaRPr lang="en-GB" sz="1600" dirty="0"/>
              </a:p>
            </p:txBody>
          </p:sp>
        </mc:Choice>
        <mc:Fallback xmlns="">
          <p:sp>
            <p:nvSpPr>
              <p:cNvPr id="44" name="TextBox 43"/>
              <p:cNvSpPr txBox="1">
                <a:spLocks noRot="1" noChangeAspect="1" noMove="1" noResize="1" noEditPoints="1" noAdjustHandles="1" noChangeArrowheads="1" noChangeShapeType="1" noTextEdit="1"/>
              </p:cNvSpPr>
              <p:nvPr/>
            </p:nvSpPr>
            <p:spPr>
              <a:xfrm>
                <a:off x="3289109" y="3895300"/>
                <a:ext cx="1342739" cy="59817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3291383" y="4634554"/>
                <a:ext cx="1092094" cy="5139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𝑇𝑎𝑛</m:t>
                      </m:r>
                      <m:r>
                        <a:rPr lang="en-US" sz="1600" b="0" i="1" smtClean="0">
                          <a:latin typeface="Cambria Math"/>
                          <a:ea typeface="Cambria Math"/>
                        </a:rPr>
                        <m:t>𝜃</m:t>
                      </m:r>
                      <m:r>
                        <a:rPr lang="en-US" sz="1600" b="0" i="1" smtClean="0">
                          <a:latin typeface="Cambria Math"/>
                          <a:ea typeface="Cambria Math"/>
                        </a:rPr>
                        <m:t>=</m:t>
                      </m:r>
                      <m:f>
                        <m:fPr>
                          <m:ctrlPr>
                            <a:rPr lang="en-US" sz="1600" b="0" i="1" smtClean="0">
                              <a:latin typeface="Cambria Math" panose="02040503050406030204" pitchFamily="18" charset="0"/>
                              <a:ea typeface="Cambria Math"/>
                            </a:rPr>
                          </m:ctrlPr>
                        </m:fPr>
                        <m:num>
                          <m:r>
                            <a:rPr lang="en-US" sz="1600" b="0" i="1" smtClean="0">
                              <a:latin typeface="Cambria Math"/>
                              <a:ea typeface="Cambria Math"/>
                            </a:rPr>
                            <m:t>𝑦</m:t>
                          </m:r>
                        </m:num>
                        <m:den>
                          <m:r>
                            <a:rPr lang="en-US" sz="1600" b="0" i="1" smtClean="0">
                              <a:latin typeface="Cambria Math"/>
                              <a:ea typeface="Cambria Math"/>
                            </a:rPr>
                            <m:t>𝑥</m:t>
                          </m:r>
                        </m:den>
                      </m:f>
                    </m:oMath>
                  </m:oMathPara>
                </a14:m>
                <a:endParaRPr lang="en-GB" sz="1600" dirty="0"/>
              </a:p>
            </p:txBody>
          </p:sp>
        </mc:Choice>
        <mc:Fallback xmlns="">
          <p:sp>
            <p:nvSpPr>
              <p:cNvPr id="45" name="TextBox 44"/>
              <p:cNvSpPr txBox="1">
                <a:spLocks noRot="1" noChangeAspect="1" noMove="1" noResize="1" noEditPoints="1" noAdjustHandles="1" noChangeArrowheads="1" noChangeShapeType="1" noTextEdit="1"/>
              </p:cNvSpPr>
              <p:nvPr/>
            </p:nvSpPr>
            <p:spPr>
              <a:xfrm>
                <a:off x="3291383" y="4634554"/>
                <a:ext cx="1092094" cy="513987"/>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3648499" y="5319217"/>
                <a:ext cx="1597104" cy="5139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m:t>
                      </m:r>
                      <m:r>
                        <a:rPr lang="en-US" sz="1600" b="0" i="1" smtClean="0">
                          <a:latin typeface="Cambria Math"/>
                          <a:ea typeface="Cambria Math"/>
                        </a:rPr>
                        <m:t>𝑎𝑟𝑐𝑡𝑎𝑛</m:t>
                      </m:r>
                      <m:d>
                        <m:dPr>
                          <m:ctrlPr>
                            <a:rPr lang="en-US" sz="1600" b="0" i="1" smtClean="0">
                              <a:latin typeface="Cambria Math" panose="02040503050406030204" pitchFamily="18" charset="0"/>
                              <a:ea typeface="Cambria Math"/>
                            </a:rPr>
                          </m:ctrlPr>
                        </m:dPr>
                        <m:e>
                          <m:f>
                            <m:fPr>
                              <m:ctrlPr>
                                <a:rPr lang="en-US" sz="1600" b="0" i="1" smtClean="0">
                                  <a:latin typeface="Cambria Math" panose="02040503050406030204" pitchFamily="18" charset="0"/>
                                  <a:ea typeface="Cambria Math"/>
                                </a:rPr>
                              </m:ctrlPr>
                            </m:fPr>
                            <m:num>
                              <m:r>
                                <a:rPr lang="en-US" sz="1600" b="0" i="1" smtClean="0">
                                  <a:latin typeface="Cambria Math"/>
                                  <a:ea typeface="Cambria Math"/>
                                </a:rPr>
                                <m:t>𝑦</m:t>
                              </m:r>
                            </m:num>
                            <m:den>
                              <m:r>
                                <a:rPr lang="en-US" sz="1600" b="0" i="1" smtClean="0">
                                  <a:latin typeface="Cambria Math"/>
                                  <a:ea typeface="Cambria Math"/>
                                </a:rPr>
                                <m:t>𝑥</m:t>
                              </m:r>
                            </m:den>
                          </m:f>
                        </m:e>
                      </m:d>
                    </m:oMath>
                  </m:oMathPara>
                </a14:m>
                <a:endParaRPr lang="en-GB" sz="1600" dirty="0"/>
              </a:p>
            </p:txBody>
          </p:sp>
        </mc:Choice>
        <mc:Fallback xmlns="">
          <p:sp>
            <p:nvSpPr>
              <p:cNvPr id="46" name="TextBox 45"/>
              <p:cNvSpPr txBox="1">
                <a:spLocks noRot="1" noChangeAspect="1" noMove="1" noResize="1" noEditPoints="1" noAdjustHandles="1" noChangeArrowheads="1" noChangeShapeType="1" noTextEdit="1"/>
              </p:cNvSpPr>
              <p:nvPr/>
            </p:nvSpPr>
            <p:spPr>
              <a:xfrm>
                <a:off x="3648499" y="5319217"/>
                <a:ext cx="1597104" cy="513987"/>
              </a:xfrm>
              <a:prstGeom prst="rect">
                <a:avLst/>
              </a:prstGeom>
              <a:blipFill>
                <a:blip r:embed="rId10"/>
                <a:stretch>
                  <a:fillRect/>
                </a:stretch>
              </a:blipFill>
            </p:spPr>
            <p:txBody>
              <a:bodyPr/>
              <a:lstStyle/>
              <a:p>
                <a:r>
                  <a:rPr lang="en-GB">
                    <a:noFill/>
                  </a:rPr>
                  <a:t> </a:t>
                </a:r>
              </a:p>
            </p:txBody>
          </p:sp>
        </mc:Fallback>
      </mc:AlternateContent>
      <p:sp>
        <p:nvSpPr>
          <p:cNvPr id="47" name="Arc 46"/>
          <p:cNvSpPr/>
          <p:nvPr/>
        </p:nvSpPr>
        <p:spPr>
          <a:xfrm>
            <a:off x="4453719" y="4221707"/>
            <a:ext cx="309350" cy="664191"/>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Arc 47"/>
          <p:cNvSpPr/>
          <p:nvPr/>
        </p:nvSpPr>
        <p:spPr>
          <a:xfrm>
            <a:off x="5029200" y="4906370"/>
            <a:ext cx="309350" cy="664191"/>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TextBox 48"/>
          <p:cNvSpPr txBox="1"/>
          <p:nvPr/>
        </p:nvSpPr>
        <p:spPr>
          <a:xfrm>
            <a:off x="4672084" y="4289945"/>
            <a:ext cx="1064526"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Sub in </a:t>
            </a:r>
            <a:r>
              <a:rPr lang="en-US" sz="1200" dirty="0" err="1">
                <a:solidFill>
                  <a:srgbClr val="FF0000"/>
                </a:solidFill>
                <a:latin typeface="Comic Sans MS" panose="030F0702030302020204" pitchFamily="66" charset="0"/>
              </a:rPr>
              <a:t>Opp</a:t>
            </a:r>
            <a:r>
              <a:rPr lang="en-US" sz="1200" dirty="0">
                <a:solidFill>
                  <a:srgbClr val="FF0000"/>
                </a:solidFill>
                <a:latin typeface="Comic Sans MS" panose="030F0702030302020204" pitchFamily="66" charset="0"/>
              </a:rPr>
              <a:t> and </a:t>
            </a:r>
            <a:r>
              <a:rPr lang="en-US" sz="1200" dirty="0" err="1">
                <a:solidFill>
                  <a:srgbClr val="FF0000"/>
                </a:solidFill>
                <a:latin typeface="Comic Sans MS" panose="030F0702030302020204" pitchFamily="66" charset="0"/>
              </a:rPr>
              <a:t>Adj</a:t>
            </a:r>
            <a:endParaRPr lang="en-GB" sz="1200" dirty="0">
              <a:solidFill>
                <a:srgbClr val="FF0000"/>
              </a:solidFill>
              <a:latin typeface="Comic Sans MS" panose="030F0702030302020204" pitchFamily="66" charset="0"/>
            </a:endParaRPr>
          </a:p>
        </p:txBody>
      </p:sp>
      <p:sp>
        <p:nvSpPr>
          <p:cNvPr id="50" name="TextBox 49"/>
          <p:cNvSpPr txBox="1"/>
          <p:nvPr/>
        </p:nvSpPr>
        <p:spPr>
          <a:xfrm>
            <a:off x="5274860" y="4892720"/>
            <a:ext cx="1064526"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Tan</a:t>
            </a:r>
            <a:r>
              <a:rPr lang="en-US" sz="1200" baseline="30000" dirty="0">
                <a:solidFill>
                  <a:srgbClr val="FF0000"/>
                </a:solidFill>
                <a:latin typeface="Comic Sans MS" panose="030F0702030302020204" pitchFamily="66" charset="0"/>
              </a:rPr>
              <a:t>-1</a:t>
            </a:r>
            <a:r>
              <a:rPr lang="en-US" sz="1200" dirty="0">
                <a:solidFill>
                  <a:srgbClr val="FF0000"/>
                </a:solidFill>
                <a:latin typeface="Comic Sans MS" panose="030F0702030302020204" pitchFamily="66" charset="0"/>
              </a:rPr>
              <a:t> (also known as </a:t>
            </a:r>
            <a:r>
              <a:rPr lang="en-US" sz="1200" dirty="0" err="1">
                <a:solidFill>
                  <a:srgbClr val="FF0000"/>
                </a:solidFill>
                <a:latin typeface="Comic Sans MS" panose="030F0702030302020204" pitchFamily="66" charset="0"/>
              </a:rPr>
              <a:t>arctan</a:t>
            </a:r>
            <a:r>
              <a:rPr lang="en-US" sz="1200" dirty="0">
                <a:solidFill>
                  <a:srgbClr val="FF0000"/>
                </a:solidFill>
                <a:latin typeface="Comic Sans MS" panose="030F0702030302020204" pitchFamily="66" charset="0"/>
              </a:rPr>
              <a:t>)</a:t>
            </a:r>
            <a:endParaRPr lang="en-GB" sz="1200" dirty="0">
              <a:solidFill>
                <a:srgbClr val="FF0000"/>
              </a:solidFill>
              <a:latin typeface="Comic Sans MS" panose="030F0702030302020204" pitchFamily="66" charset="0"/>
            </a:endParaRPr>
          </a:p>
        </p:txBody>
      </p:sp>
      <p:sp>
        <p:nvSpPr>
          <p:cNvPr id="51" name="Rectangle 50"/>
          <p:cNvSpPr/>
          <p:nvPr/>
        </p:nvSpPr>
        <p:spPr>
          <a:xfrm>
            <a:off x="477672" y="4490113"/>
            <a:ext cx="1091821" cy="39578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439003" y="5666095"/>
            <a:ext cx="1091821" cy="39578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3730388" y="5258937"/>
            <a:ext cx="1401170" cy="63689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a:off x="6489511" y="5493224"/>
            <a:ext cx="1248770" cy="36166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5" name="TextBox 54"/>
              <p:cNvSpPr txBox="1"/>
              <p:nvPr/>
            </p:nvSpPr>
            <p:spPr>
              <a:xfrm>
                <a:off x="4955274"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𝑥</m:t>
                      </m:r>
                      <m:r>
                        <a:rPr lang="en-US" sz="1600" b="0" i="1" smtClean="0">
                          <a:latin typeface="Cambria Math"/>
                        </a:rPr>
                        <m:t>=</m:t>
                      </m:r>
                      <m:r>
                        <a:rPr lang="en-US" sz="1600" b="0" i="1" smtClean="0">
                          <a:latin typeface="Cambria Math"/>
                        </a:rPr>
                        <m:t>𝑟𝑐𝑜𝑠</m:t>
                      </m:r>
                      <m:r>
                        <a:rPr lang="en-US" sz="1600" b="0" i="1" smtClean="0">
                          <a:latin typeface="Cambria Math"/>
                          <a:ea typeface="Cambria Math"/>
                        </a:rPr>
                        <m:t>𝜃</m:t>
                      </m:r>
                    </m:oMath>
                  </m:oMathPara>
                </a14:m>
                <a:endParaRPr lang="en-GB" sz="1600" dirty="0"/>
              </a:p>
            </p:txBody>
          </p:sp>
        </mc:Choice>
        <mc:Fallback xmlns="">
          <p:sp>
            <p:nvSpPr>
              <p:cNvPr id="55" name="TextBox 54"/>
              <p:cNvSpPr txBox="1">
                <a:spLocks noRot="1" noChangeAspect="1" noMove="1" noResize="1" noEditPoints="1" noAdjustHandles="1" noChangeArrowheads="1" noChangeShapeType="1" noTextEdit="1"/>
              </p:cNvSpPr>
              <p:nvPr/>
            </p:nvSpPr>
            <p:spPr>
              <a:xfrm>
                <a:off x="4955274" y="0"/>
                <a:ext cx="1219200" cy="338554"/>
              </a:xfrm>
              <a:prstGeom prst="rect">
                <a:avLst/>
              </a:prstGeom>
              <a:blipFill>
                <a:blip r:embed="rId11"/>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3731524"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r>
                        <a:rPr lang="en-US" sz="1600" b="0" i="1" smtClean="0">
                          <a:latin typeface="Cambria Math"/>
                        </a:rPr>
                        <m:t>=</m:t>
                      </m:r>
                      <m:r>
                        <a:rPr lang="en-US" sz="1600" b="0" i="1" smtClean="0">
                          <a:latin typeface="Cambria Math"/>
                        </a:rPr>
                        <m:t>𝑟𝑠𝑖𝑛</m:t>
                      </m:r>
                      <m:r>
                        <a:rPr lang="en-US" sz="1600" b="0" i="1" smtClean="0">
                          <a:latin typeface="Cambria Math"/>
                          <a:ea typeface="Cambria Math"/>
                        </a:rPr>
                        <m:t>𝜃</m:t>
                      </m:r>
                    </m:oMath>
                  </m:oMathPara>
                </a14:m>
                <a:endParaRPr lang="en-GB" sz="1600" dirty="0"/>
              </a:p>
            </p:txBody>
          </p:sp>
        </mc:Choice>
        <mc:Fallback xmlns="">
          <p:sp>
            <p:nvSpPr>
              <p:cNvPr id="56" name="TextBox 55"/>
              <p:cNvSpPr txBox="1">
                <a:spLocks noRot="1" noChangeAspect="1" noMove="1" noResize="1" noEditPoints="1" noAdjustHandles="1" noChangeArrowheads="1" noChangeShapeType="1" noTextEdit="1"/>
              </p:cNvSpPr>
              <p:nvPr/>
            </p:nvSpPr>
            <p:spPr>
              <a:xfrm>
                <a:off x="3731524" y="0"/>
                <a:ext cx="1219200" cy="338554"/>
              </a:xfrm>
              <a:prstGeom prst="rect">
                <a:avLst/>
              </a:prstGeom>
              <a:blipFill>
                <a:blip r:embed="rId12"/>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6168785" y="0"/>
                <a:ext cx="1373068"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𝑥</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𝑦</m:t>
                          </m:r>
                        </m:e>
                        <m:sup>
                          <m:r>
                            <a:rPr lang="en-US" sz="1600" b="0" i="1" smtClean="0">
                              <a:latin typeface="Cambria Math"/>
                            </a:rPr>
                            <m:t>2</m:t>
                          </m:r>
                        </m:sup>
                      </m:sSup>
                    </m:oMath>
                  </m:oMathPara>
                </a14:m>
                <a:endParaRPr lang="en-GB" sz="1600" dirty="0"/>
              </a:p>
            </p:txBody>
          </p:sp>
        </mc:Choice>
        <mc:Fallback xmlns="">
          <p:sp>
            <p:nvSpPr>
              <p:cNvPr id="57" name="TextBox 56"/>
              <p:cNvSpPr txBox="1">
                <a:spLocks noRot="1" noChangeAspect="1" noMove="1" noResize="1" noEditPoints="1" noAdjustHandles="1" noChangeArrowheads="1" noChangeShapeType="1" noTextEdit="1"/>
              </p:cNvSpPr>
              <p:nvPr/>
            </p:nvSpPr>
            <p:spPr>
              <a:xfrm>
                <a:off x="6168785" y="0"/>
                <a:ext cx="1373068" cy="338554"/>
              </a:xfrm>
              <a:prstGeom prst="rect">
                <a:avLst/>
              </a:prstGeom>
              <a:blipFill>
                <a:blip r:embed="rId1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7546896" y="0"/>
                <a:ext cx="1597104" cy="51398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m:t>
                      </m:r>
                      <m:r>
                        <a:rPr lang="en-US" sz="1600" b="0" i="1" smtClean="0">
                          <a:latin typeface="Cambria Math"/>
                          <a:ea typeface="Cambria Math"/>
                        </a:rPr>
                        <m:t>𝑎𝑟𝑐𝑡𝑎𝑛</m:t>
                      </m:r>
                      <m:d>
                        <m:dPr>
                          <m:ctrlPr>
                            <a:rPr lang="en-US" sz="1600" b="0" i="1" smtClean="0">
                              <a:latin typeface="Cambria Math" panose="02040503050406030204" pitchFamily="18" charset="0"/>
                              <a:ea typeface="Cambria Math"/>
                            </a:rPr>
                          </m:ctrlPr>
                        </m:dPr>
                        <m:e>
                          <m:f>
                            <m:fPr>
                              <m:ctrlPr>
                                <a:rPr lang="en-US" sz="1600" b="0" i="1" smtClean="0">
                                  <a:latin typeface="Cambria Math" panose="02040503050406030204" pitchFamily="18" charset="0"/>
                                  <a:ea typeface="Cambria Math"/>
                                </a:rPr>
                              </m:ctrlPr>
                            </m:fPr>
                            <m:num>
                              <m:r>
                                <a:rPr lang="en-US" sz="1600" b="0" i="1" smtClean="0">
                                  <a:latin typeface="Cambria Math"/>
                                  <a:ea typeface="Cambria Math"/>
                                </a:rPr>
                                <m:t>𝑦</m:t>
                              </m:r>
                            </m:num>
                            <m:den>
                              <m:r>
                                <a:rPr lang="en-US" sz="1600" b="0" i="1" smtClean="0">
                                  <a:latin typeface="Cambria Math"/>
                                  <a:ea typeface="Cambria Math"/>
                                </a:rPr>
                                <m:t>𝑥</m:t>
                              </m:r>
                            </m:den>
                          </m:f>
                        </m:e>
                      </m:d>
                    </m:oMath>
                  </m:oMathPara>
                </a14:m>
                <a:endParaRPr lang="en-GB" sz="1600" dirty="0"/>
              </a:p>
            </p:txBody>
          </p:sp>
        </mc:Choice>
        <mc:Fallback xmlns="">
          <p:sp>
            <p:nvSpPr>
              <p:cNvPr id="58" name="TextBox 57"/>
              <p:cNvSpPr txBox="1">
                <a:spLocks noRot="1" noChangeAspect="1" noMove="1" noResize="1" noEditPoints="1" noAdjustHandles="1" noChangeArrowheads="1" noChangeShapeType="1" noTextEdit="1"/>
              </p:cNvSpPr>
              <p:nvPr/>
            </p:nvSpPr>
            <p:spPr>
              <a:xfrm>
                <a:off x="7546896" y="0"/>
                <a:ext cx="1597104" cy="513987"/>
              </a:xfrm>
              <a:prstGeom prst="rect">
                <a:avLst/>
              </a:prstGeom>
              <a:blipFill>
                <a:blip r:embed="rId14"/>
                <a:stretch>
                  <a:fillRect/>
                </a:stretch>
              </a:blipFill>
              <a:ln w="25400">
                <a:solidFill>
                  <a:schemeClr val="tx1"/>
                </a:solidFill>
              </a:ln>
            </p:spPr>
            <p:txBody>
              <a:bodyPr/>
              <a:lstStyle/>
              <a:p>
                <a:r>
                  <a:rPr lang="en-GB">
                    <a:noFill/>
                  </a:rPr>
                  <a:t> </a:t>
                </a:r>
              </a:p>
            </p:txBody>
          </p:sp>
        </mc:Fallback>
      </mc:AlternateContent>
      <p:sp>
        <p:nvSpPr>
          <p:cNvPr id="59" name="タイトル 1">
            <a:extLst>
              <a:ext uri="{FF2B5EF4-FFF2-40B4-BE49-F238E27FC236}">
                <a16:creationId xmlns:a16="http://schemas.microsoft.com/office/drawing/2014/main" id="{184C4F9F-2F03-4A47-82E8-7F061D401B7D}"/>
              </a:ext>
            </a:extLst>
          </p:cNvPr>
          <p:cNvSpPr>
            <a:spLocks noGrp="1"/>
          </p:cNvSpPr>
          <p:nvPr>
            <p:ph type="title"/>
          </p:nvPr>
        </p:nvSpPr>
        <p:spPr>
          <a:xfrm>
            <a:off x="637359" y="302588"/>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60" name="テキスト ボックス 59">
            <a:extLst>
              <a:ext uri="{FF2B5EF4-FFF2-40B4-BE49-F238E27FC236}">
                <a16:creationId xmlns:a16="http://schemas.microsoft.com/office/drawing/2014/main" id="{54335258-5C02-4340-9DF1-8FB0026ABDE1}"/>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5A</a:t>
            </a:r>
            <a:endParaRPr lang="en-GB" dirty="0">
              <a:latin typeface="Comic Sans MS" panose="030F0702030302020204" pitchFamily="66" charset="0"/>
            </a:endParaRPr>
          </a:p>
        </p:txBody>
      </p:sp>
    </p:spTree>
    <p:extLst>
      <p:ext uri="{BB962C8B-B14F-4D97-AF65-F5344CB8AC3E}">
        <p14:creationId xmlns:p14="http://schemas.microsoft.com/office/powerpoint/2010/main" val="288962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vertical)">
                                      <p:cBhvr>
                                        <p:cTn id="12" dur="500"/>
                                        <p:tgtEl>
                                          <p:spTgt spid="7"/>
                                        </p:tgtEl>
                                      </p:cBhvr>
                                    </p:animEffect>
                                  </p:childTnLst>
                                </p:cTn>
                              </p:par>
                              <p:par>
                                <p:cTn id="13" presetID="3"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linds(horizontal)">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5"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linds(vertical)">
                                      <p:cBhvr>
                                        <p:cTn id="36" dur="500"/>
                                        <p:tgtEl>
                                          <p:spTgt spid="18"/>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linds(horizontal)">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linds(horizontal)">
                                      <p:cBhvr>
                                        <p:cTn id="44" dur="500"/>
                                        <p:tgtEl>
                                          <p:spTgt spid="20"/>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linds(horizontal)">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linds(horizontal)">
                                      <p:cBhvr>
                                        <p:cTn id="52" dur="500"/>
                                        <p:tgtEl>
                                          <p:spTgt spid="26"/>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blinds(horizontal)">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blinds(horizontal)">
                                      <p:cBhvr>
                                        <p:cTn id="60" dur="500"/>
                                        <p:tgtEl>
                                          <p:spTgt spid="30"/>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blinds(horizontal)">
                                      <p:cBhvr>
                                        <p:cTn id="65" dur="500"/>
                                        <p:tgtEl>
                                          <p:spTgt spid="28"/>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blinds(horizontal)">
                                      <p:cBhvr>
                                        <p:cTn id="70" dur="500"/>
                                        <p:tgtEl>
                                          <p:spTgt spid="29"/>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blinds(horizontal)">
                                      <p:cBhvr>
                                        <p:cTn id="75" dur="500"/>
                                        <p:tgtEl>
                                          <p:spTgt spid="31"/>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blinds(horizontal)">
                                      <p:cBhvr>
                                        <p:cTn id="80" dur="500"/>
                                        <p:tgtEl>
                                          <p:spTgt spid="36"/>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blinds(horizontal)">
                                      <p:cBhvr>
                                        <p:cTn id="85" dur="500"/>
                                        <p:tgtEl>
                                          <p:spTgt spid="38"/>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blinds(horizontal)">
                                      <p:cBhvr>
                                        <p:cTn id="90" dur="500"/>
                                        <p:tgtEl>
                                          <p:spTgt spid="32"/>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blinds(horizontal)">
                                      <p:cBhvr>
                                        <p:cTn id="95" dur="500"/>
                                        <p:tgtEl>
                                          <p:spTgt spid="51"/>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blinds(horizontal)">
                                      <p:cBhvr>
                                        <p:cTn id="100" dur="500"/>
                                        <p:tgtEl>
                                          <p:spTgt spid="33"/>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37"/>
                                        </p:tgtEl>
                                        <p:attrNameLst>
                                          <p:attrName>style.visibility</p:attrName>
                                        </p:attrNameLst>
                                      </p:cBhvr>
                                      <p:to>
                                        <p:strVal val="visible"/>
                                      </p:to>
                                    </p:set>
                                    <p:animEffect transition="in" filter="blinds(horizontal)">
                                      <p:cBhvr>
                                        <p:cTn id="105" dur="500"/>
                                        <p:tgtEl>
                                          <p:spTgt spid="37"/>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blinds(horizontal)">
                                      <p:cBhvr>
                                        <p:cTn id="110" dur="500"/>
                                        <p:tgtEl>
                                          <p:spTgt spid="39"/>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blinds(horizontal)">
                                      <p:cBhvr>
                                        <p:cTn id="115" dur="500"/>
                                        <p:tgtEl>
                                          <p:spTgt spid="34"/>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blinds(horizontal)">
                                      <p:cBhvr>
                                        <p:cTn id="120" dur="500"/>
                                        <p:tgtEl>
                                          <p:spTgt spid="52"/>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44"/>
                                        </p:tgtEl>
                                        <p:attrNameLst>
                                          <p:attrName>style.visibility</p:attrName>
                                        </p:attrNameLst>
                                      </p:cBhvr>
                                      <p:to>
                                        <p:strVal val="visible"/>
                                      </p:to>
                                    </p:set>
                                    <p:animEffect transition="in" filter="blinds(horizontal)">
                                      <p:cBhvr>
                                        <p:cTn id="125" dur="500"/>
                                        <p:tgtEl>
                                          <p:spTgt spid="44"/>
                                        </p:tgtEl>
                                      </p:cBhvr>
                                    </p:animEffect>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grpId="0" nodeType="clickEffect">
                                  <p:stCondLst>
                                    <p:cond delay="0"/>
                                  </p:stCondLst>
                                  <p:childTnLst>
                                    <p:set>
                                      <p:cBhvr>
                                        <p:cTn id="129" dur="1" fill="hold">
                                          <p:stCondLst>
                                            <p:cond delay="0"/>
                                          </p:stCondLst>
                                        </p:cTn>
                                        <p:tgtEl>
                                          <p:spTgt spid="47"/>
                                        </p:tgtEl>
                                        <p:attrNameLst>
                                          <p:attrName>style.visibility</p:attrName>
                                        </p:attrNameLst>
                                      </p:cBhvr>
                                      <p:to>
                                        <p:strVal val="visible"/>
                                      </p:to>
                                    </p:set>
                                    <p:animEffect transition="in" filter="blinds(horizontal)">
                                      <p:cBhvr>
                                        <p:cTn id="130" dur="500"/>
                                        <p:tgtEl>
                                          <p:spTgt spid="47"/>
                                        </p:tgtEl>
                                      </p:cBhvr>
                                    </p:animEffec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grpId="0" nodeType="clickEffect">
                                  <p:stCondLst>
                                    <p:cond delay="0"/>
                                  </p:stCondLst>
                                  <p:childTnLst>
                                    <p:set>
                                      <p:cBhvr>
                                        <p:cTn id="134" dur="1" fill="hold">
                                          <p:stCondLst>
                                            <p:cond delay="0"/>
                                          </p:stCondLst>
                                        </p:cTn>
                                        <p:tgtEl>
                                          <p:spTgt spid="49"/>
                                        </p:tgtEl>
                                        <p:attrNameLst>
                                          <p:attrName>style.visibility</p:attrName>
                                        </p:attrNameLst>
                                      </p:cBhvr>
                                      <p:to>
                                        <p:strVal val="visible"/>
                                      </p:to>
                                    </p:set>
                                    <p:animEffect transition="in" filter="blinds(horizontal)">
                                      <p:cBhvr>
                                        <p:cTn id="135" dur="500"/>
                                        <p:tgtEl>
                                          <p:spTgt spid="49"/>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grpId="0" nodeType="clickEffect">
                                  <p:stCondLst>
                                    <p:cond delay="0"/>
                                  </p:stCondLst>
                                  <p:childTnLst>
                                    <p:set>
                                      <p:cBhvr>
                                        <p:cTn id="139" dur="1" fill="hold">
                                          <p:stCondLst>
                                            <p:cond delay="0"/>
                                          </p:stCondLst>
                                        </p:cTn>
                                        <p:tgtEl>
                                          <p:spTgt spid="45"/>
                                        </p:tgtEl>
                                        <p:attrNameLst>
                                          <p:attrName>style.visibility</p:attrName>
                                        </p:attrNameLst>
                                      </p:cBhvr>
                                      <p:to>
                                        <p:strVal val="visible"/>
                                      </p:to>
                                    </p:set>
                                    <p:animEffect transition="in" filter="blinds(horizontal)">
                                      <p:cBhvr>
                                        <p:cTn id="140" dur="500"/>
                                        <p:tgtEl>
                                          <p:spTgt spid="45"/>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48"/>
                                        </p:tgtEl>
                                        <p:attrNameLst>
                                          <p:attrName>style.visibility</p:attrName>
                                        </p:attrNameLst>
                                      </p:cBhvr>
                                      <p:to>
                                        <p:strVal val="visible"/>
                                      </p:to>
                                    </p:set>
                                    <p:animEffect transition="in" filter="blinds(horizontal)">
                                      <p:cBhvr>
                                        <p:cTn id="145" dur="500"/>
                                        <p:tgtEl>
                                          <p:spTgt spid="48"/>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50"/>
                                        </p:tgtEl>
                                        <p:attrNameLst>
                                          <p:attrName>style.visibility</p:attrName>
                                        </p:attrNameLst>
                                      </p:cBhvr>
                                      <p:to>
                                        <p:strVal val="visible"/>
                                      </p:to>
                                    </p:set>
                                    <p:animEffect transition="in" filter="blinds(horizontal)">
                                      <p:cBhvr>
                                        <p:cTn id="150" dur="500"/>
                                        <p:tgtEl>
                                          <p:spTgt spid="50"/>
                                        </p:tgtEl>
                                      </p:cBhvr>
                                    </p:animEffect>
                                  </p:childTnLst>
                                </p:cTn>
                              </p:par>
                            </p:childTnLst>
                          </p:cTn>
                        </p:par>
                      </p:childTnLst>
                    </p:cTn>
                  </p:par>
                  <p:par>
                    <p:cTn id="151" fill="hold">
                      <p:stCondLst>
                        <p:cond delay="indefinite"/>
                      </p:stCondLst>
                      <p:childTnLst>
                        <p:par>
                          <p:cTn id="152" fill="hold">
                            <p:stCondLst>
                              <p:cond delay="0"/>
                            </p:stCondLst>
                            <p:childTnLst>
                              <p:par>
                                <p:cTn id="153" presetID="3" presetClass="entr" presetSubtype="10" fill="hold" grpId="0" nodeType="clickEffect">
                                  <p:stCondLst>
                                    <p:cond delay="0"/>
                                  </p:stCondLst>
                                  <p:childTnLst>
                                    <p:set>
                                      <p:cBhvr>
                                        <p:cTn id="154" dur="1" fill="hold">
                                          <p:stCondLst>
                                            <p:cond delay="0"/>
                                          </p:stCondLst>
                                        </p:cTn>
                                        <p:tgtEl>
                                          <p:spTgt spid="46"/>
                                        </p:tgtEl>
                                        <p:attrNameLst>
                                          <p:attrName>style.visibility</p:attrName>
                                        </p:attrNameLst>
                                      </p:cBhvr>
                                      <p:to>
                                        <p:strVal val="visible"/>
                                      </p:to>
                                    </p:set>
                                    <p:animEffect transition="in" filter="blinds(horizontal)">
                                      <p:cBhvr>
                                        <p:cTn id="155" dur="500"/>
                                        <p:tgtEl>
                                          <p:spTgt spid="46"/>
                                        </p:tgtEl>
                                      </p:cBhvr>
                                    </p:animEffect>
                                  </p:childTnLst>
                                </p:cTn>
                              </p:par>
                            </p:childTnLst>
                          </p:cTn>
                        </p:par>
                      </p:childTnLst>
                    </p:cTn>
                  </p:par>
                  <p:par>
                    <p:cTn id="156" fill="hold">
                      <p:stCondLst>
                        <p:cond delay="indefinite"/>
                      </p:stCondLst>
                      <p:childTnLst>
                        <p:par>
                          <p:cTn id="157" fill="hold">
                            <p:stCondLst>
                              <p:cond delay="0"/>
                            </p:stCondLst>
                            <p:childTnLst>
                              <p:par>
                                <p:cTn id="158" presetID="3" presetClass="entr" presetSubtype="10" fill="hold" grpId="0" nodeType="clickEffect">
                                  <p:stCondLst>
                                    <p:cond delay="0"/>
                                  </p:stCondLst>
                                  <p:childTnLst>
                                    <p:set>
                                      <p:cBhvr>
                                        <p:cTn id="159" dur="1" fill="hold">
                                          <p:stCondLst>
                                            <p:cond delay="0"/>
                                          </p:stCondLst>
                                        </p:cTn>
                                        <p:tgtEl>
                                          <p:spTgt spid="53"/>
                                        </p:tgtEl>
                                        <p:attrNameLst>
                                          <p:attrName>style.visibility</p:attrName>
                                        </p:attrNameLst>
                                      </p:cBhvr>
                                      <p:to>
                                        <p:strVal val="visible"/>
                                      </p:to>
                                    </p:set>
                                    <p:animEffect transition="in" filter="blinds(horizontal)">
                                      <p:cBhvr>
                                        <p:cTn id="160" dur="500"/>
                                        <p:tgtEl>
                                          <p:spTgt spid="53"/>
                                        </p:tgtEl>
                                      </p:cBhvr>
                                    </p:animEffect>
                                  </p:childTnLst>
                                </p:cTn>
                              </p:par>
                            </p:childTnLst>
                          </p:cTn>
                        </p:par>
                      </p:childTnLst>
                    </p:cTn>
                  </p:par>
                  <p:par>
                    <p:cTn id="161" fill="hold">
                      <p:stCondLst>
                        <p:cond delay="indefinite"/>
                      </p:stCondLst>
                      <p:childTnLst>
                        <p:par>
                          <p:cTn id="162" fill="hold">
                            <p:stCondLst>
                              <p:cond delay="0"/>
                            </p:stCondLst>
                            <p:childTnLst>
                              <p:par>
                                <p:cTn id="163" presetID="3" presetClass="entr" presetSubtype="10" fill="hold" grpId="0" nodeType="clickEffect">
                                  <p:stCondLst>
                                    <p:cond delay="0"/>
                                  </p:stCondLst>
                                  <p:childTnLst>
                                    <p:set>
                                      <p:cBhvr>
                                        <p:cTn id="164" dur="1" fill="hold">
                                          <p:stCondLst>
                                            <p:cond delay="0"/>
                                          </p:stCondLst>
                                        </p:cTn>
                                        <p:tgtEl>
                                          <p:spTgt spid="40"/>
                                        </p:tgtEl>
                                        <p:attrNameLst>
                                          <p:attrName>style.visibility</p:attrName>
                                        </p:attrNameLst>
                                      </p:cBhvr>
                                      <p:to>
                                        <p:strVal val="visible"/>
                                      </p:to>
                                    </p:set>
                                    <p:animEffect transition="in" filter="blinds(horizontal)">
                                      <p:cBhvr>
                                        <p:cTn id="165" dur="500"/>
                                        <p:tgtEl>
                                          <p:spTgt spid="40"/>
                                        </p:tgtEl>
                                      </p:cBhvr>
                                    </p:animEffect>
                                  </p:childTnLst>
                                </p:cTn>
                              </p:par>
                            </p:childTnLst>
                          </p:cTn>
                        </p:par>
                      </p:childTnLst>
                    </p:cTn>
                  </p:par>
                  <p:par>
                    <p:cTn id="166" fill="hold">
                      <p:stCondLst>
                        <p:cond delay="indefinite"/>
                      </p:stCondLst>
                      <p:childTnLst>
                        <p:par>
                          <p:cTn id="167" fill="hold">
                            <p:stCondLst>
                              <p:cond delay="0"/>
                            </p:stCondLst>
                            <p:childTnLst>
                              <p:par>
                                <p:cTn id="168" presetID="3" presetClass="entr" presetSubtype="10" fill="hold" grpId="0" nodeType="clickEffect">
                                  <p:stCondLst>
                                    <p:cond delay="0"/>
                                  </p:stCondLst>
                                  <p:childTnLst>
                                    <p:set>
                                      <p:cBhvr>
                                        <p:cTn id="169" dur="1" fill="hold">
                                          <p:stCondLst>
                                            <p:cond delay="0"/>
                                          </p:stCondLst>
                                        </p:cTn>
                                        <p:tgtEl>
                                          <p:spTgt spid="42"/>
                                        </p:tgtEl>
                                        <p:attrNameLst>
                                          <p:attrName>style.visibility</p:attrName>
                                        </p:attrNameLst>
                                      </p:cBhvr>
                                      <p:to>
                                        <p:strVal val="visible"/>
                                      </p:to>
                                    </p:set>
                                    <p:animEffect transition="in" filter="blinds(horizontal)">
                                      <p:cBhvr>
                                        <p:cTn id="170" dur="500"/>
                                        <p:tgtEl>
                                          <p:spTgt spid="42"/>
                                        </p:tgtEl>
                                      </p:cBhvr>
                                    </p:animEffect>
                                  </p:childTnLst>
                                </p:cTn>
                              </p:par>
                            </p:childTnLst>
                          </p:cTn>
                        </p:par>
                      </p:childTnLst>
                    </p:cTn>
                  </p:par>
                  <p:par>
                    <p:cTn id="171" fill="hold">
                      <p:stCondLst>
                        <p:cond delay="indefinite"/>
                      </p:stCondLst>
                      <p:childTnLst>
                        <p:par>
                          <p:cTn id="172" fill="hold">
                            <p:stCondLst>
                              <p:cond delay="0"/>
                            </p:stCondLst>
                            <p:childTnLst>
                              <p:par>
                                <p:cTn id="173" presetID="3" presetClass="entr" presetSubtype="10" fill="hold" grpId="0" nodeType="clickEffect">
                                  <p:stCondLst>
                                    <p:cond delay="0"/>
                                  </p:stCondLst>
                                  <p:childTnLst>
                                    <p:set>
                                      <p:cBhvr>
                                        <p:cTn id="174" dur="1" fill="hold">
                                          <p:stCondLst>
                                            <p:cond delay="0"/>
                                          </p:stCondLst>
                                        </p:cTn>
                                        <p:tgtEl>
                                          <p:spTgt spid="43"/>
                                        </p:tgtEl>
                                        <p:attrNameLst>
                                          <p:attrName>style.visibility</p:attrName>
                                        </p:attrNameLst>
                                      </p:cBhvr>
                                      <p:to>
                                        <p:strVal val="visible"/>
                                      </p:to>
                                    </p:set>
                                    <p:animEffect transition="in" filter="blinds(horizontal)">
                                      <p:cBhvr>
                                        <p:cTn id="175" dur="500"/>
                                        <p:tgtEl>
                                          <p:spTgt spid="43"/>
                                        </p:tgtEl>
                                      </p:cBhvr>
                                    </p:animEffect>
                                  </p:childTnLst>
                                </p:cTn>
                              </p:par>
                            </p:childTnLst>
                          </p:cTn>
                        </p:par>
                      </p:childTnLst>
                    </p:cTn>
                  </p:par>
                  <p:par>
                    <p:cTn id="176" fill="hold">
                      <p:stCondLst>
                        <p:cond delay="indefinite"/>
                      </p:stCondLst>
                      <p:childTnLst>
                        <p:par>
                          <p:cTn id="177" fill="hold">
                            <p:stCondLst>
                              <p:cond delay="0"/>
                            </p:stCondLst>
                            <p:childTnLst>
                              <p:par>
                                <p:cTn id="178" presetID="3" presetClass="entr" presetSubtype="10" fill="hold" grpId="0" nodeType="clickEffect">
                                  <p:stCondLst>
                                    <p:cond delay="0"/>
                                  </p:stCondLst>
                                  <p:childTnLst>
                                    <p:set>
                                      <p:cBhvr>
                                        <p:cTn id="179" dur="1" fill="hold">
                                          <p:stCondLst>
                                            <p:cond delay="0"/>
                                          </p:stCondLst>
                                        </p:cTn>
                                        <p:tgtEl>
                                          <p:spTgt spid="41"/>
                                        </p:tgtEl>
                                        <p:attrNameLst>
                                          <p:attrName>style.visibility</p:attrName>
                                        </p:attrNameLst>
                                      </p:cBhvr>
                                      <p:to>
                                        <p:strVal val="visible"/>
                                      </p:to>
                                    </p:set>
                                    <p:animEffect transition="in" filter="blinds(horizontal)">
                                      <p:cBhvr>
                                        <p:cTn id="180" dur="500"/>
                                        <p:tgtEl>
                                          <p:spTgt spid="41"/>
                                        </p:tgtEl>
                                      </p:cBhvr>
                                    </p:animEffect>
                                  </p:childTnLst>
                                </p:cTn>
                              </p:par>
                            </p:childTnLst>
                          </p:cTn>
                        </p:par>
                      </p:childTnLst>
                    </p:cTn>
                  </p:par>
                  <p:par>
                    <p:cTn id="181" fill="hold">
                      <p:stCondLst>
                        <p:cond delay="indefinite"/>
                      </p:stCondLst>
                      <p:childTnLst>
                        <p:par>
                          <p:cTn id="182" fill="hold">
                            <p:stCondLst>
                              <p:cond delay="0"/>
                            </p:stCondLst>
                            <p:childTnLst>
                              <p:par>
                                <p:cTn id="183" presetID="3" presetClass="entr" presetSubtype="10" fill="hold" grpId="0" nodeType="clickEffect">
                                  <p:stCondLst>
                                    <p:cond delay="0"/>
                                  </p:stCondLst>
                                  <p:childTnLst>
                                    <p:set>
                                      <p:cBhvr>
                                        <p:cTn id="184" dur="1" fill="hold">
                                          <p:stCondLst>
                                            <p:cond delay="0"/>
                                          </p:stCondLst>
                                        </p:cTn>
                                        <p:tgtEl>
                                          <p:spTgt spid="54"/>
                                        </p:tgtEl>
                                        <p:attrNameLst>
                                          <p:attrName>style.visibility</p:attrName>
                                        </p:attrNameLst>
                                      </p:cBhvr>
                                      <p:to>
                                        <p:strVal val="visible"/>
                                      </p:to>
                                    </p:set>
                                    <p:animEffect transition="in" filter="blinds(horizontal)">
                                      <p:cBhvr>
                                        <p:cTn id="185" dur="500"/>
                                        <p:tgtEl>
                                          <p:spTgt spid="54"/>
                                        </p:tgtEl>
                                      </p:cBhvr>
                                    </p:animEffect>
                                  </p:childTnLst>
                                </p:cTn>
                              </p:par>
                            </p:childTnLst>
                          </p:cTn>
                        </p:par>
                      </p:childTnLst>
                    </p:cTn>
                  </p:par>
                  <p:par>
                    <p:cTn id="186" fill="hold">
                      <p:stCondLst>
                        <p:cond delay="indefinite"/>
                      </p:stCondLst>
                      <p:childTnLst>
                        <p:par>
                          <p:cTn id="187" fill="hold">
                            <p:stCondLst>
                              <p:cond delay="0"/>
                            </p:stCondLst>
                            <p:childTnLst>
                              <p:par>
                                <p:cTn id="188" presetID="3" presetClass="entr" presetSubtype="10" fill="hold" grpId="0" nodeType="clickEffect">
                                  <p:stCondLst>
                                    <p:cond delay="0"/>
                                  </p:stCondLst>
                                  <p:childTnLst>
                                    <p:set>
                                      <p:cBhvr>
                                        <p:cTn id="189" dur="1" fill="hold">
                                          <p:stCondLst>
                                            <p:cond delay="0"/>
                                          </p:stCondLst>
                                        </p:cTn>
                                        <p:tgtEl>
                                          <p:spTgt spid="55"/>
                                        </p:tgtEl>
                                        <p:attrNameLst>
                                          <p:attrName>style.visibility</p:attrName>
                                        </p:attrNameLst>
                                      </p:cBhvr>
                                      <p:to>
                                        <p:strVal val="visible"/>
                                      </p:to>
                                    </p:set>
                                    <p:animEffect transition="in" filter="blinds(horizontal)">
                                      <p:cBhvr>
                                        <p:cTn id="190" dur="500"/>
                                        <p:tgtEl>
                                          <p:spTgt spid="55"/>
                                        </p:tgtEl>
                                      </p:cBhvr>
                                    </p:animEffect>
                                  </p:childTnLst>
                                </p:cTn>
                              </p:par>
                              <p:par>
                                <p:cTn id="191" presetID="3" presetClass="entr" presetSubtype="10" fill="hold" grpId="0" nodeType="withEffect">
                                  <p:stCondLst>
                                    <p:cond delay="0"/>
                                  </p:stCondLst>
                                  <p:childTnLst>
                                    <p:set>
                                      <p:cBhvr>
                                        <p:cTn id="192" dur="1" fill="hold">
                                          <p:stCondLst>
                                            <p:cond delay="0"/>
                                          </p:stCondLst>
                                        </p:cTn>
                                        <p:tgtEl>
                                          <p:spTgt spid="56"/>
                                        </p:tgtEl>
                                        <p:attrNameLst>
                                          <p:attrName>style.visibility</p:attrName>
                                        </p:attrNameLst>
                                      </p:cBhvr>
                                      <p:to>
                                        <p:strVal val="visible"/>
                                      </p:to>
                                    </p:set>
                                    <p:animEffect transition="in" filter="blinds(horizontal)">
                                      <p:cBhvr>
                                        <p:cTn id="193" dur="500"/>
                                        <p:tgtEl>
                                          <p:spTgt spid="56"/>
                                        </p:tgtEl>
                                      </p:cBhvr>
                                    </p:animEffect>
                                  </p:childTnLst>
                                </p:cTn>
                              </p:par>
                              <p:par>
                                <p:cTn id="194" presetID="3" presetClass="entr" presetSubtype="10" fill="hold" grpId="0" nodeType="withEffect">
                                  <p:stCondLst>
                                    <p:cond delay="0"/>
                                  </p:stCondLst>
                                  <p:childTnLst>
                                    <p:set>
                                      <p:cBhvr>
                                        <p:cTn id="195" dur="1" fill="hold">
                                          <p:stCondLst>
                                            <p:cond delay="0"/>
                                          </p:stCondLst>
                                        </p:cTn>
                                        <p:tgtEl>
                                          <p:spTgt spid="57"/>
                                        </p:tgtEl>
                                        <p:attrNameLst>
                                          <p:attrName>style.visibility</p:attrName>
                                        </p:attrNameLst>
                                      </p:cBhvr>
                                      <p:to>
                                        <p:strVal val="visible"/>
                                      </p:to>
                                    </p:set>
                                    <p:animEffect transition="in" filter="blinds(horizontal)">
                                      <p:cBhvr>
                                        <p:cTn id="196" dur="500"/>
                                        <p:tgtEl>
                                          <p:spTgt spid="57"/>
                                        </p:tgtEl>
                                      </p:cBhvr>
                                    </p:animEffect>
                                  </p:childTnLst>
                                </p:cTn>
                              </p:par>
                              <p:par>
                                <p:cTn id="197" presetID="3" presetClass="entr" presetSubtype="10" fill="hold" grpId="0" nodeType="withEffect">
                                  <p:stCondLst>
                                    <p:cond delay="0"/>
                                  </p:stCondLst>
                                  <p:childTnLst>
                                    <p:set>
                                      <p:cBhvr>
                                        <p:cTn id="198" dur="1" fill="hold">
                                          <p:stCondLst>
                                            <p:cond delay="0"/>
                                          </p:stCondLst>
                                        </p:cTn>
                                        <p:tgtEl>
                                          <p:spTgt spid="58"/>
                                        </p:tgtEl>
                                        <p:attrNameLst>
                                          <p:attrName>style.visibility</p:attrName>
                                        </p:attrNameLst>
                                      </p:cBhvr>
                                      <p:to>
                                        <p:strVal val="visible"/>
                                      </p:to>
                                    </p:set>
                                    <p:animEffect transition="in" filter="blinds(horizontal)">
                                      <p:cBhvr>
                                        <p:cTn id="19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p:bldP spid="24" grpId="0"/>
      <p:bldP spid="25" grpId="0"/>
      <p:bldP spid="26" grpId="0" animBg="1"/>
      <p:bldP spid="27" grpId="0"/>
      <p:bldP spid="28" grpId="0"/>
      <p:bldP spid="29" grpId="0"/>
      <p:bldP spid="30" grpId="0"/>
      <p:bldP spid="31" grpId="0"/>
      <p:bldP spid="32" grpId="0"/>
      <p:bldP spid="33" grpId="0"/>
      <p:bldP spid="34" grpId="0"/>
      <p:bldP spid="36" grpId="0" animBg="1"/>
      <p:bldP spid="37" grpId="0" animBg="1"/>
      <p:bldP spid="38" grpId="0"/>
      <p:bldP spid="39" grpId="0"/>
      <p:bldP spid="40" grpId="0"/>
      <p:bldP spid="41" grpId="0"/>
      <p:bldP spid="42" grpId="0" animBg="1"/>
      <p:bldP spid="43" grpId="0"/>
      <p:bldP spid="44" grpId="0"/>
      <p:bldP spid="45" grpId="0"/>
      <p:bldP spid="46" grpId="0"/>
      <p:bldP spid="47" grpId="0" animBg="1"/>
      <p:bldP spid="48" grpId="0" animBg="1"/>
      <p:bldP spid="49" grpId="0"/>
      <p:bldP spid="50" grpId="0"/>
      <p:bldP spid="51" grpId="0" animBg="1"/>
      <p:bldP spid="52" grpId="0" animBg="1"/>
      <p:bldP spid="53" grpId="0" animBg="1"/>
      <p:bldP spid="54" grpId="0" animBg="1"/>
      <p:bldP spid="55" grpId="0" animBg="1"/>
      <p:bldP spid="56" grpId="0" animBg="1"/>
      <p:bldP spid="57" grpId="0" animBg="1"/>
      <p:bldP spid="5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124200" cy="4800600"/>
          </a:xfrm>
        </p:spPr>
        <p:txBody>
          <a:bodyPr>
            <a:normAutofit/>
          </a:bodyPr>
          <a:lstStyle/>
          <a:p>
            <a:pPr marL="0" indent="0" algn="ctr">
              <a:buNone/>
            </a:pPr>
            <a:r>
              <a:rPr lang="en-GB" sz="1400" b="1" dirty="0">
                <a:latin typeface="Comic Sans MS" panose="030F0702030302020204" pitchFamily="66" charset="0"/>
              </a:rPr>
              <a:t>You can use Integration to find areas of sectors of curves, given their Polar equations</a:t>
            </a:r>
            <a:endParaRPr lang="en-GB" sz="1400" dirty="0">
              <a:latin typeface="Comic Sans MS" panose="030F0702030302020204" pitchFamily="66" charset="0"/>
            </a:endParaRPr>
          </a:p>
          <a:p>
            <a:pPr marL="0" indent="0" algn="ctr">
              <a:buNone/>
            </a:pPr>
            <a:endParaRPr lang="en-US" sz="1400" b="1" dirty="0">
              <a:latin typeface="Comic Sans MS" panose="030F0702030302020204" pitchFamily="66" charset="0"/>
            </a:endParaRPr>
          </a:p>
          <a:p>
            <a:pPr marL="0" indent="0" algn="ctr">
              <a:buNone/>
            </a:pPr>
            <a:r>
              <a:rPr lang="en-US" sz="1400" dirty="0">
                <a:latin typeface="Comic Sans MS" panose="030F0702030302020204" pitchFamily="66" charset="0"/>
              </a:rPr>
              <a:t>Find the area of </a:t>
            </a:r>
            <a:r>
              <a:rPr lang="en-US" sz="1400" u="sng" dirty="0">
                <a:latin typeface="Comic Sans MS" panose="030F0702030302020204" pitchFamily="66" charset="0"/>
              </a:rPr>
              <a:t>one</a:t>
            </a:r>
            <a:r>
              <a:rPr lang="en-US" sz="1400" dirty="0">
                <a:latin typeface="Comic Sans MS" panose="030F0702030302020204" pitchFamily="66" charset="0"/>
              </a:rPr>
              <a:t> loop of the curve with polar equation:</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r = asin4</a:t>
            </a:r>
            <a:r>
              <a:rPr lang="el-GR" sz="1400" dirty="0">
                <a:latin typeface="Comic Sans MS" panose="030F0702030302020204" pitchFamily="66" charset="0"/>
                <a:sym typeface="Wingdings" panose="05000000000000000000" pitchFamily="2" charset="2"/>
              </a:rPr>
              <a:t>θ</a:t>
            </a: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a:p>
            <a:pPr algn="ctr">
              <a:buFont typeface="Wingdings"/>
              <a:buChar char="à"/>
            </a:pP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3" name="TextBox 52"/>
              <p:cNvSpPr txBox="1"/>
              <p:nvPr/>
            </p:nvSpPr>
            <p:spPr>
              <a:xfrm>
                <a:off x="0" y="0"/>
                <a:ext cx="1856534" cy="65800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𝐴𝑟𝑒𝑎</m:t>
                      </m:r>
                      <m:r>
                        <a:rPr lang="en-US" sz="1600" b="0" i="1" smtClean="0">
                          <a:latin typeface="Cambria Math"/>
                        </a:rPr>
                        <m:t>=</m:t>
                      </m:r>
                      <m:f>
                        <m:fPr>
                          <m:ctrlPr>
                            <a:rPr lang="en-US" sz="1600" b="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2</m:t>
                          </m:r>
                        </m:den>
                      </m:f>
                      <m:nary>
                        <m:naryPr>
                          <m:ctrlPr>
                            <a:rPr lang="en-US" sz="1600" b="0" i="1" smtClean="0">
                              <a:latin typeface="Cambria Math" panose="02040503050406030204" pitchFamily="18" charset="0"/>
                            </a:rPr>
                          </m:ctrlPr>
                        </m:naryPr>
                        <m:sub>
                          <m:r>
                            <m:rPr>
                              <m:brk m:alnAt="23"/>
                            </m:rPr>
                            <a:rPr lang="en-US" sz="1600" b="0" i="1" smtClean="0">
                              <a:latin typeface="Cambria Math"/>
                              <a:ea typeface="Cambria Math"/>
                            </a:rPr>
                            <m:t>𝛼</m:t>
                          </m:r>
                        </m:sub>
                        <m:sup>
                          <m:r>
                            <a:rPr lang="en-US" sz="1600" b="0" i="1" smtClean="0">
                              <a:latin typeface="Cambria Math"/>
                              <a:ea typeface="Cambria Math"/>
                            </a:rPr>
                            <m:t>𝛽</m:t>
                          </m:r>
                        </m:sup>
                        <m:e>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 </m:t>
                          </m:r>
                          <m:r>
                            <a:rPr lang="en-US" sz="1600" b="0" i="1" smtClean="0">
                              <a:latin typeface="Cambria Math"/>
                            </a:rPr>
                            <m:t>𝑑</m:t>
                          </m:r>
                          <m:r>
                            <a:rPr lang="en-US" sz="1600" b="0" i="1" smtClean="0">
                              <a:latin typeface="Cambria Math"/>
                              <a:ea typeface="Cambria Math"/>
                            </a:rPr>
                            <m:t>𝜃</m:t>
                          </m:r>
                        </m:e>
                      </m:nary>
                    </m:oMath>
                  </m:oMathPara>
                </a14:m>
                <a:endParaRPr lang="en-GB" sz="1600" dirty="0"/>
              </a:p>
            </p:txBody>
          </p:sp>
        </mc:Choice>
        <mc:Fallback xmlns="">
          <p:sp>
            <p:nvSpPr>
              <p:cNvPr id="53" name="TextBox 52"/>
              <p:cNvSpPr txBox="1">
                <a:spLocks noRot="1" noChangeAspect="1" noMove="1" noResize="1" noEditPoints="1" noAdjustHandles="1" noChangeArrowheads="1" noChangeShapeType="1" noTextEdit="1"/>
              </p:cNvSpPr>
              <p:nvPr/>
            </p:nvSpPr>
            <p:spPr>
              <a:xfrm>
                <a:off x="0" y="0"/>
                <a:ext cx="1856534" cy="658001"/>
              </a:xfrm>
              <a:prstGeom prst="rect">
                <a:avLst/>
              </a:prstGeom>
              <a:blipFill>
                <a:blip r:embed="rId2"/>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57200" y="3810000"/>
                <a:ext cx="109517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𝑟</m:t>
                      </m:r>
                      <m:r>
                        <a:rPr lang="en-GB" sz="1400" b="0" i="1" smtClean="0">
                          <a:latin typeface="Cambria Math"/>
                        </a:rPr>
                        <m:t>=</m:t>
                      </m:r>
                      <m:r>
                        <a:rPr lang="en-GB" sz="1400" b="0" i="1" smtClean="0">
                          <a:latin typeface="Cambria Math"/>
                        </a:rPr>
                        <m:t>𝑎𝑠𝑖𝑛</m:t>
                      </m:r>
                      <m:r>
                        <a:rPr lang="en-GB" sz="1400" b="0" i="1" smtClean="0">
                          <a:latin typeface="Cambria Math"/>
                        </a:rPr>
                        <m:t>4</m:t>
                      </m:r>
                      <m:r>
                        <a:rPr lang="en-GB" sz="1400" b="0" i="1" smtClean="0">
                          <a:latin typeface="Cambria Math"/>
                          <a:ea typeface="Cambria Math"/>
                        </a:rPr>
                        <m:t>𝜃</m:t>
                      </m:r>
                    </m:oMath>
                  </m:oMathPara>
                </a14:m>
                <a:endParaRPr lang="en-GB" sz="1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457200" y="3810000"/>
                <a:ext cx="1095172" cy="307777"/>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1600200" y="3810000"/>
                <a:ext cx="67140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ea typeface="Cambria Math"/>
                        </a:rPr>
                        <m:t>𝛼</m:t>
                      </m:r>
                      <m:r>
                        <a:rPr lang="en-GB" sz="1400" b="0" i="1" smtClean="0">
                          <a:latin typeface="Cambria Math"/>
                        </a:rPr>
                        <m:t>=0</m:t>
                      </m:r>
                    </m:oMath>
                  </m:oMathPara>
                </a14:m>
                <a:endParaRPr lang="en-GB" sz="1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1600200" y="3810000"/>
                <a:ext cx="671401" cy="307777"/>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2362200" y="3733800"/>
                <a:ext cx="683264" cy="4583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ea typeface="Cambria Math"/>
                        </a:rPr>
                        <m:t>𝛽</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ea typeface="Cambria Math"/>
                            </a:rPr>
                            <m:t>𝜋</m:t>
                          </m:r>
                        </m:num>
                        <m:den>
                          <m:r>
                            <a:rPr lang="en-GB" sz="1400" b="0" i="1" smtClean="0">
                              <a:latin typeface="Cambria Math"/>
                            </a:rPr>
                            <m:t>4</m:t>
                          </m:r>
                        </m:den>
                      </m:f>
                    </m:oMath>
                  </m:oMathPara>
                </a14:m>
                <a:endParaRPr lang="en-GB" sz="1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2362200" y="3733800"/>
                <a:ext cx="683264" cy="458395"/>
              </a:xfrm>
              <a:prstGeom prst="rect">
                <a:avLst/>
              </a:prstGeom>
              <a:blipFill>
                <a:blip r:embed="rId5"/>
                <a:stretch>
                  <a:fillRect b="-1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657600" y="1447800"/>
                <a:ext cx="1618776" cy="63446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a:rPr>
                            <m:t>1</m:t>
                          </m:r>
                        </m:num>
                        <m:den>
                          <m:r>
                            <a:rPr lang="en-US" sz="1400" b="0" i="1" smtClean="0">
                              <a:latin typeface="Cambria Math"/>
                            </a:rPr>
                            <m:t>2</m:t>
                          </m:r>
                        </m:den>
                      </m:f>
                      <m:sSup>
                        <m:sSupPr>
                          <m:ctrlPr>
                            <a:rPr lang="en-US" sz="1400" b="0" i="1" smtClean="0">
                              <a:latin typeface="Cambria Math" panose="02040503050406030204" pitchFamily="18" charset="0"/>
                            </a:rPr>
                          </m:ctrlPr>
                        </m:sSupPr>
                        <m:e>
                          <m:r>
                            <a:rPr lang="en-US" sz="1400" b="0" i="1" smtClean="0">
                              <a:latin typeface="Cambria Math"/>
                            </a:rPr>
                            <m:t>𝑎</m:t>
                          </m:r>
                        </m:e>
                        <m:sup>
                          <m:r>
                            <a:rPr lang="en-US" sz="1400" b="0" i="1" smtClean="0">
                              <a:latin typeface="Cambria Math"/>
                            </a:rPr>
                            <m:t>2</m:t>
                          </m:r>
                        </m:sup>
                      </m:sSup>
                      <m:nary>
                        <m:naryPr>
                          <m:ctrlPr>
                            <a:rPr lang="en-US" sz="1400" b="0" i="1" smtClean="0">
                              <a:latin typeface="Cambria Math" panose="02040503050406030204" pitchFamily="18" charset="0"/>
                            </a:rPr>
                          </m:ctrlPr>
                        </m:naryPr>
                        <m:sub>
                          <m:r>
                            <m:rPr>
                              <m:brk m:alnAt="23"/>
                            </m:rPr>
                            <a:rPr lang="en-US" sz="1400" b="0" i="1" smtClean="0">
                              <a:latin typeface="Cambria Math"/>
                              <a:ea typeface="Cambria Math"/>
                            </a:rPr>
                            <m:t>0</m:t>
                          </m:r>
                        </m:sub>
                        <m:sup>
                          <m:f>
                            <m:fPr>
                              <m:ctrlPr>
                                <a:rPr lang="en-US" sz="1400" b="0" i="1" smtClean="0">
                                  <a:latin typeface="Cambria Math" panose="02040503050406030204" pitchFamily="18" charset="0"/>
                                  <a:ea typeface="Cambria Math"/>
                                </a:rPr>
                              </m:ctrlPr>
                            </m:fPr>
                            <m:num>
                              <m:r>
                                <a:rPr lang="en-US" sz="1400" b="0" i="1" smtClean="0">
                                  <a:latin typeface="Cambria Math"/>
                                  <a:ea typeface="Cambria Math"/>
                                </a:rPr>
                                <m:t>𝜋</m:t>
                              </m:r>
                            </m:num>
                            <m:den>
                              <m:r>
                                <a:rPr lang="en-US" sz="1400" b="0" i="1" smtClean="0">
                                  <a:latin typeface="Cambria Math"/>
                                  <a:ea typeface="Cambria Math"/>
                                </a:rPr>
                                <m:t>4</m:t>
                              </m:r>
                            </m:den>
                          </m:f>
                        </m:sup>
                        <m:e>
                          <m:sSup>
                            <m:sSupPr>
                              <m:ctrlPr>
                                <a:rPr lang="en-US" sz="1400" b="0" i="1" smtClean="0">
                                  <a:latin typeface="Cambria Math" panose="02040503050406030204" pitchFamily="18" charset="0"/>
                                </a:rPr>
                              </m:ctrlPr>
                            </m:sSupPr>
                            <m:e>
                              <m:r>
                                <a:rPr lang="en-US" sz="1400" b="0" i="1" smtClean="0">
                                  <a:latin typeface="Cambria Math"/>
                                </a:rPr>
                                <m:t>𝑠𝑖𝑛</m:t>
                              </m:r>
                            </m:e>
                            <m:sup>
                              <m:r>
                                <a:rPr lang="en-US" sz="1400" b="0" i="1" smtClean="0">
                                  <a:latin typeface="Cambria Math"/>
                                </a:rPr>
                                <m:t>2</m:t>
                              </m:r>
                            </m:sup>
                          </m:sSup>
                          <m:r>
                            <a:rPr lang="en-US" sz="1400" b="0" i="1" smtClean="0">
                              <a:latin typeface="Cambria Math"/>
                            </a:rPr>
                            <m:t>4</m:t>
                          </m:r>
                          <m:r>
                            <a:rPr lang="en-US" sz="1400" b="0" i="1" smtClean="0">
                              <a:latin typeface="Cambria Math"/>
                              <a:ea typeface="Cambria Math"/>
                            </a:rPr>
                            <m:t>𝜃</m:t>
                          </m:r>
                          <m:r>
                            <a:rPr lang="en-US" sz="1400" b="0" i="1" smtClean="0">
                              <a:latin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657600" y="1447800"/>
                <a:ext cx="1618776" cy="634469"/>
              </a:xfrm>
              <a:prstGeom prst="rect">
                <a:avLst/>
              </a:prstGeom>
              <a:blipFill>
                <a:blip r:embed="rId6"/>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1905000" y="0"/>
                <a:ext cx="200253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𝑐𝑜𝑠</m:t>
                      </m:r>
                      <m:r>
                        <a:rPr lang="en-US" sz="1600" b="0" i="1" smtClean="0">
                          <a:latin typeface="Cambria Math"/>
                        </a:rPr>
                        <m:t>2</m:t>
                      </m:r>
                      <m:r>
                        <a:rPr lang="en-US" sz="1600" b="0" i="1" smtClean="0">
                          <a:latin typeface="Cambria Math"/>
                          <a:ea typeface="Cambria Math"/>
                        </a:rPr>
                        <m:t>𝜃</m:t>
                      </m:r>
                      <m:r>
                        <a:rPr lang="en-US" sz="1600" b="0" i="1" smtClean="0">
                          <a:latin typeface="Cambria Math"/>
                          <a:ea typeface="Cambria Math"/>
                        </a:rPr>
                        <m:t>=1−2</m:t>
                      </m:r>
                      <m:sSup>
                        <m:sSupPr>
                          <m:ctrlPr>
                            <a:rPr lang="en-US" sz="1600" b="0" i="1" smtClean="0">
                              <a:latin typeface="Cambria Math" panose="02040503050406030204" pitchFamily="18" charset="0"/>
                              <a:ea typeface="Cambria Math"/>
                            </a:rPr>
                          </m:ctrlPr>
                        </m:sSupPr>
                        <m:e>
                          <m:r>
                            <a:rPr lang="en-US" sz="1600" b="0" i="1" smtClean="0">
                              <a:latin typeface="Cambria Math"/>
                              <a:ea typeface="Cambria Math"/>
                            </a:rPr>
                            <m:t>𝑠𝑖𝑛</m:t>
                          </m:r>
                        </m:e>
                        <m:sup>
                          <m:r>
                            <a:rPr lang="en-US" sz="1600" b="0" i="1" smtClean="0">
                              <a:latin typeface="Cambria Math"/>
                              <a:ea typeface="Cambria Math"/>
                            </a:rPr>
                            <m:t>2</m:t>
                          </m:r>
                        </m:sup>
                      </m:sSup>
                      <m:r>
                        <a:rPr lang="en-US" sz="1600" b="0" i="1" smtClean="0">
                          <a:latin typeface="Cambria Math"/>
                          <a:ea typeface="Cambria Math"/>
                        </a:rPr>
                        <m:t>𝜃</m:t>
                      </m:r>
                    </m:oMath>
                  </m:oMathPara>
                </a14:m>
                <a:endParaRPr lang="en-GB" sz="1600" dirty="0"/>
              </a:p>
            </p:txBody>
          </p:sp>
        </mc:Choice>
        <mc:Fallback xmlns="">
          <p:sp>
            <p:nvSpPr>
              <p:cNvPr id="32" name="TextBox 31"/>
              <p:cNvSpPr txBox="1">
                <a:spLocks noRot="1" noChangeAspect="1" noMove="1" noResize="1" noEditPoints="1" noAdjustHandles="1" noChangeArrowheads="1" noChangeShapeType="1" noTextEdit="1"/>
              </p:cNvSpPr>
              <p:nvPr/>
            </p:nvSpPr>
            <p:spPr>
              <a:xfrm>
                <a:off x="1905000" y="0"/>
                <a:ext cx="2002536" cy="338554"/>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4343400" y="4419600"/>
                <a:ext cx="1775038"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𝑐𝑜𝑠</m:t>
                      </m:r>
                      <m:r>
                        <a:rPr lang="en-US" sz="1400" b="0" i="1" smtClean="0">
                          <a:latin typeface="Cambria Math"/>
                        </a:rPr>
                        <m:t>2</m:t>
                      </m:r>
                      <m:r>
                        <a:rPr lang="en-US" sz="1400" b="0" i="1" smtClean="0">
                          <a:latin typeface="Cambria Math"/>
                          <a:ea typeface="Cambria Math"/>
                        </a:rPr>
                        <m:t>𝜃</m:t>
                      </m:r>
                      <m:r>
                        <a:rPr lang="en-US" sz="1400" b="0" i="1" smtClean="0">
                          <a:latin typeface="Cambria Math"/>
                          <a:ea typeface="Cambria Math"/>
                        </a:rPr>
                        <m:t>=1−2</m:t>
                      </m:r>
                      <m:sSup>
                        <m:sSupPr>
                          <m:ctrlPr>
                            <a:rPr lang="en-US" sz="1400" b="0" i="1" smtClean="0">
                              <a:latin typeface="Cambria Math" panose="02040503050406030204" pitchFamily="18" charset="0"/>
                              <a:ea typeface="Cambria Math"/>
                            </a:rPr>
                          </m:ctrlPr>
                        </m:sSupPr>
                        <m:e>
                          <m:r>
                            <a:rPr lang="en-US" sz="1400" b="0" i="1" smtClean="0">
                              <a:latin typeface="Cambria Math"/>
                              <a:ea typeface="Cambria Math"/>
                            </a:rPr>
                            <m:t>𝑠𝑖𝑛</m:t>
                          </m:r>
                        </m:e>
                        <m:sup>
                          <m:r>
                            <a:rPr lang="en-US" sz="1400" b="0" i="1" smtClean="0">
                              <a:latin typeface="Cambria Math"/>
                              <a:ea typeface="Cambria Math"/>
                            </a:rPr>
                            <m:t>2</m:t>
                          </m:r>
                        </m:sup>
                      </m:sSup>
                      <m:r>
                        <a:rPr lang="en-US" sz="1400" b="0" i="1" smtClean="0">
                          <a:latin typeface="Cambria Math"/>
                          <a:ea typeface="Cambria Math"/>
                        </a:rPr>
                        <m:t>𝜃</m:t>
                      </m:r>
                    </m:oMath>
                  </m:oMathPara>
                </a14:m>
                <a:endParaRPr lang="en-GB" sz="1400" dirty="0"/>
              </a:p>
            </p:txBody>
          </p:sp>
        </mc:Choice>
        <mc:Fallback xmlns="">
          <p:sp>
            <p:nvSpPr>
              <p:cNvPr id="34" name="TextBox 33"/>
              <p:cNvSpPr txBox="1">
                <a:spLocks noRot="1" noChangeAspect="1" noMove="1" noResize="1" noEditPoints="1" noAdjustHandles="1" noChangeArrowheads="1" noChangeShapeType="1" noTextEdit="1"/>
              </p:cNvSpPr>
              <p:nvPr/>
            </p:nvSpPr>
            <p:spPr>
              <a:xfrm>
                <a:off x="4343400" y="4419600"/>
                <a:ext cx="1775038" cy="307777"/>
              </a:xfrm>
              <a:prstGeom prst="rect">
                <a:avLst/>
              </a:prstGeom>
              <a:blipFill>
                <a:blip r:embed="rId8"/>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267200" y="4800600"/>
                <a:ext cx="18288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a:ea typeface="Cambria Math"/>
                        </a:rPr>
                        <m:t>2</m:t>
                      </m:r>
                      <m:sSup>
                        <m:sSupPr>
                          <m:ctrlPr>
                            <a:rPr lang="en-US" sz="1400" i="1">
                              <a:latin typeface="Cambria Math" panose="02040503050406030204" pitchFamily="18" charset="0"/>
                              <a:ea typeface="Cambria Math"/>
                            </a:rPr>
                          </m:ctrlPr>
                        </m:sSupPr>
                        <m:e>
                          <m:r>
                            <a:rPr lang="en-US" sz="1400" i="1">
                              <a:latin typeface="Cambria Math"/>
                              <a:ea typeface="Cambria Math"/>
                            </a:rPr>
                            <m:t>𝑠𝑖𝑛</m:t>
                          </m:r>
                        </m:e>
                        <m:sup>
                          <m:r>
                            <a:rPr lang="en-US" sz="1400" i="1">
                              <a:latin typeface="Cambria Math"/>
                              <a:ea typeface="Cambria Math"/>
                            </a:rPr>
                            <m:t>2</m:t>
                          </m:r>
                        </m:sup>
                      </m:sSup>
                      <m:r>
                        <a:rPr lang="en-US" sz="1400" i="1">
                          <a:latin typeface="Cambria Math"/>
                          <a:ea typeface="Cambria Math"/>
                        </a:rPr>
                        <m:t>𝜃</m:t>
                      </m:r>
                      <m:r>
                        <a:rPr lang="en-US" sz="1400" b="0" i="1" smtClean="0">
                          <a:latin typeface="Cambria Math"/>
                          <a:ea typeface="Cambria Math"/>
                        </a:rPr>
                        <m:t>=1−</m:t>
                      </m:r>
                      <m:r>
                        <a:rPr lang="en-US" sz="1400" i="1">
                          <a:latin typeface="Cambria Math"/>
                        </a:rPr>
                        <m:t>𝑐𝑜𝑠</m:t>
                      </m:r>
                      <m:r>
                        <a:rPr lang="en-US" sz="1400" i="1">
                          <a:latin typeface="Cambria Math"/>
                        </a:rPr>
                        <m:t>2</m:t>
                      </m:r>
                      <m:r>
                        <a:rPr lang="en-US" sz="1400" i="1">
                          <a:latin typeface="Cambria Math"/>
                          <a:ea typeface="Cambria Math"/>
                        </a:rPr>
                        <m:t>𝜃</m:t>
                      </m:r>
                    </m:oMath>
                  </m:oMathPara>
                </a14:m>
                <a:endParaRPr lang="en-GB" sz="1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267200" y="4800600"/>
                <a:ext cx="1828800" cy="307777"/>
              </a:xfrm>
              <a:prstGeom prst="rect">
                <a:avLst/>
              </a:prstGeom>
              <a:blipFill>
                <a:blip r:embed="rId9"/>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419600" y="5181600"/>
                <a:ext cx="1905000" cy="49564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400" i="1" smtClean="0">
                              <a:latin typeface="Cambria Math" panose="02040503050406030204" pitchFamily="18" charset="0"/>
                              <a:ea typeface="Cambria Math"/>
                            </a:rPr>
                          </m:ctrlPr>
                        </m:sSupPr>
                        <m:e>
                          <m:r>
                            <a:rPr lang="en-US" sz="1400" i="1">
                              <a:latin typeface="Cambria Math"/>
                              <a:ea typeface="Cambria Math"/>
                            </a:rPr>
                            <m:t>𝑠𝑖𝑛</m:t>
                          </m:r>
                        </m:e>
                        <m:sup>
                          <m:r>
                            <a:rPr lang="en-US" sz="1400" i="1">
                              <a:latin typeface="Cambria Math"/>
                              <a:ea typeface="Cambria Math"/>
                            </a:rPr>
                            <m:t>2</m:t>
                          </m:r>
                        </m:sup>
                      </m:sSup>
                      <m:r>
                        <a:rPr lang="en-US" sz="1400" i="1">
                          <a:latin typeface="Cambria Math"/>
                          <a:ea typeface="Cambria Math"/>
                        </a:rPr>
                        <m:t>𝜃</m:t>
                      </m:r>
                      <m:r>
                        <a:rPr lang="en-US" sz="1400" b="0" i="1" smtClean="0">
                          <a:latin typeface="Cambria Math"/>
                          <a:ea typeface="Cambria Math"/>
                        </a:rPr>
                        <m:t>=</m:t>
                      </m:r>
                      <m:f>
                        <m:fPr>
                          <m:ctrlPr>
                            <a:rPr lang="en-US" sz="1400" b="0" i="1" smtClean="0">
                              <a:latin typeface="Cambria Math" panose="02040503050406030204" pitchFamily="18" charset="0"/>
                              <a:ea typeface="Cambria Math"/>
                            </a:rPr>
                          </m:ctrlPr>
                        </m:fPr>
                        <m:num>
                          <m:r>
                            <a:rPr lang="en-US" sz="1400" b="0" i="1" smtClean="0">
                              <a:latin typeface="Cambria Math"/>
                              <a:ea typeface="Cambria Math"/>
                            </a:rPr>
                            <m:t>1</m:t>
                          </m:r>
                        </m:num>
                        <m:den>
                          <m:r>
                            <a:rPr lang="en-US" sz="1400" b="0" i="1" smtClean="0">
                              <a:latin typeface="Cambria Math"/>
                              <a:ea typeface="Cambria Math"/>
                            </a:rPr>
                            <m:t>2</m:t>
                          </m:r>
                        </m:den>
                      </m:f>
                      <m:d>
                        <m:dPr>
                          <m:ctrlPr>
                            <a:rPr lang="en-US" sz="1400" b="0" i="1" smtClean="0">
                              <a:latin typeface="Cambria Math" panose="02040503050406030204" pitchFamily="18" charset="0"/>
                              <a:ea typeface="Cambria Math"/>
                            </a:rPr>
                          </m:ctrlPr>
                        </m:dPr>
                        <m:e>
                          <m:r>
                            <a:rPr lang="en-US" sz="1400" b="0" i="1" smtClean="0">
                              <a:latin typeface="Cambria Math"/>
                              <a:ea typeface="Cambria Math"/>
                            </a:rPr>
                            <m:t>1−</m:t>
                          </m:r>
                          <m:r>
                            <a:rPr lang="en-US" sz="1400" b="0" i="1" smtClean="0">
                              <a:latin typeface="Cambria Math"/>
                              <a:ea typeface="Cambria Math"/>
                            </a:rPr>
                            <m:t>𝑐𝑜𝑠</m:t>
                          </m:r>
                          <m:r>
                            <a:rPr lang="en-US" sz="1400" b="0" i="1" smtClean="0">
                              <a:latin typeface="Cambria Math"/>
                              <a:ea typeface="Cambria Math"/>
                            </a:rPr>
                            <m:t>2</m:t>
                          </m:r>
                          <m:r>
                            <a:rPr lang="en-US" sz="1400" b="0" i="1" smtClean="0">
                              <a:latin typeface="Cambria Math"/>
                              <a:ea typeface="Cambria Math"/>
                            </a:rPr>
                            <m:t>𝜃</m:t>
                          </m:r>
                        </m:e>
                      </m:d>
                    </m:oMath>
                  </m:oMathPara>
                </a14:m>
                <a:endParaRPr lang="en-GB" sz="1400" dirty="0"/>
              </a:p>
            </p:txBody>
          </p:sp>
        </mc:Choice>
        <mc:Fallback xmlns="">
          <p:sp>
            <p:nvSpPr>
              <p:cNvPr id="36" name="TextBox 35"/>
              <p:cNvSpPr txBox="1">
                <a:spLocks noRot="1" noChangeAspect="1" noMove="1" noResize="1" noEditPoints="1" noAdjustHandles="1" noChangeArrowheads="1" noChangeShapeType="1" noTextEdit="1"/>
              </p:cNvSpPr>
              <p:nvPr/>
            </p:nvSpPr>
            <p:spPr>
              <a:xfrm>
                <a:off x="4419600" y="5181600"/>
                <a:ext cx="1905000" cy="495649"/>
              </a:xfrm>
              <a:prstGeom prst="rect">
                <a:avLst/>
              </a:prstGeom>
              <a:blipFill>
                <a:blip r:embed="rId10"/>
                <a:stretch>
                  <a:fillRect b="-1235"/>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4267200" y="5791200"/>
                <a:ext cx="2133600" cy="49564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400" i="1" smtClean="0">
                              <a:latin typeface="Cambria Math" panose="02040503050406030204" pitchFamily="18" charset="0"/>
                              <a:ea typeface="Cambria Math"/>
                            </a:rPr>
                          </m:ctrlPr>
                        </m:sSupPr>
                        <m:e>
                          <m:r>
                            <a:rPr lang="en-US" sz="1400" i="1">
                              <a:latin typeface="Cambria Math"/>
                              <a:ea typeface="Cambria Math"/>
                            </a:rPr>
                            <m:t>𝑠𝑖𝑛</m:t>
                          </m:r>
                        </m:e>
                        <m:sup>
                          <m:r>
                            <a:rPr lang="en-US" sz="1400" i="1">
                              <a:latin typeface="Cambria Math"/>
                              <a:ea typeface="Cambria Math"/>
                            </a:rPr>
                            <m:t>2</m:t>
                          </m:r>
                        </m:sup>
                      </m:sSup>
                      <m:r>
                        <a:rPr lang="en-US" sz="1400" b="0" i="1" smtClean="0">
                          <a:latin typeface="Cambria Math"/>
                          <a:ea typeface="Cambria Math"/>
                        </a:rPr>
                        <m:t>4</m:t>
                      </m:r>
                      <m:r>
                        <a:rPr lang="en-US" sz="1400" i="1">
                          <a:latin typeface="Cambria Math"/>
                          <a:ea typeface="Cambria Math"/>
                        </a:rPr>
                        <m:t>𝜃</m:t>
                      </m:r>
                      <m:r>
                        <a:rPr lang="en-US" sz="1400" b="0" i="1" smtClean="0">
                          <a:latin typeface="Cambria Math"/>
                          <a:ea typeface="Cambria Math"/>
                        </a:rPr>
                        <m:t>=</m:t>
                      </m:r>
                      <m:f>
                        <m:fPr>
                          <m:ctrlPr>
                            <a:rPr lang="en-US" sz="1400" b="0" i="1" smtClean="0">
                              <a:latin typeface="Cambria Math" panose="02040503050406030204" pitchFamily="18" charset="0"/>
                              <a:ea typeface="Cambria Math"/>
                            </a:rPr>
                          </m:ctrlPr>
                        </m:fPr>
                        <m:num>
                          <m:r>
                            <a:rPr lang="en-US" sz="1400" b="0" i="1" smtClean="0">
                              <a:latin typeface="Cambria Math"/>
                              <a:ea typeface="Cambria Math"/>
                            </a:rPr>
                            <m:t>1</m:t>
                          </m:r>
                        </m:num>
                        <m:den>
                          <m:r>
                            <a:rPr lang="en-US" sz="1400" b="0" i="1" smtClean="0">
                              <a:latin typeface="Cambria Math"/>
                              <a:ea typeface="Cambria Math"/>
                            </a:rPr>
                            <m:t>2</m:t>
                          </m:r>
                        </m:den>
                      </m:f>
                      <m:r>
                        <a:rPr lang="en-US" sz="1400" b="0" i="1" smtClean="0">
                          <a:latin typeface="Cambria Math"/>
                          <a:ea typeface="Cambria Math"/>
                        </a:rPr>
                        <m:t>(1−</m:t>
                      </m:r>
                      <m:r>
                        <a:rPr lang="en-US" sz="1400" i="1">
                          <a:latin typeface="Cambria Math"/>
                        </a:rPr>
                        <m:t>𝑐𝑜𝑠</m:t>
                      </m:r>
                      <m:r>
                        <a:rPr lang="en-US" sz="1400" b="0" i="1" smtClean="0">
                          <a:latin typeface="Cambria Math"/>
                        </a:rPr>
                        <m:t>8</m:t>
                      </m:r>
                      <m:r>
                        <a:rPr lang="en-US" sz="1400" i="1">
                          <a:latin typeface="Cambria Math"/>
                          <a:ea typeface="Cambria Math"/>
                        </a:rPr>
                        <m:t>𝜃</m:t>
                      </m:r>
                      <m:r>
                        <a:rPr lang="en-US" sz="1400" b="0" i="1" smtClean="0">
                          <a:latin typeface="Cambria Math"/>
                          <a:ea typeface="Cambria Math"/>
                        </a:rPr>
                        <m:t>)</m:t>
                      </m:r>
                    </m:oMath>
                  </m:oMathPara>
                </a14:m>
                <a:endParaRPr lang="en-GB" sz="1400" dirty="0"/>
              </a:p>
            </p:txBody>
          </p:sp>
        </mc:Choice>
        <mc:Fallback xmlns="">
          <p:sp>
            <p:nvSpPr>
              <p:cNvPr id="38" name="TextBox 37"/>
              <p:cNvSpPr txBox="1">
                <a:spLocks noRot="1" noChangeAspect="1" noMove="1" noResize="1" noEditPoints="1" noAdjustHandles="1" noChangeArrowheads="1" noChangeShapeType="1" noTextEdit="1"/>
              </p:cNvSpPr>
              <p:nvPr/>
            </p:nvSpPr>
            <p:spPr>
              <a:xfrm>
                <a:off x="4267200" y="5791200"/>
                <a:ext cx="2133600" cy="495649"/>
              </a:xfrm>
              <a:prstGeom prst="rect">
                <a:avLst/>
              </a:prstGeom>
              <a:blipFill>
                <a:blip r:embed="rId11"/>
                <a:stretch>
                  <a:fillRect b="-1235"/>
                </a:stretch>
              </a:blipFill>
              <a:ln w="25400">
                <a:noFill/>
              </a:ln>
            </p:spPr>
            <p:txBody>
              <a:bodyPr/>
              <a:lstStyle/>
              <a:p>
                <a:r>
                  <a:rPr lang="en-GB">
                    <a:noFill/>
                  </a:rPr>
                  <a:t> </a:t>
                </a:r>
              </a:p>
            </p:txBody>
          </p:sp>
        </mc:Fallback>
      </mc:AlternateContent>
      <p:sp>
        <p:nvSpPr>
          <p:cNvPr id="39" name="Arc 38"/>
          <p:cNvSpPr/>
          <p:nvPr/>
        </p:nvSpPr>
        <p:spPr>
          <a:xfrm>
            <a:off x="6096000" y="4572000"/>
            <a:ext cx="457200" cy="3810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TextBox 39"/>
          <p:cNvSpPr txBox="1"/>
          <p:nvPr/>
        </p:nvSpPr>
        <p:spPr>
          <a:xfrm>
            <a:off x="6553200" y="4572000"/>
            <a:ext cx="9906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Rearrange</a:t>
            </a:r>
            <a:endParaRPr lang="en-GB" sz="1200" dirty="0">
              <a:solidFill>
                <a:srgbClr val="FF0000"/>
              </a:solidFill>
              <a:latin typeface="Comic Sans MS" panose="030F0702030302020204" pitchFamily="66" charset="0"/>
            </a:endParaRPr>
          </a:p>
        </p:txBody>
      </p:sp>
      <p:sp>
        <p:nvSpPr>
          <p:cNvPr id="41" name="Arc 40"/>
          <p:cNvSpPr/>
          <p:nvPr/>
        </p:nvSpPr>
        <p:spPr>
          <a:xfrm>
            <a:off x="6096000" y="4953000"/>
            <a:ext cx="457200" cy="5334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Arc 41"/>
          <p:cNvSpPr/>
          <p:nvPr/>
        </p:nvSpPr>
        <p:spPr>
          <a:xfrm>
            <a:off x="6096000" y="5486400"/>
            <a:ext cx="457200" cy="5334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TextBox 42"/>
          <p:cNvSpPr txBox="1"/>
          <p:nvPr/>
        </p:nvSpPr>
        <p:spPr>
          <a:xfrm>
            <a:off x="6553200" y="5105400"/>
            <a:ext cx="9906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Divide by 2</a:t>
            </a:r>
            <a:endParaRPr lang="en-GB" sz="1200" dirty="0">
              <a:solidFill>
                <a:srgbClr val="FF0000"/>
              </a:solidFill>
              <a:latin typeface="Comic Sans MS" panose="030F0702030302020204" pitchFamily="66" charset="0"/>
            </a:endParaRPr>
          </a:p>
        </p:txBody>
      </p:sp>
      <p:sp>
        <p:nvSpPr>
          <p:cNvPr id="44" name="TextBox 43"/>
          <p:cNvSpPr txBox="1"/>
          <p:nvPr/>
        </p:nvSpPr>
        <p:spPr>
          <a:xfrm>
            <a:off x="6553200" y="5562600"/>
            <a:ext cx="16764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Multiply the </a:t>
            </a:r>
            <a:r>
              <a:rPr lang="el-GR" sz="1200" dirty="0">
                <a:solidFill>
                  <a:srgbClr val="FF0000"/>
                </a:solidFill>
                <a:latin typeface="Comic Sans MS" panose="030F0702030302020204" pitchFamily="66" charset="0"/>
              </a:rPr>
              <a:t>θ</a:t>
            </a:r>
            <a:r>
              <a:rPr lang="en-US" sz="1200" dirty="0">
                <a:solidFill>
                  <a:srgbClr val="FF0000"/>
                </a:solidFill>
                <a:latin typeface="Comic Sans MS" panose="030F0702030302020204" pitchFamily="66" charset="0"/>
              </a:rPr>
              <a:t> terms by 4</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5" name="TextBox 44"/>
              <p:cNvSpPr txBox="1"/>
              <p:nvPr/>
            </p:nvSpPr>
            <p:spPr>
              <a:xfrm>
                <a:off x="3657600" y="2133600"/>
                <a:ext cx="2144370" cy="63446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a:rPr>
                            <m:t>1</m:t>
                          </m:r>
                        </m:num>
                        <m:den>
                          <m:r>
                            <a:rPr lang="en-US" sz="1400" b="0" i="1" smtClean="0">
                              <a:latin typeface="Cambria Math"/>
                            </a:rPr>
                            <m:t>2</m:t>
                          </m:r>
                        </m:den>
                      </m:f>
                      <m:sSup>
                        <m:sSupPr>
                          <m:ctrlPr>
                            <a:rPr lang="en-US" sz="1400" b="0" i="1" smtClean="0">
                              <a:latin typeface="Cambria Math" panose="02040503050406030204" pitchFamily="18" charset="0"/>
                            </a:rPr>
                          </m:ctrlPr>
                        </m:sSupPr>
                        <m:e>
                          <m:r>
                            <a:rPr lang="en-US" sz="1400" b="0" i="1" smtClean="0">
                              <a:latin typeface="Cambria Math"/>
                            </a:rPr>
                            <m:t>𝑎</m:t>
                          </m:r>
                        </m:e>
                        <m:sup>
                          <m:r>
                            <a:rPr lang="en-US" sz="1400" b="0" i="1" smtClean="0">
                              <a:latin typeface="Cambria Math"/>
                            </a:rPr>
                            <m:t>2</m:t>
                          </m:r>
                        </m:sup>
                      </m:sSup>
                      <m:nary>
                        <m:naryPr>
                          <m:ctrlPr>
                            <a:rPr lang="en-US" sz="1400" b="0" i="1" smtClean="0">
                              <a:latin typeface="Cambria Math" panose="02040503050406030204" pitchFamily="18" charset="0"/>
                            </a:rPr>
                          </m:ctrlPr>
                        </m:naryPr>
                        <m:sub>
                          <m:r>
                            <m:rPr>
                              <m:brk m:alnAt="23"/>
                            </m:rPr>
                            <a:rPr lang="en-US" sz="1400" b="0" i="1" smtClean="0">
                              <a:latin typeface="Cambria Math"/>
                              <a:ea typeface="Cambria Math"/>
                            </a:rPr>
                            <m:t>0</m:t>
                          </m:r>
                        </m:sub>
                        <m:sup>
                          <m:f>
                            <m:fPr>
                              <m:ctrlPr>
                                <a:rPr lang="en-US" sz="1400" b="0" i="1" smtClean="0">
                                  <a:latin typeface="Cambria Math" panose="02040503050406030204" pitchFamily="18" charset="0"/>
                                  <a:ea typeface="Cambria Math"/>
                                </a:rPr>
                              </m:ctrlPr>
                            </m:fPr>
                            <m:num>
                              <m:r>
                                <a:rPr lang="en-US" sz="1400" b="0" i="1" smtClean="0">
                                  <a:latin typeface="Cambria Math"/>
                                  <a:ea typeface="Cambria Math"/>
                                </a:rPr>
                                <m:t>𝜋</m:t>
                              </m:r>
                            </m:num>
                            <m:den>
                              <m:r>
                                <a:rPr lang="en-US" sz="1400" b="0" i="1" smtClean="0">
                                  <a:latin typeface="Cambria Math"/>
                                  <a:ea typeface="Cambria Math"/>
                                </a:rPr>
                                <m:t>4</m:t>
                              </m:r>
                            </m:den>
                          </m:f>
                        </m:sup>
                        <m:e>
                          <m:f>
                            <m:fPr>
                              <m:ctrlPr>
                                <a:rPr lang="en-US" sz="1400" i="1">
                                  <a:latin typeface="Cambria Math" panose="02040503050406030204" pitchFamily="18" charset="0"/>
                                  <a:ea typeface="Cambria Math"/>
                                </a:rPr>
                              </m:ctrlPr>
                            </m:fPr>
                            <m:num>
                              <m:r>
                                <a:rPr lang="en-US" sz="1400" i="1">
                                  <a:latin typeface="Cambria Math"/>
                                  <a:ea typeface="Cambria Math"/>
                                </a:rPr>
                                <m:t>1</m:t>
                              </m:r>
                            </m:num>
                            <m:den>
                              <m:r>
                                <a:rPr lang="en-US" sz="1400" i="1">
                                  <a:latin typeface="Cambria Math"/>
                                  <a:ea typeface="Cambria Math"/>
                                </a:rPr>
                                <m:t>2</m:t>
                              </m:r>
                            </m:den>
                          </m:f>
                          <m:r>
                            <a:rPr lang="en-US" sz="1400" i="1">
                              <a:latin typeface="Cambria Math"/>
                              <a:ea typeface="Cambria Math"/>
                            </a:rPr>
                            <m:t>(1−</m:t>
                          </m:r>
                          <m:r>
                            <a:rPr lang="en-US" sz="1400" i="1">
                              <a:latin typeface="Cambria Math"/>
                            </a:rPr>
                            <m:t>𝑐𝑜𝑠</m:t>
                          </m:r>
                          <m:r>
                            <a:rPr lang="en-US" sz="1400" i="1">
                              <a:latin typeface="Cambria Math"/>
                            </a:rPr>
                            <m:t>8</m:t>
                          </m:r>
                          <m:r>
                            <a:rPr lang="en-US" sz="1400" i="1">
                              <a:latin typeface="Cambria Math"/>
                              <a:ea typeface="Cambria Math"/>
                            </a:rPr>
                            <m:t>𝜃</m:t>
                          </m:r>
                          <m:r>
                            <a:rPr lang="en-US" sz="1400" i="1">
                              <a:latin typeface="Cambria Math"/>
                              <a:ea typeface="Cambria Math"/>
                            </a:rPr>
                            <m:t>)</m:t>
                          </m:r>
                          <m:r>
                            <m:rPr>
                              <m:nor/>
                            </m:rPr>
                            <a:rPr lang="en-GB" sz="1400" dirty="0"/>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45" name="TextBox 44"/>
              <p:cNvSpPr txBox="1">
                <a:spLocks noRot="1" noChangeAspect="1" noMove="1" noResize="1" noEditPoints="1" noAdjustHandles="1" noChangeArrowheads="1" noChangeShapeType="1" noTextEdit="1"/>
              </p:cNvSpPr>
              <p:nvPr/>
            </p:nvSpPr>
            <p:spPr>
              <a:xfrm>
                <a:off x="3657600" y="2133600"/>
                <a:ext cx="2144370" cy="634469"/>
              </a:xfrm>
              <a:prstGeom prst="rect">
                <a:avLst/>
              </a:prstGeom>
              <a:blipFill>
                <a:blip r:embed="rId12"/>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3657600" y="2895600"/>
                <a:ext cx="1898084" cy="63446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a:rPr>
                            <m:t>1</m:t>
                          </m:r>
                        </m:num>
                        <m:den>
                          <m:r>
                            <a:rPr lang="en-US" sz="1400" b="0" i="1" smtClean="0">
                              <a:latin typeface="Cambria Math"/>
                            </a:rPr>
                            <m:t>4</m:t>
                          </m:r>
                        </m:den>
                      </m:f>
                      <m:sSup>
                        <m:sSupPr>
                          <m:ctrlPr>
                            <a:rPr lang="en-US" sz="1400" b="0" i="1" smtClean="0">
                              <a:latin typeface="Cambria Math" panose="02040503050406030204" pitchFamily="18" charset="0"/>
                            </a:rPr>
                          </m:ctrlPr>
                        </m:sSupPr>
                        <m:e>
                          <m:r>
                            <a:rPr lang="en-US" sz="1400" b="0" i="1" smtClean="0">
                              <a:latin typeface="Cambria Math"/>
                            </a:rPr>
                            <m:t>𝑎</m:t>
                          </m:r>
                        </m:e>
                        <m:sup>
                          <m:r>
                            <a:rPr lang="en-US" sz="1400" b="0" i="1" smtClean="0">
                              <a:latin typeface="Cambria Math"/>
                            </a:rPr>
                            <m:t>2</m:t>
                          </m:r>
                        </m:sup>
                      </m:sSup>
                      <m:nary>
                        <m:naryPr>
                          <m:ctrlPr>
                            <a:rPr lang="en-US" sz="1400" b="0" i="1" smtClean="0">
                              <a:latin typeface="Cambria Math" panose="02040503050406030204" pitchFamily="18" charset="0"/>
                            </a:rPr>
                          </m:ctrlPr>
                        </m:naryPr>
                        <m:sub>
                          <m:r>
                            <m:rPr>
                              <m:brk m:alnAt="23"/>
                            </m:rPr>
                            <a:rPr lang="en-US" sz="1400" b="0" i="1" smtClean="0">
                              <a:latin typeface="Cambria Math"/>
                              <a:ea typeface="Cambria Math"/>
                            </a:rPr>
                            <m:t>0</m:t>
                          </m:r>
                        </m:sub>
                        <m:sup>
                          <m:f>
                            <m:fPr>
                              <m:ctrlPr>
                                <a:rPr lang="en-US" sz="1400" b="0" i="1" smtClean="0">
                                  <a:latin typeface="Cambria Math" panose="02040503050406030204" pitchFamily="18" charset="0"/>
                                  <a:ea typeface="Cambria Math"/>
                                </a:rPr>
                              </m:ctrlPr>
                            </m:fPr>
                            <m:num>
                              <m:r>
                                <a:rPr lang="en-US" sz="1400" b="0" i="1" smtClean="0">
                                  <a:latin typeface="Cambria Math"/>
                                  <a:ea typeface="Cambria Math"/>
                                </a:rPr>
                                <m:t>𝜋</m:t>
                              </m:r>
                            </m:num>
                            <m:den>
                              <m:r>
                                <a:rPr lang="en-US" sz="1400" b="0" i="1" smtClean="0">
                                  <a:latin typeface="Cambria Math"/>
                                  <a:ea typeface="Cambria Math"/>
                                </a:rPr>
                                <m:t>4</m:t>
                              </m:r>
                            </m:den>
                          </m:f>
                        </m:sup>
                        <m:e>
                          <m:r>
                            <a:rPr lang="en-US" sz="1400" i="1">
                              <a:latin typeface="Cambria Math"/>
                              <a:ea typeface="Cambria Math"/>
                            </a:rPr>
                            <m:t>1−</m:t>
                          </m:r>
                          <m:r>
                            <a:rPr lang="en-US" sz="1400" i="1">
                              <a:latin typeface="Cambria Math"/>
                            </a:rPr>
                            <m:t>𝑐𝑜𝑠</m:t>
                          </m:r>
                          <m:r>
                            <a:rPr lang="en-US" sz="1400" i="1">
                              <a:latin typeface="Cambria Math"/>
                            </a:rPr>
                            <m:t>8</m:t>
                          </m:r>
                          <m:r>
                            <a:rPr lang="en-US" sz="1400" i="1">
                              <a:latin typeface="Cambria Math"/>
                              <a:ea typeface="Cambria Math"/>
                            </a:rPr>
                            <m:t>𝜃</m:t>
                          </m:r>
                          <m:r>
                            <m:rPr>
                              <m:nor/>
                            </m:rPr>
                            <a:rPr lang="en-GB" sz="1400" dirty="0"/>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3657600" y="2895600"/>
                <a:ext cx="1898084" cy="634469"/>
              </a:xfrm>
              <a:prstGeom prst="rect">
                <a:avLst/>
              </a:prstGeom>
              <a:blipFill>
                <a:blip r:embed="rId13"/>
                <a:stretch>
                  <a:fillRect/>
                </a:stretch>
              </a:blipFill>
              <a:ln w="25400">
                <a:noFill/>
              </a:ln>
            </p:spPr>
            <p:txBody>
              <a:bodyPr/>
              <a:lstStyle/>
              <a:p>
                <a:r>
                  <a:rPr lang="en-GB">
                    <a:noFill/>
                  </a:rPr>
                  <a:t> </a:t>
                </a:r>
              </a:p>
            </p:txBody>
          </p:sp>
        </mc:Fallback>
      </mc:AlternateContent>
      <p:sp>
        <p:nvSpPr>
          <p:cNvPr id="47" name="TextBox 46"/>
          <p:cNvSpPr txBox="1"/>
          <p:nvPr/>
        </p:nvSpPr>
        <p:spPr>
          <a:xfrm>
            <a:off x="3352800" y="4038600"/>
            <a:ext cx="5715000"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To replace sin</a:t>
            </a:r>
            <a:r>
              <a:rPr lang="en-US" sz="1400" baseline="30000" dirty="0">
                <a:solidFill>
                  <a:srgbClr val="FF0000"/>
                </a:solidFill>
                <a:latin typeface="Comic Sans MS" panose="030F0702030302020204" pitchFamily="66" charset="0"/>
              </a:rPr>
              <a:t>2</a:t>
            </a:r>
            <a:r>
              <a:rPr lang="en-US" sz="1400" dirty="0">
                <a:solidFill>
                  <a:srgbClr val="FF0000"/>
                </a:solidFill>
                <a:latin typeface="Comic Sans MS" panose="030F0702030302020204" pitchFamily="66" charset="0"/>
              </a:rPr>
              <a:t>4</a:t>
            </a:r>
            <a:r>
              <a:rPr lang="el-GR" sz="1400" dirty="0">
                <a:solidFill>
                  <a:srgbClr val="FF0000"/>
                </a:solidFill>
                <a:latin typeface="Comic Sans MS" panose="030F0702030302020204" pitchFamily="66" charset="0"/>
              </a:rPr>
              <a:t>θ</a:t>
            </a:r>
            <a:r>
              <a:rPr lang="en-US" sz="1400" dirty="0">
                <a:solidFill>
                  <a:srgbClr val="FF0000"/>
                </a:solidFill>
                <a:latin typeface="Comic Sans MS" panose="030F0702030302020204" pitchFamily="66" charset="0"/>
              </a:rPr>
              <a:t>, we can use another formula for cos2</a:t>
            </a:r>
            <a:r>
              <a:rPr lang="el-GR" sz="1400" dirty="0">
                <a:solidFill>
                  <a:srgbClr val="FF0000"/>
                </a:solidFill>
                <a:latin typeface="Comic Sans MS" panose="030F0702030302020204" pitchFamily="66" charset="0"/>
              </a:rPr>
              <a:t>θ</a:t>
            </a:r>
            <a:r>
              <a:rPr lang="en-US" sz="1400" dirty="0">
                <a:solidFill>
                  <a:srgbClr val="FF0000"/>
                </a:solidFill>
                <a:latin typeface="Comic Sans MS" panose="030F0702030302020204" pitchFamily="66" charset="0"/>
              </a:rPr>
              <a:t> from C3…</a:t>
            </a:r>
            <a:endParaRPr lang="en-GB" sz="1400" dirty="0">
              <a:solidFill>
                <a:srgbClr val="FF0000"/>
              </a:solidFill>
              <a:latin typeface="Comic Sans MS" panose="030F0702030302020204" pitchFamily="66" charset="0"/>
            </a:endParaRPr>
          </a:p>
        </p:txBody>
      </p:sp>
      <p:sp>
        <p:nvSpPr>
          <p:cNvPr id="48" name="Arc 47"/>
          <p:cNvSpPr/>
          <p:nvPr/>
        </p:nvSpPr>
        <p:spPr>
          <a:xfrm>
            <a:off x="5562600" y="1828800"/>
            <a:ext cx="457200" cy="6858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TextBox 48"/>
          <p:cNvSpPr txBox="1"/>
          <p:nvPr/>
        </p:nvSpPr>
        <p:spPr>
          <a:xfrm>
            <a:off x="5943600" y="1905000"/>
            <a:ext cx="7620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Replace sin</a:t>
            </a:r>
            <a:r>
              <a:rPr lang="en-US" sz="1200" baseline="30000" dirty="0">
                <a:solidFill>
                  <a:srgbClr val="FF0000"/>
                </a:solidFill>
                <a:latin typeface="Comic Sans MS" panose="030F0702030302020204" pitchFamily="66" charset="0"/>
              </a:rPr>
              <a:t>2</a:t>
            </a:r>
            <a:r>
              <a:rPr lang="en-US" sz="1200" dirty="0">
                <a:solidFill>
                  <a:srgbClr val="FF0000"/>
                </a:solidFill>
                <a:latin typeface="Comic Sans MS" panose="030F0702030302020204" pitchFamily="66" charset="0"/>
              </a:rPr>
              <a:t>4</a:t>
            </a:r>
            <a:r>
              <a:rPr lang="el-GR" sz="1200" dirty="0">
                <a:solidFill>
                  <a:srgbClr val="FF0000"/>
                </a:solidFill>
                <a:latin typeface="Comic Sans MS" panose="030F0702030302020204" pitchFamily="66" charset="0"/>
              </a:rPr>
              <a:t>θ</a:t>
            </a:r>
            <a:endParaRPr lang="en-GB" sz="1200" dirty="0">
              <a:solidFill>
                <a:srgbClr val="FF0000"/>
              </a:solidFill>
              <a:latin typeface="Comic Sans MS" panose="030F0702030302020204" pitchFamily="66" charset="0"/>
            </a:endParaRPr>
          </a:p>
        </p:txBody>
      </p:sp>
      <p:sp>
        <p:nvSpPr>
          <p:cNvPr id="50" name="Arc 49"/>
          <p:cNvSpPr/>
          <p:nvPr/>
        </p:nvSpPr>
        <p:spPr>
          <a:xfrm>
            <a:off x="5562600" y="2590800"/>
            <a:ext cx="457200" cy="6858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TextBox 50"/>
          <p:cNvSpPr txBox="1"/>
          <p:nvPr/>
        </p:nvSpPr>
        <p:spPr>
          <a:xfrm>
            <a:off x="5943600" y="2590800"/>
            <a:ext cx="2133600"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Before integrating, you can take the ‘</a:t>
            </a:r>
            <a:r>
              <a:rPr lang="en-US" sz="1200" baseline="30000" dirty="0">
                <a:solidFill>
                  <a:srgbClr val="FF0000"/>
                </a:solidFill>
                <a:latin typeface="Comic Sans MS" panose="030F0702030302020204" pitchFamily="66" charset="0"/>
              </a:rPr>
              <a:t>1</a:t>
            </a:r>
            <a:r>
              <a:rPr lang="en-US" sz="1200" dirty="0">
                <a:solidFill>
                  <a:srgbClr val="FF0000"/>
                </a:solidFill>
                <a:latin typeface="Comic Sans MS" panose="030F0702030302020204" pitchFamily="66" charset="0"/>
              </a:rPr>
              <a:t>/</a:t>
            </a:r>
            <a:r>
              <a:rPr lang="en-US" sz="1200" baseline="-25000" dirty="0">
                <a:solidFill>
                  <a:srgbClr val="FF0000"/>
                </a:solidFill>
                <a:latin typeface="Comic Sans MS" panose="030F0702030302020204" pitchFamily="66" charset="0"/>
              </a:rPr>
              <a:t>2</a:t>
            </a:r>
            <a:r>
              <a:rPr lang="en-US" sz="1200" dirty="0">
                <a:solidFill>
                  <a:srgbClr val="FF0000"/>
                </a:solidFill>
                <a:latin typeface="Comic Sans MS" panose="030F0702030302020204" pitchFamily="66" charset="0"/>
              </a:rPr>
              <a:t>’ outside the integral as well…</a:t>
            </a:r>
            <a:endParaRPr lang="en-GB" sz="1200" dirty="0">
              <a:solidFill>
                <a:srgbClr val="FF0000"/>
              </a:solidFill>
              <a:latin typeface="Comic Sans MS" panose="030F0702030302020204" pitchFamily="66" charset="0"/>
            </a:endParaRPr>
          </a:p>
        </p:txBody>
      </p:sp>
      <p:sp>
        <p:nvSpPr>
          <p:cNvPr id="52" name="Rectangle 51"/>
          <p:cNvSpPr/>
          <p:nvPr/>
        </p:nvSpPr>
        <p:spPr>
          <a:xfrm>
            <a:off x="4343401" y="1676400"/>
            <a:ext cx="600740" cy="22682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a:off x="4368210" y="2264734"/>
            <a:ext cx="1086292" cy="44656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4403651" y="5830185"/>
            <a:ext cx="1858925" cy="44656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p:cNvSpPr txBox="1"/>
          <p:nvPr/>
        </p:nvSpPr>
        <p:spPr>
          <a:xfrm>
            <a:off x="3599121" y="3638107"/>
            <a:ext cx="5055781"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Now this has been set up, we can actually Integrate it!</a:t>
            </a:r>
            <a:endParaRPr lang="en-GB" sz="1400" dirty="0">
              <a:solidFill>
                <a:srgbClr val="FF0000"/>
              </a:solidFill>
              <a:latin typeface="Comic Sans MS" panose="030F0702030302020204" pitchFamily="66" charset="0"/>
            </a:endParaRPr>
          </a:p>
        </p:txBody>
      </p:sp>
      <p:sp>
        <p:nvSpPr>
          <p:cNvPr id="37" name="タイトル 1">
            <a:extLst>
              <a:ext uri="{FF2B5EF4-FFF2-40B4-BE49-F238E27FC236}">
                <a16:creationId xmlns:a16="http://schemas.microsoft.com/office/drawing/2014/main" id="{3746CE65-2046-4F29-9E59-62645647E23A}"/>
              </a:ext>
            </a:extLst>
          </p:cNvPr>
          <p:cNvSpPr>
            <a:spLocks noGrp="1"/>
          </p:cNvSpPr>
          <p:nvPr>
            <p:ph type="title"/>
          </p:nvPr>
        </p:nvSpPr>
        <p:spPr>
          <a:xfrm>
            <a:off x="628650" y="286524"/>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57" name="テキスト ボックス 56">
            <a:extLst>
              <a:ext uri="{FF2B5EF4-FFF2-40B4-BE49-F238E27FC236}">
                <a16:creationId xmlns:a16="http://schemas.microsoft.com/office/drawing/2014/main" id="{E23F6421-E7D2-4843-91E4-C631596AA570}"/>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p:spTree>
    <p:extLst>
      <p:ext uri="{BB962C8B-B14F-4D97-AF65-F5344CB8AC3E}">
        <p14:creationId xmlns:p14="http://schemas.microsoft.com/office/powerpoint/2010/main" val="30290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linds(horizont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linds(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linds(horizontal)">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linds(horizontal)">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blinds(horizontal)">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linds(horizontal)">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blinds(horizontal)">
                                      <p:cBhvr>
                                        <p:cTn id="37" dur="500"/>
                                        <p:tgtEl>
                                          <p:spTgt spid="4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blinds(horizontal)">
                                      <p:cBhvr>
                                        <p:cTn id="42" dur="500"/>
                                        <p:tgtEl>
                                          <p:spTgt spid="4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linds(horizontal)">
                                      <p:cBhvr>
                                        <p:cTn id="47" dur="5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blinds(horizontal)">
                                      <p:cBhvr>
                                        <p:cTn id="52" dur="5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blinds(horizontal)">
                                      <p:cBhvr>
                                        <p:cTn id="57" dur="500"/>
                                        <p:tgtEl>
                                          <p:spTgt spid="4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blinds(horizontal)">
                                      <p:cBhvr>
                                        <p:cTn id="62" dur="500"/>
                                        <p:tgtEl>
                                          <p:spTgt spid="3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blinds(horizontal)">
                                      <p:cBhvr>
                                        <p:cTn id="67" dur="500"/>
                                        <p:tgtEl>
                                          <p:spTgt spid="48"/>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blinds(horizontal)">
                                      <p:cBhvr>
                                        <p:cTn id="72" dur="500"/>
                                        <p:tgtEl>
                                          <p:spTgt spid="49"/>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blinds(horizontal)">
                                      <p:cBhvr>
                                        <p:cTn id="77" dur="500"/>
                                        <p:tgtEl>
                                          <p:spTgt spid="45"/>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blinds(horizontal)">
                                      <p:cBhvr>
                                        <p:cTn id="82" dur="500"/>
                                        <p:tgtEl>
                                          <p:spTgt spid="52"/>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blinds(horizontal)">
                                      <p:cBhvr>
                                        <p:cTn id="87" dur="500"/>
                                        <p:tgtEl>
                                          <p:spTgt spid="54"/>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55"/>
                                        </p:tgtEl>
                                        <p:attrNameLst>
                                          <p:attrName>style.visibility</p:attrName>
                                        </p:attrNameLst>
                                      </p:cBhvr>
                                      <p:to>
                                        <p:strVal val="visible"/>
                                      </p:to>
                                    </p:set>
                                    <p:animEffect transition="in" filter="blinds(horizontal)">
                                      <p:cBhvr>
                                        <p:cTn id="92" dur="500"/>
                                        <p:tgtEl>
                                          <p:spTgt spid="55"/>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xit" presetSubtype="10" fill="hold" grpId="1" nodeType="clickEffect">
                                  <p:stCondLst>
                                    <p:cond delay="0"/>
                                  </p:stCondLst>
                                  <p:childTnLst>
                                    <p:animEffect transition="out" filter="blinds(horizontal)">
                                      <p:cBhvr>
                                        <p:cTn id="96" dur="500"/>
                                        <p:tgtEl>
                                          <p:spTgt spid="52"/>
                                        </p:tgtEl>
                                      </p:cBhvr>
                                    </p:animEffect>
                                    <p:set>
                                      <p:cBhvr>
                                        <p:cTn id="97" dur="1" fill="hold">
                                          <p:stCondLst>
                                            <p:cond delay="499"/>
                                          </p:stCondLst>
                                        </p:cTn>
                                        <p:tgtEl>
                                          <p:spTgt spid="52"/>
                                        </p:tgtEl>
                                        <p:attrNameLst>
                                          <p:attrName>style.visibility</p:attrName>
                                        </p:attrNameLst>
                                      </p:cBhvr>
                                      <p:to>
                                        <p:strVal val="hidden"/>
                                      </p:to>
                                    </p:set>
                                  </p:childTnLst>
                                </p:cTn>
                              </p:par>
                              <p:par>
                                <p:cTn id="98" presetID="3" presetClass="exit" presetSubtype="10" fill="hold" grpId="1" nodeType="withEffect">
                                  <p:stCondLst>
                                    <p:cond delay="0"/>
                                  </p:stCondLst>
                                  <p:childTnLst>
                                    <p:animEffect transition="out" filter="blinds(horizontal)">
                                      <p:cBhvr>
                                        <p:cTn id="99" dur="500"/>
                                        <p:tgtEl>
                                          <p:spTgt spid="54"/>
                                        </p:tgtEl>
                                      </p:cBhvr>
                                    </p:animEffect>
                                    <p:set>
                                      <p:cBhvr>
                                        <p:cTn id="100" dur="1" fill="hold">
                                          <p:stCondLst>
                                            <p:cond delay="499"/>
                                          </p:stCondLst>
                                        </p:cTn>
                                        <p:tgtEl>
                                          <p:spTgt spid="54"/>
                                        </p:tgtEl>
                                        <p:attrNameLst>
                                          <p:attrName>style.visibility</p:attrName>
                                        </p:attrNameLst>
                                      </p:cBhvr>
                                      <p:to>
                                        <p:strVal val="hidden"/>
                                      </p:to>
                                    </p:set>
                                  </p:childTnLst>
                                </p:cTn>
                              </p:par>
                              <p:par>
                                <p:cTn id="101" presetID="3" presetClass="exit" presetSubtype="10" fill="hold" grpId="1" nodeType="withEffect">
                                  <p:stCondLst>
                                    <p:cond delay="0"/>
                                  </p:stCondLst>
                                  <p:childTnLst>
                                    <p:animEffect transition="out" filter="blinds(horizontal)">
                                      <p:cBhvr>
                                        <p:cTn id="102" dur="500"/>
                                        <p:tgtEl>
                                          <p:spTgt spid="55"/>
                                        </p:tgtEl>
                                      </p:cBhvr>
                                    </p:animEffect>
                                    <p:set>
                                      <p:cBhvr>
                                        <p:cTn id="103" dur="1" fill="hold">
                                          <p:stCondLst>
                                            <p:cond delay="499"/>
                                          </p:stCondLst>
                                        </p:cTn>
                                        <p:tgtEl>
                                          <p:spTgt spid="55"/>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3" presetClass="exit" presetSubtype="10" fill="hold" grpId="1" nodeType="clickEffect">
                                  <p:stCondLst>
                                    <p:cond delay="0"/>
                                  </p:stCondLst>
                                  <p:childTnLst>
                                    <p:animEffect transition="out" filter="blinds(horizontal)">
                                      <p:cBhvr>
                                        <p:cTn id="107" dur="500"/>
                                        <p:tgtEl>
                                          <p:spTgt spid="47"/>
                                        </p:tgtEl>
                                      </p:cBhvr>
                                    </p:animEffect>
                                    <p:set>
                                      <p:cBhvr>
                                        <p:cTn id="108" dur="1" fill="hold">
                                          <p:stCondLst>
                                            <p:cond delay="499"/>
                                          </p:stCondLst>
                                        </p:cTn>
                                        <p:tgtEl>
                                          <p:spTgt spid="47"/>
                                        </p:tgtEl>
                                        <p:attrNameLst>
                                          <p:attrName>style.visibility</p:attrName>
                                        </p:attrNameLst>
                                      </p:cBhvr>
                                      <p:to>
                                        <p:strVal val="hidden"/>
                                      </p:to>
                                    </p:set>
                                  </p:childTnLst>
                                </p:cTn>
                              </p:par>
                              <p:par>
                                <p:cTn id="109" presetID="3" presetClass="exit" presetSubtype="10" fill="hold" grpId="1" nodeType="withEffect">
                                  <p:stCondLst>
                                    <p:cond delay="0"/>
                                  </p:stCondLst>
                                  <p:childTnLst>
                                    <p:animEffect transition="out" filter="blinds(horizontal)">
                                      <p:cBhvr>
                                        <p:cTn id="110" dur="500"/>
                                        <p:tgtEl>
                                          <p:spTgt spid="34"/>
                                        </p:tgtEl>
                                      </p:cBhvr>
                                    </p:animEffect>
                                    <p:set>
                                      <p:cBhvr>
                                        <p:cTn id="111" dur="1" fill="hold">
                                          <p:stCondLst>
                                            <p:cond delay="499"/>
                                          </p:stCondLst>
                                        </p:cTn>
                                        <p:tgtEl>
                                          <p:spTgt spid="34"/>
                                        </p:tgtEl>
                                        <p:attrNameLst>
                                          <p:attrName>style.visibility</p:attrName>
                                        </p:attrNameLst>
                                      </p:cBhvr>
                                      <p:to>
                                        <p:strVal val="hidden"/>
                                      </p:to>
                                    </p:set>
                                  </p:childTnLst>
                                </p:cTn>
                              </p:par>
                              <p:par>
                                <p:cTn id="112" presetID="3" presetClass="exit" presetSubtype="10" fill="hold" grpId="1" nodeType="withEffect">
                                  <p:stCondLst>
                                    <p:cond delay="0"/>
                                  </p:stCondLst>
                                  <p:childTnLst>
                                    <p:animEffect transition="out" filter="blinds(horizontal)">
                                      <p:cBhvr>
                                        <p:cTn id="113" dur="500"/>
                                        <p:tgtEl>
                                          <p:spTgt spid="39"/>
                                        </p:tgtEl>
                                      </p:cBhvr>
                                    </p:animEffect>
                                    <p:set>
                                      <p:cBhvr>
                                        <p:cTn id="114" dur="1" fill="hold">
                                          <p:stCondLst>
                                            <p:cond delay="499"/>
                                          </p:stCondLst>
                                        </p:cTn>
                                        <p:tgtEl>
                                          <p:spTgt spid="39"/>
                                        </p:tgtEl>
                                        <p:attrNameLst>
                                          <p:attrName>style.visibility</p:attrName>
                                        </p:attrNameLst>
                                      </p:cBhvr>
                                      <p:to>
                                        <p:strVal val="hidden"/>
                                      </p:to>
                                    </p:set>
                                  </p:childTnLst>
                                </p:cTn>
                              </p:par>
                              <p:par>
                                <p:cTn id="115" presetID="3" presetClass="exit" presetSubtype="10" fill="hold" grpId="1" nodeType="withEffect">
                                  <p:stCondLst>
                                    <p:cond delay="0"/>
                                  </p:stCondLst>
                                  <p:childTnLst>
                                    <p:animEffect transition="out" filter="blinds(horizontal)">
                                      <p:cBhvr>
                                        <p:cTn id="116" dur="500"/>
                                        <p:tgtEl>
                                          <p:spTgt spid="40"/>
                                        </p:tgtEl>
                                      </p:cBhvr>
                                    </p:animEffect>
                                    <p:set>
                                      <p:cBhvr>
                                        <p:cTn id="117" dur="1" fill="hold">
                                          <p:stCondLst>
                                            <p:cond delay="499"/>
                                          </p:stCondLst>
                                        </p:cTn>
                                        <p:tgtEl>
                                          <p:spTgt spid="40"/>
                                        </p:tgtEl>
                                        <p:attrNameLst>
                                          <p:attrName>style.visibility</p:attrName>
                                        </p:attrNameLst>
                                      </p:cBhvr>
                                      <p:to>
                                        <p:strVal val="hidden"/>
                                      </p:to>
                                    </p:set>
                                  </p:childTnLst>
                                </p:cTn>
                              </p:par>
                              <p:par>
                                <p:cTn id="118" presetID="3" presetClass="exit" presetSubtype="10" fill="hold" grpId="1" nodeType="withEffect">
                                  <p:stCondLst>
                                    <p:cond delay="0"/>
                                  </p:stCondLst>
                                  <p:childTnLst>
                                    <p:animEffect transition="out" filter="blinds(horizontal)">
                                      <p:cBhvr>
                                        <p:cTn id="119" dur="500"/>
                                        <p:tgtEl>
                                          <p:spTgt spid="35"/>
                                        </p:tgtEl>
                                      </p:cBhvr>
                                    </p:animEffect>
                                    <p:set>
                                      <p:cBhvr>
                                        <p:cTn id="120" dur="1" fill="hold">
                                          <p:stCondLst>
                                            <p:cond delay="499"/>
                                          </p:stCondLst>
                                        </p:cTn>
                                        <p:tgtEl>
                                          <p:spTgt spid="35"/>
                                        </p:tgtEl>
                                        <p:attrNameLst>
                                          <p:attrName>style.visibility</p:attrName>
                                        </p:attrNameLst>
                                      </p:cBhvr>
                                      <p:to>
                                        <p:strVal val="hidden"/>
                                      </p:to>
                                    </p:set>
                                  </p:childTnLst>
                                </p:cTn>
                              </p:par>
                              <p:par>
                                <p:cTn id="121" presetID="3" presetClass="exit" presetSubtype="10" fill="hold" grpId="1" nodeType="withEffect">
                                  <p:stCondLst>
                                    <p:cond delay="0"/>
                                  </p:stCondLst>
                                  <p:childTnLst>
                                    <p:animEffect transition="out" filter="blinds(horizontal)">
                                      <p:cBhvr>
                                        <p:cTn id="122" dur="500"/>
                                        <p:tgtEl>
                                          <p:spTgt spid="41"/>
                                        </p:tgtEl>
                                      </p:cBhvr>
                                    </p:animEffect>
                                    <p:set>
                                      <p:cBhvr>
                                        <p:cTn id="123" dur="1" fill="hold">
                                          <p:stCondLst>
                                            <p:cond delay="499"/>
                                          </p:stCondLst>
                                        </p:cTn>
                                        <p:tgtEl>
                                          <p:spTgt spid="41"/>
                                        </p:tgtEl>
                                        <p:attrNameLst>
                                          <p:attrName>style.visibility</p:attrName>
                                        </p:attrNameLst>
                                      </p:cBhvr>
                                      <p:to>
                                        <p:strVal val="hidden"/>
                                      </p:to>
                                    </p:set>
                                  </p:childTnLst>
                                </p:cTn>
                              </p:par>
                              <p:par>
                                <p:cTn id="124" presetID="3" presetClass="exit" presetSubtype="10" fill="hold" grpId="1" nodeType="withEffect">
                                  <p:stCondLst>
                                    <p:cond delay="0"/>
                                  </p:stCondLst>
                                  <p:childTnLst>
                                    <p:animEffect transition="out" filter="blinds(horizontal)">
                                      <p:cBhvr>
                                        <p:cTn id="125" dur="500"/>
                                        <p:tgtEl>
                                          <p:spTgt spid="43"/>
                                        </p:tgtEl>
                                      </p:cBhvr>
                                    </p:animEffect>
                                    <p:set>
                                      <p:cBhvr>
                                        <p:cTn id="126" dur="1" fill="hold">
                                          <p:stCondLst>
                                            <p:cond delay="499"/>
                                          </p:stCondLst>
                                        </p:cTn>
                                        <p:tgtEl>
                                          <p:spTgt spid="43"/>
                                        </p:tgtEl>
                                        <p:attrNameLst>
                                          <p:attrName>style.visibility</p:attrName>
                                        </p:attrNameLst>
                                      </p:cBhvr>
                                      <p:to>
                                        <p:strVal val="hidden"/>
                                      </p:to>
                                    </p:set>
                                  </p:childTnLst>
                                </p:cTn>
                              </p:par>
                              <p:par>
                                <p:cTn id="127" presetID="3" presetClass="exit" presetSubtype="10" fill="hold" grpId="1" nodeType="withEffect">
                                  <p:stCondLst>
                                    <p:cond delay="0"/>
                                  </p:stCondLst>
                                  <p:childTnLst>
                                    <p:animEffect transition="out" filter="blinds(horizontal)">
                                      <p:cBhvr>
                                        <p:cTn id="128" dur="500"/>
                                        <p:tgtEl>
                                          <p:spTgt spid="36"/>
                                        </p:tgtEl>
                                      </p:cBhvr>
                                    </p:animEffect>
                                    <p:set>
                                      <p:cBhvr>
                                        <p:cTn id="129" dur="1" fill="hold">
                                          <p:stCondLst>
                                            <p:cond delay="499"/>
                                          </p:stCondLst>
                                        </p:cTn>
                                        <p:tgtEl>
                                          <p:spTgt spid="36"/>
                                        </p:tgtEl>
                                        <p:attrNameLst>
                                          <p:attrName>style.visibility</p:attrName>
                                        </p:attrNameLst>
                                      </p:cBhvr>
                                      <p:to>
                                        <p:strVal val="hidden"/>
                                      </p:to>
                                    </p:set>
                                  </p:childTnLst>
                                </p:cTn>
                              </p:par>
                              <p:par>
                                <p:cTn id="130" presetID="3" presetClass="exit" presetSubtype="10" fill="hold" grpId="1" nodeType="withEffect">
                                  <p:stCondLst>
                                    <p:cond delay="0"/>
                                  </p:stCondLst>
                                  <p:childTnLst>
                                    <p:animEffect transition="out" filter="blinds(horizontal)">
                                      <p:cBhvr>
                                        <p:cTn id="131" dur="500"/>
                                        <p:tgtEl>
                                          <p:spTgt spid="42"/>
                                        </p:tgtEl>
                                      </p:cBhvr>
                                    </p:animEffect>
                                    <p:set>
                                      <p:cBhvr>
                                        <p:cTn id="132" dur="1" fill="hold">
                                          <p:stCondLst>
                                            <p:cond delay="499"/>
                                          </p:stCondLst>
                                        </p:cTn>
                                        <p:tgtEl>
                                          <p:spTgt spid="42"/>
                                        </p:tgtEl>
                                        <p:attrNameLst>
                                          <p:attrName>style.visibility</p:attrName>
                                        </p:attrNameLst>
                                      </p:cBhvr>
                                      <p:to>
                                        <p:strVal val="hidden"/>
                                      </p:to>
                                    </p:set>
                                  </p:childTnLst>
                                </p:cTn>
                              </p:par>
                              <p:par>
                                <p:cTn id="133" presetID="3" presetClass="exit" presetSubtype="10" fill="hold" grpId="1" nodeType="withEffect">
                                  <p:stCondLst>
                                    <p:cond delay="0"/>
                                  </p:stCondLst>
                                  <p:childTnLst>
                                    <p:animEffect transition="out" filter="blinds(horizontal)">
                                      <p:cBhvr>
                                        <p:cTn id="134" dur="500"/>
                                        <p:tgtEl>
                                          <p:spTgt spid="44"/>
                                        </p:tgtEl>
                                      </p:cBhvr>
                                    </p:animEffect>
                                    <p:set>
                                      <p:cBhvr>
                                        <p:cTn id="135" dur="1" fill="hold">
                                          <p:stCondLst>
                                            <p:cond delay="499"/>
                                          </p:stCondLst>
                                        </p:cTn>
                                        <p:tgtEl>
                                          <p:spTgt spid="44"/>
                                        </p:tgtEl>
                                        <p:attrNameLst>
                                          <p:attrName>style.visibility</p:attrName>
                                        </p:attrNameLst>
                                      </p:cBhvr>
                                      <p:to>
                                        <p:strVal val="hidden"/>
                                      </p:to>
                                    </p:set>
                                  </p:childTnLst>
                                </p:cTn>
                              </p:par>
                              <p:par>
                                <p:cTn id="136" presetID="3" presetClass="exit" presetSubtype="10" fill="hold" grpId="1" nodeType="withEffect">
                                  <p:stCondLst>
                                    <p:cond delay="0"/>
                                  </p:stCondLst>
                                  <p:childTnLst>
                                    <p:animEffect transition="out" filter="blinds(horizontal)">
                                      <p:cBhvr>
                                        <p:cTn id="137" dur="500"/>
                                        <p:tgtEl>
                                          <p:spTgt spid="38"/>
                                        </p:tgtEl>
                                      </p:cBhvr>
                                    </p:animEffect>
                                    <p:set>
                                      <p:cBhvr>
                                        <p:cTn id="138" dur="1" fill="hold">
                                          <p:stCondLst>
                                            <p:cond delay="499"/>
                                          </p:stCondLst>
                                        </p:cTn>
                                        <p:tgtEl>
                                          <p:spTgt spid="38"/>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3" presetClass="entr" presetSubtype="10" fill="hold" grpId="0" nodeType="clickEffect">
                                  <p:stCondLst>
                                    <p:cond delay="0"/>
                                  </p:stCondLst>
                                  <p:childTnLst>
                                    <p:set>
                                      <p:cBhvr>
                                        <p:cTn id="142" dur="1" fill="hold">
                                          <p:stCondLst>
                                            <p:cond delay="0"/>
                                          </p:stCondLst>
                                        </p:cTn>
                                        <p:tgtEl>
                                          <p:spTgt spid="50"/>
                                        </p:tgtEl>
                                        <p:attrNameLst>
                                          <p:attrName>style.visibility</p:attrName>
                                        </p:attrNameLst>
                                      </p:cBhvr>
                                      <p:to>
                                        <p:strVal val="visible"/>
                                      </p:to>
                                    </p:set>
                                    <p:animEffect transition="in" filter="blinds(horizontal)">
                                      <p:cBhvr>
                                        <p:cTn id="143" dur="500"/>
                                        <p:tgtEl>
                                          <p:spTgt spid="50"/>
                                        </p:tgtEl>
                                      </p:cBhvr>
                                    </p:animEffect>
                                  </p:childTnLst>
                                </p:cTn>
                              </p:par>
                            </p:childTnLst>
                          </p:cTn>
                        </p:par>
                      </p:childTnLst>
                    </p:cTn>
                  </p:par>
                  <p:par>
                    <p:cTn id="144" fill="hold">
                      <p:stCondLst>
                        <p:cond delay="indefinite"/>
                      </p:stCondLst>
                      <p:childTnLst>
                        <p:par>
                          <p:cTn id="145" fill="hold">
                            <p:stCondLst>
                              <p:cond delay="0"/>
                            </p:stCondLst>
                            <p:childTnLst>
                              <p:par>
                                <p:cTn id="146" presetID="3" presetClass="entr" presetSubtype="10" fill="hold" grpId="0" nodeType="clickEffect">
                                  <p:stCondLst>
                                    <p:cond delay="0"/>
                                  </p:stCondLst>
                                  <p:childTnLst>
                                    <p:set>
                                      <p:cBhvr>
                                        <p:cTn id="147" dur="1" fill="hold">
                                          <p:stCondLst>
                                            <p:cond delay="0"/>
                                          </p:stCondLst>
                                        </p:cTn>
                                        <p:tgtEl>
                                          <p:spTgt spid="51"/>
                                        </p:tgtEl>
                                        <p:attrNameLst>
                                          <p:attrName>style.visibility</p:attrName>
                                        </p:attrNameLst>
                                      </p:cBhvr>
                                      <p:to>
                                        <p:strVal val="visible"/>
                                      </p:to>
                                    </p:set>
                                    <p:animEffect transition="in" filter="blinds(horizontal)">
                                      <p:cBhvr>
                                        <p:cTn id="148" dur="500"/>
                                        <p:tgtEl>
                                          <p:spTgt spid="51"/>
                                        </p:tgtEl>
                                      </p:cBhvr>
                                    </p:animEffect>
                                  </p:childTnLst>
                                </p:cTn>
                              </p:par>
                            </p:childTnLst>
                          </p:cTn>
                        </p:par>
                      </p:childTnLst>
                    </p:cTn>
                  </p:par>
                  <p:par>
                    <p:cTn id="149" fill="hold">
                      <p:stCondLst>
                        <p:cond delay="indefinite"/>
                      </p:stCondLst>
                      <p:childTnLst>
                        <p:par>
                          <p:cTn id="150" fill="hold">
                            <p:stCondLst>
                              <p:cond delay="0"/>
                            </p:stCondLst>
                            <p:childTnLst>
                              <p:par>
                                <p:cTn id="151" presetID="3" presetClass="entr" presetSubtype="10" fill="hold" grpId="0" nodeType="clickEffect">
                                  <p:stCondLst>
                                    <p:cond delay="0"/>
                                  </p:stCondLst>
                                  <p:childTnLst>
                                    <p:set>
                                      <p:cBhvr>
                                        <p:cTn id="152" dur="1" fill="hold">
                                          <p:stCondLst>
                                            <p:cond delay="0"/>
                                          </p:stCondLst>
                                        </p:cTn>
                                        <p:tgtEl>
                                          <p:spTgt spid="46"/>
                                        </p:tgtEl>
                                        <p:attrNameLst>
                                          <p:attrName>style.visibility</p:attrName>
                                        </p:attrNameLst>
                                      </p:cBhvr>
                                      <p:to>
                                        <p:strVal val="visible"/>
                                      </p:to>
                                    </p:set>
                                    <p:animEffect transition="in" filter="blinds(horizontal)">
                                      <p:cBhvr>
                                        <p:cTn id="153" dur="500"/>
                                        <p:tgtEl>
                                          <p:spTgt spid="46"/>
                                        </p:tgtEl>
                                      </p:cBhvr>
                                    </p:animEffect>
                                  </p:childTnLst>
                                </p:cTn>
                              </p:par>
                            </p:childTnLst>
                          </p:cTn>
                        </p:par>
                      </p:childTnLst>
                    </p:cTn>
                  </p:par>
                  <p:par>
                    <p:cTn id="154" fill="hold">
                      <p:stCondLst>
                        <p:cond delay="indefinite"/>
                      </p:stCondLst>
                      <p:childTnLst>
                        <p:par>
                          <p:cTn id="155" fill="hold">
                            <p:stCondLst>
                              <p:cond delay="0"/>
                            </p:stCondLst>
                            <p:childTnLst>
                              <p:par>
                                <p:cTn id="156" presetID="3" presetClass="entr" presetSubtype="10" fill="hold" grpId="0" nodeType="clickEffect">
                                  <p:stCondLst>
                                    <p:cond delay="0"/>
                                  </p:stCondLst>
                                  <p:childTnLst>
                                    <p:set>
                                      <p:cBhvr>
                                        <p:cTn id="157" dur="1" fill="hold">
                                          <p:stCondLst>
                                            <p:cond delay="0"/>
                                          </p:stCondLst>
                                        </p:cTn>
                                        <p:tgtEl>
                                          <p:spTgt spid="56"/>
                                        </p:tgtEl>
                                        <p:attrNameLst>
                                          <p:attrName>style.visibility</p:attrName>
                                        </p:attrNameLst>
                                      </p:cBhvr>
                                      <p:to>
                                        <p:strVal val="visible"/>
                                      </p:to>
                                    </p:set>
                                    <p:animEffect transition="in" filter="blinds(horizontal)">
                                      <p:cBhvr>
                                        <p:cTn id="158" dur="500"/>
                                        <p:tgtEl>
                                          <p:spTgt spid="56"/>
                                        </p:tgtEl>
                                      </p:cBhvr>
                                    </p:animEffect>
                                  </p:childTnLst>
                                </p:cTn>
                              </p:par>
                            </p:childTnLst>
                          </p:cTn>
                        </p:par>
                      </p:childTnLst>
                    </p:cTn>
                  </p:par>
                  <p:par>
                    <p:cTn id="159" fill="hold">
                      <p:stCondLst>
                        <p:cond delay="indefinite"/>
                      </p:stCondLst>
                      <p:childTnLst>
                        <p:par>
                          <p:cTn id="160" fill="hold">
                            <p:stCondLst>
                              <p:cond delay="0"/>
                            </p:stCondLst>
                            <p:childTnLst>
                              <p:par>
                                <p:cTn id="161" presetID="3" presetClass="exit" presetSubtype="10" fill="hold" grpId="1" nodeType="clickEffect">
                                  <p:stCondLst>
                                    <p:cond delay="0"/>
                                  </p:stCondLst>
                                  <p:childTnLst>
                                    <p:animEffect transition="out" filter="blinds(horizontal)">
                                      <p:cBhvr>
                                        <p:cTn id="162" dur="500"/>
                                        <p:tgtEl>
                                          <p:spTgt spid="56"/>
                                        </p:tgtEl>
                                      </p:cBhvr>
                                    </p:animEffect>
                                    <p:set>
                                      <p:cBhvr>
                                        <p:cTn id="163" dur="1" fill="hold">
                                          <p:stCondLst>
                                            <p:cond delay="499"/>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p:bldP spid="34" grpId="1"/>
      <p:bldP spid="35" grpId="0"/>
      <p:bldP spid="35" grpId="1"/>
      <p:bldP spid="36" grpId="0"/>
      <p:bldP spid="36" grpId="1"/>
      <p:bldP spid="38" grpId="0"/>
      <p:bldP spid="38" grpId="1"/>
      <p:bldP spid="39" grpId="0" animBg="1"/>
      <p:bldP spid="39" grpId="1" animBg="1"/>
      <p:bldP spid="40" grpId="0"/>
      <p:bldP spid="40" grpId="1"/>
      <p:bldP spid="41" grpId="0" animBg="1"/>
      <p:bldP spid="41" grpId="1" animBg="1"/>
      <p:bldP spid="42" grpId="0" animBg="1"/>
      <p:bldP spid="42" grpId="1" animBg="1"/>
      <p:bldP spid="43" grpId="0"/>
      <p:bldP spid="43" grpId="1"/>
      <p:bldP spid="44" grpId="0"/>
      <p:bldP spid="44" grpId="1"/>
      <p:bldP spid="45" grpId="0"/>
      <p:bldP spid="46" grpId="0"/>
      <p:bldP spid="47" grpId="0"/>
      <p:bldP spid="47" grpId="1"/>
      <p:bldP spid="48" grpId="0" animBg="1"/>
      <p:bldP spid="49" grpId="0"/>
      <p:bldP spid="50" grpId="0" animBg="1"/>
      <p:bldP spid="51" grpId="0"/>
      <p:bldP spid="52" grpId="0" animBg="1"/>
      <p:bldP spid="52" grpId="1" animBg="1"/>
      <p:bldP spid="54" grpId="0" animBg="1"/>
      <p:bldP spid="54" grpId="1" animBg="1"/>
      <p:bldP spid="55" grpId="0" animBg="1"/>
      <p:bldP spid="55" grpId="1" animBg="1"/>
      <p:bldP spid="56" grpId="0"/>
      <p:bldP spid="56" grpId="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124200" cy="4800600"/>
          </a:xfrm>
        </p:spPr>
        <p:txBody>
          <a:bodyPr>
            <a:normAutofit/>
          </a:bodyPr>
          <a:lstStyle/>
          <a:p>
            <a:pPr marL="0" indent="0" algn="ctr">
              <a:buNone/>
            </a:pPr>
            <a:r>
              <a:rPr lang="en-GB" sz="1400" b="1" dirty="0">
                <a:latin typeface="Comic Sans MS" panose="030F0702030302020204" pitchFamily="66" charset="0"/>
              </a:rPr>
              <a:t>You can use Integration to find areas of sectors of curves, given their Polar equations</a:t>
            </a:r>
            <a:endParaRPr lang="en-GB" sz="1400" dirty="0">
              <a:latin typeface="Comic Sans MS" panose="030F0702030302020204" pitchFamily="66" charset="0"/>
            </a:endParaRPr>
          </a:p>
          <a:p>
            <a:pPr marL="0" indent="0" algn="ctr">
              <a:buNone/>
            </a:pPr>
            <a:endParaRPr lang="en-US" sz="1400" b="1" dirty="0">
              <a:latin typeface="Comic Sans MS" panose="030F0702030302020204" pitchFamily="66" charset="0"/>
            </a:endParaRPr>
          </a:p>
          <a:p>
            <a:pPr marL="0" indent="0" algn="ctr">
              <a:buNone/>
            </a:pPr>
            <a:r>
              <a:rPr lang="en-US" sz="1400" dirty="0">
                <a:latin typeface="Comic Sans MS" panose="030F0702030302020204" pitchFamily="66" charset="0"/>
              </a:rPr>
              <a:t>Find the area of </a:t>
            </a:r>
            <a:r>
              <a:rPr lang="en-US" sz="1400" u="sng" dirty="0">
                <a:latin typeface="Comic Sans MS" panose="030F0702030302020204" pitchFamily="66" charset="0"/>
              </a:rPr>
              <a:t>one</a:t>
            </a:r>
            <a:r>
              <a:rPr lang="en-US" sz="1400" dirty="0">
                <a:latin typeface="Comic Sans MS" panose="030F0702030302020204" pitchFamily="66" charset="0"/>
              </a:rPr>
              <a:t> loop of the curve with polar equation:</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r = asin4</a:t>
            </a:r>
            <a:r>
              <a:rPr lang="el-GR" sz="1400" dirty="0">
                <a:latin typeface="Comic Sans MS" panose="030F0702030302020204" pitchFamily="66" charset="0"/>
                <a:sym typeface="Wingdings" panose="05000000000000000000" pitchFamily="2" charset="2"/>
              </a:rPr>
              <a:t>θ</a:t>
            </a: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a:p>
            <a:pPr algn="ctr">
              <a:buFont typeface="Wingdings"/>
              <a:buChar char="à"/>
            </a:pP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3" name="TextBox 52"/>
              <p:cNvSpPr txBox="1"/>
              <p:nvPr/>
            </p:nvSpPr>
            <p:spPr>
              <a:xfrm>
                <a:off x="0" y="0"/>
                <a:ext cx="1856534" cy="65800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𝐴𝑟𝑒𝑎</m:t>
                      </m:r>
                      <m:r>
                        <a:rPr lang="en-US" sz="1600" b="0" i="1" smtClean="0">
                          <a:latin typeface="Cambria Math"/>
                        </a:rPr>
                        <m:t>=</m:t>
                      </m:r>
                      <m:f>
                        <m:fPr>
                          <m:ctrlPr>
                            <a:rPr lang="en-US" sz="1600" b="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2</m:t>
                          </m:r>
                        </m:den>
                      </m:f>
                      <m:nary>
                        <m:naryPr>
                          <m:ctrlPr>
                            <a:rPr lang="en-US" sz="1600" b="0" i="1" smtClean="0">
                              <a:latin typeface="Cambria Math" panose="02040503050406030204" pitchFamily="18" charset="0"/>
                            </a:rPr>
                          </m:ctrlPr>
                        </m:naryPr>
                        <m:sub>
                          <m:r>
                            <m:rPr>
                              <m:brk m:alnAt="23"/>
                            </m:rPr>
                            <a:rPr lang="en-US" sz="1600" b="0" i="1" smtClean="0">
                              <a:latin typeface="Cambria Math"/>
                              <a:ea typeface="Cambria Math"/>
                            </a:rPr>
                            <m:t>𝛼</m:t>
                          </m:r>
                        </m:sub>
                        <m:sup>
                          <m:r>
                            <a:rPr lang="en-US" sz="1600" b="0" i="1" smtClean="0">
                              <a:latin typeface="Cambria Math"/>
                              <a:ea typeface="Cambria Math"/>
                            </a:rPr>
                            <m:t>𝛽</m:t>
                          </m:r>
                        </m:sup>
                        <m:e>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 </m:t>
                          </m:r>
                          <m:r>
                            <a:rPr lang="en-US" sz="1600" b="0" i="1" smtClean="0">
                              <a:latin typeface="Cambria Math"/>
                            </a:rPr>
                            <m:t>𝑑</m:t>
                          </m:r>
                          <m:r>
                            <a:rPr lang="en-US" sz="1600" b="0" i="1" smtClean="0">
                              <a:latin typeface="Cambria Math"/>
                              <a:ea typeface="Cambria Math"/>
                            </a:rPr>
                            <m:t>𝜃</m:t>
                          </m:r>
                        </m:e>
                      </m:nary>
                    </m:oMath>
                  </m:oMathPara>
                </a14:m>
                <a:endParaRPr lang="en-GB" sz="1600" dirty="0"/>
              </a:p>
            </p:txBody>
          </p:sp>
        </mc:Choice>
        <mc:Fallback xmlns="">
          <p:sp>
            <p:nvSpPr>
              <p:cNvPr id="53" name="TextBox 52"/>
              <p:cNvSpPr txBox="1">
                <a:spLocks noRot="1" noChangeAspect="1" noMove="1" noResize="1" noEditPoints="1" noAdjustHandles="1" noChangeArrowheads="1" noChangeShapeType="1" noTextEdit="1"/>
              </p:cNvSpPr>
              <p:nvPr/>
            </p:nvSpPr>
            <p:spPr>
              <a:xfrm>
                <a:off x="0" y="0"/>
                <a:ext cx="1856534" cy="658001"/>
              </a:xfrm>
              <a:prstGeom prst="rect">
                <a:avLst/>
              </a:prstGeom>
              <a:blipFill>
                <a:blip r:embed="rId2"/>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57200" y="3810000"/>
                <a:ext cx="109517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𝑟</m:t>
                      </m:r>
                      <m:r>
                        <a:rPr lang="en-GB" sz="1400" b="0" i="1" smtClean="0">
                          <a:latin typeface="Cambria Math"/>
                        </a:rPr>
                        <m:t>=</m:t>
                      </m:r>
                      <m:r>
                        <a:rPr lang="en-GB" sz="1400" b="0" i="1" smtClean="0">
                          <a:latin typeface="Cambria Math"/>
                        </a:rPr>
                        <m:t>𝑎𝑠𝑖𝑛</m:t>
                      </m:r>
                      <m:r>
                        <a:rPr lang="en-GB" sz="1400" b="0" i="1" smtClean="0">
                          <a:latin typeface="Cambria Math"/>
                        </a:rPr>
                        <m:t>4</m:t>
                      </m:r>
                      <m:r>
                        <a:rPr lang="en-GB" sz="1400" b="0" i="1" smtClean="0">
                          <a:latin typeface="Cambria Math"/>
                          <a:ea typeface="Cambria Math"/>
                        </a:rPr>
                        <m:t>𝜃</m:t>
                      </m:r>
                    </m:oMath>
                  </m:oMathPara>
                </a14:m>
                <a:endParaRPr lang="en-GB" sz="1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457200" y="3810000"/>
                <a:ext cx="1095172" cy="307777"/>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1600200" y="3810000"/>
                <a:ext cx="67140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ea typeface="Cambria Math"/>
                        </a:rPr>
                        <m:t>𝛼</m:t>
                      </m:r>
                      <m:r>
                        <a:rPr lang="en-GB" sz="1400" b="0" i="1" smtClean="0">
                          <a:latin typeface="Cambria Math"/>
                        </a:rPr>
                        <m:t>=0</m:t>
                      </m:r>
                    </m:oMath>
                  </m:oMathPara>
                </a14:m>
                <a:endParaRPr lang="en-GB" sz="1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1600200" y="3810000"/>
                <a:ext cx="671401" cy="307777"/>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2362200" y="3733800"/>
                <a:ext cx="683264" cy="4583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ea typeface="Cambria Math"/>
                        </a:rPr>
                        <m:t>𝛽</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ea typeface="Cambria Math"/>
                            </a:rPr>
                            <m:t>𝜋</m:t>
                          </m:r>
                        </m:num>
                        <m:den>
                          <m:r>
                            <a:rPr lang="en-GB" sz="1400" b="0" i="1" smtClean="0">
                              <a:latin typeface="Cambria Math"/>
                            </a:rPr>
                            <m:t>4</m:t>
                          </m:r>
                        </m:den>
                      </m:f>
                    </m:oMath>
                  </m:oMathPara>
                </a14:m>
                <a:endParaRPr lang="en-GB" sz="1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2362200" y="3733800"/>
                <a:ext cx="683264" cy="458395"/>
              </a:xfrm>
              <a:prstGeom prst="rect">
                <a:avLst/>
              </a:prstGeom>
              <a:blipFill>
                <a:blip r:embed="rId5"/>
                <a:stretch>
                  <a:fillRect b="-1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657600" y="1447800"/>
                <a:ext cx="1618776" cy="63446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a:rPr>
                            <m:t>1</m:t>
                          </m:r>
                        </m:num>
                        <m:den>
                          <m:r>
                            <a:rPr lang="en-US" sz="1400" b="0" i="1" smtClean="0">
                              <a:latin typeface="Cambria Math"/>
                            </a:rPr>
                            <m:t>2</m:t>
                          </m:r>
                        </m:den>
                      </m:f>
                      <m:sSup>
                        <m:sSupPr>
                          <m:ctrlPr>
                            <a:rPr lang="en-US" sz="1400" b="0" i="1" smtClean="0">
                              <a:latin typeface="Cambria Math" panose="02040503050406030204" pitchFamily="18" charset="0"/>
                            </a:rPr>
                          </m:ctrlPr>
                        </m:sSupPr>
                        <m:e>
                          <m:r>
                            <a:rPr lang="en-US" sz="1400" b="0" i="1" smtClean="0">
                              <a:latin typeface="Cambria Math"/>
                            </a:rPr>
                            <m:t>𝑎</m:t>
                          </m:r>
                        </m:e>
                        <m:sup>
                          <m:r>
                            <a:rPr lang="en-US" sz="1400" b="0" i="1" smtClean="0">
                              <a:latin typeface="Cambria Math"/>
                            </a:rPr>
                            <m:t>2</m:t>
                          </m:r>
                        </m:sup>
                      </m:sSup>
                      <m:nary>
                        <m:naryPr>
                          <m:ctrlPr>
                            <a:rPr lang="en-US" sz="1400" b="0" i="1" smtClean="0">
                              <a:latin typeface="Cambria Math" panose="02040503050406030204" pitchFamily="18" charset="0"/>
                            </a:rPr>
                          </m:ctrlPr>
                        </m:naryPr>
                        <m:sub>
                          <m:r>
                            <m:rPr>
                              <m:brk m:alnAt="23"/>
                            </m:rPr>
                            <a:rPr lang="en-US" sz="1400" b="0" i="1" smtClean="0">
                              <a:latin typeface="Cambria Math"/>
                              <a:ea typeface="Cambria Math"/>
                            </a:rPr>
                            <m:t>0</m:t>
                          </m:r>
                        </m:sub>
                        <m:sup>
                          <m:f>
                            <m:fPr>
                              <m:ctrlPr>
                                <a:rPr lang="en-US" sz="1400" b="0" i="1" smtClean="0">
                                  <a:latin typeface="Cambria Math" panose="02040503050406030204" pitchFamily="18" charset="0"/>
                                  <a:ea typeface="Cambria Math"/>
                                </a:rPr>
                              </m:ctrlPr>
                            </m:fPr>
                            <m:num>
                              <m:r>
                                <a:rPr lang="en-US" sz="1400" b="0" i="1" smtClean="0">
                                  <a:latin typeface="Cambria Math"/>
                                  <a:ea typeface="Cambria Math"/>
                                </a:rPr>
                                <m:t>𝜋</m:t>
                              </m:r>
                            </m:num>
                            <m:den>
                              <m:r>
                                <a:rPr lang="en-US" sz="1400" b="0" i="1" smtClean="0">
                                  <a:latin typeface="Cambria Math"/>
                                  <a:ea typeface="Cambria Math"/>
                                </a:rPr>
                                <m:t>4</m:t>
                              </m:r>
                            </m:den>
                          </m:f>
                        </m:sup>
                        <m:e>
                          <m:sSup>
                            <m:sSupPr>
                              <m:ctrlPr>
                                <a:rPr lang="en-US" sz="1400" b="0" i="1" smtClean="0">
                                  <a:latin typeface="Cambria Math" panose="02040503050406030204" pitchFamily="18" charset="0"/>
                                </a:rPr>
                              </m:ctrlPr>
                            </m:sSupPr>
                            <m:e>
                              <m:r>
                                <a:rPr lang="en-US" sz="1400" b="0" i="1" smtClean="0">
                                  <a:latin typeface="Cambria Math"/>
                                </a:rPr>
                                <m:t>𝑠𝑖𝑛</m:t>
                              </m:r>
                            </m:e>
                            <m:sup>
                              <m:r>
                                <a:rPr lang="en-US" sz="1400" b="0" i="1" smtClean="0">
                                  <a:latin typeface="Cambria Math"/>
                                </a:rPr>
                                <m:t>2</m:t>
                              </m:r>
                            </m:sup>
                          </m:sSup>
                          <m:r>
                            <a:rPr lang="en-US" sz="1400" b="0" i="1" smtClean="0">
                              <a:latin typeface="Cambria Math"/>
                            </a:rPr>
                            <m:t>4</m:t>
                          </m:r>
                          <m:r>
                            <a:rPr lang="en-US" sz="1400" b="0" i="1" smtClean="0">
                              <a:latin typeface="Cambria Math"/>
                              <a:ea typeface="Cambria Math"/>
                            </a:rPr>
                            <m:t>𝜃</m:t>
                          </m:r>
                          <m:r>
                            <a:rPr lang="en-US" sz="1400" b="0" i="1" smtClean="0">
                              <a:latin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657600" y="1447800"/>
                <a:ext cx="1618776" cy="634469"/>
              </a:xfrm>
              <a:prstGeom prst="rect">
                <a:avLst/>
              </a:prstGeom>
              <a:blipFill>
                <a:blip r:embed="rId6"/>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1905000" y="0"/>
                <a:ext cx="200253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𝑐𝑜𝑠</m:t>
                      </m:r>
                      <m:r>
                        <a:rPr lang="en-US" sz="1600" b="0" i="1" smtClean="0">
                          <a:latin typeface="Cambria Math"/>
                        </a:rPr>
                        <m:t>2</m:t>
                      </m:r>
                      <m:r>
                        <a:rPr lang="en-US" sz="1600" b="0" i="1" smtClean="0">
                          <a:latin typeface="Cambria Math"/>
                          <a:ea typeface="Cambria Math"/>
                        </a:rPr>
                        <m:t>𝜃</m:t>
                      </m:r>
                      <m:r>
                        <a:rPr lang="en-US" sz="1600" b="0" i="1" smtClean="0">
                          <a:latin typeface="Cambria Math"/>
                          <a:ea typeface="Cambria Math"/>
                        </a:rPr>
                        <m:t>=1−2</m:t>
                      </m:r>
                      <m:sSup>
                        <m:sSupPr>
                          <m:ctrlPr>
                            <a:rPr lang="en-US" sz="1600" b="0" i="1" smtClean="0">
                              <a:latin typeface="Cambria Math" panose="02040503050406030204" pitchFamily="18" charset="0"/>
                              <a:ea typeface="Cambria Math"/>
                            </a:rPr>
                          </m:ctrlPr>
                        </m:sSupPr>
                        <m:e>
                          <m:r>
                            <a:rPr lang="en-US" sz="1600" b="0" i="1" smtClean="0">
                              <a:latin typeface="Cambria Math"/>
                              <a:ea typeface="Cambria Math"/>
                            </a:rPr>
                            <m:t>𝑠𝑖𝑛</m:t>
                          </m:r>
                        </m:e>
                        <m:sup>
                          <m:r>
                            <a:rPr lang="en-US" sz="1600" b="0" i="1" smtClean="0">
                              <a:latin typeface="Cambria Math"/>
                              <a:ea typeface="Cambria Math"/>
                            </a:rPr>
                            <m:t>2</m:t>
                          </m:r>
                        </m:sup>
                      </m:sSup>
                      <m:r>
                        <a:rPr lang="en-US" sz="1600" b="0" i="1" smtClean="0">
                          <a:latin typeface="Cambria Math"/>
                          <a:ea typeface="Cambria Math"/>
                        </a:rPr>
                        <m:t>𝜃</m:t>
                      </m:r>
                    </m:oMath>
                  </m:oMathPara>
                </a14:m>
                <a:endParaRPr lang="en-GB" sz="1600" dirty="0"/>
              </a:p>
            </p:txBody>
          </p:sp>
        </mc:Choice>
        <mc:Fallback xmlns="">
          <p:sp>
            <p:nvSpPr>
              <p:cNvPr id="32" name="TextBox 31"/>
              <p:cNvSpPr txBox="1">
                <a:spLocks noRot="1" noChangeAspect="1" noMove="1" noResize="1" noEditPoints="1" noAdjustHandles="1" noChangeArrowheads="1" noChangeShapeType="1" noTextEdit="1"/>
              </p:cNvSpPr>
              <p:nvPr/>
            </p:nvSpPr>
            <p:spPr>
              <a:xfrm>
                <a:off x="1905000" y="0"/>
                <a:ext cx="2002536" cy="338554"/>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3657600" y="2133600"/>
                <a:ext cx="2144370" cy="63446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a:rPr>
                            <m:t>1</m:t>
                          </m:r>
                        </m:num>
                        <m:den>
                          <m:r>
                            <a:rPr lang="en-US" sz="1400" b="0" i="1" smtClean="0">
                              <a:latin typeface="Cambria Math"/>
                            </a:rPr>
                            <m:t>2</m:t>
                          </m:r>
                        </m:den>
                      </m:f>
                      <m:sSup>
                        <m:sSupPr>
                          <m:ctrlPr>
                            <a:rPr lang="en-US" sz="1400" b="0" i="1" smtClean="0">
                              <a:latin typeface="Cambria Math" panose="02040503050406030204" pitchFamily="18" charset="0"/>
                            </a:rPr>
                          </m:ctrlPr>
                        </m:sSupPr>
                        <m:e>
                          <m:r>
                            <a:rPr lang="en-US" sz="1400" b="0" i="1" smtClean="0">
                              <a:latin typeface="Cambria Math"/>
                            </a:rPr>
                            <m:t>𝑎</m:t>
                          </m:r>
                        </m:e>
                        <m:sup>
                          <m:r>
                            <a:rPr lang="en-US" sz="1400" b="0" i="1" smtClean="0">
                              <a:latin typeface="Cambria Math"/>
                            </a:rPr>
                            <m:t>2</m:t>
                          </m:r>
                        </m:sup>
                      </m:sSup>
                      <m:nary>
                        <m:naryPr>
                          <m:ctrlPr>
                            <a:rPr lang="en-US" sz="1400" b="0" i="1" smtClean="0">
                              <a:latin typeface="Cambria Math" panose="02040503050406030204" pitchFamily="18" charset="0"/>
                            </a:rPr>
                          </m:ctrlPr>
                        </m:naryPr>
                        <m:sub>
                          <m:r>
                            <m:rPr>
                              <m:brk m:alnAt="23"/>
                            </m:rPr>
                            <a:rPr lang="en-US" sz="1400" b="0" i="1" smtClean="0">
                              <a:latin typeface="Cambria Math"/>
                              <a:ea typeface="Cambria Math"/>
                            </a:rPr>
                            <m:t>0</m:t>
                          </m:r>
                        </m:sub>
                        <m:sup>
                          <m:f>
                            <m:fPr>
                              <m:ctrlPr>
                                <a:rPr lang="en-US" sz="1400" b="0" i="1" smtClean="0">
                                  <a:latin typeface="Cambria Math" panose="02040503050406030204" pitchFamily="18" charset="0"/>
                                  <a:ea typeface="Cambria Math"/>
                                </a:rPr>
                              </m:ctrlPr>
                            </m:fPr>
                            <m:num>
                              <m:r>
                                <a:rPr lang="en-US" sz="1400" b="0" i="1" smtClean="0">
                                  <a:latin typeface="Cambria Math"/>
                                  <a:ea typeface="Cambria Math"/>
                                </a:rPr>
                                <m:t>𝜋</m:t>
                              </m:r>
                            </m:num>
                            <m:den>
                              <m:r>
                                <a:rPr lang="en-US" sz="1400" b="0" i="1" smtClean="0">
                                  <a:latin typeface="Cambria Math"/>
                                  <a:ea typeface="Cambria Math"/>
                                </a:rPr>
                                <m:t>4</m:t>
                              </m:r>
                            </m:den>
                          </m:f>
                        </m:sup>
                        <m:e>
                          <m:f>
                            <m:fPr>
                              <m:ctrlPr>
                                <a:rPr lang="en-US" sz="1400" i="1">
                                  <a:latin typeface="Cambria Math" panose="02040503050406030204" pitchFamily="18" charset="0"/>
                                  <a:ea typeface="Cambria Math"/>
                                </a:rPr>
                              </m:ctrlPr>
                            </m:fPr>
                            <m:num>
                              <m:r>
                                <a:rPr lang="en-US" sz="1400" i="1">
                                  <a:latin typeface="Cambria Math"/>
                                  <a:ea typeface="Cambria Math"/>
                                </a:rPr>
                                <m:t>1</m:t>
                              </m:r>
                            </m:num>
                            <m:den>
                              <m:r>
                                <a:rPr lang="en-US" sz="1400" i="1">
                                  <a:latin typeface="Cambria Math"/>
                                  <a:ea typeface="Cambria Math"/>
                                </a:rPr>
                                <m:t>2</m:t>
                              </m:r>
                            </m:den>
                          </m:f>
                          <m:r>
                            <a:rPr lang="en-US" sz="1400" i="1">
                              <a:latin typeface="Cambria Math"/>
                              <a:ea typeface="Cambria Math"/>
                            </a:rPr>
                            <m:t>(1−</m:t>
                          </m:r>
                          <m:r>
                            <a:rPr lang="en-US" sz="1400" i="1">
                              <a:latin typeface="Cambria Math"/>
                            </a:rPr>
                            <m:t>𝑐𝑜𝑠</m:t>
                          </m:r>
                          <m:r>
                            <a:rPr lang="en-US" sz="1400" i="1">
                              <a:latin typeface="Cambria Math"/>
                            </a:rPr>
                            <m:t>8</m:t>
                          </m:r>
                          <m:r>
                            <a:rPr lang="en-US" sz="1400" i="1">
                              <a:latin typeface="Cambria Math"/>
                              <a:ea typeface="Cambria Math"/>
                            </a:rPr>
                            <m:t>𝜃</m:t>
                          </m:r>
                          <m:r>
                            <a:rPr lang="en-US" sz="1400" i="1">
                              <a:latin typeface="Cambria Math"/>
                              <a:ea typeface="Cambria Math"/>
                            </a:rPr>
                            <m:t>)</m:t>
                          </m:r>
                          <m:r>
                            <m:rPr>
                              <m:nor/>
                            </m:rPr>
                            <a:rPr lang="en-GB" sz="1400" dirty="0"/>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45" name="TextBox 44"/>
              <p:cNvSpPr txBox="1">
                <a:spLocks noRot="1" noChangeAspect="1" noMove="1" noResize="1" noEditPoints="1" noAdjustHandles="1" noChangeArrowheads="1" noChangeShapeType="1" noTextEdit="1"/>
              </p:cNvSpPr>
              <p:nvPr/>
            </p:nvSpPr>
            <p:spPr>
              <a:xfrm>
                <a:off x="3657600" y="2133600"/>
                <a:ext cx="2144370" cy="634469"/>
              </a:xfrm>
              <a:prstGeom prst="rect">
                <a:avLst/>
              </a:prstGeom>
              <a:blipFill>
                <a:blip r:embed="rId8"/>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3657600" y="2895600"/>
                <a:ext cx="1898084" cy="63446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a:rPr>
                            <m:t>1</m:t>
                          </m:r>
                        </m:num>
                        <m:den>
                          <m:r>
                            <a:rPr lang="en-US" sz="1400" b="0" i="1" smtClean="0">
                              <a:latin typeface="Cambria Math"/>
                            </a:rPr>
                            <m:t>4</m:t>
                          </m:r>
                        </m:den>
                      </m:f>
                      <m:sSup>
                        <m:sSupPr>
                          <m:ctrlPr>
                            <a:rPr lang="en-US" sz="1400" b="0" i="1" smtClean="0">
                              <a:latin typeface="Cambria Math" panose="02040503050406030204" pitchFamily="18" charset="0"/>
                            </a:rPr>
                          </m:ctrlPr>
                        </m:sSupPr>
                        <m:e>
                          <m:r>
                            <a:rPr lang="en-US" sz="1400" b="0" i="1" smtClean="0">
                              <a:latin typeface="Cambria Math"/>
                            </a:rPr>
                            <m:t>𝑎</m:t>
                          </m:r>
                        </m:e>
                        <m:sup>
                          <m:r>
                            <a:rPr lang="en-US" sz="1400" b="0" i="1" smtClean="0">
                              <a:latin typeface="Cambria Math"/>
                            </a:rPr>
                            <m:t>2</m:t>
                          </m:r>
                        </m:sup>
                      </m:sSup>
                      <m:nary>
                        <m:naryPr>
                          <m:ctrlPr>
                            <a:rPr lang="en-US" sz="1400" b="0" i="1" smtClean="0">
                              <a:latin typeface="Cambria Math" panose="02040503050406030204" pitchFamily="18" charset="0"/>
                            </a:rPr>
                          </m:ctrlPr>
                        </m:naryPr>
                        <m:sub>
                          <m:r>
                            <m:rPr>
                              <m:brk m:alnAt="23"/>
                            </m:rPr>
                            <a:rPr lang="en-US" sz="1400" b="0" i="1" smtClean="0">
                              <a:latin typeface="Cambria Math"/>
                              <a:ea typeface="Cambria Math"/>
                            </a:rPr>
                            <m:t>0</m:t>
                          </m:r>
                        </m:sub>
                        <m:sup>
                          <m:f>
                            <m:fPr>
                              <m:ctrlPr>
                                <a:rPr lang="en-US" sz="1400" b="0" i="1" smtClean="0">
                                  <a:latin typeface="Cambria Math" panose="02040503050406030204" pitchFamily="18" charset="0"/>
                                  <a:ea typeface="Cambria Math"/>
                                </a:rPr>
                              </m:ctrlPr>
                            </m:fPr>
                            <m:num>
                              <m:r>
                                <a:rPr lang="en-US" sz="1400" b="0" i="1" smtClean="0">
                                  <a:latin typeface="Cambria Math"/>
                                  <a:ea typeface="Cambria Math"/>
                                </a:rPr>
                                <m:t>𝜋</m:t>
                              </m:r>
                            </m:num>
                            <m:den>
                              <m:r>
                                <a:rPr lang="en-US" sz="1400" b="0" i="1" smtClean="0">
                                  <a:latin typeface="Cambria Math"/>
                                  <a:ea typeface="Cambria Math"/>
                                </a:rPr>
                                <m:t>4</m:t>
                              </m:r>
                            </m:den>
                          </m:f>
                        </m:sup>
                        <m:e>
                          <m:r>
                            <a:rPr lang="en-US" sz="1400" i="1">
                              <a:latin typeface="Cambria Math"/>
                              <a:ea typeface="Cambria Math"/>
                            </a:rPr>
                            <m:t>1−</m:t>
                          </m:r>
                          <m:r>
                            <a:rPr lang="en-US" sz="1400" i="1">
                              <a:latin typeface="Cambria Math"/>
                            </a:rPr>
                            <m:t>𝑐𝑜𝑠</m:t>
                          </m:r>
                          <m:r>
                            <a:rPr lang="en-US" sz="1400" i="1">
                              <a:latin typeface="Cambria Math"/>
                            </a:rPr>
                            <m:t>8</m:t>
                          </m:r>
                          <m:r>
                            <a:rPr lang="en-US" sz="1400" i="1">
                              <a:latin typeface="Cambria Math"/>
                              <a:ea typeface="Cambria Math"/>
                            </a:rPr>
                            <m:t>𝜃</m:t>
                          </m:r>
                          <m:r>
                            <m:rPr>
                              <m:nor/>
                            </m:rPr>
                            <a:rPr lang="en-GB" sz="1400" dirty="0"/>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3657600" y="2895600"/>
                <a:ext cx="1898084" cy="634469"/>
              </a:xfrm>
              <a:prstGeom prst="rect">
                <a:avLst/>
              </a:prstGeom>
              <a:blipFill>
                <a:blip r:embed="rId9"/>
                <a:stretch>
                  <a:fillRect/>
                </a:stretch>
              </a:blipFill>
              <a:ln w="25400">
                <a:noFill/>
              </a:ln>
            </p:spPr>
            <p:txBody>
              <a:bodyPr/>
              <a:lstStyle/>
              <a:p>
                <a:r>
                  <a:rPr lang="en-GB">
                    <a:noFill/>
                  </a:rPr>
                  <a:t> </a:t>
                </a:r>
              </a:p>
            </p:txBody>
          </p:sp>
        </mc:Fallback>
      </mc:AlternateContent>
      <p:sp>
        <p:nvSpPr>
          <p:cNvPr id="48" name="Arc 47"/>
          <p:cNvSpPr/>
          <p:nvPr/>
        </p:nvSpPr>
        <p:spPr>
          <a:xfrm>
            <a:off x="5562600" y="1828800"/>
            <a:ext cx="457200" cy="6858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TextBox 48"/>
          <p:cNvSpPr txBox="1"/>
          <p:nvPr/>
        </p:nvSpPr>
        <p:spPr>
          <a:xfrm>
            <a:off x="5943600" y="1905000"/>
            <a:ext cx="7620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Replace sin</a:t>
            </a:r>
            <a:r>
              <a:rPr lang="en-US" sz="1200" baseline="30000" dirty="0">
                <a:solidFill>
                  <a:srgbClr val="FF0000"/>
                </a:solidFill>
                <a:latin typeface="Comic Sans MS" panose="030F0702030302020204" pitchFamily="66" charset="0"/>
              </a:rPr>
              <a:t>2</a:t>
            </a:r>
            <a:r>
              <a:rPr lang="en-US" sz="1200" dirty="0">
                <a:solidFill>
                  <a:srgbClr val="FF0000"/>
                </a:solidFill>
                <a:latin typeface="Comic Sans MS" panose="030F0702030302020204" pitchFamily="66" charset="0"/>
              </a:rPr>
              <a:t>4</a:t>
            </a:r>
            <a:r>
              <a:rPr lang="el-GR" sz="1200" dirty="0">
                <a:solidFill>
                  <a:srgbClr val="FF0000"/>
                </a:solidFill>
                <a:latin typeface="Comic Sans MS" panose="030F0702030302020204" pitchFamily="66" charset="0"/>
              </a:rPr>
              <a:t>θ</a:t>
            </a:r>
            <a:endParaRPr lang="en-GB" sz="1200" dirty="0">
              <a:solidFill>
                <a:srgbClr val="FF0000"/>
              </a:solidFill>
              <a:latin typeface="Comic Sans MS" panose="030F0702030302020204" pitchFamily="66" charset="0"/>
            </a:endParaRPr>
          </a:p>
        </p:txBody>
      </p:sp>
      <p:sp>
        <p:nvSpPr>
          <p:cNvPr id="50" name="Arc 49"/>
          <p:cNvSpPr/>
          <p:nvPr/>
        </p:nvSpPr>
        <p:spPr>
          <a:xfrm>
            <a:off x="5562600" y="2590800"/>
            <a:ext cx="457200" cy="6858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TextBox 50"/>
          <p:cNvSpPr txBox="1"/>
          <p:nvPr/>
        </p:nvSpPr>
        <p:spPr>
          <a:xfrm>
            <a:off x="5943600" y="2590800"/>
            <a:ext cx="2133600"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Before integrating, you can take the ‘</a:t>
            </a:r>
            <a:r>
              <a:rPr lang="en-US" sz="1200" baseline="30000" dirty="0">
                <a:solidFill>
                  <a:srgbClr val="FF0000"/>
                </a:solidFill>
                <a:latin typeface="Comic Sans MS" panose="030F0702030302020204" pitchFamily="66" charset="0"/>
              </a:rPr>
              <a:t>1</a:t>
            </a:r>
            <a:r>
              <a:rPr lang="en-US" sz="1200" dirty="0">
                <a:solidFill>
                  <a:srgbClr val="FF0000"/>
                </a:solidFill>
                <a:latin typeface="Comic Sans MS" panose="030F0702030302020204" pitchFamily="66" charset="0"/>
              </a:rPr>
              <a:t>/</a:t>
            </a:r>
            <a:r>
              <a:rPr lang="en-US" sz="1200" baseline="-25000" dirty="0">
                <a:solidFill>
                  <a:srgbClr val="FF0000"/>
                </a:solidFill>
                <a:latin typeface="Comic Sans MS" panose="030F0702030302020204" pitchFamily="66" charset="0"/>
              </a:rPr>
              <a:t>2</a:t>
            </a:r>
            <a:r>
              <a:rPr lang="en-US" sz="1200" dirty="0">
                <a:solidFill>
                  <a:srgbClr val="FF0000"/>
                </a:solidFill>
                <a:latin typeface="Comic Sans MS" panose="030F0702030302020204" pitchFamily="66" charset="0"/>
              </a:rPr>
              <a:t>’ outside the integral as well…</a:t>
            </a:r>
            <a:endParaRPr lang="en-GB" sz="1200" dirty="0">
              <a:solidFill>
                <a:srgbClr val="FF0000"/>
              </a:solidFill>
              <a:latin typeface="Comic Sans MS" panose="030F0702030302020204" pitchFamily="66" charset="0"/>
            </a:endParaRPr>
          </a:p>
        </p:txBody>
      </p:sp>
      <p:sp>
        <p:nvSpPr>
          <p:cNvPr id="19" name="Arc 18"/>
          <p:cNvSpPr/>
          <p:nvPr/>
        </p:nvSpPr>
        <p:spPr>
          <a:xfrm>
            <a:off x="5523614" y="3285461"/>
            <a:ext cx="457200" cy="6858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TextBox 19"/>
          <p:cNvSpPr txBox="1"/>
          <p:nvPr/>
        </p:nvSpPr>
        <p:spPr>
          <a:xfrm>
            <a:off x="5925879" y="3413052"/>
            <a:ext cx="2569535"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Integrate using the ‘standard patterns’ technique</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1" name="TextBox 20"/>
              <p:cNvSpPr txBox="1"/>
              <p:nvPr/>
            </p:nvSpPr>
            <p:spPr>
              <a:xfrm>
                <a:off x="3739118" y="3615068"/>
                <a:ext cx="1701107" cy="631198"/>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a:rPr>
                            <m:t>1</m:t>
                          </m:r>
                        </m:num>
                        <m:den>
                          <m:r>
                            <a:rPr lang="en-US" sz="1400" b="0" i="1" smtClean="0">
                              <a:latin typeface="Cambria Math"/>
                            </a:rPr>
                            <m:t>4</m:t>
                          </m:r>
                        </m:den>
                      </m:f>
                      <m:sSup>
                        <m:sSupPr>
                          <m:ctrlPr>
                            <a:rPr lang="en-US" sz="1400" b="0" i="1" smtClean="0">
                              <a:latin typeface="Cambria Math" panose="02040503050406030204" pitchFamily="18" charset="0"/>
                            </a:rPr>
                          </m:ctrlPr>
                        </m:sSupPr>
                        <m:e>
                          <m:r>
                            <a:rPr lang="en-US" sz="1400" b="0" i="1" smtClean="0">
                              <a:latin typeface="Cambria Math"/>
                            </a:rPr>
                            <m:t>𝑎</m:t>
                          </m:r>
                        </m:e>
                        <m:sup>
                          <m:r>
                            <a:rPr lang="en-US" sz="1400" b="0" i="1" smtClean="0">
                              <a:latin typeface="Cambria Math"/>
                            </a:rPr>
                            <m:t>2</m:t>
                          </m:r>
                        </m:sup>
                      </m:sSup>
                      <m:sSubSup>
                        <m:sSubSupPr>
                          <m:ctrlPr>
                            <a:rPr lang="en-US" sz="1400" b="0" i="1" smtClean="0">
                              <a:latin typeface="Cambria Math" panose="02040503050406030204" pitchFamily="18" charset="0"/>
                            </a:rPr>
                          </m:ctrlPr>
                        </m:sSubSupPr>
                        <m:e>
                          <m:d>
                            <m:dPr>
                              <m:begChr m:val="["/>
                              <m:endChr m:val="]"/>
                              <m:ctrlPr>
                                <a:rPr lang="en-US" sz="1400" b="0" i="1" smtClean="0">
                                  <a:latin typeface="Cambria Math" panose="02040503050406030204" pitchFamily="18" charset="0"/>
                                </a:rPr>
                              </m:ctrlPr>
                            </m:dPr>
                            <m:e>
                              <m:r>
                                <a:rPr lang="en-US" sz="1400" b="0" i="1" smtClean="0">
                                  <a:latin typeface="Cambria Math"/>
                                  <a:ea typeface="Cambria Math"/>
                                </a:rPr>
                                <m:t>𝜃</m:t>
                              </m:r>
                              <m:r>
                                <a:rPr lang="en-US" sz="1400" b="0" i="1" smtClean="0">
                                  <a:latin typeface="Cambria Math"/>
                                  <a:ea typeface="Cambria Math"/>
                                </a:rPr>
                                <m:t>−</m:t>
                              </m:r>
                              <m:f>
                                <m:fPr>
                                  <m:ctrlPr>
                                    <a:rPr lang="en-US" sz="1400" b="0" i="1" smtClean="0">
                                      <a:latin typeface="Cambria Math" panose="02040503050406030204" pitchFamily="18" charset="0"/>
                                      <a:ea typeface="Cambria Math"/>
                                    </a:rPr>
                                  </m:ctrlPr>
                                </m:fPr>
                                <m:num>
                                  <m:r>
                                    <a:rPr lang="en-US" sz="1400" b="0" i="1" smtClean="0">
                                      <a:latin typeface="Cambria Math"/>
                                      <a:ea typeface="Cambria Math"/>
                                    </a:rPr>
                                    <m:t>1</m:t>
                                  </m:r>
                                </m:num>
                                <m:den>
                                  <m:r>
                                    <a:rPr lang="en-US" sz="1400" b="0" i="1" smtClean="0">
                                      <a:latin typeface="Cambria Math"/>
                                      <a:ea typeface="Cambria Math"/>
                                    </a:rPr>
                                    <m:t>8</m:t>
                                  </m:r>
                                </m:den>
                              </m:f>
                              <m:r>
                                <a:rPr lang="en-US" sz="1400" b="0" i="1" smtClean="0">
                                  <a:latin typeface="Cambria Math"/>
                                  <a:ea typeface="Cambria Math"/>
                                </a:rPr>
                                <m:t>𝑠𝑖𝑛</m:t>
                              </m:r>
                              <m:r>
                                <a:rPr lang="en-US" sz="1400" b="0" i="1" smtClean="0">
                                  <a:latin typeface="Cambria Math"/>
                                  <a:ea typeface="Cambria Math"/>
                                </a:rPr>
                                <m:t>8</m:t>
                              </m:r>
                              <m:r>
                                <a:rPr lang="en-US" sz="1400" b="0" i="1" smtClean="0">
                                  <a:latin typeface="Cambria Math"/>
                                  <a:ea typeface="Cambria Math"/>
                                </a:rPr>
                                <m:t>𝜃</m:t>
                              </m:r>
                            </m:e>
                          </m:d>
                        </m:e>
                        <m:sub>
                          <m:r>
                            <a:rPr lang="en-US" sz="1400" b="0" i="1" smtClean="0">
                              <a:latin typeface="Cambria Math"/>
                            </a:rPr>
                            <m:t>0</m:t>
                          </m:r>
                        </m:sub>
                        <m:sup>
                          <m:f>
                            <m:fPr>
                              <m:ctrlPr>
                                <a:rPr lang="en-US" sz="1400" i="1">
                                  <a:latin typeface="Cambria Math" panose="02040503050406030204" pitchFamily="18" charset="0"/>
                                  <a:ea typeface="Cambria Math"/>
                                </a:rPr>
                              </m:ctrlPr>
                            </m:fPr>
                            <m:num>
                              <m:r>
                                <a:rPr lang="en-US" sz="1400" i="1">
                                  <a:latin typeface="Cambria Math"/>
                                  <a:ea typeface="Cambria Math"/>
                                </a:rPr>
                                <m:t>𝜋</m:t>
                              </m:r>
                            </m:num>
                            <m:den>
                              <m:r>
                                <a:rPr lang="en-US" sz="1400" i="1">
                                  <a:latin typeface="Cambria Math"/>
                                  <a:ea typeface="Cambria Math"/>
                                </a:rPr>
                                <m:t>4</m:t>
                              </m:r>
                            </m:den>
                          </m:f>
                        </m:sup>
                      </m:sSubSup>
                    </m:oMath>
                  </m:oMathPara>
                </a14:m>
                <a:endParaRPr lang="en-GB" sz="1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3739118" y="3615068"/>
                <a:ext cx="1701107" cy="631198"/>
              </a:xfrm>
              <a:prstGeom prst="rect">
                <a:avLst/>
              </a:prstGeom>
              <a:blipFill>
                <a:blip r:embed="rId10"/>
                <a:stretch>
                  <a:fillRect/>
                </a:stretch>
              </a:blipFill>
              <a:ln w="25400">
                <a:noFill/>
              </a:ln>
            </p:spPr>
            <p:txBody>
              <a:bodyPr/>
              <a:lstStyle/>
              <a:p>
                <a:r>
                  <a:rPr lang="en-GB">
                    <a:noFill/>
                  </a:rPr>
                  <a:t> </a:t>
                </a:r>
              </a:p>
            </p:txBody>
          </p:sp>
        </mc:Fallback>
      </mc:AlternateContent>
      <p:sp>
        <p:nvSpPr>
          <p:cNvPr id="22" name="Arc 21"/>
          <p:cNvSpPr/>
          <p:nvPr/>
        </p:nvSpPr>
        <p:spPr>
          <a:xfrm>
            <a:off x="5473996" y="4001387"/>
            <a:ext cx="457200" cy="6858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TextBox 22"/>
          <p:cNvSpPr txBox="1"/>
          <p:nvPr/>
        </p:nvSpPr>
        <p:spPr>
          <a:xfrm>
            <a:off x="5932966" y="3863165"/>
            <a:ext cx="3211033" cy="938719"/>
          </a:xfrm>
          <a:prstGeom prst="rect">
            <a:avLst/>
          </a:prstGeom>
          <a:noFill/>
        </p:spPr>
        <p:txBody>
          <a:bodyPr wrap="square" rtlCol="0">
            <a:spAutoFit/>
          </a:bodyPr>
          <a:lstStyle/>
          <a:p>
            <a:pPr algn="ctr"/>
            <a:r>
              <a:rPr lang="en-US" sz="1100" dirty="0">
                <a:solidFill>
                  <a:srgbClr val="FF0000"/>
                </a:solidFill>
                <a:latin typeface="Comic Sans MS" panose="030F0702030302020204" pitchFamily="66" charset="0"/>
              </a:rPr>
              <a:t>Sub in </a:t>
            </a:r>
            <a:r>
              <a:rPr lang="el-GR" sz="1100" baseline="30000" dirty="0">
                <a:solidFill>
                  <a:srgbClr val="FF0000"/>
                </a:solidFill>
                <a:latin typeface="Comic Sans MS" panose="030F0702030302020204" pitchFamily="66" charset="0"/>
              </a:rPr>
              <a:t>π</a:t>
            </a:r>
            <a:r>
              <a:rPr lang="en-US" sz="1100" dirty="0">
                <a:solidFill>
                  <a:srgbClr val="FF0000"/>
                </a:solidFill>
                <a:latin typeface="Comic Sans MS" panose="030F0702030302020204" pitchFamily="66" charset="0"/>
              </a:rPr>
              <a:t>/</a:t>
            </a:r>
            <a:r>
              <a:rPr lang="en-US" sz="1100" baseline="-25000" dirty="0">
                <a:solidFill>
                  <a:srgbClr val="FF0000"/>
                </a:solidFill>
                <a:latin typeface="Comic Sans MS" panose="030F0702030302020204" pitchFamily="66" charset="0"/>
              </a:rPr>
              <a:t>4</a:t>
            </a:r>
            <a:r>
              <a:rPr lang="en-US" sz="1100" dirty="0">
                <a:solidFill>
                  <a:srgbClr val="FF0000"/>
                </a:solidFill>
                <a:latin typeface="Comic Sans MS" panose="030F0702030302020204" pitchFamily="66" charset="0"/>
              </a:rPr>
              <a:t> (subbing in 0 will cancel all terms, so we don’t really need to work this part out</a:t>
            </a:r>
          </a:p>
          <a:p>
            <a:pPr algn="ctr"/>
            <a:endParaRPr lang="en-US" sz="1100" dirty="0">
              <a:solidFill>
                <a:srgbClr val="FF0000"/>
              </a:solidFill>
              <a:latin typeface="Comic Sans MS" panose="030F0702030302020204" pitchFamily="66" charset="0"/>
            </a:endParaRPr>
          </a:p>
          <a:p>
            <a:pPr algn="ctr"/>
            <a:r>
              <a:rPr lang="en-US" sz="1100" dirty="0">
                <a:solidFill>
                  <a:srgbClr val="FF0000"/>
                </a:solidFill>
                <a:latin typeface="Comic Sans MS" panose="030F0702030302020204" pitchFamily="66" charset="0"/>
                <a:sym typeface="Wingdings" panose="05000000000000000000" pitchFamily="2" charset="2"/>
              </a:rPr>
              <a:t> Remember that if you have ‘cos’, you </a:t>
            </a:r>
            <a:r>
              <a:rPr lang="en-US" sz="1100" u="sng" dirty="0">
                <a:solidFill>
                  <a:srgbClr val="FF0000"/>
                </a:solidFill>
                <a:latin typeface="Comic Sans MS" panose="030F0702030302020204" pitchFamily="66" charset="0"/>
                <a:sym typeface="Wingdings" panose="05000000000000000000" pitchFamily="2" charset="2"/>
              </a:rPr>
              <a:t>would</a:t>
            </a:r>
            <a:r>
              <a:rPr lang="en-US" sz="1100" dirty="0">
                <a:solidFill>
                  <a:srgbClr val="FF0000"/>
                </a:solidFill>
                <a:latin typeface="Comic Sans MS" panose="030F0702030302020204" pitchFamily="66" charset="0"/>
                <a:sym typeface="Wingdings" panose="05000000000000000000" pitchFamily="2" charset="2"/>
              </a:rPr>
              <a:t> need to sub in 0!</a:t>
            </a:r>
            <a:endParaRPr lang="en-GB" sz="11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4" name="TextBox 23"/>
              <p:cNvSpPr txBox="1"/>
              <p:nvPr/>
            </p:nvSpPr>
            <p:spPr>
              <a:xfrm>
                <a:off x="3742661" y="4330994"/>
                <a:ext cx="1611082" cy="50283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a:rPr>
                            <m:t>1</m:t>
                          </m:r>
                        </m:num>
                        <m:den>
                          <m:r>
                            <a:rPr lang="en-US" sz="1400" b="0" i="1" smtClean="0">
                              <a:latin typeface="Cambria Math"/>
                            </a:rPr>
                            <m:t>4</m:t>
                          </m:r>
                        </m:den>
                      </m:f>
                      <m:sSup>
                        <m:sSupPr>
                          <m:ctrlPr>
                            <a:rPr lang="en-US" sz="1400" b="0" i="1" smtClean="0">
                              <a:latin typeface="Cambria Math" panose="02040503050406030204" pitchFamily="18" charset="0"/>
                            </a:rPr>
                          </m:ctrlPr>
                        </m:sSupPr>
                        <m:e>
                          <m:r>
                            <a:rPr lang="en-US" sz="1400" b="0" i="1" smtClean="0">
                              <a:latin typeface="Cambria Math"/>
                            </a:rPr>
                            <m:t>𝑎</m:t>
                          </m:r>
                        </m:e>
                        <m:sup>
                          <m:r>
                            <a:rPr lang="en-US" sz="1400" b="0" i="1" smtClean="0">
                              <a:latin typeface="Cambria Math"/>
                            </a:rPr>
                            <m:t>2</m:t>
                          </m:r>
                        </m:sup>
                      </m:sSup>
                      <m:d>
                        <m:dPr>
                          <m:begChr m:val="["/>
                          <m:endChr m:val="]"/>
                          <m:ctrlPr>
                            <a:rPr lang="en-US" sz="1400" b="0" i="1" smtClean="0">
                              <a:latin typeface="Cambria Math" panose="02040503050406030204" pitchFamily="18" charset="0"/>
                            </a:rPr>
                          </m:ctrlPr>
                        </m:dPr>
                        <m:e>
                          <m:f>
                            <m:fPr>
                              <m:ctrlPr>
                                <a:rPr lang="en-US" sz="1400" i="1">
                                  <a:latin typeface="Cambria Math" panose="02040503050406030204" pitchFamily="18" charset="0"/>
                                </a:rPr>
                              </m:ctrlPr>
                            </m:fPr>
                            <m:num>
                              <m:r>
                                <a:rPr lang="en-US" sz="1400" i="1">
                                  <a:latin typeface="Cambria Math"/>
                                  <a:ea typeface="Cambria Math"/>
                                </a:rPr>
                                <m:t>𝜋</m:t>
                              </m:r>
                            </m:num>
                            <m:den>
                              <m:r>
                                <a:rPr lang="en-US" sz="1400" i="1">
                                  <a:latin typeface="Cambria Math"/>
                                </a:rPr>
                                <m:t>4</m:t>
                              </m:r>
                            </m:den>
                          </m:f>
                          <m:r>
                            <a:rPr lang="en-US" sz="1400" i="1">
                              <a:latin typeface="Cambria Math"/>
                              <a:ea typeface="Cambria Math"/>
                            </a:rPr>
                            <m:t>−</m:t>
                          </m:r>
                          <m:f>
                            <m:fPr>
                              <m:ctrlPr>
                                <a:rPr lang="en-US" sz="1400" i="1">
                                  <a:latin typeface="Cambria Math" panose="02040503050406030204" pitchFamily="18" charset="0"/>
                                  <a:ea typeface="Cambria Math"/>
                                </a:rPr>
                              </m:ctrlPr>
                            </m:fPr>
                            <m:num>
                              <m:r>
                                <a:rPr lang="en-US" sz="1400" i="1">
                                  <a:latin typeface="Cambria Math"/>
                                  <a:ea typeface="Cambria Math"/>
                                </a:rPr>
                                <m:t>1</m:t>
                              </m:r>
                            </m:num>
                            <m:den>
                              <m:r>
                                <a:rPr lang="en-US" sz="1400" i="1">
                                  <a:latin typeface="Cambria Math"/>
                                  <a:ea typeface="Cambria Math"/>
                                </a:rPr>
                                <m:t>8</m:t>
                              </m:r>
                            </m:den>
                          </m:f>
                          <m:r>
                            <a:rPr lang="en-US" sz="1400" i="1">
                              <a:latin typeface="Cambria Math"/>
                              <a:ea typeface="Cambria Math"/>
                            </a:rPr>
                            <m:t>𝑠𝑖𝑛</m:t>
                          </m:r>
                          <m:r>
                            <a:rPr lang="en-US" sz="1400" i="1">
                              <a:latin typeface="Cambria Math"/>
                              <a:ea typeface="Cambria Math"/>
                            </a:rPr>
                            <m:t>2</m:t>
                          </m:r>
                          <m:r>
                            <a:rPr lang="en-US" sz="1400" i="1">
                              <a:latin typeface="Cambria Math"/>
                              <a:ea typeface="Cambria Math"/>
                            </a:rPr>
                            <m:t>𝜋</m:t>
                          </m:r>
                        </m:e>
                      </m:d>
                    </m:oMath>
                  </m:oMathPara>
                </a14:m>
                <a:endParaRPr lang="en-GB" sz="1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3742661" y="4330994"/>
                <a:ext cx="1611082" cy="502830"/>
              </a:xfrm>
              <a:prstGeom prst="rect">
                <a:avLst/>
              </a:prstGeom>
              <a:blipFill>
                <a:blip r:embed="rId11"/>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628706" y="5025654"/>
                <a:ext cx="701602" cy="52456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m:t>
                      </m:r>
                      <m:f>
                        <m:fPr>
                          <m:ctrlPr>
                            <a:rPr lang="en-US" sz="1400" b="0" i="1" smtClean="0">
                              <a:latin typeface="Cambria Math" panose="02040503050406030204" pitchFamily="18" charset="0"/>
                            </a:rPr>
                          </m:ctrlPr>
                        </m:fPr>
                        <m:num>
                          <m:sSup>
                            <m:sSupPr>
                              <m:ctrlPr>
                                <a:rPr lang="en-US" sz="1400" i="1">
                                  <a:latin typeface="Cambria Math" panose="02040503050406030204" pitchFamily="18" charset="0"/>
                                </a:rPr>
                              </m:ctrlPr>
                            </m:sSupPr>
                            <m:e>
                              <m:r>
                                <a:rPr lang="en-US" sz="1400" i="1" smtClean="0">
                                  <a:latin typeface="Cambria Math"/>
                                  <a:ea typeface="Cambria Math"/>
                                </a:rPr>
                                <m:t>𝜋</m:t>
                              </m:r>
                              <m:r>
                                <a:rPr lang="en-US" sz="1400" i="1">
                                  <a:latin typeface="Cambria Math"/>
                                </a:rPr>
                                <m:t>𝑎</m:t>
                              </m:r>
                            </m:e>
                            <m:sup>
                              <m:r>
                                <a:rPr lang="en-US" sz="1400" i="1">
                                  <a:latin typeface="Cambria Math"/>
                                </a:rPr>
                                <m:t>2</m:t>
                              </m:r>
                            </m:sup>
                          </m:sSup>
                        </m:num>
                        <m:den>
                          <m:r>
                            <a:rPr lang="en-US" sz="1400" b="0" i="1" smtClean="0">
                              <a:latin typeface="Cambria Math"/>
                            </a:rPr>
                            <m:t>16</m:t>
                          </m:r>
                        </m:den>
                      </m:f>
                    </m:oMath>
                  </m:oMathPara>
                </a14:m>
                <a:endParaRPr lang="en-GB"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4628706" y="5025654"/>
                <a:ext cx="701602" cy="524567"/>
              </a:xfrm>
              <a:prstGeom prst="rect">
                <a:avLst/>
              </a:prstGeom>
              <a:blipFill>
                <a:blip r:embed="rId12"/>
                <a:stretch>
                  <a:fillRect/>
                </a:stretch>
              </a:blipFill>
              <a:ln w="25400">
                <a:noFill/>
              </a:ln>
            </p:spPr>
            <p:txBody>
              <a:bodyPr/>
              <a:lstStyle/>
              <a:p>
                <a:r>
                  <a:rPr lang="en-GB">
                    <a:noFill/>
                  </a:rPr>
                  <a:t> </a:t>
                </a:r>
              </a:p>
            </p:txBody>
          </p:sp>
        </mc:Fallback>
      </mc:AlternateContent>
      <p:sp>
        <p:nvSpPr>
          <p:cNvPr id="26" name="Arc 25"/>
          <p:cNvSpPr/>
          <p:nvPr/>
        </p:nvSpPr>
        <p:spPr>
          <a:xfrm>
            <a:off x="5105400" y="4706680"/>
            <a:ext cx="434163" cy="630864"/>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TextBox 26"/>
          <p:cNvSpPr txBox="1"/>
          <p:nvPr/>
        </p:nvSpPr>
        <p:spPr>
          <a:xfrm>
            <a:off x="5447413" y="4791741"/>
            <a:ext cx="1197935" cy="430887"/>
          </a:xfrm>
          <a:prstGeom prst="rect">
            <a:avLst/>
          </a:prstGeom>
          <a:noFill/>
        </p:spPr>
        <p:txBody>
          <a:bodyPr wrap="square" rtlCol="0">
            <a:spAutoFit/>
          </a:bodyPr>
          <a:lstStyle/>
          <a:p>
            <a:pPr algn="ctr"/>
            <a:r>
              <a:rPr lang="en-US" sz="1100" dirty="0">
                <a:solidFill>
                  <a:srgbClr val="FF0000"/>
                </a:solidFill>
                <a:latin typeface="Comic Sans MS" panose="030F0702030302020204" pitchFamily="66" charset="0"/>
              </a:rPr>
              <a:t>Work out the exact value</a:t>
            </a:r>
            <a:endParaRPr lang="en-GB" sz="1100" dirty="0">
              <a:solidFill>
                <a:srgbClr val="FF0000"/>
              </a:solidFill>
              <a:latin typeface="Comic Sans MS" panose="030F0702030302020204" pitchFamily="66" charset="0"/>
            </a:endParaRPr>
          </a:p>
        </p:txBody>
      </p:sp>
      <p:sp>
        <p:nvSpPr>
          <p:cNvPr id="28" name="TextBox 27"/>
          <p:cNvSpPr txBox="1"/>
          <p:nvPr/>
        </p:nvSpPr>
        <p:spPr>
          <a:xfrm>
            <a:off x="616689" y="5582095"/>
            <a:ext cx="7687340" cy="95410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Important points:</a:t>
            </a:r>
          </a:p>
          <a:p>
            <a:pPr marL="285750" indent="-285750" algn="ctr">
              <a:buFont typeface="Wingdings"/>
              <a:buChar char="à"/>
            </a:pPr>
            <a:r>
              <a:rPr lang="en-US" sz="1400" dirty="0">
                <a:solidFill>
                  <a:srgbClr val="FF0000"/>
                </a:solidFill>
                <a:latin typeface="Comic Sans MS" panose="030F0702030302020204" pitchFamily="66" charset="0"/>
                <a:sym typeface="Wingdings" panose="05000000000000000000" pitchFamily="2" charset="2"/>
              </a:rPr>
              <a:t>You sometimes have to do </a:t>
            </a:r>
            <a:r>
              <a:rPr lang="en-US" sz="1400" u="sng" dirty="0">
                <a:solidFill>
                  <a:srgbClr val="FF0000"/>
                </a:solidFill>
                <a:latin typeface="Comic Sans MS" panose="030F0702030302020204" pitchFamily="66" charset="0"/>
                <a:sym typeface="Wingdings" panose="05000000000000000000" pitchFamily="2" charset="2"/>
              </a:rPr>
              <a:t>a lot</a:t>
            </a:r>
            <a:r>
              <a:rPr lang="en-US" sz="1400" dirty="0">
                <a:solidFill>
                  <a:srgbClr val="FF0000"/>
                </a:solidFill>
                <a:latin typeface="Comic Sans MS" panose="030F0702030302020204" pitchFamily="66" charset="0"/>
                <a:sym typeface="Wingdings" panose="05000000000000000000" pitchFamily="2" charset="2"/>
              </a:rPr>
              <a:t> of rearranging/substitution before you can Integrate</a:t>
            </a:r>
          </a:p>
          <a:p>
            <a:pPr marL="285750" indent="-285750" algn="ctr">
              <a:buFont typeface="Wingdings"/>
              <a:buChar char="à"/>
            </a:pPr>
            <a:r>
              <a:rPr lang="en-US" sz="1400" dirty="0">
                <a:solidFill>
                  <a:srgbClr val="FF0000"/>
                </a:solidFill>
                <a:latin typeface="Comic Sans MS" panose="030F0702030302020204" pitchFamily="66" charset="0"/>
                <a:sym typeface="Wingdings" panose="05000000000000000000" pitchFamily="2" charset="2"/>
              </a:rPr>
              <a:t>Your calculator might not give you exact values, so you need to find them yourself by manipulating the fractions</a:t>
            </a:r>
            <a:endParaRPr lang="en-GB" sz="1400" dirty="0">
              <a:solidFill>
                <a:srgbClr val="FF0000"/>
              </a:solidFill>
              <a:latin typeface="Comic Sans MS" panose="030F0702030302020204" pitchFamily="66" charset="0"/>
            </a:endParaRPr>
          </a:p>
        </p:txBody>
      </p:sp>
      <p:sp>
        <p:nvSpPr>
          <p:cNvPr id="29" name="タイトル 1">
            <a:extLst>
              <a:ext uri="{FF2B5EF4-FFF2-40B4-BE49-F238E27FC236}">
                <a16:creationId xmlns:a16="http://schemas.microsoft.com/office/drawing/2014/main" id="{6A281D5F-A707-4C22-A915-1B651C7C0F0B}"/>
              </a:ext>
            </a:extLst>
          </p:cNvPr>
          <p:cNvSpPr>
            <a:spLocks noGrp="1"/>
          </p:cNvSpPr>
          <p:nvPr>
            <p:ph type="title"/>
          </p:nvPr>
        </p:nvSpPr>
        <p:spPr>
          <a:xfrm>
            <a:off x="628650" y="286524"/>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34" name="テキスト ボックス 33">
            <a:extLst>
              <a:ext uri="{FF2B5EF4-FFF2-40B4-BE49-F238E27FC236}">
                <a16:creationId xmlns:a16="http://schemas.microsoft.com/office/drawing/2014/main" id="{EBEC8F4A-539B-4666-A63F-D1480CF00F1D}"/>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p:spTree>
    <p:extLst>
      <p:ext uri="{BB962C8B-B14F-4D97-AF65-F5344CB8AC3E}">
        <p14:creationId xmlns:p14="http://schemas.microsoft.com/office/powerpoint/2010/main" val="147050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blinds(horizontal)">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3">
                                            <p:txEl>
                                              <p:pRg st="2" end="2"/>
                                            </p:txEl>
                                          </p:spTgt>
                                        </p:tgtEl>
                                        <p:attrNameLst>
                                          <p:attrName>style.visibility</p:attrName>
                                        </p:attrNameLst>
                                      </p:cBhvr>
                                      <p:to>
                                        <p:strVal val="visible"/>
                                      </p:to>
                                    </p:set>
                                    <p:animEffect transition="in" filter="blinds(horizontal)">
                                      <p:cBhvr>
                                        <p:cTn id="27" dur="500"/>
                                        <p:tgtEl>
                                          <p:spTgt spid="2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linds(horizont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linds(horizont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linds(horizontal)">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blinds(horizontal)">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linds(horizontal)">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8">
                                            <p:txEl>
                                              <p:pRg st="0" end="0"/>
                                            </p:txEl>
                                          </p:spTgt>
                                        </p:tgtEl>
                                        <p:attrNameLst>
                                          <p:attrName>style.visibility</p:attrName>
                                        </p:attrNameLst>
                                      </p:cBhvr>
                                      <p:to>
                                        <p:strVal val="visible"/>
                                      </p:to>
                                    </p:set>
                                    <p:animEffect transition="in" filter="blinds(horizontal)">
                                      <p:cBhvr>
                                        <p:cTn id="57" dur="500"/>
                                        <p:tgtEl>
                                          <p:spTgt spid="2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28">
                                            <p:txEl>
                                              <p:pRg st="1" end="1"/>
                                            </p:txEl>
                                          </p:spTgt>
                                        </p:tgtEl>
                                        <p:attrNameLst>
                                          <p:attrName>style.visibility</p:attrName>
                                        </p:attrNameLst>
                                      </p:cBhvr>
                                      <p:to>
                                        <p:strVal val="visible"/>
                                      </p:to>
                                    </p:set>
                                    <p:animEffect transition="in" filter="blinds(horizontal)">
                                      <p:cBhvr>
                                        <p:cTn id="62" dur="500"/>
                                        <p:tgtEl>
                                          <p:spTgt spid="28">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28">
                                            <p:txEl>
                                              <p:pRg st="2" end="2"/>
                                            </p:txEl>
                                          </p:spTgt>
                                        </p:tgtEl>
                                        <p:attrNameLst>
                                          <p:attrName>style.visibility</p:attrName>
                                        </p:attrNameLst>
                                      </p:cBhvr>
                                      <p:to>
                                        <p:strVal val="visible"/>
                                      </p:to>
                                    </p:set>
                                    <p:animEffect transition="in" filter="blinds(horizontal)">
                                      <p:cBhvr>
                                        <p:cTn id="67" dur="500"/>
                                        <p:tgtEl>
                                          <p:spTgt spid="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P spid="22" grpId="0" animBg="1"/>
      <p:bldP spid="24" grpId="0"/>
      <p:bldP spid="25" grpId="0"/>
      <p:bldP spid="26" grpId="0" animBg="1"/>
      <p:bldP spid="2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124200" cy="4223551"/>
          </a:xfrm>
        </p:spPr>
        <p:txBody>
          <a:bodyPr>
            <a:normAutofit lnSpcReduction="10000"/>
          </a:bodyPr>
          <a:lstStyle/>
          <a:p>
            <a:pPr marL="0" indent="0" algn="ctr">
              <a:buNone/>
            </a:pPr>
            <a:r>
              <a:rPr lang="en-GB" sz="1400" b="1" dirty="0">
                <a:latin typeface="Comic Sans MS" panose="030F0702030302020204" pitchFamily="66" charset="0"/>
              </a:rPr>
              <a:t>You can use Integration to find areas of sectors of curves, given their Polar equations</a:t>
            </a:r>
            <a:endParaRPr lang="en-GB" sz="1400" dirty="0">
              <a:latin typeface="Comic Sans MS" panose="030F0702030302020204" pitchFamily="66" charset="0"/>
            </a:endParaRPr>
          </a:p>
          <a:p>
            <a:pPr marL="0" indent="0" algn="ctr">
              <a:buNone/>
            </a:pPr>
            <a:endParaRPr lang="en-US" sz="1400" b="1" dirty="0">
              <a:latin typeface="Comic Sans MS" panose="030F0702030302020204" pitchFamily="66" charset="0"/>
            </a:endParaRPr>
          </a:p>
          <a:p>
            <a:pPr marL="0" indent="0" algn="ctr">
              <a:buNone/>
            </a:pPr>
            <a:r>
              <a:rPr lang="en-US" sz="1400" dirty="0">
                <a:latin typeface="Comic Sans MS" panose="030F0702030302020204" pitchFamily="66" charset="0"/>
              </a:rPr>
              <a:t>a) On the same diagram, sketch the curves with equations:</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r = 2 + cos</a:t>
            </a:r>
            <a:r>
              <a:rPr lang="el-GR" sz="1400" dirty="0">
                <a:latin typeface="Comic Sans MS" panose="030F0702030302020204" pitchFamily="66" charset="0"/>
                <a:sym typeface="Wingdings" panose="05000000000000000000" pitchFamily="2" charset="2"/>
              </a:rPr>
              <a:t>θ</a:t>
            </a: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r = 5cos</a:t>
            </a:r>
            <a:r>
              <a:rPr lang="el-GR" sz="1400" dirty="0">
                <a:latin typeface="Comic Sans MS" panose="030F0702030302020204" pitchFamily="66" charset="0"/>
                <a:sym typeface="Wingdings" panose="05000000000000000000" pitchFamily="2" charset="2"/>
              </a:rPr>
              <a:t>θ</a:t>
            </a: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b) Find the polar coordinates of the intersection of these curves</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c) Find the exact value of the finite region bounded by the 2 curves</a:t>
            </a:r>
          </a:p>
        </p:txBody>
      </p:sp>
      <mc:AlternateContent xmlns:mc="http://schemas.openxmlformats.org/markup-compatibility/2006" xmlns:a14="http://schemas.microsoft.com/office/drawing/2010/main">
        <mc:Choice Requires="a14">
          <p:sp>
            <p:nvSpPr>
              <p:cNvPr id="53" name="TextBox 52"/>
              <p:cNvSpPr txBox="1"/>
              <p:nvPr/>
            </p:nvSpPr>
            <p:spPr>
              <a:xfrm>
                <a:off x="0" y="0"/>
                <a:ext cx="1856534" cy="65800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𝐴𝑟𝑒𝑎</m:t>
                      </m:r>
                      <m:r>
                        <a:rPr lang="en-US" sz="1600" b="0" i="1" smtClean="0">
                          <a:latin typeface="Cambria Math"/>
                        </a:rPr>
                        <m:t>=</m:t>
                      </m:r>
                      <m:f>
                        <m:fPr>
                          <m:ctrlPr>
                            <a:rPr lang="en-US" sz="1600" b="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2</m:t>
                          </m:r>
                        </m:den>
                      </m:f>
                      <m:nary>
                        <m:naryPr>
                          <m:ctrlPr>
                            <a:rPr lang="en-US" sz="1600" b="0" i="1" smtClean="0">
                              <a:latin typeface="Cambria Math" panose="02040503050406030204" pitchFamily="18" charset="0"/>
                            </a:rPr>
                          </m:ctrlPr>
                        </m:naryPr>
                        <m:sub>
                          <m:r>
                            <m:rPr>
                              <m:brk m:alnAt="23"/>
                            </m:rPr>
                            <a:rPr lang="en-US" sz="1600" b="0" i="1" smtClean="0">
                              <a:latin typeface="Cambria Math"/>
                              <a:ea typeface="Cambria Math"/>
                            </a:rPr>
                            <m:t>𝛼</m:t>
                          </m:r>
                        </m:sub>
                        <m:sup>
                          <m:r>
                            <a:rPr lang="en-US" sz="1600" b="0" i="1" smtClean="0">
                              <a:latin typeface="Cambria Math"/>
                              <a:ea typeface="Cambria Math"/>
                            </a:rPr>
                            <m:t>𝛽</m:t>
                          </m:r>
                        </m:sup>
                        <m:e>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 </m:t>
                          </m:r>
                          <m:r>
                            <a:rPr lang="en-US" sz="1600" b="0" i="1" smtClean="0">
                              <a:latin typeface="Cambria Math"/>
                            </a:rPr>
                            <m:t>𝑑</m:t>
                          </m:r>
                          <m:r>
                            <a:rPr lang="en-US" sz="1600" b="0" i="1" smtClean="0">
                              <a:latin typeface="Cambria Math"/>
                              <a:ea typeface="Cambria Math"/>
                            </a:rPr>
                            <m:t>𝜃</m:t>
                          </m:r>
                        </m:e>
                      </m:nary>
                    </m:oMath>
                  </m:oMathPara>
                </a14:m>
                <a:endParaRPr lang="en-GB" sz="1600" dirty="0"/>
              </a:p>
            </p:txBody>
          </p:sp>
        </mc:Choice>
        <mc:Fallback xmlns="">
          <p:sp>
            <p:nvSpPr>
              <p:cNvPr id="53" name="TextBox 52"/>
              <p:cNvSpPr txBox="1">
                <a:spLocks noRot="1" noChangeAspect="1" noMove="1" noResize="1" noEditPoints="1" noAdjustHandles="1" noChangeArrowheads="1" noChangeShapeType="1" noTextEdit="1"/>
              </p:cNvSpPr>
              <p:nvPr/>
            </p:nvSpPr>
            <p:spPr>
              <a:xfrm>
                <a:off x="0" y="0"/>
                <a:ext cx="1856534" cy="658001"/>
              </a:xfrm>
              <a:prstGeom prst="rect">
                <a:avLst/>
              </a:prstGeom>
              <a:blipFill>
                <a:blip r:embed="rId2"/>
                <a:stretch>
                  <a:fillRect/>
                </a:stretch>
              </a:blipFill>
              <a:ln w="25400">
                <a:solidFill>
                  <a:schemeClr val="tx1"/>
                </a:solidFill>
              </a:ln>
            </p:spPr>
            <p:txBody>
              <a:bodyPr/>
              <a:lstStyle/>
              <a:p>
                <a:r>
                  <a:rPr lang="en-GB">
                    <a:noFill/>
                  </a:rPr>
                  <a:t> </a:t>
                </a:r>
              </a:p>
            </p:txBody>
          </p:sp>
        </mc:Fallback>
      </mc:AlternateContent>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23" t="14057" r="1445" b="13900"/>
          <a:stretch/>
        </p:blipFill>
        <p:spPr bwMode="auto">
          <a:xfrm>
            <a:off x="4114800" y="1536405"/>
            <a:ext cx="3976578" cy="2432160"/>
          </a:xfrm>
          <a:prstGeom prst="rect">
            <a:avLst/>
          </a:prstGeom>
          <a:noFill/>
          <a:ln w="25400">
            <a:noFill/>
            <a:miter lim="800000"/>
            <a:headEnd/>
            <a:tailEnd/>
          </a:ln>
          <a:extLst>
            <a:ext uri="{909E8E84-426E-40DD-AFC4-6F175D3DCCD1}">
              <a14:hiddenFill xmlns:a14="http://schemas.microsoft.com/office/drawing/2010/main">
                <a:solidFill>
                  <a:schemeClr val="accent1"/>
                </a:solidFill>
              </a14:hiddenFill>
            </a:ext>
          </a:extLst>
        </p:spPr>
      </p:pic>
      <p:cxnSp>
        <p:nvCxnSpPr>
          <p:cNvPr id="7" name="Straight Connector 6"/>
          <p:cNvCxnSpPr>
            <a:stCxn id="2050" idx="2"/>
            <a:endCxn id="2050" idx="0"/>
          </p:cNvCxnSpPr>
          <p:nvPr/>
        </p:nvCxnSpPr>
        <p:spPr>
          <a:xfrm flipV="1">
            <a:off x="6103089" y="1536405"/>
            <a:ext cx="0" cy="2432160"/>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2050" idx="1"/>
            <a:endCxn id="2050" idx="3"/>
          </p:cNvCxnSpPr>
          <p:nvPr/>
        </p:nvCxnSpPr>
        <p:spPr>
          <a:xfrm>
            <a:off x="4114800" y="2752485"/>
            <a:ext cx="3976578" cy="0"/>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696200" y="2755605"/>
            <a:ext cx="604653" cy="276999"/>
          </a:xfrm>
          <a:prstGeom prst="rect">
            <a:avLst/>
          </a:prstGeom>
          <a:noFill/>
        </p:spPr>
        <p:txBody>
          <a:bodyPr wrap="none" rtlCol="0">
            <a:spAutoFit/>
          </a:bodyPr>
          <a:lstStyle/>
          <a:p>
            <a:r>
              <a:rPr lang="en-US" sz="1200" b="1" dirty="0">
                <a:latin typeface="Comic Sans MS" panose="030F0702030302020204" pitchFamily="66" charset="0"/>
              </a:rPr>
              <a:t>0, 2</a:t>
            </a:r>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15" name="TextBox 14"/>
          <p:cNvSpPr txBox="1"/>
          <p:nvPr/>
        </p:nvSpPr>
        <p:spPr>
          <a:xfrm>
            <a:off x="5943600" y="1079205"/>
            <a:ext cx="321624" cy="461665"/>
          </a:xfrm>
          <a:prstGeom prst="rect">
            <a:avLst/>
          </a:prstGeom>
          <a:noFill/>
        </p:spPr>
        <p:txBody>
          <a:bodyPr wrap="square" rtlCol="0">
            <a:spAutoFit/>
          </a:bodyPr>
          <a:lstStyle/>
          <a:p>
            <a:pPr algn="ctr"/>
            <a:r>
              <a:rPr lang="el-GR" sz="1200" b="1" u="sng" dirty="0">
                <a:latin typeface="Comic Sans MS" panose="030F0702030302020204" pitchFamily="66" charset="0"/>
              </a:rPr>
              <a:t>π</a:t>
            </a:r>
            <a:r>
              <a:rPr lang="en-US" sz="1200" b="1" dirty="0">
                <a:latin typeface="Comic Sans MS" panose="030F0702030302020204" pitchFamily="66" charset="0"/>
              </a:rPr>
              <a:t> 2</a:t>
            </a:r>
            <a:endParaRPr lang="en-GB" sz="1200" b="1" dirty="0">
              <a:latin typeface="Comic Sans MS" panose="030F0702030302020204" pitchFamily="66" charset="0"/>
            </a:endParaRPr>
          </a:p>
        </p:txBody>
      </p:sp>
      <p:sp>
        <p:nvSpPr>
          <p:cNvPr id="16" name="TextBox 15"/>
          <p:cNvSpPr txBox="1"/>
          <p:nvPr/>
        </p:nvSpPr>
        <p:spPr>
          <a:xfrm>
            <a:off x="3886200" y="2603205"/>
            <a:ext cx="228601" cy="276999"/>
          </a:xfrm>
          <a:prstGeom prst="rect">
            <a:avLst/>
          </a:prstGeom>
          <a:noFill/>
        </p:spPr>
        <p:txBody>
          <a:bodyPr wrap="square" rtlCol="0">
            <a:spAutoFit/>
          </a:bodyPr>
          <a:lstStyle/>
          <a:p>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17" name="TextBox 16"/>
          <p:cNvSpPr txBox="1"/>
          <p:nvPr/>
        </p:nvSpPr>
        <p:spPr>
          <a:xfrm>
            <a:off x="5909931" y="3985438"/>
            <a:ext cx="442357" cy="461665"/>
          </a:xfrm>
          <a:prstGeom prst="rect">
            <a:avLst/>
          </a:prstGeom>
          <a:noFill/>
        </p:spPr>
        <p:txBody>
          <a:bodyPr wrap="square" rtlCol="0">
            <a:spAutoFit/>
          </a:bodyPr>
          <a:lstStyle/>
          <a:p>
            <a:pPr algn="ctr"/>
            <a:r>
              <a:rPr lang="en-US" sz="1200" b="1" u="sng" dirty="0">
                <a:latin typeface="Comic Sans MS" panose="030F0702030302020204" pitchFamily="66" charset="0"/>
              </a:rPr>
              <a:t>3</a:t>
            </a:r>
            <a:r>
              <a:rPr lang="el-GR" sz="1200" b="1" u="sng" dirty="0">
                <a:latin typeface="Comic Sans MS" panose="030F0702030302020204" pitchFamily="66" charset="0"/>
              </a:rPr>
              <a:t>π</a:t>
            </a:r>
            <a:r>
              <a:rPr lang="en-US" sz="1200" b="1" dirty="0">
                <a:latin typeface="Comic Sans MS" panose="030F0702030302020204" pitchFamily="66" charset="0"/>
              </a:rPr>
              <a:t> 2</a:t>
            </a:r>
            <a:endParaRPr lang="en-GB" sz="1200" b="1" dirty="0">
              <a:latin typeface="Comic Sans MS" panose="030F0702030302020204" pitchFamily="66" charset="0"/>
            </a:endParaRPr>
          </a:p>
        </p:txBody>
      </p:sp>
      <p:grpSp>
        <p:nvGrpSpPr>
          <p:cNvPr id="13" name="Group 12"/>
          <p:cNvGrpSpPr/>
          <p:nvPr/>
        </p:nvGrpSpPr>
        <p:grpSpPr>
          <a:xfrm>
            <a:off x="6030432" y="3274829"/>
            <a:ext cx="152400" cy="152400"/>
            <a:chOff x="5105400" y="5029200"/>
            <a:chExt cx="152400" cy="152400"/>
          </a:xfrm>
        </p:grpSpPr>
        <p:cxnSp>
          <p:nvCxnSpPr>
            <p:cNvPr id="12" name="Straight Connector 11"/>
            <p:cNvCxnSpPr/>
            <p:nvPr/>
          </p:nvCxnSpPr>
          <p:spPr>
            <a:xfrm>
              <a:off x="5105400" y="50292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105400" y="50292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6023344" y="2108791"/>
            <a:ext cx="152400" cy="152400"/>
            <a:chOff x="5105400" y="5029200"/>
            <a:chExt cx="152400" cy="152400"/>
          </a:xfrm>
        </p:grpSpPr>
        <p:cxnSp>
          <p:nvCxnSpPr>
            <p:cNvPr id="23" name="Straight Connector 22"/>
            <p:cNvCxnSpPr/>
            <p:nvPr/>
          </p:nvCxnSpPr>
          <p:spPr>
            <a:xfrm>
              <a:off x="5105400" y="50292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105400" y="50292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5707911" y="2675861"/>
            <a:ext cx="152400" cy="152400"/>
            <a:chOff x="5105400" y="5029200"/>
            <a:chExt cx="152400" cy="152400"/>
          </a:xfrm>
        </p:grpSpPr>
        <p:cxnSp>
          <p:nvCxnSpPr>
            <p:cNvPr id="26" name="Straight Connector 25"/>
            <p:cNvCxnSpPr/>
            <p:nvPr/>
          </p:nvCxnSpPr>
          <p:spPr>
            <a:xfrm>
              <a:off x="5105400" y="50292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105400" y="50292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6997995" y="2668773"/>
            <a:ext cx="152400" cy="152400"/>
            <a:chOff x="5105400" y="5029200"/>
            <a:chExt cx="152400" cy="152400"/>
          </a:xfrm>
        </p:grpSpPr>
        <p:cxnSp>
          <p:nvCxnSpPr>
            <p:cNvPr id="29" name="Straight Connector 28"/>
            <p:cNvCxnSpPr/>
            <p:nvPr/>
          </p:nvCxnSpPr>
          <p:spPr>
            <a:xfrm>
              <a:off x="5105400" y="50292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105400" y="50292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7028121" y="2764465"/>
            <a:ext cx="279244" cy="276999"/>
          </a:xfrm>
          <a:prstGeom prst="rect">
            <a:avLst/>
          </a:prstGeom>
          <a:noFill/>
        </p:spPr>
        <p:txBody>
          <a:bodyPr wrap="none" rtlCol="0">
            <a:spAutoFit/>
          </a:bodyPr>
          <a:lstStyle/>
          <a:p>
            <a:r>
              <a:rPr lang="en-US" sz="1200" b="1" dirty="0">
                <a:solidFill>
                  <a:srgbClr val="FF0000"/>
                </a:solidFill>
                <a:latin typeface="Comic Sans MS" panose="030F0702030302020204" pitchFamily="66" charset="0"/>
              </a:rPr>
              <a:t>3</a:t>
            </a:r>
            <a:endParaRPr lang="en-GB" sz="1200" b="1" dirty="0">
              <a:solidFill>
                <a:srgbClr val="FF0000"/>
              </a:solidFill>
              <a:latin typeface="Comic Sans MS" panose="030F0702030302020204" pitchFamily="66" charset="0"/>
            </a:endParaRPr>
          </a:p>
        </p:txBody>
      </p:sp>
      <p:sp>
        <p:nvSpPr>
          <p:cNvPr id="32" name="TextBox 31"/>
          <p:cNvSpPr txBox="1"/>
          <p:nvPr/>
        </p:nvSpPr>
        <p:spPr>
          <a:xfrm>
            <a:off x="5511210" y="2736110"/>
            <a:ext cx="279244" cy="276999"/>
          </a:xfrm>
          <a:prstGeom prst="rect">
            <a:avLst/>
          </a:prstGeom>
          <a:noFill/>
        </p:spPr>
        <p:txBody>
          <a:bodyPr wrap="none" rtlCol="0">
            <a:spAutoFit/>
          </a:bodyPr>
          <a:lstStyle/>
          <a:p>
            <a:r>
              <a:rPr lang="en-US" sz="1200" b="1" dirty="0">
                <a:solidFill>
                  <a:srgbClr val="FF0000"/>
                </a:solidFill>
                <a:latin typeface="Comic Sans MS" panose="030F0702030302020204" pitchFamily="66" charset="0"/>
              </a:rPr>
              <a:t>1</a:t>
            </a:r>
            <a:endParaRPr lang="en-GB" sz="1200" b="1" dirty="0">
              <a:solidFill>
                <a:srgbClr val="FF0000"/>
              </a:solidFill>
              <a:latin typeface="Comic Sans MS" panose="030F0702030302020204" pitchFamily="66" charset="0"/>
            </a:endParaRPr>
          </a:p>
        </p:txBody>
      </p:sp>
      <p:sp>
        <p:nvSpPr>
          <p:cNvPr id="33" name="TextBox 32"/>
          <p:cNvSpPr txBox="1"/>
          <p:nvPr/>
        </p:nvSpPr>
        <p:spPr>
          <a:xfrm>
            <a:off x="6057014" y="1889050"/>
            <a:ext cx="279244" cy="276999"/>
          </a:xfrm>
          <a:prstGeom prst="rect">
            <a:avLst/>
          </a:prstGeom>
          <a:noFill/>
        </p:spPr>
        <p:txBody>
          <a:bodyPr wrap="none" rtlCol="0">
            <a:spAutoFit/>
          </a:bodyPr>
          <a:lstStyle/>
          <a:p>
            <a:r>
              <a:rPr lang="en-US" sz="1200" b="1" dirty="0">
                <a:solidFill>
                  <a:srgbClr val="FF0000"/>
                </a:solidFill>
                <a:latin typeface="Comic Sans MS" panose="030F0702030302020204" pitchFamily="66" charset="0"/>
              </a:rPr>
              <a:t>2</a:t>
            </a:r>
            <a:endParaRPr lang="en-GB" sz="1200" b="1" dirty="0">
              <a:solidFill>
                <a:srgbClr val="FF0000"/>
              </a:solidFill>
              <a:latin typeface="Comic Sans MS" panose="030F0702030302020204" pitchFamily="66" charset="0"/>
            </a:endParaRPr>
          </a:p>
        </p:txBody>
      </p:sp>
      <p:sp>
        <p:nvSpPr>
          <p:cNvPr id="34" name="TextBox 33"/>
          <p:cNvSpPr txBox="1"/>
          <p:nvPr/>
        </p:nvSpPr>
        <p:spPr>
          <a:xfrm>
            <a:off x="6049926" y="3381153"/>
            <a:ext cx="279244" cy="276999"/>
          </a:xfrm>
          <a:prstGeom prst="rect">
            <a:avLst/>
          </a:prstGeom>
          <a:noFill/>
        </p:spPr>
        <p:txBody>
          <a:bodyPr wrap="none" rtlCol="0">
            <a:spAutoFit/>
          </a:bodyPr>
          <a:lstStyle/>
          <a:p>
            <a:r>
              <a:rPr lang="en-US" sz="1200" b="1" dirty="0">
                <a:solidFill>
                  <a:srgbClr val="FF0000"/>
                </a:solidFill>
                <a:latin typeface="Comic Sans MS" panose="030F0702030302020204" pitchFamily="66" charset="0"/>
              </a:rPr>
              <a:t>2</a:t>
            </a:r>
            <a:endParaRPr lang="en-GB" sz="1200" b="1" dirty="0">
              <a:solidFill>
                <a:srgbClr val="FF0000"/>
              </a:solidFill>
              <a:latin typeface="Comic Sans MS" panose="030F0702030302020204" pitchFamily="66" charset="0"/>
            </a:endParaRPr>
          </a:p>
        </p:txBody>
      </p:sp>
      <p:sp>
        <p:nvSpPr>
          <p:cNvPr id="19" name="TextBox 18"/>
          <p:cNvSpPr txBox="1"/>
          <p:nvPr/>
        </p:nvSpPr>
        <p:spPr>
          <a:xfrm>
            <a:off x="3572540" y="4391247"/>
            <a:ext cx="5082364" cy="830997"/>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Start by plotting the graph of r = 2 + cos</a:t>
            </a:r>
            <a:r>
              <a:rPr lang="el-GR" sz="1200" dirty="0">
                <a:solidFill>
                  <a:srgbClr val="FF0000"/>
                </a:solidFill>
                <a:latin typeface="Comic Sans MS" panose="030F0702030302020204" pitchFamily="66" charset="0"/>
              </a:rPr>
              <a:t>θ</a:t>
            </a:r>
            <a:endParaRPr lang="en-US" sz="1200" dirty="0">
              <a:solidFill>
                <a:srgbClr val="FF0000"/>
              </a:solidFill>
              <a:latin typeface="Comic Sans MS" panose="030F0702030302020204" pitchFamily="66" charset="0"/>
            </a:endParaRPr>
          </a:p>
          <a:p>
            <a:pPr algn="ctr"/>
            <a:endParaRPr lang="en-US" sz="1200" dirty="0">
              <a:solidFill>
                <a:srgbClr val="FF0000"/>
              </a:solidFill>
              <a:latin typeface="Comic Sans MS" panose="030F0702030302020204" pitchFamily="66" charset="0"/>
            </a:endParaRPr>
          </a:p>
          <a:p>
            <a:pPr algn="ctr"/>
            <a:r>
              <a:rPr lang="en-US" sz="1200" dirty="0">
                <a:solidFill>
                  <a:srgbClr val="FF0000"/>
                </a:solidFill>
                <a:latin typeface="Comic Sans MS" panose="030F0702030302020204" pitchFamily="66" charset="0"/>
                <a:sym typeface="Wingdings" panose="05000000000000000000" pitchFamily="2" charset="2"/>
              </a:rPr>
              <a:t> Use a table if it helps, to work out values when </a:t>
            </a:r>
            <a:r>
              <a:rPr lang="el-GR" sz="1200" dirty="0">
                <a:solidFill>
                  <a:srgbClr val="FF0000"/>
                </a:solidFill>
                <a:latin typeface="Comic Sans MS" panose="030F0702030302020204" pitchFamily="66" charset="0"/>
                <a:sym typeface="Wingdings" panose="05000000000000000000" pitchFamily="2" charset="2"/>
              </a:rPr>
              <a:t>θ</a:t>
            </a:r>
            <a:r>
              <a:rPr lang="en-US" sz="1200" dirty="0">
                <a:solidFill>
                  <a:srgbClr val="FF0000"/>
                </a:solidFill>
                <a:latin typeface="Comic Sans MS" panose="030F0702030302020204" pitchFamily="66" charset="0"/>
                <a:sym typeface="Wingdings" panose="05000000000000000000" pitchFamily="2" charset="2"/>
              </a:rPr>
              <a:t> is 0, </a:t>
            </a:r>
            <a:r>
              <a:rPr lang="el-GR" sz="1200" baseline="30000" dirty="0">
                <a:solidFill>
                  <a:srgbClr val="FF0000"/>
                </a:solidFill>
                <a:latin typeface="Comic Sans MS" panose="030F0702030302020204" pitchFamily="66" charset="0"/>
                <a:sym typeface="Wingdings" panose="05000000000000000000" pitchFamily="2" charset="2"/>
              </a:rPr>
              <a:t>π</a:t>
            </a:r>
            <a:r>
              <a:rPr lang="en-US" sz="1200" dirty="0">
                <a:solidFill>
                  <a:srgbClr val="FF0000"/>
                </a:solidFill>
                <a:latin typeface="Comic Sans MS" panose="030F0702030302020204" pitchFamily="66" charset="0"/>
                <a:sym typeface="Wingdings" panose="05000000000000000000" pitchFamily="2" charset="2"/>
              </a:rPr>
              <a:t>/</a:t>
            </a:r>
            <a:r>
              <a:rPr lang="en-US" sz="1200" baseline="-25000" dirty="0">
                <a:solidFill>
                  <a:srgbClr val="FF0000"/>
                </a:solidFill>
                <a:latin typeface="Comic Sans MS" panose="030F0702030302020204" pitchFamily="66" charset="0"/>
                <a:sym typeface="Wingdings" panose="05000000000000000000" pitchFamily="2" charset="2"/>
              </a:rPr>
              <a:t>2</a:t>
            </a:r>
            <a:r>
              <a:rPr lang="en-US" sz="1200" dirty="0">
                <a:solidFill>
                  <a:srgbClr val="FF0000"/>
                </a:solidFill>
                <a:latin typeface="Comic Sans MS" panose="030F0702030302020204" pitchFamily="66" charset="0"/>
                <a:sym typeface="Wingdings" panose="05000000000000000000" pitchFamily="2" charset="2"/>
              </a:rPr>
              <a:t>, </a:t>
            </a:r>
            <a:r>
              <a:rPr lang="el-GR" sz="1200" dirty="0">
                <a:solidFill>
                  <a:srgbClr val="FF0000"/>
                </a:solidFill>
                <a:latin typeface="Comic Sans MS" panose="030F0702030302020204" pitchFamily="66" charset="0"/>
                <a:sym typeface="Wingdings" panose="05000000000000000000" pitchFamily="2" charset="2"/>
              </a:rPr>
              <a:t>π</a:t>
            </a:r>
            <a:r>
              <a:rPr lang="en-US" sz="1200" dirty="0">
                <a:solidFill>
                  <a:srgbClr val="FF0000"/>
                </a:solidFill>
                <a:latin typeface="Comic Sans MS" panose="030F0702030302020204" pitchFamily="66" charset="0"/>
                <a:sym typeface="Wingdings" panose="05000000000000000000" pitchFamily="2" charset="2"/>
              </a:rPr>
              <a:t> and </a:t>
            </a:r>
            <a:r>
              <a:rPr lang="en-US" sz="1200" baseline="30000" dirty="0">
                <a:solidFill>
                  <a:srgbClr val="FF0000"/>
                </a:solidFill>
                <a:latin typeface="Comic Sans MS" panose="030F0702030302020204" pitchFamily="66" charset="0"/>
                <a:sym typeface="Wingdings" panose="05000000000000000000" pitchFamily="2" charset="2"/>
              </a:rPr>
              <a:t>3</a:t>
            </a:r>
            <a:r>
              <a:rPr lang="el-GR" sz="1200" baseline="30000" dirty="0">
                <a:solidFill>
                  <a:srgbClr val="FF0000"/>
                </a:solidFill>
                <a:latin typeface="Comic Sans MS" panose="030F0702030302020204" pitchFamily="66" charset="0"/>
                <a:sym typeface="Wingdings" panose="05000000000000000000" pitchFamily="2" charset="2"/>
              </a:rPr>
              <a:t>π</a:t>
            </a:r>
            <a:r>
              <a:rPr lang="en-US" sz="1200" dirty="0">
                <a:solidFill>
                  <a:srgbClr val="FF0000"/>
                </a:solidFill>
                <a:latin typeface="Comic Sans MS" panose="030F0702030302020204" pitchFamily="66" charset="0"/>
                <a:sym typeface="Wingdings" panose="05000000000000000000" pitchFamily="2" charset="2"/>
              </a:rPr>
              <a:t>/</a:t>
            </a:r>
            <a:r>
              <a:rPr lang="en-US" sz="1200" baseline="-25000" dirty="0">
                <a:solidFill>
                  <a:srgbClr val="FF0000"/>
                </a:solidFill>
                <a:latin typeface="Comic Sans MS" panose="030F0702030302020204" pitchFamily="66" charset="0"/>
                <a:sym typeface="Wingdings" panose="05000000000000000000" pitchFamily="2" charset="2"/>
              </a:rPr>
              <a:t>2</a:t>
            </a:r>
            <a:endParaRPr lang="en-GB" sz="1200" baseline="-25000" dirty="0">
              <a:solidFill>
                <a:srgbClr val="FF0000"/>
              </a:solidFill>
              <a:latin typeface="Comic Sans MS" panose="030F0702030302020204" pitchFamily="66" charset="0"/>
            </a:endParaRPr>
          </a:p>
        </p:txBody>
      </p:sp>
      <p:sp>
        <p:nvSpPr>
          <p:cNvPr id="21" name="Rectangle 20"/>
          <p:cNvSpPr/>
          <p:nvPr/>
        </p:nvSpPr>
        <p:spPr>
          <a:xfrm>
            <a:off x="1222744" y="3306725"/>
            <a:ext cx="1105786" cy="21265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5" name="TextBox 34"/>
              <p:cNvSpPr txBox="1"/>
              <p:nvPr/>
            </p:nvSpPr>
            <p:spPr>
              <a:xfrm>
                <a:off x="4391245" y="2248784"/>
                <a:ext cx="143180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1" i="1" smtClean="0">
                          <a:solidFill>
                            <a:srgbClr val="FF0000"/>
                          </a:solidFill>
                          <a:latin typeface="Cambria Math"/>
                        </a:rPr>
                        <m:t>𝒓</m:t>
                      </m:r>
                      <m:r>
                        <a:rPr lang="en-US" sz="1600" b="1" i="1" smtClean="0">
                          <a:solidFill>
                            <a:srgbClr val="FF0000"/>
                          </a:solidFill>
                          <a:latin typeface="Cambria Math"/>
                        </a:rPr>
                        <m:t>=</m:t>
                      </m:r>
                      <m:r>
                        <a:rPr lang="en-US" sz="1600" b="1" i="1" smtClean="0">
                          <a:solidFill>
                            <a:srgbClr val="FF0000"/>
                          </a:solidFill>
                          <a:latin typeface="Cambria Math"/>
                        </a:rPr>
                        <m:t>𝟐</m:t>
                      </m:r>
                      <m:r>
                        <a:rPr lang="en-US" sz="1600" b="1" i="1" smtClean="0">
                          <a:solidFill>
                            <a:srgbClr val="FF0000"/>
                          </a:solidFill>
                          <a:latin typeface="Cambria Math"/>
                        </a:rPr>
                        <m:t>+</m:t>
                      </m:r>
                      <m:r>
                        <a:rPr lang="en-US" sz="1600" b="1" i="1" smtClean="0">
                          <a:solidFill>
                            <a:srgbClr val="FF0000"/>
                          </a:solidFill>
                          <a:latin typeface="Cambria Math"/>
                        </a:rPr>
                        <m:t>𝒄𝒐𝒔</m:t>
                      </m:r>
                      <m:r>
                        <a:rPr lang="en-US" sz="1600" b="1" i="1" smtClean="0">
                          <a:solidFill>
                            <a:srgbClr val="FF0000"/>
                          </a:solidFill>
                          <a:latin typeface="Cambria Math"/>
                          <a:ea typeface="Cambria Math"/>
                        </a:rPr>
                        <m:t>𝜽</m:t>
                      </m:r>
                    </m:oMath>
                  </m:oMathPara>
                </a14:m>
                <a:endParaRPr lang="en-GB" sz="1600" b="1" dirty="0">
                  <a:solidFill>
                    <a:srgbClr val="FF0000"/>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4391245" y="2248784"/>
                <a:ext cx="1431802" cy="338554"/>
              </a:xfrm>
              <a:prstGeom prst="rect">
                <a:avLst/>
              </a:prstGeom>
              <a:blipFill>
                <a:blip r:embed="rId4"/>
                <a:stretch>
                  <a:fillRect/>
                </a:stretch>
              </a:blipFill>
            </p:spPr>
            <p:txBody>
              <a:bodyPr/>
              <a:lstStyle/>
              <a:p>
                <a:r>
                  <a:rPr lang="en-GB">
                    <a:noFill/>
                  </a:rPr>
                  <a:t> </a:t>
                </a:r>
              </a:p>
            </p:txBody>
          </p:sp>
        </mc:Fallback>
      </mc:AlternateContent>
      <p:sp>
        <p:nvSpPr>
          <p:cNvPr id="36" name="タイトル 1">
            <a:extLst>
              <a:ext uri="{FF2B5EF4-FFF2-40B4-BE49-F238E27FC236}">
                <a16:creationId xmlns:a16="http://schemas.microsoft.com/office/drawing/2014/main" id="{AC63CF9A-5380-4EFF-864B-FAF400AA23A4}"/>
              </a:ext>
            </a:extLst>
          </p:cNvPr>
          <p:cNvSpPr>
            <a:spLocks noGrp="1"/>
          </p:cNvSpPr>
          <p:nvPr>
            <p:ph type="title"/>
          </p:nvPr>
        </p:nvSpPr>
        <p:spPr>
          <a:xfrm>
            <a:off x="628650" y="286524"/>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37" name="テキスト ボックス 36">
            <a:extLst>
              <a:ext uri="{FF2B5EF4-FFF2-40B4-BE49-F238E27FC236}">
                <a16:creationId xmlns:a16="http://schemas.microsoft.com/office/drawing/2014/main" id="{AA4F76B9-9D58-46F8-82BB-236955A55913}"/>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p:spTree>
    <p:extLst>
      <p:ext uri="{BB962C8B-B14F-4D97-AF65-F5344CB8AC3E}">
        <p14:creationId xmlns:p14="http://schemas.microsoft.com/office/powerpoint/2010/main" val="270685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blinds(horizontal)">
                                      <p:cBhvr>
                                        <p:cTn id="22" dur="500"/>
                                        <p:tgtEl>
                                          <p:spTgt spid="3">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vertical)">
                                      <p:cBhvr>
                                        <p:cTn id="27" dur="500"/>
                                        <p:tgtEl>
                                          <p:spTgt spid="11"/>
                                        </p:tgtEl>
                                      </p:cBhvr>
                                    </p:animEffect>
                                  </p:childTnLst>
                                </p:cTn>
                              </p:par>
                              <p:par>
                                <p:cTn id="28" presetID="3" presetClass="entr" presetSubtype="1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500"/>
                                        <p:tgtEl>
                                          <p:spTgt spid="7"/>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linds(horizontal)">
                                      <p:cBhvr>
                                        <p:cTn id="33" dur="500"/>
                                        <p:tgtEl>
                                          <p:spTgt spid="15"/>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linds(horizontal)">
                                      <p:cBhvr>
                                        <p:cTn id="36" dur="500"/>
                                        <p:tgtEl>
                                          <p:spTgt spid="17"/>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linds(horizontal)">
                                      <p:cBhvr>
                                        <p:cTn id="39" dur="500"/>
                                        <p:tgtEl>
                                          <p:spTgt spid="1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9">
                                            <p:txEl>
                                              <p:pRg st="0" end="0"/>
                                            </p:txEl>
                                          </p:spTgt>
                                        </p:tgtEl>
                                        <p:attrNameLst>
                                          <p:attrName>style.visibility</p:attrName>
                                        </p:attrNameLst>
                                      </p:cBhvr>
                                      <p:to>
                                        <p:strVal val="visible"/>
                                      </p:to>
                                    </p:set>
                                    <p:animEffect transition="in" filter="blinds(horizontal)">
                                      <p:cBhvr>
                                        <p:cTn id="47" dur="500"/>
                                        <p:tgtEl>
                                          <p:spTgt spid="19">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linds(horizontal)">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9">
                                            <p:txEl>
                                              <p:pRg st="2" end="2"/>
                                            </p:txEl>
                                          </p:spTgt>
                                        </p:tgtEl>
                                        <p:attrNameLst>
                                          <p:attrName>style.visibility</p:attrName>
                                        </p:attrNameLst>
                                      </p:cBhvr>
                                      <p:to>
                                        <p:strVal val="visible"/>
                                      </p:to>
                                    </p:set>
                                    <p:animEffect transition="in" filter="blinds(horizontal)">
                                      <p:cBhvr>
                                        <p:cTn id="57" dur="500"/>
                                        <p:tgtEl>
                                          <p:spTgt spid="19">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blinds(horizontal)">
                                      <p:cBhvr>
                                        <p:cTn id="62" dur="500"/>
                                        <p:tgtEl>
                                          <p:spTgt spid="28"/>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blinds(horizontal)">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blinds(horizontal)">
                                      <p:cBhvr>
                                        <p:cTn id="70" dur="500"/>
                                        <p:tgtEl>
                                          <p:spTgt spid="22"/>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blinds(horizontal)">
                                      <p:cBhvr>
                                        <p:cTn id="73" dur="500"/>
                                        <p:tgtEl>
                                          <p:spTgt spid="33"/>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nodeType="click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blinds(horizontal)">
                                      <p:cBhvr>
                                        <p:cTn id="78" dur="500"/>
                                        <p:tgtEl>
                                          <p:spTgt spid="25"/>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blinds(horizontal)">
                                      <p:cBhvr>
                                        <p:cTn id="81" dur="500"/>
                                        <p:tgtEl>
                                          <p:spTgt spid="32"/>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nodeType="click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blinds(horizontal)">
                                      <p:cBhvr>
                                        <p:cTn id="86" dur="500"/>
                                        <p:tgtEl>
                                          <p:spTgt spid="13"/>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blinds(horizontal)">
                                      <p:cBhvr>
                                        <p:cTn id="89" dur="500"/>
                                        <p:tgtEl>
                                          <p:spTgt spid="34"/>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xit" presetSubtype="10" fill="hold" nodeType="clickEffect">
                                  <p:stCondLst>
                                    <p:cond delay="0"/>
                                  </p:stCondLst>
                                  <p:childTnLst>
                                    <p:animEffect transition="out" filter="blinds(horizontal)">
                                      <p:cBhvr>
                                        <p:cTn id="93" dur="500"/>
                                        <p:tgtEl>
                                          <p:spTgt spid="11"/>
                                        </p:tgtEl>
                                      </p:cBhvr>
                                    </p:animEffect>
                                    <p:set>
                                      <p:cBhvr>
                                        <p:cTn id="94" dur="1" fill="hold">
                                          <p:stCondLst>
                                            <p:cond delay="499"/>
                                          </p:stCondLst>
                                        </p:cTn>
                                        <p:tgtEl>
                                          <p:spTgt spid="11"/>
                                        </p:tgtEl>
                                        <p:attrNameLst>
                                          <p:attrName>style.visibility</p:attrName>
                                        </p:attrNameLst>
                                      </p:cBhvr>
                                      <p:to>
                                        <p:strVal val="hidden"/>
                                      </p:to>
                                    </p:set>
                                  </p:childTnLst>
                                </p:cTn>
                              </p:par>
                              <p:par>
                                <p:cTn id="95" presetID="3" presetClass="exit" presetSubtype="10" fill="hold" nodeType="withEffect">
                                  <p:stCondLst>
                                    <p:cond delay="0"/>
                                  </p:stCondLst>
                                  <p:childTnLst>
                                    <p:animEffect transition="out" filter="blinds(horizontal)">
                                      <p:cBhvr>
                                        <p:cTn id="96" dur="500"/>
                                        <p:tgtEl>
                                          <p:spTgt spid="7"/>
                                        </p:tgtEl>
                                      </p:cBhvr>
                                    </p:animEffect>
                                    <p:set>
                                      <p:cBhvr>
                                        <p:cTn id="97" dur="1" fill="hold">
                                          <p:stCondLst>
                                            <p:cond delay="499"/>
                                          </p:stCondLst>
                                        </p:cTn>
                                        <p:tgtEl>
                                          <p:spTgt spid="7"/>
                                        </p:tgtEl>
                                        <p:attrNameLst>
                                          <p:attrName>style.visibility</p:attrName>
                                        </p:attrNameLst>
                                      </p:cBhvr>
                                      <p:to>
                                        <p:strVal val="hidden"/>
                                      </p:to>
                                    </p:set>
                                  </p:childTnLst>
                                </p:cTn>
                              </p:par>
                              <p:par>
                                <p:cTn id="98" presetID="3" presetClass="entr" presetSubtype="10" fill="hold" nodeType="withEffect">
                                  <p:stCondLst>
                                    <p:cond delay="0"/>
                                  </p:stCondLst>
                                  <p:childTnLst>
                                    <p:set>
                                      <p:cBhvr>
                                        <p:cTn id="99" dur="1" fill="hold">
                                          <p:stCondLst>
                                            <p:cond delay="0"/>
                                          </p:stCondLst>
                                        </p:cTn>
                                        <p:tgtEl>
                                          <p:spTgt spid="2050"/>
                                        </p:tgtEl>
                                        <p:attrNameLst>
                                          <p:attrName>style.visibility</p:attrName>
                                        </p:attrNameLst>
                                      </p:cBhvr>
                                      <p:to>
                                        <p:strVal val="visible"/>
                                      </p:to>
                                    </p:set>
                                    <p:animEffect transition="in" filter="blinds(horizontal)">
                                      <p:cBhvr>
                                        <p:cTn id="100" dur="500"/>
                                        <p:tgtEl>
                                          <p:spTgt spid="2050"/>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blinds(horizontal)">
                                      <p:cBhvr>
                                        <p:cTn id="103" dur="500"/>
                                        <p:tgtEl>
                                          <p:spTgt spid="35"/>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xit" presetSubtype="10" fill="hold" grpId="1" nodeType="clickEffect">
                                  <p:stCondLst>
                                    <p:cond delay="0"/>
                                  </p:stCondLst>
                                  <p:childTnLst>
                                    <p:animEffect transition="out" filter="blinds(horizontal)">
                                      <p:cBhvr>
                                        <p:cTn id="107" dur="500"/>
                                        <p:tgtEl>
                                          <p:spTgt spid="21"/>
                                        </p:tgtEl>
                                      </p:cBhvr>
                                    </p:animEffect>
                                    <p:set>
                                      <p:cBhvr>
                                        <p:cTn id="108" dur="1" fill="hold">
                                          <p:stCondLst>
                                            <p:cond delay="499"/>
                                          </p:stCondLst>
                                        </p:cTn>
                                        <p:tgtEl>
                                          <p:spTgt spid="21"/>
                                        </p:tgtEl>
                                        <p:attrNameLst>
                                          <p:attrName>style.visibility</p:attrName>
                                        </p:attrNameLst>
                                      </p:cBhvr>
                                      <p:to>
                                        <p:strVal val="hidden"/>
                                      </p:to>
                                    </p:set>
                                  </p:childTnLst>
                                </p:cTn>
                              </p:par>
                              <p:par>
                                <p:cTn id="109" presetID="3" presetClass="exit" presetSubtype="10" fill="hold" grpId="0" nodeType="withEffect">
                                  <p:stCondLst>
                                    <p:cond delay="0"/>
                                  </p:stCondLst>
                                  <p:childTnLst>
                                    <p:animEffect transition="out" filter="blinds(horizontal)">
                                      <p:cBhvr>
                                        <p:cTn id="110" dur="500"/>
                                        <p:tgtEl>
                                          <p:spTgt spid="19">
                                            <p:txEl>
                                              <p:pRg st="0" end="0"/>
                                            </p:txEl>
                                          </p:spTgt>
                                        </p:tgtEl>
                                      </p:cBhvr>
                                    </p:animEffect>
                                    <p:set>
                                      <p:cBhvr>
                                        <p:cTn id="111" dur="1" fill="hold">
                                          <p:stCondLst>
                                            <p:cond delay="499"/>
                                          </p:stCondLst>
                                        </p:cTn>
                                        <p:tgtEl>
                                          <p:spTgt spid="19">
                                            <p:txEl>
                                              <p:pRg st="0" end="0"/>
                                            </p:txEl>
                                          </p:spTgt>
                                        </p:tgtEl>
                                        <p:attrNameLst>
                                          <p:attrName>style.visibility</p:attrName>
                                        </p:attrNameLst>
                                      </p:cBhvr>
                                      <p:to>
                                        <p:strVal val="hidden"/>
                                      </p:to>
                                    </p:set>
                                  </p:childTnLst>
                                </p:cTn>
                              </p:par>
                              <p:par>
                                <p:cTn id="112" presetID="3" presetClass="exit" presetSubtype="10" fill="hold" grpId="0" nodeType="withEffect">
                                  <p:stCondLst>
                                    <p:cond delay="0"/>
                                  </p:stCondLst>
                                  <p:childTnLst>
                                    <p:animEffect transition="out" filter="blinds(horizontal)">
                                      <p:cBhvr>
                                        <p:cTn id="113" dur="500"/>
                                        <p:tgtEl>
                                          <p:spTgt spid="19">
                                            <p:txEl>
                                              <p:pRg st="2" end="2"/>
                                            </p:txEl>
                                          </p:spTgt>
                                        </p:tgtEl>
                                      </p:cBhvr>
                                    </p:animEffect>
                                    <p:set>
                                      <p:cBhvr>
                                        <p:cTn id="114" dur="1" fill="hold">
                                          <p:stCondLst>
                                            <p:cond delay="499"/>
                                          </p:stCondLst>
                                        </p:cTn>
                                        <p:tgtEl>
                                          <p:spTgt spid="19">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32" grpId="0"/>
      <p:bldP spid="33" grpId="0"/>
      <p:bldP spid="34" grpId="0"/>
      <p:bldP spid="19" grpId="0" uiExpand="1" build="allAtOnce"/>
      <p:bldP spid="21" grpId="0" animBg="1"/>
      <p:bldP spid="21" grpId="1" animBg="1"/>
      <p:bldP spid="3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644" t="14345" r="1254" b="13474"/>
          <a:stretch/>
        </p:blipFill>
        <p:spPr bwMode="auto">
          <a:xfrm>
            <a:off x="4125433" y="1541721"/>
            <a:ext cx="3973692" cy="2438400"/>
          </a:xfrm>
          <a:prstGeom prst="rect">
            <a:avLst/>
          </a:prstGeom>
          <a:noFill/>
          <a:ln w="25400">
            <a:noFill/>
            <a:miter lim="800000"/>
            <a:headEnd/>
            <a:tailEnd/>
          </a:ln>
          <a:extLst>
            <a:ext uri="{909E8E84-426E-40DD-AFC4-6F175D3DCCD1}">
              <a14:hiddenFill xmlns:a14="http://schemas.microsoft.com/office/drawing/2010/main">
                <a:solidFill>
                  <a:schemeClr val="accent1"/>
                </a:solidFill>
              </a14:hiddenFill>
            </a:ext>
          </a:extLst>
        </p:spPr>
      </p:pic>
      <p:sp>
        <p:nvSpPr>
          <p:cNvPr id="3" name="Content Placeholder 2"/>
          <p:cNvSpPr>
            <a:spLocks noGrp="1"/>
          </p:cNvSpPr>
          <p:nvPr>
            <p:ph idx="1"/>
          </p:nvPr>
        </p:nvSpPr>
        <p:spPr>
          <a:xfrm>
            <a:off x="228600" y="1600200"/>
            <a:ext cx="3124200" cy="4232429"/>
          </a:xfrm>
        </p:spPr>
        <p:txBody>
          <a:bodyPr>
            <a:normAutofit lnSpcReduction="10000"/>
          </a:bodyPr>
          <a:lstStyle/>
          <a:p>
            <a:pPr marL="0" indent="0" algn="ctr">
              <a:buNone/>
            </a:pPr>
            <a:r>
              <a:rPr lang="en-GB" sz="1400" b="1" dirty="0">
                <a:latin typeface="Comic Sans MS" panose="030F0702030302020204" pitchFamily="66" charset="0"/>
              </a:rPr>
              <a:t>You can use Integration to find areas of sectors of curves, given their Polar equations</a:t>
            </a:r>
            <a:endParaRPr lang="en-GB" sz="1400" dirty="0">
              <a:latin typeface="Comic Sans MS" panose="030F0702030302020204" pitchFamily="66" charset="0"/>
            </a:endParaRPr>
          </a:p>
          <a:p>
            <a:pPr marL="0" indent="0" algn="ctr">
              <a:buNone/>
            </a:pPr>
            <a:endParaRPr lang="en-US" sz="1400" b="1" dirty="0">
              <a:latin typeface="Comic Sans MS" panose="030F0702030302020204" pitchFamily="66" charset="0"/>
            </a:endParaRPr>
          </a:p>
          <a:p>
            <a:pPr marL="0" indent="0" algn="ctr">
              <a:buNone/>
            </a:pPr>
            <a:r>
              <a:rPr lang="en-US" sz="1400" dirty="0">
                <a:latin typeface="Comic Sans MS" panose="030F0702030302020204" pitchFamily="66" charset="0"/>
              </a:rPr>
              <a:t>a) On the same diagram, sketch the curves with equations:</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r = 2 + cos</a:t>
            </a:r>
            <a:r>
              <a:rPr lang="el-GR" sz="1400" dirty="0">
                <a:latin typeface="Comic Sans MS" panose="030F0702030302020204" pitchFamily="66" charset="0"/>
                <a:sym typeface="Wingdings" panose="05000000000000000000" pitchFamily="2" charset="2"/>
              </a:rPr>
              <a:t>θ</a:t>
            </a: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r = 5cos</a:t>
            </a:r>
            <a:r>
              <a:rPr lang="el-GR" sz="1400" dirty="0">
                <a:latin typeface="Comic Sans MS" panose="030F0702030302020204" pitchFamily="66" charset="0"/>
                <a:sym typeface="Wingdings" panose="05000000000000000000" pitchFamily="2" charset="2"/>
              </a:rPr>
              <a:t>θ</a:t>
            </a: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b) Find the polar coordinates of the intersection of these curves</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c) Find the exact value of the finite region bounded by the 2 curves</a:t>
            </a:r>
          </a:p>
        </p:txBody>
      </p:sp>
      <mc:AlternateContent xmlns:mc="http://schemas.openxmlformats.org/markup-compatibility/2006" xmlns:a14="http://schemas.microsoft.com/office/drawing/2010/main">
        <mc:Choice Requires="a14">
          <p:sp>
            <p:nvSpPr>
              <p:cNvPr id="53" name="TextBox 52"/>
              <p:cNvSpPr txBox="1"/>
              <p:nvPr/>
            </p:nvSpPr>
            <p:spPr>
              <a:xfrm>
                <a:off x="0" y="0"/>
                <a:ext cx="1856534" cy="65800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𝐴𝑟𝑒𝑎</m:t>
                      </m:r>
                      <m:r>
                        <a:rPr lang="en-US" sz="1600" b="0" i="1" smtClean="0">
                          <a:latin typeface="Cambria Math"/>
                        </a:rPr>
                        <m:t>=</m:t>
                      </m:r>
                      <m:f>
                        <m:fPr>
                          <m:ctrlPr>
                            <a:rPr lang="en-US" sz="1600" b="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2</m:t>
                          </m:r>
                        </m:den>
                      </m:f>
                      <m:nary>
                        <m:naryPr>
                          <m:ctrlPr>
                            <a:rPr lang="en-US" sz="1600" b="0" i="1" smtClean="0">
                              <a:latin typeface="Cambria Math" panose="02040503050406030204" pitchFamily="18" charset="0"/>
                            </a:rPr>
                          </m:ctrlPr>
                        </m:naryPr>
                        <m:sub>
                          <m:r>
                            <m:rPr>
                              <m:brk m:alnAt="23"/>
                            </m:rPr>
                            <a:rPr lang="en-US" sz="1600" b="0" i="1" smtClean="0">
                              <a:latin typeface="Cambria Math"/>
                              <a:ea typeface="Cambria Math"/>
                            </a:rPr>
                            <m:t>𝛼</m:t>
                          </m:r>
                        </m:sub>
                        <m:sup>
                          <m:r>
                            <a:rPr lang="en-US" sz="1600" b="0" i="1" smtClean="0">
                              <a:latin typeface="Cambria Math"/>
                              <a:ea typeface="Cambria Math"/>
                            </a:rPr>
                            <m:t>𝛽</m:t>
                          </m:r>
                        </m:sup>
                        <m:e>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 </m:t>
                          </m:r>
                          <m:r>
                            <a:rPr lang="en-US" sz="1600" b="0" i="1" smtClean="0">
                              <a:latin typeface="Cambria Math"/>
                            </a:rPr>
                            <m:t>𝑑</m:t>
                          </m:r>
                          <m:r>
                            <a:rPr lang="en-US" sz="1600" b="0" i="1" smtClean="0">
                              <a:latin typeface="Cambria Math"/>
                              <a:ea typeface="Cambria Math"/>
                            </a:rPr>
                            <m:t>𝜃</m:t>
                          </m:r>
                        </m:e>
                      </m:nary>
                    </m:oMath>
                  </m:oMathPara>
                </a14:m>
                <a:endParaRPr lang="en-GB" sz="1600" dirty="0"/>
              </a:p>
            </p:txBody>
          </p:sp>
        </mc:Choice>
        <mc:Fallback xmlns="">
          <p:sp>
            <p:nvSpPr>
              <p:cNvPr id="53" name="TextBox 52"/>
              <p:cNvSpPr txBox="1">
                <a:spLocks noRot="1" noChangeAspect="1" noMove="1" noResize="1" noEditPoints="1" noAdjustHandles="1" noChangeArrowheads="1" noChangeShapeType="1" noTextEdit="1"/>
              </p:cNvSpPr>
              <p:nvPr/>
            </p:nvSpPr>
            <p:spPr>
              <a:xfrm>
                <a:off x="0" y="0"/>
                <a:ext cx="1856534" cy="658001"/>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323" t="14057" r="1445" b="13900"/>
          <a:stretch/>
        </p:blipFill>
        <p:spPr bwMode="auto">
          <a:xfrm>
            <a:off x="4114800" y="1536405"/>
            <a:ext cx="3976578" cy="2432160"/>
          </a:xfrm>
          <a:prstGeom prst="rect">
            <a:avLst/>
          </a:prstGeom>
          <a:noFill/>
          <a:ln w="25400">
            <a:noFill/>
            <a:miter lim="800000"/>
            <a:headEnd/>
            <a:tailEnd/>
          </a:ln>
          <a:extLst>
            <a:ext uri="{909E8E84-426E-40DD-AFC4-6F175D3DCCD1}">
              <a14:hiddenFill xmlns:a14="http://schemas.microsoft.com/office/drawing/2010/main">
                <a:solidFill>
                  <a:schemeClr val="accent1"/>
                </a:solidFill>
              </a14:hiddenFill>
            </a:ext>
          </a:extLst>
        </p:spPr>
      </p:pic>
      <p:sp>
        <p:nvSpPr>
          <p:cNvPr id="14" name="TextBox 13"/>
          <p:cNvSpPr txBox="1"/>
          <p:nvPr/>
        </p:nvSpPr>
        <p:spPr>
          <a:xfrm>
            <a:off x="7696200" y="2755605"/>
            <a:ext cx="604653" cy="276999"/>
          </a:xfrm>
          <a:prstGeom prst="rect">
            <a:avLst/>
          </a:prstGeom>
          <a:noFill/>
        </p:spPr>
        <p:txBody>
          <a:bodyPr wrap="none" rtlCol="0">
            <a:spAutoFit/>
          </a:bodyPr>
          <a:lstStyle/>
          <a:p>
            <a:r>
              <a:rPr lang="en-US" sz="1200" b="1" dirty="0">
                <a:latin typeface="Comic Sans MS" panose="030F0702030302020204" pitchFamily="66" charset="0"/>
              </a:rPr>
              <a:t>0, 2</a:t>
            </a:r>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15" name="TextBox 14"/>
          <p:cNvSpPr txBox="1"/>
          <p:nvPr/>
        </p:nvSpPr>
        <p:spPr>
          <a:xfrm>
            <a:off x="5943600" y="1079205"/>
            <a:ext cx="321624" cy="461665"/>
          </a:xfrm>
          <a:prstGeom prst="rect">
            <a:avLst/>
          </a:prstGeom>
          <a:noFill/>
        </p:spPr>
        <p:txBody>
          <a:bodyPr wrap="square" rtlCol="0">
            <a:spAutoFit/>
          </a:bodyPr>
          <a:lstStyle/>
          <a:p>
            <a:pPr algn="ctr"/>
            <a:r>
              <a:rPr lang="el-GR" sz="1200" b="1" u="sng" dirty="0">
                <a:latin typeface="Comic Sans MS" panose="030F0702030302020204" pitchFamily="66" charset="0"/>
              </a:rPr>
              <a:t>π</a:t>
            </a:r>
            <a:r>
              <a:rPr lang="en-US" sz="1200" b="1" dirty="0">
                <a:latin typeface="Comic Sans MS" panose="030F0702030302020204" pitchFamily="66" charset="0"/>
              </a:rPr>
              <a:t> 2</a:t>
            </a:r>
            <a:endParaRPr lang="en-GB" sz="1200" b="1" dirty="0">
              <a:latin typeface="Comic Sans MS" panose="030F0702030302020204" pitchFamily="66" charset="0"/>
            </a:endParaRPr>
          </a:p>
        </p:txBody>
      </p:sp>
      <p:sp>
        <p:nvSpPr>
          <p:cNvPr id="16" name="TextBox 15"/>
          <p:cNvSpPr txBox="1"/>
          <p:nvPr/>
        </p:nvSpPr>
        <p:spPr>
          <a:xfrm>
            <a:off x="3886200" y="2603205"/>
            <a:ext cx="228601" cy="276999"/>
          </a:xfrm>
          <a:prstGeom prst="rect">
            <a:avLst/>
          </a:prstGeom>
          <a:noFill/>
        </p:spPr>
        <p:txBody>
          <a:bodyPr wrap="square" rtlCol="0">
            <a:spAutoFit/>
          </a:bodyPr>
          <a:lstStyle/>
          <a:p>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17" name="TextBox 16"/>
          <p:cNvSpPr txBox="1"/>
          <p:nvPr/>
        </p:nvSpPr>
        <p:spPr>
          <a:xfrm>
            <a:off x="5909931" y="3985438"/>
            <a:ext cx="442357" cy="461665"/>
          </a:xfrm>
          <a:prstGeom prst="rect">
            <a:avLst/>
          </a:prstGeom>
          <a:noFill/>
        </p:spPr>
        <p:txBody>
          <a:bodyPr wrap="square" rtlCol="0">
            <a:spAutoFit/>
          </a:bodyPr>
          <a:lstStyle/>
          <a:p>
            <a:pPr algn="ctr"/>
            <a:r>
              <a:rPr lang="en-US" sz="1200" b="1" u="sng" dirty="0">
                <a:latin typeface="Comic Sans MS" panose="030F0702030302020204" pitchFamily="66" charset="0"/>
              </a:rPr>
              <a:t>3</a:t>
            </a:r>
            <a:r>
              <a:rPr lang="el-GR" sz="1200" b="1" u="sng" dirty="0">
                <a:latin typeface="Comic Sans MS" panose="030F0702030302020204" pitchFamily="66" charset="0"/>
              </a:rPr>
              <a:t>π</a:t>
            </a:r>
            <a:r>
              <a:rPr lang="en-US" sz="1200" b="1" dirty="0">
                <a:latin typeface="Comic Sans MS" panose="030F0702030302020204" pitchFamily="66" charset="0"/>
              </a:rPr>
              <a:t> 2</a:t>
            </a:r>
            <a:endParaRPr lang="en-GB" sz="1200" b="1" dirty="0">
              <a:latin typeface="Comic Sans MS" panose="030F0702030302020204" pitchFamily="66" charset="0"/>
            </a:endParaRPr>
          </a:p>
        </p:txBody>
      </p:sp>
      <p:grpSp>
        <p:nvGrpSpPr>
          <p:cNvPr id="13" name="Group 12"/>
          <p:cNvGrpSpPr/>
          <p:nvPr/>
        </p:nvGrpSpPr>
        <p:grpSpPr>
          <a:xfrm>
            <a:off x="6030432" y="3274829"/>
            <a:ext cx="152400" cy="152400"/>
            <a:chOff x="5105400" y="5029200"/>
            <a:chExt cx="152400" cy="152400"/>
          </a:xfrm>
        </p:grpSpPr>
        <p:cxnSp>
          <p:nvCxnSpPr>
            <p:cNvPr id="12" name="Straight Connector 11"/>
            <p:cNvCxnSpPr/>
            <p:nvPr/>
          </p:nvCxnSpPr>
          <p:spPr>
            <a:xfrm>
              <a:off x="5105400" y="50292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105400" y="50292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6023344" y="2108791"/>
            <a:ext cx="152400" cy="152400"/>
            <a:chOff x="5105400" y="5029200"/>
            <a:chExt cx="152400" cy="152400"/>
          </a:xfrm>
        </p:grpSpPr>
        <p:cxnSp>
          <p:nvCxnSpPr>
            <p:cNvPr id="23" name="Straight Connector 22"/>
            <p:cNvCxnSpPr/>
            <p:nvPr/>
          </p:nvCxnSpPr>
          <p:spPr>
            <a:xfrm>
              <a:off x="5105400" y="50292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105400" y="50292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5707911" y="2675861"/>
            <a:ext cx="152400" cy="152400"/>
            <a:chOff x="5105400" y="5029200"/>
            <a:chExt cx="152400" cy="152400"/>
          </a:xfrm>
        </p:grpSpPr>
        <p:cxnSp>
          <p:nvCxnSpPr>
            <p:cNvPr id="26" name="Straight Connector 25"/>
            <p:cNvCxnSpPr/>
            <p:nvPr/>
          </p:nvCxnSpPr>
          <p:spPr>
            <a:xfrm>
              <a:off x="5105400" y="50292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105400" y="50292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6997995" y="2668773"/>
            <a:ext cx="152400" cy="152400"/>
            <a:chOff x="5105400" y="5029200"/>
            <a:chExt cx="152400" cy="152400"/>
          </a:xfrm>
        </p:grpSpPr>
        <p:cxnSp>
          <p:nvCxnSpPr>
            <p:cNvPr id="29" name="Straight Connector 28"/>
            <p:cNvCxnSpPr/>
            <p:nvPr/>
          </p:nvCxnSpPr>
          <p:spPr>
            <a:xfrm>
              <a:off x="5105400" y="50292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105400" y="50292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7028121" y="2764465"/>
            <a:ext cx="279244" cy="276999"/>
          </a:xfrm>
          <a:prstGeom prst="rect">
            <a:avLst/>
          </a:prstGeom>
          <a:noFill/>
        </p:spPr>
        <p:txBody>
          <a:bodyPr wrap="none" rtlCol="0">
            <a:spAutoFit/>
          </a:bodyPr>
          <a:lstStyle/>
          <a:p>
            <a:r>
              <a:rPr lang="en-US" sz="1200" b="1" dirty="0">
                <a:solidFill>
                  <a:srgbClr val="FF0000"/>
                </a:solidFill>
                <a:latin typeface="Comic Sans MS" panose="030F0702030302020204" pitchFamily="66" charset="0"/>
              </a:rPr>
              <a:t>3</a:t>
            </a:r>
            <a:endParaRPr lang="en-GB" sz="1200" b="1" dirty="0">
              <a:solidFill>
                <a:srgbClr val="FF0000"/>
              </a:solidFill>
              <a:latin typeface="Comic Sans MS" panose="030F0702030302020204" pitchFamily="66" charset="0"/>
            </a:endParaRPr>
          </a:p>
        </p:txBody>
      </p:sp>
      <p:sp>
        <p:nvSpPr>
          <p:cNvPr id="32" name="TextBox 31"/>
          <p:cNvSpPr txBox="1"/>
          <p:nvPr/>
        </p:nvSpPr>
        <p:spPr>
          <a:xfrm>
            <a:off x="5511210" y="2736110"/>
            <a:ext cx="279244" cy="276999"/>
          </a:xfrm>
          <a:prstGeom prst="rect">
            <a:avLst/>
          </a:prstGeom>
          <a:noFill/>
        </p:spPr>
        <p:txBody>
          <a:bodyPr wrap="none" rtlCol="0">
            <a:spAutoFit/>
          </a:bodyPr>
          <a:lstStyle/>
          <a:p>
            <a:r>
              <a:rPr lang="en-US" sz="1200" b="1" dirty="0">
                <a:solidFill>
                  <a:srgbClr val="FF0000"/>
                </a:solidFill>
                <a:latin typeface="Comic Sans MS" panose="030F0702030302020204" pitchFamily="66" charset="0"/>
              </a:rPr>
              <a:t>1</a:t>
            </a:r>
            <a:endParaRPr lang="en-GB" sz="1200" b="1" dirty="0">
              <a:solidFill>
                <a:srgbClr val="FF0000"/>
              </a:solidFill>
              <a:latin typeface="Comic Sans MS" panose="030F0702030302020204" pitchFamily="66" charset="0"/>
            </a:endParaRPr>
          </a:p>
        </p:txBody>
      </p:sp>
      <p:sp>
        <p:nvSpPr>
          <p:cNvPr id="33" name="TextBox 32"/>
          <p:cNvSpPr txBox="1"/>
          <p:nvPr/>
        </p:nvSpPr>
        <p:spPr>
          <a:xfrm>
            <a:off x="6057014" y="1889050"/>
            <a:ext cx="279244" cy="276999"/>
          </a:xfrm>
          <a:prstGeom prst="rect">
            <a:avLst/>
          </a:prstGeom>
          <a:noFill/>
        </p:spPr>
        <p:txBody>
          <a:bodyPr wrap="none" rtlCol="0">
            <a:spAutoFit/>
          </a:bodyPr>
          <a:lstStyle/>
          <a:p>
            <a:r>
              <a:rPr lang="en-US" sz="1200" b="1" dirty="0">
                <a:solidFill>
                  <a:srgbClr val="FF0000"/>
                </a:solidFill>
                <a:latin typeface="Comic Sans MS" panose="030F0702030302020204" pitchFamily="66" charset="0"/>
              </a:rPr>
              <a:t>2</a:t>
            </a:r>
            <a:endParaRPr lang="en-GB" sz="1200" b="1" dirty="0">
              <a:solidFill>
                <a:srgbClr val="FF0000"/>
              </a:solidFill>
              <a:latin typeface="Comic Sans MS" panose="030F0702030302020204" pitchFamily="66" charset="0"/>
            </a:endParaRPr>
          </a:p>
        </p:txBody>
      </p:sp>
      <p:sp>
        <p:nvSpPr>
          <p:cNvPr id="34" name="TextBox 33"/>
          <p:cNvSpPr txBox="1"/>
          <p:nvPr/>
        </p:nvSpPr>
        <p:spPr>
          <a:xfrm>
            <a:off x="6049926" y="3381153"/>
            <a:ext cx="279244" cy="276999"/>
          </a:xfrm>
          <a:prstGeom prst="rect">
            <a:avLst/>
          </a:prstGeom>
          <a:noFill/>
        </p:spPr>
        <p:txBody>
          <a:bodyPr wrap="none" rtlCol="0">
            <a:spAutoFit/>
          </a:bodyPr>
          <a:lstStyle/>
          <a:p>
            <a:r>
              <a:rPr lang="en-US" sz="1200" b="1" dirty="0">
                <a:solidFill>
                  <a:srgbClr val="FF0000"/>
                </a:solidFill>
                <a:latin typeface="Comic Sans MS" panose="030F0702030302020204" pitchFamily="66" charset="0"/>
              </a:rPr>
              <a:t>2</a:t>
            </a:r>
            <a:endParaRPr lang="en-GB" sz="1200" b="1" dirty="0">
              <a:solidFill>
                <a:srgbClr val="FF0000"/>
              </a:solidFill>
              <a:latin typeface="Comic Sans MS" panose="030F0702030302020204" pitchFamily="66" charset="0"/>
            </a:endParaRPr>
          </a:p>
        </p:txBody>
      </p:sp>
      <p:sp>
        <p:nvSpPr>
          <p:cNvPr id="35" name="TextBox 34"/>
          <p:cNvSpPr txBox="1"/>
          <p:nvPr/>
        </p:nvSpPr>
        <p:spPr>
          <a:xfrm>
            <a:off x="3423684" y="4391247"/>
            <a:ext cx="5337544" cy="2123658"/>
          </a:xfrm>
          <a:prstGeom prst="rect">
            <a:avLst/>
          </a:prstGeom>
          <a:noFill/>
        </p:spPr>
        <p:txBody>
          <a:bodyPr wrap="square" rtlCol="0">
            <a:spAutoFit/>
          </a:bodyPr>
          <a:lstStyle/>
          <a:p>
            <a:pPr algn="ctr"/>
            <a:r>
              <a:rPr lang="en-US" sz="1200" dirty="0">
                <a:solidFill>
                  <a:srgbClr val="0000FF"/>
                </a:solidFill>
                <a:latin typeface="Comic Sans MS" panose="030F0702030302020204" pitchFamily="66" charset="0"/>
              </a:rPr>
              <a:t>Now plot the graph of r = 5cos</a:t>
            </a:r>
            <a:r>
              <a:rPr lang="el-GR" sz="1200" dirty="0">
                <a:solidFill>
                  <a:srgbClr val="0000FF"/>
                </a:solidFill>
                <a:latin typeface="Comic Sans MS" panose="030F0702030302020204" pitchFamily="66" charset="0"/>
              </a:rPr>
              <a:t>θ</a:t>
            </a:r>
            <a:endParaRPr lang="en-US" sz="1200" dirty="0">
              <a:solidFill>
                <a:srgbClr val="0000FF"/>
              </a:solidFill>
              <a:latin typeface="Comic Sans MS" panose="030F0702030302020204" pitchFamily="66" charset="0"/>
            </a:endParaRPr>
          </a:p>
          <a:p>
            <a:pPr algn="ctr"/>
            <a:endParaRPr lang="en-US" sz="1200" dirty="0">
              <a:solidFill>
                <a:srgbClr val="0000FF"/>
              </a:solidFill>
              <a:latin typeface="Comic Sans MS" panose="030F0702030302020204" pitchFamily="66" charset="0"/>
            </a:endParaRPr>
          </a:p>
          <a:p>
            <a:pPr marL="171450" indent="-171450" algn="ctr">
              <a:buFont typeface="Wingdings"/>
              <a:buChar char="à"/>
            </a:pPr>
            <a:r>
              <a:rPr lang="en-US" sz="1200" dirty="0">
                <a:solidFill>
                  <a:srgbClr val="0000FF"/>
                </a:solidFill>
                <a:latin typeface="Comic Sans MS" panose="030F0702030302020204" pitchFamily="66" charset="0"/>
                <a:sym typeface="Wingdings" panose="05000000000000000000" pitchFamily="2" charset="2"/>
              </a:rPr>
              <a:t>A Cos graph may be useful here as some values will be undefined…</a:t>
            </a:r>
          </a:p>
          <a:p>
            <a:pPr marL="171450" indent="-171450" algn="ctr">
              <a:buFont typeface="Wingdings"/>
              <a:buChar char="à"/>
            </a:pPr>
            <a:endParaRPr lang="en-US" sz="1200" dirty="0">
              <a:solidFill>
                <a:srgbClr val="0000FF"/>
              </a:solidFill>
              <a:latin typeface="Comic Sans MS" panose="030F0702030302020204" pitchFamily="66" charset="0"/>
              <a:sym typeface="Wingdings" panose="05000000000000000000" pitchFamily="2" charset="2"/>
            </a:endParaRPr>
          </a:p>
          <a:p>
            <a:pPr marL="171450" indent="-171450" algn="ctr">
              <a:buFont typeface="Wingdings"/>
              <a:buChar char="à"/>
            </a:pPr>
            <a:endParaRPr lang="en-US" sz="1200" dirty="0">
              <a:solidFill>
                <a:srgbClr val="0000FF"/>
              </a:solidFill>
              <a:latin typeface="Comic Sans MS" panose="030F0702030302020204" pitchFamily="66" charset="0"/>
              <a:sym typeface="Wingdings" panose="05000000000000000000" pitchFamily="2" charset="2"/>
            </a:endParaRPr>
          </a:p>
          <a:p>
            <a:pPr marL="171450" indent="-171450" algn="ctr">
              <a:buFont typeface="Wingdings"/>
              <a:buChar char="à"/>
            </a:pPr>
            <a:endParaRPr lang="en-US" sz="1200" dirty="0">
              <a:solidFill>
                <a:srgbClr val="0000FF"/>
              </a:solidFill>
              <a:latin typeface="Comic Sans MS" panose="030F0702030302020204" pitchFamily="66" charset="0"/>
              <a:sym typeface="Wingdings" panose="05000000000000000000" pitchFamily="2" charset="2"/>
            </a:endParaRPr>
          </a:p>
          <a:p>
            <a:pPr marL="171450" indent="-171450" algn="ctr">
              <a:buFont typeface="Wingdings"/>
              <a:buChar char="à"/>
            </a:pPr>
            <a:endParaRPr lang="en-US" sz="1200" dirty="0">
              <a:solidFill>
                <a:srgbClr val="0000FF"/>
              </a:solidFill>
              <a:latin typeface="Comic Sans MS" panose="030F0702030302020204" pitchFamily="66" charset="0"/>
              <a:sym typeface="Wingdings" panose="05000000000000000000" pitchFamily="2" charset="2"/>
            </a:endParaRPr>
          </a:p>
          <a:p>
            <a:pPr marL="171450" indent="-171450" algn="ctr">
              <a:buFont typeface="Wingdings"/>
              <a:buChar char="à"/>
            </a:pPr>
            <a:endParaRPr lang="en-US" sz="1200" dirty="0">
              <a:solidFill>
                <a:srgbClr val="0000FF"/>
              </a:solidFill>
              <a:latin typeface="Comic Sans MS" panose="030F0702030302020204" pitchFamily="66" charset="0"/>
              <a:sym typeface="Wingdings" panose="05000000000000000000" pitchFamily="2" charset="2"/>
            </a:endParaRPr>
          </a:p>
          <a:p>
            <a:pPr marL="171450" indent="-171450" algn="ctr">
              <a:buFont typeface="Wingdings"/>
              <a:buChar char="à"/>
            </a:pPr>
            <a:endParaRPr lang="en-US" sz="1200" dirty="0">
              <a:solidFill>
                <a:srgbClr val="0000FF"/>
              </a:solidFill>
              <a:latin typeface="Comic Sans MS" panose="030F0702030302020204" pitchFamily="66" charset="0"/>
              <a:sym typeface="Wingdings" panose="05000000000000000000" pitchFamily="2" charset="2"/>
            </a:endParaRPr>
          </a:p>
          <a:p>
            <a:pPr marL="171450" indent="-171450" algn="ctr">
              <a:buFont typeface="Wingdings"/>
              <a:buChar char="à"/>
            </a:pPr>
            <a:r>
              <a:rPr lang="en-US" sz="1200" dirty="0">
                <a:solidFill>
                  <a:srgbClr val="0000FF"/>
                </a:solidFill>
                <a:latin typeface="Comic Sans MS" panose="030F0702030302020204" pitchFamily="66" charset="0"/>
                <a:sym typeface="Wingdings" panose="05000000000000000000" pitchFamily="2" charset="2"/>
              </a:rPr>
              <a:t>Work out values of cos for 0, </a:t>
            </a:r>
            <a:r>
              <a:rPr lang="el-GR" sz="1200" baseline="30000" dirty="0">
                <a:solidFill>
                  <a:srgbClr val="0000FF"/>
                </a:solidFill>
                <a:latin typeface="Comic Sans MS" panose="030F0702030302020204" pitchFamily="66" charset="0"/>
                <a:sym typeface="Wingdings" panose="05000000000000000000" pitchFamily="2" charset="2"/>
              </a:rPr>
              <a:t>π</a:t>
            </a:r>
            <a:r>
              <a:rPr lang="en-US" sz="1200" dirty="0">
                <a:solidFill>
                  <a:srgbClr val="0000FF"/>
                </a:solidFill>
                <a:latin typeface="Comic Sans MS" panose="030F0702030302020204" pitchFamily="66" charset="0"/>
                <a:sym typeface="Wingdings" panose="05000000000000000000" pitchFamily="2" charset="2"/>
              </a:rPr>
              <a:t>/</a:t>
            </a:r>
            <a:r>
              <a:rPr lang="en-US" sz="1200" baseline="-25000" dirty="0">
                <a:solidFill>
                  <a:srgbClr val="0000FF"/>
                </a:solidFill>
                <a:latin typeface="Comic Sans MS" panose="030F0702030302020204" pitchFamily="66" charset="0"/>
                <a:sym typeface="Wingdings" panose="05000000000000000000" pitchFamily="2" charset="2"/>
              </a:rPr>
              <a:t>4</a:t>
            </a:r>
            <a:r>
              <a:rPr lang="en-US" sz="1200" dirty="0">
                <a:solidFill>
                  <a:srgbClr val="0000FF"/>
                </a:solidFill>
                <a:latin typeface="Comic Sans MS" panose="030F0702030302020204" pitchFamily="66" charset="0"/>
                <a:sym typeface="Wingdings" panose="05000000000000000000" pitchFamily="2" charset="2"/>
              </a:rPr>
              <a:t> and </a:t>
            </a:r>
            <a:r>
              <a:rPr lang="el-GR" sz="1200" baseline="30000" dirty="0">
                <a:solidFill>
                  <a:srgbClr val="0000FF"/>
                </a:solidFill>
                <a:latin typeface="Comic Sans MS" panose="030F0702030302020204" pitchFamily="66" charset="0"/>
                <a:sym typeface="Wingdings" panose="05000000000000000000" pitchFamily="2" charset="2"/>
              </a:rPr>
              <a:t>π</a:t>
            </a:r>
            <a:r>
              <a:rPr lang="en-US" sz="1200" dirty="0">
                <a:solidFill>
                  <a:srgbClr val="0000FF"/>
                </a:solidFill>
                <a:latin typeface="Comic Sans MS" panose="030F0702030302020204" pitchFamily="66" charset="0"/>
                <a:sym typeface="Wingdings" panose="05000000000000000000" pitchFamily="2" charset="2"/>
              </a:rPr>
              <a:t>/</a:t>
            </a:r>
            <a:r>
              <a:rPr lang="en-US" sz="1200" baseline="-25000" dirty="0">
                <a:solidFill>
                  <a:srgbClr val="0000FF"/>
                </a:solidFill>
                <a:latin typeface="Comic Sans MS" panose="030F0702030302020204" pitchFamily="66" charset="0"/>
                <a:sym typeface="Wingdings" panose="05000000000000000000" pitchFamily="2" charset="2"/>
              </a:rPr>
              <a:t>2</a:t>
            </a:r>
            <a:r>
              <a:rPr lang="en-US" sz="1200" dirty="0">
                <a:solidFill>
                  <a:srgbClr val="0000FF"/>
                </a:solidFill>
                <a:latin typeface="Comic Sans MS" panose="030F0702030302020204" pitchFamily="66" charset="0"/>
                <a:sym typeface="Wingdings" panose="05000000000000000000" pitchFamily="2" charset="2"/>
              </a:rPr>
              <a:t>, as well as </a:t>
            </a:r>
            <a:r>
              <a:rPr lang="en-US" sz="1200" baseline="30000" dirty="0">
                <a:solidFill>
                  <a:srgbClr val="0000FF"/>
                </a:solidFill>
                <a:latin typeface="Comic Sans MS" panose="030F0702030302020204" pitchFamily="66" charset="0"/>
                <a:sym typeface="Wingdings" panose="05000000000000000000" pitchFamily="2" charset="2"/>
              </a:rPr>
              <a:t>3</a:t>
            </a:r>
            <a:r>
              <a:rPr lang="el-GR" sz="1200" baseline="30000" dirty="0">
                <a:solidFill>
                  <a:srgbClr val="0000FF"/>
                </a:solidFill>
                <a:latin typeface="Comic Sans MS" panose="030F0702030302020204" pitchFamily="66" charset="0"/>
                <a:sym typeface="Wingdings" panose="05000000000000000000" pitchFamily="2" charset="2"/>
              </a:rPr>
              <a:t>π</a:t>
            </a:r>
            <a:r>
              <a:rPr lang="en-US" sz="1200" dirty="0">
                <a:solidFill>
                  <a:srgbClr val="0000FF"/>
                </a:solidFill>
                <a:latin typeface="Comic Sans MS" panose="030F0702030302020204" pitchFamily="66" charset="0"/>
                <a:sym typeface="Wingdings" panose="05000000000000000000" pitchFamily="2" charset="2"/>
              </a:rPr>
              <a:t>/</a:t>
            </a:r>
            <a:r>
              <a:rPr lang="en-US" sz="1200" baseline="-25000" dirty="0">
                <a:solidFill>
                  <a:srgbClr val="0000FF"/>
                </a:solidFill>
                <a:latin typeface="Comic Sans MS" panose="030F0702030302020204" pitchFamily="66" charset="0"/>
                <a:sym typeface="Wingdings" panose="05000000000000000000" pitchFamily="2" charset="2"/>
              </a:rPr>
              <a:t>2</a:t>
            </a:r>
            <a:r>
              <a:rPr lang="en-US" sz="1200" dirty="0">
                <a:solidFill>
                  <a:srgbClr val="0000FF"/>
                </a:solidFill>
                <a:latin typeface="Comic Sans MS" panose="030F0702030302020204" pitchFamily="66" charset="0"/>
                <a:sym typeface="Wingdings" panose="05000000000000000000" pitchFamily="2" charset="2"/>
              </a:rPr>
              <a:t>, </a:t>
            </a:r>
            <a:r>
              <a:rPr lang="en-US" sz="1200" baseline="30000" dirty="0">
                <a:solidFill>
                  <a:srgbClr val="0000FF"/>
                </a:solidFill>
                <a:latin typeface="Comic Sans MS" panose="030F0702030302020204" pitchFamily="66" charset="0"/>
                <a:sym typeface="Wingdings" panose="05000000000000000000" pitchFamily="2" charset="2"/>
              </a:rPr>
              <a:t>7</a:t>
            </a:r>
            <a:r>
              <a:rPr lang="el-GR" sz="1200" baseline="30000" dirty="0">
                <a:solidFill>
                  <a:srgbClr val="0000FF"/>
                </a:solidFill>
                <a:latin typeface="Comic Sans MS" panose="030F0702030302020204" pitchFamily="66" charset="0"/>
                <a:sym typeface="Wingdings" panose="05000000000000000000" pitchFamily="2" charset="2"/>
              </a:rPr>
              <a:t>π</a:t>
            </a:r>
            <a:r>
              <a:rPr lang="en-US" sz="1200" dirty="0">
                <a:solidFill>
                  <a:srgbClr val="0000FF"/>
                </a:solidFill>
                <a:latin typeface="Comic Sans MS" panose="030F0702030302020204" pitchFamily="66" charset="0"/>
                <a:sym typeface="Wingdings" panose="05000000000000000000" pitchFamily="2" charset="2"/>
              </a:rPr>
              <a:t>/</a:t>
            </a:r>
            <a:r>
              <a:rPr lang="en-US" sz="1200" baseline="-25000" dirty="0">
                <a:solidFill>
                  <a:srgbClr val="0000FF"/>
                </a:solidFill>
                <a:latin typeface="Comic Sans MS" panose="030F0702030302020204" pitchFamily="66" charset="0"/>
                <a:sym typeface="Wingdings" panose="05000000000000000000" pitchFamily="2" charset="2"/>
              </a:rPr>
              <a:t>4</a:t>
            </a:r>
            <a:r>
              <a:rPr lang="en-US" sz="1200" dirty="0">
                <a:solidFill>
                  <a:srgbClr val="0000FF"/>
                </a:solidFill>
                <a:latin typeface="Comic Sans MS" panose="030F0702030302020204" pitchFamily="66" charset="0"/>
                <a:sym typeface="Wingdings" panose="05000000000000000000" pitchFamily="2" charset="2"/>
              </a:rPr>
              <a:t> and 2</a:t>
            </a:r>
            <a:r>
              <a:rPr lang="el-GR" sz="1200" dirty="0">
                <a:solidFill>
                  <a:srgbClr val="0000FF"/>
                </a:solidFill>
                <a:latin typeface="Comic Sans MS" panose="030F0702030302020204" pitchFamily="66" charset="0"/>
                <a:sym typeface="Wingdings" panose="05000000000000000000" pitchFamily="2" charset="2"/>
              </a:rPr>
              <a:t>π</a:t>
            </a:r>
            <a:endParaRPr lang="en-US" sz="1200" dirty="0">
              <a:solidFill>
                <a:srgbClr val="0000FF"/>
              </a:solidFill>
              <a:latin typeface="Comic Sans MS" panose="030F0702030302020204" pitchFamily="66" charset="0"/>
              <a:sym typeface="Wingdings" panose="05000000000000000000" pitchFamily="2" charset="2"/>
            </a:endParaRPr>
          </a:p>
          <a:p>
            <a:pPr algn="ctr"/>
            <a:r>
              <a:rPr lang="en-US" sz="1200" dirty="0">
                <a:solidFill>
                  <a:srgbClr val="0000FF"/>
                </a:solidFill>
                <a:latin typeface="Comic Sans MS" panose="030F0702030302020204" pitchFamily="66" charset="0"/>
                <a:sym typeface="Wingdings" panose="05000000000000000000" pitchFamily="2" charset="2"/>
              </a:rPr>
              <a:t>(this way we will have enough points to use to work out the shape…)</a:t>
            </a:r>
            <a:endParaRPr lang="en-GB" sz="1200" dirty="0">
              <a:solidFill>
                <a:srgbClr val="0000FF"/>
              </a:solidFill>
              <a:latin typeface="Comic Sans MS" panose="030F0702030302020204" pitchFamily="66" charset="0"/>
            </a:endParaRPr>
          </a:p>
        </p:txBody>
      </p:sp>
      <p:sp>
        <p:nvSpPr>
          <p:cNvPr id="36" name="Rectangle 35"/>
          <p:cNvSpPr/>
          <p:nvPr/>
        </p:nvSpPr>
        <p:spPr>
          <a:xfrm>
            <a:off x="1376968" y="3588539"/>
            <a:ext cx="871870" cy="22328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 name="Group 37"/>
          <p:cNvGrpSpPr/>
          <p:nvPr/>
        </p:nvGrpSpPr>
        <p:grpSpPr>
          <a:xfrm>
            <a:off x="7660758" y="2682950"/>
            <a:ext cx="152400" cy="152400"/>
            <a:chOff x="5105400" y="5029200"/>
            <a:chExt cx="152400" cy="152400"/>
          </a:xfrm>
        </p:grpSpPr>
        <p:cxnSp>
          <p:nvCxnSpPr>
            <p:cNvPr id="39" name="Straight Connector 38"/>
            <p:cNvCxnSpPr/>
            <p:nvPr/>
          </p:nvCxnSpPr>
          <p:spPr>
            <a:xfrm>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a:off x="7754678" y="2502195"/>
            <a:ext cx="279244" cy="276999"/>
          </a:xfrm>
          <a:prstGeom prst="rect">
            <a:avLst/>
          </a:prstGeom>
          <a:noFill/>
        </p:spPr>
        <p:txBody>
          <a:bodyPr wrap="none" rtlCol="0">
            <a:spAutoFit/>
          </a:bodyPr>
          <a:lstStyle/>
          <a:p>
            <a:r>
              <a:rPr lang="en-US" sz="1200" b="1" dirty="0">
                <a:solidFill>
                  <a:srgbClr val="0000FF"/>
                </a:solidFill>
                <a:latin typeface="Comic Sans MS" panose="030F0702030302020204" pitchFamily="66" charset="0"/>
              </a:rPr>
              <a:t>5</a:t>
            </a:r>
            <a:endParaRPr lang="en-GB" sz="1200" b="1" dirty="0">
              <a:solidFill>
                <a:srgbClr val="0000FF"/>
              </a:solidFill>
              <a:latin typeface="Comic Sans MS" panose="030F0702030302020204" pitchFamily="66" charset="0"/>
            </a:endParaRPr>
          </a:p>
        </p:txBody>
      </p:sp>
      <p:grpSp>
        <p:nvGrpSpPr>
          <p:cNvPr id="48" name="Group 47"/>
          <p:cNvGrpSpPr/>
          <p:nvPr/>
        </p:nvGrpSpPr>
        <p:grpSpPr>
          <a:xfrm>
            <a:off x="6852683" y="1959936"/>
            <a:ext cx="152400" cy="152400"/>
            <a:chOff x="5105400" y="5029200"/>
            <a:chExt cx="152400" cy="152400"/>
          </a:xfrm>
        </p:grpSpPr>
        <p:cxnSp>
          <p:nvCxnSpPr>
            <p:cNvPr id="49" name="Straight Connector 48"/>
            <p:cNvCxnSpPr/>
            <p:nvPr/>
          </p:nvCxnSpPr>
          <p:spPr>
            <a:xfrm>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6026889" y="2675862"/>
            <a:ext cx="152400" cy="152400"/>
            <a:chOff x="5105400" y="5029200"/>
            <a:chExt cx="152400" cy="152400"/>
          </a:xfrm>
        </p:grpSpPr>
        <p:cxnSp>
          <p:nvCxnSpPr>
            <p:cNvPr id="52" name="Straight Connector 51"/>
            <p:cNvCxnSpPr/>
            <p:nvPr/>
          </p:nvCxnSpPr>
          <p:spPr>
            <a:xfrm>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4480912" y="4894520"/>
            <a:ext cx="3822268" cy="1219200"/>
            <a:chOff x="4204466" y="1811079"/>
            <a:chExt cx="3822268" cy="1219200"/>
          </a:xfrm>
        </p:grpSpPr>
        <p:sp>
          <p:nvSpPr>
            <p:cNvPr id="56" name="Line 91"/>
            <p:cNvSpPr>
              <a:spLocks noChangeShapeType="1"/>
            </p:cNvSpPr>
            <p:nvPr/>
          </p:nvSpPr>
          <p:spPr bwMode="auto">
            <a:xfrm>
              <a:off x="4603121" y="2420679"/>
              <a:ext cx="2743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 name="Line 92"/>
            <p:cNvSpPr>
              <a:spLocks noChangeShapeType="1"/>
            </p:cNvSpPr>
            <p:nvPr/>
          </p:nvSpPr>
          <p:spPr bwMode="auto">
            <a:xfrm>
              <a:off x="5288921" y="2344479"/>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8" name="Line 93"/>
            <p:cNvSpPr>
              <a:spLocks noChangeShapeType="1"/>
            </p:cNvSpPr>
            <p:nvPr/>
          </p:nvSpPr>
          <p:spPr bwMode="auto">
            <a:xfrm>
              <a:off x="5974721" y="2344479"/>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9" name="Line 94"/>
            <p:cNvSpPr>
              <a:spLocks noChangeShapeType="1"/>
            </p:cNvSpPr>
            <p:nvPr/>
          </p:nvSpPr>
          <p:spPr bwMode="auto">
            <a:xfrm>
              <a:off x="6660521" y="2344479"/>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0" name="Line 95"/>
            <p:cNvSpPr>
              <a:spLocks noChangeShapeType="1"/>
            </p:cNvSpPr>
            <p:nvPr/>
          </p:nvSpPr>
          <p:spPr bwMode="auto">
            <a:xfrm>
              <a:off x="7346321" y="2344479"/>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 name="Line 131"/>
            <p:cNvSpPr>
              <a:spLocks noChangeShapeType="1"/>
            </p:cNvSpPr>
            <p:nvPr/>
          </p:nvSpPr>
          <p:spPr bwMode="auto">
            <a:xfrm>
              <a:off x="4603121" y="2115879"/>
              <a:ext cx="0" cy="609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 name="Text Box 136"/>
            <p:cNvSpPr txBox="1">
              <a:spLocks noChangeArrowheads="1"/>
            </p:cNvSpPr>
            <p:nvPr/>
          </p:nvSpPr>
          <p:spPr bwMode="auto">
            <a:xfrm>
              <a:off x="7344759" y="1931582"/>
              <a:ext cx="681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400" dirty="0">
                  <a:latin typeface="Comic Sans MS" pitchFamily="66" charset="0"/>
                </a:rPr>
                <a:t>Cos</a:t>
              </a:r>
              <a:r>
                <a:rPr lang="el-GR" altLang="en-US" sz="1400" dirty="0">
                  <a:latin typeface="Comic Sans MS" pitchFamily="66" charset="0"/>
                </a:rPr>
                <a:t>θ</a:t>
              </a:r>
            </a:p>
          </p:txBody>
        </p:sp>
        <p:sp>
          <p:nvSpPr>
            <p:cNvPr id="63" name="TextBox 62"/>
            <p:cNvSpPr txBox="1"/>
            <p:nvPr/>
          </p:nvSpPr>
          <p:spPr>
            <a:xfrm>
              <a:off x="5012538" y="2480469"/>
              <a:ext cx="533400" cy="307777"/>
            </a:xfrm>
            <a:prstGeom prst="rect">
              <a:avLst/>
            </a:prstGeom>
            <a:noFill/>
          </p:spPr>
          <p:txBody>
            <a:bodyPr wrap="square" rtlCol="0">
              <a:spAutoFit/>
            </a:bodyPr>
            <a:lstStyle/>
            <a:p>
              <a:pPr algn="ctr"/>
              <a:r>
                <a:rPr lang="el-GR" sz="1400" baseline="30000" dirty="0">
                  <a:latin typeface="Comic Sans MS" panose="030F0702030302020204" pitchFamily="66" charset="0"/>
                </a:rPr>
                <a:t>π</a:t>
              </a:r>
              <a:r>
                <a:rPr lang="en-GB" sz="1400" dirty="0">
                  <a:latin typeface="Comic Sans MS" panose="030F0702030302020204" pitchFamily="66" charset="0"/>
                </a:rPr>
                <a:t>/</a:t>
              </a:r>
              <a:r>
                <a:rPr lang="en-GB" sz="1400" baseline="-25000" dirty="0">
                  <a:latin typeface="Comic Sans MS" panose="030F0702030302020204" pitchFamily="66" charset="0"/>
                </a:rPr>
                <a:t>2</a:t>
              </a:r>
            </a:p>
          </p:txBody>
        </p:sp>
        <p:sp>
          <p:nvSpPr>
            <p:cNvPr id="64" name="TextBox 63"/>
            <p:cNvSpPr txBox="1"/>
            <p:nvPr/>
          </p:nvSpPr>
          <p:spPr>
            <a:xfrm>
              <a:off x="6408949" y="2494646"/>
              <a:ext cx="533400" cy="307777"/>
            </a:xfrm>
            <a:prstGeom prst="rect">
              <a:avLst/>
            </a:prstGeom>
            <a:noFill/>
          </p:spPr>
          <p:txBody>
            <a:bodyPr wrap="square" rtlCol="0">
              <a:spAutoFit/>
            </a:bodyPr>
            <a:lstStyle/>
            <a:p>
              <a:pPr algn="ctr"/>
              <a:r>
                <a:rPr lang="en-GB" sz="1400" baseline="30000" dirty="0">
                  <a:latin typeface="Comic Sans MS" panose="030F0702030302020204" pitchFamily="66" charset="0"/>
                </a:rPr>
                <a:t>3</a:t>
              </a:r>
              <a:r>
                <a:rPr lang="el-GR" sz="1400" baseline="30000" dirty="0">
                  <a:latin typeface="Comic Sans MS" panose="030F0702030302020204" pitchFamily="66" charset="0"/>
                </a:rPr>
                <a:t>π</a:t>
              </a:r>
              <a:r>
                <a:rPr lang="en-GB" sz="1400" dirty="0">
                  <a:latin typeface="Comic Sans MS" panose="030F0702030302020204" pitchFamily="66" charset="0"/>
                </a:rPr>
                <a:t>/</a:t>
              </a:r>
              <a:r>
                <a:rPr lang="en-GB" sz="1400" baseline="-25000" dirty="0">
                  <a:latin typeface="Comic Sans MS" panose="030F0702030302020204" pitchFamily="66" charset="0"/>
                </a:rPr>
                <a:t>2</a:t>
              </a:r>
            </a:p>
          </p:txBody>
        </p:sp>
        <p:sp>
          <p:nvSpPr>
            <p:cNvPr id="65" name="TextBox 64"/>
            <p:cNvSpPr txBox="1"/>
            <p:nvPr/>
          </p:nvSpPr>
          <p:spPr>
            <a:xfrm>
              <a:off x="4328512" y="1955929"/>
              <a:ext cx="328549" cy="307777"/>
            </a:xfrm>
            <a:prstGeom prst="rect">
              <a:avLst/>
            </a:prstGeom>
            <a:noFill/>
          </p:spPr>
          <p:txBody>
            <a:bodyPr wrap="square" rtlCol="0">
              <a:spAutoFit/>
            </a:bodyPr>
            <a:lstStyle/>
            <a:p>
              <a:pPr algn="ctr"/>
              <a:r>
                <a:rPr lang="en-GB" sz="1400" b="1" dirty="0">
                  <a:latin typeface="Comic Sans MS" panose="030F0702030302020204" pitchFamily="66" charset="0"/>
                </a:rPr>
                <a:t>1</a:t>
              </a:r>
            </a:p>
          </p:txBody>
        </p:sp>
        <p:sp>
          <p:nvSpPr>
            <p:cNvPr id="66" name="TextBox 65"/>
            <p:cNvSpPr txBox="1"/>
            <p:nvPr/>
          </p:nvSpPr>
          <p:spPr>
            <a:xfrm>
              <a:off x="4204466" y="2554896"/>
              <a:ext cx="463228" cy="307777"/>
            </a:xfrm>
            <a:prstGeom prst="rect">
              <a:avLst/>
            </a:prstGeom>
            <a:noFill/>
          </p:spPr>
          <p:txBody>
            <a:bodyPr wrap="square" rtlCol="0">
              <a:spAutoFit/>
            </a:bodyPr>
            <a:lstStyle/>
            <a:p>
              <a:pPr algn="ctr"/>
              <a:r>
                <a:rPr lang="en-GB" sz="1400" b="1" dirty="0">
                  <a:latin typeface="Comic Sans MS" panose="030F0702030302020204" pitchFamily="66" charset="0"/>
                </a:rPr>
                <a:t>-1</a:t>
              </a:r>
            </a:p>
          </p:txBody>
        </p:sp>
        <p:sp>
          <p:nvSpPr>
            <p:cNvPr id="67" name="TextBox 66"/>
            <p:cNvSpPr txBox="1"/>
            <p:nvPr/>
          </p:nvSpPr>
          <p:spPr>
            <a:xfrm>
              <a:off x="4356866" y="2250096"/>
              <a:ext cx="257665" cy="307777"/>
            </a:xfrm>
            <a:prstGeom prst="rect">
              <a:avLst/>
            </a:prstGeom>
            <a:noFill/>
          </p:spPr>
          <p:txBody>
            <a:bodyPr wrap="square" rtlCol="0">
              <a:spAutoFit/>
            </a:bodyPr>
            <a:lstStyle/>
            <a:p>
              <a:pPr algn="ctr"/>
              <a:r>
                <a:rPr lang="en-GB" sz="1400" b="1" dirty="0">
                  <a:latin typeface="Comic Sans MS" panose="030F0702030302020204" pitchFamily="66" charset="0"/>
                </a:rPr>
                <a:t>0</a:t>
              </a:r>
            </a:p>
          </p:txBody>
        </p:sp>
        <p:sp>
          <p:nvSpPr>
            <p:cNvPr id="68" name="TextBox 67"/>
            <p:cNvSpPr txBox="1"/>
            <p:nvPr/>
          </p:nvSpPr>
          <p:spPr>
            <a:xfrm>
              <a:off x="5813526" y="2452114"/>
              <a:ext cx="310828" cy="307777"/>
            </a:xfrm>
            <a:prstGeom prst="rect">
              <a:avLst/>
            </a:prstGeom>
            <a:noFill/>
          </p:spPr>
          <p:txBody>
            <a:bodyPr wrap="square" rtlCol="0">
              <a:spAutoFit/>
            </a:bodyPr>
            <a:lstStyle/>
            <a:p>
              <a:pPr algn="ct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69" name="TextBox 68"/>
            <p:cNvSpPr txBox="1"/>
            <p:nvPr/>
          </p:nvSpPr>
          <p:spPr>
            <a:xfrm>
              <a:off x="7146138" y="2498188"/>
              <a:ext cx="413611" cy="307777"/>
            </a:xfrm>
            <a:prstGeom prst="rect">
              <a:avLst/>
            </a:prstGeom>
            <a:noFill/>
          </p:spPr>
          <p:txBody>
            <a:bodyPr wrap="square" rtlCol="0">
              <a:spAutoFit/>
            </a:bodyPr>
            <a:lstStyle/>
            <a:p>
              <a:pPr algn="ctr"/>
              <a:r>
                <a:rPr lang="en-GB" sz="1400" dirty="0">
                  <a:latin typeface="Comic Sans MS" panose="030F0702030302020204" pitchFamily="66" charset="0"/>
                </a:rPr>
                <a:t>2</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70" name="Arc 108"/>
            <p:cNvSpPr>
              <a:spLocks/>
            </p:cNvSpPr>
            <p:nvPr/>
          </p:nvSpPr>
          <p:spPr bwMode="auto">
            <a:xfrm>
              <a:off x="4603121" y="2115879"/>
              <a:ext cx="668338" cy="914400"/>
            </a:xfrm>
            <a:custGeom>
              <a:avLst/>
              <a:gdLst>
                <a:gd name="T0" fmla="*/ 0 w 15788"/>
                <a:gd name="T1" fmla="*/ 0 h 21600"/>
                <a:gd name="T2" fmla="*/ 28292100 w 15788"/>
                <a:gd name="T3" fmla="*/ 12292076 h 21600"/>
                <a:gd name="T4" fmla="*/ 0 w 15788"/>
                <a:gd name="T5" fmla="*/ 38709600 h 21600"/>
                <a:gd name="T6" fmla="*/ 0 60000 65536"/>
                <a:gd name="T7" fmla="*/ 0 60000 65536"/>
                <a:gd name="T8" fmla="*/ 0 60000 65536"/>
              </a:gdLst>
              <a:ahLst/>
              <a:cxnLst>
                <a:cxn ang="T6">
                  <a:pos x="T0" y="T1"/>
                </a:cxn>
                <a:cxn ang="T7">
                  <a:pos x="T2" y="T3"/>
                </a:cxn>
                <a:cxn ang="T8">
                  <a:pos x="T4" y="T5"/>
                </a:cxn>
              </a:cxnLst>
              <a:rect l="0" t="0" r="r" b="b"/>
              <a:pathLst>
                <a:path w="15788" h="21600" fill="none" extrusionOk="0">
                  <a:moveTo>
                    <a:pt x="-1" y="0"/>
                  </a:moveTo>
                  <a:cubicBezTo>
                    <a:pt x="5985" y="0"/>
                    <a:pt x="11703" y="2483"/>
                    <a:pt x="15788" y="6858"/>
                  </a:cubicBezTo>
                </a:path>
                <a:path w="15788" h="21600" stroke="0" extrusionOk="0">
                  <a:moveTo>
                    <a:pt x="-1" y="0"/>
                  </a:moveTo>
                  <a:cubicBezTo>
                    <a:pt x="5985" y="0"/>
                    <a:pt x="11703" y="2483"/>
                    <a:pt x="15788" y="6858"/>
                  </a:cubicBezTo>
                  <a:lnTo>
                    <a:pt x="0" y="21600"/>
                  </a:lnTo>
                  <a:lnTo>
                    <a:pt x="-1" y="0"/>
                  </a:lnTo>
                  <a:close/>
                </a:path>
              </a:pathLst>
            </a:cu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1" name="Arc 109"/>
            <p:cNvSpPr>
              <a:spLocks/>
            </p:cNvSpPr>
            <p:nvPr/>
          </p:nvSpPr>
          <p:spPr bwMode="auto">
            <a:xfrm flipH="1" flipV="1">
              <a:off x="5290509" y="1811079"/>
              <a:ext cx="688975" cy="914400"/>
            </a:xfrm>
            <a:custGeom>
              <a:avLst/>
              <a:gdLst>
                <a:gd name="T0" fmla="*/ 0 w 16272"/>
                <a:gd name="T1" fmla="*/ 8975 h 21600"/>
                <a:gd name="T2" fmla="*/ 29171986 w 16272"/>
                <a:gd name="T3" fmla="*/ 12292076 h 21600"/>
                <a:gd name="T4" fmla="*/ 867697 w 16272"/>
                <a:gd name="T5" fmla="*/ 38709600 h 21600"/>
                <a:gd name="T6" fmla="*/ 0 60000 65536"/>
                <a:gd name="T7" fmla="*/ 0 60000 65536"/>
                <a:gd name="T8" fmla="*/ 0 60000 65536"/>
              </a:gdLst>
              <a:ahLst/>
              <a:cxnLst>
                <a:cxn ang="T6">
                  <a:pos x="T0" y="T1"/>
                </a:cxn>
                <a:cxn ang="T7">
                  <a:pos x="T2" y="T3"/>
                </a:cxn>
                <a:cxn ang="T8">
                  <a:pos x="T4" y="T5"/>
                </a:cxn>
              </a:cxnLst>
              <a:rect l="0" t="0" r="r" b="b"/>
              <a:pathLst>
                <a:path w="16272" h="21600" fill="none" extrusionOk="0">
                  <a:moveTo>
                    <a:pt x="0" y="5"/>
                  </a:moveTo>
                  <a:cubicBezTo>
                    <a:pt x="161" y="1"/>
                    <a:pt x="322" y="-1"/>
                    <a:pt x="484" y="0"/>
                  </a:cubicBezTo>
                  <a:cubicBezTo>
                    <a:pt x="6469" y="0"/>
                    <a:pt x="12187" y="2483"/>
                    <a:pt x="16272" y="6858"/>
                  </a:cubicBezTo>
                </a:path>
                <a:path w="16272" h="21600" stroke="0" extrusionOk="0">
                  <a:moveTo>
                    <a:pt x="0" y="5"/>
                  </a:moveTo>
                  <a:cubicBezTo>
                    <a:pt x="161" y="1"/>
                    <a:pt x="322" y="-1"/>
                    <a:pt x="484" y="0"/>
                  </a:cubicBezTo>
                  <a:cubicBezTo>
                    <a:pt x="6469" y="0"/>
                    <a:pt x="12187" y="2483"/>
                    <a:pt x="16272" y="6858"/>
                  </a:cubicBezTo>
                  <a:lnTo>
                    <a:pt x="484" y="21600"/>
                  </a:lnTo>
                  <a:lnTo>
                    <a:pt x="0" y="5"/>
                  </a:lnTo>
                  <a:close/>
                </a:path>
              </a:pathLst>
            </a:cu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 name="Arc 110"/>
            <p:cNvSpPr>
              <a:spLocks/>
            </p:cNvSpPr>
            <p:nvPr/>
          </p:nvSpPr>
          <p:spPr bwMode="auto">
            <a:xfrm flipH="1">
              <a:off x="6660521" y="2115879"/>
              <a:ext cx="668338" cy="914400"/>
            </a:xfrm>
            <a:custGeom>
              <a:avLst/>
              <a:gdLst>
                <a:gd name="T0" fmla="*/ 0 w 15788"/>
                <a:gd name="T1" fmla="*/ 0 h 21600"/>
                <a:gd name="T2" fmla="*/ 28292100 w 15788"/>
                <a:gd name="T3" fmla="*/ 12292076 h 21600"/>
                <a:gd name="T4" fmla="*/ 0 w 15788"/>
                <a:gd name="T5" fmla="*/ 38709600 h 21600"/>
                <a:gd name="T6" fmla="*/ 0 60000 65536"/>
                <a:gd name="T7" fmla="*/ 0 60000 65536"/>
                <a:gd name="T8" fmla="*/ 0 60000 65536"/>
              </a:gdLst>
              <a:ahLst/>
              <a:cxnLst>
                <a:cxn ang="T6">
                  <a:pos x="T0" y="T1"/>
                </a:cxn>
                <a:cxn ang="T7">
                  <a:pos x="T2" y="T3"/>
                </a:cxn>
                <a:cxn ang="T8">
                  <a:pos x="T4" y="T5"/>
                </a:cxn>
              </a:cxnLst>
              <a:rect l="0" t="0" r="r" b="b"/>
              <a:pathLst>
                <a:path w="15788" h="21600" fill="none" extrusionOk="0">
                  <a:moveTo>
                    <a:pt x="-1" y="0"/>
                  </a:moveTo>
                  <a:cubicBezTo>
                    <a:pt x="5985" y="0"/>
                    <a:pt x="11703" y="2483"/>
                    <a:pt x="15788" y="6858"/>
                  </a:cubicBezTo>
                </a:path>
                <a:path w="15788" h="21600" stroke="0" extrusionOk="0">
                  <a:moveTo>
                    <a:pt x="-1" y="0"/>
                  </a:moveTo>
                  <a:cubicBezTo>
                    <a:pt x="5985" y="0"/>
                    <a:pt x="11703" y="2483"/>
                    <a:pt x="15788" y="6858"/>
                  </a:cubicBezTo>
                  <a:lnTo>
                    <a:pt x="0" y="21600"/>
                  </a:lnTo>
                  <a:lnTo>
                    <a:pt x="-1" y="0"/>
                  </a:lnTo>
                  <a:close/>
                </a:path>
              </a:pathLst>
            </a:cu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3" name="Arc 111"/>
            <p:cNvSpPr>
              <a:spLocks/>
            </p:cNvSpPr>
            <p:nvPr/>
          </p:nvSpPr>
          <p:spPr bwMode="auto">
            <a:xfrm flipV="1">
              <a:off x="5974721" y="1811079"/>
              <a:ext cx="668338" cy="914400"/>
            </a:xfrm>
            <a:custGeom>
              <a:avLst/>
              <a:gdLst>
                <a:gd name="T0" fmla="*/ 0 w 15788"/>
                <a:gd name="T1" fmla="*/ 0 h 21600"/>
                <a:gd name="T2" fmla="*/ 28292100 w 15788"/>
                <a:gd name="T3" fmla="*/ 12292076 h 21600"/>
                <a:gd name="T4" fmla="*/ 0 w 15788"/>
                <a:gd name="T5" fmla="*/ 38709600 h 21600"/>
                <a:gd name="T6" fmla="*/ 0 60000 65536"/>
                <a:gd name="T7" fmla="*/ 0 60000 65536"/>
                <a:gd name="T8" fmla="*/ 0 60000 65536"/>
              </a:gdLst>
              <a:ahLst/>
              <a:cxnLst>
                <a:cxn ang="T6">
                  <a:pos x="T0" y="T1"/>
                </a:cxn>
                <a:cxn ang="T7">
                  <a:pos x="T2" y="T3"/>
                </a:cxn>
                <a:cxn ang="T8">
                  <a:pos x="T4" y="T5"/>
                </a:cxn>
              </a:cxnLst>
              <a:rect l="0" t="0" r="r" b="b"/>
              <a:pathLst>
                <a:path w="15788" h="21600" fill="none" extrusionOk="0">
                  <a:moveTo>
                    <a:pt x="-1" y="0"/>
                  </a:moveTo>
                  <a:cubicBezTo>
                    <a:pt x="5985" y="0"/>
                    <a:pt x="11703" y="2483"/>
                    <a:pt x="15788" y="6858"/>
                  </a:cubicBezTo>
                </a:path>
                <a:path w="15788" h="21600" stroke="0" extrusionOk="0">
                  <a:moveTo>
                    <a:pt x="-1" y="0"/>
                  </a:moveTo>
                  <a:cubicBezTo>
                    <a:pt x="5985" y="0"/>
                    <a:pt x="11703" y="2483"/>
                    <a:pt x="15788" y="6858"/>
                  </a:cubicBezTo>
                  <a:lnTo>
                    <a:pt x="0" y="21600"/>
                  </a:lnTo>
                  <a:lnTo>
                    <a:pt x="-1" y="0"/>
                  </a:lnTo>
                  <a:close/>
                </a:path>
              </a:pathLst>
            </a:cu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74" name="Group 73"/>
          <p:cNvGrpSpPr/>
          <p:nvPr/>
        </p:nvGrpSpPr>
        <p:grpSpPr>
          <a:xfrm>
            <a:off x="6845594" y="3420141"/>
            <a:ext cx="152400" cy="152400"/>
            <a:chOff x="5105400" y="5029200"/>
            <a:chExt cx="152400" cy="152400"/>
          </a:xfrm>
        </p:grpSpPr>
        <p:cxnSp>
          <p:nvCxnSpPr>
            <p:cNvPr id="75" name="Straight Connector 74"/>
            <p:cNvCxnSpPr/>
            <p:nvPr/>
          </p:nvCxnSpPr>
          <p:spPr>
            <a:xfrm>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77" name="TextBox 76"/>
          <p:cNvSpPr txBox="1"/>
          <p:nvPr/>
        </p:nvSpPr>
        <p:spPr>
          <a:xfrm>
            <a:off x="6503581" y="1665768"/>
            <a:ext cx="898003" cy="276999"/>
          </a:xfrm>
          <a:prstGeom prst="rect">
            <a:avLst/>
          </a:prstGeom>
          <a:noFill/>
        </p:spPr>
        <p:txBody>
          <a:bodyPr wrap="none" rtlCol="0">
            <a:spAutoFit/>
          </a:bodyPr>
          <a:lstStyle/>
          <a:p>
            <a:r>
              <a:rPr lang="en-US" sz="1200" b="1" dirty="0">
                <a:solidFill>
                  <a:srgbClr val="0000FF"/>
                </a:solidFill>
                <a:latin typeface="Comic Sans MS" panose="030F0702030302020204" pitchFamily="66" charset="0"/>
              </a:rPr>
              <a:t>(</a:t>
            </a:r>
            <a:r>
              <a:rPr lang="el-GR" sz="1200" b="1" baseline="30000" dirty="0">
                <a:solidFill>
                  <a:srgbClr val="0000FF"/>
                </a:solidFill>
                <a:latin typeface="Comic Sans MS" panose="030F0702030302020204" pitchFamily="66" charset="0"/>
              </a:rPr>
              <a:t>π</a:t>
            </a:r>
            <a:r>
              <a:rPr lang="en-US" sz="1200" b="1" dirty="0">
                <a:solidFill>
                  <a:srgbClr val="0000FF"/>
                </a:solidFill>
                <a:latin typeface="Comic Sans MS" panose="030F0702030302020204" pitchFamily="66" charset="0"/>
              </a:rPr>
              <a:t>/</a:t>
            </a:r>
            <a:r>
              <a:rPr lang="en-US" sz="1200" b="1" baseline="-25000" dirty="0">
                <a:solidFill>
                  <a:srgbClr val="0000FF"/>
                </a:solidFill>
                <a:latin typeface="Comic Sans MS" panose="030F0702030302020204" pitchFamily="66" charset="0"/>
              </a:rPr>
              <a:t>4</a:t>
            </a:r>
            <a:r>
              <a:rPr lang="en-US" sz="1200" b="1" dirty="0">
                <a:solidFill>
                  <a:srgbClr val="0000FF"/>
                </a:solidFill>
                <a:latin typeface="Comic Sans MS" panose="030F0702030302020204" pitchFamily="66" charset="0"/>
              </a:rPr>
              <a:t>,</a:t>
            </a:r>
            <a:r>
              <a:rPr lang="en-US" sz="1200" b="1" baseline="30000" dirty="0">
                <a:solidFill>
                  <a:srgbClr val="0000FF"/>
                </a:solidFill>
                <a:latin typeface="Comic Sans MS" panose="030F0702030302020204" pitchFamily="66" charset="0"/>
              </a:rPr>
              <a:t>5√2</a:t>
            </a:r>
            <a:r>
              <a:rPr lang="en-US" sz="1200" b="1" dirty="0">
                <a:solidFill>
                  <a:srgbClr val="0000FF"/>
                </a:solidFill>
                <a:latin typeface="Comic Sans MS" panose="030F0702030302020204" pitchFamily="66" charset="0"/>
              </a:rPr>
              <a:t>/</a:t>
            </a:r>
            <a:r>
              <a:rPr lang="en-US" sz="1200" b="1" baseline="-25000" dirty="0">
                <a:solidFill>
                  <a:srgbClr val="0000FF"/>
                </a:solidFill>
                <a:latin typeface="Comic Sans MS" panose="030F0702030302020204" pitchFamily="66" charset="0"/>
              </a:rPr>
              <a:t>2</a:t>
            </a:r>
            <a:r>
              <a:rPr lang="en-US" sz="1200" b="1" dirty="0">
                <a:solidFill>
                  <a:srgbClr val="0000FF"/>
                </a:solidFill>
                <a:latin typeface="Comic Sans MS" panose="030F0702030302020204" pitchFamily="66" charset="0"/>
              </a:rPr>
              <a:t>)</a:t>
            </a:r>
            <a:endParaRPr lang="en-GB" sz="1200" b="1" dirty="0">
              <a:solidFill>
                <a:srgbClr val="0000FF"/>
              </a:solidFill>
              <a:latin typeface="Comic Sans MS" panose="030F0702030302020204" pitchFamily="66" charset="0"/>
            </a:endParaRPr>
          </a:p>
        </p:txBody>
      </p:sp>
      <p:sp>
        <p:nvSpPr>
          <p:cNvPr id="78" name="TextBox 77"/>
          <p:cNvSpPr txBox="1"/>
          <p:nvPr/>
        </p:nvSpPr>
        <p:spPr>
          <a:xfrm>
            <a:off x="6432697" y="3615070"/>
            <a:ext cx="992579" cy="276999"/>
          </a:xfrm>
          <a:prstGeom prst="rect">
            <a:avLst/>
          </a:prstGeom>
          <a:noFill/>
        </p:spPr>
        <p:txBody>
          <a:bodyPr wrap="none" rtlCol="0">
            <a:spAutoFit/>
          </a:bodyPr>
          <a:lstStyle/>
          <a:p>
            <a:r>
              <a:rPr lang="en-US" sz="1200" b="1" dirty="0">
                <a:solidFill>
                  <a:srgbClr val="0000FF"/>
                </a:solidFill>
                <a:latin typeface="Comic Sans MS" panose="030F0702030302020204" pitchFamily="66" charset="0"/>
              </a:rPr>
              <a:t>(</a:t>
            </a:r>
            <a:r>
              <a:rPr lang="en-US" sz="1200" b="1" baseline="30000" dirty="0">
                <a:solidFill>
                  <a:srgbClr val="0000FF"/>
                </a:solidFill>
                <a:latin typeface="Comic Sans MS" panose="030F0702030302020204" pitchFamily="66" charset="0"/>
              </a:rPr>
              <a:t>7</a:t>
            </a:r>
            <a:r>
              <a:rPr lang="el-GR" sz="1200" b="1" baseline="30000" dirty="0">
                <a:solidFill>
                  <a:srgbClr val="0000FF"/>
                </a:solidFill>
                <a:latin typeface="Comic Sans MS" panose="030F0702030302020204" pitchFamily="66" charset="0"/>
              </a:rPr>
              <a:t>π</a:t>
            </a:r>
            <a:r>
              <a:rPr lang="en-US" sz="1200" b="1" dirty="0">
                <a:solidFill>
                  <a:srgbClr val="0000FF"/>
                </a:solidFill>
                <a:latin typeface="Comic Sans MS" panose="030F0702030302020204" pitchFamily="66" charset="0"/>
              </a:rPr>
              <a:t>/</a:t>
            </a:r>
            <a:r>
              <a:rPr lang="en-US" sz="1200" b="1" baseline="-25000" dirty="0">
                <a:solidFill>
                  <a:srgbClr val="0000FF"/>
                </a:solidFill>
                <a:latin typeface="Comic Sans MS" panose="030F0702030302020204" pitchFamily="66" charset="0"/>
              </a:rPr>
              <a:t>4</a:t>
            </a:r>
            <a:r>
              <a:rPr lang="en-US" sz="1200" b="1" dirty="0">
                <a:solidFill>
                  <a:srgbClr val="0000FF"/>
                </a:solidFill>
                <a:latin typeface="Comic Sans MS" panose="030F0702030302020204" pitchFamily="66" charset="0"/>
              </a:rPr>
              <a:t>,</a:t>
            </a:r>
            <a:r>
              <a:rPr lang="en-US" sz="1200" b="1" baseline="30000" dirty="0">
                <a:solidFill>
                  <a:srgbClr val="0000FF"/>
                </a:solidFill>
                <a:latin typeface="Comic Sans MS" panose="030F0702030302020204" pitchFamily="66" charset="0"/>
              </a:rPr>
              <a:t>5√2</a:t>
            </a:r>
            <a:r>
              <a:rPr lang="en-US" sz="1200" b="1" dirty="0">
                <a:solidFill>
                  <a:srgbClr val="0000FF"/>
                </a:solidFill>
                <a:latin typeface="Comic Sans MS" panose="030F0702030302020204" pitchFamily="66" charset="0"/>
              </a:rPr>
              <a:t>/</a:t>
            </a:r>
            <a:r>
              <a:rPr lang="en-US" sz="1200" b="1" baseline="-25000" dirty="0">
                <a:solidFill>
                  <a:srgbClr val="0000FF"/>
                </a:solidFill>
                <a:latin typeface="Comic Sans MS" panose="030F0702030302020204" pitchFamily="66" charset="0"/>
              </a:rPr>
              <a:t>2</a:t>
            </a:r>
            <a:r>
              <a:rPr lang="en-US" sz="1200" b="1" dirty="0">
                <a:solidFill>
                  <a:srgbClr val="0000FF"/>
                </a:solidFill>
                <a:latin typeface="Comic Sans MS" panose="030F0702030302020204" pitchFamily="66" charset="0"/>
              </a:rPr>
              <a:t>)</a:t>
            </a:r>
            <a:endParaRPr lang="en-GB" sz="1200" b="1" dirty="0">
              <a:solidFill>
                <a:srgbClr val="0000FF"/>
              </a:solidFill>
              <a:latin typeface="Comic Sans MS" panose="030F0702030302020204" pitchFamily="66" charset="0"/>
            </a:endParaRPr>
          </a:p>
        </p:txBody>
      </p:sp>
      <p:sp>
        <p:nvSpPr>
          <p:cNvPr id="79" name="TextBox 78"/>
          <p:cNvSpPr txBox="1"/>
          <p:nvPr/>
        </p:nvSpPr>
        <p:spPr>
          <a:xfrm>
            <a:off x="5844362" y="2484474"/>
            <a:ext cx="279244" cy="276999"/>
          </a:xfrm>
          <a:prstGeom prst="rect">
            <a:avLst/>
          </a:prstGeom>
          <a:noFill/>
        </p:spPr>
        <p:txBody>
          <a:bodyPr wrap="none" rtlCol="0">
            <a:spAutoFit/>
          </a:bodyPr>
          <a:lstStyle/>
          <a:p>
            <a:r>
              <a:rPr lang="en-US" sz="1200" b="1" dirty="0">
                <a:solidFill>
                  <a:srgbClr val="0000FF"/>
                </a:solidFill>
                <a:latin typeface="Comic Sans MS" panose="030F0702030302020204" pitchFamily="66" charset="0"/>
              </a:rPr>
              <a:t>0</a:t>
            </a:r>
            <a:endParaRPr lang="en-GB" sz="1200" b="1" dirty="0">
              <a:solidFill>
                <a:srgbClr val="0000FF"/>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0" name="TextBox 79"/>
              <p:cNvSpPr txBox="1"/>
              <p:nvPr/>
            </p:nvSpPr>
            <p:spPr>
              <a:xfrm>
                <a:off x="4391245" y="2248784"/>
                <a:ext cx="143180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1" i="1" smtClean="0">
                          <a:solidFill>
                            <a:srgbClr val="FF0000"/>
                          </a:solidFill>
                          <a:latin typeface="Cambria Math"/>
                        </a:rPr>
                        <m:t>𝒓</m:t>
                      </m:r>
                      <m:r>
                        <a:rPr lang="en-US" sz="1600" b="1" i="1" smtClean="0">
                          <a:solidFill>
                            <a:srgbClr val="FF0000"/>
                          </a:solidFill>
                          <a:latin typeface="Cambria Math"/>
                        </a:rPr>
                        <m:t>=</m:t>
                      </m:r>
                      <m:r>
                        <a:rPr lang="en-US" sz="1600" b="1" i="1" smtClean="0">
                          <a:solidFill>
                            <a:srgbClr val="FF0000"/>
                          </a:solidFill>
                          <a:latin typeface="Cambria Math"/>
                        </a:rPr>
                        <m:t>𝟐</m:t>
                      </m:r>
                      <m:r>
                        <a:rPr lang="en-US" sz="1600" b="1" i="1" smtClean="0">
                          <a:solidFill>
                            <a:srgbClr val="FF0000"/>
                          </a:solidFill>
                          <a:latin typeface="Cambria Math"/>
                        </a:rPr>
                        <m:t>+</m:t>
                      </m:r>
                      <m:r>
                        <a:rPr lang="en-US" sz="1600" b="1" i="1" smtClean="0">
                          <a:solidFill>
                            <a:srgbClr val="FF0000"/>
                          </a:solidFill>
                          <a:latin typeface="Cambria Math"/>
                        </a:rPr>
                        <m:t>𝒄𝒐𝒔</m:t>
                      </m:r>
                      <m:r>
                        <a:rPr lang="en-US" sz="1600" b="1" i="1" smtClean="0">
                          <a:solidFill>
                            <a:srgbClr val="FF0000"/>
                          </a:solidFill>
                          <a:latin typeface="Cambria Math"/>
                          <a:ea typeface="Cambria Math"/>
                        </a:rPr>
                        <m:t>𝜽</m:t>
                      </m:r>
                    </m:oMath>
                  </m:oMathPara>
                </a14:m>
                <a:endParaRPr lang="en-GB" sz="1600" b="1" dirty="0">
                  <a:solidFill>
                    <a:srgbClr val="FF0000"/>
                  </a:solidFill>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4391245" y="2248784"/>
                <a:ext cx="1431802" cy="338554"/>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a:off x="7265579" y="3283686"/>
                <a:ext cx="118673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1" i="1" smtClean="0">
                          <a:solidFill>
                            <a:srgbClr val="0000FF"/>
                          </a:solidFill>
                          <a:latin typeface="Cambria Math"/>
                        </a:rPr>
                        <m:t>𝒓</m:t>
                      </m:r>
                      <m:r>
                        <a:rPr lang="en-US" sz="1600" b="1" i="1" smtClean="0">
                          <a:solidFill>
                            <a:srgbClr val="0000FF"/>
                          </a:solidFill>
                          <a:latin typeface="Cambria Math"/>
                        </a:rPr>
                        <m:t>=</m:t>
                      </m:r>
                      <m:r>
                        <a:rPr lang="en-US" sz="1600" b="1" i="1" smtClean="0">
                          <a:solidFill>
                            <a:srgbClr val="0000FF"/>
                          </a:solidFill>
                          <a:latin typeface="Cambria Math"/>
                        </a:rPr>
                        <m:t>𝟓</m:t>
                      </m:r>
                      <m:r>
                        <a:rPr lang="en-US" sz="1600" b="1" i="1" smtClean="0">
                          <a:solidFill>
                            <a:srgbClr val="0000FF"/>
                          </a:solidFill>
                          <a:latin typeface="Cambria Math"/>
                        </a:rPr>
                        <m:t>𝒄𝒐𝒔</m:t>
                      </m:r>
                      <m:r>
                        <a:rPr lang="en-US" sz="1600" b="1" i="1" smtClean="0">
                          <a:solidFill>
                            <a:srgbClr val="0000FF"/>
                          </a:solidFill>
                          <a:latin typeface="Cambria Math"/>
                          <a:ea typeface="Cambria Math"/>
                        </a:rPr>
                        <m:t>𝜽</m:t>
                      </m:r>
                    </m:oMath>
                  </m:oMathPara>
                </a14:m>
                <a:endParaRPr lang="en-GB" sz="1600" b="1" dirty="0">
                  <a:solidFill>
                    <a:srgbClr val="0000FF"/>
                  </a:solidFill>
                </a:endParaRPr>
              </a:p>
            </p:txBody>
          </p:sp>
        </mc:Choice>
        <mc:Fallback xmlns="">
          <p:sp>
            <p:nvSpPr>
              <p:cNvPr id="81" name="TextBox 80"/>
              <p:cNvSpPr txBox="1">
                <a:spLocks noRot="1" noChangeAspect="1" noMove="1" noResize="1" noEditPoints="1" noAdjustHandles="1" noChangeArrowheads="1" noChangeShapeType="1" noTextEdit="1"/>
              </p:cNvSpPr>
              <p:nvPr/>
            </p:nvSpPr>
            <p:spPr>
              <a:xfrm>
                <a:off x="7265579" y="3283686"/>
                <a:ext cx="1186735" cy="338554"/>
              </a:xfrm>
              <a:prstGeom prst="rect">
                <a:avLst/>
              </a:prstGeom>
              <a:blipFill>
                <a:blip r:embed="rId6"/>
                <a:stretch>
                  <a:fillRect/>
                </a:stretch>
              </a:blipFill>
            </p:spPr>
            <p:txBody>
              <a:bodyPr/>
              <a:lstStyle/>
              <a:p>
                <a:r>
                  <a:rPr lang="en-GB">
                    <a:noFill/>
                  </a:rPr>
                  <a:t> </a:t>
                </a:r>
              </a:p>
            </p:txBody>
          </p:sp>
        </mc:Fallback>
      </mc:AlternateContent>
      <p:sp>
        <p:nvSpPr>
          <p:cNvPr id="82" name="タイトル 1">
            <a:extLst>
              <a:ext uri="{FF2B5EF4-FFF2-40B4-BE49-F238E27FC236}">
                <a16:creationId xmlns:a16="http://schemas.microsoft.com/office/drawing/2014/main" id="{5C7A68C4-AFBB-4052-845E-23C62DE3DE34}"/>
              </a:ext>
            </a:extLst>
          </p:cNvPr>
          <p:cNvSpPr>
            <a:spLocks noGrp="1"/>
          </p:cNvSpPr>
          <p:nvPr>
            <p:ph type="title"/>
          </p:nvPr>
        </p:nvSpPr>
        <p:spPr>
          <a:xfrm>
            <a:off x="628650" y="286524"/>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83" name="テキスト ボックス 82">
            <a:extLst>
              <a:ext uri="{FF2B5EF4-FFF2-40B4-BE49-F238E27FC236}">
                <a16:creationId xmlns:a16="http://schemas.microsoft.com/office/drawing/2014/main" id="{B2A4532A-9745-4D66-BD87-011490549BCA}"/>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p:spTree>
    <p:extLst>
      <p:ext uri="{BB962C8B-B14F-4D97-AF65-F5344CB8AC3E}">
        <p14:creationId xmlns:p14="http://schemas.microsoft.com/office/powerpoint/2010/main" val="93171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blinds(horizontal)">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linds(horizontal)">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blinds(horizontal)">
                                      <p:cBhvr>
                                        <p:cTn id="17" dur="500"/>
                                        <p:tgtEl>
                                          <p:spTgt spid="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blinds(horizontal)">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5">
                                            <p:txEl>
                                              <p:pRg st="9" end="9"/>
                                            </p:txEl>
                                          </p:spTgt>
                                        </p:tgtEl>
                                        <p:attrNameLst>
                                          <p:attrName>style.visibility</p:attrName>
                                        </p:attrNameLst>
                                      </p:cBhvr>
                                      <p:to>
                                        <p:strVal val="visible"/>
                                      </p:to>
                                    </p:set>
                                    <p:animEffect transition="in" filter="blinds(horizontal)">
                                      <p:cBhvr>
                                        <p:cTn id="27" dur="500"/>
                                        <p:tgtEl>
                                          <p:spTgt spid="35">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5">
                                            <p:txEl>
                                              <p:pRg st="10" end="10"/>
                                            </p:txEl>
                                          </p:spTgt>
                                        </p:tgtEl>
                                        <p:attrNameLst>
                                          <p:attrName>style.visibility</p:attrName>
                                        </p:attrNameLst>
                                      </p:cBhvr>
                                      <p:to>
                                        <p:strVal val="visible"/>
                                      </p:to>
                                    </p:set>
                                    <p:animEffect transition="in" filter="blinds(horizontal)">
                                      <p:cBhvr>
                                        <p:cTn id="32" dur="500"/>
                                        <p:tgtEl>
                                          <p:spTgt spid="35">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blinds(horizontal)">
                                      <p:cBhvr>
                                        <p:cTn id="37" dur="500"/>
                                        <p:tgtEl>
                                          <p:spTgt spid="38"/>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blinds(horizontal)">
                                      <p:cBhvr>
                                        <p:cTn id="40" dur="500"/>
                                        <p:tgtEl>
                                          <p:spTgt spid="41"/>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blinds(horizontal)">
                                      <p:cBhvr>
                                        <p:cTn id="45" dur="500"/>
                                        <p:tgtEl>
                                          <p:spTgt spid="48"/>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77"/>
                                        </p:tgtEl>
                                        <p:attrNameLst>
                                          <p:attrName>style.visibility</p:attrName>
                                        </p:attrNameLst>
                                      </p:cBhvr>
                                      <p:to>
                                        <p:strVal val="visible"/>
                                      </p:to>
                                    </p:set>
                                    <p:animEffect transition="in" filter="blinds(horizontal)">
                                      <p:cBhvr>
                                        <p:cTn id="48" dur="500"/>
                                        <p:tgtEl>
                                          <p:spTgt spid="77"/>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blinds(horizontal)">
                                      <p:cBhvr>
                                        <p:cTn id="53" dur="500"/>
                                        <p:tgtEl>
                                          <p:spTgt spid="51"/>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79"/>
                                        </p:tgtEl>
                                        <p:attrNameLst>
                                          <p:attrName>style.visibility</p:attrName>
                                        </p:attrNameLst>
                                      </p:cBhvr>
                                      <p:to>
                                        <p:strVal val="visible"/>
                                      </p:to>
                                    </p:set>
                                    <p:animEffect transition="in" filter="blinds(horizontal)">
                                      <p:cBhvr>
                                        <p:cTn id="56" dur="500"/>
                                        <p:tgtEl>
                                          <p:spTgt spid="79"/>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blinds(horizontal)">
                                      <p:cBhvr>
                                        <p:cTn id="61" dur="500"/>
                                        <p:tgtEl>
                                          <p:spTgt spid="74"/>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Effect transition="in" filter="blinds(horizontal)">
                                      <p:cBhvr>
                                        <p:cTn id="64" dur="500"/>
                                        <p:tgtEl>
                                          <p:spTgt spid="78"/>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xit" presetSubtype="10" fill="hold" nodeType="clickEffect">
                                  <p:stCondLst>
                                    <p:cond delay="0"/>
                                  </p:stCondLst>
                                  <p:childTnLst>
                                    <p:animEffect transition="out" filter="blinds(horizontal)">
                                      <p:cBhvr>
                                        <p:cTn id="68" dur="500"/>
                                        <p:tgtEl>
                                          <p:spTgt spid="2050"/>
                                        </p:tgtEl>
                                      </p:cBhvr>
                                    </p:animEffect>
                                    <p:set>
                                      <p:cBhvr>
                                        <p:cTn id="69" dur="1" fill="hold">
                                          <p:stCondLst>
                                            <p:cond delay="499"/>
                                          </p:stCondLst>
                                        </p:cTn>
                                        <p:tgtEl>
                                          <p:spTgt spid="2050"/>
                                        </p:tgtEl>
                                        <p:attrNameLst>
                                          <p:attrName>style.visibility</p:attrName>
                                        </p:attrNameLst>
                                      </p:cBhvr>
                                      <p:to>
                                        <p:strVal val="hidden"/>
                                      </p:to>
                                    </p:set>
                                  </p:childTnLst>
                                </p:cTn>
                              </p:par>
                              <p:par>
                                <p:cTn id="70" presetID="3" presetClass="entr" presetSubtype="10" fill="hold" nodeType="with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blinds(horizontal)">
                                      <p:cBhvr>
                                        <p:cTn id="72" dur="500"/>
                                        <p:tgtEl>
                                          <p:spTgt spid="37"/>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81"/>
                                        </p:tgtEl>
                                        <p:attrNameLst>
                                          <p:attrName>style.visibility</p:attrName>
                                        </p:attrNameLst>
                                      </p:cBhvr>
                                      <p:to>
                                        <p:strVal val="visible"/>
                                      </p:to>
                                    </p:set>
                                    <p:animEffect transition="in" filter="blinds(horizontal)">
                                      <p:cBhvr>
                                        <p:cTn id="7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1" grpId="0"/>
      <p:bldP spid="77" grpId="0"/>
      <p:bldP spid="78" grpId="0"/>
      <p:bldP spid="79" grpId="0"/>
      <p:bldP spid="81"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644" t="14345" r="1254" b="13474"/>
          <a:stretch/>
        </p:blipFill>
        <p:spPr bwMode="auto">
          <a:xfrm>
            <a:off x="4125433" y="1541721"/>
            <a:ext cx="3973692" cy="2438400"/>
          </a:xfrm>
          <a:prstGeom prst="rect">
            <a:avLst/>
          </a:prstGeom>
          <a:noFill/>
          <a:ln w="25400">
            <a:noFill/>
            <a:miter lim="800000"/>
            <a:headEnd/>
            <a:tailEnd/>
          </a:ln>
          <a:extLst>
            <a:ext uri="{909E8E84-426E-40DD-AFC4-6F175D3DCCD1}">
              <a14:hiddenFill xmlns:a14="http://schemas.microsoft.com/office/drawing/2010/main">
                <a:solidFill>
                  <a:schemeClr val="accent1"/>
                </a:solidFill>
              </a14:hiddenFill>
            </a:ext>
          </a:extLst>
        </p:spPr>
      </p:pic>
      <p:sp>
        <p:nvSpPr>
          <p:cNvPr id="3" name="Content Placeholder 2"/>
          <p:cNvSpPr>
            <a:spLocks noGrp="1"/>
          </p:cNvSpPr>
          <p:nvPr>
            <p:ph idx="1"/>
          </p:nvPr>
        </p:nvSpPr>
        <p:spPr>
          <a:xfrm>
            <a:off x="228600" y="1600200"/>
            <a:ext cx="3124200" cy="4205796"/>
          </a:xfrm>
        </p:spPr>
        <p:txBody>
          <a:bodyPr>
            <a:normAutofit lnSpcReduction="10000"/>
          </a:bodyPr>
          <a:lstStyle/>
          <a:p>
            <a:pPr marL="0" indent="0" algn="ctr">
              <a:buNone/>
            </a:pPr>
            <a:r>
              <a:rPr lang="en-GB" sz="1400" b="1" dirty="0">
                <a:latin typeface="Comic Sans MS" panose="030F0702030302020204" pitchFamily="66" charset="0"/>
              </a:rPr>
              <a:t>You can use Integration to find areas of sectors of curves, given their Polar equations</a:t>
            </a:r>
            <a:endParaRPr lang="en-GB" sz="1400" dirty="0">
              <a:latin typeface="Comic Sans MS" panose="030F0702030302020204" pitchFamily="66" charset="0"/>
            </a:endParaRPr>
          </a:p>
          <a:p>
            <a:pPr marL="0" indent="0" algn="ctr">
              <a:buNone/>
            </a:pPr>
            <a:endParaRPr lang="en-US" sz="1400" b="1" dirty="0">
              <a:latin typeface="Comic Sans MS" panose="030F0702030302020204" pitchFamily="66" charset="0"/>
            </a:endParaRPr>
          </a:p>
          <a:p>
            <a:pPr marL="0" indent="0" algn="ctr">
              <a:buNone/>
            </a:pPr>
            <a:r>
              <a:rPr lang="en-US" sz="1400" dirty="0">
                <a:latin typeface="Comic Sans MS" panose="030F0702030302020204" pitchFamily="66" charset="0"/>
              </a:rPr>
              <a:t>a) On the same diagram, sketch the curves with equations:</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r = 2 + cos</a:t>
            </a:r>
            <a:r>
              <a:rPr lang="el-GR" sz="1400" dirty="0">
                <a:latin typeface="Comic Sans MS" panose="030F0702030302020204" pitchFamily="66" charset="0"/>
                <a:sym typeface="Wingdings" panose="05000000000000000000" pitchFamily="2" charset="2"/>
              </a:rPr>
              <a:t>θ</a:t>
            </a: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r = 5cos</a:t>
            </a:r>
            <a:r>
              <a:rPr lang="el-GR" sz="1400" dirty="0">
                <a:latin typeface="Comic Sans MS" panose="030F0702030302020204" pitchFamily="66" charset="0"/>
                <a:sym typeface="Wingdings" panose="05000000000000000000" pitchFamily="2" charset="2"/>
              </a:rPr>
              <a:t>θ</a:t>
            </a: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b) Find the polar coordinates of the intersection of these curves</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c) Find the exact value of the finite region bounded by the 2 curves</a:t>
            </a:r>
          </a:p>
        </p:txBody>
      </p:sp>
      <mc:AlternateContent xmlns:mc="http://schemas.openxmlformats.org/markup-compatibility/2006" xmlns:a14="http://schemas.microsoft.com/office/drawing/2010/main">
        <mc:Choice Requires="a14">
          <p:sp>
            <p:nvSpPr>
              <p:cNvPr id="53" name="TextBox 52"/>
              <p:cNvSpPr txBox="1"/>
              <p:nvPr/>
            </p:nvSpPr>
            <p:spPr>
              <a:xfrm>
                <a:off x="0" y="0"/>
                <a:ext cx="1856534" cy="65800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𝐴𝑟𝑒𝑎</m:t>
                      </m:r>
                      <m:r>
                        <a:rPr lang="en-US" sz="1600" b="0" i="1" smtClean="0">
                          <a:latin typeface="Cambria Math"/>
                        </a:rPr>
                        <m:t>=</m:t>
                      </m:r>
                      <m:f>
                        <m:fPr>
                          <m:ctrlPr>
                            <a:rPr lang="en-US" sz="1600" b="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2</m:t>
                          </m:r>
                        </m:den>
                      </m:f>
                      <m:nary>
                        <m:naryPr>
                          <m:ctrlPr>
                            <a:rPr lang="en-US" sz="1600" b="0" i="1" smtClean="0">
                              <a:latin typeface="Cambria Math" panose="02040503050406030204" pitchFamily="18" charset="0"/>
                            </a:rPr>
                          </m:ctrlPr>
                        </m:naryPr>
                        <m:sub>
                          <m:r>
                            <m:rPr>
                              <m:brk m:alnAt="23"/>
                            </m:rPr>
                            <a:rPr lang="en-US" sz="1600" b="0" i="1" smtClean="0">
                              <a:latin typeface="Cambria Math"/>
                              <a:ea typeface="Cambria Math"/>
                            </a:rPr>
                            <m:t>𝛼</m:t>
                          </m:r>
                        </m:sub>
                        <m:sup>
                          <m:r>
                            <a:rPr lang="en-US" sz="1600" b="0" i="1" smtClean="0">
                              <a:latin typeface="Cambria Math"/>
                              <a:ea typeface="Cambria Math"/>
                            </a:rPr>
                            <m:t>𝛽</m:t>
                          </m:r>
                        </m:sup>
                        <m:e>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 </m:t>
                          </m:r>
                          <m:r>
                            <a:rPr lang="en-US" sz="1600" b="0" i="1" smtClean="0">
                              <a:latin typeface="Cambria Math"/>
                            </a:rPr>
                            <m:t>𝑑</m:t>
                          </m:r>
                          <m:r>
                            <a:rPr lang="en-US" sz="1600" b="0" i="1" smtClean="0">
                              <a:latin typeface="Cambria Math"/>
                              <a:ea typeface="Cambria Math"/>
                            </a:rPr>
                            <m:t>𝜃</m:t>
                          </m:r>
                        </m:e>
                      </m:nary>
                    </m:oMath>
                  </m:oMathPara>
                </a14:m>
                <a:endParaRPr lang="en-GB" sz="1600" dirty="0"/>
              </a:p>
            </p:txBody>
          </p:sp>
        </mc:Choice>
        <mc:Fallback xmlns="">
          <p:sp>
            <p:nvSpPr>
              <p:cNvPr id="53" name="TextBox 52"/>
              <p:cNvSpPr txBox="1">
                <a:spLocks noRot="1" noChangeAspect="1" noMove="1" noResize="1" noEditPoints="1" noAdjustHandles="1" noChangeArrowheads="1" noChangeShapeType="1" noTextEdit="1"/>
              </p:cNvSpPr>
              <p:nvPr/>
            </p:nvSpPr>
            <p:spPr>
              <a:xfrm>
                <a:off x="0" y="0"/>
                <a:ext cx="1856534" cy="658001"/>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p:sp>
        <p:nvSpPr>
          <p:cNvPr id="14" name="TextBox 13"/>
          <p:cNvSpPr txBox="1"/>
          <p:nvPr/>
        </p:nvSpPr>
        <p:spPr>
          <a:xfrm>
            <a:off x="7696200" y="2755605"/>
            <a:ext cx="604653" cy="276999"/>
          </a:xfrm>
          <a:prstGeom prst="rect">
            <a:avLst/>
          </a:prstGeom>
          <a:noFill/>
        </p:spPr>
        <p:txBody>
          <a:bodyPr wrap="none" rtlCol="0">
            <a:spAutoFit/>
          </a:bodyPr>
          <a:lstStyle/>
          <a:p>
            <a:r>
              <a:rPr lang="en-US" sz="1200" b="1" dirty="0">
                <a:latin typeface="Comic Sans MS" panose="030F0702030302020204" pitchFamily="66" charset="0"/>
              </a:rPr>
              <a:t>0, 2</a:t>
            </a:r>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15" name="TextBox 14"/>
          <p:cNvSpPr txBox="1"/>
          <p:nvPr/>
        </p:nvSpPr>
        <p:spPr>
          <a:xfrm>
            <a:off x="5943600" y="1079205"/>
            <a:ext cx="321624" cy="461665"/>
          </a:xfrm>
          <a:prstGeom prst="rect">
            <a:avLst/>
          </a:prstGeom>
          <a:noFill/>
        </p:spPr>
        <p:txBody>
          <a:bodyPr wrap="square" rtlCol="0">
            <a:spAutoFit/>
          </a:bodyPr>
          <a:lstStyle/>
          <a:p>
            <a:pPr algn="ctr"/>
            <a:r>
              <a:rPr lang="el-GR" sz="1200" b="1" u="sng" dirty="0">
                <a:latin typeface="Comic Sans MS" panose="030F0702030302020204" pitchFamily="66" charset="0"/>
              </a:rPr>
              <a:t>π</a:t>
            </a:r>
            <a:r>
              <a:rPr lang="en-US" sz="1200" b="1" dirty="0">
                <a:latin typeface="Comic Sans MS" panose="030F0702030302020204" pitchFamily="66" charset="0"/>
              </a:rPr>
              <a:t> 2</a:t>
            </a:r>
            <a:endParaRPr lang="en-GB" sz="1200" b="1" dirty="0">
              <a:latin typeface="Comic Sans MS" panose="030F0702030302020204" pitchFamily="66" charset="0"/>
            </a:endParaRPr>
          </a:p>
        </p:txBody>
      </p:sp>
      <p:sp>
        <p:nvSpPr>
          <p:cNvPr id="16" name="TextBox 15"/>
          <p:cNvSpPr txBox="1"/>
          <p:nvPr/>
        </p:nvSpPr>
        <p:spPr>
          <a:xfrm>
            <a:off x="3886200" y="2603205"/>
            <a:ext cx="228601" cy="276999"/>
          </a:xfrm>
          <a:prstGeom prst="rect">
            <a:avLst/>
          </a:prstGeom>
          <a:noFill/>
        </p:spPr>
        <p:txBody>
          <a:bodyPr wrap="square" rtlCol="0">
            <a:spAutoFit/>
          </a:bodyPr>
          <a:lstStyle/>
          <a:p>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17" name="TextBox 16"/>
          <p:cNvSpPr txBox="1"/>
          <p:nvPr/>
        </p:nvSpPr>
        <p:spPr>
          <a:xfrm>
            <a:off x="5909931" y="3985438"/>
            <a:ext cx="442357" cy="461665"/>
          </a:xfrm>
          <a:prstGeom prst="rect">
            <a:avLst/>
          </a:prstGeom>
          <a:noFill/>
        </p:spPr>
        <p:txBody>
          <a:bodyPr wrap="square" rtlCol="0">
            <a:spAutoFit/>
          </a:bodyPr>
          <a:lstStyle/>
          <a:p>
            <a:pPr algn="ctr"/>
            <a:r>
              <a:rPr lang="en-US" sz="1200" b="1" u="sng" dirty="0">
                <a:latin typeface="Comic Sans MS" panose="030F0702030302020204" pitchFamily="66" charset="0"/>
              </a:rPr>
              <a:t>3</a:t>
            </a:r>
            <a:r>
              <a:rPr lang="el-GR" sz="1200" b="1" u="sng" dirty="0">
                <a:latin typeface="Comic Sans MS" panose="030F0702030302020204" pitchFamily="66" charset="0"/>
              </a:rPr>
              <a:t>π</a:t>
            </a:r>
            <a:r>
              <a:rPr lang="en-US" sz="1200" b="1" dirty="0">
                <a:latin typeface="Comic Sans MS" panose="030F0702030302020204" pitchFamily="66" charset="0"/>
              </a:rPr>
              <a:t> 2</a:t>
            </a:r>
            <a:endParaRPr lang="en-GB" sz="1200" b="1" dirty="0">
              <a:latin typeface="Comic Sans MS" panose="030F0702030302020204" pitchFamily="66" charset="0"/>
            </a:endParaRPr>
          </a:p>
        </p:txBody>
      </p:sp>
      <p:sp>
        <p:nvSpPr>
          <p:cNvPr id="6" name="TextBox 5"/>
          <p:cNvSpPr txBox="1"/>
          <p:nvPr/>
        </p:nvSpPr>
        <p:spPr>
          <a:xfrm>
            <a:off x="3646967" y="4401879"/>
            <a:ext cx="5174815" cy="276999"/>
          </a:xfrm>
          <a:prstGeom prst="rect">
            <a:avLst/>
          </a:prstGeom>
          <a:noFill/>
        </p:spPr>
        <p:txBody>
          <a:bodyPr wrap="none" rtlCol="0">
            <a:spAutoFit/>
          </a:bodyPr>
          <a:lstStyle/>
          <a:p>
            <a:r>
              <a:rPr lang="en-US" sz="1200" dirty="0">
                <a:solidFill>
                  <a:srgbClr val="FF0000"/>
                </a:solidFill>
                <a:latin typeface="Comic Sans MS" panose="030F0702030302020204" pitchFamily="66" charset="0"/>
              </a:rPr>
              <a:t>To find the intersection, we can use the two equations we were given:</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 name="TextBox 6"/>
              <p:cNvSpPr txBox="1"/>
              <p:nvPr/>
            </p:nvSpPr>
            <p:spPr>
              <a:xfrm>
                <a:off x="3657600" y="4724400"/>
                <a:ext cx="161063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2+</m:t>
                      </m:r>
                      <m:r>
                        <a:rPr lang="en-US" sz="1400" b="0" i="1" smtClean="0">
                          <a:latin typeface="Cambria Math"/>
                        </a:rPr>
                        <m:t>𝑐𝑜𝑠</m:t>
                      </m:r>
                      <m:r>
                        <a:rPr lang="en-US" sz="1400" b="0" i="1" smtClean="0">
                          <a:latin typeface="Cambria Math"/>
                          <a:ea typeface="Cambria Math"/>
                        </a:rPr>
                        <m:t>𝜃</m:t>
                      </m:r>
                      <m:r>
                        <a:rPr lang="en-US" sz="1400" b="0" i="1" smtClean="0">
                          <a:latin typeface="Cambria Math"/>
                          <a:ea typeface="Cambria Math"/>
                        </a:rPr>
                        <m:t>=5</m:t>
                      </m:r>
                      <m:r>
                        <a:rPr lang="en-US" sz="1400" b="0" i="1" smtClean="0">
                          <a:latin typeface="Cambria Math"/>
                          <a:ea typeface="Cambria Math"/>
                        </a:rPr>
                        <m:t>𝑐𝑜𝑠</m:t>
                      </m:r>
                      <m:r>
                        <a:rPr lang="en-US" sz="1400" b="0" i="1" smtClean="0">
                          <a:latin typeface="Cambria Math"/>
                          <a:ea typeface="Cambria Math"/>
                        </a:rPr>
                        <m:t>𝜃</m:t>
                      </m:r>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3657600" y="4724400"/>
                <a:ext cx="1610633" cy="307777"/>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245935" y="5084135"/>
                <a:ext cx="102707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2</m:t>
                      </m:r>
                      <m:r>
                        <a:rPr lang="en-US" sz="1400" b="0" i="1" smtClean="0">
                          <a:latin typeface="Cambria Math"/>
                          <a:ea typeface="Cambria Math"/>
                        </a:rPr>
                        <m:t>=4</m:t>
                      </m:r>
                      <m:r>
                        <a:rPr lang="en-US" sz="1400" b="0" i="1" smtClean="0">
                          <a:latin typeface="Cambria Math"/>
                          <a:ea typeface="Cambria Math"/>
                        </a:rPr>
                        <m:t>𝑐𝑜𝑠</m:t>
                      </m:r>
                      <m:r>
                        <a:rPr lang="en-US" sz="1400" b="0" i="1" smtClean="0">
                          <a:latin typeface="Cambria Math"/>
                          <a:ea typeface="Cambria Math"/>
                        </a:rPr>
                        <m:t>𝜃</m:t>
                      </m:r>
                    </m:oMath>
                  </m:oMathPara>
                </a14:m>
                <a:endParaRPr lang="en-GB" sz="1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4245935" y="5084135"/>
                <a:ext cx="1027076" cy="30777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061637" y="5454503"/>
                <a:ext cx="11430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ea typeface="Cambria Math"/>
                        </a:rPr>
                        <m:t>0.5=</m:t>
                      </m:r>
                      <m:r>
                        <a:rPr lang="en-US" sz="1400" b="0" i="1" smtClean="0">
                          <a:latin typeface="Cambria Math"/>
                          <a:ea typeface="Cambria Math"/>
                        </a:rPr>
                        <m:t>𝑐𝑜𝑠</m:t>
                      </m:r>
                      <m:r>
                        <a:rPr lang="en-US" sz="1400" b="0" i="1" smtClean="0">
                          <a:latin typeface="Cambria Math"/>
                          <a:ea typeface="Cambria Math"/>
                        </a:rPr>
                        <m:t>𝜃</m:t>
                      </m:r>
                    </m:oMath>
                  </m:oMathPara>
                </a14:m>
                <a:endParaRPr lang="en-GB" sz="1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4061637" y="5454503"/>
                <a:ext cx="1143000" cy="307777"/>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203403" y="5830187"/>
                <a:ext cx="1143000" cy="4598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ea typeface="Cambria Math"/>
                        </a:rPr>
                        <m:t>𝜃</m:t>
                      </m:r>
                      <m:r>
                        <a:rPr lang="en-US" sz="1400" b="0" i="1" smtClean="0">
                          <a:latin typeface="Cambria Math"/>
                          <a:ea typeface="Cambria Math"/>
                        </a:rPr>
                        <m:t>=</m:t>
                      </m:r>
                      <m:f>
                        <m:fPr>
                          <m:ctrlPr>
                            <a:rPr lang="en-US" sz="1400" b="0" i="1" smtClean="0">
                              <a:latin typeface="Cambria Math" panose="02040503050406030204" pitchFamily="18" charset="0"/>
                              <a:ea typeface="Cambria Math"/>
                            </a:rPr>
                          </m:ctrlPr>
                        </m:fPr>
                        <m:num>
                          <m:r>
                            <a:rPr lang="en-US" sz="1400" b="0" i="1" smtClean="0">
                              <a:latin typeface="Cambria Math"/>
                              <a:ea typeface="Cambria Math"/>
                            </a:rPr>
                            <m:t>𝜋</m:t>
                          </m:r>
                        </m:num>
                        <m:den>
                          <m:r>
                            <a:rPr lang="en-US" sz="1400" b="0" i="1" smtClean="0">
                              <a:latin typeface="Cambria Math"/>
                              <a:ea typeface="Cambria Math"/>
                            </a:rPr>
                            <m:t>3</m:t>
                          </m:r>
                        </m:den>
                      </m:f>
                      <m:r>
                        <a:rPr lang="en-US" sz="1400" b="0" i="1" smtClean="0">
                          <a:latin typeface="Cambria Math"/>
                          <a:ea typeface="Cambria Math"/>
                        </a:rPr>
                        <m:t>, −</m:t>
                      </m:r>
                      <m:f>
                        <m:fPr>
                          <m:ctrlPr>
                            <a:rPr lang="en-US" sz="1400" b="0" i="1" smtClean="0">
                              <a:latin typeface="Cambria Math" panose="02040503050406030204" pitchFamily="18" charset="0"/>
                              <a:ea typeface="Cambria Math"/>
                            </a:rPr>
                          </m:ctrlPr>
                        </m:fPr>
                        <m:num>
                          <m:r>
                            <a:rPr lang="en-US" sz="1400" b="0" i="1" smtClean="0">
                              <a:latin typeface="Cambria Math"/>
                              <a:ea typeface="Cambria Math"/>
                            </a:rPr>
                            <m:t>𝜋</m:t>
                          </m:r>
                        </m:num>
                        <m:den>
                          <m:r>
                            <a:rPr lang="en-US" sz="1400" b="0" i="1" smtClean="0">
                              <a:latin typeface="Cambria Math"/>
                              <a:ea typeface="Cambria Math"/>
                            </a:rPr>
                            <m:t>3</m:t>
                          </m:r>
                        </m:den>
                      </m:f>
                    </m:oMath>
                  </m:oMathPara>
                </a14:m>
                <a:endParaRPr lang="en-GB" sz="1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4203403" y="5830187"/>
                <a:ext cx="1143000" cy="459806"/>
              </a:xfrm>
              <a:prstGeom prst="rect">
                <a:avLst/>
              </a:prstGeom>
              <a:blipFill>
                <a:blip r:embed="rId7"/>
                <a:stretch>
                  <a:fillRect b="-1316"/>
                </a:stretch>
              </a:blipFill>
            </p:spPr>
            <p:txBody>
              <a:bodyPr/>
              <a:lstStyle/>
              <a:p>
                <a:r>
                  <a:rPr lang="en-GB">
                    <a:noFill/>
                  </a:rPr>
                  <a:t> </a:t>
                </a:r>
              </a:p>
            </p:txBody>
          </p:sp>
        </mc:Fallback>
      </mc:AlternateContent>
      <p:grpSp>
        <p:nvGrpSpPr>
          <p:cNvPr id="21" name="Group 20"/>
          <p:cNvGrpSpPr/>
          <p:nvPr/>
        </p:nvGrpSpPr>
        <p:grpSpPr>
          <a:xfrm>
            <a:off x="6445102" y="2041453"/>
            <a:ext cx="152400" cy="152400"/>
            <a:chOff x="5105400" y="5029200"/>
            <a:chExt cx="152400" cy="152400"/>
          </a:xfrm>
        </p:grpSpPr>
        <p:cxnSp>
          <p:nvCxnSpPr>
            <p:cNvPr id="22" name="Straight Connector 21"/>
            <p:cNvCxnSpPr/>
            <p:nvPr/>
          </p:nvCxnSpPr>
          <p:spPr>
            <a:xfrm>
              <a:off x="5105400" y="50292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105400" y="50292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6113721" y="1743740"/>
            <a:ext cx="825867" cy="276999"/>
          </a:xfrm>
          <a:prstGeom prst="rect">
            <a:avLst/>
          </a:prstGeom>
          <a:noFill/>
        </p:spPr>
        <p:txBody>
          <a:bodyPr wrap="none" rtlCol="0">
            <a:spAutoFit/>
          </a:bodyPr>
          <a:lstStyle/>
          <a:p>
            <a:r>
              <a:rPr lang="en-US" sz="1200" b="1" dirty="0">
                <a:solidFill>
                  <a:srgbClr val="FF0000"/>
                </a:solidFill>
                <a:latin typeface="Comic Sans MS" panose="030F0702030302020204" pitchFamily="66" charset="0"/>
              </a:rPr>
              <a:t>(2.5,</a:t>
            </a:r>
            <a:r>
              <a:rPr lang="el-GR" sz="1200" b="1" baseline="30000" dirty="0">
                <a:solidFill>
                  <a:srgbClr val="FF0000"/>
                </a:solidFill>
                <a:latin typeface="Comic Sans MS" panose="030F0702030302020204" pitchFamily="66" charset="0"/>
              </a:rPr>
              <a:t>π</a:t>
            </a:r>
            <a:r>
              <a:rPr lang="en-US" sz="1200" b="1" dirty="0">
                <a:solidFill>
                  <a:srgbClr val="FF0000"/>
                </a:solidFill>
                <a:latin typeface="Comic Sans MS" panose="030F0702030302020204" pitchFamily="66" charset="0"/>
              </a:rPr>
              <a:t>/</a:t>
            </a:r>
            <a:r>
              <a:rPr lang="en-US" sz="1200" b="1" baseline="-25000" dirty="0">
                <a:solidFill>
                  <a:srgbClr val="FF0000"/>
                </a:solidFill>
                <a:latin typeface="Comic Sans MS" panose="030F0702030302020204" pitchFamily="66" charset="0"/>
              </a:rPr>
              <a:t>3</a:t>
            </a:r>
            <a:r>
              <a:rPr lang="en-US" sz="1200" b="1" dirty="0">
                <a:solidFill>
                  <a:srgbClr val="FF0000"/>
                </a:solidFill>
                <a:latin typeface="Comic Sans MS" panose="030F0702030302020204" pitchFamily="66" charset="0"/>
              </a:rPr>
              <a:t>)</a:t>
            </a:r>
            <a:endParaRPr lang="en-GB" sz="1200" b="1" dirty="0">
              <a:solidFill>
                <a:srgbClr val="FF0000"/>
              </a:solidFill>
              <a:latin typeface="Comic Sans MS" panose="030F0702030302020204" pitchFamily="66" charset="0"/>
            </a:endParaRPr>
          </a:p>
        </p:txBody>
      </p:sp>
      <p:grpSp>
        <p:nvGrpSpPr>
          <p:cNvPr id="25" name="Group 24"/>
          <p:cNvGrpSpPr/>
          <p:nvPr/>
        </p:nvGrpSpPr>
        <p:grpSpPr>
          <a:xfrm>
            <a:off x="6427381" y="3320904"/>
            <a:ext cx="152400" cy="152400"/>
            <a:chOff x="5105400" y="5029200"/>
            <a:chExt cx="152400" cy="152400"/>
          </a:xfrm>
        </p:grpSpPr>
        <p:cxnSp>
          <p:nvCxnSpPr>
            <p:cNvPr id="26" name="Straight Connector 25"/>
            <p:cNvCxnSpPr/>
            <p:nvPr/>
          </p:nvCxnSpPr>
          <p:spPr>
            <a:xfrm>
              <a:off x="5105400" y="50292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105400" y="50292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6074735" y="3501656"/>
            <a:ext cx="920445" cy="276999"/>
          </a:xfrm>
          <a:prstGeom prst="rect">
            <a:avLst/>
          </a:prstGeom>
          <a:noFill/>
        </p:spPr>
        <p:txBody>
          <a:bodyPr wrap="none" rtlCol="0">
            <a:spAutoFit/>
          </a:bodyPr>
          <a:lstStyle/>
          <a:p>
            <a:r>
              <a:rPr lang="en-US" sz="1200" b="1" dirty="0">
                <a:solidFill>
                  <a:srgbClr val="FF0000"/>
                </a:solidFill>
                <a:latin typeface="Comic Sans MS" panose="030F0702030302020204" pitchFamily="66" charset="0"/>
              </a:rPr>
              <a:t>(2.5,-</a:t>
            </a:r>
            <a:r>
              <a:rPr lang="el-GR" sz="1200" b="1" baseline="30000" dirty="0">
                <a:solidFill>
                  <a:srgbClr val="FF0000"/>
                </a:solidFill>
                <a:latin typeface="Comic Sans MS" panose="030F0702030302020204" pitchFamily="66" charset="0"/>
              </a:rPr>
              <a:t>π</a:t>
            </a:r>
            <a:r>
              <a:rPr lang="en-US" sz="1200" b="1" dirty="0">
                <a:solidFill>
                  <a:srgbClr val="FF0000"/>
                </a:solidFill>
                <a:latin typeface="Comic Sans MS" panose="030F0702030302020204" pitchFamily="66" charset="0"/>
              </a:rPr>
              <a:t>/</a:t>
            </a:r>
            <a:r>
              <a:rPr lang="en-US" sz="1200" b="1" baseline="-25000" dirty="0">
                <a:solidFill>
                  <a:srgbClr val="FF0000"/>
                </a:solidFill>
                <a:latin typeface="Comic Sans MS" panose="030F0702030302020204" pitchFamily="66" charset="0"/>
              </a:rPr>
              <a:t>3</a:t>
            </a:r>
            <a:r>
              <a:rPr lang="en-US" sz="1200" b="1" dirty="0">
                <a:solidFill>
                  <a:srgbClr val="FF0000"/>
                </a:solidFill>
                <a:latin typeface="Comic Sans MS" panose="030F0702030302020204" pitchFamily="66" charset="0"/>
              </a:rPr>
              <a:t>)</a:t>
            </a:r>
            <a:endParaRPr lang="en-GB" sz="1200" b="1" dirty="0">
              <a:solidFill>
                <a:srgbClr val="FF0000"/>
              </a:solidFill>
              <a:latin typeface="Comic Sans MS" panose="030F0702030302020204" pitchFamily="66" charset="0"/>
            </a:endParaRPr>
          </a:p>
        </p:txBody>
      </p:sp>
      <p:sp>
        <p:nvSpPr>
          <p:cNvPr id="29" name="Arc 28"/>
          <p:cNvSpPr/>
          <p:nvPr/>
        </p:nvSpPr>
        <p:spPr>
          <a:xfrm>
            <a:off x="5084136" y="4876801"/>
            <a:ext cx="349102" cy="36505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TextBox 29"/>
          <p:cNvSpPr txBox="1"/>
          <p:nvPr/>
        </p:nvSpPr>
        <p:spPr>
          <a:xfrm>
            <a:off x="5394250" y="4898067"/>
            <a:ext cx="1197935" cy="261610"/>
          </a:xfrm>
          <a:prstGeom prst="rect">
            <a:avLst/>
          </a:prstGeom>
          <a:noFill/>
        </p:spPr>
        <p:txBody>
          <a:bodyPr wrap="square" rtlCol="0">
            <a:spAutoFit/>
          </a:bodyPr>
          <a:lstStyle/>
          <a:p>
            <a:pPr algn="ctr"/>
            <a:r>
              <a:rPr lang="en-US" sz="1100" dirty="0">
                <a:solidFill>
                  <a:srgbClr val="FF0000"/>
                </a:solidFill>
                <a:latin typeface="Comic Sans MS" panose="030F0702030302020204" pitchFamily="66" charset="0"/>
              </a:rPr>
              <a:t>Subtract cos</a:t>
            </a:r>
            <a:r>
              <a:rPr lang="el-GR" sz="1100" dirty="0">
                <a:solidFill>
                  <a:srgbClr val="FF0000"/>
                </a:solidFill>
                <a:latin typeface="Comic Sans MS" panose="030F0702030302020204" pitchFamily="66" charset="0"/>
              </a:rPr>
              <a:t>θ</a:t>
            </a:r>
            <a:endParaRPr lang="en-GB" sz="1100" dirty="0">
              <a:solidFill>
                <a:srgbClr val="FF0000"/>
              </a:solidFill>
              <a:latin typeface="Comic Sans MS" panose="030F0702030302020204" pitchFamily="66" charset="0"/>
            </a:endParaRPr>
          </a:p>
        </p:txBody>
      </p:sp>
      <p:sp>
        <p:nvSpPr>
          <p:cNvPr id="31" name="Arc 30"/>
          <p:cNvSpPr/>
          <p:nvPr/>
        </p:nvSpPr>
        <p:spPr>
          <a:xfrm>
            <a:off x="5087681" y="5231220"/>
            <a:ext cx="349102" cy="36505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Arc 31"/>
          <p:cNvSpPr/>
          <p:nvPr/>
        </p:nvSpPr>
        <p:spPr>
          <a:xfrm>
            <a:off x="5091226" y="5617537"/>
            <a:ext cx="363276" cy="464286"/>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TextBox 32"/>
          <p:cNvSpPr txBox="1"/>
          <p:nvPr/>
        </p:nvSpPr>
        <p:spPr>
          <a:xfrm>
            <a:off x="5376529" y="5305649"/>
            <a:ext cx="1024271" cy="261610"/>
          </a:xfrm>
          <a:prstGeom prst="rect">
            <a:avLst/>
          </a:prstGeom>
          <a:noFill/>
        </p:spPr>
        <p:txBody>
          <a:bodyPr wrap="square" rtlCol="0">
            <a:spAutoFit/>
          </a:bodyPr>
          <a:lstStyle/>
          <a:p>
            <a:pPr algn="ctr"/>
            <a:r>
              <a:rPr lang="en-US" sz="1100" dirty="0">
                <a:solidFill>
                  <a:srgbClr val="FF0000"/>
                </a:solidFill>
                <a:latin typeface="Comic Sans MS" panose="030F0702030302020204" pitchFamily="66" charset="0"/>
              </a:rPr>
              <a:t>Divide by 4</a:t>
            </a:r>
            <a:endParaRPr lang="en-GB" sz="1100" dirty="0">
              <a:solidFill>
                <a:srgbClr val="FF0000"/>
              </a:solidFill>
              <a:latin typeface="Comic Sans MS" panose="030F0702030302020204" pitchFamily="66" charset="0"/>
            </a:endParaRPr>
          </a:p>
        </p:txBody>
      </p:sp>
      <p:sp>
        <p:nvSpPr>
          <p:cNvPr id="34" name="TextBox 33"/>
          <p:cNvSpPr txBox="1"/>
          <p:nvPr/>
        </p:nvSpPr>
        <p:spPr>
          <a:xfrm>
            <a:off x="5369438" y="5638804"/>
            <a:ext cx="2030821" cy="430887"/>
          </a:xfrm>
          <a:prstGeom prst="rect">
            <a:avLst/>
          </a:prstGeom>
          <a:noFill/>
        </p:spPr>
        <p:txBody>
          <a:bodyPr wrap="square" rtlCol="0">
            <a:spAutoFit/>
          </a:bodyPr>
          <a:lstStyle/>
          <a:p>
            <a:pPr algn="ctr"/>
            <a:r>
              <a:rPr lang="en-US" sz="1100" dirty="0">
                <a:solidFill>
                  <a:srgbClr val="FF0000"/>
                </a:solidFill>
                <a:latin typeface="Comic Sans MS" panose="030F0702030302020204" pitchFamily="66" charset="0"/>
              </a:rPr>
              <a:t>Inverse cos (and work out the other possible answer)</a:t>
            </a:r>
            <a:endParaRPr lang="en-GB" sz="1100" dirty="0">
              <a:solidFill>
                <a:srgbClr val="FF0000"/>
              </a:solidFill>
              <a:latin typeface="Comic Sans MS" panose="030F0702030302020204" pitchFamily="66" charset="0"/>
            </a:endParaRPr>
          </a:p>
        </p:txBody>
      </p:sp>
      <p:sp>
        <p:nvSpPr>
          <p:cNvPr id="35" name="TextBox 34"/>
          <p:cNvSpPr txBox="1"/>
          <p:nvPr/>
        </p:nvSpPr>
        <p:spPr>
          <a:xfrm>
            <a:off x="7505018" y="5031183"/>
            <a:ext cx="1365850" cy="1015663"/>
          </a:xfrm>
          <a:prstGeom prst="rect">
            <a:avLst/>
          </a:prstGeom>
          <a:noFill/>
          <a:ln w="25400">
            <a:solidFill>
              <a:schemeClr val="tx1"/>
            </a:solidFill>
          </a:ln>
        </p:spPr>
        <p:txBody>
          <a:bodyPr wrap="square" rtlCol="0">
            <a:spAutoFit/>
          </a:bodyPr>
          <a:lstStyle/>
          <a:p>
            <a:pPr algn="ctr"/>
            <a:r>
              <a:rPr lang="en-US" sz="1200" dirty="0">
                <a:solidFill>
                  <a:srgbClr val="FF0000"/>
                </a:solidFill>
                <a:latin typeface="Comic Sans MS" panose="030F0702030302020204" pitchFamily="66" charset="0"/>
              </a:rPr>
              <a:t>Using these values of </a:t>
            </a:r>
            <a:r>
              <a:rPr lang="el-GR" sz="1200" dirty="0">
                <a:solidFill>
                  <a:srgbClr val="FF0000"/>
                </a:solidFill>
                <a:latin typeface="Comic Sans MS" panose="030F0702030302020204" pitchFamily="66" charset="0"/>
              </a:rPr>
              <a:t>θ</a:t>
            </a:r>
            <a:r>
              <a:rPr lang="en-US" sz="1200" dirty="0">
                <a:solidFill>
                  <a:srgbClr val="FF0000"/>
                </a:solidFill>
                <a:latin typeface="Comic Sans MS" panose="030F0702030302020204" pitchFamily="66" charset="0"/>
              </a:rPr>
              <a:t>, we can work out that r = 2.5 at these points</a:t>
            </a:r>
            <a:endParaRPr lang="en-GB" sz="1200" dirty="0">
              <a:solidFill>
                <a:srgbClr val="FF0000"/>
              </a:solidFill>
              <a:latin typeface="Comic Sans MS" panose="030F0702030302020204" pitchFamily="66" charset="0"/>
            </a:endParaRPr>
          </a:p>
        </p:txBody>
      </p:sp>
      <p:sp>
        <p:nvSpPr>
          <p:cNvPr id="36" name="Rectangle 35"/>
          <p:cNvSpPr/>
          <p:nvPr/>
        </p:nvSpPr>
        <p:spPr>
          <a:xfrm>
            <a:off x="1552353" y="3274827"/>
            <a:ext cx="765545" cy="27948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8" name="TextBox 37"/>
              <p:cNvSpPr txBox="1"/>
              <p:nvPr/>
            </p:nvSpPr>
            <p:spPr>
              <a:xfrm>
                <a:off x="4391245" y="2248784"/>
                <a:ext cx="143180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1" i="1" smtClean="0">
                          <a:solidFill>
                            <a:srgbClr val="FF0000"/>
                          </a:solidFill>
                          <a:latin typeface="Cambria Math"/>
                        </a:rPr>
                        <m:t>𝒓</m:t>
                      </m:r>
                      <m:r>
                        <a:rPr lang="en-US" sz="1600" b="1" i="1" smtClean="0">
                          <a:solidFill>
                            <a:srgbClr val="FF0000"/>
                          </a:solidFill>
                          <a:latin typeface="Cambria Math"/>
                        </a:rPr>
                        <m:t>=</m:t>
                      </m:r>
                      <m:r>
                        <a:rPr lang="en-US" sz="1600" b="1" i="1" smtClean="0">
                          <a:solidFill>
                            <a:srgbClr val="FF0000"/>
                          </a:solidFill>
                          <a:latin typeface="Cambria Math"/>
                        </a:rPr>
                        <m:t>𝟐</m:t>
                      </m:r>
                      <m:r>
                        <a:rPr lang="en-US" sz="1600" b="1" i="1" smtClean="0">
                          <a:solidFill>
                            <a:srgbClr val="FF0000"/>
                          </a:solidFill>
                          <a:latin typeface="Cambria Math"/>
                        </a:rPr>
                        <m:t>+</m:t>
                      </m:r>
                      <m:r>
                        <a:rPr lang="en-US" sz="1600" b="1" i="1" smtClean="0">
                          <a:solidFill>
                            <a:srgbClr val="FF0000"/>
                          </a:solidFill>
                          <a:latin typeface="Cambria Math"/>
                        </a:rPr>
                        <m:t>𝒄𝒐𝒔</m:t>
                      </m:r>
                      <m:r>
                        <a:rPr lang="en-US" sz="1600" b="1" i="1" smtClean="0">
                          <a:solidFill>
                            <a:srgbClr val="FF0000"/>
                          </a:solidFill>
                          <a:latin typeface="Cambria Math"/>
                          <a:ea typeface="Cambria Math"/>
                        </a:rPr>
                        <m:t>𝜽</m:t>
                      </m:r>
                    </m:oMath>
                  </m:oMathPara>
                </a14:m>
                <a:endParaRPr lang="en-GB" sz="1600" b="1" dirty="0">
                  <a:solidFill>
                    <a:srgbClr val="FF0000"/>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4391245" y="2248784"/>
                <a:ext cx="1431802" cy="338554"/>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7265579" y="3283686"/>
                <a:ext cx="118673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1" i="1" smtClean="0">
                          <a:solidFill>
                            <a:srgbClr val="0000FF"/>
                          </a:solidFill>
                          <a:latin typeface="Cambria Math"/>
                        </a:rPr>
                        <m:t>𝒓</m:t>
                      </m:r>
                      <m:r>
                        <a:rPr lang="en-US" sz="1600" b="1" i="1" smtClean="0">
                          <a:solidFill>
                            <a:srgbClr val="0000FF"/>
                          </a:solidFill>
                          <a:latin typeface="Cambria Math"/>
                        </a:rPr>
                        <m:t>=</m:t>
                      </m:r>
                      <m:r>
                        <a:rPr lang="en-US" sz="1600" b="1" i="1" smtClean="0">
                          <a:solidFill>
                            <a:srgbClr val="0000FF"/>
                          </a:solidFill>
                          <a:latin typeface="Cambria Math"/>
                        </a:rPr>
                        <m:t>𝟓</m:t>
                      </m:r>
                      <m:r>
                        <a:rPr lang="en-US" sz="1600" b="1" i="1" smtClean="0">
                          <a:solidFill>
                            <a:srgbClr val="0000FF"/>
                          </a:solidFill>
                          <a:latin typeface="Cambria Math"/>
                        </a:rPr>
                        <m:t>𝒄𝒐𝒔</m:t>
                      </m:r>
                      <m:r>
                        <a:rPr lang="en-US" sz="1600" b="1" i="1" smtClean="0">
                          <a:solidFill>
                            <a:srgbClr val="0000FF"/>
                          </a:solidFill>
                          <a:latin typeface="Cambria Math"/>
                          <a:ea typeface="Cambria Math"/>
                        </a:rPr>
                        <m:t>𝜽</m:t>
                      </m:r>
                    </m:oMath>
                  </m:oMathPara>
                </a14:m>
                <a:endParaRPr lang="en-GB" sz="1600" b="1" dirty="0">
                  <a:solidFill>
                    <a:srgbClr val="0000FF"/>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7265579" y="3283686"/>
                <a:ext cx="1186735" cy="338554"/>
              </a:xfrm>
              <a:prstGeom prst="rect">
                <a:avLst/>
              </a:prstGeom>
              <a:blipFill>
                <a:blip r:embed="rId9"/>
                <a:stretch>
                  <a:fillRect/>
                </a:stretch>
              </a:blipFill>
            </p:spPr>
            <p:txBody>
              <a:bodyPr/>
              <a:lstStyle/>
              <a:p>
                <a:r>
                  <a:rPr lang="en-GB">
                    <a:noFill/>
                  </a:rPr>
                  <a:t> </a:t>
                </a:r>
              </a:p>
            </p:txBody>
          </p:sp>
        </mc:Fallback>
      </mc:AlternateContent>
      <p:sp>
        <p:nvSpPr>
          <p:cNvPr id="40" name="Rectangle 39"/>
          <p:cNvSpPr/>
          <p:nvPr/>
        </p:nvSpPr>
        <p:spPr>
          <a:xfrm>
            <a:off x="1651591" y="3565451"/>
            <a:ext cx="591880" cy="24100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3728484" y="4742122"/>
            <a:ext cx="1460204" cy="26935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タイトル 1">
            <a:extLst>
              <a:ext uri="{FF2B5EF4-FFF2-40B4-BE49-F238E27FC236}">
                <a16:creationId xmlns:a16="http://schemas.microsoft.com/office/drawing/2014/main" id="{9558BAEB-8808-44C1-9AEA-CF5AFB4C6B79}"/>
              </a:ext>
            </a:extLst>
          </p:cNvPr>
          <p:cNvSpPr>
            <a:spLocks noGrp="1"/>
          </p:cNvSpPr>
          <p:nvPr>
            <p:ph type="title"/>
          </p:nvPr>
        </p:nvSpPr>
        <p:spPr>
          <a:xfrm>
            <a:off x="628650" y="286524"/>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43" name="テキスト ボックス 42">
            <a:extLst>
              <a:ext uri="{FF2B5EF4-FFF2-40B4-BE49-F238E27FC236}">
                <a16:creationId xmlns:a16="http://schemas.microsoft.com/office/drawing/2014/main" id="{1E997578-CC49-4951-91BB-4440763B043F}"/>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p:spTree>
    <p:extLst>
      <p:ext uri="{BB962C8B-B14F-4D97-AF65-F5344CB8AC3E}">
        <p14:creationId xmlns:p14="http://schemas.microsoft.com/office/powerpoint/2010/main" val="294772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linds(horizontal)">
                                      <p:cBhvr>
                                        <p:cTn id="17" dur="500"/>
                                        <p:tgtEl>
                                          <p:spTgt spid="36"/>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blinds(horizontal)">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blinds(horizontal)">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xit" presetSubtype="10" fill="hold" grpId="1" nodeType="clickEffect">
                                  <p:stCondLst>
                                    <p:cond delay="0"/>
                                  </p:stCondLst>
                                  <p:childTnLst>
                                    <p:animEffect transition="out" filter="blinds(horizontal)">
                                      <p:cBhvr>
                                        <p:cTn id="29" dur="500"/>
                                        <p:tgtEl>
                                          <p:spTgt spid="41"/>
                                        </p:tgtEl>
                                      </p:cBhvr>
                                    </p:animEffect>
                                    <p:set>
                                      <p:cBhvr>
                                        <p:cTn id="30" dur="1" fill="hold">
                                          <p:stCondLst>
                                            <p:cond delay="499"/>
                                          </p:stCondLst>
                                        </p:cTn>
                                        <p:tgtEl>
                                          <p:spTgt spid="41"/>
                                        </p:tgtEl>
                                        <p:attrNameLst>
                                          <p:attrName>style.visibility</p:attrName>
                                        </p:attrNameLst>
                                      </p:cBhvr>
                                      <p:to>
                                        <p:strVal val="hidden"/>
                                      </p:to>
                                    </p:set>
                                  </p:childTnLst>
                                </p:cTn>
                              </p:par>
                              <p:par>
                                <p:cTn id="31" presetID="3" presetClass="exit" presetSubtype="10" fill="hold" grpId="1" nodeType="withEffect">
                                  <p:stCondLst>
                                    <p:cond delay="0"/>
                                  </p:stCondLst>
                                  <p:childTnLst>
                                    <p:animEffect transition="out" filter="blinds(horizontal)">
                                      <p:cBhvr>
                                        <p:cTn id="32" dur="500"/>
                                        <p:tgtEl>
                                          <p:spTgt spid="36"/>
                                        </p:tgtEl>
                                      </p:cBhvr>
                                    </p:animEffect>
                                    <p:set>
                                      <p:cBhvr>
                                        <p:cTn id="33" dur="1" fill="hold">
                                          <p:stCondLst>
                                            <p:cond delay="499"/>
                                          </p:stCondLst>
                                        </p:cTn>
                                        <p:tgtEl>
                                          <p:spTgt spid="36"/>
                                        </p:tgtEl>
                                        <p:attrNameLst>
                                          <p:attrName>style.visibility</p:attrName>
                                        </p:attrNameLst>
                                      </p:cBhvr>
                                      <p:to>
                                        <p:strVal val="hidden"/>
                                      </p:to>
                                    </p:set>
                                  </p:childTnLst>
                                </p:cTn>
                              </p:par>
                              <p:par>
                                <p:cTn id="34" presetID="3" presetClass="exit" presetSubtype="10" fill="hold" grpId="1" nodeType="withEffect">
                                  <p:stCondLst>
                                    <p:cond delay="0"/>
                                  </p:stCondLst>
                                  <p:childTnLst>
                                    <p:animEffect transition="out" filter="blinds(horizontal)">
                                      <p:cBhvr>
                                        <p:cTn id="35" dur="500"/>
                                        <p:tgtEl>
                                          <p:spTgt spid="40"/>
                                        </p:tgtEl>
                                      </p:cBhvr>
                                    </p:animEffect>
                                    <p:set>
                                      <p:cBhvr>
                                        <p:cTn id="36" dur="1" fill="hold">
                                          <p:stCondLst>
                                            <p:cond delay="499"/>
                                          </p:stCondLst>
                                        </p:cTn>
                                        <p:tgtEl>
                                          <p:spTgt spid="4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blinds(horizontal)">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blinds(horizontal)">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linds(horizontal)">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blinds(horizontal)">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blinds(horizontal)">
                                      <p:cBhvr>
                                        <p:cTn id="61" dur="500"/>
                                        <p:tgtEl>
                                          <p:spTgt spid="33"/>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blinds(horizontal)">
                                      <p:cBhvr>
                                        <p:cTn id="66" dur="500"/>
                                        <p:tgtEl>
                                          <p:spTgt spid="19"/>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blinds(horizontal)">
                                      <p:cBhvr>
                                        <p:cTn id="71" dur="500"/>
                                        <p:tgtEl>
                                          <p:spTgt spid="32"/>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blinds(horizontal)">
                                      <p:cBhvr>
                                        <p:cTn id="76" dur="500"/>
                                        <p:tgtEl>
                                          <p:spTgt spid="34"/>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blinds(horizontal)">
                                      <p:cBhvr>
                                        <p:cTn id="81" dur="500"/>
                                        <p:tgtEl>
                                          <p:spTgt spid="20"/>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blinds(horizontal)">
                                      <p:cBhvr>
                                        <p:cTn id="86" dur="500"/>
                                        <p:tgtEl>
                                          <p:spTgt spid="35"/>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nodeType="click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blinds(horizontal)">
                                      <p:cBhvr>
                                        <p:cTn id="91" dur="500"/>
                                        <p:tgtEl>
                                          <p:spTgt spid="21"/>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blinds(horizontal)">
                                      <p:cBhvr>
                                        <p:cTn id="94" dur="500"/>
                                        <p:tgtEl>
                                          <p:spTgt spid="24"/>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nodeType="click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blinds(horizontal)">
                                      <p:cBhvr>
                                        <p:cTn id="99" dur="500"/>
                                        <p:tgtEl>
                                          <p:spTgt spid="25"/>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blinds(horizontal)">
                                      <p:cBhvr>
                                        <p:cTn id="10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8" grpId="0"/>
      <p:bldP spid="19" grpId="0"/>
      <p:bldP spid="20" grpId="0"/>
      <p:bldP spid="24" grpId="0"/>
      <p:bldP spid="28" grpId="0"/>
      <p:bldP spid="29" grpId="0" animBg="1"/>
      <p:bldP spid="30" grpId="0"/>
      <p:bldP spid="31" grpId="0" animBg="1"/>
      <p:bldP spid="32" grpId="0" animBg="1"/>
      <p:bldP spid="33" grpId="0"/>
      <p:bldP spid="34" grpId="0"/>
      <p:bldP spid="35" grpId="0" animBg="1"/>
      <p:bldP spid="36" grpId="0" animBg="1"/>
      <p:bldP spid="36" grpId="1" animBg="1"/>
      <p:bldP spid="40" grpId="0" animBg="1"/>
      <p:bldP spid="40" grpId="1" animBg="1"/>
      <p:bldP spid="41" grpId="0" animBg="1"/>
      <p:bldP spid="41" grpId="1"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644" t="14345" r="1254" b="13474"/>
          <a:stretch/>
        </p:blipFill>
        <p:spPr bwMode="auto">
          <a:xfrm>
            <a:off x="4125433" y="1541721"/>
            <a:ext cx="3973692" cy="2438400"/>
          </a:xfrm>
          <a:prstGeom prst="rect">
            <a:avLst/>
          </a:prstGeom>
          <a:noFill/>
          <a:ln w="25400">
            <a:noFill/>
            <a:miter lim="800000"/>
            <a:headEnd/>
            <a:tailEnd/>
          </a:ln>
          <a:extLst>
            <a:ext uri="{909E8E84-426E-40DD-AFC4-6F175D3DCCD1}">
              <a14:hiddenFill xmlns:a14="http://schemas.microsoft.com/office/drawing/2010/main">
                <a:solidFill>
                  <a:schemeClr val="accent1"/>
                </a:solidFill>
              </a14:hiddenFill>
            </a:ext>
          </a:extLst>
        </p:spPr>
      </p:pic>
      <p:sp>
        <p:nvSpPr>
          <p:cNvPr id="3" name="Content Placeholder 2"/>
          <p:cNvSpPr>
            <a:spLocks noGrp="1"/>
          </p:cNvSpPr>
          <p:nvPr>
            <p:ph idx="1"/>
          </p:nvPr>
        </p:nvSpPr>
        <p:spPr>
          <a:xfrm>
            <a:off x="228600" y="1600200"/>
            <a:ext cx="3124200" cy="4241307"/>
          </a:xfrm>
        </p:spPr>
        <p:txBody>
          <a:bodyPr>
            <a:normAutofit lnSpcReduction="10000"/>
          </a:bodyPr>
          <a:lstStyle/>
          <a:p>
            <a:pPr marL="0" indent="0" algn="ctr">
              <a:buNone/>
            </a:pPr>
            <a:r>
              <a:rPr lang="en-GB" sz="1400" b="1" dirty="0">
                <a:latin typeface="Comic Sans MS" panose="030F0702030302020204" pitchFamily="66" charset="0"/>
              </a:rPr>
              <a:t>You can use Integration to find areas of sectors of curves, given their Polar equations</a:t>
            </a:r>
            <a:endParaRPr lang="en-GB" sz="1400" dirty="0">
              <a:latin typeface="Comic Sans MS" panose="030F0702030302020204" pitchFamily="66" charset="0"/>
            </a:endParaRPr>
          </a:p>
          <a:p>
            <a:pPr marL="0" indent="0" algn="ctr">
              <a:buNone/>
            </a:pPr>
            <a:endParaRPr lang="en-US" sz="1400" b="1" dirty="0">
              <a:latin typeface="Comic Sans MS" panose="030F0702030302020204" pitchFamily="66" charset="0"/>
            </a:endParaRPr>
          </a:p>
          <a:p>
            <a:pPr marL="0" indent="0" algn="ctr">
              <a:buNone/>
            </a:pPr>
            <a:r>
              <a:rPr lang="en-US" sz="1400" dirty="0">
                <a:latin typeface="Comic Sans MS" panose="030F0702030302020204" pitchFamily="66" charset="0"/>
              </a:rPr>
              <a:t>a) On the same diagram, sketch the curves with equations:</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r = 2 + cos</a:t>
            </a:r>
            <a:r>
              <a:rPr lang="el-GR" sz="1400" dirty="0">
                <a:latin typeface="Comic Sans MS" panose="030F0702030302020204" pitchFamily="66" charset="0"/>
                <a:sym typeface="Wingdings" panose="05000000000000000000" pitchFamily="2" charset="2"/>
              </a:rPr>
              <a:t>θ</a:t>
            </a: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r = 5cos</a:t>
            </a:r>
            <a:r>
              <a:rPr lang="el-GR" sz="1400" dirty="0">
                <a:latin typeface="Comic Sans MS" panose="030F0702030302020204" pitchFamily="66" charset="0"/>
                <a:sym typeface="Wingdings" panose="05000000000000000000" pitchFamily="2" charset="2"/>
              </a:rPr>
              <a:t>θ</a:t>
            </a: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b) Find the polar coordinates of the intersection of these curves</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c) Find the exact value of the finite region bounded by the 2 curves</a:t>
            </a:r>
          </a:p>
        </p:txBody>
      </p:sp>
      <mc:AlternateContent xmlns:mc="http://schemas.openxmlformats.org/markup-compatibility/2006" xmlns:a14="http://schemas.microsoft.com/office/drawing/2010/main">
        <mc:Choice Requires="a14">
          <p:sp>
            <p:nvSpPr>
              <p:cNvPr id="53" name="TextBox 52"/>
              <p:cNvSpPr txBox="1"/>
              <p:nvPr/>
            </p:nvSpPr>
            <p:spPr>
              <a:xfrm>
                <a:off x="0" y="0"/>
                <a:ext cx="1856534" cy="65800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𝐴𝑟𝑒𝑎</m:t>
                      </m:r>
                      <m:r>
                        <a:rPr lang="en-US" sz="1600" b="0" i="1" smtClean="0">
                          <a:latin typeface="Cambria Math"/>
                        </a:rPr>
                        <m:t>=</m:t>
                      </m:r>
                      <m:f>
                        <m:fPr>
                          <m:ctrlPr>
                            <a:rPr lang="en-US" sz="1600" b="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2</m:t>
                          </m:r>
                        </m:den>
                      </m:f>
                      <m:nary>
                        <m:naryPr>
                          <m:ctrlPr>
                            <a:rPr lang="en-US" sz="1600" b="0" i="1" smtClean="0">
                              <a:latin typeface="Cambria Math" panose="02040503050406030204" pitchFamily="18" charset="0"/>
                            </a:rPr>
                          </m:ctrlPr>
                        </m:naryPr>
                        <m:sub>
                          <m:r>
                            <m:rPr>
                              <m:brk m:alnAt="23"/>
                            </m:rPr>
                            <a:rPr lang="en-US" sz="1600" b="0" i="1" smtClean="0">
                              <a:latin typeface="Cambria Math"/>
                              <a:ea typeface="Cambria Math"/>
                            </a:rPr>
                            <m:t>𝛼</m:t>
                          </m:r>
                        </m:sub>
                        <m:sup>
                          <m:r>
                            <a:rPr lang="en-US" sz="1600" b="0" i="1" smtClean="0">
                              <a:latin typeface="Cambria Math"/>
                              <a:ea typeface="Cambria Math"/>
                            </a:rPr>
                            <m:t>𝛽</m:t>
                          </m:r>
                        </m:sup>
                        <m:e>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 </m:t>
                          </m:r>
                          <m:r>
                            <a:rPr lang="en-US" sz="1600" b="0" i="1" smtClean="0">
                              <a:latin typeface="Cambria Math"/>
                            </a:rPr>
                            <m:t>𝑑</m:t>
                          </m:r>
                          <m:r>
                            <a:rPr lang="en-US" sz="1600" b="0" i="1" smtClean="0">
                              <a:latin typeface="Cambria Math"/>
                              <a:ea typeface="Cambria Math"/>
                            </a:rPr>
                            <m:t>𝜃</m:t>
                          </m:r>
                        </m:e>
                      </m:nary>
                    </m:oMath>
                  </m:oMathPara>
                </a14:m>
                <a:endParaRPr lang="en-GB" sz="1600" dirty="0"/>
              </a:p>
            </p:txBody>
          </p:sp>
        </mc:Choice>
        <mc:Fallback xmlns="">
          <p:sp>
            <p:nvSpPr>
              <p:cNvPr id="53" name="TextBox 52"/>
              <p:cNvSpPr txBox="1">
                <a:spLocks noRot="1" noChangeAspect="1" noMove="1" noResize="1" noEditPoints="1" noAdjustHandles="1" noChangeArrowheads="1" noChangeShapeType="1" noTextEdit="1"/>
              </p:cNvSpPr>
              <p:nvPr/>
            </p:nvSpPr>
            <p:spPr>
              <a:xfrm>
                <a:off x="0" y="0"/>
                <a:ext cx="1856534" cy="658001"/>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p:sp>
        <p:nvSpPr>
          <p:cNvPr id="14" name="TextBox 13"/>
          <p:cNvSpPr txBox="1"/>
          <p:nvPr/>
        </p:nvSpPr>
        <p:spPr>
          <a:xfrm>
            <a:off x="7696200" y="2755605"/>
            <a:ext cx="604653" cy="276999"/>
          </a:xfrm>
          <a:prstGeom prst="rect">
            <a:avLst/>
          </a:prstGeom>
          <a:noFill/>
        </p:spPr>
        <p:txBody>
          <a:bodyPr wrap="none" rtlCol="0">
            <a:spAutoFit/>
          </a:bodyPr>
          <a:lstStyle/>
          <a:p>
            <a:r>
              <a:rPr lang="en-US" sz="1200" b="1" dirty="0">
                <a:latin typeface="Comic Sans MS" panose="030F0702030302020204" pitchFamily="66" charset="0"/>
              </a:rPr>
              <a:t>0, 2</a:t>
            </a:r>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15" name="TextBox 14"/>
          <p:cNvSpPr txBox="1"/>
          <p:nvPr/>
        </p:nvSpPr>
        <p:spPr>
          <a:xfrm>
            <a:off x="5943600" y="1079205"/>
            <a:ext cx="321624" cy="461665"/>
          </a:xfrm>
          <a:prstGeom prst="rect">
            <a:avLst/>
          </a:prstGeom>
          <a:noFill/>
        </p:spPr>
        <p:txBody>
          <a:bodyPr wrap="square" rtlCol="0">
            <a:spAutoFit/>
          </a:bodyPr>
          <a:lstStyle/>
          <a:p>
            <a:pPr algn="ctr"/>
            <a:r>
              <a:rPr lang="el-GR" sz="1200" b="1" u="sng" dirty="0">
                <a:latin typeface="Comic Sans MS" panose="030F0702030302020204" pitchFamily="66" charset="0"/>
              </a:rPr>
              <a:t>π</a:t>
            </a:r>
            <a:r>
              <a:rPr lang="en-US" sz="1200" b="1" dirty="0">
                <a:latin typeface="Comic Sans MS" panose="030F0702030302020204" pitchFamily="66" charset="0"/>
              </a:rPr>
              <a:t> 2</a:t>
            </a:r>
            <a:endParaRPr lang="en-GB" sz="1200" b="1" dirty="0">
              <a:latin typeface="Comic Sans MS" panose="030F0702030302020204" pitchFamily="66" charset="0"/>
            </a:endParaRPr>
          </a:p>
        </p:txBody>
      </p:sp>
      <p:sp>
        <p:nvSpPr>
          <p:cNvPr id="16" name="TextBox 15"/>
          <p:cNvSpPr txBox="1"/>
          <p:nvPr/>
        </p:nvSpPr>
        <p:spPr>
          <a:xfrm>
            <a:off x="3886200" y="2603205"/>
            <a:ext cx="228601" cy="276999"/>
          </a:xfrm>
          <a:prstGeom prst="rect">
            <a:avLst/>
          </a:prstGeom>
          <a:noFill/>
        </p:spPr>
        <p:txBody>
          <a:bodyPr wrap="square" rtlCol="0">
            <a:spAutoFit/>
          </a:bodyPr>
          <a:lstStyle/>
          <a:p>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17" name="TextBox 16"/>
          <p:cNvSpPr txBox="1"/>
          <p:nvPr/>
        </p:nvSpPr>
        <p:spPr>
          <a:xfrm>
            <a:off x="5909931" y="3985438"/>
            <a:ext cx="442357" cy="461665"/>
          </a:xfrm>
          <a:prstGeom prst="rect">
            <a:avLst/>
          </a:prstGeom>
          <a:noFill/>
        </p:spPr>
        <p:txBody>
          <a:bodyPr wrap="square" rtlCol="0">
            <a:spAutoFit/>
          </a:bodyPr>
          <a:lstStyle/>
          <a:p>
            <a:pPr algn="ctr"/>
            <a:r>
              <a:rPr lang="en-US" sz="1200" b="1" u="sng" dirty="0">
                <a:latin typeface="Comic Sans MS" panose="030F0702030302020204" pitchFamily="66" charset="0"/>
              </a:rPr>
              <a:t>3</a:t>
            </a:r>
            <a:r>
              <a:rPr lang="el-GR" sz="1200" b="1" u="sng" dirty="0">
                <a:latin typeface="Comic Sans MS" panose="030F0702030302020204" pitchFamily="66" charset="0"/>
              </a:rPr>
              <a:t>π</a:t>
            </a:r>
            <a:r>
              <a:rPr lang="en-US" sz="1200" b="1" dirty="0">
                <a:latin typeface="Comic Sans MS" panose="030F0702030302020204" pitchFamily="66" charset="0"/>
              </a:rPr>
              <a:t> 2</a:t>
            </a:r>
            <a:endParaRPr lang="en-GB" sz="1200" b="1" dirty="0">
              <a:latin typeface="Comic Sans MS" panose="030F0702030302020204" pitchFamily="66" charset="0"/>
            </a:endParaRPr>
          </a:p>
        </p:txBody>
      </p:sp>
      <p:sp>
        <p:nvSpPr>
          <p:cNvPr id="24" name="TextBox 23"/>
          <p:cNvSpPr txBox="1"/>
          <p:nvPr/>
        </p:nvSpPr>
        <p:spPr>
          <a:xfrm>
            <a:off x="6113721" y="1743740"/>
            <a:ext cx="825867" cy="276999"/>
          </a:xfrm>
          <a:prstGeom prst="rect">
            <a:avLst/>
          </a:prstGeom>
          <a:noFill/>
        </p:spPr>
        <p:txBody>
          <a:bodyPr wrap="none" rtlCol="0">
            <a:spAutoFit/>
          </a:bodyPr>
          <a:lstStyle/>
          <a:p>
            <a:r>
              <a:rPr lang="en-US" sz="1200" b="1" dirty="0">
                <a:solidFill>
                  <a:srgbClr val="FF0000"/>
                </a:solidFill>
                <a:latin typeface="Comic Sans MS" panose="030F0702030302020204" pitchFamily="66" charset="0"/>
              </a:rPr>
              <a:t>(2.5,</a:t>
            </a:r>
            <a:r>
              <a:rPr lang="el-GR" sz="1200" b="1" baseline="30000" dirty="0">
                <a:solidFill>
                  <a:srgbClr val="FF0000"/>
                </a:solidFill>
                <a:latin typeface="Comic Sans MS" panose="030F0702030302020204" pitchFamily="66" charset="0"/>
              </a:rPr>
              <a:t>π</a:t>
            </a:r>
            <a:r>
              <a:rPr lang="en-US" sz="1200" b="1" dirty="0">
                <a:solidFill>
                  <a:srgbClr val="FF0000"/>
                </a:solidFill>
                <a:latin typeface="Comic Sans MS" panose="030F0702030302020204" pitchFamily="66" charset="0"/>
              </a:rPr>
              <a:t>/</a:t>
            </a:r>
            <a:r>
              <a:rPr lang="en-US" sz="1200" b="1" baseline="-25000" dirty="0">
                <a:solidFill>
                  <a:srgbClr val="FF0000"/>
                </a:solidFill>
                <a:latin typeface="Comic Sans MS" panose="030F0702030302020204" pitchFamily="66" charset="0"/>
              </a:rPr>
              <a:t>3</a:t>
            </a:r>
            <a:r>
              <a:rPr lang="en-US" sz="1200" b="1" dirty="0">
                <a:solidFill>
                  <a:srgbClr val="FF0000"/>
                </a:solidFill>
                <a:latin typeface="Comic Sans MS" panose="030F0702030302020204" pitchFamily="66" charset="0"/>
              </a:rPr>
              <a:t>)</a:t>
            </a:r>
            <a:endParaRPr lang="en-GB" sz="1200" b="1" dirty="0">
              <a:solidFill>
                <a:srgbClr val="FF0000"/>
              </a:solidFill>
              <a:latin typeface="Comic Sans MS" panose="030F0702030302020204" pitchFamily="66" charset="0"/>
            </a:endParaRPr>
          </a:p>
        </p:txBody>
      </p:sp>
      <p:sp>
        <p:nvSpPr>
          <p:cNvPr id="28" name="TextBox 27"/>
          <p:cNvSpPr txBox="1"/>
          <p:nvPr/>
        </p:nvSpPr>
        <p:spPr>
          <a:xfrm>
            <a:off x="6074735" y="3501656"/>
            <a:ext cx="920445" cy="276999"/>
          </a:xfrm>
          <a:prstGeom prst="rect">
            <a:avLst/>
          </a:prstGeom>
          <a:noFill/>
        </p:spPr>
        <p:txBody>
          <a:bodyPr wrap="none" rtlCol="0">
            <a:spAutoFit/>
          </a:bodyPr>
          <a:lstStyle/>
          <a:p>
            <a:r>
              <a:rPr lang="en-US" sz="1200" b="1" dirty="0">
                <a:solidFill>
                  <a:srgbClr val="FF0000"/>
                </a:solidFill>
                <a:latin typeface="Comic Sans MS" panose="030F0702030302020204" pitchFamily="66" charset="0"/>
              </a:rPr>
              <a:t>(2.5,-</a:t>
            </a:r>
            <a:r>
              <a:rPr lang="el-GR" sz="1200" b="1" baseline="30000" dirty="0">
                <a:solidFill>
                  <a:srgbClr val="FF0000"/>
                </a:solidFill>
                <a:latin typeface="Comic Sans MS" panose="030F0702030302020204" pitchFamily="66" charset="0"/>
              </a:rPr>
              <a:t>π</a:t>
            </a:r>
            <a:r>
              <a:rPr lang="en-US" sz="1200" b="1" dirty="0">
                <a:solidFill>
                  <a:srgbClr val="FF0000"/>
                </a:solidFill>
                <a:latin typeface="Comic Sans MS" panose="030F0702030302020204" pitchFamily="66" charset="0"/>
              </a:rPr>
              <a:t>/</a:t>
            </a:r>
            <a:r>
              <a:rPr lang="en-US" sz="1200" b="1" baseline="-25000" dirty="0">
                <a:solidFill>
                  <a:srgbClr val="FF0000"/>
                </a:solidFill>
                <a:latin typeface="Comic Sans MS" panose="030F0702030302020204" pitchFamily="66" charset="0"/>
              </a:rPr>
              <a:t>3</a:t>
            </a:r>
            <a:r>
              <a:rPr lang="en-US" sz="1200" b="1" dirty="0">
                <a:solidFill>
                  <a:srgbClr val="FF0000"/>
                </a:solidFill>
                <a:latin typeface="Comic Sans MS" panose="030F0702030302020204" pitchFamily="66" charset="0"/>
              </a:rPr>
              <a:t>)</a:t>
            </a:r>
            <a:endParaRPr lang="en-GB" sz="1200" b="1" dirty="0">
              <a:solidFill>
                <a:srgbClr val="FF0000"/>
              </a:solidFill>
              <a:latin typeface="Comic Sans MS" panose="030F0702030302020204" pitchFamily="66" charset="0"/>
            </a:endParaRPr>
          </a:p>
        </p:txBody>
      </p:sp>
      <p:sp>
        <p:nvSpPr>
          <p:cNvPr id="6" name="Freeform 5"/>
          <p:cNvSpPr/>
          <p:nvPr/>
        </p:nvSpPr>
        <p:spPr>
          <a:xfrm>
            <a:off x="6104836" y="2133133"/>
            <a:ext cx="966787" cy="1262062"/>
          </a:xfrm>
          <a:custGeom>
            <a:avLst/>
            <a:gdLst>
              <a:gd name="connsiteX0" fmla="*/ 0 w 964406"/>
              <a:gd name="connsiteY0" fmla="*/ 623887 h 1252537"/>
              <a:gd name="connsiteX1" fmla="*/ 7144 w 964406"/>
              <a:gd name="connsiteY1" fmla="*/ 514350 h 1252537"/>
              <a:gd name="connsiteX2" fmla="*/ 38100 w 964406"/>
              <a:gd name="connsiteY2" fmla="*/ 402431 h 1252537"/>
              <a:gd name="connsiteX3" fmla="*/ 90488 w 964406"/>
              <a:gd name="connsiteY3" fmla="*/ 295275 h 1252537"/>
              <a:gd name="connsiteX4" fmla="*/ 161925 w 964406"/>
              <a:gd name="connsiteY4" fmla="*/ 188119 h 1252537"/>
              <a:gd name="connsiteX5" fmla="*/ 259556 w 964406"/>
              <a:gd name="connsiteY5" fmla="*/ 92869 h 1252537"/>
              <a:gd name="connsiteX6" fmla="*/ 347663 w 964406"/>
              <a:gd name="connsiteY6" fmla="*/ 30956 h 1252537"/>
              <a:gd name="connsiteX7" fmla="*/ 416719 w 964406"/>
              <a:gd name="connsiteY7" fmla="*/ 0 h 1252537"/>
              <a:gd name="connsiteX8" fmla="*/ 509588 w 964406"/>
              <a:gd name="connsiteY8" fmla="*/ 26194 h 1252537"/>
              <a:gd name="connsiteX9" fmla="*/ 635794 w 964406"/>
              <a:gd name="connsiteY9" fmla="*/ 80962 h 1252537"/>
              <a:gd name="connsiteX10" fmla="*/ 764381 w 964406"/>
              <a:gd name="connsiteY10" fmla="*/ 180975 h 1252537"/>
              <a:gd name="connsiteX11" fmla="*/ 869156 w 964406"/>
              <a:gd name="connsiteY11" fmla="*/ 304800 h 1252537"/>
              <a:gd name="connsiteX12" fmla="*/ 923925 w 964406"/>
              <a:gd name="connsiteY12" fmla="*/ 421481 h 1252537"/>
              <a:gd name="connsiteX13" fmla="*/ 957263 w 964406"/>
              <a:gd name="connsiteY13" fmla="*/ 552450 h 1252537"/>
              <a:gd name="connsiteX14" fmla="*/ 964406 w 964406"/>
              <a:gd name="connsiteY14" fmla="*/ 657225 h 1252537"/>
              <a:gd name="connsiteX15" fmla="*/ 938213 w 964406"/>
              <a:gd name="connsiteY15" fmla="*/ 797719 h 1252537"/>
              <a:gd name="connsiteX16" fmla="*/ 904875 w 964406"/>
              <a:gd name="connsiteY16" fmla="*/ 885825 h 1252537"/>
              <a:gd name="connsiteX17" fmla="*/ 871538 w 964406"/>
              <a:gd name="connsiteY17" fmla="*/ 950119 h 1252537"/>
              <a:gd name="connsiteX18" fmla="*/ 819150 w 964406"/>
              <a:gd name="connsiteY18" fmla="*/ 1023937 h 1252537"/>
              <a:gd name="connsiteX19" fmla="*/ 719138 w 964406"/>
              <a:gd name="connsiteY19" fmla="*/ 1119187 h 1252537"/>
              <a:gd name="connsiteX20" fmla="*/ 640556 w 964406"/>
              <a:gd name="connsiteY20" fmla="*/ 1171575 h 1252537"/>
              <a:gd name="connsiteX21" fmla="*/ 566738 w 964406"/>
              <a:gd name="connsiteY21" fmla="*/ 1209675 h 1252537"/>
              <a:gd name="connsiteX22" fmla="*/ 490538 w 964406"/>
              <a:gd name="connsiteY22" fmla="*/ 1235869 h 1252537"/>
              <a:gd name="connsiteX23" fmla="*/ 404813 w 964406"/>
              <a:gd name="connsiteY23" fmla="*/ 1252537 h 1252537"/>
              <a:gd name="connsiteX24" fmla="*/ 314325 w 964406"/>
              <a:gd name="connsiteY24" fmla="*/ 1200150 h 1252537"/>
              <a:gd name="connsiteX25" fmla="*/ 228600 w 964406"/>
              <a:gd name="connsiteY25" fmla="*/ 1133475 h 1252537"/>
              <a:gd name="connsiteX26" fmla="*/ 166688 w 964406"/>
              <a:gd name="connsiteY26" fmla="*/ 1066800 h 1252537"/>
              <a:gd name="connsiteX27" fmla="*/ 111919 w 964406"/>
              <a:gd name="connsiteY27" fmla="*/ 990600 h 1252537"/>
              <a:gd name="connsiteX28" fmla="*/ 59531 w 964406"/>
              <a:gd name="connsiteY28" fmla="*/ 900112 h 1252537"/>
              <a:gd name="connsiteX29" fmla="*/ 26194 w 964406"/>
              <a:gd name="connsiteY29" fmla="*/ 790575 h 1252537"/>
              <a:gd name="connsiteX30" fmla="*/ 7144 w 964406"/>
              <a:gd name="connsiteY30" fmla="*/ 685800 h 1252537"/>
              <a:gd name="connsiteX31" fmla="*/ 0 w 964406"/>
              <a:gd name="connsiteY31" fmla="*/ 623887 h 1252537"/>
              <a:gd name="connsiteX0" fmla="*/ 0 w 964406"/>
              <a:gd name="connsiteY0" fmla="*/ 623887 h 1252537"/>
              <a:gd name="connsiteX1" fmla="*/ 7144 w 964406"/>
              <a:gd name="connsiteY1" fmla="*/ 514350 h 1252537"/>
              <a:gd name="connsiteX2" fmla="*/ 38100 w 964406"/>
              <a:gd name="connsiteY2" fmla="*/ 402431 h 1252537"/>
              <a:gd name="connsiteX3" fmla="*/ 90488 w 964406"/>
              <a:gd name="connsiteY3" fmla="*/ 295275 h 1252537"/>
              <a:gd name="connsiteX4" fmla="*/ 161925 w 964406"/>
              <a:gd name="connsiteY4" fmla="*/ 188119 h 1252537"/>
              <a:gd name="connsiteX5" fmla="*/ 259556 w 964406"/>
              <a:gd name="connsiteY5" fmla="*/ 92869 h 1252537"/>
              <a:gd name="connsiteX6" fmla="*/ 347663 w 964406"/>
              <a:gd name="connsiteY6" fmla="*/ 30956 h 1252537"/>
              <a:gd name="connsiteX7" fmla="*/ 416719 w 964406"/>
              <a:gd name="connsiteY7" fmla="*/ 0 h 1252537"/>
              <a:gd name="connsiteX8" fmla="*/ 509588 w 964406"/>
              <a:gd name="connsiteY8" fmla="*/ 26194 h 1252537"/>
              <a:gd name="connsiteX9" fmla="*/ 635794 w 964406"/>
              <a:gd name="connsiteY9" fmla="*/ 80962 h 1252537"/>
              <a:gd name="connsiteX10" fmla="*/ 759618 w 964406"/>
              <a:gd name="connsiteY10" fmla="*/ 169069 h 1252537"/>
              <a:gd name="connsiteX11" fmla="*/ 869156 w 964406"/>
              <a:gd name="connsiteY11" fmla="*/ 304800 h 1252537"/>
              <a:gd name="connsiteX12" fmla="*/ 923925 w 964406"/>
              <a:gd name="connsiteY12" fmla="*/ 421481 h 1252537"/>
              <a:gd name="connsiteX13" fmla="*/ 957263 w 964406"/>
              <a:gd name="connsiteY13" fmla="*/ 552450 h 1252537"/>
              <a:gd name="connsiteX14" fmla="*/ 964406 w 964406"/>
              <a:gd name="connsiteY14" fmla="*/ 657225 h 1252537"/>
              <a:gd name="connsiteX15" fmla="*/ 938213 w 964406"/>
              <a:gd name="connsiteY15" fmla="*/ 797719 h 1252537"/>
              <a:gd name="connsiteX16" fmla="*/ 904875 w 964406"/>
              <a:gd name="connsiteY16" fmla="*/ 885825 h 1252537"/>
              <a:gd name="connsiteX17" fmla="*/ 871538 w 964406"/>
              <a:gd name="connsiteY17" fmla="*/ 950119 h 1252537"/>
              <a:gd name="connsiteX18" fmla="*/ 819150 w 964406"/>
              <a:gd name="connsiteY18" fmla="*/ 1023937 h 1252537"/>
              <a:gd name="connsiteX19" fmla="*/ 719138 w 964406"/>
              <a:gd name="connsiteY19" fmla="*/ 1119187 h 1252537"/>
              <a:gd name="connsiteX20" fmla="*/ 640556 w 964406"/>
              <a:gd name="connsiteY20" fmla="*/ 1171575 h 1252537"/>
              <a:gd name="connsiteX21" fmla="*/ 566738 w 964406"/>
              <a:gd name="connsiteY21" fmla="*/ 1209675 h 1252537"/>
              <a:gd name="connsiteX22" fmla="*/ 490538 w 964406"/>
              <a:gd name="connsiteY22" fmla="*/ 1235869 h 1252537"/>
              <a:gd name="connsiteX23" fmla="*/ 404813 w 964406"/>
              <a:gd name="connsiteY23" fmla="*/ 1252537 h 1252537"/>
              <a:gd name="connsiteX24" fmla="*/ 314325 w 964406"/>
              <a:gd name="connsiteY24" fmla="*/ 1200150 h 1252537"/>
              <a:gd name="connsiteX25" fmla="*/ 228600 w 964406"/>
              <a:gd name="connsiteY25" fmla="*/ 1133475 h 1252537"/>
              <a:gd name="connsiteX26" fmla="*/ 166688 w 964406"/>
              <a:gd name="connsiteY26" fmla="*/ 1066800 h 1252537"/>
              <a:gd name="connsiteX27" fmla="*/ 111919 w 964406"/>
              <a:gd name="connsiteY27" fmla="*/ 990600 h 1252537"/>
              <a:gd name="connsiteX28" fmla="*/ 59531 w 964406"/>
              <a:gd name="connsiteY28" fmla="*/ 900112 h 1252537"/>
              <a:gd name="connsiteX29" fmla="*/ 26194 w 964406"/>
              <a:gd name="connsiteY29" fmla="*/ 790575 h 1252537"/>
              <a:gd name="connsiteX30" fmla="*/ 7144 w 964406"/>
              <a:gd name="connsiteY30" fmla="*/ 685800 h 1252537"/>
              <a:gd name="connsiteX31" fmla="*/ 0 w 964406"/>
              <a:gd name="connsiteY31" fmla="*/ 623887 h 1252537"/>
              <a:gd name="connsiteX0" fmla="*/ 0 w 964406"/>
              <a:gd name="connsiteY0" fmla="*/ 623887 h 1252537"/>
              <a:gd name="connsiteX1" fmla="*/ 7144 w 964406"/>
              <a:gd name="connsiteY1" fmla="*/ 514350 h 1252537"/>
              <a:gd name="connsiteX2" fmla="*/ 38100 w 964406"/>
              <a:gd name="connsiteY2" fmla="*/ 402431 h 1252537"/>
              <a:gd name="connsiteX3" fmla="*/ 90488 w 964406"/>
              <a:gd name="connsiteY3" fmla="*/ 295275 h 1252537"/>
              <a:gd name="connsiteX4" fmla="*/ 161925 w 964406"/>
              <a:gd name="connsiteY4" fmla="*/ 188119 h 1252537"/>
              <a:gd name="connsiteX5" fmla="*/ 259556 w 964406"/>
              <a:gd name="connsiteY5" fmla="*/ 92869 h 1252537"/>
              <a:gd name="connsiteX6" fmla="*/ 347663 w 964406"/>
              <a:gd name="connsiteY6" fmla="*/ 30956 h 1252537"/>
              <a:gd name="connsiteX7" fmla="*/ 416719 w 964406"/>
              <a:gd name="connsiteY7" fmla="*/ 0 h 1252537"/>
              <a:gd name="connsiteX8" fmla="*/ 509588 w 964406"/>
              <a:gd name="connsiteY8" fmla="*/ 26194 h 1252537"/>
              <a:gd name="connsiteX9" fmla="*/ 635794 w 964406"/>
              <a:gd name="connsiteY9" fmla="*/ 80962 h 1252537"/>
              <a:gd name="connsiteX10" fmla="*/ 759618 w 964406"/>
              <a:gd name="connsiteY10" fmla="*/ 169069 h 1252537"/>
              <a:gd name="connsiteX11" fmla="*/ 869156 w 964406"/>
              <a:gd name="connsiteY11" fmla="*/ 304800 h 1252537"/>
              <a:gd name="connsiteX12" fmla="*/ 923925 w 964406"/>
              <a:gd name="connsiteY12" fmla="*/ 421481 h 1252537"/>
              <a:gd name="connsiteX13" fmla="*/ 957263 w 964406"/>
              <a:gd name="connsiteY13" fmla="*/ 552450 h 1252537"/>
              <a:gd name="connsiteX14" fmla="*/ 964406 w 964406"/>
              <a:gd name="connsiteY14" fmla="*/ 657225 h 1252537"/>
              <a:gd name="connsiteX15" fmla="*/ 938213 w 964406"/>
              <a:gd name="connsiteY15" fmla="*/ 797719 h 1252537"/>
              <a:gd name="connsiteX16" fmla="*/ 904875 w 964406"/>
              <a:gd name="connsiteY16" fmla="*/ 885825 h 1252537"/>
              <a:gd name="connsiteX17" fmla="*/ 871538 w 964406"/>
              <a:gd name="connsiteY17" fmla="*/ 950119 h 1252537"/>
              <a:gd name="connsiteX18" fmla="*/ 819150 w 964406"/>
              <a:gd name="connsiteY18" fmla="*/ 1023937 h 1252537"/>
              <a:gd name="connsiteX19" fmla="*/ 719138 w 964406"/>
              <a:gd name="connsiteY19" fmla="*/ 1119187 h 1252537"/>
              <a:gd name="connsiteX20" fmla="*/ 640556 w 964406"/>
              <a:gd name="connsiteY20" fmla="*/ 1171575 h 1252537"/>
              <a:gd name="connsiteX21" fmla="*/ 566738 w 964406"/>
              <a:gd name="connsiteY21" fmla="*/ 1209675 h 1252537"/>
              <a:gd name="connsiteX22" fmla="*/ 490538 w 964406"/>
              <a:gd name="connsiteY22" fmla="*/ 1235869 h 1252537"/>
              <a:gd name="connsiteX23" fmla="*/ 404813 w 964406"/>
              <a:gd name="connsiteY23" fmla="*/ 1252537 h 1252537"/>
              <a:gd name="connsiteX24" fmla="*/ 314325 w 964406"/>
              <a:gd name="connsiteY24" fmla="*/ 1200150 h 1252537"/>
              <a:gd name="connsiteX25" fmla="*/ 228600 w 964406"/>
              <a:gd name="connsiteY25" fmla="*/ 1133475 h 1252537"/>
              <a:gd name="connsiteX26" fmla="*/ 166688 w 964406"/>
              <a:gd name="connsiteY26" fmla="*/ 1066800 h 1252537"/>
              <a:gd name="connsiteX27" fmla="*/ 111919 w 964406"/>
              <a:gd name="connsiteY27" fmla="*/ 990600 h 1252537"/>
              <a:gd name="connsiteX28" fmla="*/ 59531 w 964406"/>
              <a:gd name="connsiteY28" fmla="*/ 900112 h 1252537"/>
              <a:gd name="connsiteX29" fmla="*/ 26194 w 964406"/>
              <a:gd name="connsiteY29" fmla="*/ 790575 h 1252537"/>
              <a:gd name="connsiteX30" fmla="*/ 7144 w 964406"/>
              <a:gd name="connsiteY30" fmla="*/ 685800 h 1252537"/>
              <a:gd name="connsiteX31" fmla="*/ 0 w 964406"/>
              <a:gd name="connsiteY31" fmla="*/ 623887 h 1252537"/>
              <a:gd name="connsiteX0" fmla="*/ 0 w 964406"/>
              <a:gd name="connsiteY0" fmla="*/ 623887 h 1252537"/>
              <a:gd name="connsiteX1" fmla="*/ 7144 w 964406"/>
              <a:gd name="connsiteY1" fmla="*/ 514350 h 1252537"/>
              <a:gd name="connsiteX2" fmla="*/ 38100 w 964406"/>
              <a:gd name="connsiteY2" fmla="*/ 402431 h 1252537"/>
              <a:gd name="connsiteX3" fmla="*/ 90488 w 964406"/>
              <a:gd name="connsiteY3" fmla="*/ 295275 h 1252537"/>
              <a:gd name="connsiteX4" fmla="*/ 161925 w 964406"/>
              <a:gd name="connsiteY4" fmla="*/ 188119 h 1252537"/>
              <a:gd name="connsiteX5" fmla="*/ 259556 w 964406"/>
              <a:gd name="connsiteY5" fmla="*/ 92869 h 1252537"/>
              <a:gd name="connsiteX6" fmla="*/ 347663 w 964406"/>
              <a:gd name="connsiteY6" fmla="*/ 30956 h 1252537"/>
              <a:gd name="connsiteX7" fmla="*/ 416719 w 964406"/>
              <a:gd name="connsiteY7" fmla="*/ 0 h 1252537"/>
              <a:gd name="connsiteX8" fmla="*/ 509588 w 964406"/>
              <a:gd name="connsiteY8" fmla="*/ 26194 h 1252537"/>
              <a:gd name="connsiteX9" fmla="*/ 635794 w 964406"/>
              <a:gd name="connsiteY9" fmla="*/ 80962 h 1252537"/>
              <a:gd name="connsiteX10" fmla="*/ 759618 w 964406"/>
              <a:gd name="connsiteY10" fmla="*/ 169069 h 1252537"/>
              <a:gd name="connsiteX11" fmla="*/ 871537 w 964406"/>
              <a:gd name="connsiteY11" fmla="*/ 302419 h 1252537"/>
              <a:gd name="connsiteX12" fmla="*/ 923925 w 964406"/>
              <a:gd name="connsiteY12" fmla="*/ 421481 h 1252537"/>
              <a:gd name="connsiteX13" fmla="*/ 957263 w 964406"/>
              <a:gd name="connsiteY13" fmla="*/ 552450 h 1252537"/>
              <a:gd name="connsiteX14" fmla="*/ 964406 w 964406"/>
              <a:gd name="connsiteY14" fmla="*/ 657225 h 1252537"/>
              <a:gd name="connsiteX15" fmla="*/ 938213 w 964406"/>
              <a:gd name="connsiteY15" fmla="*/ 797719 h 1252537"/>
              <a:gd name="connsiteX16" fmla="*/ 904875 w 964406"/>
              <a:gd name="connsiteY16" fmla="*/ 885825 h 1252537"/>
              <a:gd name="connsiteX17" fmla="*/ 871538 w 964406"/>
              <a:gd name="connsiteY17" fmla="*/ 950119 h 1252537"/>
              <a:gd name="connsiteX18" fmla="*/ 819150 w 964406"/>
              <a:gd name="connsiteY18" fmla="*/ 1023937 h 1252537"/>
              <a:gd name="connsiteX19" fmla="*/ 719138 w 964406"/>
              <a:gd name="connsiteY19" fmla="*/ 1119187 h 1252537"/>
              <a:gd name="connsiteX20" fmla="*/ 640556 w 964406"/>
              <a:gd name="connsiteY20" fmla="*/ 1171575 h 1252537"/>
              <a:gd name="connsiteX21" fmla="*/ 566738 w 964406"/>
              <a:gd name="connsiteY21" fmla="*/ 1209675 h 1252537"/>
              <a:gd name="connsiteX22" fmla="*/ 490538 w 964406"/>
              <a:gd name="connsiteY22" fmla="*/ 1235869 h 1252537"/>
              <a:gd name="connsiteX23" fmla="*/ 404813 w 964406"/>
              <a:gd name="connsiteY23" fmla="*/ 1252537 h 1252537"/>
              <a:gd name="connsiteX24" fmla="*/ 314325 w 964406"/>
              <a:gd name="connsiteY24" fmla="*/ 1200150 h 1252537"/>
              <a:gd name="connsiteX25" fmla="*/ 228600 w 964406"/>
              <a:gd name="connsiteY25" fmla="*/ 1133475 h 1252537"/>
              <a:gd name="connsiteX26" fmla="*/ 166688 w 964406"/>
              <a:gd name="connsiteY26" fmla="*/ 1066800 h 1252537"/>
              <a:gd name="connsiteX27" fmla="*/ 111919 w 964406"/>
              <a:gd name="connsiteY27" fmla="*/ 990600 h 1252537"/>
              <a:gd name="connsiteX28" fmla="*/ 59531 w 964406"/>
              <a:gd name="connsiteY28" fmla="*/ 900112 h 1252537"/>
              <a:gd name="connsiteX29" fmla="*/ 26194 w 964406"/>
              <a:gd name="connsiteY29" fmla="*/ 790575 h 1252537"/>
              <a:gd name="connsiteX30" fmla="*/ 7144 w 964406"/>
              <a:gd name="connsiteY30" fmla="*/ 685800 h 1252537"/>
              <a:gd name="connsiteX31" fmla="*/ 0 w 964406"/>
              <a:gd name="connsiteY31" fmla="*/ 623887 h 1252537"/>
              <a:gd name="connsiteX0" fmla="*/ 0 w 964406"/>
              <a:gd name="connsiteY0" fmla="*/ 623887 h 1252537"/>
              <a:gd name="connsiteX1" fmla="*/ 7144 w 964406"/>
              <a:gd name="connsiteY1" fmla="*/ 514350 h 1252537"/>
              <a:gd name="connsiteX2" fmla="*/ 38100 w 964406"/>
              <a:gd name="connsiteY2" fmla="*/ 402431 h 1252537"/>
              <a:gd name="connsiteX3" fmla="*/ 90488 w 964406"/>
              <a:gd name="connsiteY3" fmla="*/ 295275 h 1252537"/>
              <a:gd name="connsiteX4" fmla="*/ 161925 w 964406"/>
              <a:gd name="connsiteY4" fmla="*/ 188119 h 1252537"/>
              <a:gd name="connsiteX5" fmla="*/ 259556 w 964406"/>
              <a:gd name="connsiteY5" fmla="*/ 92869 h 1252537"/>
              <a:gd name="connsiteX6" fmla="*/ 347663 w 964406"/>
              <a:gd name="connsiteY6" fmla="*/ 30956 h 1252537"/>
              <a:gd name="connsiteX7" fmla="*/ 416719 w 964406"/>
              <a:gd name="connsiteY7" fmla="*/ 0 h 1252537"/>
              <a:gd name="connsiteX8" fmla="*/ 509588 w 964406"/>
              <a:gd name="connsiteY8" fmla="*/ 26194 h 1252537"/>
              <a:gd name="connsiteX9" fmla="*/ 635794 w 964406"/>
              <a:gd name="connsiteY9" fmla="*/ 80962 h 1252537"/>
              <a:gd name="connsiteX10" fmla="*/ 759618 w 964406"/>
              <a:gd name="connsiteY10" fmla="*/ 169069 h 1252537"/>
              <a:gd name="connsiteX11" fmla="*/ 871537 w 964406"/>
              <a:gd name="connsiteY11" fmla="*/ 302419 h 1252537"/>
              <a:gd name="connsiteX12" fmla="*/ 935831 w 964406"/>
              <a:gd name="connsiteY12" fmla="*/ 426244 h 1252537"/>
              <a:gd name="connsiteX13" fmla="*/ 957263 w 964406"/>
              <a:gd name="connsiteY13" fmla="*/ 552450 h 1252537"/>
              <a:gd name="connsiteX14" fmla="*/ 964406 w 964406"/>
              <a:gd name="connsiteY14" fmla="*/ 657225 h 1252537"/>
              <a:gd name="connsiteX15" fmla="*/ 938213 w 964406"/>
              <a:gd name="connsiteY15" fmla="*/ 797719 h 1252537"/>
              <a:gd name="connsiteX16" fmla="*/ 904875 w 964406"/>
              <a:gd name="connsiteY16" fmla="*/ 885825 h 1252537"/>
              <a:gd name="connsiteX17" fmla="*/ 871538 w 964406"/>
              <a:gd name="connsiteY17" fmla="*/ 950119 h 1252537"/>
              <a:gd name="connsiteX18" fmla="*/ 819150 w 964406"/>
              <a:gd name="connsiteY18" fmla="*/ 1023937 h 1252537"/>
              <a:gd name="connsiteX19" fmla="*/ 719138 w 964406"/>
              <a:gd name="connsiteY19" fmla="*/ 1119187 h 1252537"/>
              <a:gd name="connsiteX20" fmla="*/ 640556 w 964406"/>
              <a:gd name="connsiteY20" fmla="*/ 1171575 h 1252537"/>
              <a:gd name="connsiteX21" fmla="*/ 566738 w 964406"/>
              <a:gd name="connsiteY21" fmla="*/ 1209675 h 1252537"/>
              <a:gd name="connsiteX22" fmla="*/ 490538 w 964406"/>
              <a:gd name="connsiteY22" fmla="*/ 1235869 h 1252537"/>
              <a:gd name="connsiteX23" fmla="*/ 404813 w 964406"/>
              <a:gd name="connsiteY23" fmla="*/ 1252537 h 1252537"/>
              <a:gd name="connsiteX24" fmla="*/ 314325 w 964406"/>
              <a:gd name="connsiteY24" fmla="*/ 1200150 h 1252537"/>
              <a:gd name="connsiteX25" fmla="*/ 228600 w 964406"/>
              <a:gd name="connsiteY25" fmla="*/ 1133475 h 1252537"/>
              <a:gd name="connsiteX26" fmla="*/ 166688 w 964406"/>
              <a:gd name="connsiteY26" fmla="*/ 1066800 h 1252537"/>
              <a:gd name="connsiteX27" fmla="*/ 111919 w 964406"/>
              <a:gd name="connsiteY27" fmla="*/ 990600 h 1252537"/>
              <a:gd name="connsiteX28" fmla="*/ 59531 w 964406"/>
              <a:gd name="connsiteY28" fmla="*/ 900112 h 1252537"/>
              <a:gd name="connsiteX29" fmla="*/ 26194 w 964406"/>
              <a:gd name="connsiteY29" fmla="*/ 790575 h 1252537"/>
              <a:gd name="connsiteX30" fmla="*/ 7144 w 964406"/>
              <a:gd name="connsiteY30" fmla="*/ 685800 h 1252537"/>
              <a:gd name="connsiteX31" fmla="*/ 0 w 964406"/>
              <a:gd name="connsiteY31" fmla="*/ 623887 h 1252537"/>
              <a:gd name="connsiteX0" fmla="*/ 0 w 964406"/>
              <a:gd name="connsiteY0" fmla="*/ 623887 h 1252537"/>
              <a:gd name="connsiteX1" fmla="*/ 7144 w 964406"/>
              <a:gd name="connsiteY1" fmla="*/ 514350 h 1252537"/>
              <a:gd name="connsiteX2" fmla="*/ 38100 w 964406"/>
              <a:gd name="connsiteY2" fmla="*/ 402431 h 1252537"/>
              <a:gd name="connsiteX3" fmla="*/ 90488 w 964406"/>
              <a:gd name="connsiteY3" fmla="*/ 295275 h 1252537"/>
              <a:gd name="connsiteX4" fmla="*/ 161925 w 964406"/>
              <a:gd name="connsiteY4" fmla="*/ 188119 h 1252537"/>
              <a:gd name="connsiteX5" fmla="*/ 259556 w 964406"/>
              <a:gd name="connsiteY5" fmla="*/ 92869 h 1252537"/>
              <a:gd name="connsiteX6" fmla="*/ 347663 w 964406"/>
              <a:gd name="connsiteY6" fmla="*/ 30956 h 1252537"/>
              <a:gd name="connsiteX7" fmla="*/ 416719 w 964406"/>
              <a:gd name="connsiteY7" fmla="*/ 0 h 1252537"/>
              <a:gd name="connsiteX8" fmla="*/ 509588 w 964406"/>
              <a:gd name="connsiteY8" fmla="*/ 26194 h 1252537"/>
              <a:gd name="connsiteX9" fmla="*/ 635794 w 964406"/>
              <a:gd name="connsiteY9" fmla="*/ 80962 h 1252537"/>
              <a:gd name="connsiteX10" fmla="*/ 759618 w 964406"/>
              <a:gd name="connsiteY10" fmla="*/ 169069 h 1252537"/>
              <a:gd name="connsiteX11" fmla="*/ 871537 w 964406"/>
              <a:gd name="connsiteY11" fmla="*/ 302419 h 1252537"/>
              <a:gd name="connsiteX12" fmla="*/ 935831 w 964406"/>
              <a:gd name="connsiteY12" fmla="*/ 426244 h 1252537"/>
              <a:gd name="connsiteX13" fmla="*/ 962026 w 964406"/>
              <a:gd name="connsiteY13" fmla="*/ 561975 h 1252537"/>
              <a:gd name="connsiteX14" fmla="*/ 964406 w 964406"/>
              <a:gd name="connsiteY14" fmla="*/ 657225 h 1252537"/>
              <a:gd name="connsiteX15" fmla="*/ 938213 w 964406"/>
              <a:gd name="connsiteY15" fmla="*/ 797719 h 1252537"/>
              <a:gd name="connsiteX16" fmla="*/ 904875 w 964406"/>
              <a:gd name="connsiteY16" fmla="*/ 885825 h 1252537"/>
              <a:gd name="connsiteX17" fmla="*/ 871538 w 964406"/>
              <a:gd name="connsiteY17" fmla="*/ 950119 h 1252537"/>
              <a:gd name="connsiteX18" fmla="*/ 819150 w 964406"/>
              <a:gd name="connsiteY18" fmla="*/ 1023937 h 1252537"/>
              <a:gd name="connsiteX19" fmla="*/ 719138 w 964406"/>
              <a:gd name="connsiteY19" fmla="*/ 1119187 h 1252537"/>
              <a:gd name="connsiteX20" fmla="*/ 640556 w 964406"/>
              <a:gd name="connsiteY20" fmla="*/ 1171575 h 1252537"/>
              <a:gd name="connsiteX21" fmla="*/ 566738 w 964406"/>
              <a:gd name="connsiteY21" fmla="*/ 1209675 h 1252537"/>
              <a:gd name="connsiteX22" fmla="*/ 490538 w 964406"/>
              <a:gd name="connsiteY22" fmla="*/ 1235869 h 1252537"/>
              <a:gd name="connsiteX23" fmla="*/ 404813 w 964406"/>
              <a:gd name="connsiteY23" fmla="*/ 1252537 h 1252537"/>
              <a:gd name="connsiteX24" fmla="*/ 314325 w 964406"/>
              <a:gd name="connsiteY24" fmla="*/ 1200150 h 1252537"/>
              <a:gd name="connsiteX25" fmla="*/ 228600 w 964406"/>
              <a:gd name="connsiteY25" fmla="*/ 1133475 h 1252537"/>
              <a:gd name="connsiteX26" fmla="*/ 166688 w 964406"/>
              <a:gd name="connsiteY26" fmla="*/ 1066800 h 1252537"/>
              <a:gd name="connsiteX27" fmla="*/ 111919 w 964406"/>
              <a:gd name="connsiteY27" fmla="*/ 990600 h 1252537"/>
              <a:gd name="connsiteX28" fmla="*/ 59531 w 964406"/>
              <a:gd name="connsiteY28" fmla="*/ 900112 h 1252537"/>
              <a:gd name="connsiteX29" fmla="*/ 26194 w 964406"/>
              <a:gd name="connsiteY29" fmla="*/ 790575 h 1252537"/>
              <a:gd name="connsiteX30" fmla="*/ 7144 w 964406"/>
              <a:gd name="connsiteY30" fmla="*/ 685800 h 1252537"/>
              <a:gd name="connsiteX31" fmla="*/ 0 w 964406"/>
              <a:gd name="connsiteY31" fmla="*/ 623887 h 1252537"/>
              <a:gd name="connsiteX0" fmla="*/ 0 w 964406"/>
              <a:gd name="connsiteY0" fmla="*/ 623887 h 1252537"/>
              <a:gd name="connsiteX1" fmla="*/ 7144 w 964406"/>
              <a:gd name="connsiteY1" fmla="*/ 514350 h 1252537"/>
              <a:gd name="connsiteX2" fmla="*/ 38100 w 964406"/>
              <a:gd name="connsiteY2" fmla="*/ 402431 h 1252537"/>
              <a:gd name="connsiteX3" fmla="*/ 90488 w 964406"/>
              <a:gd name="connsiteY3" fmla="*/ 295275 h 1252537"/>
              <a:gd name="connsiteX4" fmla="*/ 161925 w 964406"/>
              <a:gd name="connsiteY4" fmla="*/ 188119 h 1252537"/>
              <a:gd name="connsiteX5" fmla="*/ 259556 w 964406"/>
              <a:gd name="connsiteY5" fmla="*/ 92869 h 1252537"/>
              <a:gd name="connsiteX6" fmla="*/ 347663 w 964406"/>
              <a:gd name="connsiteY6" fmla="*/ 30956 h 1252537"/>
              <a:gd name="connsiteX7" fmla="*/ 416719 w 964406"/>
              <a:gd name="connsiteY7" fmla="*/ 0 h 1252537"/>
              <a:gd name="connsiteX8" fmla="*/ 509588 w 964406"/>
              <a:gd name="connsiteY8" fmla="*/ 26194 h 1252537"/>
              <a:gd name="connsiteX9" fmla="*/ 635794 w 964406"/>
              <a:gd name="connsiteY9" fmla="*/ 80962 h 1252537"/>
              <a:gd name="connsiteX10" fmla="*/ 759618 w 964406"/>
              <a:gd name="connsiteY10" fmla="*/ 169069 h 1252537"/>
              <a:gd name="connsiteX11" fmla="*/ 871537 w 964406"/>
              <a:gd name="connsiteY11" fmla="*/ 302419 h 1252537"/>
              <a:gd name="connsiteX12" fmla="*/ 935831 w 964406"/>
              <a:gd name="connsiteY12" fmla="*/ 426244 h 1252537"/>
              <a:gd name="connsiteX13" fmla="*/ 962026 w 964406"/>
              <a:gd name="connsiteY13" fmla="*/ 561975 h 1252537"/>
              <a:gd name="connsiteX14" fmla="*/ 964406 w 964406"/>
              <a:gd name="connsiteY14" fmla="*/ 657225 h 1252537"/>
              <a:gd name="connsiteX15" fmla="*/ 940594 w 964406"/>
              <a:gd name="connsiteY15" fmla="*/ 804863 h 1252537"/>
              <a:gd name="connsiteX16" fmla="*/ 904875 w 964406"/>
              <a:gd name="connsiteY16" fmla="*/ 885825 h 1252537"/>
              <a:gd name="connsiteX17" fmla="*/ 871538 w 964406"/>
              <a:gd name="connsiteY17" fmla="*/ 950119 h 1252537"/>
              <a:gd name="connsiteX18" fmla="*/ 819150 w 964406"/>
              <a:gd name="connsiteY18" fmla="*/ 1023937 h 1252537"/>
              <a:gd name="connsiteX19" fmla="*/ 719138 w 964406"/>
              <a:gd name="connsiteY19" fmla="*/ 1119187 h 1252537"/>
              <a:gd name="connsiteX20" fmla="*/ 640556 w 964406"/>
              <a:gd name="connsiteY20" fmla="*/ 1171575 h 1252537"/>
              <a:gd name="connsiteX21" fmla="*/ 566738 w 964406"/>
              <a:gd name="connsiteY21" fmla="*/ 1209675 h 1252537"/>
              <a:gd name="connsiteX22" fmla="*/ 490538 w 964406"/>
              <a:gd name="connsiteY22" fmla="*/ 1235869 h 1252537"/>
              <a:gd name="connsiteX23" fmla="*/ 404813 w 964406"/>
              <a:gd name="connsiteY23" fmla="*/ 1252537 h 1252537"/>
              <a:gd name="connsiteX24" fmla="*/ 314325 w 964406"/>
              <a:gd name="connsiteY24" fmla="*/ 1200150 h 1252537"/>
              <a:gd name="connsiteX25" fmla="*/ 228600 w 964406"/>
              <a:gd name="connsiteY25" fmla="*/ 1133475 h 1252537"/>
              <a:gd name="connsiteX26" fmla="*/ 166688 w 964406"/>
              <a:gd name="connsiteY26" fmla="*/ 1066800 h 1252537"/>
              <a:gd name="connsiteX27" fmla="*/ 111919 w 964406"/>
              <a:gd name="connsiteY27" fmla="*/ 990600 h 1252537"/>
              <a:gd name="connsiteX28" fmla="*/ 59531 w 964406"/>
              <a:gd name="connsiteY28" fmla="*/ 900112 h 1252537"/>
              <a:gd name="connsiteX29" fmla="*/ 26194 w 964406"/>
              <a:gd name="connsiteY29" fmla="*/ 790575 h 1252537"/>
              <a:gd name="connsiteX30" fmla="*/ 7144 w 964406"/>
              <a:gd name="connsiteY30" fmla="*/ 685800 h 1252537"/>
              <a:gd name="connsiteX31" fmla="*/ 0 w 964406"/>
              <a:gd name="connsiteY31" fmla="*/ 623887 h 1252537"/>
              <a:gd name="connsiteX0" fmla="*/ 0 w 966787"/>
              <a:gd name="connsiteY0" fmla="*/ 623887 h 1252537"/>
              <a:gd name="connsiteX1" fmla="*/ 7144 w 966787"/>
              <a:gd name="connsiteY1" fmla="*/ 514350 h 1252537"/>
              <a:gd name="connsiteX2" fmla="*/ 38100 w 966787"/>
              <a:gd name="connsiteY2" fmla="*/ 402431 h 1252537"/>
              <a:gd name="connsiteX3" fmla="*/ 90488 w 966787"/>
              <a:gd name="connsiteY3" fmla="*/ 295275 h 1252537"/>
              <a:gd name="connsiteX4" fmla="*/ 161925 w 966787"/>
              <a:gd name="connsiteY4" fmla="*/ 188119 h 1252537"/>
              <a:gd name="connsiteX5" fmla="*/ 259556 w 966787"/>
              <a:gd name="connsiteY5" fmla="*/ 92869 h 1252537"/>
              <a:gd name="connsiteX6" fmla="*/ 347663 w 966787"/>
              <a:gd name="connsiteY6" fmla="*/ 30956 h 1252537"/>
              <a:gd name="connsiteX7" fmla="*/ 416719 w 966787"/>
              <a:gd name="connsiteY7" fmla="*/ 0 h 1252537"/>
              <a:gd name="connsiteX8" fmla="*/ 509588 w 966787"/>
              <a:gd name="connsiteY8" fmla="*/ 26194 h 1252537"/>
              <a:gd name="connsiteX9" fmla="*/ 635794 w 966787"/>
              <a:gd name="connsiteY9" fmla="*/ 80962 h 1252537"/>
              <a:gd name="connsiteX10" fmla="*/ 759618 w 966787"/>
              <a:gd name="connsiteY10" fmla="*/ 169069 h 1252537"/>
              <a:gd name="connsiteX11" fmla="*/ 871537 w 966787"/>
              <a:gd name="connsiteY11" fmla="*/ 302419 h 1252537"/>
              <a:gd name="connsiteX12" fmla="*/ 935831 w 966787"/>
              <a:gd name="connsiteY12" fmla="*/ 426244 h 1252537"/>
              <a:gd name="connsiteX13" fmla="*/ 962026 w 966787"/>
              <a:gd name="connsiteY13" fmla="*/ 561975 h 1252537"/>
              <a:gd name="connsiteX14" fmla="*/ 966787 w 966787"/>
              <a:gd name="connsiteY14" fmla="*/ 666750 h 1252537"/>
              <a:gd name="connsiteX15" fmla="*/ 940594 w 966787"/>
              <a:gd name="connsiteY15" fmla="*/ 804863 h 1252537"/>
              <a:gd name="connsiteX16" fmla="*/ 904875 w 966787"/>
              <a:gd name="connsiteY16" fmla="*/ 885825 h 1252537"/>
              <a:gd name="connsiteX17" fmla="*/ 871538 w 966787"/>
              <a:gd name="connsiteY17" fmla="*/ 950119 h 1252537"/>
              <a:gd name="connsiteX18" fmla="*/ 819150 w 966787"/>
              <a:gd name="connsiteY18" fmla="*/ 1023937 h 1252537"/>
              <a:gd name="connsiteX19" fmla="*/ 719138 w 966787"/>
              <a:gd name="connsiteY19" fmla="*/ 1119187 h 1252537"/>
              <a:gd name="connsiteX20" fmla="*/ 640556 w 966787"/>
              <a:gd name="connsiteY20" fmla="*/ 1171575 h 1252537"/>
              <a:gd name="connsiteX21" fmla="*/ 566738 w 966787"/>
              <a:gd name="connsiteY21" fmla="*/ 1209675 h 1252537"/>
              <a:gd name="connsiteX22" fmla="*/ 490538 w 966787"/>
              <a:gd name="connsiteY22" fmla="*/ 1235869 h 1252537"/>
              <a:gd name="connsiteX23" fmla="*/ 404813 w 966787"/>
              <a:gd name="connsiteY23" fmla="*/ 1252537 h 1252537"/>
              <a:gd name="connsiteX24" fmla="*/ 314325 w 966787"/>
              <a:gd name="connsiteY24" fmla="*/ 1200150 h 1252537"/>
              <a:gd name="connsiteX25" fmla="*/ 228600 w 966787"/>
              <a:gd name="connsiteY25" fmla="*/ 1133475 h 1252537"/>
              <a:gd name="connsiteX26" fmla="*/ 166688 w 966787"/>
              <a:gd name="connsiteY26" fmla="*/ 1066800 h 1252537"/>
              <a:gd name="connsiteX27" fmla="*/ 111919 w 966787"/>
              <a:gd name="connsiteY27" fmla="*/ 990600 h 1252537"/>
              <a:gd name="connsiteX28" fmla="*/ 59531 w 966787"/>
              <a:gd name="connsiteY28" fmla="*/ 900112 h 1252537"/>
              <a:gd name="connsiteX29" fmla="*/ 26194 w 966787"/>
              <a:gd name="connsiteY29" fmla="*/ 790575 h 1252537"/>
              <a:gd name="connsiteX30" fmla="*/ 7144 w 966787"/>
              <a:gd name="connsiteY30" fmla="*/ 685800 h 1252537"/>
              <a:gd name="connsiteX31" fmla="*/ 0 w 966787"/>
              <a:gd name="connsiteY31" fmla="*/ 623887 h 1252537"/>
              <a:gd name="connsiteX0" fmla="*/ 0 w 966787"/>
              <a:gd name="connsiteY0" fmla="*/ 623887 h 1262062"/>
              <a:gd name="connsiteX1" fmla="*/ 7144 w 966787"/>
              <a:gd name="connsiteY1" fmla="*/ 514350 h 1262062"/>
              <a:gd name="connsiteX2" fmla="*/ 38100 w 966787"/>
              <a:gd name="connsiteY2" fmla="*/ 402431 h 1262062"/>
              <a:gd name="connsiteX3" fmla="*/ 90488 w 966787"/>
              <a:gd name="connsiteY3" fmla="*/ 295275 h 1262062"/>
              <a:gd name="connsiteX4" fmla="*/ 161925 w 966787"/>
              <a:gd name="connsiteY4" fmla="*/ 188119 h 1262062"/>
              <a:gd name="connsiteX5" fmla="*/ 259556 w 966787"/>
              <a:gd name="connsiteY5" fmla="*/ 92869 h 1262062"/>
              <a:gd name="connsiteX6" fmla="*/ 347663 w 966787"/>
              <a:gd name="connsiteY6" fmla="*/ 30956 h 1262062"/>
              <a:gd name="connsiteX7" fmla="*/ 416719 w 966787"/>
              <a:gd name="connsiteY7" fmla="*/ 0 h 1262062"/>
              <a:gd name="connsiteX8" fmla="*/ 509588 w 966787"/>
              <a:gd name="connsiteY8" fmla="*/ 26194 h 1262062"/>
              <a:gd name="connsiteX9" fmla="*/ 635794 w 966787"/>
              <a:gd name="connsiteY9" fmla="*/ 80962 h 1262062"/>
              <a:gd name="connsiteX10" fmla="*/ 759618 w 966787"/>
              <a:gd name="connsiteY10" fmla="*/ 169069 h 1262062"/>
              <a:gd name="connsiteX11" fmla="*/ 871537 w 966787"/>
              <a:gd name="connsiteY11" fmla="*/ 302419 h 1262062"/>
              <a:gd name="connsiteX12" fmla="*/ 935831 w 966787"/>
              <a:gd name="connsiteY12" fmla="*/ 426244 h 1262062"/>
              <a:gd name="connsiteX13" fmla="*/ 962026 w 966787"/>
              <a:gd name="connsiteY13" fmla="*/ 561975 h 1262062"/>
              <a:gd name="connsiteX14" fmla="*/ 966787 w 966787"/>
              <a:gd name="connsiteY14" fmla="*/ 666750 h 1262062"/>
              <a:gd name="connsiteX15" fmla="*/ 940594 w 966787"/>
              <a:gd name="connsiteY15" fmla="*/ 804863 h 1262062"/>
              <a:gd name="connsiteX16" fmla="*/ 904875 w 966787"/>
              <a:gd name="connsiteY16" fmla="*/ 885825 h 1262062"/>
              <a:gd name="connsiteX17" fmla="*/ 871538 w 966787"/>
              <a:gd name="connsiteY17" fmla="*/ 950119 h 1262062"/>
              <a:gd name="connsiteX18" fmla="*/ 819150 w 966787"/>
              <a:gd name="connsiteY18" fmla="*/ 1023937 h 1262062"/>
              <a:gd name="connsiteX19" fmla="*/ 719138 w 966787"/>
              <a:gd name="connsiteY19" fmla="*/ 1119187 h 1262062"/>
              <a:gd name="connsiteX20" fmla="*/ 640556 w 966787"/>
              <a:gd name="connsiteY20" fmla="*/ 1171575 h 1262062"/>
              <a:gd name="connsiteX21" fmla="*/ 566738 w 966787"/>
              <a:gd name="connsiteY21" fmla="*/ 1209675 h 1262062"/>
              <a:gd name="connsiteX22" fmla="*/ 490538 w 966787"/>
              <a:gd name="connsiteY22" fmla="*/ 1235869 h 1262062"/>
              <a:gd name="connsiteX23" fmla="*/ 407195 w 966787"/>
              <a:gd name="connsiteY23" fmla="*/ 1262062 h 1262062"/>
              <a:gd name="connsiteX24" fmla="*/ 314325 w 966787"/>
              <a:gd name="connsiteY24" fmla="*/ 1200150 h 1262062"/>
              <a:gd name="connsiteX25" fmla="*/ 228600 w 966787"/>
              <a:gd name="connsiteY25" fmla="*/ 1133475 h 1262062"/>
              <a:gd name="connsiteX26" fmla="*/ 166688 w 966787"/>
              <a:gd name="connsiteY26" fmla="*/ 1066800 h 1262062"/>
              <a:gd name="connsiteX27" fmla="*/ 111919 w 966787"/>
              <a:gd name="connsiteY27" fmla="*/ 990600 h 1262062"/>
              <a:gd name="connsiteX28" fmla="*/ 59531 w 966787"/>
              <a:gd name="connsiteY28" fmla="*/ 900112 h 1262062"/>
              <a:gd name="connsiteX29" fmla="*/ 26194 w 966787"/>
              <a:gd name="connsiteY29" fmla="*/ 790575 h 1262062"/>
              <a:gd name="connsiteX30" fmla="*/ 7144 w 966787"/>
              <a:gd name="connsiteY30" fmla="*/ 685800 h 1262062"/>
              <a:gd name="connsiteX31" fmla="*/ 0 w 966787"/>
              <a:gd name="connsiteY31" fmla="*/ 623887 h 1262062"/>
              <a:gd name="connsiteX0" fmla="*/ 0 w 966787"/>
              <a:gd name="connsiteY0" fmla="*/ 623887 h 1262062"/>
              <a:gd name="connsiteX1" fmla="*/ 7144 w 966787"/>
              <a:gd name="connsiteY1" fmla="*/ 514350 h 1262062"/>
              <a:gd name="connsiteX2" fmla="*/ 38100 w 966787"/>
              <a:gd name="connsiteY2" fmla="*/ 402431 h 1262062"/>
              <a:gd name="connsiteX3" fmla="*/ 90488 w 966787"/>
              <a:gd name="connsiteY3" fmla="*/ 295275 h 1262062"/>
              <a:gd name="connsiteX4" fmla="*/ 161925 w 966787"/>
              <a:gd name="connsiteY4" fmla="*/ 188119 h 1262062"/>
              <a:gd name="connsiteX5" fmla="*/ 259556 w 966787"/>
              <a:gd name="connsiteY5" fmla="*/ 92869 h 1262062"/>
              <a:gd name="connsiteX6" fmla="*/ 347663 w 966787"/>
              <a:gd name="connsiteY6" fmla="*/ 30956 h 1262062"/>
              <a:gd name="connsiteX7" fmla="*/ 416719 w 966787"/>
              <a:gd name="connsiteY7" fmla="*/ 0 h 1262062"/>
              <a:gd name="connsiteX8" fmla="*/ 509588 w 966787"/>
              <a:gd name="connsiteY8" fmla="*/ 26194 h 1262062"/>
              <a:gd name="connsiteX9" fmla="*/ 635794 w 966787"/>
              <a:gd name="connsiteY9" fmla="*/ 80962 h 1262062"/>
              <a:gd name="connsiteX10" fmla="*/ 759618 w 966787"/>
              <a:gd name="connsiteY10" fmla="*/ 169069 h 1262062"/>
              <a:gd name="connsiteX11" fmla="*/ 871537 w 966787"/>
              <a:gd name="connsiteY11" fmla="*/ 302419 h 1262062"/>
              <a:gd name="connsiteX12" fmla="*/ 935831 w 966787"/>
              <a:gd name="connsiteY12" fmla="*/ 426244 h 1262062"/>
              <a:gd name="connsiteX13" fmla="*/ 962026 w 966787"/>
              <a:gd name="connsiteY13" fmla="*/ 561975 h 1262062"/>
              <a:gd name="connsiteX14" fmla="*/ 966787 w 966787"/>
              <a:gd name="connsiteY14" fmla="*/ 666750 h 1262062"/>
              <a:gd name="connsiteX15" fmla="*/ 940594 w 966787"/>
              <a:gd name="connsiteY15" fmla="*/ 804863 h 1262062"/>
              <a:gd name="connsiteX16" fmla="*/ 904875 w 966787"/>
              <a:gd name="connsiteY16" fmla="*/ 885825 h 1262062"/>
              <a:gd name="connsiteX17" fmla="*/ 871538 w 966787"/>
              <a:gd name="connsiteY17" fmla="*/ 950119 h 1262062"/>
              <a:gd name="connsiteX18" fmla="*/ 819150 w 966787"/>
              <a:gd name="connsiteY18" fmla="*/ 1023937 h 1262062"/>
              <a:gd name="connsiteX19" fmla="*/ 719138 w 966787"/>
              <a:gd name="connsiteY19" fmla="*/ 1119187 h 1262062"/>
              <a:gd name="connsiteX20" fmla="*/ 640556 w 966787"/>
              <a:gd name="connsiteY20" fmla="*/ 1171575 h 1262062"/>
              <a:gd name="connsiteX21" fmla="*/ 566738 w 966787"/>
              <a:gd name="connsiteY21" fmla="*/ 1209675 h 1262062"/>
              <a:gd name="connsiteX22" fmla="*/ 490538 w 966787"/>
              <a:gd name="connsiteY22" fmla="*/ 1235869 h 1262062"/>
              <a:gd name="connsiteX23" fmla="*/ 407195 w 966787"/>
              <a:gd name="connsiteY23" fmla="*/ 1262062 h 1262062"/>
              <a:gd name="connsiteX24" fmla="*/ 300037 w 966787"/>
              <a:gd name="connsiteY24" fmla="*/ 1197768 h 1262062"/>
              <a:gd name="connsiteX25" fmla="*/ 228600 w 966787"/>
              <a:gd name="connsiteY25" fmla="*/ 1133475 h 1262062"/>
              <a:gd name="connsiteX26" fmla="*/ 166688 w 966787"/>
              <a:gd name="connsiteY26" fmla="*/ 1066800 h 1262062"/>
              <a:gd name="connsiteX27" fmla="*/ 111919 w 966787"/>
              <a:gd name="connsiteY27" fmla="*/ 990600 h 1262062"/>
              <a:gd name="connsiteX28" fmla="*/ 59531 w 966787"/>
              <a:gd name="connsiteY28" fmla="*/ 900112 h 1262062"/>
              <a:gd name="connsiteX29" fmla="*/ 26194 w 966787"/>
              <a:gd name="connsiteY29" fmla="*/ 790575 h 1262062"/>
              <a:gd name="connsiteX30" fmla="*/ 7144 w 966787"/>
              <a:gd name="connsiteY30" fmla="*/ 685800 h 1262062"/>
              <a:gd name="connsiteX31" fmla="*/ 0 w 966787"/>
              <a:gd name="connsiteY31" fmla="*/ 623887 h 1262062"/>
              <a:gd name="connsiteX0" fmla="*/ 0 w 966787"/>
              <a:gd name="connsiteY0" fmla="*/ 623887 h 1262062"/>
              <a:gd name="connsiteX1" fmla="*/ 7144 w 966787"/>
              <a:gd name="connsiteY1" fmla="*/ 514350 h 1262062"/>
              <a:gd name="connsiteX2" fmla="*/ 38100 w 966787"/>
              <a:gd name="connsiteY2" fmla="*/ 402431 h 1262062"/>
              <a:gd name="connsiteX3" fmla="*/ 90488 w 966787"/>
              <a:gd name="connsiteY3" fmla="*/ 295275 h 1262062"/>
              <a:gd name="connsiteX4" fmla="*/ 161925 w 966787"/>
              <a:gd name="connsiteY4" fmla="*/ 188119 h 1262062"/>
              <a:gd name="connsiteX5" fmla="*/ 259556 w 966787"/>
              <a:gd name="connsiteY5" fmla="*/ 92869 h 1262062"/>
              <a:gd name="connsiteX6" fmla="*/ 347663 w 966787"/>
              <a:gd name="connsiteY6" fmla="*/ 30956 h 1262062"/>
              <a:gd name="connsiteX7" fmla="*/ 416719 w 966787"/>
              <a:gd name="connsiteY7" fmla="*/ 0 h 1262062"/>
              <a:gd name="connsiteX8" fmla="*/ 516732 w 966787"/>
              <a:gd name="connsiteY8" fmla="*/ 23813 h 1262062"/>
              <a:gd name="connsiteX9" fmla="*/ 635794 w 966787"/>
              <a:gd name="connsiteY9" fmla="*/ 80962 h 1262062"/>
              <a:gd name="connsiteX10" fmla="*/ 759618 w 966787"/>
              <a:gd name="connsiteY10" fmla="*/ 169069 h 1262062"/>
              <a:gd name="connsiteX11" fmla="*/ 871537 w 966787"/>
              <a:gd name="connsiteY11" fmla="*/ 302419 h 1262062"/>
              <a:gd name="connsiteX12" fmla="*/ 935831 w 966787"/>
              <a:gd name="connsiteY12" fmla="*/ 426244 h 1262062"/>
              <a:gd name="connsiteX13" fmla="*/ 962026 w 966787"/>
              <a:gd name="connsiteY13" fmla="*/ 561975 h 1262062"/>
              <a:gd name="connsiteX14" fmla="*/ 966787 w 966787"/>
              <a:gd name="connsiteY14" fmla="*/ 666750 h 1262062"/>
              <a:gd name="connsiteX15" fmla="*/ 940594 w 966787"/>
              <a:gd name="connsiteY15" fmla="*/ 804863 h 1262062"/>
              <a:gd name="connsiteX16" fmla="*/ 904875 w 966787"/>
              <a:gd name="connsiteY16" fmla="*/ 885825 h 1262062"/>
              <a:gd name="connsiteX17" fmla="*/ 871538 w 966787"/>
              <a:gd name="connsiteY17" fmla="*/ 950119 h 1262062"/>
              <a:gd name="connsiteX18" fmla="*/ 819150 w 966787"/>
              <a:gd name="connsiteY18" fmla="*/ 1023937 h 1262062"/>
              <a:gd name="connsiteX19" fmla="*/ 719138 w 966787"/>
              <a:gd name="connsiteY19" fmla="*/ 1119187 h 1262062"/>
              <a:gd name="connsiteX20" fmla="*/ 640556 w 966787"/>
              <a:gd name="connsiteY20" fmla="*/ 1171575 h 1262062"/>
              <a:gd name="connsiteX21" fmla="*/ 566738 w 966787"/>
              <a:gd name="connsiteY21" fmla="*/ 1209675 h 1262062"/>
              <a:gd name="connsiteX22" fmla="*/ 490538 w 966787"/>
              <a:gd name="connsiteY22" fmla="*/ 1235869 h 1262062"/>
              <a:gd name="connsiteX23" fmla="*/ 407195 w 966787"/>
              <a:gd name="connsiteY23" fmla="*/ 1262062 h 1262062"/>
              <a:gd name="connsiteX24" fmla="*/ 300037 w 966787"/>
              <a:gd name="connsiteY24" fmla="*/ 1197768 h 1262062"/>
              <a:gd name="connsiteX25" fmla="*/ 228600 w 966787"/>
              <a:gd name="connsiteY25" fmla="*/ 1133475 h 1262062"/>
              <a:gd name="connsiteX26" fmla="*/ 166688 w 966787"/>
              <a:gd name="connsiteY26" fmla="*/ 1066800 h 1262062"/>
              <a:gd name="connsiteX27" fmla="*/ 111919 w 966787"/>
              <a:gd name="connsiteY27" fmla="*/ 990600 h 1262062"/>
              <a:gd name="connsiteX28" fmla="*/ 59531 w 966787"/>
              <a:gd name="connsiteY28" fmla="*/ 900112 h 1262062"/>
              <a:gd name="connsiteX29" fmla="*/ 26194 w 966787"/>
              <a:gd name="connsiteY29" fmla="*/ 790575 h 1262062"/>
              <a:gd name="connsiteX30" fmla="*/ 7144 w 966787"/>
              <a:gd name="connsiteY30" fmla="*/ 685800 h 1262062"/>
              <a:gd name="connsiteX31" fmla="*/ 0 w 966787"/>
              <a:gd name="connsiteY31" fmla="*/ 623887 h 1262062"/>
              <a:gd name="connsiteX0" fmla="*/ 0 w 966787"/>
              <a:gd name="connsiteY0" fmla="*/ 623887 h 1262062"/>
              <a:gd name="connsiteX1" fmla="*/ 7144 w 966787"/>
              <a:gd name="connsiteY1" fmla="*/ 514350 h 1262062"/>
              <a:gd name="connsiteX2" fmla="*/ 38100 w 966787"/>
              <a:gd name="connsiteY2" fmla="*/ 402431 h 1262062"/>
              <a:gd name="connsiteX3" fmla="*/ 90488 w 966787"/>
              <a:gd name="connsiteY3" fmla="*/ 295275 h 1262062"/>
              <a:gd name="connsiteX4" fmla="*/ 161925 w 966787"/>
              <a:gd name="connsiteY4" fmla="*/ 188119 h 1262062"/>
              <a:gd name="connsiteX5" fmla="*/ 259556 w 966787"/>
              <a:gd name="connsiteY5" fmla="*/ 92869 h 1262062"/>
              <a:gd name="connsiteX6" fmla="*/ 347663 w 966787"/>
              <a:gd name="connsiteY6" fmla="*/ 30956 h 1262062"/>
              <a:gd name="connsiteX7" fmla="*/ 416719 w 966787"/>
              <a:gd name="connsiteY7" fmla="*/ 0 h 1262062"/>
              <a:gd name="connsiteX8" fmla="*/ 516732 w 966787"/>
              <a:gd name="connsiteY8" fmla="*/ 23813 h 1262062"/>
              <a:gd name="connsiteX9" fmla="*/ 638176 w 966787"/>
              <a:gd name="connsiteY9" fmla="*/ 78581 h 1262062"/>
              <a:gd name="connsiteX10" fmla="*/ 759618 w 966787"/>
              <a:gd name="connsiteY10" fmla="*/ 169069 h 1262062"/>
              <a:gd name="connsiteX11" fmla="*/ 871537 w 966787"/>
              <a:gd name="connsiteY11" fmla="*/ 302419 h 1262062"/>
              <a:gd name="connsiteX12" fmla="*/ 935831 w 966787"/>
              <a:gd name="connsiteY12" fmla="*/ 426244 h 1262062"/>
              <a:gd name="connsiteX13" fmla="*/ 962026 w 966787"/>
              <a:gd name="connsiteY13" fmla="*/ 561975 h 1262062"/>
              <a:gd name="connsiteX14" fmla="*/ 966787 w 966787"/>
              <a:gd name="connsiteY14" fmla="*/ 666750 h 1262062"/>
              <a:gd name="connsiteX15" fmla="*/ 940594 w 966787"/>
              <a:gd name="connsiteY15" fmla="*/ 804863 h 1262062"/>
              <a:gd name="connsiteX16" fmla="*/ 904875 w 966787"/>
              <a:gd name="connsiteY16" fmla="*/ 885825 h 1262062"/>
              <a:gd name="connsiteX17" fmla="*/ 871538 w 966787"/>
              <a:gd name="connsiteY17" fmla="*/ 950119 h 1262062"/>
              <a:gd name="connsiteX18" fmla="*/ 819150 w 966787"/>
              <a:gd name="connsiteY18" fmla="*/ 1023937 h 1262062"/>
              <a:gd name="connsiteX19" fmla="*/ 719138 w 966787"/>
              <a:gd name="connsiteY19" fmla="*/ 1119187 h 1262062"/>
              <a:gd name="connsiteX20" fmla="*/ 640556 w 966787"/>
              <a:gd name="connsiteY20" fmla="*/ 1171575 h 1262062"/>
              <a:gd name="connsiteX21" fmla="*/ 566738 w 966787"/>
              <a:gd name="connsiteY21" fmla="*/ 1209675 h 1262062"/>
              <a:gd name="connsiteX22" fmla="*/ 490538 w 966787"/>
              <a:gd name="connsiteY22" fmla="*/ 1235869 h 1262062"/>
              <a:gd name="connsiteX23" fmla="*/ 407195 w 966787"/>
              <a:gd name="connsiteY23" fmla="*/ 1262062 h 1262062"/>
              <a:gd name="connsiteX24" fmla="*/ 300037 w 966787"/>
              <a:gd name="connsiteY24" fmla="*/ 1197768 h 1262062"/>
              <a:gd name="connsiteX25" fmla="*/ 228600 w 966787"/>
              <a:gd name="connsiteY25" fmla="*/ 1133475 h 1262062"/>
              <a:gd name="connsiteX26" fmla="*/ 166688 w 966787"/>
              <a:gd name="connsiteY26" fmla="*/ 1066800 h 1262062"/>
              <a:gd name="connsiteX27" fmla="*/ 111919 w 966787"/>
              <a:gd name="connsiteY27" fmla="*/ 990600 h 1262062"/>
              <a:gd name="connsiteX28" fmla="*/ 59531 w 966787"/>
              <a:gd name="connsiteY28" fmla="*/ 900112 h 1262062"/>
              <a:gd name="connsiteX29" fmla="*/ 26194 w 966787"/>
              <a:gd name="connsiteY29" fmla="*/ 790575 h 1262062"/>
              <a:gd name="connsiteX30" fmla="*/ 7144 w 966787"/>
              <a:gd name="connsiteY30" fmla="*/ 685800 h 1262062"/>
              <a:gd name="connsiteX31" fmla="*/ 0 w 966787"/>
              <a:gd name="connsiteY31" fmla="*/ 623887 h 126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6787" h="1262062">
                <a:moveTo>
                  <a:pt x="0" y="623887"/>
                </a:moveTo>
                <a:lnTo>
                  <a:pt x="7144" y="514350"/>
                </a:lnTo>
                <a:lnTo>
                  <a:pt x="38100" y="402431"/>
                </a:lnTo>
                <a:lnTo>
                  <a:pt x="90488" y="295275"/>
                </a:lnTo>
                <a:lnTo>
                  <a:pt x="161925" y="188119"/>
                </a:lnTo>
                <a:lnTo>
                  <a:pt x="259556" y="92869"/>
                </a:lnTo>
                <a:lnTo>
                  <a:pt x="347663" y="30956"/>
                </a:lnTo>
                <a:lnTo>
                  <a:pt x="416719" y="0"/>
                </a:lnTo>
                <a:lnTo>
                  <a:pt x="516732" y="23813"/>
                </a:lnTo>
                <a:lnTo>
                  <a:pt x="638176" y="78581"/>
                </a:lnTo>
                <a:lnTo>
                  <a:pt x="759618" y="169069"/>
                </a:lnTo>
                <a:cubicBezTo>
                  <a:pt x="812800" y="221457"/>
                  <a:pt x="835024" y="257175"/>
                  <a:pt x="871537" y="302419"/>
                </a:cubicBezTo>
                <a:lnTo>
                  <a:pt x="935831" y="426244"/>
                </a:lnTo>
                <a:lnTo>
                  <a:pt x="962026" y="561975"/>
                </a:lnTo>
                <a:cubicBezTo>
                  <a:pt x="962819" y="593725"/>
                  <a:pt x="965994" y="635000"/>
                  <a:pt x="966787" y="666750"/>
                </a:cubicBezTo>
                <a:lnTo>
                  <a:pt x="940594" y="804863"/>
                </a:lnTo>
                <a:lnTo>
                  <a:pt x="904875" y="885825"/>
                </a:lnTo>
                <a:lnTo>
                  <a:pt x="871538" y="950119"/>
                </a:lnTo>
                <a:lnTo>
                  <a:pt x="819150" y="1023937"/>
                </a:lnTo>
                <a:lnTo>
                  <a:pt x="719138" y="1119187"/>
                </a:lnTo>
                <a:lnTo>
                  <a:pt x="640556" y="1171575"/>
                </a:lnTo>
                <a:lnTo>
                  <a:pt x="566738" y="1209675"/>
                </a:lnTo>
                <a:lnTo>
                  <a:pt x="490538" y="1235869"/>
                </a:lnTo>
                <a:lnTo>
                  <a:pt x="407195" y="1262062"/>
                </a:lnTo>
                <a:lnTo>
                  <a:pt x="300037" y="1197768"/>
                </a:lnTo>
                <a:lnTo>
                  <a:pt x="228600" y="1133475"/>
                </a:lnTo>
                <a:lnTo>
                  <a:pt x="166688" y="1066800"/>
                </a:lnTo>
                <a:lnTo>
                  <a:pt x="111919" y="990600"/>
                </a:lnTo>
                <a:lnTo>
                  <a:pt x="59531" y="900112"/>
                </a:lnTo>
                <a:lnTo>
                  <a:pt x="26194" y="790575"/>
                </a:lnTo>
                <a:lnTo>
                  <a:pt x="7144" y="685800"/>
                </a:lnTo>
                <a:cubicBezTo>
                  <a:pt x="6350" y="665162"/>
                  <a:pt x="5557" y="644525"/>
                  <a:pt x="0" y="623887"/>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p:cNvGrpSpPr/>
          <p:nvPr/>
        </p:nvGrpSpPr>
        <p:grpSpPr>
          <a:xfrm>
            <a:off x="6427381" y="3320904"/>
            <a:ext cx="152400" cy="152400"/>
            <a:chOff x="5105400" y="5029200"/>
            <a:chExt cx="152400" cy="152400"/>
          </a:xfrm>
        </p:grpSpPr>
        <p:cxnSp>
          <p:nvCxnSpPr>
            <p:cNvPr id="26" name="Straight Connector 25"/>
            <p:cNvCxnSpPr/>
            <p:nvPr/>
          </p:nvCxnSpPr>
          <p:spPr>
            <a:xfrm>
              <a:off x="5105400" y="50292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105400" y="50292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 name="Freeform 6"/>
          <p:cNvSpPr/>
          <p:nvPr/>
        </p:nvSpPr>
        <p:spPr>
          <a:xfrm>
            <a:off x="6107906" y="2131218"/>
            <a:ext cx="969169" cy="628650"/>
          </a:xfrm>
          <a:custGeom>
            <a:avLst/>
            <a:gdLst>
              <a:gd name="connsiteX0" fmla="*/ 0 w 957263"/>
              <a:gd name="connsiteY0" fmla="*/ 616744 h 900112"/>
              <a:gd name="connsiteX1" fmla="*/ 9525 w 957263"/>
              <a:gd name="connsiteY1" fmla="*/ 504825 h 900112"/>
              <a:gd name="connsiteX2" fmla="*/ 38100 w 957263"/>
              <a:gd name="connsiteY2" fmla="*/ 411956 h 900112"/>
              <a:gd name="connsiteX3" fmla="*/ 76200 w 957263"/>
              <a:gd name="connsiteY3" fmla="*/ 321469 h 900112"/>
              <a:gd name="connsiteX4" fmla="*/ 119063 w 957263"/>
              <a:gd name="connsiteY4" fmla="*/ 252412 h 900112"/>
              <a:gd name="connsiteX5" fmla="*/ 164307 w 957263"/>
              <a:gd name="connsiteY5" fmla="*/ 190500 h 900112"/>
              <a:gd name="connsiteX6" fmla="*/ 226219 w 957263"/>
              <a:gd name="connsiteY6" fmla="*/ 121444 h 900112"/>
              <a:gd name="connsiteX7" fmla="*/ 278607 w 957263"/>
              <a:gd name="connsiteY7" fmla="*/ 80962 h 900112"/>
              <a:gd name="connsiteX8" fmla="*/ 347663 w 957263"/>
              <a:gd name="connsiteY8" fmla="*/ 26194 h 900112"/>
              <a:gd name="connsiteX9" fmla="*/ 402432 w 957263"/>
              <a:gd name="connsiteY9" fmla="*/ 0 h 900112"/>
              <a:gd name="connsiteX10" fmla="*/ 454819 w 957263"/>
              <a:gd name="connsiteY10" fmla="*/ 11906 h 900112"/>
              <a:gd name="connsiteX11" fmla="*/ 526257 w 957263"/>
              <a:gd name="connsiteY11" fmla="*/ 33337 h 900112"/>
              <a:gd name="connsiteX12" fmla="*/ 585788 w 957263"/>
              <a:gd name="connsiteY12" fmla="*/ 59531 h 900112"/>
              <a:gd name="connsiteX13" fmla="*/ 652463 w 957263"/>
              <a:gd name="connsiteY13" fmla="*/ 92869 h 900112"/>
              <a:gd name="connsiteX14" fmla="*/ 726282 w 957263"/>
              <a:gd name="connsiteY14" fmla="*/ 147637 h 900112"/>
              <a:gd name="connsiteX15" fmla="*/ 778669 w 957263"/>
              <a:gd name="connsiteY15" fmla="*/ 200025 h 900112"/>
              <a:gd name="connsiteX16" fmla="*/ 831057 w 957263"/>
              <a:gd name="connsiteY16" fmla="*/ 259556 h 900112"/>
              <a:gd name="connsiteX17" fmla="*/ 869157 w 957263"/>
              <a:gd name="connsiteY17" fmla="*/ 319087 h 900112"/>
              <a:gd name="connsiteX18" fmla="*/ 902494 w 957263"/>
              <a:gd name="connsiteY18" fmla="*/ 373856 h 900112"/>
              <a:gd name="connsiteX19" fmla="*/ 931069 w 957263"/>
              <a:gd name="connsiteY19" fmla="*/ 447675 h 900112"/>
              <a:gd name="connsiteX20" fmla="*/ 950119 w 957263"/>
              <a:gd name="connsiteY20" fmla="*/ 533400 h 900112"/>
              <a:gd name="connsiteX21" fmla="*/ 957263 w 957263"/>
              <a:gd name="connsiteY21" fmla="*/ 623887 h 900112"/>
              <a:gd name="connsiteX22" fmla="*/ 952500 w 957263"/>
              <a:gd name="connsiteY22" fmla="*/ 707231 h 900112"/>
              <a:gd name="connsiteX23" fmla="*/ 935832 w 957263"/>
              <a:gd name="connsiteY23" fmla="*/ 781050 h 900112"/>
              <a:gd name="connsiteX24" fmla="*/ 916782 w 957263"/>
              <a:gd name="connsiteY24" fmla="*/ 847725 h 900112"/>
              <a:gd name="connsiteX25" fmla="*/ 892969 w 957263"/>
              <a:gd name="connsiteY25" fmla="*/ 900112 h 900112"/>
              <a:gd name="connsiteX26" fmla="*/ 869157 w 957263"/>
              <a:gd name="connsiteY26" fmla="*/ 762000 h 900112"/>
              <a:gd name="connsiteX27" fmla="*/ 864394 w 957263"/>
              <a:gd name="connsiteY27" fmla="*/ 764381 h 900112"/>
              <a:gd name="connsiteX0" fmla="*/ 0 w 957263"/>
              <a:gd name="connsiteY0" fmla="*/ 616744 h 900112"/>
              <a:gd name="connsiteX1" fmla="*/ 9525 w 957263"/>
              <a:gd name="connsiteY1" fmla="*/ 504825 h 900112"/>
              <a:gd name="connsiteX2" fmla="*/ 38100 w 957263"/>
              <a:gd name="connsiteY2" fmla="*/ 411956 h 900112"/>
              <a:gd name="connsiteX3" fmla="*/ 76200 w 957263"/>
              <a:gd name="connsiteY3" fmla="*/ 321469 h 900112"/>
              <a:gd name="connsiteX4" fmla="*/ 119063 w 957263"/>
              <a:gd name="connsiteY4" fmla="*/ 252412 h 900112"/>
              <a:gd name="connsiteX5" fmla="*/ 164307 w 957263"/>
              <a:gd name="connsiteY5" fmla="*/ 190500 h 900112"/>
              <a:gd name="connsiteX6" fmla="*/ 226219 w 957263"/>
              <a:gd name="connsiteY6" fmla="*/ 121444 h 900112"/>
              <a:gd name="connsiteX7" fmla="*/ 278607 w 957263"/>
              <a:gd name="connsiteY7" fmla="*/ 80962 h 900112"/>
              <a:gd name="connsiteX8" fmla="*/ 347663 w 957263"/>
              <a:gd name="connsiteY8" fmla="*/ 26194 h 900112"/>
              <a:gd name="connsiteX9" fmla="*/ 402432 w 957263"/>
              <a:gd name="connsiteY9" fmla="*/ 0 h 900112"/>
              <a:gd name="connsiteX10" fmla="*/ 454819 w 957263"/>
              <a:gd name="connsiteY10" fmla="*/ 11906 h 900112"/>
              <a:gd name="connsiteX11" fmla="*/ 526257 w 957263"/>
              <a:gd name="connsiteY11" fmla="*/ 33337 h 900112"/>
              <a:gd name="connsiteX12" fmla="*/ 585788 w 957263"/>
              <a:gd name="connsiteY12" fmla="*/ 59531 h 900112"/>
              <a:gd name="connsiteX13" fmla="*/ 652463 w 957263"/>
              <a:gd name="connsiteY13" fmla="*/ 92869 h 900112"/>
              <a:gd name="connsiteX14" fmla="*/ 726282 w 957263"/>
              <a:gd name="connsiteY14" fmla="*/ 147637 h 900112"/>
              <a:gd name="connsiteX15" fmla="*/ 778669 w 957263"/>
              <a:gd name="connsiteY15" fmla="*/ 200025 h 900112"/>
              <a:gd name="connsiteX16" fmla="*/ 831057 w 957263"/>
              <a:gd name="connsiteY16" fmla="*/ 259556 h 900112"/>
              <a:gd name="connsiteX17" fmla="*/ 869157 w 957263"/>
              <a:gd name="connsiteY17" fmla="*/ 319087 h 900112"/>
              <a:gd name="connsiteX18" fmla="*/ 902494 w 957263"/>
              <a:gd name="connsiteY18" fmla="*/ 373856 h 900112"/>
              <a:gd name="connsiteX19" fmla="*/ 931069 w 957263"/>
              <a:gd name="connsiteY19" fmla="*/ 447675 h 900112"/>
              <a:gd name="connsiteX20" fmla="*/ 950119 w 957263"/>
              <a:gd name="connsiteY20" fmla="*/ 533400 h 900112"/>
              <a:gd name="connsiteX21" fmla="*/ 957263 w 957263"/>
              <a:gd name="connsiteY21" fmla="*/ 623887 h 900112"/>
              <a:gd name="connsiteX22" fmla="*/ 819150 w 957263"/>
              <a:gd name="connsiteY22" fmla="*/ 623887 h 900112"/>
              <a:gd name="connsiteX23" fmla="*/ 935832 w 957263"/>
              <a:gd name="connsiteY23" fmla="*/ 781050 h 900112"/>
              <a:gd name="connsiteX24" fmla="*/ 916782 w 957263"/>
              <a:gd name="connsiteY24" fmla="*/ 847725 h 900112"/>
              <a:gd name="connsiteX25" fmla="*/ 892969 w 957263"/>
              <a:gd name="connsiteY25" fmla="*/ 900112 h 900112"/>
              <a:gd name="connsiteX26" fmla="*/ 869157 w 957263"/>
              <a:gd name="connsiteY26" fmla="*/ 762000 h 900112"/>
              <a:gd name="connsiteX27" fmla="*/ 864394 w 957263"/>
              <a:gd name="connsiteY27" fmla="*/ 764381 h 900112"/>
              <a:gd name="connsiteX0" fmla="*/ 0 w 957263"/>
              <a:gd name="connsiteY0" fmla="*/ 616744 h 900112"/>
              <a:gd name="connsiteX1" fmla="*/ 9525 w 957263"/>
              <a:gd name="connsiteY1" fmla="*/ 504825 h 900112"/>
              <a:gd name="connsiteX2" fmla="*/ 38100 w 957263"/>
              <a:gd name="connsiteY2" fmla="*/ 411956 h 900112"/>
              <a:gd name="connsiteX3" fmla="*/ 76200 w 957263"/>
              <a:gd name="connsiteY3" fmla="*/ 321469 h 900112"/>
              <a:gd name="connsiteX4" fmla="*/ 119063 w 957263"/>
              <a:gd name="connsiteY4" fmla="*/ 252412 h 900112"/>
              <a:gd name="connsiteX5" fmla="*/ 164307 w 957263"/>
              <a:gd name="connsiteY5" fmla="*/ 190500 h 900112"/>
              <a:gd name="connsiteX6" fmla="*/ 226219 w 957263"/>
              <a:gd name="connsiteY6" fmla="*/ 121444 h 900112"/>
              <a:gd name="connsiteX7" fmla="*/ 278607 w 957263"/>
              <a:gd name="connsiteY7" fmla="*/ 80962 h 900112"/>
              <a:gd name="connsiteX8" fmla="*/ 347663 w 957263"/>
              <a:gd name="connsiteY8" fmla="*/ 26194 h 900112"/>
              <a:gd name="connsiteX9" fmla="*/ 402432 w 957263"/>
              <a:gd name="connsiteY9" fmla="*/ 0 h 900112"/>
              <a:gd name="connsiteX10" fmla="*/ 454819 w 957263"/>
              <a:gd name="connsiteY10" fmla="*/ 11906 h 900112"/>
              <a:gd name="connsiteX11" fmla="*/ 526257 w 957263"/>
              <a:gd name="connsiteY11" fmla="*/ 33337 h 900112"/>
              <a:gd name="connsiteX12" fmla="*/ 585788 w 957263"/>
              <a:gd name="connsiteY12" fmla="*/ 59531 h 900112"/>
              <a:gd name="connsiteX13" fmla="*/ 652463 w 957263"/>
              <a:gd name="connsiteY13" fmla="*/ 92869 h 900112"/>
              <a:gd name="connsiteX14" fmla="*/ 726282 w 957263"/>
              <a:gd name="connsiteY14" fmla="*/ 147637 h 900112"/>
              <a:gd name="connsiteX15" fmla="*/ 778669 w 957263"/>
              <a:gd name="connsiteY15" fmla="*/ 200025 h 900112"/>
              <a:gd name="connsiteX16" fmla="*/ 831057 w 957263"/>
              <a:gd name="connsiteY16" fmla="*/ 259556 h 900112"/>
              <a:gd name="connsiteX17" fmla="*/ 869157 w 957263"/>
              <a:gd name="connsiteY17" fmla="*/ 319087 h 900112"/>
              <a:gd name="connsiteX18" fmla="*/ 902494 w 957263"/>
              <a:gd name="connsiteY18" fmla="*/ 373856 h 900112"/>
              <a:gd name="connsiteX19" fmla="*/ 931069 w 957263"/>
              <a:gd name="connsiteY19" fmla="*/ 447675 h 900112"/>
              <a:gd name="connsiteX20" fmla="*/ 950119 w 957263"/>
              <a:gd name="connsiteY20" fmla="*/ 533400 h 900112"/>
              <a:gd name="connsiteX21" fmla="*/ 957263 w 957263"/>
              <a:gd name="connsiteY21" fmla="*/ 623887 h 900112"/>
              <a:gd name="connsiteX22" fmla="*/ 819150 w 957263"/>
              <a:gd name="connsiteY22" fmla="*/ 623887 h 900112"/>
              <a:gd name="connsiteX23" fmla="*/ 407195 w 957263"/>
              <a:gd name="connsiteY23" fmla="*/ 621506 h 900112"/>
              <a:gd name="connsiteX24" fmla="*/ 916782 w 957263"/>
              <a:gd name="connsiteY24" fmla="*/ 847725 h 900112"/>
              <a:gd name="connsiteX25" fmla="*/ 892969 w 957263"/>
              <a:gd name="connsiteY25" fmla="*/ 900112 h 900112"/>
              <a:gd name="connsiteX26" fmla="*/ 869157 w 957263"/>
              <a:gd name="connsiteY26" fmla="*/ 762000 h 900112"/>
              <a:gd name="connsiteX27" fmla="*/ 864394 w 957263"/>
              <a:gd name="connsiteY27" fmla="*/ 764381 h 900112"/>
              <a:gd name="connsiteX0" fmla="*/ 0 w 957263"/>
              <a:gd name="connsiteY0" fmla="*/ 616744 h 900112"/>
              <a:gd name="connsiteX1" fmla="*/ 9525 w 957263"/>
              <a:gd name="connsiteY1" fmla="*/ 504825 h 900112"/>
              <a:gd name="connsiteX2" fmla="*/ 38100 w 957263"/>
              <a:gd name="connsiteY2" fmla="*/ 411956 h 900112"/>
              <a:gd name="connsiteX3" fmla="*/ 76200 w 957263"/>
              <a:gd name="connsiteY3" fmla="*/ 321469 h 900112"/>
              <a:gd name="connsiteX4" fmla="*/ 119063 w 957263"/>
              <a:gd name="connsiteY4" fmla="*/ 252412 h 900112"/>
              <a:gd name="connsiteX5" fmla="*/ 164307 w 957263"/>
              <a:gd name="connsiteY5" fmla="*/ 190500 h 900112"/>
              <a:gd name="connsiteX6" fmla="*/ 226219 w 957263"/>
              <a:gd name="connsiteY6" fmla="*/ 121444 h 900112"/>
              <a:gd name="connsiteX7" fmla="*/ 278607 w 957263"/>
              <a:gd name="connsiteY7" fmla="*/ 80962 h 900112"/>
              <a:gd name="connsiteX8" fmla="*/ 347663 w 957263"/>
              <a:gd name="connsiteY8" fmla="*/ 26194 h 900112"/>
              <a:gd name="connsiteX9" fmla="*/ 402432 w 957263"/>
              <a:gd name="connsiteY9" fmla="*/ 0 h 900112"/>
              <a:gd name="connsiteX10" fmla="*/ 454819 w 957263"/>
              <a:gd name="connsiteY10" fmla="*/ 11906 h 900112"/>
              <a:gd name="connsiteX11" fmla="*/ 526257 w 957263"/>
              <a:gd name="connsiteY11" fmla="*/ 33337 h 900112"/>
              <a:gd name="connsiteX12" fmla="*/ 585788 w 957263"/>
              <a:gd name="connsiteY12" fmla="*/ 59531 h 900112"/>
              <a:gd name="connsiteX13" fmla="*/ 652463 w 957263"/>
              <a:gd name="connsiteY13" fmla="*/ 92869 h 900112"/>
              <a:gd name="connsiteX14" fmla="*/ 726282 w 957263"/>
              <a:gd name="connsiteY14" fmla="*/ 147637 h 900112"/>
              <a:gd name="connsiteX15" fmla="*/ 778669 w 957263"/>
              <a:gd name="connsiteY15" fmla="*/ 200025 h 900112"/>
              <a:gd name="connsiteX16" fmla="*/ 831057 w 957263"/>
              <a:gd name="connsiteY16" fmla="*/ 259556 h 900112"/>
              <a:gd name="connsiteX17" fmla="*/ 869157 w 957263"/>
              <a:gd name="connsiteY17" fmla="*/ 319087 h 900112"/>
              <a:gd name="connsiteX18" fmla="*/ 902494 w 957263"/>
              <a:gd name="connsiteY18" fmla="*/ 373856 h 900112"/>
              <a:gd name="connsiteX19" fmla="*/ 931069 w 957263"/>
              <a:gd name="connsiteY19" fmla="*/ 447675 h 900112"/>
              <a:gd name="connsiteX20" fmla="*/ 950119 w 957263"/>
              <a:gd name="connsiteY20" fmla="*/ 533400 h 900112"/>
              <a:gd name="connsiteX21" fmla="*/ 957263 w 957263"/>
              <a:gd name="connsiteY21" fmla="*/ 623887 h 900112"/>
              <a:gd name="connsiteX22" fmla="*/ 819150 w 957263"/>
              <a:gd name="connsiteY22" fmla="*/ 623887 h 900112"/>
              <a:gd name="connsiteX23" fmla="*/ 407195 w 957263"/>
              <a:gd name="connsiteY23" fmla="*/ 621506 h 900112"/>
              <a:gd name="connsiteX24" fmla="*/ 264319 w 957263"/>
              <a:gd name="connsiteY24" fmla="*/ 619125 h 900112"/>
              <a:gd name="connsiteX25" fmla="*/ 892969 w 957263"/>
              <a:gd name="connsiteY25" fmla="*/ 900112 h 900112"/>
              <a:gd name="connsiteX26" fmla="*/ 869157 w 957263"/>
              <a:gd name="connsiteY26" fmla="*/ 762000 h 900112"/>
              <a:gd name="connsiteX27" fmla="*/ 864394 w 957263"/>
              <a:gd name="connsiteY27" fmla="*/ 764381 h 900112"/>
              <a:gd name="connsiteX0" fmla="*/ 0 w 957263"/>
              <a:gd name="connsiteY0" fmla="*/ 616744 h 764381"/>
              <a:gd name="connsiteX1" fmla="*/ 9525 w 957263"/>
              <a:gd name="connsiteY1" fmla="*/ 504825 h 764381"/>
              <a:gd name="connsiteX2" fmla="*/ 38100 w 957263"/>
              <a:gd name="connsiteY2" fmla="*/ 411956 h 764381"/>
              <a:gd name="connsiteX3" fmla="*/ 76200 w 957263"/>
              <a:gd name="connsiteY3" fmla="*/ 321469 h 764381"/>
              <a:gd name="connsiteX4" fmla="*/ 119063 w 957263"/>
              <a:gd name="connsiteY4" fmla="*/ 252412 h 764381"/>
              <a:gd name="connsiteX5" fmla="*/ 164307 w 957263"/>
              <a:gd name="connsiteY5" fmla="*/ 190500 h 764381"/>
              <a:gd name="connsiteX6" fmla="*/ 226219 w 957263"/>
              <a:gd name="connsiteY6" fmla="*/ 121444 h 764381"/>
              <a:gd name="connsiteX7" fmla="*/ 278607 w 957263"/>
              <a:gd name="connsiteY7" fmla="*/ 80962 h 764381"/>
              <a:gd name="connsiteX8" fmla="*/ 347663 w 957263"/>
              <a:gd name="connsiteY8" fmla="*/ 26194 h 764381"/>
              <a:gd name="connsiteX9" fmla="*/ 402432 w 957263"/>
              <a:gd name="connsiteY9" fmla="*/ 0 h 764381"/>
              <a:gd name="connsiteX10" fmla="*/ 454819 w 957263"/>
              <a:gd name="connsiteY10" fmla="*/ 11906 h 764381"/>
              <a:gd name="connsiteX11" fmla="*/ 526257 w 957263"/>
              <a:gd name="connsiteY11" fmla="*/ 33337 h 764381"/>
              <a:gd name="connsiteX12" fmla="*/ 585788 w 957263"/>
              <a:gd name="connsiteY12" fmla="*/ 59531 h 764381"/>
              <a:gd name="connsiteX13" fmla="*/ 652463 w 957263"/>
              <a:gd name="connsiteY13" fmla="*/ 92869 h 764381"/>
              <a:gd name="connsiteX14" fmla="*/ 726282 w 957263"/>
              <a:gd name="connsiteY14" fmla="*/ 147637 h 764381"/>
              <a:gd name="connsiteX15" fmla="*/ 778669 w 957263"/>
              <a:gd name="connsiteY15" fmla="*/ 200025 h 764381"/>
              <a:gd name="connsiteX16" fmla="*/ 831057 w 957263"/>
              <a:gd name="connsiteY16" fmla="*/ 259556 h 764381"/>
              <a:gd name="connsiteX17" fmla="*/ 869157 w 957263"/>
              <a:gd name="connsiteY17" fmla="*/ 319087 h 764381"/>
              <a:gd name="connsiteX18" fmla="*/ 902494 w 957263"/>
              <a:gd name="connsiteY18" fmla="*/ 373856 h 764381"/>
              <a:gd name="connsiteX19" fmla="*/ 931069 w 957263"/>
              <a:gd name="connsiteY19" fmla="*/ 447675 h 764381"/>
              <a:gd name="connsiteX20" fmla="*/ 950119 w 957263"/>
              <a:gd name="connsiteY20" fmla="*/ 533400 h 764381"/>
              <a:gd name="connsiteX21" fmla="*/ 957263 w 957263"/>
              <a:gd name="connsiteY21" fmla="*/ 623887 h 764381"/>
              <a:gd name="connsiteX22" fmla="*/ 819150 w 957263"/>
              <a:gd name="connsiteY22" fmla="*/ 623887 h 764381"/>
              <a:gd name="connsiteX23" fmla="*/ 407195 w 957263"/>
              <a:gd name="connsiteY23" fmla="*/ 621506 h 764381"/>
              <a:gd name="connsiteX24" fmla="*/ 264319 w 957263"/>
              <a:gd name="connsiteY24" fmla="*/ 619125 h 764381"/>
              <a:gd name="connsiteX25" fmla="*/ 145256 w 957263"/>
              <a:gd name="connsiteY25" fmla="*/ 621506 h 764381"/>
              <a:gd name="connsiteX26" fmla="*/ 869157 w 957263"/>
              <a:gd name="connsiteY26" fmla="*/ 762000 h 764381"/>
              <a:gd name="connsiteX27" fmla="*/ 864394 w 957263"/>
              <a:gd name="connsiteY27" fmla="*/ 764381 h 764381"/>
              <a:gd name="connsiteX0" fmla="*/ 4762 w 962025"/>
              <a:gd name="connsiteY0" fmla="*/ 616744 h 762000"/>
              <a:gd name="connsiteX1" fmla="*/ 14287 w 962025"/>
              <a:gd name="connsiteY1" fmla="*/ 504825 h 762000"/>
              <a:gd name="connsiteX2" fmla="*/ 42862 w 962025"/>
              <a:gd name="connsiteY2" fmla="*/ 411956 h 762000"/>
              <a:gd name="connsiteX3" fmla="*/ 80962 w 962025"/>
              <a:gd name="connsiteY3" fmla="*/ 321469 h 762000"/>
              <a:gd name="connsiteX4" fmla="*/ 123825 w 962025"/>
              <a:gd name="connsiteY4" fmla="*/ 252412 h 762000"/>
              <a:gd name="connsiteX5" fmla="*/ 169069 w 962025"/>
              <a:gd name="connsiteY5" fmla="*/ 190500 h 762000"/>
              <a:gd name="connsiteX6" fmla="*/ 230981 w 962025"/>
              <a:gd name="connsiteY6" fmla="*/ 121444 h 762000"/>
              <a:gd name="connsiteX7" fmla="*/ 283369 w 962025"/>
              <a:gd name="connsiteY7" fmla="*/ 80962 h 762000"/>
              <a:gd name="connsiteX8" fmla="*/ 352425 w 962025"/>
              <a:gd name="connsiteY8" fmla="*/ 26194 h 762000"/>
              <a:gd name="connsiteX9" fmla="*/ 407194 w 962025"/>
              <a:gd name="connsiteY9" fmla="*/ 0 h 762000"/>
              <a:gd name="connsiteX10" fmla="*/ 459581 w 962025"/>
              <a:gd name="connsiteY10" fmla="*/ 11906 h 762000"/>
              <a:gd name="connsiteX11" fmla="*/ 531019 w 962025"/>
              <a:gd name="connsiteY11" fmla="*/ 33337 h 762000"/>
              <a:gd name="connsiteX12" fmla="*/ 590550 w 962025"/>
              <a:gd name="connsiteY12" fmla="*/ 59531 h 762000"/>
              <a:gd name="connsiteX13" fmla="*/ 657225 w 962025"/>
              <a:gd name="connsiteY13" fmla="*/ 92869 h 762000"/>
              <a:gd name="connsiteX14" fmla="*/ 731044 w 962025"/>
              <a:gd name="connsiteY14" fmla="*/ 147637 h 762000"/>
              <a:gd name="connsiteX15" fmla="*/ 783431 w 962025"/>
              <a:gd name="connsiteY15" fmla="*/ 200025 h 762000"/>
              <a:gd name="connsiteX16" fmla="*/ 835819 w 962025"/>
              <a:gd name="connsiteY16" fmla="*/ 259556 h 762000"/>
              <a:gd name="connsiteX17" fmla="*/ 873919 w 962025"/>
              <a:gd name="connsiteY17" fmla="*/ 319087 h 762000"/>
              <a:gd name="connsiteX18" fmla="*/ 907256 w 962025"/>
              <a:gd name="connsiteY18" fmla="*/ 373856 h 762000"/>
              <a:gd name="connsiteX19" fmla="*/ 935831 w 962025"/>
              <a:gd name="connsiteY19" fmla="*/ 447675 h 762000"/>
              <a:gd name="connsiteX20" fmla="*/ 954881 w 962025"/>
              <a:gd name="connsiteY20" fmla="*/ 533400 h 762000"/>
              <a:gd name="connsiteX21" fmla="*/ 962025 w 962025"/>
              <a:gd name="connsiteY21" fmla="*/ 623887 h 762000"/>
              <a:gd name="connsiteX22" fmla="*/ 823912 w 962025"/>
              <a:gd name="connsiteY22" fmla="*/ 623887 h 762000"/>
              <a:gd name="connsiteX23" fmla="*/ 411957 w 962025"/>
              <a:gd name="connsiteY23" fmla="*/ 621506 h 762000"/>
              <a:gd name="connsiteX24" fmla="*/ 269081 w 962025"/>
              <a:gd name="connsiteY24" fmla="*/ 619125 h 762000"/>
              <a:gd name="connsiteX25" fmla="*/ 150018 w 962025"/>
              <a:gd name="connsiteY25" fmla="*/ 621506 h 762000"/>
              <a:gd name="connsiteX26" fmla="*/ 873919 w 962025"/>
              <a:gd name="connsiteY26" fmla="*/ 762000 h 762000"/>
              <a:gd name="connsiteX27" fmla="*/ 0 w 962025"/>
              <a:gd name="connsiteY27" fmla="*/ 616743 h 762000"/>
              <a:gd name="connsiteX0" fmla="*/ 4762 w 962025"/>
              <a:gd name="connsiteY0" fmla="*/ 616744 h 623887"/>
              <a:gd name="connsiteX1" fmla="*/ 14287 w 962025"/>
              <a:gd name="connsiteY1" fmla="*/ 504825 h 623887"/>
              <a:gd name="connsiteX2" fmla="*/ 42862 w 962025"/>
              <a:gd name="connsiteY2" fmla="*/ 411956 h 623887"/>
              <a:gd name="connsiteX3" fmla="*/ 80962 w 962025"/>
              <a:gd name="connsiteY3" fmla="*/ 321469 h 623887"/>
              <a:gd name="connsiteX4" fmla="*/ 123825 w 962025"/>
              <a:gd name="connsiteY4" fmla="*/ 252412 h 623887"/>
              <a:gd name="connsiteX5" fmla="*/ 169069 w 962025"/>
              <a:gd name="connsiteY5" fmla="*/ 190500 h 623887"/>
              <a:gd name="connsiteX6" fmla="*/ 230981 w 962025"/>
              <a:gd name="connsiteY6" fmla="*/ 121444 h 623887"/>
              <a:gd name="connsiteX7" fmla="*/ 283369 w 962025"/>
              <a:gd name="connsiteY7" fmla="*/ 80962 h 623887"/>
              <a:gd name="connsiteX8" fmla="*/ 352425 w 962025"/>
              <a:gd name="connsiteY8" fmla="*/ 26194 h 623887"/>
              <a:gd name="connsiteX9" fmla="*/ 407194 w 962025"/>
              <a:gd name="connsiteY9" fmla="*/ 0 h 623887"/>
              <a:gd name="connsiteX10" fmla="*/ 459581 w 962025"/>
              <a:gd name="connsiteY10" fmla="*/ 11906 h 623887"/>
              <a:gd name="connsiteX11" fmla="*/ 531019 w 962025"/>
              <a:gd name="connsiteY11" fmla="*/ 33337 h 623887"/>
              <a:gd name="connsiteX12" fmla="*/ 590550 w 962025"/>
              <a:gd name="connsiteY12" fmla="*/ 59531 h 623887"/>
              <a:gd name="connsiteX13" fmla="*/ 657225 w 962025"/>
              <a:gd name="connsiteY13" fmla="*/ 92869 h 623887"/>
              <a:gd name="connsiteX14" fmla="*/ 731044 w 962025"/>
              <a:gd name="connsiteY14" fmla="*/ 147637 h 623887"/>
              <a:gd name="connsiteX15" fmla="*/ 783431 w 962025"/>
              <a:gd name="connsiteY15" fmla="*/ 200025 h 623887"/>
              <a:gd name="connsiteX16" fmla="*/ 835819 w 962025"/>
              <a:gd name="connsiteY16" fmla="*/ 259556 h 623887"/>
              <a:gd name="connsiteX17" fmla="*/ 873919 w 962025"/>
              <a:gd name="connsiteY17" fmla="*/ 319087 h 623887"/>
              <a:gd name="connsiteX18" fmla="*/ 907256 w 962025"/>
              <a:gd name="connsiteY18" fmla="*/ 373856 h 623887"/>
              <a:gd name="connsiteX19" fmla="*/ 935831 w 962025"/>
              <a:gd name="connsiteY19" fmla="*/ 447675 h 623887"/>
              <a:gd name="connsiteX20" fmla="*/ 954881 w 962025"/>
              <a:gd name="connsiteY20" fmla="*/ 533400 h 623887"/>
              <a:gd name="connsiteX21" fmla="*/ 962025 w 962025"/>
              <a:gd name="connsiteY21" fmla="*/ 623887 h 623887"/>
              <a:gd name="connsiteX22" fmla="*/ 823912 w 962025"/>
              <a:gd name="connsiteY22" fmla="*/ 623887 h 623887"/>
              <a:gd name="connsiteX23" fmla="*/ 411957 w 962025"/>
              <a:gd name="connsiteY23" fmla="*/ 621506 h 623887"/>
              <a:gd name="connsiteX24" fmla="*/ 269081 w 962025"/>
              <a:gd name="connsiteY24" fmla="*/ 619125 h 623887"/>
              <a:gd name="connsiteX25" fmla="*/ 150018 w 962025"/>
              <a:gd name="connsiteY25" fmla="*/ 621506 h 623887"/>
              <a:gd name="connsiteX26" fmla="*/ 0 w 962025"/>
              <a:gd name="connsiteY26" fmla="*/ 619125 h 623887"/>
              <a:gd name="connsiteX27" fmla="*/ 0 w 962025"/>
              <a:gd name="connsiteY27" fmla="*/ 616743 h 623887"/>
              <a:gd name="connsiteX0" fmla="*/ 4762 w 962025"/>
              <a:gd name="connsiteY0" fmla="*/ 616744 h 628650"/>
              <a:gd name="connsiteX1" fmla="*/ 14287 w 962025"/>
              <a:gd name="connsiteY1" fmla="*/ 504825 h 628650"/>
              <a:gd name="connsiteX2" fmla="*/ 42862 w 962025"/>
              <a:gd name="connsiteY2" fmla="*/ 411956 h 628650"/>
              <a:gd name="connsiteX3" fmla="*/ 80962 w 962025"/>
              <a:gd name="connsiteY3" fmla="*/ 321469 h 628650"/>
              <a:gd name="connsiteX4" fmla="*/ 123825 w 962025"/>
              <a:gd name="connsiteY4" fmla="*/ 252412 h 628650"/>
              <a:gd name="connsiteX5" fmla="*/ 169069 w 962025"/>
              <a:gd name="connsiteY5" fmla="*/ 190500 h 628650"/>
              <a:gd name="connsiteX6" fmla="*/ 230981 w 962025"/>
              <a:gd name="connsiteY6" fmla="*/ 121444 h 628650"/>
              <a:gd name="connsiteX7" fmla="*/ 283369 w 962025"/>
              <a:gd name="connsiteY7" fmla="*/ 80962 h 628650"/>
              <a:gd name="connsiteX8" fmla="*/ 352425 w 962025"/>
              <a:gd name="connsiteY8" fmla="*/ 26194 h 628650"/>
              <a:gd name="connsiteX9" fmla="*/ 407194 w 962025"/>
              <a:gd name="connsiteY9" fmla="*/ 0 h 628650"/>
              <a:gd name="connsiteX10" fmla="*/ 459581 w 962025"/>
              <a:gd name="connsiteY10" fmla="*/ 11906 h 628650"/>
              <a:gd name="connsiteX11" fmla="*/ 531019 w 962025"/>
              <a:gd name="connsiteY11" fmla="*/ 33337 h 628650"/>
              <a:gd name="connsiteX12" fmla="*/ 590550 w 962025"/>
              <a:gd name="connsiteY12" fmla="*/ 59531 h 628650"/>
              <a:gd name="connsiteX13" fmla="*/ 657225 w 962025"/>
              <a:gd name="connsiteY13" fmla="*/ 92869 h 628650"/>
              <a:gd name="connsiteX14" fmla="*/ 731044 w 962025"/>
              <a:gd name="connsiteY14" fmla="*/ 147637 h 628650"/>
              <a:gd name="connsiteX15" fmla="*/ 783431 w 962025"/>
              <a:gd name="connsiteY15" fmla="*/ 200025 h 628650"/>
              <a:gd name="connsiteX16" fmla="*/ 835819 w 962025"/>
              <a:gd name="connsiteY16" fmla="*/ 259556 h 628650"/>
              <a:gd name="connsiteX17" fmla="*/ 873919 w 962025"/>
              <a:gd name="connsiteY17" fmla="*/ 319087 h 628650"/>
              <a:gd name="connsiteX18" fmla="*/ 907256 w 962025"/>
              <a:gd name="connsiteY18" fmla="*/ 373856 h 628650"/>
              <a:gd name="connsiteX19" fmla="*/ 935831 w 962025"/>
              <a:gd name="connsiteY19" fmla="*/ 447675 h 628650"/>
              <a:gd name="connsiteX20" fmla="*/ 954881 w 962025"/>
              <a:gd name="connsiteY20" fmla="*/ 533400 h 628650"/>
              <a:gd name="connsiteX21" fmla="*/ 962025 w 962025"/>
              <a:gd name="connsiteY21" fmla="*/ 623887 h 628650"/>
              <a:gd name="connsiteX22" fmla="*/ 823912 w 962025"/>
              <a:gd name="connsiteY22" fmla="*/ 623887 h 628650"/>
              <a:gd name="connsiteX23" fmla="*/ 411957 w 962025"/>
              <a:gd name="connsiteY23" fmla="*/ 621506 h 628650"/>
              <a:gd name="connsiteX24" fmla="*/ 269081 w 962025"/>
              <a:gd name="connsiteY24" fmla="*/ 619125 h 628650"/>
              <a:gd name="connsiteX25" fmla="*/ 154781 w 962025"/>
              <a:gd name="connsiteY25" fmla="*/ 628650 h 628650"/>
              <a:gd name="connsiteX26" fmla="*/ 0 w 962025"/>
              <a:gd name="connsiteY26" fmla="*/ 619125 h 628650"/>
              <a:gd name="connsiteX27" fmla="*/ 0 w 962025"/>
              <a:gd name="connsiteY27" fmla="*/ 616743 h 628650"/>
              <a:gd name="connsiteX0" fmla="*/ 4762 w 962025"/>
              <a:gd name="connsiteY0" fmla="*/ 616744 h 633412"/>
              <a:gd name="connsiteX1" fmla="*/ 14287 w 962025"/>
              <a:gd name="connsiteY1" fmla="*/ 504825 h 633412"/>
              <a:gd name="connsiteX2" fmla="*/ 42862 w 962025"/>
              <a:gd name="connsiteY2" fmla="*/ 411956 h 633412"/>
              <a:gd name="connsiteX3" fmla="*/ 80962 w 962025"/>
              <a:gd name="connsiteY3" fmla="*/ 321469 h 633412"/>
              <a:gd name="connsiteX4" fmla="*/ 123825 w 962025"/>
              <a:gd name="connsiteY4" fmla="*/ 252412 h 633412"/>
              <a:gd name="connsiteX5" fmla="*/ 169069 w 962025"/>
              <a:gd name="connsiteY5" fmla="*/ 190500 h 633412"/>
              <a:gd name="connsiteX6" fmla="*/ 230981 w 962025"/>
              <a:gd name="connsiteY6" fmla="*/ 121444 h 633412"/>
              <a:gd name="connsiteX7" fmla="*/ 283369 w 962025"/>
              <a:gd name="connsiteY7" fmla="*/ 80962 h 633412"/>
              <a:gd name="connsiteX8" fmla="*/ 352425 w 962025"/>
              <a:gd name="connsiteY8" fmla="*/ 26194 h 633412"/>
              <a:gd name="connsiteX9" fmla="*/ 407194 w 962025"/>
              <a:gd name="connsiteY9" fmla="*/ 0 h 633412"/>
              <a:gd name="connsiteX10" fmla="*/ 459581 w 962025"/>
              <a:gd name="connsiteY10" fmla="*/ 11906 h 633412"/>
              <a:gd name="connsiteX11" fmla="*/ 531019 w 962025"/>
              <a:gd name="connsiteY11" fmla="*/ 33337 h 633412"/>
              <a:gd name="connsiteX12" fmla="*/ 590550 w 962025"/>
              <a:gd name="connsiteY12" fmla="*/ 59531 h 633412"/>
              <a:gd name="connsiteX13" fmla="*/ 657225 w 962025"/>
              <a:gd name="connsiteY13" fmla="*/ 92869 h 633412"/>
              <a:gd name="connsiteX14" fmla="*/ 731044 w 962025"/>
              <a:gd name="connsiteY14" fmla="*/ 147637 h 633412"/>
              <a:gd name="connsiteX15" fmla="*/ 783431 w 962025"/>
              <a:gd name="connsiteY15" fmla="*/ 200025 h 633412"/>
              <a:gd name="connsiteX16" fmla="*/ 835819 w 962025"/>
              <a:gd name="connsiteY16" fmla="*/ 259556 h 633412"/>
              <a:gd name="connsiteX17" fmla="*/ 873919 w 962025"/>
              <a:gd name="connsiteY17" fmla="*/ 319087 h 633412"/>
              <a:gd name="connsiteX18" fmla="*/ 907256 w 962025"/>
              <a:gd name="connsiteY18" fmla="*/ 373856 h 633412"/>
              <a:gd name="connsiteX19" fmla="*/ 935831 w 962025"/>
              <a:gd name="connsiteY19" fmla="*/ 447675 h 633412"/>
              <a:gd name="connsiteX20" fmla="*/ 954881 w 962025"/>
              <a:gd name="connsiteY20" fmla="*/ 533400 h 633412"/>
              <a:gd name="connsiteX21" fmla="*/ 962025 w 962025"/>
              <a:gd name="connsiteY21" fmla="*/ 623887 h 633412"/>
              <a:gd name="connsiteX22" fmla="*/ 823912 w 962025"/>
              <a:gd name="connsiteY22" fmla="*/ 623887 h 633412"/>
              <a:gd name="connsiteX23" fmla="*/ 411957 w 962025"/>
              <a:gd name="connsiteY23" fmla="*/ 621506 h 633412"/>
              <a:gd name="connsiteX24" fmla="*/ 269081 w 962025"/>
              <a:gd name="connsiteY24" fmla="*/ 619125 h 633412"/>
              <a:gd name="connsiteX25" fmla="*/ 154781 w 962025"/>
              <a:gd name="connsiteY25" fmla="*/ 628650 h 633412"/>
              <a:gd name="connsiteX26" fmla="*/ 0 w 962025"/>
              <a:gd name="connsiteY26" fmla="*/ 619125 h 633412"/>
              <a:gd name="connsiteX27" fmla="*/ 9525 w 962025"/>
              <a:gd name="connsiteY27" fmla="*/ 633412 h 633412"/>
              <a:gd name="connsiteX0" fmla="*/ 4762 w 962025"/>
              <a:gd name="connsiteY0" fmla="*/ 616744 h 628650"/>
              <a:gd name="connsiteX1" fmla="*/ 14287 w 962025"/>
              <a:gd name="connsiteY1" fmla="*/ 504825 h 628650"/>
              <a:gd name="connsiteX2" fmla="*/ 42862 w 962025"/>
              <a:gd name="connsiteY2" fmla="*/ 411956 h 628650"/>
              <a:gd name="connsiteX3" fmla="*/ 80962 w 962025"/>
              <a:gd name="connsiteY3" fmla="*/ 321469 h 628650"/>
              <a:gd name="connsiteX4" fmla="*/ 123825 w 962025"/>
              <a:gd name="connsiteY4" fmla="*/ 252412 h 628650"/>
              <a:gd name="connsiteX5" fmla="*/ 169069 w 962025"/>
              <a:gd name="connsiteY5" fmla="*/ 190500 h 628650"/>
              <a:gd name="connsiteX6" fmla="*/ 230981 w 962025"/>
              <a:gd name="connsiteY6" fmla="*/ 121444 h 628650"/>
              <a:gd name="connsiteX7" fmla="*/ 283369 w 962025"/>
              <a:gd name="connsiteY7" fmla="*/ 80962 h 628650"/>
              <a:gd name="connsiteX8" fmla="*/ 352425 w 962025"/>
              <a:gd name="connsiteY8" fmla="*/ 26194 h 628650"/>
              <a:gd name="connsiteX9" fmla="*/ 407194 w 962025"/>
              <a:gd name="connsiteY9" fmla="*/ 0 h 628650"/>
              <a:gd name="connsiteX10" fmla="*/ 459581 w 962025"/>
              <a:gd name="connsiteY10" fmla="*/ 11906 h 628650"/>
              <a:gd name="connsiteX11" fmla="*/ 531019 w 962025"/>
              <a:gd name="connsiteY11" fmla="*/ 33337 h 628650"/>
              <a:gd name="connsiteX12" fmla="*/ 590550 w 962025"/>
              <a:gd name="connsiteY12" fmla="*/ 59531 h 628650"/>
              <a:gd name="connsiteX13" fmla="*/ 657225 w 962025"/>
              <a:gd name="connsiteY13" fmla="*/ 92869 h 628650"/>
              <a:gd name="connsiteX14" fmla="*/ 731044 w 962025"/>
              <a:gd name="connsiteY14" fmla="*/ 147637 h 628650"/>
              <a:gd name="connsiteX15" fmla="*/ 783431 w 962025"/>
              <a:gd name="connsiteY15" fmla="*/ 200025 h 628650"/>
              <a:gd name="connsiteX16" fmla="*/ 835819 w 962025"/>
              <a:gd name="connsiteY16" fmla="*/ 259556 h 628650"/>
              <a:gd name="connsiteX17" fmla="*/ 873919 w 962025"/>
              <a:gd name="connsiteY17" fmla="*/ 319087 h 628650"/>
              <a:gd name="connsiteX18" fmla="*/ 907256 w 962025"/>
              <a:gd name="connsiteY18" fmla="*/ 373856 h 628650"/>
              <a:gd name="connsiteX19" fmla="*/ 935831 w 962025"/>
              <a:gd name="connsiteY19" fmla="*/ 447675 h 628650"/>
              <a:gd name="connsiteX20" fmla="*/ 954881 w 962025"/>
              <a:gd name="connsiteY20" fmla="*/ 533400 h 628650"/>
              <a:gd name="connsiteX21" fmla="*/ 962025 w 962025"/>
              <a:gd name="connsiteY21" fmla="*/ 623887 h 628650"/>
              <a:gd name="connsiteX22" fmla="*/ 823912 w 962025"/>
              <a:gd name="connsiteY22" fmla="*/ 623887 h 628650"/>
              <a:gd name="connsiteX23" fmla="*/ 411957 w 962025"/>
              <a:gd name="connsiteY23" fmla="*/ 621506 h 628650"/>
              <a:gd name="connsiteX24" fmla="*/ 269081 w 962025"/>
              <a:gd name="connsiteY24" fmla="*/ 619125 h 628650"/>
              <a:gd name="connsiteX25" fmla="*/ 154781 w 962025"/>
              <a:gd name="connsiteY25" fmla="*/ 628650 h 628650"/>
              <a:gd name="connsiteX26" fmla="*/ 0 w 962025"/>
              <a:gd name="connsiteY26" fmla="*/ 619125 h 628650"/>
              <a:gd name="connsiteX27" fmla="*/ 7144 w 962025"/>
              <a:gd name="connsiteY27" fmla="*/ 585787 h 628650"/>
              <a:gd name="connsiteX0" fmla="*/ 0 w 957263"/>
              <a:gd name="connsiteY0" fmla="*/ 616744 h 628650"/>
              <a:gd name="connsiteX1" fmla="*/ 9525 w 957263"/>
              <a:gd name="connsiteY1" fmla="*/ 504825 h 628650"/>
              <a:gd name="connsiteX2" fmla="*/ 38100 w 957263"/>
              <a:gd name="connsiteY2" fmla="*/ 411956 h 628650"/>
              <a:gd name="connsiteX3" fmla="*/ 76200 w 957263"/>
              <a:gd name="connsiteY3" fmla="*/ 321469 h 628650"/>
              <a:gd name="connsiteX4" fmla="*/ 119063 w 957263"/>
              <a:gd name="connsiteY4" fmla="*/ 252412 h 628650"/>
              <a:gd name="connsiteX5" fmla="*/ 164307 w 957263"/>
              <a:gd name="connsiteY5" fmla="*/ 190500 h 628650"/>
              <a:gd name="connsiteX6" fmla="*/ 226219 w 957263"/>
              <a:gd name="connsiteY6" fmla="*/ 121444 h 628650"/>
              <a:gd name="connsiteX7" fmla="*/ 278607 w 957263"/>
              <a:gd name="connsiteY7" fmla="*/ 80962 h 628650"/>
              <a:gd name="connsiteX8" fmla="*/ 347663 w 957263"/>
              <a:gd name="connsiteY8" fmla="*/ 26194 h 628650"/>
              <a:gd name="connsiteX9" fmla="*/ 402432 w 957263"/>
              <a:gd name="connsiteY9" fmla="*/ 0 h 628650"/>
              <a:gd name="connsiteX10" fmla="*/ 454819 w 957263"/>
              <a:gd name="connsiteY10" fmla="*/ 11906 h 628650"/>
              <a:gd name="connsiteX11" fmla="*/ 526257 w 957263"/>
              <a:gd name="connsiteY11" fmla="*/ 33337 h 628650"/>
              <a:gd name="connsiteX12" fmla="*/ 585788 w 957263"/>
              <a:gd name="connsiteY12" fmla="*/ 59531 h 628650"/>
              <a:gd name="connsiteX13" fmla="*/ 652463 w 957263"/>
              <a:gd name="connsiteY13" fmla="*/ 92869 h 628650"/>
              <a:gd name="connsiteX14" fmla="*/ 726282 w 957263"/>
              <a:gd name="connsiteY14" fmla="*/ 147637 h 628650"/>
              <a:gd name="connsiteX15" fmla="*/ 778669 w 957263"/>
              <a:gd name="connsiteY15" fmla="*/ 200025 h 628650"/>
              <a:gd name="connsiteX16" fmla="*/ 831057 w 957263"/>
              <a:gd name="connsiteY16" fmla="*/ 259556 h 628650"/>
              <a:gd name="connsiteX17" fmla="*/ 869157 w 957263"/>
              <a:gd name="connsiteY17" fmla="*/ 319087 h 628650"/>
              <a:gd name="connsiteX18" fmla="*/ 902494 w 957263"/>
              <a:gd name="connsiteY18" fmla="*/ 373856 h 628650"/>
              <a:gd name="connsiteX19" fmla="*/ 931069 w 957263"/>
              <a:gd name="connsiteY19" fmla="*/ 447675 h 628650"/>
              <a:gd name="connsiteX20" fmla="*/ 950119 w 957263"/>
              <a:gd name="connsiteY20" fmla="*/ 533400 h 628650"/>
              <a:gd name="connsiteX21" fmla="*/ 957263 w 957263"/>
              <a:gd name="connsiteY21" fmla="*/ 623887 h 628650"/>
              <a:gd name="connsiteX22" fmla="*/ 819150 w 957263"/>
              <a:gd name="connsiteY22" fmla="*/ 623887 h 628650"/>
              <a:gd name="connsiteX23" fmla="*/ 407195 w 957263"/>
              <a:gd name="connsiteY23" fmla="*/ 621506 h 628650"/>
              <a:gd name="connsiteX24" fmla="*/ 264319 w 957263"/>
              <a:gd name="connsiteY24" fmla="*/ 619125 h 628650"/>
              <a:gd name="connsiteX25" fmla="*/ 150019 w 957263"/>
              <a:gd name="connsiteY25" fmla="*/ 628650 h 628650"/>
              <a:gd name="connsiteX26" fmla="*/ 0 w 957263"/>
              <a:gd name="connsiteY26" fmla="*/ 626268 h 628650"/>
              <a:gd name="connsiteX27" fmla="*/ 2382 w 957263"/>
              <a:gd name="connsiteY27" fmla="*/ 585787 h 628650"/>
              <a:gd name="connsiteX0" fmla="*/ 0 w 957263"/>
              <a:gd name="connsiteY0" fmla="*/ 616744 h 628650"/>
              <a:gd name="connsiteX1" fmla="*/ 9525 w 957263"/>
              <a:gd name="connsiteY1" fmla="*/ 504825 h 628650"/>
              <a:gd name="connsiteX2" fmla="*/ 38100 w 957263"/>
              <a:gd name="connsiteY2" fmla="*/ 411956 h 628650"/>
              <a:gd name="connsiteX3" fmla="*/ 76200 w 957263"/>
              <a:gd name="connsiteY3" fmla="*/ 321469 h 628650"/>
              <a:gd name="connsiteX4" fmla="*/ 119063 w 957263"/>
              <a:gd name="connsiteY4" fmla="*/ 252412 h 628650"/>
              <a:gd name="connsiteX5" fmla="*/ 164307 w 957263"/>
              <a:gd name="connsiteY5" fmla="*/ 190500 h 628650"/>
              <a:gd name="connsiteX6" fmla="*/ 226219 w 957263"/>
              <a:gd name="connsiteY6" fmla="*/ 121444 h 628650"/>
              <a:gd name="connsiteX7" fmla="*/ 278607 w 957263"/>
              <a:gd name="connsiteY7" fmla="*/ 80962 h 628650"/>
              <a:gd name="connsiteX8" fmla="*/ 347663 w 957263"/>
              <a:gd name="connsiteY8" fmla="*/ 26194 h 628650"/>
              <a:gd name="connsiteX9" fmla="*/ 402432 w 957263"/>
              <a:gd name="connsiteY9" fmla="*/ 0 h 628650"/>
              <a:gd name="connsiteX10" fmla="*/ 454819 w 957263"/>
              <a:gd name="connsiteY10" fmla="*/ 11906 h 628650"/>
              <a:gd name="connsiteX11" fmla="*/ 526257 w 957263"/>
              <a:gd name="connsiteY11" fmla="*/ 33337 h 628650"/>
              <a:gd name="connsiteX12" fmla="*/ 585788 w 957263"/>
              <a:gd name="connsiteY12" fmla="*/ 59531 h 628650"/>
              <a:gd name="connsiteX13" fmla="*/ 652463 w 957263"/>
              <a:gd name="connsiteY13" fmla="*/ 92869 h 628650"/>
              <a:gd name="connsiteX14" fmla="*/ 726282 w 957263"/>
              <a:gd name="connsiteY14" fmla="*/ 147637 h 628650"/>
              <a:gd name="connsiteX15" fmla="*/ 778669 w 957263"/>
              <a:gd name="connsiteY15" fmla="*/ 200025 h 628650"/>
              <a:gd name="connsiteX16" fmla="*/ 831057 w 957263"/>
              <a:gd name="connsiteY16" fmla="*/ 259556 h 628650"/>
              <a:gd name="connsiteX17" fmla="*/ 869157 w 957263"/>
              <a:gd name="connsiteY17" fmla="*/ 319087 h 628650"/>
              <a:gd name="connsiteX18" fmla="*/ 902494 w 957263"/>
              <a:gd name="connsiteY18" fmla="*/ 373856 h 628650"/>
              <a:gd name="connsiteX19" fmla="*/ 931069 w 957263"/>
              <a:gd name="connsiteY19" fmla="*/ 447675 h 628650"/>
              <a:gd name="connsiteX20" fmla="*/ 950119 w 957263"/>
              <a:gd name="connsiteY20" fmla="*/ 533400 h 628650"/>
              <a:gd name="connsiteX21" fmla="*/ 957263 w 957263"/>
              <a:gd name="connsiteY21" fmla="*/ 623887 h 628650"/>
              <a:gd name="connsiteX22" fmla="*/ 819150 w 957263"/>
              <a:gd name="connsiteY22" fmla="*/ 623887 h 628650"/>
              <a:gd name="connsiteX23" fmla="*/ 407195 w 957263"/>
              <a:gd name="connsiteY23" fmla="*/ 621506 h 628650"/>
              <a:gd name="connsiteX24" fmla="*/ 276225 w 957263"/>
              <a:gd name="connsiteY24" fmla="*/ 628650 h 628650"/>
              <a:gd name="connsiteX25" fmla="*/ 150019 w 957263"/>
              <a:gd name="connsiteY25" fmla="*/ 628650 h 628650"/>
              <a:gd name="connsiteX26" fmla="*/ 0 w 957263"/>
              <a:gd name="connsiteY26" fmla="*/ 626268 h 628650"/>
              <a:gd name="connsiteX27" fmla="*/ 2382 w 957263"/>
              <a:gd name="connsiteY27" fmla="*/ 585787 h 628650"/>
              <a:gd name="connsiteX0" fmla="*/ 0 w 957263"/>
              <a:gd name="connsiteY0" fmla="*/ 616744 h 628650"/>
              <a:gd name="connsiteX1" fmla="*/ 9525 w 957263"/>
              <a:gd name="connsiteY1" fmla="*/ 504825 h 628650"/>
              <a:gd name="connsiteX2" fmla="*/ 38100 w 957263"/>
              <a:gd name="connsiteY2" fmla="*/ 411956 h 628650"/>
              <a:gd name="connsiteX3" fmla="*/ 76200 w 957263"/>
              <a:gd name="connsiteY3" fmla="*/ 321469 h 628650"/>
              <a:gd name="connsiteX4" fmla="*/ 119063 w 957263"/>
              <a:gd name="connsiteY4" fmla="*/ 252412 h 628650"/>
              <a:gd name="connsiteX5" fmla="*/ 164307 w 957263"/>
              <a:gd name="connsiteY5" fmla="*/ 190500 h 628650"/>
              <a:gd name="connsiteX6" fmla="*/ 226219 w 957263"/>
              <a:gd name="connsiteY6" fmla="*/ 121444 h 628650"/>
              <a:gd name="connsiteX7" fmla="*/ 278607 w 957263"/>
              <a:gd name="connsiteY7" fmla="*/ 80962 h 628650"/>
              <a:gd name="connsiteX8" fmla="*/ 347663 w 957263"/>
              <a:gd name="connsiteY8" fmla="*/ 26194 h 628650"/>
              <a:gd name="connsiteX9" fmla="*/ 402432 w 957263"/>
              <a:gd name="connsiteY9" fmla="*/ 0 h 628650"/>
              <a:gd name="connsiteX10" fmla="*/ 454819 w 957263"/>
              <a:gd name="connsiteY10" fmla="*/ 11906 h 628650"/>
              <a:gd name="connsiteX11" fmla="*/ 526257 w 957263"/>
              <a:gd name="connsiteY11" fmla="*/ 33337 h 628650"/>
              <a:gd name="connsiteX12" fmla="*/ 585788 w 957263"/>
              <a:gd name="connsiteY12" fmla="*/ 59531 h 628650"/>
              <a:gd name="connsiteX13" fmla="*/ 652463 w 957263"/>
              <a:gd name="connsiteY13" fmla="*/ 92869 h 628650"/>
              <a:gd name="connsiteX14" fmla="*/ 726282 w 957263"/>
              <a:gd name="connsiteY14" fmla="*/ 147637 h 628650"/>
              <a:gd name="connsiteX15" fmla="*/ 778669 w 957263"/>
              <a:gd name="connsiteY15" fmla="*/ 200025 h 628650"/>
              <a:gd name="connsiteX16" fmla="*/ 831057 w 957263"/>
              <a:gd name="connsiteY16" fmla="*/ 259556 h 628650"/>
              <a:gd name="connsiteX17" fmla="*/ 869157 w 957263"/>
              <a:gd name="connsiteY17" fmla="*/ 319087 h 628650"/>
              <a:gd name="connsiteX18" fmla="*/ 902494 w 957263"/>
              <a:gd name="connsiteY18" fmla="*/ 373856 h 628650"/>
              <a:gd name="connsiteX19" fmla="*/ 931069 w 957263"/>
              <a:gd name="connsiteY19" fmla="*/ 447675 h 628650"/>
              <a:gd name="connsiteX20" fmla="*/ 950119 w 957263"/>
              <a:gd name="connsiteY20" fmla="*/ 533400 h 628650"/>
              <a:gd name="connsiteX21" fmla="*/ 957263 w 957263"/>
              <a:gd name="connsiteY21" fmla="*/ 623887 h 628650"/>
              <a:gd name="connsiteX22" fmla="*/ 819150 w 957263"/>
              <a:gd name="connsiteY22" fmla="*/ 623887 h 628650"/>
              <a:gd name="connsiteX23" fmla="*/ 419101 w 957263"/>
              <a:gd name="connsiteY23" fmla="*/ 628650 h 628650"/>
              <a:gd name="connsiteX24" fmla="*/ 276225 w 957263"/>
              <a:gd name="connsiteY24" fmla="*/ 628650 h 628650"/>
              <a:gd name="connsiteX25" fmla="*/ 150019 w 957263"/>
              <a:gd name="connsiteY25" fmla="*/ 628650 h 628650"/>
              <a:gd name="connsiteX26" fmla="*/ 0 w 957263"/>
              <a:gd name="connsiteY26" fmla="*/ 626268 h 628650"/>
              <a:gd name="connsiteX27" fmla="*/ 2382 w 957263"/>
              <a:gd name="connsiteY27" fmla="*/ 585787 h 628650"/>
              <a:gd name="connsiteX0" fmla="*/ 0 w 957263"/>
              <a:gd name="connsiteY0" fmla="*/ 616744 h 628650"/>
              <a:gd name="connsiteX1" fmla="*/ 9525 w 957263"/>
              <a:gd name="connsiteY1" fmla="*/ 504825 h 628650"/>
              <a:gd name="connsiteX2" fmla="*/ 38100 w 957263"/>
              <a:gd name="connsiteY2" fmla="*/ 411956 h 628650"/>
              <a:gd name="connsiteX3" fmla="*/ 76200 w 957263"/>
              <a:gd name="connsiteY3" fmla="*/ 321469 h 628650"/>
              <a:gd name="connsiteX4" fmla="*/ 119063 w 957263"/>
              <a:gd name="connsiteY4" fmla="*/ 252412 h 628650"/>
              <a:gd name="connsiteX5" fmla="*/ 164307 w 957263"/>
              <a:gd name="connsiteY5" fmla="*/ 190500 h 628650"/>
              <a:gd name="connsiteX6" fmla="*/ 226219 w 957263"/>
              <a:gd name="connsiteY6" fmla="*/ 121444 h 628650"/>
              <a:gd name="connsiteX7" fmla="*/ 278607 w 957263"/>
              <a:gd name="connsiteY7" fmla="*/ 80962 h 628650"/>
              <a:gd name="connsiteX8" fmla="*/ 347663 w 957263"/>
              <a:gd name="connsiteY8" fmla="*/ 26194 h 628650"/>
              <a:gd name="connsiteX9" fmla="*/ 402432 w 957263"/>
              <a:gd name="connsiteY9" fmla="*/ 0 h 628650"/>
              <a:gd name="connsiteX10" fmla="*/ 454819 w 957263"/>
              <a:gd name="connsiteY10" fmla="*/ 11906 h 628650"/>
              <a:gd name="connsiteX11" fmla="*/ 526257 w 957263"/>
              <a:gd name="connsiteY11" fmla="*/ 33337 h 628650"/>
              <a:gd name="connsiteX12" fmla="*/ 585788 w 957263"/>
              <a:gd name="connsiteY12" fmla="*/ 59531 h 628650"/>
              <a:gd name="connsiteX13" fmla="*/ 652463 w 957263"/>
              <a:gd name="connsiteY13" fmla="*/ 92869 h 628650"/>
              <a:gd name="connsiteX14" fmla="*/ 726282 w 957263"/>
              <a:gd name="connsiteY14" fmla="*/ 147637 h 628650"/>
              <a:gd name="connsiteX15" fmla="*/ 778669 w 957263"/>
              <a:gd name="connsiteY15" fmla="*/ 200025 h 628650"/>
              <a:gd name="connsiteX16" fmla="*/ 831057 w 957263"/>
              <a:gd name="connsiteY16" fmla="*/ 259556 h 628650"/>
              <a:gd name="connsiteX17" fmla="*/ 869157 w 957263"/>
              <a:gd name="connsiteY17" fmla="*/ 319087 h 628650"/>
              <a:gd name="connsiteX18" fmla="*/ 902494 w 957263"/>
              <a:gd name="connsiteY18" fmla="*/ 373856 h 628650"/>
              <a:gd name="connsiteX19" fmla="*/ 931069 w 957263"/>
              <a:gd name="connsiteY19" fmla="*/ 447675 h 628650"/>
              <a:gd name="connsiteX20" fmla="*/ 950119 w 957263"/>
              <a:gd name="connsiteY20" fmla="*/ 533400 h 628650"/>
              <a:gd name="connsiteX21" fmla="*/ 957263 w 957263"/>
              <a:gd name="connsiteY21" fmla="*/ 623887 h 628650"/>
              <a:gd name="connsiteX22" fmla="*/ 826294 w 957263"/>
              <a:gd name="connsiteY22" fmla="*/ 623887 h 628650"/>
              <a:gd name="connsiteX23" fmla="*/ 419101 w 957263"/>
              <a:gd name="connsiteY23" fmla="*/ 628650 h 628650"/>
              <a:gd name="connsiteX24" fmla="*/ 276225 w 957263"/>
              <a:gd name="connsiteY24" fmla="*/ 628650 h 628650"/>
              <a:gd name="connsiteX25" fmla="*/ 150019 w 957263"/>
              <a:gd name="connsiteY25" fmla="*/ 628650 h 628650"/>
              <a:gd name="connsiteX26" fmla="*/ 0 w 957263"/>
              <a:gd name="connsiteY26" fmla="*/ 626268 h 628650"/>
              <a:gd name="connsiteX27" fmla="*/ 2382 w 957263"/>
              <a:gd name="connsiteY27" fmla="*/ 585787 h 628650"/>
              <a:gd name="connsiteX0" fmla="*/ 0 w 957263"/>
              <a:gd name="connsiteY0" fmla="*/ 616744 h 628650"/>
              <a:gd name="connsiteX1" fmla="*/ 9525 w 957263"/>
              <a:gd name="connsiteY1" fmla="*/ 504825 h 628650"/>
              <a:gd name="connsiteX2" fmla="*/ 38100 w 957263"/>
              <a:gd name="connsiteY2" fmla="*/ 411956 h 628650"/>
              <a:gd name="connsiteX3" fmla="*/ 76200 w 957263"/>
              <a:gd name="connsiteY3" fmla="*/ 321469 h 628650"/>
              <a:gd name="connsiteX4" fmla="*/ 119063 w 957263"/>
              <a:gd name="connsiteY4" fmla="*/ 252412 h 628650"/>
              <a:gd name="connsiteX5" fmla="*/ 164307 w 957263"/>
              <a:gd name="connsiteY5" fmla="*/ 190500 h 628650"/>
              <a:gd name="connsiteX6" fmla="*/ 226219 w 957263"/>
              <a:gd name="connsiteY6" fmla="*/ 121444 h 628650"/>
              <a:gd name="connsiteX7" fmla="*/ 278607 w 957263"/>
              <a:gd name="connsiteY7" fmla="*/ 80962 h 628650"/>
              <a:gd name="connsiteX8" fmla="*/ 347663 w 957263"/>
              <a:gd name="connsiteY8" fmla="*/ 26194 h 628650"/>
              <a:gd name="connsiteX9" fmla="*/ 402432 w 957263"/>
              <a:gd name="connsiteY9" fmla="*/ 0 h 628650"/>
              <a:gd name="connsiteX10" fmla="*/ 454819 w 957263"/>
              <a:gd name="connsiteY10" fmla="*/ 11906 h 628650"/>
              <a:gd name="connsiteX11" fmla="*/ 526257 w 957263"/>
              <a:gd name="connsiteY11" fmla="*/ 33337 h 628650"/>
              <a:gd name="connsiteX12" fmla="*/ 585788 w 957263"/>
              <a:gd name="connsiteY12" fmla="*/ 59531 h 628650"/>
              <a:gd name="connsiteX13" fmla="*/ 652463 w 957263"/>
              <a:gd name="connsiteY13" fmla="*/ 92869 h 628650"/>
              <a:gd name="connsiteX14" fmla="*/ 726282 w 957263"/>
              <a:gd name="connsiteY14" fmla="*/ 147637 h 628650"/>
              <a:gd name="connsiteX15" fmla="*/ 778669 w 957263"/>
              <a:gd name="connsiteY15" fmla="*/ 200025 h 628650"/>
              <a:gd name="connsiteX16" fmla="*/ 831057 w 957263"/>
              <a:gd name="connsiteY16" fmla="*/ 259556 h 628650"/>
              <a:gd name="connsiteX17" fmla="*/ 869157 w 957263"/>
              <a:gd name="connsiteY17" fmla="*/ 319087 h 628650"/>
              <a:gd name="connsiteX18" fmla="*/ 902494 w 957263"/>
              <a:gd name="connsiteY18" fmla="*/ 373856 h 628650"/>
              <a:gd name="connsiteX19" fmla="*/ 931069 w 957263"/>
              <a:gd name="connsiteY19" fmla="*/ 447675 h 628650"/>
              <a:gd name="connsiteX20" fmla="*/ 950119 w 957263"/>
              <a:gd name="connsiteY20" fmla="*/ 533400 h 628650"/>
              <a:gd name="connsiteX21" fmla="*/ 957263 w 957263"/>
              <a:gd name="connsiteY21" fmla="*/ 623887 h 628650"/>
              <a:gd name="connsiteX22" fmla="*/ 823913 w 957263"/>
              <a:gd name="connsiteY22" fmla="*/ 626268 h 628650"/>
              <a:gd name="connsiteX23" fmla="*/ 419101 w 957263"/>
              <a:gd name="connsiteY23" fmla="*/ 628650 h 628650"/>
              <a:gd name="connsiteX24" fmla="*/ 276225 w 957263"/>
              <a:gd name="connsiteY24" fmla="*/ 628650 h 628650"/>
              <a:gd name="connsiteX25" fmla="*/ 150019 w 957263"/>
              <a:gd name="connsiteY25" fmla="*/ 628650 h 628650"/>
              <a:gd name="connsiteX26" fmla="*/ 0 w 957263"/>
              <a:gd name="connsiteY26" fmla="*/ 626268 h 628650"/>
              <a:gd name="connsiteX27" fmla="*/ 2382 w 957263"/>
              <a:gd name="connsiteY27"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9157 w 969169"/>
              <a:gd name="connsiteY17" fmla="*/ 319087 h 628650"/>
              <a:gd name="connsiteX18" fmla="*/ 902494 w 969169"/>
              <a:gd name="connsiteY18" fmla="*/ 373856 h 628650"/>
              <a:gd name="connsiteX19" fmla="*/ 931069 w 969169"/>
              <a:gd name="connsiteY19" fmla="*/ 447675 h 628650"/>
              <a:gd name="connsiteX20" fmla="*/ 950119 w 969169"/>
              <a:gd name="connsiteY20" fmla="*/ 533400 h 628650"/>
              <a:gd name="connsiteX21" fmla="*/ 969169 w 969169"/>
              <a:gd name="connsiteY21" fmla="*/ 626268 h 628650"/>
              <a:gd name="connsiteX22" fmla="*/ 823913 w 969169"/>
              <a:gd name="connsiteY22" fmla="*/ 626268 h 628650"/>
              <a:gd name="connsiteX23" fmla="*/ 419101 w 969169"/>
              <a:gd name="connsiteY23" fmla="*/ 628650 h 628650"/>
              <a:gd name="connsiteX24" fmla="*/ 276225 w 969169"/>
              <a:gd name="connsiteY24" fmla="*/ 628650 h 628650"/>
              <a:gd name="connsiteX25" fmla="*/ 150019 w 969169"/>
              <a:gd name="connsiteY25" fmla="*/ 628650 h 628650"/>
              <a:gd name="connsiteX26" fmla="*/ 0 w 969169"/>
              <a:gd name="connsiteY26" fmla="*/ 626268 h 628650"/>
              <a:gd name="connsiteX27" fmla="*/ 2382 w 969169"/>
              <a:gd name="connsiteY27"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9157 w 969169"/>
              <a:gd name="connsiteY17" fmla="*/ 319087 h 628650"/>
              <a:gd name="connsiteX18" fmla="*/ 902494 w 969169"/>
              <a:gd name="connsiteY18" fmla="*/ 373856 h 628650"/>
              <a:gd name="connsiteX19" fmla="*/ 931069 w 969169"/>
              <a:gd name="connsiteY19" fmla="*/ 447675 h 628650"/>
              <a:gd name="connsiteX20" fmla="*/ 954881 w 969169"/>
              <a:gd name="connsiteY20" fmla="*/ 523875 h 628650"/>
              <a:gd name="connsiteX21" fmla="*/ 969169 w 969169"/>
              <a:gd name="connsiteY21" fmla="*/ 626268 h 628650"/>
              <a:gd name="connsiteX22" fmla="*/ 823913 w 969169"/>
              <a:gd name="connsiteY22" fmla="*/ 626268 h 628650"/>
              <a:gd name="connsiteX23" fmla="*/ 419101 w 969169"/>
              <a:gd name="connsiteY23" fmla="*/ 628650 h 628650"/>
              <a:gd name="connsiteX24" fmla="*/ 276225 w 969169"/>
              <a:gd name="connsiteY24" fmla="*/ 628650 h 628650"/>
              <a:gd name="connsiteX25" fmla="*/ 150019 w 969169"/>
              <a:gd name="connsiteY25" fmla="*/ 628650 h 628650"/>
              <a:gd name="connsiteX26" fmla="*/ 0 w 969169"/>
              <a:gd name="connsiteY26" fmla="*/ 626268 h 628650"/>
              <a:gd name="connsiteX27" fmla="*/ 2382 w 969169"/>
              <a:gd name="connsiteY27"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9157 w 969169"/>
              <a:gd name="connsiteY17" fmla="*/ 319087 h 628650"/>
              <a:gd name="connsiteX18" fmla="*/ 902494 w 969169"/>
              <a:gd name="connsiteY18" fmla="*/ 373856 h 628650"/>
              <a:gd name="connsiteX19" fmla="*/ 931069 w 969169"/>
              <a:gd name="connsiteY19" fmla="*/ 438150 h 628650"/>
              <a:gd name="connsiteX20" fmla="*/ 954881 w 969169"/>
              <a:gd name="connsiteY20" fmla="*/ 523875 h 628650"/>
              <a:gd name="connsiteX21" fmla="*/ 969169 w 969169"/>
              <a:gd name="connsiteY21" fmla="*/ 626268 h 628650"/>
              <a:gd name="connsiteX22" fmla="*/ 823913 w 969169"/>
              <a:gd name="connsiteY22" fmla="*/ 626268 h 628650"/>
              <a:gd name="connsiteX23" fmla="*/ 419101 w 969169"/>
              <a:gd name="connsiteY23" fmla="*/ 628650 h 628650"/>
              <a:gd name="connsiteX24" fmla="*/ 276225 w 969169"/>
              <a:gd name="connsiteY24" fmla="*/ 628650 h 628650"/>
              <a:gd name="connsiteX25" fmla="*/ 150019 w 969169"/>
              <a:gd name="connsiteY25" fmla="*/ 628650 h 628650"/>
              <a:gd name="connsiteX26" fmla="*/ 0 w 969169"/>
              <a:gd name="connsiteY26" fmla="*/ 626268 h 628650"/>
              <a:gd name="connsiteX27" fmla="*/ 2382 w 969169"/>
              <a:gd name="connsiteY27"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9157 w 969169"/>
              <a:gd name="connsiteY17" fmla="*/ 319087 h 628650"/>
              <a:gd name="connsiteX18" fmla="*/ 902494 w 969169"/>
              <a:gd name="connsiteY18" fmla="*/ 373856 h 628650"/>
              <a:gd name="connsiteX19" fmla="*/ 931069 w 969169"/>
              <a:gd name="connsiteY19" fmla="*/ 438150 h 628650"/>
              <a:gd name="connsiteX20" fmla="*/ 954881 w 969169"/>
              <a:gd name="connsiteY20" fmla="*/ 523875 h 628650"/>
              <a:gd name="connsiteX21" fmla="*/ 969169 w 969169"/>
              <a:gd name="connsiteY21" fmla="*/ 626268 h 628650"/>
              <a:gd name="connsiteX22" fmla="*/ 823913 w 969169"/>
              <a:gd name="connsiteY22" fmla="*/ 626268 h 628650"/>
              <a:gd name="connsiteX23" fmla="*/ 419101 w 969169"/>
              <a:gd name="connsiteY23" fmla="*/ 628650 h 628650"/>
              <a:gd name="connsiteX24" fmla="*/ 276225 w 969169"/>
              <a:gd name="connsiteY24" fmla="*/ 628650 h 628650"/>
              <a:gd name="connsiteX25" fmla="*/ 150019 w 969169"/>
              <a:gd name="connsiteY25" fmla="*/ 628650 h 628650"/>
              <a:gd name="connsiteX26" fmla="*/ 0 w 969169"/>
              <a:gd name="connsiteY26" fmla="*/ 626268 h 628650"/>
              <a:gd name="connsiteX27" fmla="*/ 2382 w 969169"/>
              <a:gd name="connsiteY27"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9157 w 969169"/>
              <a:gd name="connsiteY17" fmla="*/ 319087 h 628650"/>
              <a:gd name="connsiteX18" fmla="*/ 900113 w 969169"/>
              <a:gd name="connsiteY18" fmla="*/ 366712 h 628650"/>
              <a:gd name="connsiteX19" fmla="*/ 931069 w 969169"/>
              <a:gd name="connsiteY19" fmla="*/ 438150 h 628650"/>
              <a:gd name="connsiteX20" fmla="*/ 954881 w 969169"/>
              <a:gd name="connsiteY20" fmla="*/ 523875 h 628650"/>
              <a:gd name="connsiteX21" fmla="*/ 969169 w 969169"/>
              <a:gd name="connsiteY21" fmla="*/ 626268 h 628650"/>
              <a:gd name="connsiteX22" fmla="*/ 823913 w 969169"/>
              <a:gd name="connsiteY22" fmla="*/ 626268 h 628650"/>
              <a:gd name="connsiteX23" fmla="*/ 419101 w 969169"/>
              <a:gd name="connsiteY23" fmla="*/ 628650 h 628650"/>
              <a:gd name="connsiteX24" fmla="*/ 276225 w 969169"/>
              <a:gd name="connsiteY24" fmla="*/ 628650 h 628650"/>
              <a:gd name="connsiteX25" fmla="*/ 150019 w 969169"/>
              <a:gd name="connsiteY25" fmla="*/ 628650 h 628650"/>
              <a:gd name="connsiteX26" fmla="*/ 0 w 969169"/>
              <a:gd name="connsiteY26" fmla="*/ 626268 h 628650"/>
              <a:gd name="connsiteX27" fmla="*/ 2382 w 969169"/>
              <a:gd name="connsiteY27"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71538 w 969169"/>
              <a:gd name="connsiteY17" fmla="*/ 302419 h 628650"/>
              <a:gd name="connsiteX18" fmla="*/ 900113 w 969169"/>
              <a:gd name="connsiteY18" fmla="*/ 366712 h 628650"/>
              <a:gd name="connsiteX19" fmla="*/ 931069 w 969169"/>
              <a:gd name="connsiteY19" fmla="*/ 438150 h 628650"/>
              <a:gd name="connsiteX20" fmla="*/ 954881 w 969169"/>
              <a:gd name="connsiteY20" fmla="*/ 523875 h 628650"/>
              <a:gd name="connsiteX21" fmla="*/ 969169 w 969169"/>
              <a:gd name="connsiteY21" fmla="*/ 626268 h 628650"/>
              <a:gd name="connsiteX22" fmla="*/ 823913 w 969169"/>
              <a:gd name="connsiteY22" fmla="*/ 626268 h 628650"/>
              <a:gd name="connsiteX23" fmla="*/ 419101 w 969169"/>
              <a:gd name="connsiteY23" fmla="*/ 628650 h 628650"/>
              <a:gd name="connsiteX24" fmla="*/ 276225 w 969169"/>
              <a:gd name="connsiteY24" fmla="*/ 628650 h 628650"/>
              <a:gd name="connsiteX25" fmla="*/ 150019 w 969169"/>
              <a:gd name="connsiteY25" fmla="*/ 628650 h 628650"/>
              <a:gd name="connsiteX26" fmla="*/ 0 w 969169"/>
              <a:gd name="connsiteY26" fmla="*/ 626268 h 628650"/>
              <a:gd name="connsiteX27" fmla="*/ 2382 w 969169"/>
              <a:gd name="connsiteY27"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6775 w 969169"/>
              <a:gd name="connsiteY17" fmla="*/ 302420 h 628650"/>
              <a:gd name="connsiteX18" fmla="*/ 871538 w 969169"/>
              <a:gd name="connsiteY18" fmla="*/ 302419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6775 w 969169"/>
              <a:gd name="connsiteY17" fmla="*/ 302420 h 628650"/>
              <a:gd name="connsiteX18" fmla="*/ 862013 w 969169"/>
              <a:gd name="connsiteY18" fmla="*/ 30480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6775 w 969169"/>
              <a:gd name="connsiteY17" fmla="*/ 302420 h 628650"/>
              <a:gd name="connsiteX18" fmla="*/ 873919 w 969169"/>
              <a:gd name="connsiteY18" fmla="*/ 32385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6775 w 969169"/>
              <a:gd name="connsiteY17" fmla="*/ 302420 h 628650"/>
              <a:gd name="connsiteX18" fmla="*/ 873919 w 969169"/>
              <a:gd name="connsiteY18" fmla="*/ 32385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7200 w 969169"/>
              <a:gd name="connsiteY10" fmla="*/ 4762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6775 w 969169"/>
              <a:gd name="connsiteY17" fmla="*/ 302420 h 628650"/>
              <a:gd name="connsiteX18" fmla="*/ 873919 w 969169"/>
              <a:gd name="connsiteY18" fmla="*/ 32385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7200 w 969169"/>
              <a:gd name="connsiteY10" fmla="*/ 4762 h 628650"/>
              <a:gd name="connsiteX11" fmla="*/ 540544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6775 w 969169"/>
              <a:gd name="connsiteY17" fmla="*/ 302420 h 628650"/>
              <a:gd name="connsiteX18" fmla="*/ 873919 w 969169"/>
              <a:gd name="connsiteY18" fmla="*/ 32385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7200 w 969169"/>
              <a:gd name="connsiteY10" fmla="*/ 4762 h 628650"/>
              <a:gd name="connsiteX11" fmla="*/ 540544 w 969169"/>
              <a:gd name="connsiteY11" fmla="*/ 33337 h 628650"/>
              <a:gd name="connsiteX12" fmla="*/ 595313 w 969169"/>
              <a:gd name="connsiteY12" fmla="*/ 61912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6775 w 969169"/>
              <a:gd name="connsiteY17" fmla="*/ 302420 h 628650"/>
              <a:gd name="connsiteX18" fmla="*/ 873919 w 969169"/>
              <a:gd name="connsiteY18" fmla="*/ 32385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7200 w 969169"/>
              <a:gd name="connsiteY10" fmla="*/ 4762 h 628650"/>
              <a:gd name="connsiteX11" fmla="*/ 540544 w 969169"/>
              <a:gd name="connsiteY11" fmla="*/ 33337 h 628650"/>
              <a:gd name="connsiteX12" fmla="*/ 595313 w 969169"/>
              <a:gd name="connsiteY12" fmla="*/ 61912 h 628650"/>
              <a:gd name="connsiteX13" fmla="*/ 652463 w 969169"/>
              <a:gd name="connsiteY13" fmla="*/ 92869 h 628650"/>
              <a:gd name="connsiteX14" fmla="*/ 726282 w 969169"/>
              <a:gd name="connsiteY14" fmla="*/ 147637 h 628650"/>
              <a:gd name="connsiteX15" fmla="*/ 790575 w 969169"/>
              <a:gd name="connsiteY15" fmla="*/ 204787 h 628650"/>
              <a:gd name="connsiteX16" fmla="*/ 831057 w 969169"/>
              <a:gd name="connsiteY16" fmla="*/ 259556 h 628650"/>
              <a:gd name="connsiteX17" fmla="*/ 866775 w 969169"/>
              <a:gd name="connsiteY17" fmla="*/ 302420 h 628650"/>
              <a:gd name="connsiteX18" fmla="*/ 873919 w 969169"/>
              <a:gd name="connsiteY18" fmla="*/ 32385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7200 w 969169"/>
              <a:gd name="connsiteY10" fmla="*/ 4762 h 628650"/>
              <a:gd name="connsiteX11" fmla="*/ 540544 w 969169"/>
              <a:gd name="connsiteY11" fmla="*/ 33337 h 628650"/>
              <a:gd name="connsiteX12" fmla="*/ 595313 w 969169"/>
              <a:gd name="connsiteY12" fmla="*/ 61912 h 628650"/>
              <a:gd name="connsiteX13" fmla="*/ 652463 w 969169"/>
              <a:gd name="connsiteY13" fmla="*/ 92869 h 628650"/>
              <a:gd name="connsiteX14" fmla="*/ 726282 w 969169"/>
              <a:gd name="connsiteY14" fmla="*/ 147637 h 628650"/>
              <a:gd name="connsiteX15" fmla="*/ 790575 w 969169"/>
              <a:gd name="connsiteY15" fmla="*/ 204787 h 628650"/>
              <a:gd name="connsiteX16" fmla="*/ 833439 w 969169"/>
              <a:gd name="connsiteY16" fmla="*/ 254793 h 628650"/>
              <a:gd name="connsiteX17" fmla="*/ 866775 w 969169"/>
              <a:gd name="connsiteY17" fmla="*/ 302420 h 628650"/>
              <a:gd name="connsiteX18" fmla="*/ 873919 w 969169"/>
              <a:gd name="connsiteY18" fmla="*/ 32385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7200 w 969169"/>
              <a:gd name="connsiteY10" fmla="*/ 4762 h 628650"/>
              <a:gd name="connsiteX11" fmla="*/ 540544 w 969169"/>
              <a:gd name="connsiteY11" fmla="*/ 33337 h 628650"/>
              <a:gd name="connsiteX12" fmla="*/ 595313 w 969169"/>
              <a:gd name="connsiteY12" fmla="*/ 61912 h 628650"/>
              <a:gd name="connsiteX13" fmla="*/ 652463 w 969169"/>
              <a:gd name="connsiteY13" fmla="*/ 92869 h 628650"/>
              <a:gd name="connsiteX14" fmla="*/ 721520 w 969169"/>
              <a:gd name="connsiteY14" fmla="*/ 142875 h 628650"/>
              <a:gd name="connsiteX15" fmla="*/ 790575 w 969169"/>
              <a:gd name="connsiteY15" fmla="*/ 204787 h 628650"/>
              <a:gd name="connsiteX16" fmla="*/ 833439 w 969169"/>
              <a:gd name="connsiteY16" fmla="*/ 254793 h 628650"/>
              <a:gd name="connsiteX17" fmla="*/ 866775 w 969169"/>
              <a:gd name="connsiteY17" fmla="*/ 302420 h 628650"/>
              <a:gd name="connsiteX18" fmla="*/ 873919 w 969169"/>
              <a:gd name="connsiteY18" fmla="*/ 32385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7200 w 969169"/>
              <a:gd name="connsiteY10" fmla="*/ 4762 h 628650"/>
              <a:gd name="connsiteX11" fmla="*/ 540544 w 969169"/>
              <a:gd name="connsiteY11" fmla="*/ 33337 h 628650"/>
              <a:gd name="connsiteX12" fmla="*/ 595313 w 969169"/>
              <a:gd name="connsiteY12" fmla="*/ 61912 h 628650"/>
              <a:gd name="connsiteX13" fmla="*/ 652463 w 969169"/>
              <a:gd name="connsiteY13" fmla="*/ 92869 h 628650"/>
              <a:gd name="connsiteX14" fmla="*/ 726283 w 969169"/>
              <a:gd name="connsiteY14" fmla="*/ 138113 h 628650"/>
              <a:gd name="connsiteX15" fmla="*/ 790575 w 969169"/>
              <a:gd name="connsiteY15" fmla="*/ 204787 h 628650"/>
              <a:gd name="connsiteX16" fmla="*/ 833439 w 969169"/>
              <a:gd name="connsiteY16" fmla="*/ 254793 h 628650"/>
              <a:gd name="connsiteX17" fmla="*/ 866775 w 969169"/>
              <a:gd name="connsiteY17" fmla="*/ 302420 h 628650"/>
              <a:gd name="connsiteX18" fmla="*/ 873919 w 969169"/>
              <a:gd name="connsiteY18" fmla="*/ 32385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7200 w 969169"/>
              <a:gd name="connsiteY10" fmla="*/ 4762 h 628650"/>
              <a:gd name="connsiteX11" fmla="*/ 540544 w 969169"/>
              <a:gd name="connsiteY11" fmla="*/ 33337 h 628650"/>
              <a:gd name="connsiteX12" fmla="*/ 595313 w 969169"/>
              <a:gd name="connsiteY12" fmla="*/ 61912 h 628650"/>
              <a:gd name="connsiteX13" fmla="*/ 652463 w 969169"/>
              <a:gd name="connsiteY13" fmla="*/ 92869 h 628650"/>
              <a:gd name="connsiteX14" fmla="*/ 726283 w 969169"/>
              <a:gd name="connsiteY14" fmla="*/ 138113 h 628650"/>
              <a:gd name="connsiteX15" fmla="*/ 790575 w 969169"/>
              <a:gd name="connsiteY15" fmla="*/ 204787 h 628650"/>
              <a:gd name="connsiteX16" fmla="*/ 833439 w 969169"/>
              <a:gd name="connsiteY16" fmla="*/ 254793 h 628650"/>
              <a:gd name="connsiteX17" fmla="*/ 866775 w 969169"/>
              <a:gd name="connsiteY17" fmla="*/ 302420 h 628650"/>
              <a:gd name="connsiteX18" fmla="*/ 881062 w 969169"/>
              <a:gd name="connsiteY18" fmla="*/ 330994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69169" h="628650">
                <a:moveTo>
                  <a:pt x="0" y="616744"/>
                </a:moveTo>
                <a:lnTo>
                  <a:pt x="9525" y="504825"/>
                </a:lnTo>
                <a:lnTo>
                  <a:pt x="38100" y="411956"/>
                </a:lnTo>
                <a:lnTo>
                  <a:pt x="76200" y="321469"/>
                </a:lnTo>
                <a:lnTo>
                  <a:pt x="119063" y="252412"/>
                </a:lnTo>
                <a:lnTo>
                  <a:pt x="164307" y="190500"/>
                </a:lnTo>
                <a:lnTo>
                  <a:pt x="226219" y="121444"/>
                </a:lnTo>
                <a:lnTo>
                  <a:pt x="278607" y="80962"/>
                </a:lnTo>
                <a:lnTo>
                  <a:pt x="347663" y="26194"/>
                </a:lnTo>
                <a:lnTo>
                  <a:pt x="402432" y="0"/>
                </a:lnTo>
                <a:lnTo>
                  <a:pt x="457200" y="4762"/>
                </a:lnTo>
                <a:lnTo>
                  <a:pt x="540544" y="33337"/>
                </a:lnTo>
                <a:lnTo>
                  <a:pt x="595313" y="61912"/>
                </a:lnTo>
                <a:lnTo>
                  <a:pt x="652463" y="92869"/>
                </a:lnTo>
                <a:lnTo>
                  <a:pt x="726283" y="138113"/>
                </a:lnTo>
                <a:lnTo>
                  <a:pt x="790575" y="204787"/>
                </a:lnTo>
                <a:lnTo>
                  <a:pt x="833439" y="254793"/>
                </a:lnTo>
                <a:cubicBezTo>
                  <a:pt x="845345" y="265112"/>
                  <a:pt x="854869" y="292101"/>
                  <a:pt x="866775" y="302420"/>
                </a:cubicBezTo>
                <a:lnTo>
                  <a:pt x="881062" y="330994"/>
                </a:lnTo>
                <a:cubicBezTo>
                  <a:pt x="892174" y="340519"/>
                  <a:pt x="891382" y="352425"/>
                  <a:pt x="900113" y="366712"/>
                </a:cubicBezTo>
                <a:cubicBezTo>
                  <a:pt x="909638" y="388143"/>
                  <a:pt x="923926" y="409575"/>
                  <a:pt x="931069" y="438150"/>
                </a:cubicBezTo>
                <a:lnTo>
                  <a:pt x="954881" y="523875"/>
                </a:lnTo>
                <a:lnTo>
                  <a:pt x="969169" y="626268"/>
                </a:lnTo>
                <a:lnTo>
                  <a:pt x="823913" y="626268"/>
                </a:lnTo>
                <a:lnTo>
                  <a:pt x="419101" y="628650"/>
                </a:lnTo>
                <a:lnTo>
                  <a:pt x="276225" y="628650"/>
                </a:lnTo>
                <a:lnTo>
                  <a:pt x="150019" y="628650"/>
                </a:lnTo>
                <a:lnTo>
                  <a:pt x="0" y="626268"/>
                </a:lnTo>
                <a:lnTo>
                  <a:pt x="2382" y="585787"/>
                </a:lnTo>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p:cNvGrpSpPr/>
          <p:nvPr/>
        </p:nvGrpSpPr>
        <p:grpSpPr>
          <a:xfrm>
            <a:off x="6445102" y="2041453"/>
            <a:ext cx="152400" cy="152400"/>
            <a:chOff x="5105400" y="5029200"/>
            <a:chExt cx="152400" cy="152400"/>
          </a:xfrm>
        </p:grpSpPr>
        <p:cxnSp>
          <p:nvCxnSpPr>
            <p:cNvPr id="22" name="Straight Connector 21"/>
            <p:cNvCxnSpPr/>
            <p:nvPr/>
          </p:nvCxnSpPr>
          <p:spPr>
            <a:xfrm>
              <a:off x="5105400" y="50292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105400" y="50292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3583172" y="4464471"/>
            <a:ext cx="5082364" cy="830997"/>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The region we are finding the area of is highlighted in green</a:t>
            </a:r>
          </a:p>
          <a:p>
            <a:pPr algn="ctr"/>
            <a:endParaRPr lang="en-US" sz="1200" dirty="0">
              <a:solidFill>
                <a:srgbClr val="FF0000"/>
              </a:solidFill>
              <a:latin typeface="Comic Sans MS" panose="030F0702030302020204" pitchFamily="66" charset="0"/>
            </a:endParaRPr>
          </a:p>
          <a:p>
            <a:pPr algn="ctr"/>
            <a:r>
              <a:rPr lang="en-US" sz="1200" dirty="0">
                <a:solidFill>
                  <a:srgbClr val="FF0000"/>
                </a:solidFill>
                <a:latin typeface="Comic Sans MS" panose="030F0702030302020204" pitchFamily="66" charset="0"/>
                <a:sym typeface="Wingdings" panose="05000000000000000000" pitchFamily="2" charset="2"/>
              </a:rPr>
              <a:t> We can calculate the area of just the top part, and then double it (since the area is symmetrical)</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9" name="TextBox 28"/>
              <p:cNvSpPr txBox="1"/>
              <p:nvPr/>
            </p:nvSpPr>
            <p:spPr>
              <a:xfrm>
                <a:off x="4391245" y="2248784"/>
                <a:ext cx="143180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1" i="1" smtClean="0">
                          <a:solidFill>
                            <a:srgbClr val="FF0000"/>
                          </a:solidFill>
                          <a:latin typeface="Cambria Math"/>
                        </a:rPr>
                        <m:t>𝒓</m:t>
                      </m:r>
                      <m:r>
                        <a:rPr lang="en-US" sz="1600" b="1" i="1" smtClean="0">
                          <a:solidFill>
                            <a:srgbClr val="FF0000"/>
                          </a:solidFill>
                          <a:latin typeface="Cambria Math"/>
                        </a:rPr>
                        <m:t>=</m:t>
                      </m:r>
                      <m:r>
                        <a:rPr lang="en-US" sz="1600" b="1" i="1" smtClean="0">
                          <a:solidFill>
                            <a:srgbClr val="FF0000"/>
                          </a:solidFill>
                          <a:latin typeface="Cambria Math"/>
                        </a:rPr>
                        <m:t>𝟐</m:t>
                      </m:r>
                      <m:r>
                        <a:rPr lang="en-US" sz="1600" b="1" i="1" smtClean="0">
                          <a:solidFill>
                            <a:srgbClr val="FF0000"/>
                          </a:solidFill>
                          <a:latin typeface="Cambria Math"/>
                        </a:rPr>
                        <m:t>+</m:t>
                      </m:r>
                      <m:r>
                        <a:rPr lang="en-US" sz="1600" b="1" i="1" smtClean="0">
                          <a:solidFill>
                            <a:srgbClr val="FF0000"/>
                          </a:solidFill>
                          <a:latin typeface="Cambria Math"/>
                        </a:rPr>
                        <m:t>𝒄𝒐𝒔</m:t>
                      </m:r>
                      <m:r>
                        <a:rPr lang="en-US" sz="1600" b="1" i="1" smtClean="0">
                          <a:solidFill>
                            <a:srgbClr val="FF0000"/>
                          </a:solidFill>
                          <a:latin typeface="Cambria Math"/>
                          <a:ea typeface="Cambria Math"/>
                        </a:rPr>
                        <m:t>𝜽</m:t>
                      </m:r>
                    </m:oMath>
                  </m:oMathPara>
                </a14:m>
                <a:endParaRPr lang="en-GB" sz="1600" b="1" dirty="0">
                  <a:solidFill>
                    <a:srgbClr val="FF0000"/>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4391245" y="2248784"/>
                <a:ext cx="1431802" cy="338554"/>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7265579" y="3283686"/>
                <a:ext cx="118673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1" i="1" smtClean="0">
                          <a:solidFill>
                            <a:srgbClr val="0000FF"/>
                          </a:solidFill>
                          <a:latin typeface="Cambria Math"/>
                        </a:rPr>
                        <m:t>𝒓</m:t>
                      </m:r>
                      <m:r>
                        <a:rPr lang="en-US" sz="1600" b="1" i="1" smtClean="0">
                          <a:solidFill>
                            <a:srgbClr val="0000FF"/>
                          </a:solidFill>
                          <a:latin typeface="Cambria Math"/>
                        </a:rPr>
                        <m:t>=</m:t>
                      </m:r>
                      <m:r>
                        <a:rPr lang="en-US" sz="1600" b="1" i="1" smtClean="0">
                          <a:solidFill>
                            <a:srgbClr val="0000FF"/>
                          </a:solidFill>
                          <a:latin typeface="Cambria Math"/>
                        </a:rPr>
                        <m:t>𝟓</m:t>
                      </m:r>
                      <m:r>
                        <a:rPr lang="en-US" sz="1600" b="1" i="1" smtClean="0">
                          <a:solidFill>
                            <a:srgbClr val="0000FF"/>
                          </a:solidFill>
                          <a:latin typeface="Cambria Math"/>
                        </a:rPr>
                        <m:t>𝒄𝒐𝒔</m:t>
                      </m:r>
                      <m:r>
                        <a:rPr lang="en-US" sz="1600" b="1" i="1" smtClean="0">
                          <a:solidFill>
                            <a:srgbClr val="0000FF"/>
                          </a:solidFill>
                          <a:latin typeface="Cambria Math"/>
                          <a:ea typeface="Cambria Math"/>
                        </a:rPr>
                        <m:t>𝜽</m:t>
                      </m:r>
                    </m:oMath>
                  </m:oMathPara>
                </a14:m>
                <a:endParaRPr lang="en-GB" sz="1600" b="1" dirty="0">
                  <a:solidFill>
                    <a:srgbClr val="0000FF"/>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7265579" y="3283686"/>
                <a:ext cx="1186735" cy="338554"/>
              </a:xfrm>
              <a:prstGeom prst="rect">
                <a:avLst/>
              </a:prstGeom>
              <a:blipFill>
                <a:blip r:embed="rId5"/>
                <a:stretch>
                  <a:fillRect/>
                </a:stretch>
              </a:blipFill>
            </p:spPr>
            <p:txBody>
              <a:bodyPr/>
              <a:lstStyle/>
              <a:p>
                <a:r>
                  <a:rPr lang="en-GB">
                    <a:noFill/>
                  </a:rPr>
                  <a:t> </a:t>
                </a:r>
              </a:p>
            </p:txBody>
          </p:sp>
        </mc:Fallback>
      </mc:AlternateContent>
      <p:sp>
        <p:nvSpPr>
          <p:cNvPr id="31" name="タイトル 1">
            <a:extLst>
              <a:ext uri="{FF2B5EF4-FFF2-40B4-BE49-F238E27FC236}">
                <a16:creationId xmlns:a16="http://schemas.microsoft.com/office/drawing/2014/main" id="{DC045399-8F3C-47A3-A8E5-726618EACC8C}"/>
              </a:ext>
            </a:extLst>
          </p:cNvPr>
          <p:cNvSpPr>
            <a:spLocks noGrp="1"/>
          </p:cNvSpPr>
          <p:nvPr>
            <p:ph type="title"/>
          </p:nvPr>
        </p:nvSpPr>
        <p:spPr>
          <a:xfrm>
            <a:off x="628650" y="286524"/>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32" name="テキスト ボックス 31">
            <a:extLst>
              <a:ext uri="{FF2B5EF4-FFF2-40B4-BE49-F238E27FC236}">
                <a16:creationId xmlns:a16="http://schemas.microsoft.com/office/drawing/2014/main" id="{554946D9-E5CD-42F6-8A6E-BCF62B25F60A}"/>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p:spTree>
    <p:extLst>
      <p:ext uri="{BB962C8B-B14F-4D97-AF65-F5344CB8AC3E}">
        <p14:creationId xmlns:p14="http://schemas.microsoft.com/office/powerpoint/2010/main" val="26747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3" presetClass="entr" presetSubtype="1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644" t="14345" r="1254" b="13474"/>
          <a:stretch/>
        </p:blipFill>
        <p:spPr bwMode="auto">
          <a:xfrm>
            <a:off x="4125433" y="1541721"/>
            <a:ext cx="3973692" cy="2438400"/>
          </a:xfrm>
          <a:prstGeom prst="rect">
            <a:avLst/>
          </a:prstGeom>
          <a:noFill/>
          <a:ln w="25400">
            <a:noFill/>
            <a:miter lim="800000"/>
            <a:headEnd/>
            <a:tailEnd/>
          </a:ln>
          <a:extLst>
            <a:ext uri="{909E8E84-426E-40DD-AFC4-6F175D3DCCD1}">
              <a14:hiddenFill xmlns:a14="http://schemas.microsoft.com/office/drawing/2010/main">
                <a:solidFill>
                  <a:schemeClr val="accent1"/>
                </a:solidFill>
              </a14:hiddenFill>
            </a:ext>
          </a:extLst>
        </p:spPr>
      </p:pic>
      <p:sp>
        <p:nvSpPr>
          <p:cNvPr id="3" name="Content Placeholder 2"/>
          <p:cNvSpPr>
            <a:spLocks noGrp="1"/>
          </p:cNvSpPr>
          <p:nvPr>
            <p:ph idx="1"/>
          </p:nvPr>
        </p:nvSpPr>
        <p:spPr>
          <a:xfrm>
            <a:off x="228600" y="1600200"/>
            <a:ext cx="3124200" cy="4205796"/>
          </a:xfrm>
        </p:spPr>
        <p:txBody>
          <a:bodyPr>
            <a:normAutofit lnSpcReduction="10000"/>
          </a:bodyPr>
          <a:lstStyle/>
          <a:p>
            <a:pPr marL="0" indent="0" algn="ctr">
              <a:buNone/>
            </a:pPr>
            <a:r>
              <a:rPr lang="en-GB" sz="1400" b="1" dirty="0">
                <a:latin typeface="Comic Sans MS" panose="030F0702030302020204" pitchFamily="66" charset="0"/>
              </a:rPr>
              <a:t>You can use Integration to find areas of sectors of curves, given their Polar equations</a:t>
            </a:r>
            <a:endParaRPr lang="en-GB" sz="1400" dirty="0">
              <a:latin typeface="Comic Sans MS" panose="030F0702030302020204" pitchFamily="66" charset="0"/>
            </a:endParaRPr>
          </a:p>
          <a:p>
            <a:pPr marL="0" indent="0" algn="ctr">
              <a:buNone/>
            </a:pPr>
            <a:endParaRPr lang="en-US" sz="1400" b="1" dirty="0">
              <a:latin typeface="Comic Sans MS" panose="030F0702030302020204" pitchFamily="66" charset="0"/>
            </a:endParaRPr>
          </a:p>
          <a:p>
            <a:pPr marL="0" indent="0" algn="ctr">
              <a:buNone/>
            </a:pPr>
            <a:r>
              <a:rPr lang="en-US" sz="1400" dirty="0">
                <a:latin typeface="Comic Sans MS" panose="030F0702030302020204" pitchFamily="66" charset="0"/>
              </a:rPr>
              <a:t>a) On the same diagram, sketch the curves with equations:</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r = 2 + cos</a:t>
            </a:r>
            <a:r>
              <a:rPr lang="el-GR" sz="1400" dirty="0">
                <a:latin typeface="Comic Sans MS" panose="030F0702030302020204" pitchFamily="66" charset="0"/>
                <a:sym typeface="Wingdings" panose="05000000000000000000" pitchFamily="2" charset="2"/>
              </a:rPr>
              <a:t>θ</a:t>
            </a: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r = 5cos</a:t>
            </a:r>
            <a:r>
              <a:rPr lang="el-GR" sz="1400" dirty="0">
                <a:latin typeface="Comic Sans MS" panose="030F0702030302020204" pitchFamily="66" charset="0"/>
                <a:sym typeface="Wingdings" panose="05000000000000000000" pitchFamily="2" charset="2"/>
              </a:rPr>
              <a:t>θ</a:t>
            </a: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b) Find the polar coordinates of the intersection of these curves</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c) Find the exact value of the finite region bounded by the 2 curves</a:t>
            </a:r>
          </a:p>
        </p:txBody>
      </p:sp>
      <mc:AlternateContent xmlns:mc="http://schemas.openxmlformats.org/markup-compatibility/2006" xmlns:a14="http://schemas.microsoft.com/office/drawing/2010/main">
        <mc:Choice Requires="a14">
          <p:sp>
            <p:nvSpPr>
              <p:cNvPr id="53" name="TextBox 52"/>
              <p:cNvSpPr txBox="1"/>
              <p:nvPr/>
            </p:nvSpPr>
            <p:spPr>
              <a:xfrm>
                <a:off x="0" y="0"/>
                <a:ext cx="1856534" cy="65800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𝐴𝑟𝑒𝑎</m:t>
                      </m:r>
                      <m:r>
                        <a:rPr lang="en-US" sz="1600" b="0" i="1" smtClean="0">
                          <a:latin typeface="Cambria Math"/>
                        </a:rPr>
                        <m:t>=</m:t>
                      </m:r>
                      <m:f>
                        <m:fPr>
                          <m:ctrlPr>
                            <a:rPr lang="en-US" sz="1600" b="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2</m:t>
                          </m:r>
                        </m:den>
                      </m:f>
                      <m:nary>
                        <m:naryPr>
                          <m:ctrlPr>
                            <a:rPr lang="en-US" sz="1600" b="0" i="1" smtClean="0">
                              <a:latin typeface="Cambria Math" panose="02040503050406030204" pitchFamily="18" charset="0"/>
                            </a:rPr>
                          </m:ctrlPr>
                        </m:naryPr>
                        <m:sub>
                          <m:r>
                            <m:rPr>
                              <m:brk m:alnAt="23"/>
                            </m:rPr>
                            <a:rPr lang="en-US" sz="1600" b="0" i="1" smtClean="0">
                              <a:latin typeface="Cambria Math"/>
                              <a:ea typeface="Cambria Math"/>
                            </a:rPr>
                            <m:t>𝛼</m:t>
                          </m:r>
                        </m:sub>
                        <m:sup>
                          <m:r>
                            <a:rPr lang="en-US" sz="1600" b="0" i="1" smtClean="0">
                              <a:latin typeface="Cambria Math"/>
                              <a:ea typeface="Cambria Math"/>
                            </a:rPr>
                            <m:t>𝛽</m:t>
                          </m:r>
                        </m:sup>
                        <m:e>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 </m:t>
                          </m:r>
                          <m:r>
                            <a:rPr lang="en-US" sz="1600" b="0" i="1" smtClean="0">
                              <a:latin typeface="Cambria Math"/>
                            </a:rPr>
                            <m:t>𝑑</m:t>
                          </m:r>
                          <m:r>
                            <a:rPr lang="en-US" sz="1600" b="0" i="1" smtClean="0">
                              <a:latin typeface="Cambria Math"/>
                              <a:ea typeface="Cambria Math"/>
                            </a:rPr>
                            <m:t>𝜃</m:t>
                          </m:r>
                        </m:e>
                      </m:nary>
                    </m:oMath>
                  </m:oMathPara>
                </a14:m>
                <a:endParaRPr lang="en-GB" sz="1600" dirty="0"/>
              </a:p>
            </p:txBody>
          </p:sp>
        </mc:Choice>
        <mc:Fallback xmlns="">
          <p:sp>
            <p:nvSpPr>
              <p:cNvPr id="53" name="TextBox 52"/>
              <p:cNvSpPr txBox="1">
                <a:spLocks noRot="1" noChangeAspect="1" noMove="1" noResize="1" noEditPoints="1" noAdjustHandles="1" noChangeArrowheads="1" noChangeShapeType="1" noTextEdit="1"/>
              </p:cNvSpPr>
              <p:nvPr/>
            </p:nvSpPr>
            <p:spPr>
              <a:xfrm>
                <a:off x="0" y="0"/>
                <a:ext cx="1856534" cy="658001"/>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p:sp>
        <p:nvSpPr>
          <p:cNvPr id="14" name="TextBox 13"/>
          <p:cNvSpPr txBox="1"/>
          <p:nvPr/>
        </p:nvSpPr>
        <p:spPr>
          <a:xfrm>
            <a:off x="8122077" y="2766176"/>
            <a:ext cx="279244" cy="276999"/>
          </a:xfrm>
          <a:prstGeom prst="rect">
            <a:avLst/>
          </a:prstGeom>
          <a:noFill/>
        </p:spPr>
        <p:txBody>
          <a:bodyPr wrap="none" rtlCol="0">
            <a:spAutoFit/>
          </a:bodyPr>
          <a:lstStyle/>
          <a:p>
            <a:r>
              <a:rPr lang="en-US" sz="1200" b="1" dirty="0">
                <a:latin typeface="Comic Sans MS" panose="030F0702030302020204" pitchFamily="66" charset="0"/>
              </a:rPr>
              <a:t>0</a:t>
            </a:r>
            <a:endParaRPr lang="en-GB" sz="1200" b="1" dirty="0">
              <a:latin typeface="Comic Sans MS" panose="030F0702030302020204" pitchFamily="66" charset="0"/>
            </a:endParaRPr>
          </a:p>
        </p:txBody>
      </p:sp>
      <p:sp>
        <p:nvSpPr>
          <p:cNvPr id="15" name="TextBox 14"/>
          <p:cNvSpPr txBox="1"/>
          <p:nvPr/>
        </p:nvSpPr>
        <p:spPr>
          <a:xfrm>
            <a:off x="5949210" y="1011887"/>
            <a:ext cx="321624" cy="461665"/>
          </a:xfrm>
          <a:prstGeom prst="rect">
            <a:avLst/>
          </a:prstGeom>
          <a:noFill/>
        </p:spPr>
        <p:txBody>
          <a:bodyPr wrap="square" rtlCol="0">
            <a:spAutoFit/>
          </a:bodyPr>
          <a:lstStyle/>
          <a:p>
            <a:pPr algn="ctr"/>
            <a:r>
              <a:rPr lang="el-GR" sz="1200" b="1" u="sng" dirty="0">
                <a:latin typeface="Comic Sans MS" panose="030F0702030302020204" pitchFamily="66" charset="0"/>
              </a:rPr>
              <a:t>π</a:t>
            </a:r>
            <a:r>
              <a:rPr lang="en-US" sz="1200" b="1" dirty="0">
                <a:latin typeface="Comic Sans MS" panose="030F0702030302020204" pitchFamily="66" charset="0"/>
              </a:rPr>
              <a:t> 2</a:t>
            </a:r>
            <a:endParaRPr lang="en-GB" sz="1200" b="1" dirty="0">
              <a:latin typeface="Comic Sans MS" panose="030F0702030302020204" pitchFamily="66" charset="0"/>
            </a:endParaRPr>
          </a:p>
        </p:txBody>
      </p:sp>
      <p:sp>
        <p:nvSpPr>
          <p:cNvPr id="16" name="TextBox 15"/>
          <p:cNvSpPr txBox="1"/>
          <p:nvPr/>
        </p:nvSpPr>
        <p:spPr>
          <a:xfrm>
            <a:off x="3886200" y="2603205"/>
            <a:ext cx="228601" cy="276999"/>
          </a:xfrm>
          <a:prstGeom prst="rect">
            <a:avLst/>
          </a:prstGeom>
          <a:noFill/>
        </p:spPr>
        <p:txBody>
          <a:bodyPr wrap="square" rtlCol="0">
            <a:spAutoFit/>
          </a:bodyPr>
          <a:lstStyle/>
          <a:p>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17" name="TextBox 16"/>
          <p:cNvSpPr txBox="1"/>
          <p:nvPr/>
        </p:nvSpPr>
        <p:spPr>
          <a:xfrm>
            <a:off x="5909931" y="3985438"/>
            <a:ext cx="442357" cy="461665"/>
          </a:xfrm>
          <a:prstGeom prst="rect">
            <a:avLst/>
          </a:prstGeom>
          <a:noFill/>
        </p:spPr>
        <p:txBody>
          <a:bodyPr wrap="square" rtlCol="0">
            <a:spAutoFit/>
          </a:bodyPr>
          <a:lstStyle/>
          <a:p>
            <a:pPr algn="ctr"/>
            <a:r>
              <a:rPr lang="en-US" sz="1200" b="1" u="sng" dirty="0">
                <a:latin typeface="Comic Sans MS" panose="030F0702030302020204" pitchFamily="66" charset="0"/>
              </a:rPr>
              <a:t>3</a:t>
            </a:r>
            <a:r>
              <a:rPr lang="el-GR" sz="1200" b="1" u="sng" dirty="0">
                <a:latin typeface="Comic Sans MS" panose="030F0702030302020204" pitchFamily="66" charset="0"/>
              </a:rPr>
              <a:t>π</a:t>
            </a:r>
            <a:r>
              <a:rPr lang="en-US" sz="1200" b="1" dirty="0">
                <a:latin typeface="Comic Sans MS" panose="030F0702030302020204" pitchFamily="66" charset="0"/>
              </a:rPr>
              <a:t> 2</a:t>
            </a:r>
            <a:endParaRPr lang="en-GB" sz="1200" b="1" dirty="0">
              <a:latin typeface="Comic Sans MS" panose="030F0702030302020204" pitchFamily="66" charset="0"/>
            </a:endParaRPr>
          </a:p>
        </p:txBody>
      </p:sp>
      <p:sp>
        <p:nvSpPr>
          <p:cNvPr id="7" name="Freeform 6"/>
          <p:cNvSpPr/>
          <p:nvPr/>
        </p:nvSpPr>
        <p:spPr>
          <a:xfrm>
            <a:off x="6107906" y="2131218"/>
            <a:ext cx="969169" cy="628650"/>
          </a:xfrm>
          <a:custGeom>
            <a:avLst/>
            <a:gdLst>
              <a:gd name="connsiteX0" fmla="*/ 0 w 957263"/>
              <a:gd name="connsiteY0" fmla="*/ 616744 h 900112"/>
              <a:gd name="connsiteX1" fmla="*/ 9525 w 957263"/>
              <a:gd name="connsiteY1" fmla="*/ 504825 h 900112"/>
              <a:gd name="connsiteX2" fmla="*/ 38100 w 957263"/>
              <a:gd name="connsiteY2" fmla="*/ 411956 h 900112"/>
              <a:gd name="connsiteX3" fmla="*/ 76200 w 957263"/>
              <a:gd name="connsiteY3" fmla="*/ 321469 h 900112"/>
              <a:gd name="connsiteX4" fmla="*/ 119063 w 957263"/>
              <a:gd name="connsiteY4" fmla="*/ 252412 h 900112"/>
              <a:gd name="connsiteX5" fmla="*/ 164307 w 957263"/>
              <a:gd name="connsiteY5" fmla="*/ 190500 h 900112"/>
              <a:gd name="connsiteX6" fmla="*/ 226219 w 957263"/>
              <a:gd name="connsiteY6" fmla="*/ 121444 h 900112"/>
              <a:gd name="connsiteX7" fmla="*/ 278607 w 957263"/>
              <a:gd name="connsiteY7" fmla="*/ 80962 h 900112"/>
              <a:gd name="connsiteX8" fmla="*/ 347663 w 957263"/>
              <a:gd name="connsiteY8" fmla="*/ 26194 h 900112"/>
              <a:gd name="connsiteX9" fmla="*/ 402432 w 957263"/>
              <a:gd name="connsiteY9" fmla="*/ 0 h 900112"/>
              <a:gd name="connsiteX10" fmla="*/ 454819 w 957263"/>
              <a:gd name="connsiteY10" fmla="*/ 11906 h 900112"/>
              <a:gd name="connsiteX11" fmla="*/ 526257 w 957263"/>
              <a:gd name="connsiteY11" fmla="*/ 33337 h 900112"/>
              <a:gd name="connsiteX12" fmla="*/ 585788 w 957263"/>
              <a:gd name="connsiteY12" fmla="*/ 59531 h 900112"/>
              <a:gd name="connsiteX13" fmla="*/ 652463 w 957263"/>
              <a:gd name="connsiteY13" fmla="*/ 92869 h 900112"/>
              <a:gd name="connsiteX14" fmla="*/ 726282 w 957263"/>
              <a:gd name="connsiteY14" fmla="*/ 147637 h 900112"/>
              <a:gd name="connsiteX15" fmla="*/ 778669 w 957263"/>
              <a:gd name="connsiteY15" fmla="*/ 200025 h 900112"/>
              <a:gd name="connsiteX16" fmla="*/ 831057 w 957263"/>
              <a:gd name="connsiteY16" fmla="*/ 259556 h 900112"/>
              <a:gd name="connsiteX17" fmla="*/ 869157 w 957263"/>
              <a:gd name="connsiteY17" fmla="*/ 319087 h 900112"/>
              <a:gd name="connsiteX18" fmla="*/ 902494 w 957263"/>
              <a:gd name="connsiteY18" fmla="*/ 373856 h 900112"/>
              <a:gd name="connsiteX19" fmla="*/ 931069 w 957263"/>
              <a:gd name="connsiteY19" fmla="*/ 447675 h 900112"/>
              <a:gd name="connsiteX20" fmla="*/ 950119 w 957263"/>
              <a:gd name="connsiteY20" fmla="*/ 533400 h 900112"/>
              <a:gd name="connsiteX21" fmla="*/ 957263 w 957263"/>
              <a:gd name="connsiteY21" fmla="*/ 623887 h 900112"/>
              <a:gd name="connsiteX22" fmla="*/ 952500 w 957263"/>
              <a:gd name="connsiteY22" fmla="*/ 707231 h 900112"/>
              <a:gd name="connsiteX23" fmla="*/ 935832 w 957263"/>
              <a:gd name="connsiteY23" fmla="*/ 781050 h 900112"/>
              <a:gd name="connsiteX24" fmla="*/ 916782 w 957263"/>
              <a:gd name="connsiteY24" fmla="*/ 847725 h 900112"/>
              <a:gd name="connsiteX25" fmla="*/ 892969 w 957263"/>
              <a:gd name="connsiteY25" fmla="*/ 900112 h 900112"/>
              <a:gd name="connsiteX26" fmla="*/ 869157 w 957263"/>
              <a:gd name="connsiteY26" fmla="*/ 762000 h 900112"/>
              <a:gd name="connsiteX27" fmla="*/ 864394 w 957263"/>
              <a:gd name="connsiteY27" fmla="*/ 764381 h 900112"/>
              <a:gd name="connsiteX0" fmla="*/ 0 w 957263"/>
              <a:gd name="connsiteY0" fmla="*/ 616744 h 900112"/>
              <a:gd name="connsiteX1" fmla="*/ 9525 w 957263"/>
              <a:gd name="connsiteY1" fmla="*/ 504825 h 900112"/>
              <a:gd name="connsiteX2" fmla="*/ 38100 w 957263"/>
              <a:gd name="connsiteY2" fmla="*/ 411956 h 900112"/>
              <a:gd name="connsiteX3" fmla="*/ 76200 w 957263"/>
              <a:gd name="connsiteY3" fmla="*/ 321469 h 900112"/>
              <a:gd name="connsiteX4" fmla="*/ 119063 w 957263"/>
              <a:gd name="connsiteY4" fmla="*/ 252412 h 900112"/>
              <a:gd name="connsiteX5" fmla="*/ 164307 w 957263"/>
              <a:gd name="connsiteY5" fmla="*/ 190500 h 900112"/>
              <a:gd name="connsiteX6" fmla="*/ 226219 w 957263"/>
              <a:gd name="connsiteY6" fmla="*/ 121444 h 900112"/>
              <a:gd name="connsiteX7" fmla="*/ 278607 w 957263"/>
              <a:gd name="connsiteY7" fmla="*/ 80962 h 900112"/>
              <a:gd name="connsiteX8" fmla="*/ 347663 w 957263"/>
              <a:gd name="connsiteY8" fmla="*/ 26194 h 900112"/>
              <a:gd name="connsiteX9" fmla="*/ 402432 w 957263"/>
              <a:gd name="connsiteY9" fmla="*/ 0 h 900112"/>
              <a:gd name="connsiteX10" fmla="*/ 454819 w 957263"/>
              <a:gd name="connsiteY10" fmla="*/ 11906 h 900112"/>
              <a:gd name="connsiteX11" fmla="*/ 526257 w 957263"/>
              <a:gd name="connsiteY11" fmla="*/ 33337 h 900112"/>
              <a:gd name="connsiteX12" fmla="*/ 585788 w 957263"/>
              <a:gd name="connsiteY12" fmla="*/ 59531 h 900112"/>
              <a:gd name="connsiteX13" fmla="*/ 652463 w 957263"/>
              <a:gd name="connsiteY13" fmla="*/ 92869 h 900112"/>
              <a:gd name="connsiteX14" fmla="*/ 726282 w 957263"/>
              <a:gd name="connsiteY14" fmla="*/ 147637 h 900112"/>
              <a:gd name="connsiteX15" fmla="*/ 778669 w 957263"/>
              <a:gd name="connsiteY15" fmla="*/ 200025 h 900112"/>
              <a:gd name="connsiteX16" fmla="*/ 831057 w 957263"/>
              <a:gd name="connsiteY16" fmla="*/ 259556 h 900112"/>
              <a:gd name="connsiteX17" fmla="*/ 869157 w 957263"/>
              <a:gd name="connsiteY17" fmla="*/ 319087 h 900112"/>
              <a:gd name="connsiteX18" fmla="*/ 902494 w 957263"/>
              <a:gd name="connsiteY18" fmla="*/ 373856 h 900112"/>
              <a:gd name="connsiteX19" fmla="*/ 931069 w 957263"/>
              <a:gd name="connsiteY19" fmla="*/ 447675 h 900112"/>
              <a:gd name="connsiteX20" fmla="*/ 950119 w 957263"/>
              <a:gd name="connsiteY20" fmla="*/ 533400 h 900112"/>
              <a:gd name="connsiteX21" fmla="*/ 957263 w 957263"/>
              <a:gd name="connsiteY21" fmla="*/ 623887 h 900112"/>
              <a:gd name="connsiteX22" fmla="*/ 819150 w 957263"/>
              <a:gd name="connsiteY22" fmla="*/ 623887 h 900112"/>
              <a:gd name="connsiteX23" fmla="*/ 935832 w 957263"/>
              <a:gd name="connsiteY23" fmla="*/ 781050 h 900112"/>
              <a:gd name="connsiteX24" fmla="*/ 916782 w 957263"/>
              <a:gd name="connsiteY24" fmla="*/ 847725 h 900112"/>
              <a:gd name="connsiteX25" fmla="*/ 892969 w 957263"/>
              <a:gd name="connsiteY25" fmla="*/ 900112 h 900112"/>
              <a:gd name="connsiteX26" fmla="*/ 869157 w 957263"/>
              <a:gd name="connsiteY26" fmla="*/ 762000 h 900112"/>
              <a:gd name="connsiteX27" fmla="*/ 864394 w 957263"/>
              <a:gd name="connsiteY27" fmla="*/ 764381 h 900112"/>
              <a:gd name="connsiteX0" fmla="*/ 0 w 957263"/>
              <a:gd name="connsiteY0" fmla="*/ 616744 h 900112"/>
              <a:gd name="connsiteX1" fmla="*/ 9525 w 957263"/>
              <a:gd name="connsiteY1" fmla="*/ 504825 h 900112"/>
              <a:gd name="connsiteX2" fmla="*/ 38100 w 957263"/>
              <a:gd name="connsiteY2" fmla="*/ 411956 h 900112"/>
              <a:gd name="connsiteX3" fmla="*/ 76200 w 957263"/>
              <a:gd name="connsiteY3" fmla="*/ 321469 h 900112"/>
              <a:gd name="connsiteX4" fmla="*/ 119063 w 957263"/>
              <a:gd name="connsiteY4" fmla="*/ 252412 h 900112"/>
              <a:gd name="connsiteX5" fmla="*/ 164307 w 957263"/>
              <a:gd name="connsiteY5" fmla="*/ 190500 h 900112"/>
              <a:gd name="connsiteX6" fmla="*/ 226219 w 957263"/>
              <a:gd name="connsiteY6" fmla="*/ 121444 h 900112"/>
              <a:gd name="connsiteX7" fmla="*/ 278607 w 957263"/>
              <a:gd name="connsiteY7" fmla="*/ 80962 h 900112"/>
              <a:gd name="connsiteX8" fmla="*/ 347663 w 957263"/>
              <a:gd name="connsiteY8" fmla="*/ 26194 h 900112"/>
              <a:gd name="connsiteX9" fmla="*/ 402432 w 957263"/>
              <a:gd name="connsiteY9" fmla="*/ 0 h 900112"/>
              <a:gd name="connsiteX10" fmla="*/ 454819 w 957263"/>
              <a:gd name="connsiteY10" fmla="*/ 11906 h 900112"/>
              <a:gd name="connsiteX11" fmla="*/ 526257 w 957263"/>
              <a:gd name="connsiteY11" fmla="*/ 33337 h 900112"/>
              <a:gd name="connsiteX12" fmla="*/ 585788 w 957263"/>
              <a:gd name="connsiteY12" fmla="*/ 59531 h 900112"/>
              <a:gd name="connsiteX13" fmla="*/ 652463 w 957263"/>
              <a:gd name="connsiteY13" fmla="*/ 92869 h 900112"/>
              <a:gd name="connsiteX14" fmla="*/ 726282 w 957263"/>
              <a:gd name="connsiteY14" fmla="*/ 147637 h 900112"/>
              <a:gd name="connsiteX15" fmla="*/ 778669 w 957263"/>
              <a:gd name="connsiteY15" fmla="*/ 200025 h 900112"/>
              <a:gd name="connsiteX16" fmla="*/ 831057 w 957263"/>
              <a:gd name="connsiteY16" fmla="*/ 259556 h 900112"/>
              <a:gd name="connsiteX17" fmla="*/ 869157 w 957263"/>
              <a:gd name="connsiteY17" fmla="*/ 319087 h 900112"/>
              <a:gd name="connsiteX18" fmla="*/ 902494 w 957263"/>
              <a:gd name="connsiteY18" fmla="*/ 373856 h 900112"/>
              <a:gd name="connsiteX19" fmla="*/ 931069 w 957263"/>
              <a:gd name="connsiteY19" fmla="*/ 447675 h 900112"/>
              <a:gd name="connsiteX20" fmla="*/ 950119 w 957263"/>
              <a:gd name="connsiteY20" fmla="*/ 533400 h 900112"/>
              <a:gd name="connsiteX21" fmla="*/ 957263 w 957263"/>
              <a:gd name="connsiteY21" fmla="*/ 623887 h 900112"/>
              <a:gd name="connsiteX22" fmla="*/ 819150 w 957263"/>
              <a:gd name="connsiteY22" fmla="*/ 623887 h 900112"/>
              <a:gd name="connsiteX23" fmla="*/ 407195 w 957263"/>
              <a:gd name="connsiteY23" fmla="*/ 621506 h 900112"/>
              <a:gd name="connsiteX24" fmla="*/ 916782 w 957263"/>
              <a:gd name="connsiteY24" fmla="*/ 847725 h 900112"/>
              <a:gd name="connsiteX25" fmla="*/ 892969 w 957263"/>
              <a:gd name="connsiteY25" fmla="*/ 900112 h 900112"/>
              <a:gd name="connsiteX26" fmla="*/ 869157 w 957263"/>
              <a:gd name="connsiteY26" fmla="*/ 762000 h 900112"/>
              <a:gd name="connsiteX27" fmla="*/ 864394 w 957263"/>
              <a:gd name="connsiteY27" fmla="*/ 764381 h 900112"/>
              <a:gd name="connsiteX0" fmla="*/ 0 w 957263"/>
              <a:gd name="connsiteY0" fmla="*/ 616744 h 900112"/>
              <a:gd name="connsiteX1" fmla="*/ 9525 w 957263"/>
              <a:gd name="connsiteY1" fmla="*/ 504825 h 900112"/>
              <a:gd name="connsiteX2" fmla="*/ 38100 w 957263"/>
              <a:gd name="connsiteY2" fmla="*/ 411956 h 900112"/>
              <a:gd name="connsiteX3" fmla="*/ 76200 w 957263"/>
              <a:gd name="connsiteY3" fmla="*/ 321469 h 900112"/>
              <a:gd name="connsiteX4" fmla="*/ 119063 w 957263"/>
              <a:gd name="connsiteY4" fmla="*/ 252412 h 900112"/>
              <a:gd name="connsiteX5" fmla="*/ 164307 w 957263"/>
              <a:gd name="connsiteY5" fmla="*/ 190500 h 900112"/>
              <a:gd name="connsiteX6" fmla="*/ 226219 w 957263"/>
              <a:gd name="connsiteY6" fmla="*/ 121444 h 900112"/>
              <a:gd name="connsiteX7" fmla="*/ 278607 w 957263"/>
              <a:gd name="connsiteY7" fmla="*/ 80962 h 900112"/>
              <a:gd name="connsiteX8" fmla="*/ 347663 w 957263"/>
              <a:gd name="connsiteY8" fmla="*/ 26194 h 900112"/>
              <a:gd name="connsiteX9" fmla="*/ 402432 w 957263"/>
              <a:gd name="connsiteY9" fmla="*/ 0 h 900112"/>
              <a:gd name="connsiteX10" fmla="*/ 454819 w 957263"/>
              <a:gd name="connsiteY10" fmla="*/ 11906 h 900112"/>
              <a:gd name="connsiteX11" fmla="*/ 526257 w 957263"/>
              <a:gd name="connsiteY11" fmla="*/ 33337 h 900112"/>
              <a:gd name="connsiteX12" fmla="*/ 585788 w 957263"/>
              <a:gd name="connsiteY12" fmla="*/ 59531 h 900112"/>
              <a:gd name="connsiteX13" fmla="*/ 652463 w 957263"/>
              <a:gd name="connsiteY13" fmla="*/ 92869 h 900112"/>
              <a:gd name="connsiteX14" fmla="*/ 726282 w 957263"/>
              <a:gd name="connsiteY14" fmla="*/ 147637 h 900112"/>
              <a:gd name="connsiteX15" fmla="*/ 778669 w 957263"/>
              <a:gd name="connsiteY15" fmla="*/ 200025 h 900112"/>
              <a:gd name="connsiteX16" fmla="*/ 831057 w 957263"/>
              <a:gd name="connsiteY16" fmla="*/ 259556 h 900112"/>
              <a:gd name="connsiteX17" fmla="*/ 869157 w 957263"/>
              <a:gd name="connsiteY17" fmla="*/ 319087 h 900112"/>
              <a:gd name="connsiteX18" fmla="*/ 902494 w 957263"/>
              <a:gd name="connsiteY18" fmla="*/ 373856 h 900112"/>
              <a:gd name="connsiteX19" fmla="*/ 931069 w 957263"/>
              <a:gd name="connsiteY19" fmla="*/ 447675 h 900112"/>
              <a:gd name="connsiteX20" fmla="*/ 950119 w 957263"/>
              <a:gd name="connsiteY20" fmla="*/ 533400 h 900112"/>
              <a:gd name="connsiteX21" fmla="*/ 957263 w 957263"/>
              <a:gd name="connsiteY21" fmla="*/ 623887 h 900112"/>
              <a:gd name="connsiteX22" fmla="*/ 819150 w 957263"/>
              <a:gd name="connsiteY22" fmla="*/ 623887 h 900112"/>
              <a:gd name="connsiteX23" fmla="*/ 407195 w 957263"/>
              <a:gd name="connsiteY23" fmla="*/ 621506 h 900112"/>
              <a:gd name="connsiteX24" fmla="*/ 264319 w 957263"/>
              <a:gd name="connsiteY24" fmla="*/ 619125 h 900112"/>
              <a:gd name="connsiteX25" fmla="*/ 892969 w 957263"/>
              <a:gd name="connsiteY25" fmla="*/ 900112 h 900112"/>
              <a:gd name="connsiteX26" fmla="*/ 869157 w 957263"/>
              <a:gd name="connsiteY26" fmla="*/ 762000 h 900112"/>
              <a:gd name="connsiteX27" fmla="*/ 864394 w 957263"/>
              <a:gd name="connsiteY27" fmla="*/ 764381 h 900112"/>
              <a:gd name="connsiteX0" fmla="*/ 0 w 957263"/>
              <a:gd name="connsiteY0" fmla="*/ 616744 h 764381"/>
              <a:gd name="connsiteX1" fmla="*/ 9525 w 957263"/>
              <a:gd name="connsiteY1" fmla="*/ 504825 h 764381"/>
              <a:gd name="connsiteX2" fmla="*/ 38100 w 957263"/>
              <a:gd name="connsiteY2" fmla="*/ 411956 h 764381"/>
              <a:gd name="connsiteX3" fmla="*/ 76200 w 957263"/>
              <a:gd name="connsiteY3" fmla="*/ 321469 h 764381"/>
              <a:gd name="connsiteX4" fmla="*/ 119063 w 957263"/>
              <a:gd name="connsiteY4" fmla="*/ 252412 h 764381"/>
              <a:gd name="connsiteX5" fmla="*/ 164307 w 957263"/>
              <a:gd name="connsiteY5" fmla="*/ 190500 h 764381"/>
              <a:gd name="connsiteX6" fmla="*/ 226219 w 957263"/>
              <a:gd name="connsiteY6" fmla="*/ 121444 h 764381"/>
              <a:gd name="connsiteX7" fmla="*/ 278607 w 957263"/>
              <a:gd name="connsiteY7" fmla="*/ 80962 h 764381"/>
              <a:gd name="connsiteX8" fmla="*/ 347663 w 957263"/>
              <a:gd name="connsiteY8" fmla="*/ 26194 h 764381"/>
              <a:gd name="connsiteX9" fmla="*/ 402432 w 957263"/>
              <a:gd name="connsiteY9" fmla="*/ 0 h 764381"/>
              <a:gd name="connsiteX10" fmla="*/ 454819 w 957263"/>
              <a:gd name="connsiteY10" fmla="*/ 11906 h 764381"/>
              <a:gd name="connsiteX11" fmla="*/ 526257 w 957263"/>
              <a:gd name="connsiteY11" fmla="*/ 33337 h 764381"/>
              <a:gd name="connsiteX12" fmla="*/ 585788 w 957263"/>
              <a:gd name="connsiteY12" fmla="*/ 59531 h 764381"/>
              <a:gd name="connsiteX13" fmla="*/ 652463 w 957263"/>
              <a:gd name="connsiteY13" fmla="*/ 92869 h 764381"/>
              <a:gd name="connsiteX14" fmla="*/ 726282 w 957263"/>
              <a:gd name="connsiteY14" fmla="*/ 147637 h 764381"/>
              <a:gd name="connsiteX15" fmla="*/ 778669 w 957263"/>
              <a:gd name="connsiteY15" fmla="*/ 200025 h 764381"/>
              <a:gd name="connsiteX16" fmla="*/ 831057 w 957263"/>
              <a:gd name="connsiteY16" fmla="*/ 259556 h 764381"/>
              <a:gd name="connsiteX17" fmla="*/ 869157 w 957263"/>
              <a:gd name="connsiteY17" fmla="*/ 319087 h 764381"/>
              <a:gd name="connsiteX18" fmla="*/ 902494 w 957263"/>
              <a:gd name="connsiteY18" fmla="*/ 373856 h 764381"/>
              <a:gd name="connsiteX19" fmla="*/ 931069 w 957263"/>
              <a:gd name="connsiteY19" fmla="*/ 447675 h 764381"/>
              <a:gd name="connsiteX20" fmla="*/ 950119 w 957263"/>
              <a:gd name="connsiteY20" fmla="*/ 533400 h 764381"/>
              <a:gd name="connsiteX21" fmla="*/ 957263 w 957263"/>
              <a:gd name="connsiteY21" fmla="*/ 623887 h 764381"/>
              <a:gd name="connsiteX22" fmla="*/ 819150 w 957263"/>
              <a:gd name="connsiteY22" fmla="*/ 623887 h 764381"/>
              <a:gd name="connsiteX23" fmla="*/ 407195 w 957263"/>
              <a:gd name="connsiteY23" fmla="*/ 621506 h 764381"/>
              <a:gd name="connsiteX24" fmla="*/ 264319 w 957263"/>
              <a:gd name="connsiteY24" fmla="*/ 619125 h 764381"/>
              <a:gd name="connsiteX25" fmla="*/ 145256 w 957263"/>
              <a:gd name="connsiteY25" fmla="*/ 621506 h 764381"/>
              <a:gd name="connsiteX26" fmla="*/ 869157 w 957263"/>
              <a:gd name="connsiteY26" fmla="*/ 762000 h 764381"/>
              <a:gd name="connsiteX27" fmla="*/ 864394 w 957263"/>
              <a:gd name="connsiteY27" fmla="*/ 764381 h 764381"/>
              <a:gd name="connsiteX0" fmla="*/ 4762 w 962025"/>
              <a:gd name="connsiteY0" fmla="*/ 616744 h 762000"/>
              <a:gd name="connsiteX1" fmla="*/ 14287 w 962025"/>
              <a:gd name="connsiteY1" fmla="*/ 504825 h 762000"/>
              <a:gd name="connsiteX2" fmla="*/ 42862 w 962025"/>
              <a:gd name="connsiteY2" fmla="*/ 411956 h 762000"/>
              <a:gd name="connsiteX3" fmla="*/ 80962 w 962025"/>
              <a:gd name="connsiteY3" fmla="*/ 321469 h 762000"/>
              <a:gd name="connsiteX4" fmla="*/ 123825 w 962025"/>
              <a:gd name="connsiteY4" fmla="*/ 252412 h 762000"/>
              <a:gd name="connsiteX5" fmla="*/ 169069 w 962025"/>
              <a:gd name="connsiteY5" fmla="*/ 190500 h 762000"/>
              <a:gd name="connsiteX6" fmla="*/ 230981 w 962025"/>
              <a:gd name="connsiteY6" fmla="*/ 121444 h 762000"/>
              <a:gd name="connsiteX7" fmla="*/ 283369 w 962025"/>
              <a:gd name="connsiteY7" fmla="*/ 80962 h 762000"/>
              <a:gd name="connsiteX8" fmla="*/ 352425 w 962025"/>
              <a:gd name="connsiteY8" fmla="*/ 26194 h 762000"/>
              <a:gd name="connsiteX9" fmla="*/ 407194 w 962025"/>
              <a:gd name="connsiteY9" fmla="*/ 0 h 762000"/>
              <a:gd name="connsiteX10" fmla="*/ 459581 w 962025"/>
              <a:gd name="connsiteY10" fmla="*/ 11906 h 762000"/>
              <a:gd name="connsiteX11" fmla="*/ 531019 w 962025"/>
              <a:gd name="connsiteY11" fmla="*/ 33337 h 762000"/>
              <a:gd name="connsiteX12" fmla="*/ 590550 w 962025"/>
              <a:gd name="connsiteY12" fmla="*/ 59531 h 762000"/>
              <a:gd name="connsiteX13" fmla="*/ 657225 w 962025"/>
              <a:gd name="connsiteY13" fmla="*/ 92869 h 762000"/>
              <a:gd name="connsiteX14" fmla="*/ 731044 w 962025"/>
              <a:gd name="connsiteY14" fmla="*/ 147637 h 762000"/>
              <a:gd name="connsiteX15" fmla="*/ 783431 w 962025"/>
              <a:gd name="connsiteY15" fmla="*/ 200025 h 762000"/>
              <a:gd name="connsiteX16" fmla="*/ 835819 w 962025"/>
              <a:gd name="connsiteY16" fmla="*/ 259556 h 762000"/>
              <a:gd name="connsiteX17" fmla="*/ 873919 w 962025"/>
              <a:gd name="connsiteY17" fmla="*/ 319087 h 762000"/>
              <a:gd name="connsiteX18" fmla="*/ 907256 w 962025"/>
              <a:gd name="connsiteY18" fmla="*/ 373856 h 762000"/>
              <a:gd name="connsiteX19" fmla="*/ 935831 w 962025"/>
              <a:gd name="connsiteY19" fmla="*/ 447675 h 762000"/>
              <a:gd name="connsiteX20" fmla="*/ 954881 w 962025"/>
              <a:gd name="connsiteY20" fmla="*/ 533400 h 762000"/>
              <a:gd name="connsiteX21" fmla="*/ 962025 w 962025"/>
              <a:gd name="connsiteY21" fmla="*/ 623887 h 762000"/>
              <a:gd name="connsiteX22" fmla="*/ 823912 w 962025"/>
              <a:gd name="connsiteY22" fmla="*/ 623887 h 762000"/>
              <a:gd name="connsiteX23" fmla="*/ 411957 w 962025"/>
              <a:gd name="connsiteY23" fmla="*/ 621506 h 762000"/>
              <a:gd name="connsiteX24" fmla="*/ 269081 w 962025"/>
              <a:gd name="connsiteY24" fmla="*/ 619125 h 762000"/>
              <a:gd name="connsiteX25" fmla="*/ 150018 w 962025"/>
              <a:gd name="connsiteY25" fmla="*/ 621506 h 762000"/>
              <a:gd name="connsiteX26" fmla="*/ 873919 w 962025"/>
              <a:gd name="connsiteY26" fmla="*/ 762000 h 762000"/>
              <a:gd name="connsiteX27" fmla="*/ 0 w 962025"/>
              <a:gd name="connsiteY27" fmla="*/ 616743 h 762000"/>
              <a:gd name="connsiteX0" fmla="*/ 4762 w 962025"/>
              <a:gd name="connsiteY0" fmla="*/ 616744 h 623887"/>
              <a:gd name="connsiteX1" fmla="*/ 14287 w 962025"/>
              <a:gd name="connsiteY1" fmla="*/ 504825 h 623887"/>
              <a:gd name="connsiteX2" fmla="*/ 42862 w 962025"/>
              <a:gd name="connsiteY2" fmla="*/ 411956 h 623887"/>
              <a:gd name="connsiteX3" fmla="*/ 80962 w 962025"/>
              <a:gd name="connsiteY3" fmla="*/ 321469 h 623887"/>
              <a:gd name="connsiteX4" fmla="*/ 123825 w 962025"/>
              <a:gd name="connsiteY4" fmla="*/ 252412 h 623887"/>
              <a:gd name="connsiteX5" fmla="*/ 169069 w 962025"/>
              <a:gd name="connsiteY5" fmla="*/ 190500 h 623887"/>
              <a:gd name="connsiteX6" fmla="*/ 230981 w 962025"/>
              <a:gd name="connsiteY6" fmla="*/ 121444 h 623887"/>
              <a:gd name="connsiteX7" fmla="*/ 283369 w 962025"/>
              <a:gd name="connsiteY7" fmla="*/ 80962 h 623887"/>
              <a:gd name="connsiteX8" fmla="*/ 352425 w 962025"/>
              <a:gd name="connsiteY8" fmla="*/ 26194 h 623887"/>
              <a:gd name="connsiteX9" fmla="*/ 407194 w 962025"/>
              <a:gd name="connsiteY9" fmla="*/ 0 h 623887"/>
              <a:gd name="connsiteX10" fmla="*/ 459581 w 962025"/>
              <a:gd name="connsiteY10" fmla="*/ 11906 h 623887"/>
              <a:gd name="connsiteX11" fmla="*/ 531019 w 962025"/>
              <a:gd name="connsiteY11" fmla="*/ 33337 h 623887"/>
              <a:gd name="connsiteX12" fmla="*/ 590550 w 962025"/>
              <a:gd name="connsiteY12" fmla="*/ 59531 h 623887"/>
              <a:gd name="connsiteX13" fmla="*/ 657225 w 962025"/>
              <a:gd name="connsiteY13" fmla="*/ 92869 h 623887"/>
              <a:gd name="connsiteX14" fmla="*/ 731044 w 962025"/>
              <a:gd name="connsiteY14" fmla="*/ 147637 h 623887"/>
              <a:gd name="connsiteX15" fmla="*/ 783431 w 962025"/>
              <a:gd name="connsiteY15" fmla="*/ 200025 h 623887"/>
              <a:gd name="connsiteX16" fmla="*/ 835819 w 962025"/>
              <a:gd name="connsiteY16" fmla="*/ 259556 h 623887"/>
              <a:gd name="connsiteX17" fmla="*/ 873919 w 962025"/>
              <a:gd name="connsiteY17" fmla="*/ 319087 h 623887"/>
              <a:gd name="connsiteX18" fmla="*/ 907256 w 962025"/>
              <a:gd name="connsiteY18" fmla="*/ 373856 h 623887"/>
              <a:gd name="connsiteX19" fmla="*/ 935831 w 962025"/>
              <a:gd name="connsiteY19" fmla="*/ 447675 h 623887"/>
              <a:gd name="connsiteX20" fmla="*/ 954881 w 962025"/>
              <a:gd name="connsiteY20" fmla="*/ 533400 h 623887"/>
              <a:gd name="connsiteX21" fmla="*/ 962025 w 962025"/>
              <a:gd name="connsiteY21" fmla="*/ 623887 h 623887"/>
              <a:gd name="connsiteX22" fmla="*/ 823912 w 962025"/>
              <a:gd name="connsiteY22" fmla="*/ 623887 h 623887"/>
              <a:gd name="connsiteX23" fmla="*/ 411957 w 962025"/>
              <a:gd name="connsiteY23" fmla="*/ 621506 h 623887"/>
              <a:gd name="connsiteX24" fmla="*/ 269081 w 962025"/>
              <a:gd name="connsiteY24" fmla="*/ 619125 h 623887"/>
              <a:gd name="connsiteX25" fmla="*/ 150018 w 962025"/>
              <a:gd name="connsiteY25" fmla="*/ 621506 h 623887"/>
              <a:gd name="connsiteX26" fmla="*/ 0 w 962025"/>
              <a:gd name="connsiteY26" fmla="*/ 619125 h 623887"/>
              <a:gd name="connsiteX27" fmla="*/ 0 w 962025"/>
              <a:gd name="connsiteY27" fmla="*/ 616743 h 623887"/>
              <a:gd name="connsiteX0" fmla="*/ 4762 w 962025"/>
              <a:gd name="connsiteY0" fmla="*/ 616744 h 628650"/>
              <a:gd name="connsiteX1" fmla="*/ 14287 w 962025"/>
              <a:gd name="connsiteY1" fmla="*/ 504825 h 628650"/>
              <a:gd name="connsiteX2" fmla="*/ 42862 w 962025"/>
              <a:gd name="connsiteY2" fmla="*/ 411956 h 628650"/>
              <a:gd name="connsiteX3" fmla="*/ 80962 w 962025"/>
              <a:gd name="connsiteY3" fmla="*/ 321469 h 628650"/>
              <a:gd name="connsiteX4" fmla="*/ 123825 w 962025"/>
              <a:gd name="connsiteY4" fmla="*/ 252412 h 628650"/>
              <a:gd name="connsiteX5" fmla="*/ 169069 w 962025"/>
              <a:gd name="connsiteY5" fmla="*/ 190500 h 628650"/>
              <a:gd name="connsiteX6" fmla="*/ 230981 w 962025"/>
              <a:gd name="connsiteY6" fmla="*/ 121444 h 628650"/>
              <a:gd name="connsiteX7" fmla="*/ 283369 w 962025"/>
              <a:gd name="connsiteY7" fmla="*/ 80962 h 628650"/>
              <a:gd name="connsiteX8" fmla="*/ 352425 w 962025"/>
              <a:gd name="connsiteY8" fmla="*/ 26194 h 628650"/>
              <a:gd name="connsiteX9" fmla="*/ 407194 w 962025"/>
              <a:gd name="connsiteY9" fmla="*/ 0 h 628650"/>
              <a:gd name="connsiteX10" fmla="*/ 459581 w 962025"/>
              <a:gd name="connsiteY10" fmla="*/ 11906 h 628650"/>
              <a:gd name="connsiteX11" fmla="*/ 531019 w 962025"/>
              <a:gd name="connsiteY11" fmla="*/ 33337 h 628650"/>
              <a:gd name="connsiteX12" fmla="*/ 590550 w 962025"/>
              <a:gd name="connsiteY12" fmla="*/ 59531 h 628650"/>
              <a:gd name="connsiteX13" fmla="*/ 657225 w 962025"/>
              <a:gd name="connsiteY13" fmla="*/ 92869 h 628650"/>
              <a:gd name="connsiteX14" fmla="*/ 731044 w 962025"/>
              <a:gd name="connsiteY14" fmla="*/ 147637 h 628650"/>
              <a:gd name="connsiteX15" fmla="*/ 783431 w 962025"/>
              <a:gd name="connsiteY15" fmla="*/ 200025 h 628650"/>
              <a:gd name="connsiteX16" fmla="*/ 835819 w 962025"/>
              <a:gd name="connsiteY16" fmla="*/ 259556 h 628650"/>
              <a:gd name="connsiteX17" fmla="*/ 873919 w 962025"/>
              <a:gd name="connsiteY17" fmla="*/ 319087 h 628650"/>
              <a:gd name="connsiteX18" fmla="*/ 907256 w 962025"/>
              <a:gd name="connsiteY18" fmla="*/ 373856 h 628650"/>
              <a:gd name="connsiteX19" fmla="*/ 935831 w 962025"/>
              <a:gd name="connsiteY19" fmla="*/ 447675 h 628650"/>
              <a:gd name="connsiteX20" fmla="*/ 954881 w 962025"/>
              <a:gd name="connsiteY20" fmla="*/ 533400 h 628650"/>
              <a:gd name="connsiteX21" fmla="*/ 962025 w 962025"/>
              <a:gd name="connsiteY21" fmla="*/ 623887 h 628650"/>
              <a:gd name="connsiteX22" fmla="*/ 823912 w 962025"/>
              <a:gd name="connsiteY22" fmla="*/ 623887 h 628650"/>
              <a:gd name="connsiteX23" fmla="*/ 411957 w 962025"/>
              <a:gd name="connsiteY23" fmla="*/ 621506 h 628650"/>
              <a:gd name="connsiteX24" fmla="*/ 269081 w 962025"/>
              <a:gd name="connsiteY24" fmla="*/ 619125 h 628650"/>
              <a:gd name="connsiteX25" fmla="*/ 154781 w 962025"/>
              <a:gd name="connsiteY25" fmla="*/ 628650 h 628650"/>
              <a:gd name="connsiteX26" fmla="*/ 0 w 962025"/>
              <a:gd name="connsiteY26" fmla="*/ 619125 h 628650"/>
              <a:gd name="connsiteX27" fmla="*/ 0 w 962025"/>
              <a:gd name="connsiteY27" fmla="*/ 616743 h 628650"/>
              <a:gd name="connsiteX0" fmla="*/ 4762 w 962025"/>
              <a:gd name="connsiteY0" fmla="*/ 616744 h 633412"/>
              <a:gd name="connsiteX1" fmla="*/ 14287 w 962025"/>
              <a:gd name="connsiteY1" fmla="*/ 504825 h 633412"/>
              <a:gd name="connsiteX2" fmla="*/ 42862 w 962025"/>
              <a:gd name="connsiteY2" fmla="*/ 411956 h 633412"/>
              <a:gd name="connsiteX3" fmla="*/ 80962 w 962025"/>
              <a:gd name="connsiteY3" fmla="*/ 321469 h 633412"/>
              <a:gd name="connsiteX4" fmla="*/ 123825 w 962025"/>
              <a:gd name="connsiteY4" fmla="*/ 252412 h 633412"/>
              <a:gd name="connsiteX5" fmla="*/ 169069 w 962025"/>
              <a:gd name="connsiteY5" fmla="*/ 190500 h 633412"/>
              <a:gd name="connsiteX6" fmla="*/ 230981 w 962025"/>
              <a:gd name="connsiteY6" fmla="*/ 121444 h 633412"/>
              <a:gd name="connsiteX7" fmla="*/ 283369 w 962025"/>
              <a:gd name="connsiteY7" fmla="*/ 80962 h 633412"/>
              <a:gd name="connsiteX8" fmla="*/ 352425 w 962025"/>
              <a:gd name="connsiteY8" fmla="*/ 26194 h 633412"/>
              <a:gd name="connsiteX9" fmla="*/ 407194 w 962025"/>
              <a:gd name="connsiteY9" fmla="*/ 0 h 633412"/>
              <a:gd name="connsiteX10" fmla="*/ 459581 w 962025"/>
              <a:gd name="connsiteY10" fmla="*/ 11906 h 633412"/>
              <a:gd name="connsiteX11" fmla="*/ 531019 w 962025"/>
              <a:gd name="connsiteY11" fmla="*/ 33337 h 633412"/>
              <a:gd name="connsiteX12" fmla="*/ 590550 w 962025"/>
              <a:gd name="connsiteY12" fmla="*/ 59531 h 633412"/>
              <a:gd name="connsiteX13" fmla="*/ 657225 w 962025"/>
              <a:gd name="connsiteY13" fmla="*/ 92869 h 633412"/>
              <a:gd name="connsiteX14" fmla="*/ 731044 w 962025"/>
              <a:gd name="connsiteY14" fmla="*/ 147637 h 633412"/>
              <a:gd name="connsiteX15" fmla="*/ 783431 w 962025"/>
              <a:gd name="connsiteY15" fmla="*/ 200025 h 633412"/>
              <a:gd name="connsiteX16" fmla="*/ 835819 w 962025"/>
              <a:gd name="connsiteY16" fmla="*/ 259556 h 633412"/>
              <a:gd name="connsiteX17" fmla="*/ 873919 w 962025"/>
              <a:gd name="connsiteY17" fmla="*/ 319087 h 633412"/>
              <a:gd name="connsiteX18" fmla="*/ 907256 w 962025"/>
              <a:gd name="connsiteY18" fmla="*/ 373856 h 633412"/>
              <a:gd name="connsiteX19" fmla="*/ 935831 w 962025"/>
              <a:gd name="connsiteY19" fmla="*/ 447675 h 633412"/>
              <a:gd name="connsiteX20" fmla="*/ 954881 w 962025"/>
              <a:gd name="connsiteY20" fmla="*/ 533400 h 633412"/>
              <a:gd name="connsiteX21" fmla="*/ 962025 w 962025"/>
              <a:gd name="connsiteY21" fmla="*/ 623887 h 633412"/>
              <a:gd name="connsiteX22" fmla="*/ 823912 w 962025"/>
              <a:gd name="connsiteY22" fmla="*/ 623887 h 633412"/>
              <a:gd name="connsiteX23" fmla="*/ 411957 w 962025"/>
              <a:gd name="connsiteY23" fmla="*/ 621506 h 633412"/>
              <a:gd name="connsiteX24" fmla="*/ 269081 w 962025"/>
              <a:gd name="connsiteY24" fmla="*/ 619125 h 633412"/>
              <a:gd name="connsiteX25" fmla="*/ 154781 w 962025"/>
              <a:gd name="connsiteY25" fmla="*/ 628650 h 633412"/>
              <a:gd name="connsiteX26" fmla="*/ 0 w 962025"/>
              <a:gd name="connsiteY26" fmla="*/ 619125 h 633412"/>
              <a:gd name="connsiteX27" fmla="*/ 9525 w 962025"/>
              <a:gd name="connsiteY27" fmla="*/ 633412 h 633412"/>
              <a:gd name="connsiteX0" fmla="*/ 4762 w 962025"/>
              <a:gd name="connsiteY0" fmla="*/ 616744 h 628650"/>
              <a:gd name="connsiteX1" fmla="*/ 14287 w 962025"/>
              <a:gd name="connsiteY1" fmla="*/ 504825 h 628650"/>
              <a:gd name="connsiteX2" fmla="*/ 42862 w 962025"/>
              <a:gd name="connsiteY2" fmla="*/ 411956 h 628650"/>
              <a:gd name="connsiteX3" fmla="*/ 80962 w 962025"/>
              <a:gd name="connsiteY3" fmla="*/ 321469 h 628650"/>
              <a:gd name="connsiteX4" fmla="*/ 123825 w 962025"/>
              <a:gd name="connsiteY4" fmla="*/ 252412 h 628650"/>
              <a:gd name="connsiteX5" fmla="*/ 169069 w 962025"/>
              <a:gd name="connsiteY5" fmla="*/ 190500 h 628650"/>
              <a:gd name="connsiteX6" fmla="*/ 230981 w 962025"/>
              <a:gd name="connsiteY6" fmla="*/ 121444 h 628650"/>
              <a:gd name="connsiteX7" fmla="*/ 283369 w 962025"/>
              <a:gd name="connsiteY7" fmla="*/ 80962 h 628650"/>
              <a:gd name="connsiteX8" fmla="*/ 352425 w 962025"/>
              <a:gd name="connsiteY8" fmla="*/ 26194 h 628650"/>
              <a:gd name="connsiteX9" fmla="*/ 407194 w 962025"/>
              <a:gd name="connsiteY9" fmla="*/ 0 h 628650"/>
              <a:gd name="connsiteX10" fmla="*/ 459581 w 962025"/>
              <a:gd name="connsiteY10" fmla="*/ 11906 h 628650"/>
              <a:gd name="connsiteX11" fmla="*/ 531019 w 962025"/>
              <a:gd name="connsiteY11" fmla="*/ 33337 h 628650"/>
              <a:gd name="connsiteX12" fmla="*/ 590550 w 962025"/>
              <a:gd name="connsiteY12" fmla="*/ 59531 h 628650"/>
              <a:gd name="connsiteX13" fmla="*/ 657225 w 962025"/>
              <a:gd name="connsiteY13" fmla="*/ 92869 h 628650"/>
              <a:gd name="connsiteX14" fmla="*/ 731044 w 962025"/>
              <a:gd name="connsiteY14" fmla="*/ 147637 h 628650"/>
              <a:gd name="connsiteX15" fmla="*/ 783431 w 962025"/>
              <a:gd name="connsiteY15" fmla="*/ 200025 h 628650"/>
              <a:gd name="connsiteX16" fmla="*/ 835819 w 962025"/>
              <a:gd name="connsiteY16" fmla="*/ 259556 h 628650"/>
              <a:gd name="connsiteX17" fmla="*/ 873919 w 962025"/>
              <a:gd name="connsiteY17" fmla="*/ 319087 h 628650"/>
              <a:gd name="connsiteX18" fmla="*/ 907256 w 962025"/>
              <a:gd name="connsiteY18" fmla="*/ 373856 h 628650"/>
              <a:gd name="connsiteX19" fmla="*/ 935831 w 962025"/>
              <a:gd name="connsiteY19" fmla="*/ 447675 h 628650"/>
              <a:gd name="connsiteX20" fmla="*/ 954881 w 962025"/>
              <a:gd name="connsiteY20" fmla="*/ 533400 h 628650"/>
              <a:gd name="connsiteX21" fmla="*/ 962025 w 962025"/>
              <a:gd name="connsiteY21" fmla="*/ 623887 h 628650"/>
              <a:gd name="connsiteX22" fmla="*/ 823912 w 962025"/>
              <a:gd name="connsiteY22" fmla="*/ 623887 h 628650"/>
              <a:gd name="connsiteX23" fmla="*/ 411957 w 962025"/>
              <a:gd name="connsiteY23" fmla="*/ 621506 h 628650"/>
              <a:gd name="connsiteX24" fmla="*/ 269081 w 962025"/>
              <a:gd name="connsiteY24" fmla="*/ 619125 h 628650"/>
              <a:gd name="connsiteX25" fmla="*/ 154781 w 962025"/>
              <a:gd name="connsiteY25" fmla="*/ 628650 h 628650"/>
              <a:gd name="connsiteX26" fmla="*/ 0 w 962025"/>
              <a:gd name="connsiteY26" fmla="*/ 619125 h 628650"/>
              <a:gd name="connsiteX27" fmla="*/ 7144 w 962025"/>
              <a:gd name="connsiteY27" fmla="*/ 585787 h 628650"/>
              <a:gd name="connsiteX0" fmla="*/ 0 w 957263"/>
              <a:gd name="connsiteY0" fmla="*/ 616744 h 628650"/>
              <a:gd name="connsiteX1" fmla="*/ 9525 w 957263"/>
              <a:gd name="connsiteY1" fmla="*/ 504825 h 628650"/>
              <a:gd name="connsiteX2" fmla="*/ 38100 w 957263"/>
              <a:gd name="connsiteY2" fmla="*/ 411956 h 628650"/>
              <a:gd name="connsiteX3" fmla="*/ 76200 w 957263"/>
              <a:gd name="connsiteY3" fmla="*/ 321469 h 628650"/>
              <a:gd name="connsiteX4" fmla="*/ 119063 w 957263"/>
              <a:gd name="connsiteY4" fmla="*/ 252412 h 628650"/>
              <a:gd name="connsiteX5" fmla="*/ 164307 w 957263"/>
              <a:gd name="connsiteY5" fmla="*/ 190500 h 628650"/>
              <a:gd name="connsiteX6" fmla="*/ 226219 w 957263"/>
              <a:gd name="connsiteY6" fmla="*/ 121444 h 628650"/>
              <a:gd name="connsiteX7" fmla="*/ 278607 w 957263"/>
              <a:gd name="connsiteY7" fmla="*/ 80962 h 628650"/>
              <a:gd name="connsiteX8" fmla="*/ 347663 w 957263"/>
              <a:gd name="connsiteY8" fmla="*/ 26194 h 628650"/>
              <a:gd name="connsiteX9" fmla="*/ 402432 w 957263"/>
              <a:gd name="connsiteY9" fmla="*/ 0 h 628650"/>
              <a:gd name="connsiteX10" fmla="*/ 454819 w 957263"/>
              <a:gd name="connsiteY10" fmla="*/ 11906 h 628650"/>
              <a:gd name="connsiteX11" fmla="*/ 526257 w 957263"/>
              <a:gd name="connsiteY11" fmla="*/ 33337 h 628650"/>
              <a:gd name="connsiteX12" fmla="*/ 585788 w 957263"/>
              <a:gd name="connsiteY12" fmla="*/ 59531 h 628650"/>
              <a:gd name="connsiteX13" fmla="*/ 652463 w 957263"/>
              <a:gd name="connsiteY13" fmla="*/ 92869 h 628650"/>
              <a:gd name="connsiteX14" fmla="*/ 726282 w 957263"/>
              <a:gd name="connsiteY14" fmla="*/ 147637 h 628650"/>
              <a:gd name="connsiteX15" fmla="*/ 778669 w 957263"/>
              <a:gd name="connsiteY15" fmla="*/ 200025 h 628650"/>
              <a:gd name="connsiteX16" fmla="*/ 831057 w 957263"/>
              <a:gd name="connsiteY16" fmla="*/ 259556 h 628650"/>
              <a:gd name="connsiteX17" fmla="*/ 869157 w 957263"/>
              <a:gd name="connsiteY17" fmla="*/ 319087 h 628650"/>
              <a:gd name="connsiteX18" fmla="*/ 902494 w 957263"/>
              <a:gd name="connsiteY18" fmla="*/ 373856 h 628650"/>
              <a:gd name="connsiteX19" fmla="*/ 931069 w 957263"/>
              <a:gd name="connsiteY19" fmla="*/ 447675 h 628650"/>
              <a:gd name="connsiteX20" fmla="*/ 950119 w 957263"/>
              <a:gd name="connsiteY20" fmla="*/ 533400 h 628650"/>
              <a:gd name="connsiteX21" fmla="*/ 957263 w 957263"/>
              <a:gd name="connsiteY21" fmla="*/ 623887 h 628650"/>
              <a:gd name="connsiteX22" fmla="*/ 819150 w 957263"/>
              <a:gd name="connsiteY22" fmla="*/ 623887 h 628650"/>
              <a:gd name="connsiteX23" fmla="*/ 407195 w 957263"/>
              <a:gd name="connsiteY23" fmla="*/ 621506 h 628650"/>
              <a:gd name="connsiteX24" fmla="*/ 264319 w 957263"/>
              <a:gd name="connsiteY24" fmla="*/ 619125 h 628650"/>
              <a:gd name="connsiteX25" fmla="*/ 150019 w 957263"/>
              <a:gd name="connsiteY25" fmla="*/ 628650 h 628650"/>
              <a:gd name="connsiteX26" fmla="*/ 0 w 957263"/>
              <a:gd name="connsiteY26" fmla="*/ 626268 h 628650"/>
              <a:gd name="connsiteX27" fmla="*/ 2382 w 957263"/>
              <a:gd name="connsiteY27" fmla="*/ 585787 h 628650"/>
              <a:gd name="connsiteX0" fmla="*/ 0 w 957263"/>
              <a:gd name="connsiteY0" fmla="*/ 616744 h 628650"/>
              <a:gd name="connsiteX1" fmla="*/ 9525 w 957263"/>
              <a:gd name="connsiteY1" fmla="*/ 504825 h 628650"/>
              <a:gd name="connsiteX2" fmla="*/ 38100 w 957263"/>
              <a:gd name="connsiteY2" fmla="*/ 411956 h 628650"/>
              <a:gd name="connsiteX3" fmla="*/ 76200 w 957263"/>
              <a:gd name="connsiteY3" fmla="*/ 321469 h 628650"/>
              <a:gd name="connsiteX4" fmla="*/ 119063 w 957263"/>
              <a:gd name="connsiteY4" fmla="*/ 252412 h 628650"/>
              <a:gd name="connsiteX5" fmla="*/ 164307 w 957263"/>
              <a:gd name="connsiteY5" fmla="*/ 190500 h 628650"/>
              <a:gd name="connsiteX6" fmla="*/ 226219 w 957263"/>
              <a:gd name="connsiteY6" fmla="*/ 121444 h 628650"/>
              <a:gd name="connsiteX7" fmla="*/ 278607 w 957263"/>
              <a:gd name="connsiteY7" fmla="*/ 80962 h 628650"/>
              <a:gd name="connsiteX8" fmla="*/ 347663 w 957263"/>
              <a:gd name="connsiteY8" fmla="*/ 26194 h 628650"/>
              <a:gd name="connsiteX9" fmla="*/ 402432 w 957263"/>
              <a:gd name="connsiteY9" fmla="*/ 0 h 628650"/>
              <a:gd name="connsiteX10" fmla="*/ 454819 w 957263"/>
              <a:gd name="connsiteY10" fmla="*/ 11906 h 628650"/>
              <a:gd name="connsiteX11" fmla="*/ 526257 w 957263"/>
              <a:gd name="connsiteY11" fmla="*/ 33337 h 628650"/>
              <a:gd name="connsiteX12" fmla="*/ 585788 w 957263"/>
              <a:gd name="connsiteY12" fmla="*/ 59531 h 628650"/>
              <a:gd name="connsiteX13" fmla="*/ 652463 w 957263"/>
              <a:gd name="connsiteY13" fmla="*/ 92869 h 628650"/>
              <a:gd name="connsiteX14" fmla="*/ 726282 w 957263"/>
              <a:gd name="connsiteY14" fmla="*/ 147637 h 628650"/>
              <a:gd name="connsiteX15" fmla="*/ 778669 w 957263"/>
              <a:gd name="connsiteY15" fmla="*/ 200025 h 628650"/>
              <a:gd name="connsiteX16" fmla="*/ 831057 w 957263"/>
              <a:gd name="connsiteY16" fmla="*/ 259556 h 628650"/>
              <a:gd name="connsiteX17" fmla="*/ 869157 w 957263"/>
              <a:gd name="connsiteY17" fmla="*/ 319087 h 628650"/>
              <a:gd name="connsiteX18" fmla="*/ 902494 w 957263"/>
              <a:gd name="connsiteY18" fmla="*/ 373856 h 628650"/>
              <a:gd name="connsiteX19" fmla="*/ 931069 w 957263"/>
              <a:gd name="connsiteY19" fmla="*/ 447675 h 628650"/>
              <a:gd name="connsiteX20" fmla="*/ 950119 w 957263"/>
              <a:gd name="connsiteY20" fmla="*/ 533400 h 628650"/>
              <a:gd name="connsiteX21" fmla="*/ 957263 w 957263"/>
              <a:gd name="connsiteY21" fmla="*/ 623887 h 628650"/>
              <a:gd name="connsiteX22" fmla="*/ 819150 w 957263"/>
              <a:gd name="connsiteY22" fmla="*/ 623887 h 628650"/>
              <a:gd name="connsiteX23" fmla="*/ 407195 w 957263"/>
              <a:gd name="connsiteY23" fmla="*/ 621506 h 628650"/>
              <a:gd name="connsiteX24" fmla="*/ 276225 w 957263"/>
              <a:gd name="connsiteY24" fmla="*/ 628650 h 628650"/>
              <a:gd name="connsiteX25" fmla="*/ 150019 w 957263"/>
              <a:gd name="connsiteY25" fmla="*/ 628650 h 628650"/>
              <a:gd name="connsiteX26" fmla="*/ 0 w 957263"/>
              <a:gd name="connsiteY26" fmla="*/ 626268 h 628650"/>
              <a:gd name="connsiteX27" fmla="*/ 2382 w 957263"/>
              <a:gd name="connsiteY27" fmla="*/ 585787 h 628650"/>
              <a:gd name="connsiteX0" fmla="*/ 0 w 957263"/>
              <a:gd name="connsiteY0" fmla="*/ 616744 h 628650"/>
              <a:gd name="connsiteX1" fmla="*/ 9525 w 957263"/>
              <a:gd name="connsiteY1" fmla="*/ 504825 h 628650"/>
              <a:gd name="connsiteX2" fmla="*/ 38100 w 957263"/>
              <a:gd name="connsiteY2" fmla="*/ 411956 h 628650"/>
              <a:gd name="connsiteX3" fmla="*/ 76200 w 957263"/>
              <a:gd name="connsiteY3" fmla="*/ 321469 h 628650"/>
              <a:gd name="connsiteX4" fmla="*/ 119063 w 957263"/>
              <a:gd name="connsiteY4" fmla="*/ 252412 h 628650"/>
              <a:gd name="connsiteX5" fmla="*/ 164307 w 957263"/>
              <a:gd name="connsiteY5" fmla="*/ 190500 h 628650"/>
              <a:gd name="connsiteX6" fmla="*/ 226219 w 957263"/>
              <a:gd name="connsiteY6" fmla="*/ 121444 h 628650"/>
              <a:gd name="connsiteX7" fmla="*/ 278607 w 957263"/>
              <a:gd name="connsiteY7" fmla="*/ 80962 h 628650"/>
              <a:gd name="connsiteX8" fmla="*/ 347663 w 957263"/>
              <a:gd name="connsiteY8" fmla="*/ 26194 h 628650"/>
              <a:gd name="connsiteX9" fmla="*/ 402432 w 957263"/>
              <a:gd name="connsiteY9" fmla="*/ 0 h 628650"/>
              <a:gd name="connsiteX10" fmla="*/ 454819 w 957263"/>
              <a:gd name="connsiteY10" fmla="*/ 11906 h 628650"/>
              <a:gd name="connsiteX11" fmla="*/ 526257 w 957263"/>
              <a:gd name="connsiteY11" fmla="*/ 33337 h 628650"/>
              <a:gd name="connsiteX12" fmla="*/ 585788 w 957263"/>
              <a:gd name="connsiteY12" fmla="*/ 59531 h 628650"/>
              <a:gd name="connsiteX13" fmla="*/ 652463 w 957263"/>
              <a:gd name="connsiteY13" fmla="*/ 92869 h 628650"/>
              <a:gd name="connsiteX14" fmla="*/ 726282 w 957263"/>
              <a:gd name="connsiteY14" fmla="*/ 147637 h 628650"/>
              <a:gd name="connsiteX15" fmla="*/ 778669 w 957263"/>
              <a:gd name="connsiteY15" fmla="*/ 200025 h 628650"/>
              <a:gd name="connsiteX16" fmla="*/ 831057 w 957263"/>
              <a:gd name="connsiteY16" fmla="*/ 259556 h 628650"/>
              <a:gd name="connsiteX17" fmla="*/ 869157 w 957263"/>
              <a:gd name="connsiteY17" fmla="*/ 319087 h 628650"/>
              <a:gd name="connsiteX18" fmla="*/ 902494 w 957263"/>
              <a:gd name="connsiteY18" fmla="*/ 373856 h 628650"/>
              <a:gd name="connsiteX19" fmla="*/ 931069 w 957263"/>
              <a:gd name="connsiteY19" fmla="*/ 447675 h 628650"/>
              <a:gd name="connsiteX20" fmla="*/ 950119 w 957263"/>
              <a:gd name="connsiteY20" fmla="*/ 533400 h 628650"/>
              <a:gd name="connsiteX21" fmla="*/ 957263 w 957263"/>
              <a:gd name="connsiteY21" fmla="*/ 623887 h 628650"/>
              <a:gd name="connsiteX22" fmla="*/ 819150 w 957263"/>
              <a:gd name="connsiteY22" fmla="*/ 623887 h 628650"/>
              <a:gd name="connsiteX23" fmla="*/ 419101 w 957263"/>
              <a:gd name="connsiteY23" fmla="*/ 628650 h 628650"/>
              <a:gd name="connsiteX24" fmla="*/ 276225 w 957263"/>
              <a:gd name="connsiteY24" fmla="*/ 628650 h 628650"/>
              <a:gd name="connsiteX25" fmla="*/ 150019 w 957263"/>
              <a:gd name="connsiteY25" fmla="*/ 628650 h 628650"/>
              <a:gd name="connsiteX26" fmla="*/ 0 w 957263"/>
              <a:gd name="connsiteY26" fmla="*/ 626268 h 628650"/>
              <a:gd name="connsiteX27" fmla="*/ 2382 w 957263"/>
              <a:gd name="connsiteY27" fmla="*/ 585787 h 628650"/>
              <a:gd name="connsiteX0" fmla="*/ 0 w 957263"/>
              <a:gd name="connsiteY0" fmla="*/ 616744 h 628650"/>
              <a:gd name="connsiteX1" fmla="*/ 9525 w 957263"/>
              <a:gd name="connsiteY1" fmla="*/ 504825 h 628650"/>
              <a:gd name="connsiteX2" fmla="*/ 38100 w 957263"/>
              <a:gd name="connsiteY2" fmla="*/ 411956 h 628650"/>
              <a:gd name="connsiteX3" fmla="*/ 76200 w 957263"/>
              <a:gd name="connsiteY3" fmla="*/ 321469 h 628650"/>
              <a:gd name="connsiteX4" fmla="*/ 119063 w 957263"/>
              <a:gd name="connsiteY4" fmla="*/ 252412 h 628650"/>
              <a:gd name="connsiteX5" fmla="*/ 164307 w 957263"/>
              <a:gd name="connsiteY5" fmla="*/ 190500 h 628650"/>
              <a:gd name="connsiteX6" fmla="*/ 226219 w 957263"/>
              <a:gd name="connsiteY6" fmla="*/ 121444 h 628650"/>
              <a:gd name="connsiteX7" fmla="*/ 278607 w 957263"/>
              <a:gd name="connsiteY7" fmla="*/ 80962 h 628650"/>
              <a:gd name="connsiteX8" fmla="*/ 347663 w 957263"/>
              <a:gd name="connsiteY8" fmla="*/ 26194 h 628650"/>
              <a:gd name="connsiteX9" fmla="*/ 402432 w 957263"/>
              <a:gd name="connsiteY9" fmla="*/ 0 h 628650"/>
              <a:gd name="connsiteX10" fmla="*/ 454819 w 957263"/>
              <a:gd name="connsiteY10" fmla="*/ 11906 h 628650"/>
              <a:gd name="connsiteX11" fmla="*/ 526257 w 957263"/>
              <a:gd name="connsiteY11" fmla="*/ 33337 h 628650"/>
              <a:gd name="connsiteX12" fmla="*/ 585788 w 957263"/>
              <a:gd name="connsiteY12" fmla="*/ 59531 h 628650"/>
              <a:gd name="connsiteX13" fmla="*/ 652463 w 957263"/>
              <a:gd name="connsiteY13" fmla="*/ 92869 h 628650"/>
              <a:gd name="connsiteX14" fmla="*/ 726282 w 957263"/>
              <a:gd name="connsiteY14" fmla="*/ 147637 h 628650"/>
              <a:gd name="connsiteX15" fmla="*/ 778669 w 957263"/>
              <a:gd name="connsiteY15" fmla="*/ 200025 h 628650"/>
              <a:gd name="connsiteX16" fmla="*/ 831057 w 957263"/>
              <a:gd name="connsiteY16" fmla="*/ 259556 h 628650"/>
              <a:gd name="connsiteX17" fmla="*/ 869157 w 957263"/>
              <a:gd name="connsiteY17" fmla="*/ 319087 h 628650"/>
              <a:gd name="connsiteX18" fmla="*/ 902494 w 957263"/>
              <a:gd name="connsiteY18" fmla="*/ 373856 h 628650"/>
              <a:gd name="connsiteX19" fmla="*/ 931069 w 957263"/>
              <a:gd name="connsiteY19" fmla="*/ 447675 h 628650"/>
              <a:gd name="connsiteX20" fmla="*/ 950119 w 957263"/>
              <a:gd name="connsiteY20" fmla="*/ 533400 h 628650"/>
              <a:gd name="connsiteX21" fmla="*/ 957263 w 957263"/>
              <a:gd name="connsiteY21" fmla="*/ 623887 h 628650"/>
              <a:gd name="connsiteX22" fmla="*/ 826294 w 957263"/>
              <a:gd name="connsiteY22" fmla="*/ 623887 h 628650"/>
              <a:gd name="connsiteX23" fmla="*/ 419101 w 957263"/>
              <a:gd name="connsiteY23" fmla="*/ 628650 h 628650"/>
              <a:gd name="connsiteX24" fmla="*/ 276225 w 957263"/>
              <a:gd name="connsiteY24" fmla="*/ 628650 h 628650"/>
              <a:gd name="connsiteX25" fmla="*/ 150019 w 957263"/>
              <a:gd name="connsiteY25" fmla="*/ 628650 h 628650"/>
              <a:gd name="connsiteX26" fmla="*/ 0 w 957263"/>
              <a:gd name="connsiteY26" fmla="*/ 626268 h 628650"/>
              <a:gd name="connsiteX27" fmla="*/ 2382 w 957263"/>
              <a:gd name="connsiteY27" fmla="*/ 585787 h 628650"/>
              <a:gd name="connsiteX0" fmla="*/ 0 w 957263"/>
              <a:gd name="connsiteY0" fmla="*/ 616744 h 628650"/>
              <a:gd name="connsiteX1" fmla="*/ 9525 w 957263"/>
              <a:gd name="connsiteY1" fmla="*/ 504825 h 628650"/>
              <a:gd name="connsiteX2" fmla="*/ 38100 w 957263"/>
              <a:gd name="connsiteY2" fmla="*/ 411956 h 628650"/>
              <a:gd name="connsiteX3" fmla="*/ 76200 w 957263"/>
              <a:gd name="connsiteY3" fmla="*/ 321469 h 628650"/>
              <a:gd name="connsiteX4" fmla="*/ 119063 w 957263"/>
              <a:gd name="connsiteY4" fmla="*/ 252412 h 628650"/>
              <a:gd name="connsiteX5" fmla="*/ 164307 w 957263"/>
              <a:gd name="connsiteY5" fmla="*/ 190500 h 628650"/>
              <a:gd name="connsiteX6" fmla="*/ 226219 w 957263"/>
              <a:gd name="connsiteY6" fmla="*/ 121444 h 628650"/>
              <a:gd name="connsiteX7" fmla="*/ 278607 w 957263"/>
              <a:gd name="connsiteY7" fmla="*/ 80962 h 628650"/>
              <a:gd name="connsiteX8" fmla="*/ 347663 w 957263"/>
              <a:gd name="connsiteY8" fmla="*/ 26194 h 628650"/>
              <a:gd name="connsiteX9" fmla="*/ 402432 w 957263"/>
              <a:gd name="connsiteY9" fmla="*/ 0 h 628650"/>
              <a:gd name="connsiteX10" fmla="*/ 454819 w 957263"/>
              <a:gd name="connsiteY10" fmla="*/ 11906 h 628650"/>
              <a:gd name="connsiteX11" fmla="*/ 526257 w 957263"/>
              <a:gd name="connsiteY11" fmla="*/ 33337 h 628650"/>
              <a:gd name="connsiteX12" fmla="*/ 585788 w 957263"/>
              <a:gd name="connsiteY12" fmla="*/ 59531 h 628650"/>
              <a:gd name="connsiteX13" fmla="*/ 652463 w 957263"/>
              <a:gd name="connsiteY13" fmla="*/ 92869 h 628650"/>
              <a:gd name="connsiteX14" fmla="*/ 726282 w 957263"/>
              <a:gd name="connsiteY14" fmla="*/ 147637 h 628650"/>
              <a:gd name="connsiteX15" fmla="*/ 778669 w 957263"/>
              <a:gd name="connsiteY15" fmla="*/ 200025 h 628650"/>
              <a:gd name="connsiteX16" fmla="*/ 831057 w 957263"/>
              <a:gd name="connsiteY16" fmla="*/ 259556 h 628650"/>
              <a:gd name="connsiteX17" fmla="*/ 869157 w 957263"/>
              <a:gd name="connsiteY17" fmla="*/ 319087 h 628650"/>
              <a:gd name="connsiteX18" fmla="*/ 902494 w 957263"/>
              <a:gd name="connsiteY18" fmla="*/ 373856 h 628650"/>
              <a:gd name="connsiteX19" fmla="*/ 931069 w 957263"/>
              <a:gd name="connsiteY19" fmla="*/ 447675 h 628650"/>
              <a:gd name="connsiteX20" fmla="*/ 950119 w 957263"/>
              <a:gd name="connsiteY20" fmla="*/ 533400 h 628650"/>
              <a:gd name="connsiteX21" fmla="*/ 957263 w 957263"/>
              <a:gd name="connsiteY21" fmla="*/ 623887 h 628650"/>
              <a:gd name="connsiteX22" fmla="*/ 823913 w 957263"/>
              <a:gd name="connsiteY22" fmla="*/ 626268 h 628650"/>
              <a:gd name="connsiteX23" fmla="*/ 419101 w 957263"/>
              <a:gd name="connsiteY23" fmla="*/ 628650 h 628650"/>
              <a:gd name="connsiteX24" fmla="*/ 276225 w 957263"/>
              <a:gd name="connsiteY24" fmla="*/ 628650 h 628650"/>
              <a:gd name="connsiteX25" fmla="*/ 150019 w 957263"/>
              <a:gd name="connsiteY25" fmla="*/ 628650 h 628650"/>
              <a:gd name="connsiteX26" fmla="*/ 0 w 957263"/>
              <a:gd name="connsiteY26" fmla="*/ 626268 h 628650"/>
              <a:gd name="connsiteX27" fmla="*/ 2382 w 957263"/>
              <a:gd name="connsiteY27"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9157 w 969169"/>
              <a:gd name="connsiteY17" fmla="*/ 319087 h 628650"/>
              <a:gd name="connsiteX18" fmla="*/ 902494 w 969169"/>
              <a:gd name="connsiteY18" fmla="*/ 373856 h 628650"/>
              <a:gd name="connsiteX19" fmla="*/ 931069 w 969169"/>
              <a:gd name="connsiteY19" fmla="*/ 447675 h 628650"/>
              <a:gd name="connsiteX20" fmla="*/ 950119 w 969169"/>
              <a:gd name="connsiteY20" fmla="*/ 533400 h 628650"/>
              <a:gd name="connsiteX21" fmla="*/ 969169 w 969169"/>
              <a:gd name="connsiteY21" fmla="*/ 626268 h 628650"/>
              <a:gd name="connsiteX22" fmla="*/ 823913 w 969169"/>
              <a:gd name="connsiteY22" fmla="*/ 626268 h 628650"/>
              <a:gd name="connsiteX23" fmla="*/ 419101 w 969169"/>
              <a:gd name="connsiteY23" fmla="*/ 628650 h 628650"/>
              <a:gd name="connsiteX24" fmla="*/ 276225 w 969169"/>
              <a:gd name="connsiteY24" fmla="*/ 628650 h 628650"/>
              <a:gd name="connsiteX25" fmla="*/ 150019 w 969169"/>
              <a:gd name="connsiteY25" fmla="*/ 628650 h 628650"/>
              <a:gd name="connsiteX26" fmla="*/ 0 w 969169"/>
              <a:gd name="connsiteY26" fmla="*/ 626268 h 628650"/>
              <a:gd name="connsiteX27" fmla="*/ 2382 w 969169"/>
              <a:gd name="connsiteY27"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9157 w 969169"/>
              <a:gd name="connsiteY17" fmla="*/ 319087 h 628650"/>
              <a:gd name="connsiteX18" fmla="*/ 902494 w 969169"/>
              <a:gd name="connsiteY18" fmla="*/ 373856 h 628650"/>
              <a:gd name="connsiteX19" fmla="*/ 931069 w 969169"/>
              <a:gd name="connsiteY19" fmla="*/ 447675 h 628650"/>
              <a:gd name="connsiteX20" fmla="*/ 954881 w 969169"/>
              <a:gd name="connsiteY20" fmla="*/ 523875 h 628650"/>
              <a:gd name="connsiteX21" fmla="*/ 969169 w 969169"/>
              <a:gd name="connsiteY21" fmla="*/ 626268 h 628650"/>
              <a:gd name="connsiteX22" fmla="*/ 823913 w 969169"/>
              <a:gd name="connsiteY22" fmla="*/ 626268 h 628650"/>
              <a:gd name="connsiteX23" fmla="*/ 419101 w 969169"/>
              <a:gd name="connsiteY23" fmla="*/ 628650 h 628650"/>
              <a:gd name="connsiteX24" fmla="*/ 276225 w 969169"/>
              <a:gd name="connsiteY24" fmla="*/ 628650 h 628650"/>
              <a:gd name="connsiteX25" fmla="*/ 150019 w 969169"/>
              <a:gd name="connsiteY25" fmla="*/ 628650 h 628650"/>
              <a:gd name="connsiteX26" fmla="*/ 0 w 969169"/>
              <a:gd name="connsiteY26" fmla="*/ 626268 h 628650"/>
              <a:gd name="connsiteX27" fmla="*/ 2382 w 969169"/>
              <a:gd name="connsiteY27"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9157 w 969169"/>
              <a:gd name="connsiteY17" fmla="*/ 319087 h 628650"/>
              <a:gd name="connsiteX18" fmla="*/ 902494 w 969169"/>
              <a:gd name="connsiteY18" fmla="*/ 373856 h 628650"/>
              <a:gd name="connsiteX19" fmla="*/ 931069 w 969169"/>
              <a:gd name="connsiteY19" fmla="*/ 438150 h 628650"/>
              <a:gd name="connsiteX20" fmla="*/ 954881 w 969169"/>
              <a:gd name="connsiteY20" fmla="*/ 523875 h 628650"/>
              <a:gd name="connsiteX21" fmla="*/ 969169 w 969169"/>
              <a:gd name="connsiteY21" fmla="*/ 626268 h 628650"/>
              <a:gd name="connsiteX22" fmla="*/ 823913 w 969169"/>
              <a:gd name="connsiteY22" fmla="*/ 626268 h 628650"/>
              <a:gd name="connsiteX23" fmla="*/ 419101 w 969169"/>
              <a:gd name="connsiteY23" fmla="*/ 628650 h 628650"/>
              <a:gd name="connsiteX24" fmla="*/ 276225 w 969169"/>
              <a:gd name="connsiteY24" fmla="*/ 628650 h 628650"/>
              <a:gd name="connsiteX25" fmla="*/ 150019 w 969169"/>
              <a:gd name="connsiteY25" fmla="*/ 628650 h 628650"/>
              <a:gd name="connsiteX26" fmla="*/ 0 w 969169"/>
              <a:gd name="connsiteY26" fmla="*/ 626268 h 628650"/>
              <a:gd name="connsiteX27" fmla="*/ 2382 w 969169"/>
              <a:gd name="connsiteY27"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9157 w 969169"/>
              <a:gd name="connsiteY17" fmla="*/ 319087 h 628650"/>
              <a:gd name="connsiteX18" fmla="*/ 902494 w 969169"/>
              <a:gd name="connsiteY18" fmla="*/ 373856 h 628650"/>
              <a:gd name="connsiteX19" fmla="*/ 931069 w 969169"/>
              <a:gd name="connsiteY19" fmla="*/ 438150 h 628650"/>
              <a:gd name="connsiteX20" fmla="*/ 954881 w 969169"/>
              <a:gd name="connsiteY20" fmla="*/ 523875 h 628650"/>
              <a:gd name="connsiteX21" fmla="*/ 969169 w 969169"/>
              <a:gd name="connsiteY21" fmla="*/ 626268 h 628650"/>
              <a:gd name="connsiteX22" fmla="*/ 823913 w 969169"/>
              <a:gd name="connsiteY22" fmla="*/ 626268 h 628650"/>
              <a:gd name="connsiteX23" fmla="*/ 419101 w 969169"/>
              <a:gd name="connsiteY23" fmla="*/ 628650 h 628650"/>
              <a:gd name="connsiteX24" fmla="*/ 276225 w 969169"/>
              <a:gd name="connsiteY24" fmla="*/ 628650 h 628650"/>
              <a:gd name="connsiteX25" fmla="*/ 150019 w 969169"/>
              <a:gd name="connsiteY25" fmla="*/ 628650 h 628650"/>
              <a:gd name="connsiteX26" fmla="*/ 0 w 969169"/>
              <a:gd name="connsiteY26" fmla="*/ 626268 h 628650"/>
              <a:gd name="connsiteX27" fmla="*/ 2382 w 969169"/>
              <a:gd name="connsiteY27"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9157 w 969169"/>
              <a:gd name="connsiteY17" fmla="*/ 319087 h 628650"/>
              <a:gd name="connsiteX18" fmla="*/ 900113 w 969169"/>
              <a:gd name="connsiteY18" fmla="*/ 366712 h 628650"/>
              <a:gd name="connsiteX19" fmla="*/ 931069 w 969169"/>
              <a:gd name="connsiteY19" fmla="*/ 438150 h 628650"/>
              <a:gd name="connsiteX20" fmla="*/ 954881 w 969169"/>
              <a:gd name="connsiteY20" fmla="*/ 523875 h 628650"/>
              <a:gd name="connsiteX21" fmla="*/ 969169 w 969169"/>
              <a:gd name="connsiteY21" fmla="*/ 626268 h 628650"/>
              <a:gd name="connsiteX22" fmla="*/ 823913 w 969169"/>
              <a:gd name="connsiteY22" fmla="*/ 626268 h 628650"/>
              <a:gd name="connsiteX23" fmla="*/ 419101 w 969169"/>
              <a:gd name="connsiteY23" fmla="*/ 628650 h 628650"/>
              <a:gd name="connsiteX24" fmla="*/ 276225 w 969169"/>
              <a:gd name="connsiteY24" fmla="*/ 628650 h 628650"/>
              <a:gd name="connsiteX25" fmla="*/ 150019 w 969169"/>
              <a:gd name="connsiteY25" fmla="*/ 628650 h 628650"/>
              <a:gd name="connsiteX26" fmla="*/ 0 w 969169"/>
              <a:gd name="connsiteY26" fmla="*/ 626268 h 628650"/>
              <a:gd name="connsiteX27" fmla="*/ 2382 w 969169"/>
              <a:gd name="connsiteY27"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71538 w 969169"/>
              <a:gd name="connsiteY17" fmla="*/ 302419 h 628650"/>
              <a:gd name="connsiteX18" fmla="*/ 900113 w 969169"/>
              <a:gd name="connsiteY18" fmla="*/ 366712 h 628650"/>
              <a:gd name="connsiteX19" fmla="*/ 931069 w 969169"/>
              <a:gd name="connsiteY19" fmla="*/ 438150 h 628650"/>
              <a:gd name="connsiteX20" fmla="*/ 954881 w 969169"/>
              <a:gd name="connsiteY20" fmla="*/ 523875 h 628650"/>
              <a:gd name="connsiteX21" fmla="*/ 969169 w 969169"/>
              <a:gd name="connsiteY21" fmla="*/ 626268 h 628650"/>
              <a:gd name="connsiteX22" fmla="*/ 823913 w 969169"/>
              <a:gd name="connsiteY22" fmla="*/ 626268 h 628650"/>
              <a:gd name="connsiteX23" fmla="*/ 419101 w 969169"/>
              <a:gd name="connsiteY23" fmla="*/ 628650 h 628650"/>
              <a:gd name="connsiteX24" fmla="*/ 276225 w 969169"/>
              <a:gd name="connsiteY24" fmla="*/ 628650 h 628650"/>
              <a:gd name="connsiteX25" fmla="*/ 150019 w 969169"/>
              <a:gd name="connsiteY25" fmla="*/ 628650 h 628650"/>
              <a:gd name="connsiteX26" fmla="*/ 0 w 969169"/>
              <a:gd name="connsiteY26" fmla="*/ 626268 h 628650"/>
              <a:gd name="connsiteX27" fmla="*/ 2382 w 969169"/>
              <a:gd name="connsiteY27"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6775 w 969169"/>
              <a:gd name="connsiteY17" fmla="*/ 302420 h 628650"/>
              <a:gd name="connsiteX18" fmla="*/ 871538 w 969169"/>
              <a:gd name="connsiteY18" fmla="*/ 302419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6775 w 969169"/>
              <a:gd name="connsiteY17" fmla="*/ 302420 h 628650"/>
              <a:gd name="connsiteX18" fmla="*/ 862013 w 969169"/>
              <a:gd name="connsiteY18" fmla="*/ 30480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6775 w 969169"/>
              <a:gd name="connsiteY17" fmla="*/ 302420 h 628650"/>
              <a:gd name="connsiteX18" fmla="*/ 873919 w 969169"/>
              <a:gd name="connsiteY18" fmla="*/ 32385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6775 w 969169"/>
              <a:gd name="connsiteY17" fmla="*/ 302420 h 628650"/>
              <a:gd name="connsiteX18" fmla="*/ 873919 w 969169"/>
              <a:gd name="connsiteY18" fmla="*/ 32385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7200 w 969169"/>
              <a:gd name="connsiteY10" fmla="*/ 4762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6775 w 969169"/>
              <a:gd name="connsiteY17" fmla="*/ 302420 h 628650"/>
              <a:gd name="connsiteX18" fmla="*/ 873919 w 969169"/>
              <a:gd name="connsiteY18" fmla="*/ 32385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7200 w 969169"/>
              <a:gd name="connsiteY10" fmla="*/ 4762 h 628650"/>
              <a:gd name="connsiteX11" fmla="*/ 540544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6775 w 969169"/>
              <a:gd name="connsiteY17" fmla="*/ 302420 h 628650"/>
              <a:gd name="connsiteX18" fmla="*/ 873919 w 969169"/>
              <a:gd name="connsiteY18" fmla="*/ 32385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7200 w 969169"/>
              <a:gd name="connsiteY10" fmla="*/ 4762 h 628650"/>
              <a:gd name="connsiteX11" fmla="*/ 540544 w 969169"/>
              <a:gd name="connsiteY11" fmla="*/ 33337 h 628650"/>
              <a:gd name="connsiteX12" fmla="*/ 595313 w 969169"/>
              <a:gd name="connsiteY12" fmla="*/ 61912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6775 w 969169"/>
              <a:gd name="connsiteY17" fmla="*/ 302420 h 628650"/>
              <a:gd name="connsiteX18" fmla="*/ 873919 w 969169"/>
              <a:gd name="connsiteY18" fmla="*/ 32385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7200 w 969169"/>
              <a:gd name="connsiteY10" fmla="*/ 4762 h 628650"/>
              <a:gd name="connsiteX11" fmla="*/ 540544 w 969169"/>
              <a:gd name="connsiteY11" fmla="*/ 33337 h 628650"/>
              <a:gd name="connsiteX12" fmla="*/ 595313 w 969169"/>
              <a:gd name="connsiteY12" fmla="*/ 61912 h 628650"/>
              <a:gd name="connsiteX13" fmla="*/ 652463 w 969169"/>
              <a:gd name="connsiteY13" fmla="*/ 92869 h 628650"/>
              <a:gd name="connsiteX14" fmla="*/ 726282 w 969169"/>
              <a:gd name="connsiteY14" fmla="*/ 147637 h 628650"/>
              <a:gd name="connsiteX15" fmla="*/ 790575 w 969169"/>
              <a:gd name="connsiteY15" fmla="*/ 204787 h 628650"/>
              <a:gd name="connsiteX16" fmla="*/ 831057 w 969169"/>
              <a:gd name="connsiteY16" fmla="*/ 259556 h 628650"/>
              <a:gd name="connsiteX17" fmla="*/ 866775 w 969169"/>
              <a:gd name="connsiteY17" fmla="*/ 302420 h 628650"/>
              <a:gd name="connsiteX18" fmla="*/ 873919 w 969169"/>
              <a:gd name="connsiteY18" fmla="*/ 32385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7200 w 969169"/>
              <a:gd name="connsiteY10" fmla="*/ 4762 h 628650"/>
              <a:gd name="connsiteX11" fmla="*/ 540544 w 969169"/>
              <a:gd name="connsiteY11" fmla="*/ 33337 h 628650"/>
              <a:gd name="connsiteX12" fmla="*/ 595313 w 969169"/>
              <a:gd name="connsiteY12" fmla="*/ 61912 h 628650"/>
              <a:gd name="connsiteX13" fmla="*/ 652463 w 969169"/>
              <a:gd name="connsiteY13" fmla="*/ 92869 h 628650"/>
              <a:gd name="connsiteX14" fmla="*/ 726282 w 969169"/>
              <a:gd name="connsiteY14" fmla="*/ 147637 h 628650"/>
              <a:gd name="connsiteX15" fmla="*/ 790575 w 969169"/>
              <a:gd name="connsiteY15" fmla="*/ 204787 h 628650"/>
              <a:gd name="connsiteX16" fmla="*/ 833439 w 969169"/>
              <a:gd name="connsiteY16" fmla="*/ 254793 h 628650"/>
              <a:gd name="connsiteX17" fmla="*/ 866775 w 969169"/>
              <a:gd name="connsiteY17" fmla="*/ 302420 h 628650"/>
              <a:gd name="connsiteX18" fmla="*/ 873919 w 969169"/>
              <a:gd name="connsiteY18" fmla="*/ 32385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7200 w 969169"/>
              <a:gd name="connsiteY10" fmla="*/ 4762 h 628650"/>
              <a:gd name="connsiteX11" fmla="*/ 540544 w 969169"/>
              <a:gd name="connsiteY11" fmla="*/ 33337 h 628650"/>
              <a:gd name="connsiteX12" fmla="*/ 595313 w 969169"/>
              <a:gd name="connsiteY12" fmla="*/ 61912 h 628650"/>
              <a:gd name="connsiteX13" fmla="*/ 652463 w 969169"/>
              <a:gd name="connsiteY13" fmla="*/ 92869 h 628650"/>
              <a:gd name="connsiteX14" fmla="*/ 721520 w 969169"/>
              <a:gd name="connsiteY14" fmla="*/ 142875 h 628650"/>
              <a:gd name="connsiteX15" fmla="*/ 790575 w 969169"/>
              <a:gd name="connsiteY15" fmla="*/ 204787 h 628650"/>
              <a:gd name="connsiteX16" fmla="*/ 833439 w 969169"/>
              <a:gd name="connsiteY16" fmla="*/ 254793 h 628650"/>
              <a:gd name="connsiteX17" fmla="*/ 866775 w 969169"/>
              <a:gd name="connsiteY17" fmla="*/ 302420 h 628650"/>
              <a:gd name="connsiteX18" fmla="*/ 873919 w 969169"/>
              <a:gd name="connsiteY18" fmla="*/ 32385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7200 w 969169"/>
              <a:gd name="connsiteY10" fmla="*/ 4762 h 628650"/>
              <a:gd name="connsiteX11" fmla="*/ 540544 w 969169"/>
              <a:gd name="connsiteY11" fmla="*/ 33337 h 628650"/>
              <a:gd name="connsiteX12" fmla="*/ 595313 w 969169"/>
              <a:gd name="connsiteY12" fmla="*/ 61912 h 628650"/>
              <a:gd name="connsiteX13" fmla="*/ 652463 w 969169"/>
              <a:gd name="connsiteY13" fmla="*/ 92869 h 628650"/>
              <a:gd name="connsiteX14" fmla="*/ 726283 w 969169"/>
              <a:gd name="connsiteY14" fmla="*/ 138113 h 628650"/>
              <a:gd name="connsiteX15" fmla="*/ 790575 w 969169"/>
              <a:gd name="connsiteY15" fmla="*/ 204787 h 628650"/>
              <a:gd name="connsiteX16" fmla="*/ 833439 w 969169"/>
              <a:gd name="connsiteY16" fmla="*/ 254793 h 628650"/>
              <a:gd name="connsiteX17" fmla="*/ 866775 w 969169"/>
              <a:gd name="connsiteY17" fmla="*/ 302420 h 628650"/>
              <a:gd name="connsiteX18" fmla="*/ 873919 w 969169"/>
              <a:gd name="connsiteY18" fmla="*/ 32385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7200 w 969169"/>
              <a:gd name="connsiteY10" fmla="*/ 4762 h 628650"/>
              <a:gd name="connsiteX11" fmla="*/ 540544 w 969169"/>
              <a:gd name="connsiteY11" fmla="*/ 33337 h 628650"/>
              <a:gd name="connsiteX12" fmla="*/ 595313 w 969169"/>
              <a:gd name="connsiteY12" fmla="*/ 61912 h 628650"/>
              <a:gd name="connsiteX13" fmla="*/ 652463 w 969169"/>
              <a:gd name="connsiteY13" fmla="*/ 92869 h 628650"/>
              <a:gd name="connsiteX14" fmla="*/ 726283 w 969169"/>
              <a:gd name="connsiteY14" fmla="*/ 138113 h 628650"/>
              <a:gd name="connsiteX15" fmla="*/ 790575 w 969169"/>
              <a:gd name="connsiteY15" fmla="*/ 204787 h 628650"/>
              <a:gd name="connsiteX16" fmla="*/ 833439 w 969169"/>
              <a:gd name="connsiteY16" fmla="*/ 254793 h 628650"/>
              <a:gd name="connsiteX17" fmla="*/ 866775 w 969169"/>
              <a:gd name="connsiteY17" fmla="*/ 302420 h 628650"/>
              <a:gd name="connsiteX18" fmla="*/ 881062 w 969169"/>
              <a:gd name="connsiteY18" fmla="*/ 330994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69169" h="628650">
                <a:moveTo>
                  <a:pt x="0" y="616744"/>
                </a:moveTo>
                <a:lnTo>
                  <a:pt x="9525" y="504825"/>
                </a:lnTo>
                <a:lnTo>
                  <a:pt x="38100" y="411956"/>
                </a:lnTo>
                <a:lnTo>
                  <a:pt x="76200" y="321469"/>
                </a:lnTo>
                <a:lnTo>
                  <a:pt x="119063" y="252412"/>
                </a:lnTo>
                <a:lnTo>
                  <a:pt x="164307" y="190500"/>
                </a:lnTo>
                <a:lnTo>
                  <a:pt x="226219" y="121444"/>
                </a:lnTo>
                <a:lnTo>
                  <a:pt x="278607" y="80962"/>
                </a:lnTo>
                <a:lnTo>
                  <a:pt x="347663" y="26194"/>
                </a:lnTo>
                <a:lnTo>
                  <a:pt x="402432" y="0"/>
                </a:lnTo>
                <a:lnTo>
                  <a:pt x="457200" y="4762"/>
                </a:lnTo>
                <a:lnTo>
                  <a:pt x="540544" y="33337"/>
                </a:lnTo>
                <a:lnTo>
                  <a:pt x="595313" y="61912"/>
                </a:lnTo>
                <a:lnTo>
                  <a:pt x="652463" y="92869"/>
                </a:lnTo>
                <a:lnTo>
                  <a:pt x="726283" y="138113"/>
                </a:lnTo>
                <a:lnTo>
                  <a:pt x="790575" y="204787"/>
                </a:lnTo>
                <a:lnTo>
                  <a:pt x="833439" y="254793"/>
                </a:lnTo>
                <a:cubicBezTo>
                  <a:pt x="845345" y="265112"/>
                  <a:pt x="854869" y="292101"/>
                  <a:pt x="866775" y="302420"/>
                </a:cubicBezTo>
                <a:lnTo>
                  <a:pt x="881062" y="330994"/>
                </a:lnTo>
                <a:cubicBezTo>
                  <a:pt x="892174" y="340519"/>
                  <a:pt x="891382" y="352425"/>
                  <a:pt x="900113" y="366712"/>
                </a:cubicBezTo>
                <a:cubicBezTo>
                  <a:pt x="909638" y="388143"/>
                  <a:pt x="923926" y="409575"/>
                  <a:pt x="931069" y="438150"/>
                </a:cubicBezTo>
                <a:lnTo>
                  <a:pt x="954881" y="523875"/>
                </a:lnTo>
                <a:lnTo>
                  <a:pt x="969169" y="626268"/>
                </a:lnTo>
                <a:lnTo>
                  <a:pt x="823913" y="626268"/>
                </a:lnTo>
                <a:lnTo>
                  <a:pt x="419101" y="628650"/>
                </a:lnTo>
                <a:lnTo>
                  <a:pt x="276225" y="628650"/>
                </a:lnTo>
                <a:lnTo>
                  <a:pt x="150019" y="628650"/>
                </a:lnTo>
                <a:lnTo>
                  <a:pt x="0" y="626268"/>
                </a:lnTo>
                <a:lnTo>
                  <a:pt x="2382" y="585787"/>
                </a:lnTo>
              </a:path>
            </a:pathLst>
          </a:cu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6937472" y="1040871"/>
            <a:ext cx="321624" cy="461665"/>
          </a:xfrm>
          <a:prstGeom prst="rect">
            <a:avLst/>
          </a:prstGeom>
          <a:noFill/>
        </p:spPr>
        <p:txBody>
          <a:bodyPr wrap="square" rtlCol="0">
            <a:spAutoFit/>
          </a:bodyPr>
          <a:lstStyle/>
          <a:p>
            <a:pPr algn="ctr"/>
            <a:r>
              <a:rPr lang="el-GR" sz="1200" b="1" u="sng" dirty="0">
                <a:latin typeface="Comic Sans MS" panose="030F0702030302020204" pitchFamily="66" charset="0"/>
              </a:rPr>
              <a:t>π</a:t>
            </a:r>
            <a:r>
              <a:rPr lang="en-US" sz="1200" b="1" dirty="0">
                <a:latin typeface="Comic Sans MS" panose="030F0702030302020204" pitchFamily="66" charset="0"/>
              </a:rPr>
              <a:t> 3</a:t>
            </a:r>
            <a:endParaRPr lang="en-GB" sz="1200" b="1" dirty="0">
              <a:latin typeface="Comic Sans MS" panose="030F0702030302020204" pitchFamily="66" charset="0"/>
            </a:endParaRPr>
          </a:p>
        </p:txBody>
      </p:sp>
      <p:sp>
        <p:nvSpPr>
          <p:cNvPr id="35" name="TextBox 34"/>
          <p:cNvSpPr txBox="1"/>
          <p:nvPr/>
        </p:nvSpPr>
        <p:spPr>
          <a:xfrm>
            <a:off x="3583171" y="4464471"/>
            <a:ext cx="5305647" cy="1754326"/>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You need to imagine the top part as two separate sections</a:t>
            </a:r>
          </a:p>
          <a:p>
            <a:pPr algn="ctr"/>
            <a:endParaRPr lang="en-US" sz="1200" dirty="0">
              <a:solidFill>
                <a:srgbClr val="FF0000"/>
              </a:solidFill>
              <a:latin typeface="Comic Sans MS" panose="030F0702030302020204" pitchFamily="66" charset="0"/>
            </a:endParaRPr>
          </a:p>
          <a:p>
            <a:pPr marL="171450" indent="-171450" algn="ctr">
              <a:buFont typeface="Wingdings"/>
              <a:buChar char="à"/>
            </a:pPr>
            <a:r>
              <a:rPr lang="en-US" sz="1200" dirty="0">
                <a:solidFill>
                  <a:srgbClr val="FF0000"/>
                </a:solidFill>
                <a:latin typeface="Comic Sans MS" panose="030F0702030302020204" pitchFamily="66" charset="0"/>
                <a:sym typeface="Wingdings" panose="05000000000000000000" pitchFamily="2" charset="2"/>
              </a:rPr>
              <a:t> Draw on the ‘limits’, and a line through the intersection, and you can see that this is two different areas</a:t>
            </a:r>
          </a:p>
          <a:p>
            <a:pPr marL="171450" indent="-171450" algn="ctr">
              <a:buFont typeface="Wingdings"/>
              <a:buChar char="à"/>
            </a:pPr>
            <a:endParaRPr lang="en-US" sz="1200" dirty="0">
              <a:solidFill>
                <a:srgbClr val="FF0000"/>
              </a:solidFill>
              <a:latin typeface="Comic Sans MS" panose="030F0702030302020204" pitchFamily="66" charset="0"/>
              <a:sym typeface="Wingdings" panose="05000000000000000000" pitchFamily="2" charset="2"/>
            </a:endParaRPr>
          </a:p>
          <a:p>
            <a:pPr marL="228600" indent="-228600" algn="ctr">
              <a:buAutoNum type="arabicParenR"/>
            </a:pPr>
            <a:r>
              <a:rPr lang="en-US" sz="1200" dirty="0">
                <a:solidFill>
                  <a:srgbClr val="FF0000"/>
                </a:solidFill>
                <a:latin typeface="Comic Sans MS" panose="030F0702030302020204" pitchFamily="66" charset="0"/>
                <a:sym typeface="Wingdings" panose="05000000000000000000" pitchFamily="2" charset="2"/>
              </a:rPr>
              <a:t>The area under the red curve with limits 0 and </a:t>
            </a:r>
            <a:r>
              <a:rPr lang="el-GR" sz="1200" baseline="30000" dirty="0">
                <a:solidFill>
                  <a:srgbClr val="FF0000"/>
                </a:solidFill>
                <a:latin typeface="Comic Sans MS" panose="030F0702030302020204" pitchFamily="66" charset="0"/>
                <a:sym typeface="Wingdings" panose="05000000000000000000" pitchFamily="2" charset="2"/>
              </a:rPr>
              <a:t>π</a:t>
            </a:r>
            <a:r>
              <a:rPr lang="en-US" sz="1200" dirty="0">
                <a:solidFill>
                  <a:srgbClr val="FF0000"/>
                </a:solidFill>
                <a:latin typeface="Comic Sans MS" panose="030F0702030302020204" pitchFamily="66" charset="0"/>
                <a:sym typeface="Wingdings" panose="05000000000000000000" pitchFamily="2" charset="2"/>
              </a:rPr>
              <a:t>/</a:t>
            </a:r>
            <a:r>
              <a:rPr lang="en-US" sz="1200" baseline="-25000" dirty="0">
                <a:solidFill>
                  <a:srgbClr val="FF0000"/>
                </a:solidFill>
                <a:latin typeface="Comic Sans MS" panose="030F0702030302020204" pitchFamily="66" charset="0"/>
                <a:sym typeface="Wingdings" panose="05000000000000000000" pitchFamily="2" charset="2"/>
              </a:rPr>
              <a:t>3</a:t>
            </a:r>
          </a:p>
          <a:p>
            <a:pPr marL="228600" indent="-228600" algn="ctr">
              <a:buAutoNum type="arabicParenR"/>
            </a:pPr>
            <a:r>
              <a:rPr lang="en-US" sz="1200" dirty="0">
                <a:solidFill>
                  <a:srgbClr val="FF0000"/>
                </a:solidFill>
                <a:latin typeface="Comic Sans MS" panose="030F0702030302020204" pitchFamily="66" charset="0"/>
                <a:sym typeface="Wingdings" panose="05000000000000000000" pitchFamily="2" charset="2"/>
              </a:rPr>
              <a:t>The area under the blue curve with limits </a:t>
            </a:r>
            <a:r>
              <a:rPr lang="el-GR" sz="1200" baseline="30000" dirty="0">
                <a:solidFill>
                  <a:srgbClr val="FF0000"/>
                </a:solidFill>
                <a:latin typeface="Comic Sans MS" panose="030F0702030302020204" pitchFamily="66" charset="0"/>
                <a:sym typeface="Wingdings" panose="05000000000000000000" pitchFamily="2" charset="2"/>
              </a:rPr>
              <a:t>π</a:t>
            </a:r>
            <a:r>
              <a:rPr lang="en-US" sz="1200" dirty="0">
                <a:solidFill>
                  <a:srgbClr val="FF0000"/>
                </a:solidFill>
                <a:latin typeface="Comic Sans MS" panose="030F0702030302020204" pitchFamily="66" charset="0"/>
                <a:sym typeface="Wingdings" panose="05000000000000000000" pitchFamily="2" charset="2"/>
              </a:rPr>
              <a:t>/</a:t>
            </a:r>
            <a:r>
              <a:rPr lang="en-US" sz="1200" baseline="-25000" dirty="0">
                <a:solidFill>
                  <a:srgbClr val="FF0000"/>
                </a:solidFill>
                <a:latin typeface="Comic Sans MS" panose="030F0702030302020204" pitchFamily="66" charset="0"/>
                <a:sym typeface="Wingdings" panose="05000000000000000000" pitchFamily="2" charset="2"/>
              </a:rPr>
              <a:t>3</a:t>
            </a:r>
            <a:r>
              <a:rPr lang="en-US" sz="1200" dirty="0">
                <a:solidFill>
                  <a:srgbClr val="FF0000"/>
                </a:solidFill>
                <a:latin typeface="Comic Sans MS" panose="030F0702030302020204" pitchFamily="66" charset="0"/>
                <a:sym typeface="Wingdings" panose="05000000000000000000" pitchFamily="2" charset="2"/>
              </a:rPr>
              <a:t> and </a:t>
            </a:r>
            <a:r>
              <a:rPr lang="el-GR" sz="1200" baseline="30000" dirty="0">
                <a:solidFill>
                  <a:srgbClr val="FF0000"/>
                </a:solidFill>
                <a:latin typeface="Comic Sans MS" panose="030F0702030302020204" pitchFamily="66" charset="0"/>
                <a:sym typeface="Wingdings" panose="05000000000000000000" pitchFamily="2" charset="2"/>
              </a:rPr>
              <a:t>π</a:t>
            </a:r>
            <a:r>
              <a:rPr lang="en-US" sz="1200" dirty="0">
                <a:solidFill>
                  <a:srgbClr val="FF0000"/>
                </a:solidFill>
                <a:latin typeface="Comic Sans MS" panose="030F0702030302020204" pitchFamily="66" charset="0"/>
                <a:sym typeface="Wingdings" panose="05000000000000000000" pitchFamily="2" charset="2"/>
              </a:rPr>
              <a:t>/</a:t>
            </a:r>
            <a:r>
              <a:rPr lang="en-US" sz="1200" baseline="-25000" dirty="0">
                <a:solidFill>
                  <a:srgbClr val="FF0000"/>
                </a:solidFill>
                <a:latin typeface="Comic Sans MS" panose="030F0702030302020204" pitchFamily="66" charset="0"/>
                <a:sym typeface="Wingdings" panose="05000000000000000000" pitchFamily="2" charset="2"/>
              </a:rPr>
              <a:t>2</a:t>
            </a:r>
          </a:p>
          <a:p>
            <a:pPr marL="228600" indent="-228600" algn="ctr">
              <a:buAutoNum type="arabicParenR"/>
            </a:pPr>
            <a:endParaRPr lang="en-US" sz="1200" dirty="0">
              <a:solidFill>
                <a:srgbClr val="FF0000"/>
              </a:solidFill>
              <a:latin typeface="Comic Sans MS" panose="030F0702030302020204" pitchFamily="66" charset="0"/>
              <a:sym typeface="Wingdings" panose="05000000000000000000" pitchFamily="2" charset="2"/>
            </a:endParaRPr>
          </a:p>
          <a:p>
            <a:pPr algn="ctr"/>
            <a:r>
              <a:rPr lang="en-US" sz="1200" dirty="0">
                <a:solidFill>
                  <a:srgbClr val="FF0000"/>
                </a:solidFill>
                <a:latin typeface="Comic Sans MS" panose="030F0702030302020204" pitchFamily="66" charset="0"/>
                <a:sym typeface="Wingdings" panose="05000000000000000000" pitchFamily="2" charset="2"/>
              </a:rPr>
              <a:t>We need to work both of these out and add them together!</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6" name="TextBox 35"/>
              <p:cNvSpPr txBox="1"/>
              <p:nvPr/>
            </p:nvSpPr>
            <p:spPr>
              <a:xfrm>
                <a:off x="4391245" y="2248784"/>
                <a:ext cx="143180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1" i="1" smtClean="0">
                          <a:solidFill>
                            <a:srgbClr val="FF0000"/>
                          </a:solidFill>
                          <a:latin typeface="Cambria Math"/>
                        </a:rPr>
                        <m:t>𝒓</m:t>
                      </m:r>
                      <m:r>
                        <a:rPr lang="en-US" sz="1600" b="1" i="1" smtClean="0">
                          <a:solidFill>
                            <a:srgbClr val="FF0000"/>
                          </a:solidFill>
                          <a:latin typeface="Cambria Math"/>
                        </a:rPr>
                        <m:t>=</m:t>
                      </m:r>
                      <m:r>
                        <a:rPr lang="en-US" sz="1600" b="1" i="1" smtClean="0">
                          <a:solidFill>
                            <a:srgbClr val="FF0000"/>
                          </a:solidFill>
                          <a:latin typeface="Cambria Math"/>
                        </a:rPr>
                        <m:t>𝟐</m:t>
                      </m:r>
                      <m:r>
                        <a:rPr lang="en-US" sz="1600" b="1" i="1" smtClean="0">
                          <a:solidFill>
                            <a:srgbClr val="FF0000"/>
                          </a:solidFill>
                          <a:latin typeface="Cambria Math"/>
                        </a:rPr>
                        <m:t>+</m:t>
                      </m:r>
                      <m:r>
                        <a:rPr lang="en-US" sz="1600" b="1" i="1" smtClean="0">
                          <a:solidFill>
                            <a:srgbClr val="FF0000"/>
                          </a:solidFill>
                          <a:latin typeface="Cambria Math"/>
                        </a:rPr>
                        <m:t>𝒄𝒐𝒔</m:t>
                      </m:r>
                      <m:r>
                        <a:rPr lang="en-US" sz="1600" b="1" i="1" smtClean="0">
                          <a:solidFill>
                            <a:srgbClr val="FF0000"/>
                          </a:solidFill>
                          <a:latin typeface="Cambria Math"/>
                          <a:ea typeface="Cambria Math"/>
                        </a:rPr>
                        <m:t>𝜽</m:t>
                      </m:r>
                    </m:oMath>
                  </m:oMathPara>
                </a14:m>
                <a:endParaRPr lang="en-GB" sz="1600" b="1" dirty="0">
                  <a:solidFill>
                    <a:srgbClr val="FF0000"/>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4391245" y="2248784"/>
                <a:ext cx="1431802" cy="338554"/>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7265579" y="3283686"/>
                <a:ext cx="118673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1" i="1" smtClean="0">
                          <a:solidFill>
                            <a:srgbClr val="0000FF"/>
                          </a:solidFill>
                          <a:latin typeface="Cambria Math"/>
                        </a:rPr>
                        <m:t>𝒓</m:t>
                      </m:r>
                      <m:r>
                        <a:rPr lang="en-US" sz="1600" b="1" i="1" smtClean="0">
                          <a:solidFill>
                            <a:srgbClr val="0000FF"/>
                          </a:solidFill>
                          <a:latin typeface="Cambria Math"/>
                        </a:rPr>
                        <m:t>=</m:t>
                      </m:r>
                      <m:r>
                        <a:rPr lang="en-US" sz="1600" b="1" i="1" smtClean="0">
                          <a:solidFill>
                            <a:srgbClr val="0000FF"/>
                          </a:solidFill>
                          <a:latin typeface="Cambria Math"/>
                        </a:rPr>
                        <m:t>𝟓</m:t>
                      </m:r>
                      <m:r>
                        <a:rPr lang="en-US" sz="1600" b="1" i="1" smtClean="0">
                          <a:solidFill>
                            <a:srgbClr val="0000FF"/>
                          </a:solidFill>
                          <a:latin typeface="Cambria Math"/>
                        </a:rPr>
                        <m:t>𝒄𝒐𝒔</m:t>
                      </m:r>
                      <m:r>
                        <a:rPr lang="en-US" sz="1600" b="1" i="1" smtClean="0">
                          <a:solidFill>
                            <a:srgbClr val="0000FF"/>
                          </a:solidFill>
                          <a:latin typeface="Cambria Math"/>
                          <a:ea typeface="Cambria Math"/>
                        </a:rPr>
                        <m:t>𝜽</m:t>
                      </m:r>
                    </m:oMath>
                  </m:oMathPara>
                </a14:m>
                <a:endParaRPr lang="en-GB" sz="1600" b="1" dirty="0">
                  <a:solidFill>
                    <a:srgbClr val="0000FF"/>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7265579" y="3283686"/>
                <a:ext cx="1186735" cy="338554"/>
              </a:xfrm>
              <a:prstGeom prst="rect">
                <a:avLst/>
              </a:prstGeom>
              <a:blipFill>
                <a:blip r:embed="rId5"/>
                <a:stretch>
                  <a:fillRect/>
                </a:stretch>
              </a:blipFill>
            </p:spPr>
            <p:txBody>
              <a:bodyPr/>
              <a:lstStyle/>
              <a:p>
                <a:r>
                  <a:rPr lang="en-GB">
                    <a:noFill/>
                  </a:rPr>
                  <a:t> </a:t>
                </a:r>
              </a:p>
            </p:txBody>
          </p:sp>
        </mc:Fallback>
      </mc:AlternateContent>
      <p:sp>
        <p:nvSpPr>
          <p:cNvPr id="33" name="Freeform 32"/>
          <p:cNvSpPr/>
          <p:nvPr/>
        </p:nvSpPr>
        <p:spPr>
          <a:xfrm>
            <a:off x="6111171" y="2130842"/>
            <a:ext cx="388930" cy="612358"/>
          </a:xfrm>
          <a:custGeom>
            <a:avLst/>
            <a:gdLst>
              <a:gd name="connsiteX0" fmla="*/ 0 w 388930"/>
              <a:gd name="connsiteY0" fmla="*/ 612358 h 612358"/>
              <a:gd name="connsiteX1" fmla="*/ 86889 w 388930"/>
              <a:gd name="connsiteY1" fmla="*/ 467544 h 612358"/>
              <a:gd name="connsiteX2" fmla="*/ 190328 w 388930"/>
              <a:gd name="connsiteY2" fmla="*/ 310316 h 612358"/>
              <a:gd name="connsiteX3" fmla="*/ 268941 w 388930"/>
              <a:gd name="connsiteY3" fmla="*/ 182052 h 612358"/>
              <a:gd name="connsiteX4" fmla="*/ 331005 w 388930"/>
              <a:gd name="connsiteY4" fmla="*/ 91026 h 612358"/>
              <a:gd name="connsiteX5" fmla="*/ 388930 w 388930"/>
              <a:gd name="connsiteY5" fmla="*/ 0 h 612358"/>
              <a:gd name="connsiteX6" fmla="*/ 264804 w 388930"/>
              <a:gd name="connsiteY6" fmla="*/ 95163 h 612358"/>
              <a:gd name="connsiteX7" fmla="*/ 165502 w 388930"/>
              <a:gd name="connsiteY7" fmla="*/ 182052 h 612358"/>
              <a:gd name="connsiteX8" fmla="*/ 99301 w 388930"/>
              <a:gd name="connsiteY8" fmla="*/ 281353 h 612358"/>
              <a:gd name="connsiteX9" fmla="*/ 37238 w 388930"/>
              <a:gd name="connsiteY9" fmla="*/ 413755 h 612358"/>
              <a:gd name="connsiteX10" fmla="*/ 16550 w 388930"/>
              <a:gd name="connsiteY10" fmla="*/ 500644 h 612358"/>
              <a:gd name="connsiteX11" fmla="*/ 0 w 388930"/>
              <a:gd name="connsiteY11" fmla="*/ 612358 h 612358"/>
              <a:gd name="connsiteX0" fmla="*/ 0 w 388930"/>
              <a:gd name="connsiteY0" fmla="*/ 612358 h 612358"/>
              <a:gd name="connsiteX1" fmla="*/ 86889 w 388930"/>
              <a:gd name="connsiteY1" fmla="*/ 467544 h 612358"/>
              <a:gd name="connsiteX2" fmla="*/ 190328 w 388930"/>
              <a:gd name="connsiteY2" fmla="*/ 310316 h 612358"/>
              <a:gd name="connsiteX3" fmla="*/ 268941 w 388930"/>
              <a:gd name="connsiteY3" fmla="*/ 182052 h 612358"/>
              <a:gd name="connsiteX4" fmla="*/ 331005 w 388930"/>
              <a:gd name="connsiteY4" fmla="*/ 91026 h 612358"/>
              <a:gd name="connsiteX5" fmla="*/ 388930 w 388930"/>
              <a:gd name="connsiteY5" fmla="*/ 0 h 612358"/>
              <a:gd name="connsiteX6" fmla="*/ 264804 w 388930"/>
              <a:gd name="connsiteY6" fmla="*/ 95163 h 612358"/>
              <a:gd name="connsiteX7" fmla="*/ 165502 w 388930"/>
              <a:gd name="connsiteY7" fmla="*/ 182052 h 612358"/>
              <a:gd name="connsiteX8" fmla="*/ 99301 w 388930"/>
              <a:gd name="connsiteY8" fmla="*/ 281353 h 612358"/>
              <a:gd name="connsiteX9" fmla="*/ 45513 w 388930"/>
              <a:gd name="connsiteY9" fmla="*/ 401343 h 612358"/>
              <a:gd name="connsiteX10" fmla="*/ 16550 w 388930"/>
              <a:gd name="connsiteY10" fmla="*/ 500644 h 612358"/>
              <a:gd name="connsiteX11" fmla="*/ 0 w 388930"/>
              <a:gd name="connsiteY11" fmla="*/ 612358 h 612358"/>
              <a:gd name="connsiteX0" fmla="*/ 0 w 388930"/>
              <a:gd name="connsiteY0" fmla="*/ 612358 h 612358"/>
              <a:gd name="connsiteX1" fmla="*/ 86889 w 388930"/>
              <a:gd name="connsiteY1" fmla="*/ 467544 h 612358"/>
              <a:gd name="connsiteX2" fmla="*/ 190328 w 388930"/>
              <a:gd name="connsiteY2" fmla="*/ 310316 h 612358"/>
              <a:gd name="connsiteX3" fmla="*/ 268941 w 388930"/>
              <a:gd name="connsiteY3" fmla="*/ 182052 h 612358"/>
              <a:gd name="connsiteX4" fmla="*/ 331005 w 388930"/>
              <a:gd name="connsiteY4" fmla="*/ 91026 h 612358"/>
              <a:gd name="connsiteX5" fmla="*/ 388930 w 388930"/>
              <a:gd name="connsiteY5" fmla="*/ 0 h 612358"/>
              <a:gd name="connsiteX6" fmla="*/ 264804 w 388930"/>
              <a:gd name="connsiteY6" fmla="*/ 95163 h 612358"/>
              <a:gd name="connsiteX7" fmla="*/ 165502 w 388930"/>
              <a:gd name="connsiteY7" fmla="*/ 182052 h 612358"/>
              <a:gd name="connsiteX8" fmla="*/ 99301 w 388930"/>
              <a:gd name="connsiteY8" fmla="*/ 281353 h 612358"/>
              <a:gd name="connsiteX9" fmla="*/ 45513 w 388930"/>
              <a:gd name="connsiteY9" fmla="*/ 401343 h 612358"/>
              <a:gd name="connsiteX10" fmla="*/ 4138 w 388930"/>
              <a:gd name="connsiteY10" fmla="*/ 504782 h 612358"/>
              <a:gd name="connsiteX11" fmla="*/ 0 w 388930"/>
              <a:gd name="connsiteY11" fmla="*/ 612358 h 612358"/>
              <a:gd name="connsiteX0" fmla="*/ 0 w 388930"/>
              <a:gd name="connsiteY0" fmla="*/ 612358 h 612358"/>
              <a:gd name="connsiteX1" fmla="*/ 86889 w 388930"/>
              <a:gd name="connsiteY1" fmla="*/ 467544 h 612358"/>
              <a:gd name="connsiteX2" fmla="*/ 190328 w 388930"/>
              <a:gd name="connsiteY2" fmla="*/ 310316 h 612358"/>
              <a:gd name="connsiteX3" fmla="*/ 268941 w 388930"/>
              <a:gd name="connsiteY3" fmla="*/ 182052 h 612358"/>
              <a:gd name="connsiteX4" fmla="*/ 331005 w 388930"/>
              <a:gd name="connsiteY4" fmla="*/ 91026 h 612358"/>
              <a:gd name="connsiteX5" fmla="*/ 388930 w 388930"/>
              <a:gd name="connsiteY5" fmla="*/ 0 h 612358"/>
              <a:gd name="connsiteX6" fmla="*/ 264804 w 388930"/>
              <a:gd name="connsiteY6" fmla="*/ 95163 h 612358"/>
              <a:gd name="connsiteX7" fmla="*/ 165502 w 388930"/>
              <a:gd name="connsiteY7" fmla="*/ 182052 h 612358"/>
              <a:gd name="connsiteX8" fmla="*/ 99301 w 388930"/>
              <a:gd name="connsiteY8" fmla="*/ 281353 h 612358"/>
              <a:gd name="connsiteX9" fmla="*/ 53788 w 388930"/>
              <a:gd name="connsiteY9" fmla="*/ 364105 h 612358"/>
              <a:gd name="connsiteX10" fmla="*/ 4138 w 388930"/>
              <a:gd name="connsiteY10" fmla="*/ 504782 h 612358"/>
              <a:gd name="connsiteX11" fmla="*/ 0 w 388930"/>
              <a:gd name="connsiteY11" fmla="*/ 612358 h 612358"/>
              <a:gd name="connsiteX0" fmla="*/ 0 w 388930"/>
              <a:gd name="connsiteY0" fmla="*/ 612358 h 612358"/>
              <a:gd name="connsiteX1" fmla="*/ 86889 w 388930"/>
              <a:gd name="connsiteY1" fmla="*/ 467544 h 612358"/>
              <a:gd name="connsiteX2" fmla="*/ 190328 w 388930"/>
              <a:gd name="connsiteY2" fmla="*/ 310316 h 612358"/>
              <a:gd name="connsiteX3" fmla="*/ 268941 w 388930"/>
              <a:gd name="connsiteY3" fmla="*/ 182052 h 612358"/>
              <a:gd name="connsiteX4" fmla="*/ 331005 w 388930"/>
              <a:gd name="connsiteY4" fmla="*/ 91026 h 612358"/>
              <a:gd name="connsiteX5" fmla="*/ 388930 w 388930"/>
              <a:gd name="connsiteY5" fmla="*/ 0 h 612358"/>
              <a:gd name="connsiteX6" fmla="*/ 264804 w 388930"/>
              <a:gd name="connsiteY6" fmla="*/ 95163 h 612358"/>
              <a:gd name="connsiteX7" fmla="*/ 165502 w 388930"/>
              <a:gd name="connsiteY7" fmla="*/ 182052 h 612358"/>
              <a:gd name="connsiteX8" fmla="*/ 103439 w 388930"/>
              <a:gd name="connsiteY8" fmla="*/ 273078 h 612358"/>
              <a:gd name="connsiteX9" fmla="*/ 53788 w 388930"/>
              <a:gd name="connsiteY9" fmla="*/ 364105 h 612358"/>
              <a:gd name="connsiteX10" fmla="*/ 4138 w 388930"/>
              <a:gd name="connsiteY10" fmla="*/ 504782 h 612358"/>
              <a:gd name="connsiteX11" fmla="*/ 0 w 388930"/>
              <a:gd name="connsiteY11" fmla="*/ 612358 h 612358"/>
              <a:gd name="connsiteX0" fmla="*/ 0 w 388930"/>
              <a:gd name="connsiteY0" fmla="*/ 612358 h 612358"/>
              <a:gd name="connsiteX1" fmla="*/ 86889 w 388930"/>
              <a:gd name="connsiteY1" fmla="*/ 467544 h 612358"/>
              <a:gd name="connsiteX2" fmla="*/ 190328 w 388930"/>
              <a:gd name="connsiteY2" fmla="*/ 310316 h 612358"/>
              <a:gd name="connsiteX3" fmla="*/ 268941 w 388930"/>
              <a:gd name="connsiteY3" fmla="*/ 182052 h 612358"/>
              <a:gd name="connsiteX4" fmla="*/ 331005 w 388930"/>
              <a:gd name="connsiteY4" fmla="*/ 91026 h 612358"/>
              <a:gd name="connsiteX5" fmla="*/ 388930 w 388930"/>
              <a:gd name="connsiteY5" fmla="*/ 0 h 612358"/>
              <a:gd name="connsiteX6" fmla="*/ 264804 w 388930"/>
              <a:gd name="connsiteY6" fmla="*/ 95163 h 612358"/>
              <a:gd name="connsiteX7" fmla="*/ 165502 w 388930"/>
              <a:gd name="connsiteY7" fmla="*/ 177915 h 612358"/>
              <a:gd name="connsiteX8" fmla="*/ 103439 w 388930"/>
              <a:gd name="connsiteY8" fmla="*/ 273078 h 612358"/>
              <a:gd name="connsiteX9" fmla="*/ 53788 w 388930"/>
              <a:gd name="connsiteY9" fmla="*/ 364105 h 612358"/>
              <a:gd name="connsiteX10" fmla="*/ 4138 w 388930"/>
              <a:gd name="connsiteY10" fmla="*/ 504782 h 612358"/>
              <a:gd name="connsiteX11" fmla="*/ 0 w 388930"/>
              <a:gd name="connsiteY11" fmla="*/ 612358 h 612358"/>
              <a:gd name="connsiteX0" fmla="*/ 0 w 388930"/>
              <a:gd name="connsiteY0" fmla="*/ 612358 h 612358"/>
              <a:gd name="connsiteX1" fmla="*/ 86889 w 388930"/>
              <a:gd name="connsiteY1" fmla="*/ 467544 h 612358"/>
              <a:gd name="connsiteX2" fmla="*/ 190328 w 388930"/>
              <a:gd name="connsiteY2" fmla="*/ 310316 h 612358"/>
              <a:gd name="connsiteX3" fmla="*/ 268941 w 388930"/>
              <a:gd name="connsiteY3" fmla="*/ 182052 h 612358"/>
              <a:gd name="connsiteX4" fmla="*/ 331005 w 388930"/>
              <a:gd name="connsiteY4" fmla="*/ 91026 h 612358"/>
              <a:gd name="connsiteX5" fmla="*/ 388930 w 388930"/>
              <a:gd name="connsiteY5" fmla="*/ 0 h 612358"/>
              <a:gd name="connsiteX6" fmla="*/ 256529 w 388930"/>
              <a:gd name="connsiteY6" fmla="*/ 86888 h 612358"/>
              <a:gd name="connsiteX7" fmla="*/ 165502 w 388930"/>
              <a:gd name="connsiteY7" fmla="*/ 177915 h 612358"/>
              <a:gd name="connsiteX8" fmla="*/ 103439 w 388930"/>
              <a:gd name="connsiteY8" fmla="*/ 273078 h 612358"/>
              <a:gd name="connsiteX9" fmla="*/ 53788 w 388930"/>
              <a:gd name="connsiteY9" fmla="*/ 364105 h 612358"/>
              <a:gd name="connsiteX10" fmla="*/ 4138 w 388930"/>
              <a:gd name="connsiteY10" fmla="*/ 504782 h 612358"/>
              <a:gd name="connsiteX11" fmla="*/ 0 w 388930"/>
              <a:gd name="connsiteY11" fmla="*/ 612358 h 612358"/>
              <a:gd name="connsiteX0" fmla="*/ 0 w 388930"/>
              <a:gd name="connsiteY0" fmla="*/ 612358 h 612358"/>
              <a:gd name="connsiteX1" fmla="*/ 86889 w 388930"/>
              <a:gd name="connsiteY1" fmla="*/ 467544 h 612358"/>
              <a:gd name="connsiteX2" fmla="*/ 190328 w 388930"/>
              <a:gd name="connsiteY2" fmla="*/ 310316 h 612358"/>
              <a:gd name="connsiteX3" fmla="*/ 268941 w 388930"/>
              <a:gd name="connsiteY3" fmla="*/ 182052 h 612358"/>
              <a:gd name="connsiteX4" fmla="*/ 331005 w 388930"/>
              <a:gd name="connsiteY4" fmla="*/ 91026 h 612358"/>
              <a:gd name="connsiteX5" fmla="*/ 388930 w 388930"/>
              <a:gd name="connsiteY5" fmla="*/ 0 h 612358"/>
              <a:gd name="connsiteX6" fmla="*/ 256529 w 388930"/>
              <a:gd name="connsiteY6" fmla="*/ 86888 h 612358"/>
              <a:gd name="connsiteX7" fmla="*/ 165502 w 388930"/>
              <a:gd name="connsiteY7" fmla="*/ 177915 h 612358"/>
              <a:gd name="connsiteX8" fmla="*/ 103439 w 388930"/>
              <a:gd name="connsiteY8" fmla="*/ 273078 h 612358"/>
              <a:gd name="connsiteX9" fmla="*/ 45513 w 388930"/>
              <a:gd name="connsiteY9" fmla="*/ 355830 h 612358"/>
              <a:gd name="connsiteX10" fmla="*/ 4138 w 388930"/>
              <a:gd name="connsiteY10" fmla="*/ 504782 h 612358"/>
              <a:gd name="connsiteX11" fmla="*/ 0 w 388930"/>
              <a:gd name="connsiteY11" fmla="*/ 612358 h 612358"/>
              <a:gd name="connsiteX0" fmla="*/ 0 w 388930"/>
              <a:gd name="connsiteY0" fmla="*/ 612358 h 612358"/>
              <a:gd name="connsiteX1" fmla="*/ 86889 w 388930"/>
              <a:gd name="connsiteY1" fmla="*/ 467544 h 612358"/>
              <a:gd name="connsiteX2" fmla="*/ 190328 w 388930"/>
              <a:gd name="connsiteY2" fmla="*/ 310316 h 612358"/>
              <a:gd name="connsiteX3" fmla="*/ 268941 w 388930"/>
              <a:gd name="connsiteY3" fmla="*/ 182052 h 612358"/>
              <a:gd name="connsiteX4" fmla="*/ 331005 w 388930"/>
              <a:gd name="connsiteY4" fmla="*/ 91026 h 612358"/>
              <a:gd name="connsiteX5" fmla="*/ 388930 w 388930"/>
              <a:gd name="connsiteY5" fmla="*/ 0 h 612358"/>
              <a:gd name="connsiteX6" fmla="*/ 256529 w 388930"/>
              <a:gd name="connsiteY6" fmla="*/ 86888 h 612358"/>
              <a:gd name="connsiteX7" fmla="*/ 165502 w 388930"/>
              <a:gd name="connsiteY7" fmla="*/ 177915 h 612358"/>
              <a:gd name="connsiteX8" fmla="*/ 111715 w 388930"/>
              <a:gd name="connsiteY8" fmla="*/ 256528 h 612358"/>
              <a:gd name="connsiteX9" fmla="*/ 45513 w 388930"/>
              <a:gd name="connsiteY9" fmla="*/ 355830 h 612358"/>
              <a:gd name="connsiteX10" fmla="*/ 4138 w 388930"/>
              <a:gd name="connsiteY10" fmla="*/ 504782 h 612358"/>
              <a:gd name="connsiteX11" fmla="*/ 0 w 388930"/>
              <a:gd name="connsiteY11" fmla="*/ 612358 h 612358"/>
              <a:gd name="connsiteX0" fmla="*/ 0 w 388930"/>
              <a:gd name="connsiteY0" fmla="*/ 612358 h 612358"/>
              <a:gd name="connsiteX1" fmla="*/ 86889 w 388930"/>
              <a:gd name="connsiteY1" fmla="*/ 467544 h 612358"/>
              <a:gd name="connsiteX2" fmla="*/ 190328 w 388930"/>
              <a:gd name="connsiteY2" fmla="*/ 310316 h 612358"/>
              <a:gd name="connsiteX3" fmla="*/ 268941 w 388930"/>
              <a:gd name="connsiteY3" fmla="*/ 182052 h 612358"/>
              <a:gd name="connsiteX4" fmla="*/ 331005 w 388930"/>
              <a:gd name="connsiteY4" fmla="*/ 91026 h 612358"/>
              <a:gd name="connsiteX5" fmla="*/ 388930 w 388930"/>
              <a:gd name="connsiteY5" fmla="*/ 0 h 612358"/>
              <a:gd name="connsiteX6" fmla="*/ 256529 w 388930"/>
              <a:gd name="connsiteY6" fmla="*/ 86888 h 612358"/>
              <a:gd name="connsiteX7" fmla="*/ 165502 w 388930"/>
              <a:gd name="connsiteY7" fmla="*/ 177915 h 612358"/>
              <a:gd name="connsiteX8" fmla="*/ 111715 w 388930"/>
              <a:gd name="connsiteY8" fmla="*/ 256528 h 612358"/>
              <a:gd name="connsiteX9" fmla="*/ 45513 w 388930"/>
              <a:gd name="connsiteY9" fmla="*/ 364105 h 612358"/>
              <a:gd name="connsiteX10" fmla="*/ 4138 w 388930"/>
              <a:gd name="connsiteY10" fmla="*/ 504782 h 612358"/>
              <a:gd name="connsiteX11" fmla="*/ 0 w 388930"/>
              <a:gd name="connsiteY11" fmla="*/ 612358 h 612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8930" h="612358">
                <a:moveTo>
                  <a:pt x="0" y="612358"/>
                </a:moveTo>
                <a:lnTo>
                  <a:pt x="86889" y="467544"/>
                </a:lnTo>
                <a:lnTo>
                  <a:pt x="190328" y="310316"/>
                </a:lnTo>
                <a:lnTo>
                  <a:pt x="268941" y="182052"/>
                </a:lnTo>
                <a:lnTo>
                  <a:pt x="331005" y="91026"/>
                </a:lnTo>
                <a:lnTo>
                  <a:pt x="388930" y="0"/>
                </a:lnTo>
                <a:lnTo>
                  <a:pt x="256529" y="86888"/>
                </a:lnTo>
                <a:lnTo>
                  <a:pt x="165502" y="177915"/>
                </a:lnTo>
                <a:lnTo>
                  <a:pt x="111715" y="256528"/>
                </a:lnTo>
                <a:lnTo>
                  <a:pt x="45513" y="364105"/>
                </a:lnTo>
                <a:lnTo>
                  <a:pt x="4138" y="504782"/>
                </a:lnTo>
                <a:lnTo>
                  <a:pt x="0" y="612358"/>
                </a:lnTo>
                <a:close/>
              </a:path>
            </a:pathLst>
          </a:custGeom>
          <a:solidFill>
            <a:srgbClr val="0000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p:nvPr/>
        </p:nvCxnSpPr>
        <p:spPr>
          <a:xfrm flipV="1">
            <a:off x="6097870" y="1408064"/>
            <a:ext cx="880741" cy="13463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6098805" y="2763078"/>
            <a:ext cx="2242113" cy="18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6105350" y="1424893"/>
            <a:ext cx="3740" cy="134822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Arc 33"/>
          <p:cNvSpPr/>
          <p:nvPr/>
        </p:nvSpPr>
        <p:spPr>
          <a:xfrm>
            <a:off x="6516687" y="2126455"/>
            <a:ext cx="556903" cy="654116"/>
          </a:xfrm>
          <a:custGeom>
            <a:avLst/>
            <a:gdLst>
              <a:gd name="connsiteX0" fmla="*/ 552450 w 1104900"/>
              <a:gd name="connsiteY0" fmla="*/ 0 h 1168400"/>
              <a:gd name="connsiteX1" fmla="*/ 974686 w 1104900"/>
              <a:gd name="connsiteY1" fmla="*/ 207471 h 1168400"/>
              <a:gd name="connsiteX2" fmla="*/ 1101701 w 1104900"/>
              <a:gd name="connsiteY2" fmla="*/ 646972 h 1168400"/>
              <a:gd name="connsiteX3" fmla="*/ 552450 w 1104900"/>
              <a:gd name="connsiteY3" fmla="*/ 584200 h 1168400"/>
              <a:gd name="connsiteX4" fmla="*/ 552450 w 1104900"/>
              <a:gd name="connsiteY4" fmla="*/ 0 h 1168400"/>
              <a:gd name="connsiteX0" fmla="*/ 552450 w 1104900"/>
              <a:gd name="connsiteY0" fmla="*/ 0 h 1168400"/>
              <a:gd name="connsiteX1" fmla="*/ 974686 w 1104900"/>
              <a:gd name="connsiteY1" fmla="*/ 207471 h 1168400"/>
              <a:gd name="connsiteX2" fmla="*/ 1101701 w 1104900"/>
              <a:gd name="connsiteY2" fmla="*/ 646972 h 1168400"/>
              <a:gd name="connsiteX0" fmla="*/ 0 w 552451"/>
              <a:gd name="connsiteY0" fmla="*/ 0 h 646972"/>
              <a:gd name="connsiteX1" fmla="*/ 422236 w 552451"/>
              <a:gd name="connsiteY1" fmla="*/ 207471 h 646972"/>
              <a:gd name="connsiteX2" fmla="*/ 549251 w 552451"/>
              <a:gd name="connsiteY2" fmla="*/ 646972 h 646972"/>
              <a:gd name="connsiteX3" fmla="*/ 0 w 552451"/>
              <a:gd name="connsiteY3" fmla="*/ 584200 h 646972"/>
              <a:gd name="connsiteX4" fmla="*/ 0 w 552451"/>
              <a:gd name="connsiteY4" fmla="*/ 0 h 646972"/>
              <a:gd name="connsiteX0" fmla="*/ 0 w 552451"/>
              <a:gd name="connsiteY0" fmla="*/ 0 h 646972"/>
              <a:gd name="connsiteX1" fmla="*/ 415886 w 552451"/>
              <a:gd name="connsiteY1" fmla="*/ 239221 h 646972"/>
              <a:gd name="connsiteX2" fmla="*/ 549251 w 552451"/>
              <a:gd name="connsiteY2" fmla="*/ 646972 h 646972"/>
              <a:gd name="connsiteX0" fmla="*/ 0 w 552172"/>
              <a:gd name="connsiteY0" fmla="*/ 0 h 646972"/>
              <a:gd name="connsiteX1" fmla="*/ 415092 w 552172"/>
              <a:gd name="connsiteY1" fmla="*/ 233665 h 646972"/>
              <a:gd name="connsiteX2" fmla="*/ 549251 w 552172"/>
              <a:gd name="connsiteY2" fmla="*/ 646972 h 646972"/>
              <a:gd name="connsiteX3" fmla="*/ 0 w 552172"/>
              <a:gd name="connsiteY3" fmla="*/ 584200 h 646972"/>
              <a:gd name="connsiteX4" fmla="*/ 0 w 552172"/>
              <a:gd name="connsiteY4" fmla="*/ 0 h 646972"/>
              <a:gd name="connsiteX0" fmla="*/ 0 w 552172"/>
              <a:gd name="connsiteY0" fmla="*/ 0 h 646972"/>
              <a:gd name="connsiteX1" fmla="*/ 415886 w 552172"/>
              <a:gd name="connsiteY1" fmla="*/ 239221 h 646972"/>
              <a:gd name="connsiteX2" fmla="*/ 549251 w 552172"/>
              <a:gd name="connsiteY2" fmla="*/ 646972 h 646972"/>
              <a:gd name="connsiteX0" fmla="*/ 2381 w 554553"/>
              <a:gd name="connsiteY0" fmla="*/ 2381 h 649353"/>
              <a:gd name="connsiteX1" fmla="*/ 417473 w 554553"/>
              <a:gd name="connsiteY1" fmla="*/ 236046 h 649353"/>
              <a:gd name="connsiteX2" fmla="*/ 551632 w 554553"/>
              <a:gd name="connsiteY2" fmla="*/ 649353 h 649353"/>
              <a:gd name="connsiteX3" fmla="*/ 2381 w 554553"/>
              <a:gd name="connsiteY3" fmla="*/ 586581 h 649353"/>
              <a:gd name="connsiteX4" fmla="*/ 2381 w 554553"/>
              <a:gd name="connsiteY4" fmla="*/ 2381 h 649353"/>
              <a:gd name="connsiteX0" fmla="*/ 0 w 554553"/>
              <a:gd name="connsiteY0" fmla="*/ 0 h 649353"/>
              <a:gd name="connsiteX1" fmla="*/ 418267 w 554553"/>
              <a:gd name="connsiteY1" fmla="*/ 241602 h 649353"/>
              <a:gd name="connsiteX2" fmla="*/ 551632 w 554553"/>
              <a:gd name="connsiteY2" fmla="*/ 649353 h 649353"/>
              <a:gd name="connsiteX0" fmla="*/ 4762 w 556934"/>
              <a:gd name="connsiteY0" fmla="*/ 7144 h 654116"/>
              <a:gd name="connsiteX1" fmla="*/ 419854 w 556934"/>
              <a:gd name="connsiteY1" fmla="*/ 240809 h 654116"/>
              <a:gd name="connsiteX2" fmla="*/ 554013 w 556934"/>
              <a:gd name="connsiteY2" fmla="*/ 654116 h 654116"/>
              <a:gd name="connsiteX3" fmla="*/ 4762 w 556934"/>
              <a:gd name="connsiteY3" fmla="*/ 591344 h 654116"/>
              <a:gd name="connsiteX4" fmla="*/ 4762 w 556934"/>
              <a:gd name="connsiteY4" fmla="*/ 7144 h 654116"/>
              <a:gd name="connsiteX0" fmla="*/ 0 w 556934"/>
              <a:gd name="connsiteY0" fmla="*/ 0 h 654116"/>
              <a:gd name="connsiteX1" fmla="*/ 420648 w 556934"/>
              <a:gd name="connsiteY1" fmla="*/ 246365 h 654116"/>
              <a:gd name="connsiteX2" fmla="*/ 554013 w 556934"/>
              <a:gd name="connsiteY2" fmla="*/ 654116 h 654116"/>
              <a:gd name="connsiteX0" fmla="*/ 4762 w 556934"/>
              <a:gd name="connsiteY0" fmla="*/ 7144 h 654116"/>
              <a:gd name="connsiteX1" fmla="*/ 419854 w 556934"/>
              <a:gd name="connsiteY1" fmla="*/ 240809 h 654116"/>
              <a:gd name="connsiteX2" fmla="*/ 554013 w 556934"/>
              <a:gd name="connsiteY2" fmla="*/ 654116 h 654116"/>
              <a:gd name="connsiteX3" fmla="*/ 4762 w 556934"/>
              <a:gd name="connsiteY3" fmla="*/ 591344 h 654116"/>
              <a:gd name="connsiteX4" fmla="*/ 4762 w 556934"/>
              <a:gd name="connsiteY4" fmla="*/ 7144 h 654116"/>
              <a:gd name="connsiteX0" fmla="*/ 0 w 556934"/>
              <a:gd name="connsiteY0" fmla="*/ 0 h 654116"/>
              <a:gd name="connsiteX1" fmla="*/ 420648 w 556934"/>
              <a:gd name="connsiteY1" fmla="*/ 246365 h 654116"/>
              <a:gd name="connsiteX2" fmla="*/ 554013 w 556934"/>
              <a:gd name="connsiteY2" fmla="*/ 654116 h 654116"/>
              <a:gd name="connsiteX0" fmla="*/ 4762 w 559223"/>
              <a:gd name="connsiteY0" fmla="*/ 7144 h 654116"/>
              <a:gd name="connsiteX1" fmla="*/ 419854 w 559223"/>
              <a:gd name="connsiteY1" fmla="*/ 240809 h 654116"/>
              <a:gd name="connsiteX2" fmla="*/ 554013 w 559223"/>
              <a:gd name="connsiteY2" fmla="*/ 654116 h 654116"/>
              <a:gd name="connsiteX3" fmla="*/ 4762 w 559223"/>
              <a:gd name="connsiteY3" fmla="*/ 591344 h 654116"/>
              <a:gd name="connsiteX4" fmla="*/ 4762 w 559223"/>
              <a:gd name="connsiteY4" fmla="*/ 7144 h 654116"/>
              <a:gd name="connsiteX0" fmla="*/ 0 w 559223"/>
              <a:gd name="connsiteY0" fmla="*/ 0 h 654116"/>
              <a:gd name="connsiteX1" fmla="*/ 420648 w 559223"/>
              <a:gd name="connsiteY1" fmla="*/ 246365 h 654116"/>
              <a:gd name="connsiteX2" fmla="*/ 556395 w 559223"/>
              <a:gd name="connsiteY2" fmla="*/ 632685 h 654116"/>
              <a:gd name="connsiteX0" fmla="*/ 4762 w 556903"/>
              <a:gd name="connsiteY0" fmla="*/ 7144 h 654116"/>
              <a:gd name="connsiteX1" fmla="*/ 419854 w 556903"/>
              <a:gd name="connsiteY1" fmla="*/ 240809 h 654116"/>
              <a:gd name="connsiteX2" fmla="*/ 554013 w 556903"/>
              <a:gd name="connsiteY2" fmla="*/ 654116 h 654116"/>
              <a:gd name="connsiteX3" fmla="*/ 4762 w 556903"/>
              <a:gd name="connsiteY3" fmla="*/ 591344 h 654116"/>
              <a:gd name="connsiteX4" fmla="*/ 4762 w 556903"/>
              <a:gd name="connsiteY4" fmla="*/ 7144 h 654116"/>
              <a:gd name="connsiteX0" fmla="*/ 0 w 556903"/>
              <a:gd name="connsiteY0" fmla="*/ 0 h 654116"/>
              <a:gd name="connsiteX1" fmla="*/ 420648 w 556903"/>
              <a:gd name="connsiteY1" fmla="*/ 246365 h 654116"/>
              <a:gd name="connsiteX2" fmla="*/ 556395 w 556903"/>
              <a:gd name="connsiteY2" fmla="*/ 632685 h 654116"/>
            </a:gdLst>
            <a:ahLst/>
            <a:cxnLst>
              <a:cxn ang="0">
                <a:pos x="connsiteX0" y="connsiteY0"/>
              </a:cxn>
              <a:cxn ang="0">
                <a:pos x="connsiteX1" y="connsiteY1"/>
              </a:cxn>
              <a:cxn ang="0">
                <a:pos x="connsiteX2" y="connsiteY2"/>
              </a:cxn>
            </a:cxnLst>
            <a:rect l="l" t="t" r="r" b="b"/>
            <a:pathLst>
              <a:path w="556903" h="654116" stroke="0" extrusionOk="0">
                <a:moveTo>
                  <a:pt x="4762" y="7144"/>
                </a:moveTo>
                <a:cubicBezTo>
                  <a:pt x="167538" y="7144"/>
                  <a:pt x="314886" y="109249"/>
                  <a:pt x="419854" y="240809"/>
                </a:cubicBezTo>
                <a:cubicBezTo>
                  <a:pt x="517194" y="362808"/>
                  <a:pt x="570232" y="495418"/>
                  <a:pt x="554013" y="654116"/>
                </a:cubicBezTo>
                <a:lnTo>
                  <a:pt x="4762" y="591344"/>
                </a:lnTo>
                <a:lnTo>
                  <a:pt x="4762" y="7144"/>
                </a:lnTo>
                <a:close/>
              </a:path>
              <a:path w="556903" h="654116" fill="none">
                <a:moveTo>
                  <a:pt x="0" y="0"/>
                </a:moveTo>
                <a:cubicBezTo>
                  <a:pt x="174682" y="21431"/>
                  <a:pt x="315680" y="114805"/>
                  <a:pt x="420648" y="246365"/>
                </a:cubicBezTo>
                <a:cubicBezTo>
                  <a:pt x="517988" y="368364"/>
                  <a:pt x="555945" y="476368"/>
                  <a:pt x="556395" y="632685"/>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 name="Arc 38"/>
          <p:cNvSpPr/>
          <p:nvPr/>
        </p:nvSpPr>
        <p:spPr>
          <a:xfrm rot="16200000">
            <a:off x="6025752" y="2210991"/>
            <a:ext cx="626269" cy="457200"/>
          </a:xfrm>
          <a:custGeom>
            <a:avLst/>
            <a:gdLst>
              <a:gd name="connsiteX0" fmla="*/ 457200 w 914400"/>
              <a:gd name="connsiteY0" fmla="*/ 0 h 914400"/>
              <a:gd name="connsiteX1" fmla="*/ 914400 w 914400"/>
              <a:gd name="connsiteY1" fmla="*/ 457200 h 914400"/>
              <a:gd name="connsiteX2" fmla="*/ 457200 w 914400"/>
              <a:gd name="connsiteY2" fmla="*/ 457200 h 914400"/>
              <a:gd name="connsiteX3" fmla="*/ 457200 w 914400"/>
              <a:gd name="connsiteY3" fmla="*/ 0 h 914400"/>
              <a:gd name="connsiteX0" fmla="*/ 457200 w 914400"/>
              <a:gd name="connsiteY0" fmla="*/ 0 h 914400"/>
              <a:gd name="connsiteX1" fmla="*/ 914400 w 914400"/>
              <a:gd name="connsiteY1" fmla="*/ 457200 h 914400"/>
              <a:gd name="connsiteX0" fmla="*/ 0 w 626269"/>
              <a:gd name="connsiteY0" fmla="*/ 0 h 457200"/>
              <a:gd name="connsiteX1" fmla="*/ 457200 w 626269"/>
              <a:gd name="connsiteY1" fmla="*/ 457200 h 457200"/>
              <a:gd name="connsiteX2" fmla="*/ 0 w 626269"/>
              <a:gd name="connsiteY2" fmla="*/ 457200 h 457200"/>
              <a:gd name="connsiteX3" fmla="*/ 0 w 626269"/>
              <a:gd name="connsiteY3" fmla="*/ 0 h 457200"/>
              <a:gd name="connsiteX0" fmla="*/ 0 w 626269"/>
              <a:gd name="connsiteY0" fmla="*/ 0 h 457200"/>
              <a:gd name="connsiteX1" fmla="*/ 626269 w 626269"/>
              <a:gd name="connsiteY1" fmla="*/ 395287 h 457200"/>
              <a:gd name="connsiteX0" fmla="*/ 0 w 626269"/>
              <a:gd name="connsiteY0" fmla="*/ 0 h 457200"/>
              <a:gd name="connsiteX1" fmla="*/ 457200 w 626269"/>
              <a:gd name="connsiteY1" fmla="*/ 457200 h 457200"/>
              <a:gd name="connsiteX2" fmla="*/ 0 w 626269"/>
              <a:gd name="connsiteY2" fmla="*/ 457200 h 457200"/>
              <a:gd name="connsiteX3" fmla="*/ 0 w 626269"/>
              <a:gd name="connsiteY3" fmla="*/ 0 h 457200"/>
              <a:gd name="connsiteX0" fmla="*/ 0 w 626269"/>
              <a:gd name="connsiteY0" fmla="*/ 0 h 457200"/>
              <a:gd name="connsiteX1" fmla="*/ 626269 w 626269"/>
              <a:gd name="connsiteY1" fmla="*/ 395287 h 457200"/>
            </a:gdLst>
            <a:ahLst/>
            <a:cxnLst>
              <a:cxn ang="0">
                <a:pos x="connsiteX0" y="connsiteY0"/>
              </a:cxn>
              <a:cxn ang="0">
                <a:pos x="connsiteX1" y="connsiteY1"/>
              </a:cxn>
            </a:cxnLst>
            <a:rect l="l" t="t" r="r" b="b"/>
            <a:pathLst>
              <a:path w="626269" h="457200" stroke="0" extrusionOk="0">
                <a:moveTo>
                  <a:pt x="0" y="0"/>
                </a:moveTo>
                <a:cubicBezTo>
                  <a:pt x="252505" y="0"/>
                  <a:pt x="457200" y="204695"/>
                  <a:pt x="457200" y="457200"/>
                </a:cubicBezTo>
                <a:lnTo>
                  <a:pt x="0" y="457200"/>
                </a:lnTo>
                <a:lnTo>
                  <a:pt x="0" y="0"/>
                </a:lnTo>
                <a:close/>
              </a:path>
              <a:path w="626269" h="457200" fill="none">
                <a:moveTo>
                  <a:pt x="0" y="0"/>
                </a:moveTo>
                <a:cubicBezTo>
                  <a:pt x="252505" y="0"/>
                  <a:pt x="538163" y="164217"/>
                  <a:pt x="626269" y="395287"/>
                </a:cubicBezTo>
              </a:path>
            </a:pathLst>
          </a:custGeom>
          <a:ln w="254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タイトル 1">
            <a:extLst>
              <a:ext uri="{FF2B5EF4-FFF2-40B4-BE49-F238E27FC236}">
                <a16:creationId xmlns:a16="http://schemas.microsoft.com/office/drawing/2014/main" id="{EEADFC2C-4745-40F6-BFA5-12A3C92FCA6A}"/>
              </a:ext>
            </a:extLst>
          </p:cNvPr>
          <p:cNvSpPr>
            <a:spLocks noGrp="1"/>
          </p:cNvSpPr>
          <p:nvPr>
            <p:ph type="title"/>
          </p:nvPr>
        </p:nvSpPr>
        <p:spPr>
          <a:xfrm>
            <a:off x="628650" y="286524"/>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25" name="テキスト ボックス 24">
            <a:extLst>
              <a:ext uri="{FF2B5EF4-FFF2-40B4-BE49-F238E27FC236}">
                <a16:creationId xmlns:a16="http://schemas.microsoft.com/office/drawing/2014/main" id="{5AD824D2-EE0B-4671-B791-77858D20E03B}"/>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p:spTree>
    <p:extLst>
      <p:ext uri="{BB962C8B-B14F-4D97-AF65-F5344CB8AC3E}">
        <p14:creationId xmlns:p14="http://schemas.microsoft.com/office/powerpoint/2010/main" val="12546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blinds(horizontal)">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5">
                                            <p:txEl>
                                              <p:pRg st="2" end="2"/>
                                            </p:txEl>
                                          </p:spTgt>
                                        </p:tgtEl>
                                        <p:attrNameLst>
                                          <p:attrName>style.visibility</p:attrName>
                                        </p:attrNameLst>
                                      </p:cBhvr>
                                      <p:to>
                                        <p:strVal val="visible"/>
                                      </p:to>
                                    </p:set>
                                    <p:animEffect transition="in" filter="blinds(horizontal)">
                                      <p:cBhvr>
                                        <p:cTn id="12" dur="500"/>
                                        <p:tgtEl>
                                          <p:spTgt spid="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vertical)">
                                      <p:cBhvr>
                                        <p:cTn id="17" dur="500"/>
                                        <p:tgtEl>
                                          <p:spTgt spid="30"/>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linds(horizontal)">
                                      <p:cBhvr>
                                        <p:cTn id="25" dur="500"/>
                                        <p:tgtEl>
                                          <p:spTgt spid="3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linds(horizont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blinds(horizontal)">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blinds(horizontal)">
                                      <p:cBhvr>
                                        <p:cTn id="41" dur="5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35">
                                            <p:txEl>
                                              <p:pRg st="4" end="4"/>
                                            </p:txEl>
                                          </p:spTgt>
                                        </p:tgtEl>
                                        <p:attrNameLst>
                                          <p:attrName>style.visibility</p:attrName>
                                        </p:attrNameLst>
                                      </p:cBhvr>
                                      <p:to>
                                        <p:strVal val="visible"/>
                                      </p:to>
                                    </p:set>
                                    <p:animEffect transition="in" filter="blinds(horizontal)">
                                      <p:cBhvr>
                                        <p:cTn id="46" dur="500"/>
                                        <p:tgtEl>
                                          <p:spTgt spid="35">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7" presetClass="emph" presetSubtype="2" fill="hold" nodeType="clickEffect">
                                  <p:stCondLst>
                                    <p:cond delay="0"/>
                                  </p:stCondLst>
                                  <p:childTnLst>
                                    <p:animClr clrSpc="rgb" dir="cw">
                                      <p:cBhvr>
                                        <p:cTn id="50" dur="500" fill="hold"/>
                                        <p:tgtEl>
                                          <p:spTgt spid="30"/>
                                        </p:tgtEl>
                                        <p:attrNameLst>
                                          <p:attrName>stroke.color</p:attrName>
                                        </p:attrNameLst>
                                      </p:cBhvr>
                                      <p:to>
                                        <a:srgbClr val="FF0000"/>
                                      </p:to>
                                    </p:animClr>
                                    <p:set>
                                      <p:cBhvr>
                                        <p:cTn id="51" dur="500" fill="hold"/>
                                        <p:tgtEl>
                                          <p:spTgt spid="30"/>
                                        </p:tgtEl>
                                        <p:attrNameLst>
                                          <p:attrName>stroke.on</p:attrName>
                                        </p:attrNameLst>
                                      </p:cBhvr>
                                      <p:to>
                                        <p:strVal val="true"/>
                                      </p:to>
                                    </p:set>
                                  </p:childTnLst>
                                </p:cTn>
                              </p:par>
                              <p:par>
                                <p:cTn id="52" presetID="7" presetClass="emph" presetSubtype="2" fill="hold" nodeType="withEffect">
                                  <p:stCondLst>
                                    <p:cond delay="0"/>
                                  </p:stCondLst>
                                  <p:childTnLst>
                                    <p:animClr clrSpc="rgb" dir="cw">
                                      <p:cBhvr>
                                        <p:cTn id="53" dur="500" fill="hold"/>
                                        <p:tgtEl>
                                          <p:spTgt spid="8"/>
                                        </p:tgtEl>
                                        <p:attrNameLst>
                                          <p:attrName>stroke.color</p:attrName>
                                        </p:attrNameLst>
                                      </p:cBhvr>
                                      <p:to>
                                        <a:srgbClr val="FF0000"/>
                                      </p:to>
                                    </p:animClr>
                                    <p:set>
                                      <p:cBhvr>
                                        <p:cTn id="54" dur="500" fill="hold"/>
                                        <p:tgtEl>
                                          <p:spTgt spid="8"/>
                                        </p:tgtEl>
                                        <p:attrNameLst>
                                          <p:attrName>stroke.on</p:attrName>
                                        </p:attrNameLst>
                                      </p:cBhvr>
                                      <p:to>
                                        <p:strVal val="true"/>
                                      </p:to>
                                    </p:set>
                                  </p:childTnLst>
                                </p:cTn>
                              </p:par>
                              <p:par>
                                <p:cTn id="55" presetID="3" presetClass="emph" presetSubtype="2" fill="hold" grpId="1" nodeType="withEffect">
                                  <p:stCondLst>
                                    <p:cond delay="0"/>
                                  </p:stCondLst>
                                  <p:childTnLst>
                                    <p:animClr clrSpc="rgb" dir="cw">
                                      <p:cBhvr override="childStyle">
                                        <p:cTn id="56" dur="500" fill="hold"/>
                                        <p:tgtEl>
                                          <p:spTgt spid="14"/>
                                        </p:tgtEl>
                                        <p:attrNameLst>
                                          <p:attrName>style.color</p:attrName>
                                        </p:attrNameLst>
                                      </p:cBhvr>
                                      <p:to>
                                        <a:srgbClr val="FF0000"/>
                                      </p:to>
                                    </p:animClr>
                                  </p:childTnLst>
                                </p:cTn>
                              </p:par>
                              <p:par>
                                <p:cTn id="57" presetID="3" presetClass="emph" presetSubtype="2" fill="hold" grpId="1" nodeType="withEffect">
                                  <p:stCondLst>
                                    <p:cond delay="0"/>
                                  </p:stCondLst>
                                  <p:childTnLst>
                                    <p:animClr clrSpc="rgb" dir="cw">
                                      <p:cBhvr override="childStyle">
                                        <p:cTn id="58" dur="500" fill="hold"/>
                                        <p:tgtEl>
                                          <p:spTgt spid="29"/>
                                        </p:tgtEl>
                                        <p:attrNameLst>
                                          <p:attrName>style.color</p:attrName>
                                        </p:attrNameLst>
                                      </p:cBhvr>
                                      <p:to>
                                        <a:srgbClr val="FF0000"/>
                                      </p:to>
                                    </p:animClr>
                                  </p:childTnLst>
                                </p:cTn>
                              </p:par>
                              <p:par>
                                <p:cTn id="59" presetID="3" presetClass="entr" presetSubtype="1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blinds(horizontal)">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7" presetClass="emph" presetSubtype="2" fill="hold" nodeType="clickEffect">
                                  <p:stCondLst>
                                    <p:cond delay="0"/>
                                  </p:stCondLst>
                                  <p:childTnLst>
                                    <p:animClr clrSpc="rgb" dir="cw">
                                      <p:cBhvr>
                                        <p:cTn id="65" dur="500" fill="hold"/>
                                        <p:tgtEl>
                                          <p:spTgt spid="30"/>
                                        </p:tgtEl>
                                        <p:attrNameLst>
                                          <p:attrName>stroke.color</p:attrName>
                                        </p:attrNameLst>
                                      </p:cBhvr>
                                      <p:to>
                                        <a:schemeClr val="tx1"/>
                                      </p:to>
                                    </p:animClr>
                                    <p:set>
                                      <p:cBhvr>
                                        <p:cTn id="66" dur="500" fill="hold"/>
                                        <p:tgtEl>
                                          <p:spTgt spid="30"/>
                                        </p:tgtEl>
                                        <p:attrNameLst>
                                          <p:attrName>stroke.on</p:attrName>
                                        </p:attrNameLst>
                                      </p:cBhvr>
                                      <p:to>
                                        <p:strVal val="true"/>
                                      </p:to>
                                    </p:set>
                                  </p:childTnLst>
                                </p:cTn>
                              </p:par>
                              <p:par>
                                <p:cTn id="67" presetID="7" presetClass="emph" presetSubtype="2" fill="hold" nodeType="withEffect">
                                  <p:stCondLst>
                                    <p:cond delay="0"/>
                                  </p:stCondLst>
                                  <p:childTnLst>
                                    <p:animClr clrSpc="rgb" dir="cw">
                                      <p:cBhvr>
                                        <p:cTn id="68" dur="500" fill="hold"/>
                                        <p:tgtEl>
                                          <p:spTgt spid="8"/>
                                        </p:tgtEl>
                                        <p:attrNameLst>
                                          <p:attrName>stroke.color</p:attrName>
                                        </p:attrNameLst>
                                      </p:cBhvr>
                                      <p:to>
                                        <a:schemeClr val="tx1"/>
                                      </p:to>
                                    </p:animClr>
                                    <p:set>
                                      <p:cBhvr>
                                        <p:cTn id="69" dur="500" fill="hold"/>
                                        <p:tgtEl>
                                          <p:spTgt spid="8"/>
                                        </p:tgtEl>
                                        <p:attrNameLst>
                                          <p:attrName>stroke.on</p:attrName>
                                        </p:attrNameLst>
                                      </p:cBhvr>
                                      <p:to>
                                        <p:strVal val="true"/>
                                      </p:to>
                                    </p:set>
                                  </p:childTnLst>
                                </p:cTn>
                              </p:par>
                              <p:par>
                                <p:cTn id="70" presetID="3" presetClass="emph" presetSubtype="2" fill="hold" grpId="2" nodeType="withEffect">
                                  <p:stCondLst>
                                    <p:cond delay="0"/>
                                  </p:stCondLst>
                                  <p:childTnLst>
                                    <p:animClr clrSpc="rgb" dir="cw">
                                      <p:cBhvr override="childStyle">
                                        <p:cTn id="71" dur="500" fill="hold"/>
                                        <p:tgtEl>
                                          <p:spTgt spid="14"/>
                                        </p:tgtEl>
                                        <p:attrNameLst>
                                          <p:attrName>style.color</p:attrName>
                                        </p:attrNameLst>
                                      </p:cBhvr>
                                      <p:to>
                                        <a:schemeClr val="tx1"/>
                                      </p:to>
                                    </p:animClr>
                                  </p:childTnLst>
                                </p:cTn>
                              </p:par>
                              <p:par>
                                <p:cTn id="72" presetID="3" presetClass="emph" presetSubtype="2" fill="hold" grpId="2" nodeType="withEffect">
                                  <p:stCondLst>
                                    <p:cond delay="0"/>
                                  </p:stCondLst>
                                  <p:childTnLst>
                                    <p:animClr clrSpc="rgb" dir="cw">
                                      <p:cBhvr override="childStyle">
                                        <p:cTn id="73" dur="500" fill="hold"/>
                                        <p:tgtEl>
                                          <p:spTgt spid="29"/>
                                        </p:tgtEl>
                                        <p:attrNameLst>
                                          <p:attrName>style.color</p:attrName>
                                        </p:attrNameLst>
                                      </p:cBhvr>
                                      <p:to>
                                        <a:schemeClr val="tx1"/>
                                      </p:to>
                                    </p:animClr>
                                  </p:childTnLst>
                                </p:cTn>
                              </p:par>
                              <p:par>
                                <p:cTn id="74" presetID="3" presetClass="exit" presetSubtype="10" fill="hold" grpId="1" nodeType="withEffect">
                                  <p:stCondLst>
                                    <p:cond delay="0"/>
                                  </p:stCondLst>
                                  <p:childTnLst>
                                    <p:animEffect transition="out" filter="blinds(horizontal)">
                                      <p:cBhvr>
                                        <p:cTn id="75" dur="500"/>
                                        <p:tgtEl>
                                          <p:spTgt spid="34"/>
                                        </p:tgtEl>
                                      </p:cBhvr>
                                    </p:animEffect>
                                    <p:set>
                                      <p:cBhvr>
                                        <p:cTn id="76" dur="1" fill="hold">
                                          <p:stCondLst>
                                            <p:cond delay="499"/>
                                          </p:stCondLst>
                                        </p:cTn>
                                        <p:tgtEl>
                                          <p:spTgt spid="34"/>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nodeType="clickEffect">
                                  <p:stCondLst>
                                    <p:cond delay="0"/>
                                  </p:stCondLst>
                                  <p:childTnLst>
                                    <p:set>
                                      <p:cBhvr>
                                        <p:cTn id="80" dur="1" fill="hold">
                                          <p:stCondLst>
                                            <p:cond delay="0"/>
                                          </p:stCondLst>
                                        </p:cTn>
                                        <p:tgtEl>
                                          <p:spTgt spid="35">
                                            <p:txEl>
                                              <p:pRg st="5" end="5"/>
                                            </p:txEl>
                                          </p:spTgt>
                                        </p:tgtEl>
                                        <p:attrNameLst>
                                          <p:attrName>style.visibility</p:attrName>
                                        </p:attrNameLst>
                                      </p:cBhvr>
                                      <p:to>
                                        <p:strVal val="visible"/>
                                      </p:to>
                                    </p:set>
                                    <p:animEffect transition="in" filter="blinds(horizontal)">
                                      <p:cBhvr>
                                        <p:cTn id="81" dur="500"/>
                                        <p:tgtEl>
                                          <p:spTgt spid="35">
                                            <p:txEl>
                                              <p:pRg st="5" end="5"/>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7" presetClass="emph" presetSubtype="2" fill="hold" nodeType="clickEffect">
                                  <p:stCondLst>
                                    <p:cond delay="0"/>
                                  </p:stCondLst>
                                  <p:childTnLst>
                                    <p:animClr clrSpc="rgb" dir="cw">
                                      <p:cBhvr>
                                        <p:cTn id="85" dur="500" fill="hold"/>
                                        <p:tgtEl>
                                          <p:spTgt spid="31"/>
                                        </p:tgtEl>
                                        <p:attrNameLst>
                                          <p:attrName>stroke.color</p:attrName>
                                        </p:attrNameLst>
                                      </p:cBhvr>
                                      <p:to>
                                        <a:schemeClr val="hlink"/>
                                      </p:to>
                                    </p:animClr>
                                    <p:set>
                                      <p:cBhvr>
                                        <p:cTn id="86" dur="500" fill="hold"/>
                                        <p:tgtEl>
                                          <p:spTgt spid="31"/>
                                        </p:tgtEl>
                                        <p:attrNameLst>
                                          <p:attrName>stroke.on</p:attrName>
                                        </p:attrNameLst>
                                      </p:cBhvr>
                                      <p:to>
                                        <p:strVal val="true"/>
                                      </p:to>
                                    </p:set>
                                  </p:childTnLst>
                                </p:cTn>
                              </p:par>
                              <p:par>
                                <p:cTn id="87" presetID="7" presetClass="emph" presetSubtype="2" fill="hold" nodeType="withEffect">
                                  <p:stCondLst>
                                    <p:cond delay="0"/>
                                  </p:stCondLst>
                                  <p:childTnLst>
                                    <p:animClr clrSpc="rgb" dir="cw">
                                      <p:cBhvr>
                                        <p:cTn id="88" dur="500" fill="hold"/>
                                        <p:tgtEl>
                                          <p:spTgt spid="8"/>
                                        </p:tgtEl>
                                        <p:attrNameLst>
                                          <p:attrName>stroke.color</p:attrName>
                                        </p:attrNameLst>
                                      </p:cBhvr>
                                      <p:to>
                                        <a:schemeClr val="hlink"/>
                                      </p:to>
                                    </p:animClr>
                                    <p:set>
                                      <p:cBhvr>
                                        <p:cTn id="89" dur="500" fill="hold"/>
                                        <p:tgtEl>
                                          <p:spTgt spid="8"/>
                                        </p:tgtEl>
                                        <p:attrNameLst>
                                          <p:attrName>stroke.on</p:attrName>
                                        </p:attrNameLst>
                                      </p:cBhvr>
                                      <p:to>
                                        <p:strVal val="true"/>
                                      </p:to>
                                    </p:set>
                                  </p:childTnLst>
                                </p:cTn>
                              </p:par>
                              <p:par>
                                <p:cTn id="90" presetID="3" presetClass="emph" presetSubtype="2" fill="hold" grpId="1" nodeType="withEffect">
                                  <p:stCondLst>
                                    <p:cond delay="0"/>
                                  </p:stCondLst>
                                  <p:childTnLst>
                                    <p:animClr clrSpc="rgb" dir="cw">
                                      <p:cBhvr override="childStyle">
                                        <p:cTn id="91" dur="500" fill="hold"/>
                                        <p:tgtEl>
                                          <p:spTgt spid="15"/>
                                        </p:tgtEl>
                                        <p:attrNameLst>
                                          <p:attrName>style.color</p:attrName>
                                        </p:attrNameLst>
                                      </p:cBhvr>
                                      <p:to>
                                        <a:schemeClr val="hlink"/>
                                      </p:to>
                                    </p:animClr>
                                  </p:childTnLst>
                                </p:cTn>
                              </p:par>
                              <p:par>
                                <p:cTn id="92" presetID="3" presetClass="emph" presetSubtype="2" fill="hold" grpId="3" nodeType="withEffect">
                                  <p:stCondLst>
                                    <p:cond delay="0"/>
                                  </p:stCondLst>
                                  <p:childTnLst>
                                    <p:animClr clrSpc="rgb" dir="cw">
                                      <p:cBhvr override="childStyle">
                                        <p:cTn id="93" dur="500" fill="hold"/>
                                        <p:tgtEl>
                                          <p:spTgt spid="29"/>
                                        </p:tgtEl>
                                        <p:attrNameLst>
                                          <p:attrName>style.color</p:attrName>
                                        </p:attrNameLst>
                                      </p:cBhvr>
                                      <p:to>
                                        <a:schemeClr val="hlink"/>
                                      </p:to>
                                    </p:animClr>
                                  </p:childTnLst>
                                </p:cTn>
                              </p:par>
                              <p:par>
                                <p:cTn id="94" presetID="3" presetClass="entr" presetSubtype="1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blinds(horizontal)">
                                      <p:cBhvr>
                                        <p:cTn id="96" dur="500"/>
                                        <p:tgtEl>
                                          <p:spTgt spid="39"/>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mph" presetSubtype="2" fill="hold" grpId="2" nodeType="clickEffect">
                                  <p:stCondLst>
                                    <p:cond delay="0"/>
                                  </p:stCondLst>
                                  <p:childTnLst>
                                    <p:animClr clrSpc="rgb" dir="cw">
                                      <p:cBhvr override="childStyle">
                                        <p:cTn id="100" dur="500" fill="hold"/>
                                        <p:tgtEl>
                                          <p:spTgt spid="15"/>
                                        </p:tgtEl>
                                        <p:attrNameLst>
                                          <p:attrName>style.color</p:attrName>
                                        </p:attrNameLst>
                                      </p:cBhvr>
                                      <p:to>
                                        <a:schemeClr val="tx1"/>
                                      </p:to>
                                    </p:animClr>
                                  </p:childTnLst>
                                </p:cTn>
                              </p:par>
                              <p:par>
                                <p:cTn id="101" presetID="3" presetClass="emph" presetSubtype="2" fill="hold" grpId="4" nodeType="withEffect">
                                  <p:stCondLst>
                                    <p:cond delay="0"/>
                                  </p:stCondLst>
                                  <p:childTnLst>
                                    <p:animClr clrSpc="rgb" dir="cw">
                                      <p:cBhvr override="childStyle">
                                        <p:cTn id="102" dur="500" fill="hold"/>
                                        <p:tgtEl>
                                          <p:spTgt spid="29"/>
                                        </p:tgtEl>
                                        <p:attrNameLst>
                                          <p:attrName>style.color</p:attrName>
                                        </p:attrNameLst>
                                      </p:cBhvr>
                                      <p:to>
                                        <a:schemeClr val="tx1"/>
                                      </p:to>
                                    </p:animClr>
                                  </p:childTnLst>
                                </p:cTn>
                              </p:par>
                              <p:par>
                                <p:cTn id="103" presetID="7" presetClass="emph" presetSubtype="2" fill="hold" nodeType="withEffect">
                                  <p:stCondLst>
                                    <p:cond delay="0"/>
                                  </p:stCondLst>
                                  <p:childTnLst>
                                    <p:animClr clrSpc="rgb" dir="cw">
                                      <p:cBhvr>
                                        <p:cTn id="104" dur="500" fill="hold"/>
                                        <p:tgtEl>
                                          <p:spTgt spid="31"/>
                                        </p:tgtEl>
                                        <p:attrNameLst>
                                          <p:attrName>stroke.color</p:attrName>
                                        </p:attrNameLst>
                                      </p:cBhvr>
                                      <p:to>
                                        <a:schemeClr val="tx1"/>
                                      </p:to>
                                    </p:animClr>
                                    <p:set>
                                      <p:cBhvr>
                                        <p:cTn id="105" dur="500" fill="hold"/>
                                        <p:tgtEl>
                                          <p:spTgt spid="31"/>
                                        </p:tgtEl>
                                        <p:attrNameLst>
                                          <p:attrName>stroke.on</p:attrName>
                                        </p:attrNameLst>
                                      </p:cBhvr>
                                      <p:to>
                                        <p:strVal val="true"/>
                                      </p:to>
                                    </p:set>
                                  </p:childTnLst>
                                </p:cTn>
                              </p:par>
                              <p:par>
                                <p:cTn id="106" presetID="7" presetClass="emph" presetSubtype="2" fill="hold" nodeType="withEffect">
                                  <p:stCondLst>
                                    <p:cond delay="0"/>
                                  </p:stCondLst>
                                  <p:childTnLst>
                                    <p:animClr clrSpc="rgb" dir="cw">
                                      <p:cBhvr>
                                        <p:cTn id="107" dur="500" fill="hold"/>
                                        <p:tgtEl>
                                          <p:spTgt spid="8"/>
                                        </p:tgtEl>
                                        <p:attrNameLst>
                                          <p:attrName>stroke.color</p:attrName>
                                        </p:attrNameLst>
                                      </p:cBhvr>
                                      <p:to>
                                        <a:schemeClr val="tx1"/>
                                      </p:to>
                                    </p:animClr>
                                    <p:set>
                                      <p:cBhvr>
                                        <p:cTn id="108" dur="500" fill="hold"/>
                                        <p:tgtEl>
                                          <p:spTgt spid="8"/>
                                        </p:tgtEl>
                                        <p:attrNameLst>
                                          <p:attrName>stroke.on</p:attrName>
                                        </p:attrNameLst>
                                      </p:cBhvr>
                                      <p:to>
                                        <p:strVal val="true"/>
                                      </p:to>
                                    </p:set>
                                  </p:childTnLst>
                                </p:cTn>
                              </p:par>
                              <p:par>
                                <p:cTn id="109" presetID="3" presetClass="exit" presetSubtype="10" fill="hold" grpId="1" nodeType="withEffect">
                                  <p:stCondLst>
                                    <p:cond delay="0"/>
                                  </p:stCondLst>
                                  <p:childTnLst>
                                    <p:animEffect transition="out" filter="blinds(horizontal)">
                                      <p:cBhvr>
                                        <p:cTn id="110" dur="500"/>
                                        <p:tgtEl>
                                          <p:spTgt spid="39"/>
                                        </p:tgtEl>
                                      </p:cBhvr>
                                    </p:animEffect>
                                    <p:set>
                                      <p:cBhvr>
                                        <p:cTn id="111" dur="1" fill="hold">
                                          <p:stCondLst>
                                            <p:cond delay="499"/>
                                          </p:stCondLst>
                                        </p:cTn>
                                        <p:tgtEl>
                                          <p:spTgt spid="39"/>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nodeType="clickEffect">
                                  <p:stCondLst>
                                    <p:cond delay="0"/>
                                  </p:stCondLst>
                                  <p:childTnLst>
                                    <p:set>
                                      <p:cBhvr>
                                        <p:cTn id="115" dur="1" fill="hold">
                                          <p:stCondLst>
                                            <p:cond delay="0"/>
                                          </p:stCondLst>
                                        </p:cTn>
                                        <p:tgtEl>
                                          <p:spTgt spid="35">
                                            <p:txEl>
                                              <p:pRg st="7" end="7"/>
                                            </p:txEl>
                                          </p:spTgt>
                                        </p:tgtEl>
                                        <p:attrNameLst>
                                          <p:attrName>style.visibility</p:attrName>
                                        </p:attrNameLst>
                                      </p:cBhvr>
                                      <p:to>
                                        <p:strVal val="visible"/>
                                      </p:to>
                                    </p:set>
                                    <p:animEffect transition="in" filter="blinds(horizontal)">
                                      <p:cBhvr>
                                        <p:cTn id="116" dur="500"/>
                                        <p:tgtEl>
                                          <p:spTgt spid="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4" grpId="2"/>
      <p:bldP spid="15" grpId="0"/>
      <p:bldP spid="15" grpId="1"/>
      <p:bldP spid="15" grpId="2"/>
      <p:bldP spid="29" grpId="0"/>
      <p:bldP spid="29" grpId="1"/>
      <p:bldP spid="29" grpId="2"/>
      <p:bldP spid="29" grpId="3"/>
      <p:bldP spid="29" grpId="4"/>
      <p:bldP spid="33" grpId="0" animBg="1"/>
      <p:bldP spid="34" grpId="0" animBg="1"/>
      <p:bldP spid="34" grpId="1" animBg="1"/>
      <p:bldP spid="39" grpId="0" animBg="1"/>
      <p:bldP spid="39"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644" t="14345" r="1254" b="13474"/>
          <a:stretch/>
        </p:blipFill>
        <p:spPr bwMode="auto">
          <a:xfrm>
            <a:off x="4125433" y="1541721"/>
            <a:ext cx="3973692" cy="2438400"/>
          </a:xfrm>
          <a:prstGeom prst="rect">
            <a:avLst/>
          </a:prstGeom>
          <a:noFill/>
          <a:ln w="25400">
            <a:noFill/>
            <a:miter lim="800000"/>
            <a:headEnd/>
            <a:tailEnd/>
          </a:ln>
          <a:extLst>
            <a:ext uri="{909E8E84-426E-40DD-AFC4-6F175D3DCCD1}">
              <a14:hiddenFill xmlns:a14="http://schemas.microsoft.com/office/drawing/2010/main">
                <a:solidFill>
                  <a:schemeClr val="accent1"/>
                </a:solidFill>
              </a14:hiddenFill>
            </a:ext>
          </a:extLst>
        </p:spPr>
      </p:pic>
      <p:sp>
        <p:nvSpPr>
          <p:cNvPr id="3" name="Content Placeholder 2"/>
          <p:cNvSpPr>
            <a:spLocks noGrp="1"/>
          </p:cNvSpPr>
          <p:nvPr>
            <p:ph idx="1"/>
          </p:nvPr>
        </p:nvSpPr>
        <p:spPr>
          <a:xfrm>
            <a:off x="228600" y="1600200"/>
            <a:ext cx="3124200" cy="4188041"/>
          </a:xfrm>
        </p:spPr>
        <p:txBody>
          <a:bodyPr>
            <a:normAutofit lnSpcReduction="10000"/>
          </a:bodyPr>
          <a:lstStyle/>
          <a:p>
            <a:pPr marL="0" indent="0" algn="ctr">
              <a:buNone/>
            </a:pPr>
            <a:r>
              <a:rPr lang="en-GB" sz="1400" b="1" dirty="0">
                <a:latin typeface="Comic Sans MS" panose="030F0702030302020204" pitchFamily="66" charset="0"/>
              </a:rPr>
              <a:t>You can use Integration to find areas of sectors of curves, given their Polar equations</a:t>
            </a:r>
            <a:endParaRPr lang="en-GB" sz="1400" dirty="0">
              <a:latin typeface="Comic Sans MS" panose="030F0702030302020204" pitchFamily="66" charset="0"/>
            </a:endParaRPr>
          </a:p>
          <a:p>
            <a:pPr marL="0" indent="0" algn="ctr">
              <a:buNone/>
            </a:pPr>
            <a:endParaRPr lang="en-US" sz="1400" b="1" dirty="0">
              <a:latin typeface="Comic Sans MS" panose="030F0702030302020204" pitchFamily="66" charset="0"/>
            </a:endParaRPr>
          </a:p>
          <a:p>
            <a:pPr marL="0" indent="0" algn="ctr">
              <a:buNone/>
            </a:pPr>
            <a:r>
              <a:rPr lang="en-US" sz="1400" dirty="0">
                <a:latin typeface="Comic Sans MS" panose="030F0702030302020204" pitchFamily="66" charset="0"/>
              </a:rPr>
              <a:t>a) On the same diagram, sketch the curves with equations:</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r = 2 + cos</a:t>
            </a:r>
            <a:r>
              <a:rPr lang="el-GR" sz="1400" dirty="0">
                <a:latin typeface="Comic Sans MS" panose="030F0702030302020204" pitchFamily="66" charset="0"/>
                <a:sym typeface="Wingdings" panose="05000000000000000000" pitchFamily="2" charset="2"/>
              </a:rPr>
              <a:t>θ</a:t>
            </a: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r = 5cos</a:t>
            </a:r>
            <a:r>
              <a:rPr lang="el-GR" sz="1400" dirty="0">
                <a:latin typeface="Comic Sans MS" panose="030F0702030302020204" pitchFamily="66" charset="0"/>
                <a:sym typeface="Wingdings" panose="05000000000000000000" pitchFamily="2" charset="2"/>
              </a:rPr>
              <a:t>θ</a:t>
            </a: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b) Find the polar coordinates of the intersection of these curves</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c) Find the exact value of the finite region bounded by the 2 curves</a:t>
            </a:r>
          </a:p>
        </p:txBody>
      </p:sp>
      <mc:AlternateContent xmlns:mc="http://schemas.openxmlformats.org/markup-compatibility/2006" xmlns:a14="http://schemas.microsoft.com/office/drawing/2010/main">
        <mc:Choice Requires="a14">
          <p:sp>
            <p:nvSpPr>
              <p:cNvPr id="53" name="TextBox 52"/>
              <p:cNvSpPr txBox="1"/>
              <p:nvPr/>
            </p:nvSpPr>
            <p:spPr>
              <a:xfrm>
                <a:off x="0" y="0"/>
                <a:ext cx="1856534" cy="65800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𝐴𝑟𝑒𝑎</m:t>
                      </m:r>
                      <m:r>
                        <a:rPr lang="en-US" sz="1600" b="0" i="1" smtClean="0">
                          <a:latin typeface="Cambria Math"/>
                        </a:rPr>
                        <m:t>=</m:t>
                      </m:r>
                      <m:f>
                        <m:fPr>
                          <m:ctrlPr>
                            <a:rPr lang="en-US" sz="1600" b="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2</m:t>
                          </m:r>
                        </m:den>
                      </m:f>
                      <m:nary>
                        <m:naryPr>
                          <m:ctrlPr>
                            <a:rPr lang="en-US" sz="1600" b="0" i="1" smtClean="0">
                              <a:latin typeface="Cambria Math" panose="02040503050406030204" pitchFamily="18" charset="0"/>
                            </a:rPr>
                          </m:ctrlPr>
                        </m:naryPr>
                        <m:sub>
                          <m:r>
                            <m:rPr>
                              <m:brk m:alnAt="23"/>
                            </m:rPr>
                            <a:rPr lang="en-US" sz="1600" b="0" i="1" smtClean="0">
                              <a:latin typeface="Cambria Math"/>
                              <a:ea typeface="Cambria Math"/>
                            </a:rPr>
                            <m:t>𝛼</m:t>
                          </m:r>
                        </m:sub>
                        <m:sup>
                          <m:r>
                            <a:rPr lang="en-US" sz="1600" b="0" i="1" smtClean="0">
                              <a:latin typeface="Cambria Math"/>
                              <a:ea typeface="Cambria Math"/>
                            </a:rPr>
                            <m:t>𝛽</m:t>
                          </m:r>
                        </m:sup>
                        <m:e>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 </m:t>
                          </m:r>
                          <m:r>
                            <a:rPr lang="en-US" sz="1600" b="0" i="1" smtClean="0">
                              <a:latin typeface="Cambria Math"/>
                            </a:rPr>
                            <m:t>𝑑</m:t>
                          </m:r>
                          <m:r>
                            <a:rPr lang="en-US" sz="1600" b="0" i="1" smtClean="0">
                              <a:latin typeface="Cambria Math"/>
                              <a:ea typeface="Cambria Math"/>
                            </a:rPr>
                            <m:t>𝜃</m:t>
                          </m:r>
                        </m:e>
                      </m:nary>
                    </m:oMath>
                  </m:oMathPara>
                </a14:m>
                <a:endParaRPr lang="en-GB" sz="1600" dirty="0"/>
              </a:p>
            </p:txBody>
          </p:sp>
        </mc:Choice>
        <mc:Fallback xmlns="">
          <p:sp>
            <p:nvSpPr>
              <p:cNvPr id="53" name="TextBox 52"/>
              <p:cNvSpPr txBox="1">
                <a:spLocks noRot="1" noChangeAspect="1" noMove="1" noResize="1" noEditPoints="1" noAdjustHandles="1" noChangeArrowheads="1" noChangeShapeType="1" noTextEdit="1"/>
              </p:cNvSpPr>
              <p:nvPr/>
            </p:nvSpPr>
            <p:spPr>
              <a:xfrm>
                <a:off x="0" y="0"/>
                <a:ext cx="1856534" cy="658001"/>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p:sp>
        <p:nvSpPr>
          <p:cNvPr id="14" name="TextBox 13"/>
          <p:cNvSpPr txBox="1"/>
          <p:nvPr/>
        </p:nvSpPr>
        <p:spPr>
          <a:xfrm>
            <a:off x="8122077" y="2766176"/>
            <a:ext cx="279244" cy="276999"/>
          </a:xfrm>
          <a:prstGeom prst="rect">
            <a:avLst/>
          </a:prstGeom>
          <a:noFill/>
        </p:spPr>
        <p:txBody>
          <a:bodyPr wrap="none" rtlCol="0">
            <a:spAutoFit/>
          </a:bodyPr>
          <a:lstStyle/>
          <a:p>
            <a:r>
              <a:rPr lang="en-US" sz="1200" b="1" dirty="0">
                <a:latin typeface="Comic Sans MS" panose="030F0702030302020204" pitchFamily="66" charset="0"/>
              </a:rPr>
              <a:t>0</a:t>
            </a:r>
            <a:endParaRPr lang="en-GB" sz="1200" b="1" dirty="0">
              <a:latin typeface="Comic Sans MS" panose="030F0702030302020204" pitchFamily="66" charset="0"/>
            </a:endParaRPr>
          </a:p>
        </p:txBody>
      </p:sp>
      <p:sp>
        <p:nvSpPr>
          <p:cNvPr id="15" name="TextBox 14"/>
          <p:cNvSpPr txBox="1"/>
          <p:nvPr/>
        </p:nvSpPr>
        <p:spPr>
          <a:xfrm>
            <a:off x="5949210" y="1011887"/>
            <a:ext cx="321624" cy="461665"/>
          </a:xfrm>
          <a:prstGeom prst="rect">
            <a:avLst/>
          </a:prstGeom>
          <a:noFill/>
        </p:spPr>
        <p:txBody>
          <a:bodyPr wrap="square" rtlCol="0">
            <a:spAutoFit/>
          </a:bodyPr>
          <a:lstStyle/>
          <a:p>
            <a:pPr algn="ctr"/>
            <a:r>
              <a:rPr lang="el-GR" sz="1200" b="1" u="sng" dirty="0">
                <a:latin typeface="Comic Sans MS" panose="030F0702030302020204" pitchFamily="66" charset="0"/>
              </a:rPr>
              <a:t>π</a:t>
            </a:r>
            <a:r>
              <a:rPr lang="en-US" sz="1200" b="1" dirty="0">
                <a:latin typeface="Comic Sans MS" panose="030F0702030302020204" pitchFamily="66" charset="0"/>
              </a:rPr>
              <a:t> 2</a:t>
            </a:r>
            <a:endParaRPr lang="en-GB" sz="1200" b="1" dirty="0">
              <a:latin typeface="Comic Sans MS" panose="030F0702030302020204" pitchFamily="66" charset="0"/>
            </a:endParaRPr>
          </a:p>
        </p:txBody>
      </p:sp>
      <p:sp>
        <p:nvSpPr>
          <p:cNvPr id="16" name="TextBox 15"/>
          <p:cNvSpPr txBox="1"/>
          <p:nvPr/>
        </p:nvSpPr>
        <p:spPr>
          <a:xfrm>
            <a:off x="3886200" y="2603205"/>
            <a:ext cx="228601" cy="276999"/>
          </a:xfrm>
          <a:prstGeom prst="rect">
            <a:avLst/>
          </a:prstGeom>
          <a:noFill/>
        </p:spPr>
        <p:txBody>
          <a:bodyPr wrap="square" rtlCol="0">
            <a:spAutoFit/>
          </a:bodyPr>
          <a:lstStyle/>
          <a:p>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17" name="TextBox 16"/>
          <p:cNvSpPr txBox="1"/>
          <p:nvPr/>
        </p:nvSpPr>
        <p:spPr>
          <a:xfrm>
            <a:off x="5909931" y="3985438"/>
            <a:ext cx="442357" cy="461665"/>
          </a:xfrm>
          <a:prstGeom prst="rect">
            <a:avLst/>
          </a:prstGeom>
          <a:noFill/>
        </p:spPr>
        <p:txBody>
          <a:bodyPr wrap="square" rtlCol="0">
            <a:spAutoFit/>
          </a:bodyPr>
          <a:lstStyle/>
          <a:p>
            <a:pPr algn="ctr"/>
            <a:r>
              <a:rPr lang="en-US" sz="1200" b="1" u="sng" dirty="0">
                <a:latin typeface="Comic Sans MS" panose="030F0702030302020204" pitchFamily="66" charset="0"/>
              </a:rPr>
              <a:t>3</a:t>
            </a:r>
            <a:r>
              <a:rPr lang="el-GR" sz="1200" b="1" u="sng" dirty="0">
                <a:latin typeface="Comic Sans MS" panose="030F0702030302020204" pitchFamily="66" charset="0"/>
              </a:rPr>
              <a:t>π</a:t>
            </a:r>
            <a:r>
              <a:rPr lang="en-US" sz="1200" b="1" dirty="0">
                <a:latin typeface="Comic Sans MS" panose="030F0702030302020204" pitchFamily="66" charset="0"/>
              </a:rPr>
              <a:t> 2</a:t>
            </a:r>
            <a:endParaRPr lang="en-GB" sz="1200" b="1" dirty="0">
              <a:latin typeface="Comic Sans MS" panose="030F0702030302020204" pitchFamily="66" charset="0"/>
            </a:endParaRPr>
          </a:p>
        </p:txBody>
      </p:sp>
      <p:sp>
        <p:nvSpPr>
          <p:cNvPr id="7" name="Freeform 6"/>
          <p:cNvSpPr/>
          <p:nvPr/>
        </p:nvSpPr>
        <p:spPr>
          <a:xfrm>
            <a:off x="6107906" y="2131218"/>
            <a:ext cx="969169" cy="628650"/>
          </a:xfrm>
          <a:custGeom>
            <a:avLst/>
            <a:gdLst>
              <a:gd name="connsiteX0" fmla="*/ 0 w 957263"/>
              <a:gd name="connsiteY0" fmla="*/ 616744 h 900112"/>
              <a:gd name="connsiteX1" fmla="*/ 9525 w 957263"/>
              <a:gd name="connsiteY1" fmla="*/ 504825 h 900112"/>
              <a:gd name="connsiteX2" fmla="*/ 38100 w 957263"/>
              <a:gd name="connsiteY2" fmla="*/ 411956 h 900112"/>
              <a:gd name="connsiteX3" fmla="*/ 76200 w 957263"/>
              <a:gd name="connsiteY3" fmla="*/ 321469 h 900112"/>
              <a:gd name="connsiteX4" fmla="*/ 119063 w 957263"/>
              <a:gd name="connsiteY4" fmla="*/ 252412 h 900112"/>
              <a:gd name="connsiteX5" fmla="*/ 164307 w 957263"/>
              <a:gd name="connsiteY5" fmla="*/ 190500 h 900112"/>
              <a:gd name="connsiteX6" fmla="*/ 226219 w 957263"/>
              <a:gd name="connsiteY6" fmla="*/ 121444 h 900112"/>
              <a:gd name="connsiteX7" fmla="*/ 278607 w 957263"/>
              <a:gd name="connsiteY7" fmla="*/ 80962 h 900112"/>
              <a:gd name="connsiteX8" fmla="*/ 347663 w 957263"/>
              <a:gd name="connsiteY8" fmla="*/ 26194 h 900112"/>
              <a:gd name="connsiteX9" fmla="*/ 402432 w 957263"/>
              <a:gd name="connsiteY9" fmla="*/ 0 h 900112"/>
              <a:gd name="connsiteX10" fmla="*/ 454819 w 957263"/>
              <a:gd name="connsiteY10" fmla="*/ 11906 h 900112"/>
              <a:gd name="connsiteX11" fmla="*/ 526257 w 957263"/>
              <a:gd name="connsiteY11" fmla="*/ 33337 h 900112"/>
              <a:gd name="connsiteX12" fmla="*/ 585788 w 957263"/>
              <a:gd name="connsiteY12" fmla="*/ 59531 h 900112"/>
              <a:gd name="connsiteX13" fmla="*/ 652463 w 957263"/>
              <a:gd name="connsiteY13" fmla="*/ 92869 h 900112"/>
              <a:gd name="connsiteX14" fmla="*/ 726282 w 957263"/>
              <a:gd name="connsiteY14" fmla="*/ 147637 h 900112"/>
              <a:gd name="connsiteX15" fmla="*/ 778669 w 957263"/>
              <a:gd name="connsiteY15" fmla="*/ 200025 h 900112"/>
              <a:gd name="connsiteX16" fmla="*/ 831057 w 957263"/>
              <a:gd name="connsiteY16" fmla="*/ 259556 h 900112"/>
              <a:gd name="connsiteX17" fmla="*/ 869157 w 957263"/>
              <a:gd name="connsiteY17" fmla="*/ 319087 h 900112"/>
              <a:gd name="connsiteX18" fmla="*/ 902494 w 957263"/>
              <a:gd name="connsiteY18" fmla="*/ 373856 h 900112"/>
              <a:gd name="connsiteX19" fmla="*/ 931069 w 957263"/>
              <a:gd name="connsiteY19" fmla="*/ 447675 h 900112"/>
              <a:gd name="connsiteX20" fmla="*/ 950119 w 957263"/>
              <a:gd name="connsiteY20" fmla="*/ 533400 h 900112"/>
              <a:gd name="connsiteX21" fmla="*/ 957263 w 957263"/>
              <a:gd name="connsiteY21" fmla="*/ 623887 h 900112"/>
              <a:gd name="connsiteX22" fmla="*/ 952500 w 957263"/>
              <a:gd name="connsiteY22" fmla="*/ 707231 h 900112"/>
              <a:gd name="connsiteX23" fmla="*/ 935832 w 957263"/>
              <a:gd name="connsiteY23" fmla="*/ 781050 h 900112"/>
              <a:gd name="connsiteX24" fmla="*/ 916782 w 957263"/>
              <a:gd name="connsiteY24" fmla="*/ 847725 h 900112"/>
              <a:gd name="connsiteX25" fmla="*/ 892969 w 957263"/>
              <a:gd name="connsiteY25" fmla="*/ 900112 h 900112"/>
              <a:gd name="connsiteX26" fmla="*/ 869157 w 957263"/>
              <a:gd name="connsiteY26" fmla="*/ 762000 h 900112"/>
              <a:gd name="connsiteX27" fmla="*/ 864394 w 957263"/>
              <a:gd name="connsiteY27" fmla="*/ 764381 h 900112"/>
              <a:gd name="connsiteX0" fmla="*/ 0 w 957263"/>
              <a:gd name="connsiteY0" fmla="*/ 616744 h 900112"/>
              <a:gd name="connsiteX1" fmla="*/ 9525 w 957263"/>
              <a:gd name="connsiteY1" fmla="*/ 504825 h 900112"/>
              <a:gd name="connsiteX2" fmla="*/ 38100 w 957263"/>
              <a:gd name="connsiteY2" fmla="*/ 411956 h 900112"/>
              <a:gd name="connsiteX3" fmla="*/ 76200 w 957263"/>
              <a:gd name="connsiteY3" fmla="*/ 321469 h 900112"/>
              <a:gd name="connsiteX4" fmla="*/ 119063 w 957263"/>
              <a:gd name="connsiteY4" fmla="*/ 252412 h 900112"/>
              <a:gd name="connsiteX5" fmla="*/ 164307 w 957263"/>
              <a:gd name="connsiteY5" fmla="*/ 190500 h 900112"/>
              <a:gd name="connsiteX6" fmla="*/ 226219 w 957263"/>
              <a:gd name="connsiteY6" fmla="*/ 121444 h 900112"/>
              <a:gd name="connsiteX7" fmla="*/ 278607 w 957263"/>
              <a:gd name="connsiteY7" fmla="*/ 80962 h 900112"/>
              <a:gd name="connsiteX8" fmla="*/ 347663 w 957263"/>
              <a:gd name="connsiteY8" fmla="*/ 26194 h 900112"/>
              <a:gd name="connsiteX9" fmla="*/ 402432 w 957263"/>
              <a:gd name="connsiteY9" fmla="*/ 0 h 900112"/>
              <a:gd name="connsiteX10" fmla="*/ 454819 w 957263"/>
              <a:gd name="connsiteY10" fmla="*/ 11906 h 900112"/>
              <a:gd name="connsiteX11" fmla="*/ 526257 w 957263"/>
              <a:gd name="connsiteY11" fmla="*/ 33337 h 900112"/>
              <a:gd name="connsiteX12" fmla="*/ 585788 w 957263"/>
              <a:gd name="connsiteY12" fmla="*/ 59531 h 900112"/>
              <a:gd name="connsiteX13" fmla="*/ 652463 w 957263"/>
              <a:gd name="connsiteY13" fmla="*/ 92869 h 900112"/>
              <a:gd name="connsiteX14" fmla="*/ 726282 w 957263"/>
              <a:gd name="connsiteY14" fmla="*/ 147637 h 900112"/>
              <a:gd name="connsiteX15" fmla="*/ 778669 w 957263"/>
              <a:gd name="connsiteY15" fmla="*/ 200025 h 900112"/>
              <a:gd name="connsiteX16" fmla="*/ 831057 w 957263"/>
              <a:gd name="connsiteY16" fmla="*/ 259556 h 900112"/>
              <a:gd name="connsiteX17" fmla="*/ 869157 w 957263"/>
              <a:gd name="connsiteY17" fmla="*/ 319087 h 900112"/>
              <a:gd name="connsiteX18" fmla="*/ 902494 w 957263"/>
              <a:gd name="connsiteY18" fmla="*/ 373856 h 900112"/>
              <a:gd name="connsiteX19" fmla="*/ 931069 w 957263"/>
              <a:gd name="connsiteY19" fmla="*/ 447675 h 900112"/>
              <a:gd name="connsiteX20" fmla="*/ 950119 w 957263"/>
              <a:gd name="connsiteY20" fmla="*/ 533400 h 900112"/>
              <a:gd name="connsiteX21" fmla="*/ 957263 w 957263"/>
              <a:gd name="connsiteY21" fmla="*/ 623887 h 900112"/>
              <a:gd name="connsiteX22" fmla="*/ 819150 w 957263"/>
              <a:gd name="connsiteY22" fmla="*/ 623887 h 900112"/>
              <a:gd name="connsiteX23" fmla="*/ 935832 w 957263"/>
              <a:gd name="connsiteY23" fmla="*/ 781050 h 900112"/>
              <a:gd name="connsiteX24" fmla="*/ 916782 w 957263"/>
              <a:gd name="connsiteY24" fmla="*/ 847725 h 900112"/>
              <a:gd name="connsiteX25" fmla="*/ 892969 w 957263"/>
              <a:gd name="connsiteY25" fmla="*/ 900112 h 900112"/>
              <a:gd name="connsiteX26" fmla="*/ 869157 w 957263"/>
              <a:gd name="connsiteY26" fmla="*/ 762000 h 900112"/>
              <a:gd name="connsiteX27" fmla="*/ 864394 w 957263"/>
              <a:gd name="connsiteY27" fmla="*/ 764381 h 900112"/>
              <a:gd name="connsiteX0" fmla="*/ 0 w 957263"/>
              <a:gd name="connsiteY0" fmla="*/ 616744 h 900112"/>
              <a:gd name="connsiteX1" fmla="*/ 9525 w 957263"/>
              <a:gd name="connsiteY1" fmla="*/ 504825 h 900112"/>
              <a:gd name="connsiteX2" fmla="*/ 38100 w 957263"/>
              <a:gd name="connsiteY2" fmla="*/ 411956 h 900112"/>
              <a:gd name="connsiteX3" fmla="*/ 76200 w 957263"/>
              <a:gd name="connsiteY3" fmla="*/ 321469 h 900112"/>
              <a:gd name="connsiteX4" fmla="*/ 119063 w 957263"/>
              <a:gd name="connsiteY4" fmla="*/ 252412 h 900112"/>
              <a:gd name="connsiteX5" fmla="*/ 164307 w 957263"/>
              <a:gd name="connsiteY5" fmla="*/ 190500 h 900112"/>
              <a:gd name="connsiteX6" fmla="*/ 226219 w 957263"/>
              <a:gd name="connsiteY6" fmla="*/ 121444 h 900112"/>
              <a:gd name="connsiteX7" fmla="*/ 278607 w 957263"/>
              <a:gd name="connsiteY7" fmla="*/ 80962 h 900112"/>
              <a:gd name="connsiteX8" fmla="*/ 347663 w 957263"/>
              <a:gd name="connsiteY8" fmla="*/ 26194 h 900112"/>
              <a:gd name="connsiteX9" fmla="*/ 402432 w 957263"/>
              <a:gd name="connsiteY9" fmla="*/ 0 h 900112"/>
              <a:gd name="connsiteX10" fmla="*/ 454819 w 957263"/>
              <a:gd name="connsiteY10" fmla="*/ 11906 h 900112"/>
              <a:gd name="connsiteX11" fmla="*/ 526257 w 957263"/>
              <a:gd name="connsiteY11" fmla="*/ 33337 h 900112"/>
              <a:gd name="connsiteX12" fmla="*/ 585788 w 957263"/>
              <a:gd name="connsiteY12" fmla="*/ 59531 h 900112"/>
              <a:gd name="connsiteX13" fmla="*/ 652463 w 957263"/>
              <a:gd name="connsiteY13" fmla="*/ 92869 h 900112"/>
              <a:gd name="connsiteX14" fmla="*/ 726282 w 957263"/>
              <a:gd name="connsiteY14" fmla="*/ 147637 h 900112"/>
              <a:gd name="connsiteX15" fmla="*/ 778669 w 957263"/>
              <a:gd name="connsiteY15" fmla="*/ 200025 h 900112"/>
              <a:gd name="connsiteX16" fmla="*/ 831057 w 957263"/>
              <a:gd name="connsiteY16" fmla="*/ 259556 h 900112"/>
              <a:gd name="connsiteX17" fmla="*/ 869157 w 957263"/>
              <a:gd name="connsiteY17" fmla="*/ 319087 h 900112"/>
              <a:gd name="connsiteX18" fmla="*/ 902494 w 957263"/>
              <a:gd name="connsiteY18" fmla="*/ 373856 h 900112"/>
              <a:gd name="connsiteX19" fmla="*/ 931069 w 957263"/>
              <a:gd name="connsiteY19" fmla="*/ 447675 h 900112"/>
              <a:gd name="connsiteX20" fmla="*/ 950119 w 957263"/>
              <a:gd name="connsiteY20" fmla="*/ 533400 h 900112"/>
              <a:gd name="connsiteX21" fmla="*/ 957263 w 957263"/>
              <a:gd name="connsiteY21" fmla="*/ 623887 h 900112"/>
              <a:gd name="connsiteX22" fmla="*/ 819150 w 957263"/>
              <a:gd name="connsiteY22" fmla="*/ 623887 h 900112"/>
              <a:gd name="connsiteX23" fmla="*/ 407195 w 957263"/>
              <a:gd name="connsiteY23" fmla="*/ 621506 h 900112"/>
              <a:gd name="connsiteX24" fmla="*/ 916782 w 957263"/>
              <a:gd name="connsiteY24" fmla="*/ 847725 h 900112"/>
              <a:gd name="connsiteX25" fmla="*/ 892969 w 957263"/>
              <a:gd name="connsiteY25" fmla="*/ 900112 h 900112"/>
              <a:gd name="connsiteX26" fmla="*/ 869157 w 957263"/>
              <a:gd name="connsiteY26" fmla="*/ 762000 h 900112"/>
              <a:gd name="connsiteX27" fmla="*/ 864394 w 957263"/>
              <a:gd name="connsiteY27" fmla="*/ 764381 h 900112"/>
              <a:gd name="connsiteX0" fmla="*/ 0 w 957263"/>
              <a:gd name="connsiteY0" fmla="*/ 616744 h 900112"/>
              <a:gd name="connsiteX1" fmla="*/ 9525 w 957263"/>
              <a:gd name="connsiteY1" fmla="*/ 504825 h 900112"/>
              <a:gd name="connsiteX2" fmla="*/ 38100 w 957263"/>
              <a:gd name="connsiteY2" fmla="*/ 411956 h 900112"/>
              <a:gd name="connsiteX3" fmla="*/ 76200 w 957263"/>
              <a:gd name="connsiteY3" fmla="*/ 321469 h 900112"/>
              <a:gd name="connsiteX4" fmla="*/ 119063 w 957263"/>
              <a:gd name="connsiteY4" fmla="*/ 252412 h 900112"/>
              <a:gd name="connsiteX5" fmla="*/ 164307 w 957263"/>
              <a:gd name="connsiteY5" fmla="*/ 190500 h 900112"/>
              <a:gd name="connsiteX6" fmla="*/ 226219 w 957263"/>
              <a:gd name="connsiteY6" fmla="*/ 121444 h 900112"/>
              <a:gd name="connsiteX7" fmla="*/ 278607 w 957263"/>
              <a:gd name="connsiteY7" fmla="*/ 80962 h 900112"/>
              <a:gd name="connsiteX8" fmla="*/ 347663 w 957263"/>
              <a:gd name="connsiteY8" fmla="*/ 26194 h 900112"/>
              <a:gd name="connsiteX9" fmla="*/ 402432 w 957263"/>
              <a:gd name="connsiteY9" fmla="*/ 0 h 900112"/>
              <a:gd name="connsiteX10" fmla="*/ 454819 w 957263"/>
              <a:gd name="connsiteY10" fmla="*/ 11906 h 900112"/>
              <a:gd name="connsiteX11" fmla="*/ 526257 w 957263"/>
              <a:gd name="connsiteY11" fmla="*/ 33337 h 900112"/>
              <a:gd name="connsiteX12" fmla="*/ 585788 w 957263"/>
              <a:gd name="connsiteY12" fmla="*/ 59531 h 900112"/>
              <a:gd name="connsiteX13" fmla="*/ 652463 w 957263"/>
              <a:gd name="connsiteY13" fmla="*/ 92869 h 900112"/>
              <a:gd name="connsiteX14" fmla="*/ 726282 w 957263"/>
              <a:gd name="connsiteY14" fmla="*/ 147637 h 900112"/>
              <a:gd name="connsiteX15" fmla="*/ 778669 w 957263"/>
              <a:gd name="connsiteY15" fmla="*/ 200025 h 900112"/>
              <a:gd name="connsiteX16" fmla="*/ 831057 w 957263"/>
              <a:gd name="connsiteY16" fmla="*/ 259556 h 900112"/>
              <a:gd name="connsiteX17" fmla="*/ 869157 w 957263"/>
              <a:gd name="connsiteY17" fmla="*/ 319087 h 900112"/>
              <a:gd name="connsiteX18" fmla="*/ 902494 w 957263"/>
              <a:gd name="connsiteY18" fmla="*/ 373856 h 900112"/>
              <a:gd name="connsiteX19" fmla="*/ 931069 w 957263"/>
              <a:gd name="connsiteY19" fmla="*/ 447675 h 900112"/>
              <a:gd name="connsiteX20" fmla="*/ 950119 w 957263"/>
              <a:gd name="connsiteY20" fmla="*/ 533400 h 900112"/>
              <a:gd name="connsiteX21" fmla="*/ 957263 w 957263"/>
              <a:gd name="connsiteY21" fmla="*/ 623887 h 900112"/>
              <a:gd name="connsiteX22" fmla="*/ 819150 w 957263"/>
              <a:gd name="connsiteY22" fmla="*/ 623887 h 900112"/>
              <a:gd name="connsiteX23" fmla="*/ 407195 w 957263"/>
              <a:gd name="connsiteY23" fmla="*/ 621506 h 900112"/>
              <a:gd name="connsiteX24" fmla="*/ 264319 w 957263"/>
              <a:gd name="connsiteY24" fmla="*/ 619125 h 900112"/>
              <a:gd name="connsiteX25" fmla="*/ 892969 w 957263"/>
              <a:gd name="connsiteY25" fmla="*/ 900112 h 900112"/>
              <a:gd name="connsiteX26" fmla="*/ 869157 w 957263"/>
              <a:gd name="connsiteY26" fmla="*/ 762000 h 900112"/>
              <a:gd name="connsiteX27" fmla="*/ 864394 w 957263"/>
              <a:gd name="connsiteY27" fmla="*/ 764381 h 900112"/>
              <a:gd name="connsiteX0" fmla="*/ 0 w 957263"/>
              <a:gd name="connsiteY0" fmla="*/ 616744 h 764381"/>
              <a:gd name="connsiteX1" fmla="*/ 9525 w 957263"/>
              <a:gd name="connsiteY1" fmla="*/ 504825 h 764381"/>
              <a:gd name="connsiteX2" fmla="*/ 38100 w 957263"/>
              <a:gd name="connsiteY2" fmla="*/ 411956 h 764381"/>
              <a:gd name="connsiteX3" fmla="*/ 76200 w 957263"/>
              <a:gd name="connsiteY3" fmla="*/ 321469 h 764381"/>
              <a:gd name="connsiteX4" fmla="*/ 119063 w 957263"/>
              <a:gd name="connsiteY4" fmla="*/ 252412 h 764381"/>
              <a:gd name="connsiteX5" fmla="*/ 164307 w 957263"/>
              <a:gd name="connsiteY5" fmla="*/ 190500 h 764381"/>
              <a:gd name="connsiteX6" fmla="*/ 226219 w 957263"/>
              <a:gd name="connsiteY6" fmla="*/ 121444 h 764381"/>
              <a:gd name="connsiteX7" fmla="*/ 278607 w 957263"/>
              <a:gd name="connsiteY7" fmla="*/ 80962 h 764381"/>
              <a:gd name="connsiteX8" fmla="*/ 347663 w 957263"/>
              <a:gd name="connsiteY8" fmla="*/ 26194 h 764381"/>
              <a:gd name="connsiteX9" fmla="*/ 402432 w 957263"/>
              <a:gd name="connsiteY9" fmla="*/ 0 h 764381"/>
              <a:gd name="connsiteX10" fmla="*/ 454819 w 957263"/>
              <a:gd name="connsiteY10" fmla="*/ 11906 h 764381"/>
              <a:gd name="connsiteX11" fmla="*/ 526257 w 957263"/>
              <a:gd name="connsiteY11" fmla="*/ 33337 h 764381"/>
              <a:gd name="connsiteX12" fmla="*/ 585788 w 957263"/>
              <a:gd name="connsiteY12" fmla="*/ 59531 h 764381"/>
              <a:gd name="connsiteX13" fmla="*/ 652463 w 957263"/>
              <a:gd name="connsiteY13" fmla="*/ 92869 h 764381"/>
              <a:gd name="connsiteX14" fmla="*/ 726282 w 957263"/>
              <a:gd name="connsiteY14" fmla="*/ 147637 h 764381"/>
              <a:gd name="connsiteX15" fmla="*/ 778669 w 957263"/>
              <a:gd name="connsiteY15" fmla="*/ 200025 h 764381"/>
              <a:gd name="connsiteX16" fmla="*/ 831057 w 957263"/>
              <a:gd name="connsiteY16" fmla="*/ 259556 h 764381"/>
              <a:gd name="connsiteX17" fmla="*/ 869157 w 957263"/>
              <a:gd name="connsiteY17" fmla="*/ 319087 h 764381"/>
              <a:gd name="connsiteX18" fmla="*/ 902494 w 957263"/>
              <a:gd name="connsiteY18" fmla="*/ 373856 h 764381"/>
              <a:gd name="connsiteX19" fmla="*/ 931069 w 957263"/>
              <a:gd name="connsiteY19" fmla="*/ 447675 h 764381"/>
              <a:gd name="connsiteX20" fmla="*/ 950119 w 957263"/>
              <a:gd name="connsiteY20" fmla="*/ 533400 h 764381"/>
              <a:gd name="connsiteX21" fmla="*/ 957263 w 957263"/>
              <a:gd name="connsiteY21" fmla="*/ 623887 h 764381"/>
              <a:gd name="connsiteX22" fmla="*/ 819150 w 957263"/>
              <a:gd name="connsiteY22" fmla="*/ 623887 h 764381"/>
              <a:gd name="connsiteX23" fmla="*/ 407195 w 957263"/>
              <a:gd name="connsiteY23" fmla="*/ 621506 h 764381"/>
              <a:gd name="connsiteX24" fmla="*/ 264319 w 957263"/>
              <a:gd name="connsiteY24" fmla="*/ 619125 h 764381"/>
              <a:gd name="connsiteX25" fmla="*/ 145256 w 957263"/>
              <a:gd name="connsiteY25" fmla="*/ 621506 h 764381"/>
              <a:gd name="connsiteX26" fmla="*/ 869157 w 957263"/>
              <a:gd name="connsiteY26" fmla="*/ 762000 h 764381"/>
              <a:gd name="connsiteX27" fmla="*/ 864394 w 957263"/>
              <a:gd name="connsiteY27" fmla="*/ 764381 h 764381"/>
              <a:gd name="connsiteX0" fmla="*/ 4762 w 962025"/>
              <a:gd name="connsiteY0" fmla="*/ 616744 h 762000"/>
              <a:gd name="connsiteX1" fmla="*/ 14287 w 962025"/>
              <a:gd name="connsiteY1" fmla="*/ 504825 h 762000"/>
              <a:gd name="connsiteX2" fmla="*/ 42862 w 962025"/>
              <a:gd name="connsiteY2" fmla="*/ 411956 h 762000"/>
              <a:gd name="connsiteX3" fmla="*/ 80962 w 962025"/>
              <a:gd name="connsiteY3" fmla="*/ 321469 h 762000"/>
              <a:gd name="connsiteX4" fmla="*/ 123825 w 962025"/>
              <a:gd name="connsiteY4" fmla="*/ 252412 h 762000"/>
              <a:gd name="connsiteX5" fmla="*/ 169069 w 962025"/>
              <a:gd name="connsiteY5" fmla="*/ 190500 h 762000"/>
              <a:gd name="connsiteX6" fmla="*/ 230981 w 962025"/>
              <a:gd name="connsiteY6" fmla="*/ 121444 h 762000"/>
              <a:gd name="connsiteX7" fmla="*/ 283369 w 962025"/>
              <a:gd name="connsiteY7" fmla="*/ 80962 h 762000"/>
              <a:gd name="connsiteX8" fmla="*/ 352425 w 962025"/>
              <a:gd name="connsiteY8" fmla="*/ 26194 h 762000"/>
              <a:gd name="connsiteX9" fmla="*/ 407194 w 962025"/>
              <a:gd name="connsiteY9" fmla="*/ 0 h 762000"/>
              <a:gd name="connsiteX10" fmla="*/ 459581 w 962025"/>
              <a:gd name="connsiteY10" fmla="*/ 11906 h 762000"/>
              <a:gd name="connsiteX11" fmla="*/ 531019 w 962025"/>
              <a:gd name="connsiteY11" fmla="*/ 33337 h 762000"/>
              <a:gd name="connsiteX12" fmla="*/ 590550 w 962025"/>
              <a:gd name="connsiteY12" fmla="*/ 59531 h 762000"/>
              <a:gd name="connsiteX13" fmla="*/ 657225 w 962025"/>
              <a:gd name="connsiteY13" fmla="*/ 92869 h 762000"/>
              <a:gd name="connsiteX14" fmla="*/ 731044 w 962025"/>
              <a:gd name="connsiteY14" fmla="*/ 147637 h 762000"/>
              <a:gd name="connsiteX15" fmla="*/ 783431 w 962025"/>
              <a:gd name="connsiteY15" fmla="*/ 200025 h 762000"/>
              <a:gd name="connsiteX16" fmla="*/ 835819 w 962025"/>
              <a:gd name="connsiteY16" fmla="*/ 259556 h 762000"/>
              <a:gd name="connsiteX17" fmla="*/ 873919 w 962025"/>
              <a:gd name="connsiteY17" fmla="*/ 319087 h 762000"/>
              <a:gd name="connsiteX18" fmla="*/ 907256 w 962025"/>
              <a:gd name="connsiteY18" fmla="*/ 373856 h 762000"/>
              <a:gd name="connsiteX19" fmla="*/ 935831 w 962025"/>
              <a:gd name="connsiteY19" fmla="*/ 447675 h 762000"/>
              <a:gd name="connsiteX20" fmla="*/ 954881 w 962025"/>
              <a:gd name="connsiteY20" fmla="*/ 533400 h 762000"/>
              <a:gd name="connsiteX21" fmla="*/ 962025 w 962025"/>
              <a:gd name="connsiteY21" fmla="*/ 623887 h 762000"/>
              <a:gd name="connsiteX22" fmla="*/ 823912 w 962025"/>
              <a:gd name="connsiteY22" fmla="*/ 623887 h 762000"/>
              <a:gd name="connsiteX23" fmla="*/ 411957 w 962025"/>
              <a:gd name="connsiteY23" fmla="*/ 621506 h 762000"/>
              <a:gd name="connsiteX24" fmla="*/ 269081 w 962025"/>
              <a:gd name="connsiteY24" fmla="*/ 619125 h 762000"/>
              <a:gd name="connsiteX25" fmla="*/ 150018 w 962025"/>
              <a:gd name="connsiteY25" fmla="*/ 621506 h 762000"/>
              <a:gd name="connsiteX26" fmla="*/ 873919 w 962025"/>
              <a:gd name="connsiteY26" fmla="*/ 762000 h 762000"/>
              <a:gd name="connsiteX27" fmla="*/ 0 w 962025"/>
              <a:gd name="connsiteY27" fmla="*/ 616743 h 762000"/>
              <a:gd name="connsiteX0" fmla="*/ 4762 w 962025"/>
              <a:gd name="connsiteY0" fmla="*/ 616744 h 623887"/>
              <a:gd name="connsiteX1" fmla="*/ 14287 w 962025"/>
              <a:gd name="connsiteY1" fmla="*/ 504825 h 623887"/>
              <a:gd name="connsiteX2" fmla="*/ 42862 w 962025"/>
              <a:gd name="connsiteY2" fmla="*/ 411956 h 623887"/>
              <a:gd name="connsiteX3" fmla="*/ 80962 w 962025"/>
              <a:gd name="connsiteY3" fmla="*/ 321469 h 623887"/>
              <a:gd name="connsiteX4" fmla="*/ 123825 w 962025"/>
              <a:gd name="connsiteY4" fmla="*/ 252412 h 623887"/>
              <a:gd name="connsiteX5" fmla="*/ 169069 w 962025"/>
              <a:gd name="connsiteY5" fmla="*/ 190500 h 623887"/>
              <a:gd name="connsiteX6" fmla="*/ 230981 w 962025"/>
              <a:gd name="connsiteY6" fmla="*/ 121444 h 623887"/>
              <a:gd name="connsiteX7" fmla="*/ 283369 w 962025"/>
              <a:gd name="connsiteY7" fmla="*/ 80962 h 623887"/>
              <a:gd name="connsiteX8" fmla="*/ 352425 w 962025"/>
              <a:gd name="connsiteY8" fmla="*/ 26194 h 623887"/>
              <a:gd name="connsiteX9" fmla="*/ 407194 w 962025"/>
              <a:gd name="connsiteY9" fmla="*/ 0 h 623887"/>
              <a:gd name="connsiteX10" fmla="*/ 459581 w 962025"/>
              <a:gd name="connsiteY10" fmla="*/ 11906 h 623887"/>
              <a:gd name="connsiteX11" fmla="*/ 531019 w 962025"/>
              <a:gd name="connsiteY11" fmla="*/ 33337 h 623887"/>
              <a:gd name="connsiteX12" fmla="*/ 590550 w 962025"/>
              <a:gd name="connsiteY12" fmla="*/ 59531 h 623887"/>
              <a:gd name="connsiteX13" fmla="*/ 657225 w 962025"/>
              <a:gd name="connsiteY13" fmla="*/ 92869 h 623887"/>
              <a:gd name="connsiteX14" fmla="*/ 731044 w 962025"/>
              <a:gd name="connsiteY14" fmla="*/ 147637 h 623887"/>
              <a:gd name="connsiteX15" fmla="*/ 783431 w 962025"/>
              <a:gd name="connsiteY15" fmla="*/ 200025 h 623887"/>
              <a:gd name="connsiteX16" fmla="*/ 835819 w 962025"/>
              <a:gd name="connsiteY16" fmla="*/ 259556 h 623887"/>
              <a:gd name="connsiteX17" fmla="*/ 873919 w 962025"/>
              <a:gd name="connsiteY17" fmla="*/ 319087 h 623887"/>
              <a:gd name="connsiteX18" fmla="*/ 907256 w 962025"/>
              <a:gd name="connsiteY18" fmla="*/ 373856 h 623887"/>
              <a:gd name="connsiteX19" fmla="*/ 935831 w 962025"/>
              <a:gd name="connsiteY19" fmla="*/ 447675 h 623887"/>
              <a:gd name="connsiteX20" fmla="*/ 954881 w 962025"/>
              <a:gd name="connsiteY20" fmla="*/ 533400 h 623887"/>
              <a:gd name="connsiteX21" fmla="*/ 962025 w 962025"/>
              <a:gd name="connsiteY21" fmla="*/ 623887 h 623887"/>
              <a:gd name="connsiteX22" fmla="*/ 823912 w 962025"/>
              <a:gd name="connsiteY22" fmla="*/ 623887 h 623887"/>
              <a:gd name="connsiteX23" fmla="*/ 411957 w 962025"/>
              <a:gd name="connsiteY23" fmla="*/ 621506 h 623887"/>
              <a:gd name="connsiteX24" fmla="*/ 269081 w 962025"/>
              <a:gd name="connsiteY24" fmla="*/ 619125 h 623887"/>
              <a:gd name="connsiteX25" fmla="*/ 150018 w 962025"/>
              <a:gd name="connsiteY25" fmla="*/ 621506 h 623887"/>
              <a:gd name="connsiteX26" fmla="*/ 0 w 962025"/>
              <a:gd name="connsiteY26" fmla="*/ 619125 h 623887"/>
              <a:gd name="connsiteX27" fmla="*/ 0 w 962025"/>
              <a:gd name="connsiteY27" fmla="*/ 616743 h 623887"/>
              <a:gd name="connsiteX0" fmla="*/ 4762 w 962025"/>
              <a:gd name="connsiteY0" fmla="*/ 616744 h 628650"/>
              <a:gd name="connsiteX1" fmla="*/ 14287 w 962025"/>
              <a:gd name="connsiteY1" fmla="*/ 504825 h 628650"/>
              <a:gd name="connsiteX2" fmla="*/ 42862 w 962025"/>
              <a:gd name="connsiteY2" fmla="*/ 411956 h 628650"/>
              <a:gd name="connsiteX3" fmla="*/ 80962 w 962025"/>
              <a:gd name="connsiteY3" fmla="*/ 321469 h 628650"/>
              <a:gd name="connsiteX4" fmla="*/ 123825 w 962025"/>
              <a:gd name="connsiteY4" fmla="*/ 252412 h 628650"/>
              <a:gd name="connsiteX5" fmla="*/ 169069 w 962025"/>
              <a:gd name="connsiteY5" fmla="*/ 190500 h 628650"/>
              <a:gd name="connsiteX6" fmla="*/ 230981 w 962025"/>
              <a:gd name="connsiteY6" fmla="*/ 121444 h 628650"/>
              <a:gd name="connsiteX7" fmla="*/ 283369 w 962025"/>
              <a:gd name="connsiteY7" fmla="*/ 80962 h 628650"/>
              <a:gd name="connsiteX8" fmla="*/ 352425 w 962025"/>
              <a:gd name="connsiteY8" fmla="*/ 26194 h 628650"/>
              <a:gd name="connsiteX9" fmla="*/ 407194 w 962025"/>
              <a:gd name="connsiteY9" fmla="*/ 0 h 628650"/>
              <a:gd name="connsiteX10" fmla="*/ 459581 w 962025"/>
              <a:gd name="connsiteY10" fmla="*/ 11906 h 628650"/>
              <a:gd name="connsiteX11" fmla="*/ 531019 w 962025"/>
              <a:gd name="connsiteY11" fmla="*/ 33337 h 628650"/>
              <a:gd name="connsiteX12" fmla="*/ 590550 w 962025"/>
              <a:gd name="connsiteY12" fmla="*/ 59531 h 628650"/>
              <a:gd name="connsiteX13" fmla="*/ 657225 w 962025"/>
              <a:gd name="connsiteY13" fmla="*/ 92869 h 628650"/>
              <a:gd name="connsiteX14" fmla="*/ 731044 w 962025"/>
              <a:gd name="connsiteY14" fmla="*/ 147637 h 628650"/>
              <a:gd name="connsiteX15" fmla="*/ 783431 w 962025"/>
              <a:gd name="connsiteY15" fmla="*/ 200025 h 628650"/>
              <a:gd name="connsiteX16" fmla="*/ 835819 w 962025"/>
              <a:gd name="connsiteY16" fmla="*/ 259556 h 628650"/>
              <a:gd name="connsiteX17" fmla="*/ 873919 w 962025"/>
              <a:gd name="connsiteY17" fmla="*/ 319087 h 628650"/>
              <a:gd name="connsiteX18" fmla="*/ 907256 w 962025"/>
              <a:gd name="connsiteY18" fmla="*/ 373856 h 628650"/>
              <a:gd name="connsiteX19" fmla="*/ 935831 w 962025"/>
              <a:gd name="connsiteY19" fmla="*/ 447675 h 628650"/>
              <a:gd name="connsiteX20" fmla="*/ 954881 w 962025"/>
              <a:gd name="connsiteY20" fmla="*/ 533400 h 628650"/>
              <a:gd name="connsiteX21" fmla="*/ 962025 w 962025"/>
              <a:gd name="connsiteY21" fmla="*/ 623887 h 628650"/>
              <a:gd name="connsiteX22" fmla="*/ 823912 w 962025"/>
              <a:gd name="connsiteY22" fmla="*/ 623887 h 628650"/>
              <a:gd name="connsiteX23" fmla="*/ 411957 w 962025"/>
              <a:gd name="connsiteY23" fmla="*/ 621506 h 628650"/>
              <a:gd name="connsiteX24" fmla="*/ 269081 w 962025"/>
              <a:gd name="connsiteY24" fmla="*/ 619125 h 628650"/>
              <a:gd name="connsiteX25" fmla="*/ 154781 w 962025"/>
              <a:gd name="connsiteY25" fmla="*/ 628650 h 628650"/>
              <a:gd name="connsiteX26" fmla="*/ 0 w 962025"/>
              <a:gd name="connsiteY26" fmla="*/ 619125 h 628650"/>
              <a:gd name="connsiteX27" fmla="*/ 0 w 962025"/>
              <a:gd name="connsiteY27" fmla="*/ 616743 h 628650"/>
              <a:gd name="connsiteX0" fmla="*/ 4762 w 962025"/>
              <a:gd name="connsiteY0" fmla="*/ 616744 h 633412"/>
              <a:gd name="connsiteX1" fmla="*/ 14287 w 962025"/>
              <a:gd name="connsiteY1" fmla="*/ 504825 h 633412"/>
              <a:gd name="connsiteX2" fmla="*/ 42862 w 962025"/>
              <a:gd name="connsiteY2" fmla="*/ 411956 h 633412"/>
              <a:gd name="connsiteX3" fmla="*/ 80962 w 962025"/>
              <a:gd name="connsiteY3" fmla="*/ 321469 h 633412"/>
              <a:gd name="connsiteX4" fmla="*/ 123825 w 962025"/>
              <a:gd name="connsiteY4" fmla="*/ 252412 h 633412"/>
              <a:gd name="connsiteX5" fmla="*/ 169069 w 962025"/>
              <a:gd name="connsiteY5" fmla="*/ 190500 h 633412"/>
              <a:gd name="connsiteX6" fmla="*/ 230981 w 962025"/>
              <a:gd name="connsiteY6" fmla="*/ 121444 h 633412"/>
              <a:gd name="connsiteX7" fmla="*/ 283369 w 962025"/>
              <a:gd name="connsiteY7" fmla="*/ 80962 h 633412"/>
              <a:gd name="connsiteX8" fmla="*/ 352425 w 962025"/>
              <a:gd name="connsiteY8" fmla="*/ 26194 h 633412"/>
              <a:gd name="connsiteX9" fmla="*/ 407194 w 962025"/>
              <a:gd name="connsiteY9" fmla="*/ 0 h 633412"/>
              <a:gd name="connsiteX10" fmla="*/ 459581 w 962025"/>
              <a:gd name="connsiteY10" fmla="*/ 11906 h 633412"/>
              <a:gd name="connsiteX11" fmla="*/ 531019 w 962025"/>
              <a:gd name="connsiteY11" fmla="*/ 33337 h 633412"/>
              <a:gd name="connsiteX12" fmla="*/ 590550 w 962025"/>
              <a:gd name="connsiteY12" fmla="*/ 59531 h 633412"/>
              <a:gd name="connsiteX13" fmla="*/ 657225 w 962025"/>
              <a:gd name="connsiteY13" fmla="*/ 92869 h 633412"/>
              <a:gd name="connsiteX14" fmla="*/ 731044 w 962025"/>
              <a:gd name="connsiteY14" fmla="*/ 147637 h 633412"/>
              <a:gd name="connsiteX15" fmla="*/ 783431 w 962025"/>
              <a:gd name="connsiteY15" fmla="*/ 200025 h 633412"/>
              <a:gd name="connsiteX16" fmla="*/ 835819 w 962025"/>
              <a:gd name="connsiteY16" fmla="*/ 259556 h 633412"/>
              <a:gd name="connsiteX17" fmla="*/ 873919 w 962025"/>
              <a:gd name="connsiteY17" fmla="*/ 319087 h 633412"/>
              <a:gd name="connsiteX18" fmla="*/ 907256 w 962025"/>
              <a:gd name="connsiteY18" fmla="*/ 373856 h 633412"/>
              <a:gd name="connsiteX19" fmla="*/ 935831 w 962025"/>
              <a:gd name="connsiteY19" fmla="*/ 447675 h 633412"/>
              <a:gd name="connsiteX20" fmla="*/ 954881 w 962025"/>
              <a:gd name="connsiteY20" fmla="*/ 533400 h 633412"/>
              <a:gd name="connsiteX21" fmla="*/ 962025 w 962025"/>
              <a:gd name="connsiteY21" fmla="*/ 623887 h 633412"/>
              <a:gd name="connsiteX22" fmla="*/ 823912 w 962025"/>
              <a:gd name="connsiteY22" fmla="*/ 623887 h 633412"/>
              <a:gd name="connsiteX23" fmla="*/ 411957 w 962025"/>
              <a:gd name="connsiteY23" fmla="*/ 621506 h 633412"/>
              <a:gd name="connsiteX24" fmla="*/ 269081 w 962025"/>
              <a:gd name="connsiteY24" fmla="*/ 619125 h 633412"/>
              <a:gd name="connsiteX25" fmla="*/ 154781 w 962025"/>
              <a:gd name="connsiteY25" fmla="*/ 628650 h 633412"/>
              <a:gd name="connsiteX26" fmla="*/ 0 w 962025"/>
              <a:gd name="connsiteY26" fmla="*/ 619125 h 633412"/>
              <a:gd name="connsiteX27" fmla="*/ 9525 w 962025"/>
              <a:gd name="connsiteY27" fmla="*/ 633412 h 633412"/>
              <a:gd name="connsiteX0" fmla="*/ 4762 w 962025"/>
              <a:gd name="connsiteY0" fmla="*/ 616744 h 628650"/>
              <a:gd name="connsiteX1" fmla="*/ 14287 w 962025"/>
              <a:gd name="connsiteY1" fmla="*/ 504825 h 628650"/>
              <a:gd name="connsiteX2" fmla="*/ 42862 w 962025"/>
              <a:gd name="connsiteY2" fmla="*/ 411956 h 628650"/>
              <a:gd name="connsiteX3" fmla="*/ 80962 w 962025"/>
              <a:gd name="connsiteY3" fmla="*/ 321469 h 628650"/>
              <a:gd name="connsiteX4" fmla="*/ 123825 w 962025"/>
              <a:gd name="connsiteY4" fmla="*/ 252412 h 628650"/>
              <a:gd name="connsiteX5" fmla="*/ 169069 w 962025"/>
              <a:gd name="connsiteY5" fmla="*/ 190500 h 628650"/>
              <a:gd name="connsiteX6" fmla="*/ 230981 w 962025"/>
              <a:gd name="connsiteY6" fmla="*/ 121444 h 628650"/>
              <a:gd name="connsiteX7" fmla="*/ 283369 w 962025"/>
              <a:gd name="connsiteY7" fmla="*/ 80962 h 628650"/>
              <a:gd name="connsiteX8" fmla="*/ 352425 w 962025"/>
              <a:gd name="connsiteY8" fmla="*/ 26194 h 628650"/>
              <a:gd name="connsiteX9" fmla="*/ 407194 w 962025"/>
              <a:gd name="connsiteY9" fmla="*/ 0 h 628650"/>
              <a:gd name="connsiteX10" fmla="*/ 459581 w 962025"/>
              <a:gd name="connsiteY10" fmla="*/ 11906 h 628650"/>
              <a:gd name="connsiteX11" fmla="*/ 531019 w 962025"/>
              <a:gd name="connsiteY11" fmla="*/ 33337 h 628650"/>
              <a:gd name="connsiteX12" fmla="*/ 590550 w 962025"/>
              <a:gd name="connsiteY12" fmla="*/ 59531 h 628650"/>
              <a:gd name="connsiteX13" fmla="*/ 657225 w 962025"/>
              <a:gd name="connsiteY13" fmla="*/ 92869 h 628650"/>
              <a:gd name="connsiteX14" fmla="*/ 731044 w 962025"/>
              <a:gd name="connsiteY14" fmla="*/ 147637 h 628650"/>
              <a:gd name="connsiteX15" fmla="*/ 783431 w 962025"/>
              <a:gd name="connsiteY15" fmla="*/ 200025 h 628650"/>
              <a:gd name="connsiteX16" fmla="*/ 835819 w 962025"/>
              <a:gd name="connsiteY16" fmla="*/ 259556 h 628650"/>
              <a:gd name="connsiteX17" fmla="*/ 873919 w 962025"/>
              <a:gd name="connsiteY17" fmla="*/ 319087 h 628650"/>
              <a:gd name="connsiteX18" fmla="*/ 907256 w 962025"/>
              <a:gd name="connsiteY18" fmla="*/ 373856 h 628650"/>
              <a:gd name="connsiteX19" fmla="*/ 935831 w 962025"/>
              <a:gd name="connsiteY19" fmla="*/ 447675 h 628650"/>
              <a:gd name="connsiteX20" fmla="*/ 954881 w 962025"/>
              <a:gd name="connsiteY20" fmla="*/ 533400 h 628650"/>
              <a:gd name="connsiteX21" fmla="*/ 962025 w 962025"/>
              <a:gd name="connsiteY21" fmla="*/ 623887 h 628650"/>
              <a:gd name="connsiteX22" fmla="*/ 823912 w 962025"/>
              <a:gd name="connsiteY22" fmla="*/ 623887 h 628650"/>
              <a:gd name="connsiteX23" fmla="*/ 411957 w 962025"/>
              <a:gd name="connsiteY23" fmla="*/ 621506 h 628650"/>
              <a:gd name="connsiteX24" fmla="*/ 269081 w 962025"/>
              <a:gd name="connsiteY24" fmla="*/ 619125 h 628650"/>
              <a:gd name="connsiteX25" fmla="*/ 154781 w 962025"/>
              <a:gd name="connsiteY25" fmla="*/ 628650 h 628650"/>
              <a:gd name="connsiteX26" fmla="*/ 0 w 962025"/>
              <a:gd name="connsiteY26" fmla="*/ 619125 h 628650"/>
              <a:gd name="connsiteX27" fmla="*/ 7144 w 962025"/>
              <a:gd name="connsiteY27" fmla="*/ 585787 h 628650"/>
              <a:gd name="connsiteX0" fmla="*/ 0 w 957263"/>
              <a:gd name="connsiteY0" fmla="*/ 616744 h 628650"/>
              <a:gd name="connsiteX1" fmla="*/ 9525 w 957263"/>
              <a:gd name="connsiteY1" fmla="*/ 504825 h 628650"/>
              <a:gd name="connsiteX2" fmla="*/ 38100 w 957263"/>
              <a:gd name="connsiteY2" fmla="*/ 411956 h 628650"/>
              <a:gd name="connsiteX3" fmla="*/ 76200 w 957263"/>
              <a:gd name="connsiteY3" fmla="*/ 321469 h 628650"/>
              <a:gd name="connsiteX4" fmla="*/ 119063 w 957263"/>
              <a:gd name="connsiteY4" fmla="*/ 252412 h 628650"/>
              <a:gd name="connsiteX5" fmla="*/ 164307 w 957263"/>
              <a:gd name="connsiteY5" fmla="*/ 190500 h 628650"/>
              <a:gd name="connsiteX6" fmla="*/ 226219 w 957263"/>
              <a:gd name="connsiteY6" fmla="*/ 121444 h 628650"/>
              <a:gd name="connsiteX7" fmla="*/ 278607 w 957263"/>
              <a:gd name="connsiteY7" fmla="*/ 80962 h 628650"/>
              <a:gd name="connsiteX8" fmla="*/ 347663 w 957263"/>
              <a:gd name="connsiteY8" fmla="*/ 26194 h 628650"/>
              <a:gd name="connsiteX9" fmla="*/ 402432 w 957263"/>
              <a:gd name="connsiteY9" fmla="*/ 0 h 628650"/>
              <a:gd name="connsiteX10" fmla="*/ 454819 w 957263"/>
              <a:gd name="connsiteY10" fmla="*/ 11906 h 628650"/>
              <a:gd name="connsiteX11" fmla="*/ 526257 w 957263"/>
              <a:gd name="connsiteY11" fmla="*/ 33337 h 628650"/>
              <a:gd name="connsiteX12" fmla="*/ 585788 w 957263"/>
              <a:gd name="connsiteY12" fmla="*/ 59531 h 628650"/>
              <a:gd name="connsiteX13" fmla="*/ 652463 w 957263"/>
              <a:gd name="connsiteY13" fmla="*/ 92869 h 628650"/>
              <a:gd name="connsiteX14" fmla="*/ 726282 w 957263"/>
              <a:gd name="connsiteY14" fmla="*/ 147637 h 628650"/>
              <a:gd name="connsiteX15" fmla="*/ 778669 w 957263"/>
              <a:gd name="connsiteY15" fmla="*/ 200025 h 628650"/>
              <a:gd name="connsiteX16" fmla="*/ 831057 w 957263"/>
              <a:gd name="connsiteY16" fmla="*/ 259556 h 628650"/>
              <a:gd name="connsiteX17" fmla="*/ 869157 w 957263"/>
              <a:gd name="connsiteY17" fmla="*/ 319087 h 628650"/>
              <a:gd name="connsiteX18" fmla="*/ 902494 w 957263"/>
              <a:gd name="connsiteY18" fmla="*/ 373856 h 628650"/>
              <a:gd name="connsiteX19" fmla="*/ 931069 w 957263"/>
              <a:gd name="connsiteY19" fmla="*/ 447675 h 628650"/>
              <a:gd name="connsiteX20" fmla="*/ 950119 w 957263"/>
              <a:gd name="connsiteY20" fmla="*/ 533400 h 628650"/>
              <a:gd name="connsiteX21" fmla="*/ 957263 w 957263"/>
              <a:gd name="connsiteY21" fmla="*/ 623887 h 628650"/>
              <a:gd name="connsiteX22" fmla="*/ 819150 w 957263"/>
              <a:gd name="connsiteY22" fmla="*/ 623887 h 628650"/>
              <a:gd name="connsiteX23" fmla="*/ 407195 w 957263"/>
              <a:gd name="connsiteY23" fmla="*/ 621506 h 628650"/>
              <a:gd name="connsiteX24" fmla="*/ 264319 w 957263"/>
              <a:gd name="connsiteY24" fmla="*/ 619125 h 628650"/>
              <a:gd name="connsiteX25" fmla="*/ 150019 w 957263"/>
              <a:gd name="connsiteY25" fmla="*/ 628650 h 628650"/>
              <a:gd name="connsiteX26" fmla="*/ 0 w 957263"/>
              <a:gd name="connsiteY26" fmla="*/ 626268 h 628650"/>
              <a:gd name="connsiteX27" fmla="*/ 2382 w 957263"/>
              <a:gd name="connsiteY27" fmla="*/ 585787 h 628650"/>
              <a:gd name="connsiteX0" fmla="*/ 0 w 957263"/>
              <a:gd name="connsiteY0" fmla="*/ 616744 h 628650"/>
              <a:gd name="connsiteX1" fmla="*/ 9525 w 957263"/>
              <a:gd name="connsiteY1" fmla="*/ 504825 h 628650"/>
              <a:gd name="connsiteX2" fmla="*/ 38100 w 957263"/>
              <a:gd name="connsiteY2" fmla="*/ 411956 h 628650"/>
              <a:gd name="connsiteX3" fmla="*/ 76200 w 957263"/>
              <a:gd name="connsiteY3" fmla="*/ 321469 h 628650"/>
              <a:gd name="connsiteX4" fmla="*/ 119063 w 957263"/>
              <a:gd name="connsiteY4" fmla="*/ 252412 h 628650"/>
              <a:gd name="connsiteX5" fmla="*/ 164307 w 957263"/>
              <a:gd name="connsiteY5" fmla="*/ 190500 h 628650"/>
              <a:gd name="connsiteX6" fmla="*/ 226219 w 957263"/>
              <a:gd name="connsiteY6" fmla="*/ 121444 h 628650"/>
              <a:gd name="connsiteX7" fmla="*/ 278607 w 957263"/>
              <a:gd name="connsiteY7" fmla="*/ 80962 h 628650"/>
              <a:gd name="connsiteX8" fmla="*/ 347663 w 957263"/>
              <a:gd name="connsiteY8" fmla="*/ 26194 h 628650"/>
              <a:gd name="connsiteX9" fmla="*/ 402432 w 957263"/>
              <a:gd name="connsiteY9" fmla="*/ 0 h 628650"/>
              <a:gd name="connsiteX10" fmla="*/ 454819 w 957263"/>
              <a:gd name="connsiteY10" fmla="*/ 11906 h 628650"/>
              <a:gd name="connsiteX11" fmla="*/ 526257 w 957263"/>
              <a:gd name="connsiteY11" fmla="*/ 33337 h 628650"/>
              <a:gd name="connsiteX12" fmla="*/ 585788 w 957263"/>
              <a:gd name="connsiteY12" fmla="*/ 59531 h 628650"/>
              <a:gd name="connsiteX13" fmla="*/ 652463 w 957263"/>
              <a:gd name="connsiteY13" fmla="*/ 92869 h 628650"/>
              <a:gd name="connsiteX14" fmla="*/ 726282 w 957263"/>
              <a:gd name="connsiteY14" fmla="*/ 147637 h 628650"/>
              <a:gd name="connsiteX15" fmla="*/ 778669 w 957263"/>
              <a:gd name="connsiteY15" fmla="*/ 200025 h 628650"/>
              <a:gd name="connsiteX16" fmla="*/ 831057 w 957263"/>
              <a:gd name="connsiteY16" fmla="*/ 259556 h 628650"/>
              <a:gd name="connsiteX17" fmla="*/ 869157 w 957263"/>
              <a:gd name="connsiteY17" fmla="*/ 319087 h 628650"/>
              <a:gd name="connsiteX18" fmla="*/ 902494 w 957263"/>
              <a:gd name="connsiteY18" fmla="*/ 373856 h 628650"/>
              <a:gd name="connsiteX19" fmla="*/ 931069 w 957263"/>
              <a:gd name="connsiteY19" fmla="*/ 447675 h 628650"/>
              <a:gd name="connsiteX20" fmla="*/ 950119 w 957263"/>
              <a:gd name="connsiteY20" fmla="*/ 533400 h 628650"/>
              <a:gd name="connsiteX21" fmla="*/ 957263 w 957263"/>
              <a:gd name="connsiteY21" fmla="*/ 623887 h 628650"/>
              <a:gd name="connsiteX22" fmla="*/ 819150 w 957263"/>
              <a:gd name="connsiteY22" fmla="*/ 623887 h 628650"/>
              <a:gd name="connsiteX23" fmla="*/ 407195 w 957263"/>
              <a:gd name="connsiteY23" fmla="*/ 621506 h 628650"/>
              <a:gd name="connsiteX24" fmla="*/ 276225 w 957263"/>
              <a:gd name="connsiteY24" fmla="*/ 628650 h 628650"/>
              <a:gd name="connsiteX25" fmla="*/ 150019 w 957263"/>
              <a:gd name="connsiteY25" fmla="*/ 628650 h 628650"/>
              <a:gd name="connsiteX26" fmla="*/ 0 w 957263"/>
              <a:gd name="connsiteY26" fmla="*/ 626268 h 628650"/>
              <a:gd name="connsiteX27" fmla="*/ 2382 w 957263"/>
              <a:gd name="connsiteY27" fmla="*/ 585787 h 628650"/>
              <a:gd name="connsiteX0" fmla="*/ 0 w 957263"/>
              <a:gd name="connsiteY0" fmla="*/ 616744 h 628650"/>
              <a:gd name="connsiteX1" fmla="*/ 9525 w 957263"/>
              <a:gd name="connsiteY1" fmla="*/ 504825 h 628650"/>
              <a:gd name="connsiteX2" fmla="*/ 38100 w 957263"/>
              <a:gd name="connsiteY2" fmla="*/ 411956 h 628650"/>
              <a:gd name="connsiteX3" fmla="*/ 76200 w 957263"/>
              <a:gd name="connsiteY3" fmla="*/ 321469 h 628650"/>
              <a:gd name="connsiteX4" fmla="*/ 119063 w 957263"/>
              <a:gd name="connsiteY4" fmla="*/ 252412 h 628650"/>
              <a:gd name="connsiteX5" fmla="*/ 164307 w 957263"/>
              <a:gd name="connsiteY5" fmla="*/ 190500 h 628650"/>
              <a:gd name="connsiteX6" fmla="*/ 226219 w 957263"/>
              <a:gd name="connsiteY6" fmla="*/ 121444 h 628650"/>
              <a:gd name="connsiteX7" fmla="*/ 278607 w 957263"/>
              <a:gd name="connsiteY7" fmla="*/ 80962 h 628650"/>
              <a:gd name="connsiteX8" fmla="*/ 347663 w 957263"/>
              <a:gd name="connsiteY8" fmla="*/ 26194 h 628650"/>
              <a:gd name="connsiteX9" fmla="*/ 402432 w 957263"/>
              <a:gd name="connsiteY9" fmla="*/ 0 h 628650"/>
              <a:gd name="connsiteX10" fmla="*/ 454819 w 957263"/>
              <a:gd name="connsiteY10" fmla="*/ 11906 h 628650"/>
              <a:gd name="connsiteX11" fmla="*/ 526257 w 957263"/>
              <a:gd name="connsiteY11" fmla="*/ 33337 h 628650"/>
              <a:gd name="connsiteX12" fmla="*/ 585788 w 957263"/>
              <a:gd name="connsiteY12" fmla="*/ 59531 h 628650"/>
              <a:gd name="connsiteX13" fmla="*/ 652463 w 957263"/>
              <a:gd name="connsiteY13" fmla="*/ 92869 h 628650"/>
              <a:gd name="connsiteX14" fmla="*/ 726282 w 957263"/>
              <a:gd name="connsiteY14" fmla="*/ 147637 h 628650"/>
              <a:gd name="connsiteX15" fmla="*/ 778669 w 957263"/>
              <a:gd name="connsiteY15" fmla="*/ 200025 h 628650"/>
              <a:gd name="connsiteX16" fmla="*/ 831057 w 957263"/>
              <a:gd name="connsiteY16" fmla="*/ 259556 h 628650"/>
              <a:gd name="connsiteX17" fmla="*/ 869157 w 957263"/>
              <a:gd name="connsiteY17" fmla="*/ 319087 h 628650"/>
              <a:gd name="connsiteX18" fmla="*/ 902494 w 957263"/>
              <a:gd name="connsiteY18" fmla="*/ 373856 h 628650"/>
              <a:gd name="connsiteX19" fmla="*/ 931069 w 957263"/>
              <a:gd name="connsiteY19" fmla="*/ 447675 h 628650"/>
              <a:gd name="connsiteX20" fmla="*/ 950119 w 957263"/>
              <a:gd name="connsiteY20" fmla="*/ 533400 h 628650"/>
              <a:gd name="connsiteX21" fmla="*/ 957263 w 957263"/>
              <a:gd name="connsiteY21" fmla="*/ 623887 h 628650"/>
              <a:gd name="connsiteX22" fmla="*/ 819150 w 957263"/>
              <a:gd name="connsiteY22" fmla="*/ 623887 h 628650"/>
              <a:gd name="connsiteX23" fmla="*/ 419101 w 957263"/>
              <a:gd name="connsiteY23" fmla="*/ 628650 h 628650"/>
              <a:gd name="connsiteX24" fmla="*/ 276225 w 957263"/>
              <a:gd name="connsiteY24" fmla="*/ 628650 h 628650"/>
              <a:gd name="connsiteX25" fmla="*/ 150019 w 957263"/>
              <a:gd name="connsiteY25" fmla="*/ 628650 h 628650"/>
              <a:gd name="connsiteX26" fmla="*/ 0 w 957263"/>
              <a:gd name="connsiteY26" fmla="*/ 626268 h 628650"/>
              <a:gd name="connsiteX27" fmla="*/ 2382 w 957263"/>
              <a:gd name="connsiteY27" fmla="*/ 585787 h 628650"/>
              <a:gd name="connsiteX0" fmla="*/ 0 w 957263"/>
              <a:gd name="connsiteY0" fmla="*/ 616744 h 628650"/>
              <a:gd name="connsiteX1" fmla="*/ 9525 w 957263"/>
              <a:gd name="connsiteY1" fmla="*/ 504825 h 628650"/>
              <a:gd name="connsiteX2" fmla="*/ 38100 w 957263"/>
              <a:gd name="connsiteY2" fmla="*/ 411956 h 628650"/>
              <a:gd name="connsiteX3" fmla="*/ 76200 w 957263"/>
              <a:gd name="connsiteY3" fmla="*/ 321469 h 628650"/>
              <a:gd name="connsiteX4" fmla="*/ 119063 w 957263"/>
              <a:gd name="connsiteY4" fmla="*/ 252412 h 628650"/>
              <a:gd name="connsiteX5" fmla="*/ 164307 w 957263"/>
              <a:gd name="connsiteY5" fmla="*/ 190500 h 628650"/>
              <a:gd name="connsiteX6" fmla="*/ 226219 w 957263"/>
              <a:gd name="connsiteY6" fmla="*/ 121444 h 628650"/>
              <a:gd name="connsiteX7" fmla="*/ 278607 w 957263"/>
              <a:gd name="connsiteY7" fmla="*/ 80962 h 628650"/>
              <a:gd name="connsiteX8" fmla="*/ 347663 w 957263"/>
              <a:gd name="connsiteY8" fmla="*/ 26194 h 628650"/>
              <a:gd name="connsiteX9" fmla="*/ 402432 w 957263"/>
              <a:gd name="connsiteY9" fmla="*/ 0 h 628650"/>
              <a:gd name="connsiteX10" fmla="*/ 454819 w 957263"/>
              <a:gd name="connsiteY10" fmla="*/ 11906 h 628650"/>
              <a:gd name="connsiteX11" fmla="*/ 526257 w 957263"/>
              <a:gd name="connsiteY11" fmla="*/ 33337 h 628650"/>
              <a:gd name="connsiteX12" fmla="*/ 585788 w 957263"/>
              <a:gd name="connsiteY12" fmla="*/ 59531 h 628650"/>
              <a:gd name="connsiteX13" fmla="*/ 652463 w 957263"/>
              <a:gd name="connsiteY13" fmla="*/ 92869 h 628650"/>
              <a:gd name="connsiteX14" fmla="*/ 726282 w 957263"/>
              <a:gd name="connsiteY14" fmla="*/ 147637 h 628650"/>
              <a:gd name="connsiteX15" fmla="*/ 778669 w 957263"/>
              <a:gd name="connsiteY15" fmla="*/ 200025 h 628650"/>
              <a:gd name="connsiteX16" fmla="*/ 831057 w 957263"/>
              <a:gd name="connsiteY16" fmla="*/ 259556 h 628650"/>
              <a:gd name="connsiteX17" fmla="*/ 869157 w 957263"/>
              <a:gd name="connsiteY17" fmla="*/ 319087 h 628650"/>
              <a:gd name="connsiteX18" fmla="*/ 902494 w 957263"/>
              <a:gd name="connsiteY18" fmla="*/ 373856 h 628650"/>
              <a:gd name="connsiteX19" fmla="*/ 931069 w 957263"/>
              <a:gd name="connsiteY19" fmla="*/ 447675 h 628650"/>
              <a:gd name="connsiteX20" fmla="*/ 950119 w 957263"/>
              <a:gd name="connsiteY20" fmla="*/ 533400 h 628650"/>
              <a:gd name="connsiteX21" fmla="*/ 957263 w 957263"/>
              <a:gd name="connsiteY21" fmla="*/ 623887 h 628650"/>
              <a:gd name="connsiteX22" fmla="*/ 826294 w 957263"/>
              <a:gd name="connsiteY22" fmla="*/ 623887 h 628650"/>
              <a:gd name="connsiteX23" fmla="*/ 419101 w 957263"/>
              <a:gd name="connsiteY23" fmla="*/ 628650 h 628650"/>
              <a:gd name="connsiteX24" fmla="*/ 276225 w 957263"/>
              <a:gd name="connsiteY24" fmla="*/ 628650 h 628650"/>
              <a:gd name="connsiteX25" fmla="*/ 150019 w 957263"/>
              <a:gd name="connsiteY25" fmla="*/ 628650 h 628650"/>
              <a:gd name="connsiteX26" fmla="*/ 0 w 957263"/>
              <a:gd name="connsiteY26" fmla="*/ 626268 h 628650"/>
              <a:gd name="connsiteX27" fmla="*/ 2382 w 957263"/>
              <a:gd name="connsiteY27" fmla="*/ 585787 h 628650"/>
              <a:gd name="connsiteX0" fmla="*/ 0 w 957263"/>
              <a:gd name="connsiteY0" fmla="*/ 616744 h 628650"/>
              <a:gd name="connsiteX1" fmla="*/ 9525 w 957263"/>
              <a:gd name="connsiteY1" fmla="*/ 504825 h 628650"/>
              <a:gd name="connsiteX2" fmla="*/ 38100 w 957263"/>
              <a:gd name="connsiteY2" fmla="*/ 411956 h 628650"/>
              <a:gd name="connsiteX3" fmla="*/ 76200 w 957263"/>
              <a:gd name="connsiteY3" fmla="*/ 321469 h 628650"/>
              <a:gd name="connsiteX4" fmla="*/ 119063 w 957263"/>
              <a:gd name="connsiteY4" fmla="*/ 252412 h 628650"/>
              <a:gd name="connsiteX5" fmla="*/ 164307 w 957263"/>
              <a:gd name="connsiteY5" fmla="*/ 190500 h 628650"/>
              <a:gd name="connsiteX6" fmla="*/ 226219 w 957263"/>
              <a:gd name="connsiteY6" fmla="*/ 121444 h 628650"/>
              <a:gd name="connsiteX7" fmla="*/ 278607 w 957263"/>
              <a:gd name="connsiteY7" fmla="*/ 80962 h 628650"/>
              <a:gd name="connsiteX8" fmla="*/ 347663 w 957263"/>
              <a:gd name="connsiteY8" fmla="*/ 26194 h 628650"/>
              <a:gd name="connsiteX9" fmla="*/ 402432 w 957263"/>
              <a:gd name="connsiteY9" fmla="*/ 0 h 628650"/>
              <a:gd name="connsiteX10" fmla="*/ 454819 w 957263"/>
              <a:gd name="connsiteY10" fmla="*/ 11906 h 628650"/>
              <a:gd name="connsiteX11" fmla="*/ 526257 w 957263"/>
              <a:gd name="connsiteY11" fmla="*/ 33337 h 628650"/>
              <a:gd name="connsiteX12" fmla="*/ 585788 w 957263"/>
              <a:gd name="connsiteY12" fmla="*/ 59531 h 628650"/>
              <a:gd name="connsiteX13" fmla="*/ 652463 w 957263"/>
              <a:gd name="connsiteY13" fmla="*/ 92869 h 628650"/>
              <a:gd name="connsiteX14" fmla="*/ 726282 w 957263"/>
              <a:gd name="connsiteY14" fmla="*/ 147637 h 628650"/>
              <a:gd name="connsiteX15" fmla="*/ 778669 w 957263"/>
              <a:gd name="connsiteY15" fmla="*/ 200025 h 628650"/>
              <a:gd name="connsiteX16" fmla="*/ 831057 w 957263"/>
              <a:gd name="connsiteY16" fmla="*/ 259556 h 628650"/>
              <a:gd name="connsiteX17" fmla="*/ 869157 w 957263"/>
              <a:gd name="connsiteY17" fmla="*/ 319087 h 628650"/>
              <a:gd name="connsiteX18" fmla="*/ 902494 w 957263"/>
              <a:gd name="connsiteY18" fmla="*/ 373856 h 628650"/>
              <a:gd name="connsiteX19" fmla="*/ 931069 w 957263"/>
              <a:gd name="connsiteY19" fmla="*/ 447675 h 628650"/>
              <a:gd name="connsiteX20" fmla="*/ 950119 w 957263"/>
              <a:gd name="connsiteY20" fmla="*/ 533400 h 628650"/>
              <a:gd name="connsiteX21" fmla="*/ 957263 w 957263"/>
              <a:gd name="connsiteY21" fmla="*/ 623887 h 628650"/>
              <a:gd name="connsiteX22" fmla="*/ 823913 w 957263"/>
              <a:gd name="connsiteY22" fmla="*/ 626268 h 628650"/>
              <a:gd name="connsiteX23" fmla="*/ 419101 w 957263"/>
              <a:gd name="connsiteY23" fmla="*/ 628650 h 628650"/>
              <a:gd name="connsiteX24" fmla="*/ 276225 w 957263"/>
              <a:gd name="connsiteY24" fmla="*/ 628650 h 628650"/>
              <a:gd name="connsiteX25" fmla="*/ 150019 w 957263"/>
              <a:gd name="connsiteY25" fmla="*/ 628650 h 628650"/>
              <a:gd name="connsiteX26" fmla="*/ 0 w 957263"/>
              <a:gd name="connsiteY26" fmla="*/ 626268 h 628650"/>
              <a:gd name="connsiteX27" fmla="*/ 2382 w 957263"/>
              <a:gd name="connsiteY27"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9157 w 969169"/>
              <a:gd name="connsiteY17" fmla="*/ 319087 h 628650"/>
              <a:gd name="connsiteX18" fmla="*/ 902494 w 969169"/>
              <a:gd name="connsiteY18" fmla="*/ 373856 h 628650"/>
              <a:gd name="connsiteX19" fmla="*/ 931069 w 969169"/>
              <a:gd name="connsiteY19" fmla="*/ 447675 h 628650"/>
              <a:gd name="connsiteX20" fmla="*/ 950119 w 969169"/>
              <a:gd name="connsiteY20" fmla="*/ 533400 h 628650"/>
              <a:gd name="connsiteX21" fmla="*/ 969169 w 969169"/>
              <a:gd name="connsiteY21" fmla="*/ 626268 h 628650"/>
              <a:gd name="connsiteX22" fmla="*/ 823913 w 969169"/>
              <a:gd name="connsiteY22" fmla="*/ 626268 h 628650"/>
              <a:gd name="connsiteX23" fmla="*/ 419101 w 969169"/>
              <a:gd name="connsiteY23" fmla="*/ 628650 h 628650"/>
              <a:gd name="connsiteX24" fmla="*/ 276225 w 969169"/>
              <a:gd name="connsiteY24" fmla="*/ 628650 h 628650"/>
              <a:gd name="connsiteX25" fmla="*/ 150019 w 969169"/>
              <a:gd name="connsiteY25" fmla="*/ 628650 h 628650"/>
              <a:gd name="connsiteX26" fmla="*/ 0 w 969169"/>
              <a:gd name="connsiteY26" fmla="*/ 626268 h 628650"/>
              <a:gd name="connsiteX27" fmla="*/ 2382 w 969169"/>
              <a:gd name="connsiteY27"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9157 w 969169"/>
              <a:gd name="connsiteY17" fmla="*/ 319087 h 628650"/>
              <a:gd name="connsiteX18" fmla="*/ 902494 w 969169"/>
              <a:gd name="connsiteY18" fmla="*/ 373856 h 628650"/>
              <a:gd name="connsiteX19" fmla="*/ 931069 w 969169"/>
              <a:gd name="connsiteY19" fmla="*/ 447675 h 628650"/>
              <a:gd name="connsiteX20" fmla="*/ 954881 w 969169"/>
              <a:gd name="connsiteY20" fmla="*/ 523875 h 628650"/>
              <a:gd name="connsiteX21" fmla="*/ 969169 w 969169"/>
              <a:gd name="connsiteY21" fmla="*/ 626268 h 628650"/>
              <a:gd name="connsiteX22" fmla="*/ 823913 w 969169"/>
              <a:gd name="connsiteY22" fmla="*/ 626268 h 628650"/>
              <a:gd name="connsiteX23" fmla="*/ 419101 w 969169"/>
              <a:gd name="connsiteY23" fmla="*/ 628650 h 628650"/>
              <a:gd name="connsiteX24" fmla="*/ 276225 w 969169"/>
              <a:gd name="connsiteY24" fmla="*/ 628650 h 628650"/>
              <a:gd name="connsiteX25" fmla="*/ 150019 w 969169"/>
              <a:gd name="connsiteY25" fmla="*/ 628650 h 628650"/>
              <a:gd name="connsiteX26" fmla="*/ 0 w 969169"/>
              <a:gd name="connsiteY26" fmla="*/ 626268 h 628650"/>
              <a:gd name="connsiteX27" fmla="*/ 2382 w 969169"/>
              <a:gd name="connsiteY27"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9157 w 969169"/>
              <a:gd name="connsiteY17" fmla="*/ 319087 h 628650"/>
              <a:gd name="connsiteX18" fmla="*/ 902494 w 969169"/>
              <a:gd name="connsiteY18" fmla="*/ 373856 h 628650"/>
              <a:gd name="connsiteX19" fmla="*/ 931069 w 969169"/>
              <a:gd name="connsiteY19" fmla="*/ 438150 h 628650"/>
              <a:gd name="connsiteX20" fmla="*/ 954881 w 969169"/>
              <a:gd name="connsiteY20" fmla="*/ 523875 h 628650"/>
              <a:gd name="connsiteX21" fmla="*/ 969169 w 969169"/>
              <a:gd name="connsiteY21" fmla="*/ 626268 h 628650"/>
              <a:gd name="connsiteX22" fmla="*/ 823913 w 969169"/>
              <a:gd name="connsiteY22" fmla="*/ 626268 h 628650"/>
              <a:gd name="connsiteX23" fmla="*/ 419101 w 969169"/>
              <a:gd name="connsiteY23" fmla="*/ 628650 h 628650"/>
              <a:gd name="connsiteX24" fmla="*/ 276225 w 969169"/>
              <a:gd name="connsiteY24" fmla="*/ 628650 h 628650"/>
              <a:gd name="connsiteX25" fmla="*/ 150019 w 969169"/>
              <a:gd name="connsiteY25" fmla="*/ 628650 h 628650"/>
              <a:gd name="connsiteX26" fmla="*/ 0 w 969169"/>
              <a:gd name="connsiteY26" fmla="*/ 626268 h 628650"/>
              <a:gd name="connsiteX27" fmla="*/ 2382 w 969169"/>
              <a:gd name="connsiteY27"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9157 w 969169"/>
              <a:gd name="connsiteY17" fmla="*/ 319087 h 628650"/>
              <a:gd name="connsiteX18" fmla="*/ 902494 w 969169"/>
              <a:gd name="connsiteY18" fmla="*/ 373856 h 628650"/>
              <a:gd name="connsiteX19" fmla="*/ 931069 w 969169"/>
              <a:gd name="connsiteY19" fmla="*/ 438150 h 628650"/>
              <a:gd name="connsiteX20" fmla="*/ 954881 w 969169"/>
              <a:gd name="connsiteY20" fmla="*/ 523875 h 628650"/>
              <a:gd name="connsiteX21" fmla="*/ 969169 w 969169"/>
              <a:gd name="connsiteY21" fmla="*/ 626268 h 628650"/>
              <a:gd name="connsiteX22" fmla="*/ 823913 w 969169"/>
              <a:gd name="connsiteY22" fmla="*/ 626268 h 628650"/>
              <a:gd name="connsiteX23" fmla="*/ 419101 w 969169"/>
              <a:gd name="connsiteY23" fmla="*/ 628650 h 628650"/>
              <a:gd name="connsiteX24" fmla="*/ 276225 w 969169"/>
              <a:gd name="connsiteY24" fmla="*/ 628650 h 628650"/>
              <a:gd name="connsiteX25" fmla="*/ 150019 w 969169"/>
              <a:gd name="connsiteY25" fmla="*/ 628650 h 628650"/>
              <a:gd name="connsiteX26" fmla="*/ 0 w 969169"/>
              <a:gd name="connsiteY26" fmla="*/ 626268 h 628650"/>
              <a:gd name="connsiteX27" fmla="*/ 2382 w 969169"/>
              <a:gd name="connsiteY27"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9157 w 969169"/>
              <a:gd name="connsiteY17" fmla="*/ 319087 h 628650"/>
              <a:gd name="connsiteX18" fmla="*/ 900113 w 969169"/>
              <a:gd name="connsiteY18" fmla="*/ 366712 h 628650"/>
              <a:gd name="connsiteX19" fmla="*/ 931069 w 969169"/>
              <a:gd name="connsiteY19" fmla="*/ 438150 h 628650"/>
              <a:gd name="connsiteX20" fmla="*/ 954881 w 969169"/>
              <a:gd name="connsiteY20" fmla="*/ 523875 h 628650"/>
              <a:gd name="connsiteX21" fmla="*/ 969169 w 969169"/>
              <a:gd name="connsiteY21" fmla="*/ 626268 h 628650"/>
              <a:gd name="connsiteX22" fmla="*/ 823913 w 969169"/>
              <a:gd name="connsiteY22" fmla="*/ 626268 h 628650"/>
              <a:gd name="connsiteX23" fmla="*/ 419101 w 969169"/>
              <a:gd name="connsiteY23" fmla="*/ 628650 h 628650"/>
              <a:gd name="connsiteX24" fmla="*/ 276225 w 969169"/>
              <a:gd name="connsiteY24" fmla="*/ 628650 h 628650"/>
              <a:gd name="connsiteX25" fmla="*/ 150019 w 969169"/>
              <a:gd name="connsiteY25" fmla="*/ 628650 h 628650"/>
              <a:gd name="connsiteX26" fmla="*/ 0 w 969169"/>
              <a:gd name="connsiteY26" fmla="*/ 626268 h 628650"/>
              <a:gd name="connsiteX27" fmla="*/ 2382 w 969169"/>
              <a:gd name="connsiteY27"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71538 w 969169"/>
              <a:gd name="connsiteY17" fmla="*/ 302419 h 628650"/>
              <a:gd name="connsiteX18" fmla="*/ 900113 w 969169"/>
              <a:gd name="connsiteY18" fmla="*/ 366712 h 628650"/>
              <a:gd name="connsiteX19" fmla="*/ 931069 w 969169"/>
              <a:gd name="connsiteY19" fmla="*/ 438150 h 628650"/>
              <a:gd name="connsiteX20" fmla="*/ 954881 w 969169"/>
              <a:gd name="connsiteY20" fmla="*/ 523875 h 628650"/>
              <a:gd name="connsiteX21" fmla="*/ 969169 w 969169"/>
              <a:gd name="connsiteY21" fmla="*/ 626268 h 628650"/>
              <a:gd name="connsiteX22" fmla="*/ 823913 w 969169"/>
              <a:gd name="connsiteY22" fmla="*/ 626268 h 628650"/>
              <a:gd name="connsiteX23" fmla="*/ 419101 w 969169"/>
              <a:gd name="connsiteY23" fmla="*/ 628650 h 628650"/>
              <a:gd name="connsiteX24" fmla="*/ 276225 w 969169"/>
              <a:gd name="connsiteY24" fmla="*/ 628650 h 628650"/>
              <a:gd name="connsiteX25" fmla="*/ 150019 w 969169"/>
              <a:gd name="connsiteY25" fmla="*/ 628650 h 628650"/>
              <a:gd name="connsiteX26" fmla="*/ 0 w 969169"/>
              <a:gd name="connsiteY26" fmla="*/ 626268 h 628650"/>
              <a:gd name="connsiteX27" fmla="*/ 2382 w 969169"/>
              <a:gd name="connsiteY27"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6775 w 969169"/>
              <a:gd name="connsiteY17" fmla="*/ 302420 h 628650"/>
              <a:gd name="connsiteX18" fmla="*/ 871538 w 969169"/>
              <a:gd name="connsiteY18" fmla="*/ 302419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6775 w 969169"/>
              <a:gd name="connsiteY17" fmla="*/ 302420 h 628650"/>
              <a:gd name="connsiteX18" fmla="*/ 862013 w 969169"/>
              <a:gd name="connsiteY18" fmla="*/ 30480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6775 w 969169"/>
              <a:gd name="connsiteY17" fmla="*/ 302420 h 628650"/>
              <a:gd name="connsiteX18" fmla="*/ 873919 w 969169"/>
              <a:gd name="connsiteY18" fmla="*/ 32385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4819 w 969169"/>
              <a:gd name="connsiteY10" fmla="*/ 11906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6775 w 969169"/>
              <a:gd name="connsiteY17" fmla="*/ 302420 h 628650"/>
              <a:gd name="connsiteX18" fmla="*/ 873919 w 969169"/>
              <a:gd name="connsiteY18" fmla="*/ 32385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7200 w 969169"/>
              <a:gd name="connsiteY10" fmla="*/ 4762 h 628650"/>
              <a:gd name="connsiteX11" fmla="*/ 526257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6775 w 969169"/>
              <a:gd name="connsiteY17" fmla="*/ 302420 h 628650"/>
              <a:gd name="connsiteX18" fmla="*/ 873919 w 969169"/>
              <a:gd name="connsiteY18" fmla="*/ 32385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7200 w 969169"/>
              <a:gd name="connsiteY10" fmla="*/ 4762 h 628650"/>
              <a:gd name="connsiteX11" fmla="*/ 540544 w 969169"/>
              <a:gd name="connsiteY11" fmla="*/ 33337 h 628650"/>
              <a:gd name="connsiteX12" fmla="*/ 585788 w 969169"/>
              <a:gd name="connsiteY12" fmla="*/ 59531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6775 w 969169"/>
              <a:gd name="connsiteY17" fmla="*/ 302420 h 628650"/>
              <a:gd name="connsiteX18" fmla="*/ 873919 w 969169"/>
              <a:gd name="connsiteY18" fmla="*/ 32385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7200 w 969169"/>
              <a:gd name="connsiteY10" fmla="*/ 4762 h 628650"/>
              <a:gd name="connsiteX11" fmla="*/ 540544 w 969169"/>
              <a:gd name="connsiteY11" fmla="*/ 33337 h 628650"/>
              <a:gd name="connsiteX12" fmla="*/ 595313 w 969169"/>
              <a:gd name="connsiteY12" fmla="*/ 61912 h 628650"/>
              <a:gd name="connsiteX13" fmla="*/ 652463 w 969169"/>
              <a:gd name="connsiteY13" fmla="*/ 92869 h 628650"/>
              <a:gd name="connsiteX14" fmla="*/ 726282 w 969169"/>
              <a:gd name="connsiteY14" fmla="*/ 147637 h 628650"/>
              <a:gd name="connsiteX15" fmla="*/ 778669 w 969169"/>
              <a:gd name="connsiteY15" fmla="*/ 200025 h 628650"/>
              <a:gd name="connsiteX16" fmla="*/ 831057 w 969169"/>
              <a:gd name="connsiteY16" fmla="*/ 259556 h 628650"/>
              <a:gd name="connsiteX17" fmla="*/ 866775 w 969169"/>
              <a:gd name="connsiteY17" fmla="*/ 302420 h 628650"/>
              <a:gd name="connsiteX18" fmla="*/ 873919 w 969169"/>
              <a:gd name="connsiteY18" fmla="*/ 32385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7200 w 969169"/>
              <a:gd name="connsiteY10" fmla="*/ 4762 h 628650"/>
              <a:gd name="connsiteX11" fmla="*/ 540544 w 969169"/>
              <a:gd name="connsiteY11" fmla="*/ 33337 h 628650"/>
              <a:gd name="connsiteX12" fmla="*/ 595313 w 969169"/>
              <a:gd name="connsiteY12" fmla="*/ 61912 h 628650"/>
              <a:gd name="connsiteX13" fmla="*/ 652463 w 969169"/>
              <a:gd name="connsiteY13" fmla="*/ 92869 h 628650"/>
              <a:gd name="connsiteX14" fmla="*/ 726282 w 969169"/>
              <a:gd name="connsiteY14" fmla="*/ 147637 h 628650"/>
              <a:gd name="connsiteX15" fmla="*/ 790575 w 969169"/>
              <a:gd name="connsiteY15" fmla="*/ 204787 h 628650"/>
              <a:gd name="connsiteX16" fmla="*/ 831057 w 969169"/>
              <a:gd name="connsiteY16" fmla="*/ 259556 h 628650"/>
              <a:gd name="connsiteX17" fmla="*/ 866775 w 969169"/>
              <a:gd name="connsiteY17" fmla="*/ 302420 h 628650"/>
              <a:gd name="connsiteX18" fmla="*/ 873919 w 969169"/>
              <a:gd name="connsiteY18" fmla="*/ 32385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7200 w 969169"/>
              <a:gd name="connsiteY10" fmla="*/ 4762 h 628650"/>
              <a:gd name="connsiteX11" fmla="*/ 540544 w 969169"/>
              <a:gd name="connsiteY11" fmla="*/ 33337 h 628650"/>
              <a:gd name="connsiteX12" fmla="*/ 595313 w 969169"/>
              <a:gd name="connsiteY12" fmla="*/ 61912 h 628650"/>
              <a:gd name="connsiteX13" fmla="*/ 652463 w 969169"/>
              <a:gd name="connsiteY13" fmla="*/ 92869 h 628650"/>
              <a:gd name="connsiteX14" fmla="*/ 726282 w 969169"/>
              <a:gd name="connsiteY14" fmla="*/ 147637 h 628650"/>
              <a:gd name="connsiteX15" fmla="*/ 790575 w 969169"/>
              <a:gd name="connsiteY15" fmla="*/ 204787 h 628650"/>
              <a:gd name="connsiteX16" fmla="*/ 833439 w 969169"/>
              <a:gd name="connsiteY16" fmla="*/ 254793 h 628650"/>
              <a:gd name="connsiteX17" fmla="*/ 866775 w 969169"/>
              <a:gd name="connsiteY17" fmla="*/ 302420 h 628650"/>
              <a:gd name="connsiteX18" fmla="*/ 873919 w 969169"/>
              <a:gd name="connsiteY18" fmla="*/ 32385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7200 w 969169"/>
              <a:gd name="connsiteY10" fmla="*/ 4762 h 628650"/>
              <a:gd name="connsiteX11" fmla="*/ 540544 w 969169"/>
              <a:gd name="connsiteY11" fmla="*/ 33337 h 628650"/>
              <a:gd name="connsiteX12" fmla="*/ 595313 w 969169"/>
              <a:gd name="connsiteY12" fmla="*/ 61912 h 628650"/>
              <a:gd name="connsiteX13" fmla="*/ 652463 w 969169"/>
              <a:gd name="connsiteY13" fmla="*/ 92869 h 628650"/>
              <a:gd name="connsiteX14" fmla="*/ 721520 w 969169"/>
              <a:gd name="connsiteY14" fmla="*/ 142875 h 628650"/>
              <a:gd name="connsiteX15" fmla="*/ 790575 w 969169"/>
              <a:gd name="connsiteY15" fmla="*/ 204787 h 628650"/>
              <a:gd name="connsiteX16" fmla="*/ 833439 w 969169"/>
              <a:gd name="connsiteY16" fmla="*/ 254793 h 628650"/>
              <a:gd name="connsiteX17" fmla="*/ 866775 w 969169"/>
              <a:gd name="connsiteY17" fmla="*/ 302420 h 628650"/>
              <a:gd name="connsiteX18" fmla="*/ 873919 w 969169"/>
              <a:gd name="connsiteY18" fmla="*/ 32385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7200 w 969169"/>
              <a:gd name="connsiteY10" fmla="*/ 4762 h 628650"/>
              <a:gd name="connsiteX11" fmla="*/ 540544 w 969169"/>
              <a:gd name="connsiteY11" fmla="*/ 33337 h 628650"/>
              <a:gd name="connsiteX12" fmla="*/ 595313 w 969169"/>
              <a:gd name="connsiteY12" fmla="*/ 61912 h 628650"/>
              <a:gd name="connsiteX13" fmla="*/ 652463 w 969169"/>
              <a:gd name="connsiteY13" fmla="*/ 92869 h 628650"/>
              <a:gd name="connsiteX14" fmla="*/ 726283 w 969169"/>
              <a:gd name="connsiteY14" fmla="*/ 138113 h 628650"/>
              <a:gd name="connsiteX15" fmla="*/ 790575 w 969169"/>
              <a:gd name="connsiteY15" fmla="*/ 204787 h 628650"/>
              <a:gd name="connsiteX16" fmla="*/ 833439 w 969169"/>
              <a:gd name="connsiteY16" fmla="*/ 254793 h 628650"/>
              <a:gd name="connsiteX17" fmla="*/ 866775 w 969169"/>
              <a:gd name="connsiteY17" fmla="*/ 302420 h 628650"/>
              <a:gd name="connsiteX18" fmla="*/ 873919 w 969169"/>
              <a:gd name="connsiteY18" fmla="*/ 323851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 name="connsiteX0" fmla="*/ 0 w 969169"/>
              <a:gd name="connsiteY0" fmla="*/ 616744 h 628650"/>
              <a:gd name="connsiteX1" fmla="*/ 9525 w 969169"/>
              <a:gd name="connsiteY1" fmla="*/ 504825 h 628650"/>
              <a:gd name="connsiteX2" fmla="*/ 38100 w 969169"/>
              <a:gd name="connsiteY2" fmla="*/ 411956 h 628650"/>
              <a:gd name="connsiteX3" fmla="*/ 76200 w 969169"/>
              <a:gd name="connsiteY3" fmla="*/ 321469 h 628650"/>
              <a:gd name="connsiteX4" fmla="*/ 119063 w 969169"/>
              <a:gd name="connsiteY4" fmla="*/ 252412 h 628650"/>
              <a:gd name="connsiteX5" fmla="*/ 164307 w 969169"/>
              <a:gd name="connsiteY5" fmla="*/ 190500 h 628650"/>
              <a:gd name="connsiteX6" fmla="*/ 226219 w 969169"/>
              <a:gd name="connsiteY6" fmla="*/ 121444 h 628650"/>
              <a:gd name="connsiteX7" fmla="*/ 278607 w 969169"/>
              <a:gd name="connsiteY7" fmla="*/ 80962 h 628650"/>
              <a:gd name="connsiteX8" fmla="*/ 347663 w 969169"/>
              <a:gd name="connsiteY8" fmla="*/ 26194 h 628650"/>
              <a:gd name="connsiteX9" fmla="*/ 402432 w 969169"/>
              <a:gd name="connsiteY9" fmla="*/ 0 h 628650"/>
              <a:gd name="connsiteX10" fmla="*/ 457200 w 969169"/>
              <a:gd name="connsiteY10" fmla="*/ 4762 h 628650"/>
              <a:gd name="connsiteX11" fmla="*/ 540544 w 969169"/>
              <a:gd name="connsiteY11" fmla="*/ 33337 h 628650"/>
              <a:gd name="connsiteX12" fmla="*/ 595313 w 969169"/>
              <a:gd name="connsiteY12" fmla="*/ 61912 h 628650"/>
              <a:gd name="connsiteX13" fmla="*/ 652463 w 969169"/>
              <a:gd name="connsiteY13" fmla="*/ 92869 h 628650"/>
              <a:gd name="connsiteX14" fmla="*/ 726283 w 969169"/>
              <a:gd name="connsiteY14" fmla="*/ 138113 h 628650"/>
              <a:gd name="connsiteX15" fmla="*/ 790575 w 969169"/>
              <a:gd name="connsiteY15" fmla="*/ 204787 h 628650"/>
              <a:gd name="connsiteX16" fmla="*/ 833439 w 969169"/>
              <a:gd name="connsiteY16" fmla="*/ 254793 h 628650"/>
              <a:gd name="connsiteX17" fmla="*/ 866775 w 969169"/>
              <a:gd name="connsiteY17" fmla="*/ 302420 h 628650"/>
              <a:gd name="connsiteX18" fmla="*/ 881062 w 969169"/>
              <a:gd name="connsiteY18" fmla="*/ 330994 h 628650"/>
              <a:gd name="connsiteX19" fmla="*/ 900113 w 969169"/>
              <a:gd name="connsiteY19" fmla="*/ 366712 h 628650"/>
              <a:gd name="connsiteX20" fmla="*/ 931069 w 969169"/>
              <a:gd name="connsiteY20" fmla="*/ 438150 h 628650"/>
              <a:gd name="connsiteX21" fmla="*/ 954881 w 969169"/>
              <a:gd name="connsiteY21" fmla="*/ 523875 h 628650"/>
              <a:gd name="connsiteX22" fmla="*/ 969169 w 969169"/>
              <a:gd name="connsiteY22" fmla="*/ 626268 h 628650"/>
              <a:gd name="connsiteX23" fmla="*/ 823913 w 969169"/>
              <a:gd name="connsiteY23" fmla="*/ 626268 h 628650"/>
              <a:gd name="connsiteX24" fmla="*/ 419101 w 969169"/>
              <a:gd name="connsiteY24" fmla="*/ 628650 h 628650"/>
              <a:gd name="connsiteX25" fmla="*/ 276225 w 969169"/>
              <a:gd name="connsiteY25" fmla="*/ 628650 h 628650"/>
              <a:gd name="connsiteX26" fmla="*/ 150019 w 969169"/>
              <a:gd name="connsiteY26" fmla="*/ 628650 h 628650"/>
              <a:gd name="connsiteX27" fmla="*/ 0 w 969169"/>
              <a:gd name="connsiteY27" fmla="*/ 626268 h 628650"/>
              <a:gd name="connsiteX28" fmla="*/ 2382 w 969169"/>
              <a:gd name="connsiteY28" fmla="*/ 585787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69169" h="628650">
                <a:moveTo>
                  <a:pt x="0" y="616744"/>
                </a:moveTo>
                <a:lnTo>
                  <a:pt x="9525" y="504825"/>
                </a:lnTo>
                <a:lnTo>
                  <a:pt x="38100" y="411956"/>
                </a:lnTo>
                <a:lnTo>
                  <a:pt x="76200" y="321469"/>
                </a:lnTo>
                <a:lnTo>
                  <a:pt x="119063" y="252412"/>
                </a:lnTo>
                <a:lnTo>
                  <a:pt x="164307" y="190500"/>
                </a:lnTo>
                <a:lnTo>
                  <a:pt x="226219" y="121444"/>
                </a:lnTo>
                <a:lnTo>
                  <a:pt x="278607" y="80962"/>
                </a:lnTo>
                <a:lnTo>
                  <a:pt x="347663" y="26194"/>
                </a:lnTo>
                <a:lnTo>
                  <a:pt x="402432" y="0"/>
                </a:lnTo>
                <a:lnTo>
                  <a:pt x="457200" y="4762"/>
                </a:lnTo>
                <a:lnTo>
                  <a:pt x="540544" y="33337"/>
                </a:lnTo>
                <a:lnTo>
                  <a:pt x="595313" y="61912"/>
                </a:lnTo>
                <a:lnTo>
                  <a:pt x="652463" y="92869"/>
                </a:lnTo>
                <a:lnTo>
                  <a:pt x="726283" y="138113"/>
                </a:lnTo>
                <a:lnTo>
                  <a:pt x="790575" y="204787"/>
                </a:lnTo>
                <a:lnTo>
                  <a:pt x="833439" y="254793"/>
                </a:lnTo>
                <a:cubicBezTo>
                  <a:pt x="845345" y="265112"/>
                  <a:pt x="854869" y="292101"/>
                  <a:pt x="866775" y="302420"/>
                </a:cubicBezTo>
                <a:lnTo>
                  <a:pt x="881062" y="330994"/>
                </a:lnTo>
                <a:cubicBezTo>
                  <a:pt x="892174" y="340519"/>
                  <a:pt x="891382" y="352425"/>
                  <a:pt x="900113" y="366712"/>
                </a:cubicBezTo>
                <a:cubicBezTo>
                  <a:pt x="909638" y="388143"/>
                  <a:pt x="923926" y="409575"/>
                  <a:pt x="931069" y="438150"/>
                </a:cubicBezTo>
                <a:lnTo>
                  <a:pt x="954881" y="523875"/>
                </a:lnTo>
                <a:lnTo>
                  <a:pt x="969169" y="626268"/>
                </a:lnTo>
                <a:lnTo>
                  <a:pt x="823913" y="626268"/>
                </a:lnTo>
                <a:lnTo>
                  <a:pt x="419101" y="628650"/>
                </a:lnTo>
                <a:lnTo>
                  <a:pt x="276225" y="628650"/>
                </a:lnTo>
                <a:lnTo>
                  <a:pt x="150019" y="628650"/>
                </a:lnTo>
                <a:lnTo>
                  <a:pt x="0" y="626268"/>
                </a:lnTo>
                <a:lnTo>
                  <a:pt x="2382" y="585787"/>
                </a:lnTo>
              </a:path>
            </a:pathLst>
          </a:cu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6937472" y="1040871"/>
            <a:ext cx="321624" cy="461665"/>
          </a:xfrm>
          <a:prstGeom prst="rect">
            <a:avLst/>
          </a:prstGeom>
          <a:noFill/>
        </p:spPr>
        <p:txBody>
          <a:bodyPr wrap="square" rtlCol="0">
            <a:spAutoFit/>
          </a:bodyPr>
          <a:lstStyle/>
          <a:p>
            <a:pPr algn="ctr"/>
            <a:r>
              <a:rPr lang="el-GR" sz="1200" b="1" u="sng" dirty="0">
                <a:latin typeface="Comic Sans MS" panose="030F0702030302020204" pitchFamily="66" charset="0"/>
              </a:rPr>
              <a:t>π</a:t>
            </a:r>
            <a:r>
              <a:rPr lang="en-US" sz="1200" b="1" dirty="0">
                <a:latin typeface="Comic Sans MS" panose="030F0702030302020204" pitchFamily="66" charset="0"/>
              </a:rPr>
              <a:t> 3</a:t>
            </a:r>
            <a:endParaRPr lang="en-GB" sz="1200" b="1"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6" name="TextBox 35"/>
              <p:cNvSpPr txBox="1"/>
              <p:nvPr/>
            </p:nvSpPr>
            <p:spPr>
              <a:xfrm>
                <a:off x="4391245" y="2248784"/>
                <a:ext cx="143180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1" i="1" smtClean="0">
                          <a:solidFill>
                            <a:srgbClr val="FF0000"/>
                          </a:solidFill>
                          <a:latin typeface="Cambria Math"/>
                        </a:rPr>
                        <m:t>𝒓</m:t>
                      </m:r>
                      <m:r>
                        <a:rPr lang="en-US" sz="1600" b="1" i="1" smtClean="0">
                          <a:solidFill>
                            <a:srgbClr val="FF0000"/>
                          </a:solidFill>
                          <a:latin typeface="Cambria Math"/>
                        </a:rPr>
                        <m:t>=</m:t>
                      </m:r>
                      <m:r>
                        <a:rPr lang="en-US" sz="1600" b="1" i="1" smtClean="0">
                          <a:solidFill>
                            <a:srgbClr val="FF0000"/>
                          </a:solidFill>
                          <a:latin typeface="Cambria Math"/>
                        </a:rPr>
                        <m:t>𝟐</m:t>
                      </m:r>
                      <m:r>
                        <a:rPr lang="en-US" sz="1600" b="1" i="1" smtClean="0">
                          <a:solidFill>
                            <a:srgbClr val="FF0000"/>
                          </a:solidFill>
                          <a:latin typeface="Cambria Math"/>
                        </a:rPr>
                        <m:t>+</m:t>
                      </m:r>
                      <m:r>
                        <a:rPr lang="en-US" sz="1600" b="1" i="1" smtClean="0">
                          <a:solidFill>
                            <a:srgbClr val="FF0000"/>
                          </a:solidFill>
                          <a:latin typeface="Cambria Math"/>
                        </a:rPr>
                        <m:t>𝒄𝒐𝒔</m:t>
                      </m:r>
                      <m:r>
                        <a:rPr lang="en-US" sz="1600" b="1" i="1" smtClean="0">
                          <a:solidFill>
                            <a:srgbClr val="FF0000"/>
                          </a:solidFill>
                          <a:latin typeface="Cambria Math"/>
                          <a:ea typeface="Cambria Math"/>
                        </a:rPr>
                        <m:t>𝜽</m:t>
                      </m:r>
                    </m:oMath>
                  </m:oMathPara>
                </a14:m>
                <a:endParaRPr lang="en-GB" sz="1600" b="1" dirty="0">
                  <a:solidFill>
                    <a:srgbClr val="FF0000"/>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4391245" y="2248784"/>
                <a:ext cx="1431802" cy="338554"/>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7265579" y="3283686"/>
                <a:ext cx="118673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1" i="1" smtClean="0">
                          <a:solidFill>
                            <a:srgbClr val="0000FF"/>
                          </a:solidFill>
                          <a:latin typeface="Cambria Math"/>
                        </a:rPr>
                        <m:t>𝒓</m:t>
                      </m:r>
                      <m:r>
                        <a:rPr lang="en-US" sz="1600" b="1" i="1" smtClean="0">
                          <a:solidFill>
                            <a:srgbClr val="0000FF"/>
                          </a:solidFill>
                          <a:latin typeface="Cambria Math"/>
                        </a:rPr>
                        <m:t>=</m:t>
                      </m:r>
                      <m:r>
                        <a:rPr lang="en-US" sz="1600" b="1" i="1" smtClean="0">
                          <a:solidFill>
                            <a:srgbClr val="0000FF"/>
                          </a:solidFill>
                          <a:latin typeface="Cambria Math"/>
                        </a:rPr>
                        <m:t>𝟓</m:t>
                      </m:r>
                      <m:r>
                        <a:rPr lang="en-US" sz="1600" b="1" i="1" smtClean="0">
                          <a:solidFill>
                            <a:srgbClr val="0000FF"/>
                          </a:solidFill>
                          <a:latin typeface="Cambria Math"/>
                        </a:rPr>
                        <m:t>𝒄𝒐𝒔</m:t>
                      </m:r>
                      <m:r>
                        <a:rPr lang="en-US" sz="1600" b="1" i="1" smtClean="0">
                          <a:solidFill>
                            <a:srgbClr val="0000FF"/>
                          </a:solidFill>
                          <a:latin typeface="Cambria Math"/>
                          <a:ea typeface="Cambria Math"/>
                        </a:rPr>
                        <m:t>𝜽</m:t>
                      </m:r>
                    </m:oMath>
                  </m:oMathPara>
                </a14:m>
                <a:endParaRPr lang="en-GB" sz="1600" b="1" dirty="0">
                  <a:solidFill>
                    <a:srgbClr val="0000FF"/>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7265579" y="3283686"/>
                <a:ext cx="1186735" cy="338554"/>
              </a:xfrm>
              <a:prstGeom prst="rect">
                <a:avLst/>
              </a:prstGeom>
              <a:blipFill>
                <a:blip r:embed="rId5"/>
                <a:stretch>
                  <a:fillRect/>
                </a:stretch>
              </a:blipFill>
            </p:spPr>
            <p:txBody>
              <a:bodyPr/>
              <a:lstStyle/>
              <a:p>
                <a:r>
                  <a:rPr lang="en-GB">
                    <a:noFill/>
                  </a:rPr>
                  <a:t> </a:t>
                </a:r>
              </a:p>
            </p:txBody>
          </p:sp>
        </mc:Fallback>
      </mc:AlternateContent>
      <p:sp>
        <p:nvSpPr>
          <p:cNvPr id="33" name="Freeform 32"/>
          <p:cNvSpPr/>
          <p:nvPr/>
        </p:nvSpPr>
        <p:spPr>
          <a:xfrm>
            <a:off x="6111171" y="2130842"/>
            <a:ext cx="388930" cy="612358"/>
          </a:xfrm>
          <a:custGeom>
            <a:avLst/>
            <a:gdLst>
              <a:gd name="connsiteX0" fmla="*/ 0 w 388930"/>
              <a:gd name="connsiteY0" fmla="*/ 612358 h 612358"/>
              <a:gd name="connsiteX1" fmla="*/ 86889 w 388930"/>
              <a:gd name="connsiteY1" fmla="*/ 467544 h 612358"/>
              <a:gd name="connsiteX2" fmla="*/ 190328 w 388930"/>
              <a:gd name="connsiteY2" fmla="*/ 310316 h 612358"/>
              <a:gd name="connsiteX3" fmla="*/ 268941 w 388930"/>
              <a:gd name="connsiteY3" fmla="*/ 182052 h 612358"/>
              <a:gd name="connsiteX4" fmla="*/ 331005 w 388930"/>
              <a:gd name="connsiteY4" fmla="*/ 91026 h 612358"/>
              <a:gd name="connsiteX5" fmla="*/ 388930 w 388930"/>
              <a:gd name="connsiteY5" fmla="*/ 0 h 612358"/>
              <a:gd name="connsiteX6" fmla="*/ 264804 w 388930"/>
              <a:gd name="connsiteY6" fmla="*/ 95163 h 612358"/>
              <a:gd name="connsiteX7" fmla="*/ 165502 w 388930"/>
              <a:gd name="connsiteY7" fmla="*/ 182052 h 612358"/>
              <a:gd name="connsiteX8" fmla="*/ 99301 w 388930"/>
              <a:gd name="connsiteY8" fmla="*/ 281353 h 612358"/>
              <a:gd name="connsiteX9" fmla="*/ 37238 w 388930"/>
              <a:gd name="connsiteY9" fmla="*/ 413755 h 612358"/>
              <a:gd name="connsiteX10" fmla="*/ 16550 w 388930"/>
              <a:gd name="connsiteY10" fmla="*/ 500644 h 612358"/>
              <a:gd name="connsiteX11" fmla="*/ 0 w 388930"/>
              <a:gd name="connsiteY11" fmla="*/ 612358 h 612358"/>
              <a:gd name="connsiteX0" fmla="*/ 0 w 388930"/>
              <a:gd name="connsiteY0" fmla="*/ 612358 h 612358"/>
              <a:gd name="connsiteX1" fmla="*/ 86889 w 388930"/>
              <a:gd name="connsiteY1" fmla="*/ 467544 h 612358"/>
              <a:gd name="connsiteX2" fmla="*/ 190328 w 388930"/>
              <a:gd name="connsiteY2" fmla="*/ 310316 h 612358"/>
              <a:gd name="connsiteX3" fmla="*/ 268941 w 388930"/>
              <a:gd name="connsiteY3" fmla="*/ 182052 h 612358"/>
              <a:gd name="connsiteX4" fmla="*/ 331005 w 388930"/>
              <a:gd name="connsiteY4" fmla="*/ 91026 h 612358"/>
              <a:gd name="connsiteX5" fmla="*/ 388930 w 388930"/>
              <a:gd name="connsiteY5" fmla="*/ 0 h 612358"/>
              <a:gd name="connsiteX6" fmla="*/ 264804 w 388930"/>
              <a:gd name="connsiteY6" fmla="*/ 95163 h 612358"/>
              <a:gd name="connsiteX7" fmla="*/ 165502 w 388930"/>
              <a:gd name="connsiteY7" fmla="*/ 182052 h 612358"/>
              <a:gd name="connsiteX8" fmla="*/ 99301 w 388930"/>
              <a:gd name="connsiteY8" fmla="*/ 281353 h 612358"/>
              <a:gd name="connsiteX9" fmla="*/ 45513 w 388930"/>
              <a:gd name="connsiteY9" fmla="*/ 401343 h 612358"/>
              <a:gd name="connsiteX10" fmla="*/ 16550 w 388930"/>
              <a:gd name="connsiteY10" fmla="*/ 500644 h 612358"/>
              <a:gd name="connsiteX11" fmla="*/ 0 w 388930"/>
              <a:gd name="connsiteY11" fmla="*/ 612358 h 612358"/>
              <a:gd name="connsiteX0" fmla="*/ 0 w 388930"/>
              <a:gd name="connsiteY0" fmla="*/ 612358 h 612358"/>
              <a:gd name="connsiteX1" fmla="*/ 86889 w 388930"/>
              <a:gd name="connsiteY1" fmla="*/ 467544 h 612358"/>
              <a:gd name="connsiteX2" fmla="*/ 190328 w 388930"/>
              <a:gd name="connsiteY2" fmla="*/ 310316 h 612358"/>
              <a:gd name="connsiteX3" fmla="*/ 268941 w 388930"/>
              <a:gd name="connsiteY3" fmla="*/ 182052 h 612358"/>
              <a:gd name="connsiteX4" fmla="*/ 331005 w 388930"/>
              <a:gd name="connsiteY4" fmla="*/ 91026 h 612358"/>
              <a:gd name="connsiteX5" fmla="*/ 388930 w 388930"/>
              <a:gd name="connsiteY5" fmla="*/ 0 h 612358"/>
              <a:gd name="connsiteX6" fmla="*/ 264804 w 388930"/>
              <a:gd name="connsiteY6" fmla="*/ 95163 h 612358"/>
              <a:gd name="connsiteX7" fmla="*/ 165502 w 388930"/>
              <a:gd name="connsiteY7" fmla="*/ 182052 h 612358"/>
              <a:gd name="connsiteX8" fmla="*/ 99301 w 388930"/>
              <a:gd name="connsiteY8" fmla="*/ 281353 h 612358"/>
              <a:gd name="connsiteX9" fmla="*/ 45513 w 388930"/>
              <a:gd name="connsiteY9" fmla="*/ 401343 h 612358"/>
              <a:gd name="connsiteX10" fmla="*/ 4138 w 388930"/>
              <a:gd name="connsiteY10" fmla="*/ 504782 h 612358"/>
              <a:gd name="connsiteX11" fmla="*/ 0 w 388930"/>
              <a:gd name="connsiteY11" fmla="*/ 612358 h 612358"/>
              <a:gd name="connsiteX0" fmla="*/ 0 w 388930"/>
              <a:gd name="connsiteY0" fmla="*/ 612358 h 612358"/>
              <a:gd name="connsiteX1" fmla="*/ 86889 w 388930"/>
              <a:gd name="connsiteY1" fmla="*/ 467544 h 612358"/>
              <a:gd name="connsiteX2" fmla="*/ 190328 w 388930"/>
              <a:gd name="connsiteY2" fmla="*/ 310316 h 612358"/>
              <a:gd name="connsiteX3" fmla="*/ 268941 w 388930"/>
              <a:gd name="connsiteY3" fmla="*/ 182052 h 612358"/>
              <a:gd name="connsiteX4" fmla="*/ 331005 w 388930"/>
              <a:gd name="connsiteY4" fmla="*/ 91026 h 612358"/>
              <a:gd name="connsiteX5" fmla="*/ 388930 w 388930"/>
              <a:gd name="connsiteY5" fmla="*/ 0 h 612358"/>
              <a:gd name="connsiteX6" fmla="*/ 264804 w 388930"/>
              <a:gd name="connsiteY6" fmla="*/ 95163 h 612358"/>
              <a:gd name="connsiteX7" fmla="*/ 165502 w 388930"/>
              <a:gd name="connsiteY7" fmla="*/ 182052 h 612358"/>
              <a:gd name="connsiteX8" fmla="*/ 99301 w 388930"/>
              <a:gd name="connsiteY8" fmla="*/ 281353 h 612358"/>
              <a:gd name="connsiteX9" fmla="*/ 53788 w 388930"/>
              <a:gd name="connsiteY9" fmla="*/ 364105 h 612358"/>
              <a:gd name="connsiteX10" fmla="*/ 4138 w 388930"/>
              <a:gd name="connsiteY10" fmla="*/ 504782 h 612358"/>
              <a:gd name="connsiteX11" fmla="*/ 0 w 388930"/>
              <a:gd name="connsiteY11" fmla="*/ 612358 h 612358"/>
              <a:gd name="connsiteX0" fmla="*/ 0 w 388930"/>
              <a:gd name="connsiteY0" fmla="*/ 612358 h 612358"/>
              <a:gd name="connsiteX1" fmla="*/ 86889 w 388930"/>
              <a:gd name="connsiteY1" fmla="*/ 467544 h 612358"/>
              <a:gd name="connsiteX2" fmla="*/ 190328 w 388930"/>
              <a:gd name="connsiteY2" fmla="*/ 310316 h 612358"/>
              <a:gd name="connsiteX3" fmla="*/ 268941 w 388930"/>
              <a:gd name="connsiteY3" fmla="*/ 182052 h 612358"/>
              <a:gd name="connsiteX4" fmla="*/ 331005 w 388930"/>
              <a:gd name="connsiteY4" fmla="*/ 91026 h 612358"/>
              <a:gd name="connsiteX5" fmla="*/ 388930 w 388930"/>
              <a:gd name="connsiteY5" fmla="*/ 0 h 612358"/>
              <a:gd name="connsiteX6" fmla="*/ 264804 w 388930"/>
              <a:gd name="connsiteY6" fmla="*/ 95163 h 612358"/>
              <a:gd name="connsiteX7" fmla="*/ 165502 w 388930"/>
              <a:gd name="connsiteY7" fmla="*/ 182052 h 612358"/>
              <a:gd name="connsiteX8" fmla="*/ 103439 w 388930"/>
              <a:gd name="connsiteY8" fmla="*/ 273078 h 612358"/>
              <a:gd name="connsiteX9" fmla="*/ 53788 w 388930"/>
              <a:gd name="connsiteY9" fmla="*/ 364105 h 612358"/>
              <a:gd name="connsiteX10" fmla="*/ 4138 w 388930"/>
              <a:gd name="connsiteY10" fmla="*/ 504782 h 612358"/>
              <a:gd name="connsiteX11" fmla="*/ 0 w 388930"/>
              <a:gd name="connsiteY11" fmla="*/ 612358 h 612358"/>
              <a:gd name="connsiteX0" fmla="*/ 0 w 388930"/>
              <a:gd name="connsiteY0" fmla="*/ 612358 h 612358"/>
              <a:gd name="connsiteX1" fmla="*/ 86889 w 388930"/>
              <a:gd name="connsiteY1" fmla="*/ 467544 h 612358"/>
              <a:gd name="connsiteX2" fmla="*/ 190328 w 388930"/>
              <a:gd name="connsiteY2" fmla="*/ 310316 h 612358"/>
              <a:gd name="connsiteX3" fmla="*/ 268941 w 388930"/>
              <a:gd name="connsiteY3" fmla="*/ 182052 h 612358"/>
              <a:gd name="connsiteX4" fmla="*/ 331005 w 388930"/>
              <a:gd name="connsiteY4" fmla="*/ 91026 h 612358"/>
              <a:gd name="connsiteX5" fmla="*/ 388930 w 388930"/>
              <a:gd name="connsiteY5" fmla="*/ 0 h 612358"/>
              <a:gd name="connsiteX6" fmla="*/ 264804 w 388930"/>
              <a:gd name="connsiteY6" fmla="*/ 95163 h 612358"/>
              <a:gd name="connsiteX7" fmla="*/ 165502 w 388930"/>
              <a:gd name="connsiteY7" fmla="*/ 177915 h 612358"/>
              <a:gd name="connsiteX8" fmla="*/ 103439 w 388930"/>
              <a:gd name="connsiteY8" fmla="*/ 273078 h 612358"/>
              <a:gd name="connsiteX9" fmla="*/ 53788 w 388930"/>
              <a:gd name="connsiteY9" fmla="*/ 364105 h 612358"/>
              <a:gd name="connsiteX10" fmla="*/ 4138 w 388930"/>
              <a:gd name="connsiteY10" fmla="*/ 504782 h 612358"/>
              <a:gd name="connsiteX11" fmla="*/ 0 w 388930"/>
              <a:gd name="connsiteY11" fmla="*/ 612358 h 612358"/>
              <a:gd name="connsiteX0" fmla="*/ 0 w 388930"/>
              <a:gd name="connsiteY0" fmla="*/ 612358 h 612358"/>
              <a:gd name="connsiteX1" fmla="*/ 86889 w 388930"/>
              <a:gd name="connsiteY1" fmla="*/ 467544 h 612358"/>
              <a:gd name="connsiteX2" fmla="*/ 190328 w 388930"/>
              <a:gd name="connsiteY2" fmla="*/ 310316 h 612358"/>
              <a:gd name="connsiteX3" fmla="*/ 268941 w 388930"/>
              <a:gd name="connsiteY3" fmla="*/ 182052 h 612358"/>
              <a:gd name="connsiteX4" fmla="*/ 331005 w 388930"/>
              <a:gd name="connsiteY4" fmla="*/ 91026 h 612358"/>
              <a:gd name="connsiteX5" fmla="*/ 388930 w 388930"/>
              <a:gd name="connsiteY5" fmla="*/ 0 h 612358"/>
              <a:gd name="connsiteX6" fmla="*/ 256529 w 388930"/>
              <a:gd name="connsiteY6" fmla="*/ 86888 h 612358"/>
              <a:gd name="connsiteX7" fmla="*/ 165502 w 388930"/>
              <a:gd name="connsiteY7" fmla="*/ 177915 h 612358"/>
              <a:gd name="connsiteX8" fmla="*/ 103439 w 388930"/>
              <a:gd name="connsiteY8" fmla="*/ 273078 h 612358"/>
              <a:gd name="connsiteX9" fmla="*/ 53788 w 388930"/>
              <a:gd name="connsiteY9" fmla="*/ 364105 h 612358"/>
              <a:gd name="connsiteX10" fmla="*/ 4138 w 388930"/>
              <a:gd name="connsiteY10" fmla="*/ 504782 h 612358"/>
              <a:gd name="connsiteX11" fmla="*/ 0 w 388930"/>
              <a:gd name="connsiteY11" fmla="*/ 612358 h 612358"/>
              <a:gd name="connsiteX0" fmla="*/ 0 w 388930"/>
              <a:gd name="connsiteY0" fmla="*/ 612358 h 612358"/>
              <a:gd name="connsiteX1" fmla="*/ 86889 w 388930"/>
              <a:gd name="connsiteY1" fmla="*/ 467544 h 612358"/>
              <a:gd name="connsiteX2" fmla="*/ 190328 w 388930"/>
              <a:gd name="connsiteY2" fmla="*/ 310316 h 612358"/>
              <a:gd name="connsiteX3" fmla="*/ 268941 w 388930"/>
              <a:gd name="connsiteY3" fmla="*/ 182052 h 612358"/>
              <a:gd name="connsiteX4" fmla="*/ 331005 w 388930"/>
              <a:gd name="connsiteY4" fmla="*/ 91026 h 612358"/>
              <a:gd name="connsiteX5" fmla="*/ 388930 w 388930"/>
              <a:gd name="connsiteY5" fmla="*/ 0 h 612358"/>
              <a:gd name="connsiteX6" fmla="*/ 256529 w 388930"/>
              <a:gd name="connsiteY6" fmla="*/ 86888 h 612358"/>
              <a:gd name="connsiteX7" fmla="*/ 165502 w 388930"/>
              <a:gd name="connsiteY7" fmla="*/ 177915 h 612358"/>
              <a:gd name="connsiteX8" fmla="*/ 103439 w 388930"/>
              <a:gd name="connsiteY8" fmla="*/ 273078 h 612358"/>
              <a:gd name="connsiteX9" fmla="*/ 45513 w 388930"/>
              <a:gd name="connsiteY9" fmla="*/ 355830 h 612358"/>
              <a:gd name="connsiteX10" fmla="*/ 4138 w 388930"/>
              <a:gd name="connsiteY10" fmla="*/ 504782 h 612358"/>
              <a:gd name="connsiteX11" fmla="*/ 0 w 388930"/>
              <a:gd name="connsiteY11" fmla="*/ 612358 h 612358"/>
              <a:gd name="connsiteX0" fmla="*/ 0 w 388930"/>
              <a:gd name="connsiteY0" fmla="*/ 612358 h 612358"/>
              <a:gd name="connsiteX1" fmla="*/ 86889 w 388930"/>
              <a:gd name="connsiteY1" fmla="*/ 467544 h 612358"/>
              <a:gd name="connsiteX2" fmla="*/ 190328 w 388930"/>
              <a:gd name="connsiteY2" fmla="*/ 310316 h 612358"/>
              <a:gd name="connsiteX3" fmla="*/ 268941 w 388930"/>
              <a:gd name="connsiteY3" fmla="*/ 182052 h 612358"/>
              <a:gd name="connsiteX4" fmla="*/ 331005 w 388930"/>
              <a:gd name="connsiteY4" fmla="*/ 91026 h 612358"/>
              <a:gd name="connsiteX5" fmla="*/ 388930 w 388930"/>
              <a:gd name="connsiteY5" fmla="*/ 0 h 612358"/>
              <a:gd name="connsiteX6" fmla="*/ 256529 w 388930"/>
              <a:gd name="connsiteY6" fmla="*/ 86888 h 612358"/>
              <a:gd name="connsiteX7" fmla="*/ 165502 w 388930"/>
              <a:gd name="connsiteY7" fmla="*/ 177915 h 612358"/>
              <a:gd name="connsiteX8" fmla="*/ 111715 w 388930"/>
              <a:gd name="connsiteY8" fmla="*/ 256528 h 612358"/>
              <a:gd name="connsiteX9" fmla="*/ 45513 w 388930"/>
              <a:gd name="connsiteY9" fmla="*/ 355830 h 612358"/>
              <a:gd name="connsiteX10" fmla="*/ 4138 w 388930"/>
              <a:gd name="connsiteY10" fmla="*/ 504782 h 612358"/>
              <a:gd name="connsiteX11" fmla="*/ 0 w 388930"/>
              <a:gd name="connsiteY11" fmla="*/ 612358 h 612358"/>
              <a:gd name="connsiteX0" fmla="*/ 0 w 388930"/>
              <a:gd name="connsiteY0" fmla="*/ 612358 h 612358"/>
              <a:gd name="connsiteX1" fmla="*/ 86889 w 388930"/>
              <a:gd name="connsiteY1" fmla="*/ 467544 h 612358"/>
              <a:gd name="connsiteX2" fmla="*/ 190328 w 388930"/>
              <a:gd name="connsiteY2" fmla="*/ 310316 h 612358"/>
              <a:gd name="connsiteX3" fmla="*/ 268941 w 388930"/>
              <a:gd name="connsiteY3" fmla="*/ 182052 h 612358"/>
              <a:gd name="connsiteX4" fmla="*/ 331005 w 388930"/>
              <a:gd name="connsiteY4" fmla="*/ 91026 h 612358"/>
              <a:gd name="connsiteX5" fmla="*/ 388930 w 388930"/>
              <a:gd name="connsiteY5" fmla="*/ 0 h 612358"/>
              <a:gd name="connsiteX6" fmla="*/ 256529 w 388930"/>
              <a:gd name="connsiteY6" fmla="*/ 86888 h 612358"/>
              <a:gd name="connsiteX7" fmla="*/ 165502 w 388930"/>
              <a:gd name="connsiteY7" fmla="*/ 177915 h 612358"/>
              <a:gd name="connsiteX8" fmla="*/ 111715 w 388930"/>
              <a:gd name="connsiteY8" fmla="*/ 256528 h 612358"/>
              <a:gd name="connsiteX9" fmla="*/ 45513 w 388930"/>
              <a:gd name="connsiteY9" fmla="*/ 364105 h 612358"/>
              <a:gd name="connsiteX10" fmla="*/ 4138 w 388930"/>
              <a:gd name="connsiteY10" fmla="*/ 504782 h 612358"/>
              <a:gd name="connsiteX11" fmla="*/ 0 w 388930"/>
              <a:gd name="connsiteY11" fmla="*/ 612358 h 612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8930" h="612358">
                <a:moveTo>
                  <a:pt x="0" y="612358"/>
                </a:moveTo>
                <a:lnTo>
                  <a:pt x="86889" y="467544"/>
                </a:lnTo>
                <a:lnTo>
                  <a:pt x="190328" y="310316"/>
                </a:lnTo>
                <a:lnTo>
                  <a:pt x="268941" y="182052"/>
                </a:lnTo>
                <a:lnTo>
                  <a:pt x="331005" y="91026"/>
                </a:lnTo>
                <a:lnTo>
                  <a:pt x="388930" y="0"/>
                </a:lnTo>
                <a:lnTo>
                  <a:pt x="256529" y="86888"/>
                </a:lnTo>
                <a:lnTo>
                  <a:pt x="165502" y="177915"/>
                </a:lnTo>
                <a:lnTo>
                  <a:pt x="111715" y="256528"/>
                </a:lnTo>
                <a:lnTo>
                  <a:pt x="45513" y="364105"/>
                </a:lnTo>
                <a:lnTo>
                  <a:pt x="4138" y="504782"/>
                </a:lnTo>
                <a:lnTo>
                  <a:pt x="0" y="612358"/>
                </a:lnTo>
                <a:close/>
              </a:path>
            </a:pathLst>
          </a:custGeom>
          <a:solidFill>
            <a:srgbClr val="0000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p:nvPr/>
        </p:nvCxnSpPr>
        <p:spPr>
          <a:xfrm flipV="1">
            <a:off x="6097870" y="1408064"/>
            <a:ext cx="880741" cy="13463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6098805" y="2763078"/>
            <a:ext cx="2242113" cy="18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6105350" y="1424893"/>
            <a:ext cx="3740" cy="134822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810000" y="4495800"/>
            <a:ext cx="1943161" cy="338554"/>
          </a:xfrm>
          <a:prstGeom prst="rect">
            <a:avLst/>
          </a:prstGeom>
          <a:noFill/>
        </p:spPr>
        <p:txBody>
          <a:bodyPr wrap="none" rtlCol="0">
            <a:spAutoFit/>
          </a:bodyPr>
          <a:lstStyle/>
          <a:p>
            <a:pPr algn="ctr"/>
            <a:r>
              <a:rPr lang="en-GB" sz="1600" dirty="0">
                <a:solidFill>
                  <a:srgbClr val="FF0000"/>
                </a:solidFill>
                <a:latin typeface="Comic Sans MS" panose="030F0702030302020204" pitchFamily="66" charset="0"/>
              </a:rPr>
              <a:t>For the red curve:</a:t>
            </a:r>
          </a:p>
        </p:txBody>
      </p:sp>
      <p:sp>
        <p:nvSpPr>
          <p:cNvPr id="21" name="TextBox 20"/>
          <p:cNvSpPr txBox="1"/>
          <p:nvPr/>
        </p:nvSpPr>
        <p:spPr>
          <a:xfrm>
            <a:off x="6477000" y="4495800"/>
            <a:ext cx="2008884" cy="338554"/>
          </a:xfrm>
          <a:prstGeom prst="rect">
            <a:avLst/>
          </a:prstGeom>
          <a:noFill/>
        </p:spPr>
        <p:txBody>
          <a:bodyPr wrap="none" rtlCol="0">
            <a:spAutoFit/>
          </a:bodyPr>
          <a:lstStyle/>
          <a:p>
            <a:pPr algn="ctr"/>
            <a:r>
              <a:rPr lang="en-GB" sz="1600" dirty="0">
                <a:solidFill>
                  <a:srgbClr val="0000FF"/>
                </a:solidFill>
                <a:latin typeface="Comic Sans MS" panose="030F0702030302020204" pitchFamily="66" charset="0"/>
              </a:rPr>
              <a:t>For the blue curve:</a:t>
            </a:r>
          </a:p>
        </p:txBody>
      </p:sp>
      <mc:AlternateContent xmlns:mc="http://schemas.openxmlformats.org/markup-compatibility/2006" xmlns:a14="http://schemas.microsoft.com/office/drawing/2010/main">
        <mc:Choice Requires="a14">
          <p:sp>
            <p:nvSpPr>
              <p:cNvPr id="9" name="TextBox 8"/>
              <p:cNvSpPr txBox="1"/>
              <p:nvPr/>
            </p:nvSpPr>
            <p:spPr>
              <a:xfrm>
                <a:off x="4038600" y="4800600"/>
                <a:ext cx="14478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𝑟</m:t>
                      </m:r>
                      <m:r>
                        <a:rPr lang="en-GB" sz="1600" b="0" i="1" smtClean="0">
                          <a:latin typeface="Cambria Math"/>
                        </a:rPr>
                        <m:t>=2+</m:t>
                      </m:r>
                      <m:r>
                        <a:rPr lang="en-GB" sz="1600" b="0" i="1" smtClean="0">
                          <a:latin typeface="Cambria Math"/>
                        </a:rPr>
                        <m:t>𝑐𝑜𝑠</m:t>
                      </m:r>
                      <m:r>
                        <a:rPr lang="en-GB" sz="1600" b="0" i="1" smtClean="0">
                          <a:latin typeface="Cambria Math"/>
                          <a:ea typeface="Cambria Math"/>
                        </a:rPr>
                        <m:t>𝜃</m:t>
                      </m:r>
                    </m:oMath>
                  </m:oMathPara>
                </a14:m>
                <a:endParaRPr lang="en-GB"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4038600" y="4800600"/>
                <a:ext cx="1447800" cy="338554"/>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6858000" y="4800600"/>
                <a:ext cx="12192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𝑟</m:t>
                      </m:r>
                      <m:r>
                        <a:rPr lang="en-GB" sz="1600" b="0" i="1" smtClean="0">
                          <a:latin typeface="Cambria Math"/>
                        </a:rPr>
                        <m:t>=5</m:t>
                      </m:r>
                      <m:r>
                        <a:rPr lang="en-GB" sz="1600" b="0" i="1" smtClean="0">
                          <a:latin typeface="Cambria Math"/>
                        </a:rPr>
                        <m:t>𝑐𝑜𝑠</m:t>
                      </m:r>
                      <m:r>
                        <a:rPr lang="en-GB" sz="1600" b="0" i="1" smtClean="0">
                          <a:latin typeface="Cambria Math"/>
                          <a:ea typeface="Cambria Math"/>
                        </a:rPr>
                        <m:t>𝜃</m:t>
                      </m:r>
                    </m:oMath>
                  </m:oMathPara>
                </a14:m>
                <a:endParaRPr lang="en-GB" sz="1600" dirty="0"/>
              </a:p>
            </p:txBody>
          </p:sp>
        </mc:Choice>
        <mc:Fallback xmlns="">
          <p:sp>
            <p:nvSpPr>
              <p:cNvPr id="23" name="TextBox 22"/>
              <p:cNvSpPr txBox="1">
                <a:spLocks noRot="1" noChangeAspect="1" noMove="1" noResize="1" noEditPoints="1" noAdjustHandles="1" noChangeArrowheads="1" noChangeShapeType="1" noTextEdit="1"/>
              </p:cNvSpPr>
              <p:nvPr/>
            </p:nvSpPr>
            <p:spPr>
              <a:xfrm>
                <a:off x="6858000" y="4800600"/>
                <a:ext cx="1219200" cy="338554"/>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419600" y="5181600"/>
                <a:ext cx="7620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𝛼</m:t>
                      </m:r>
                      <m:r>
                        <a:rPr lang="en-GB" sz="1600" b="0" i="1" smtClean="0">
                          <a:latin typeface="Cambria Math"/>
                        </a:rPr>
                        <m:t>=0</m:t>
                      </m:r>
                    </m:oMath>
                  </m:oMathPara>
                </a14:m>
                <a:endParaRPr lang="en-GB" sz="16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419600" y="5181600"/>
                <a:ext cx="762000" cy="338554"/>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419600" y="5562600"/>
                <a:ext cx="762000" cy="5123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𝛽</m:t>
                      </m:r>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ea typeface="Cambria Math"/>
                            </a:rPr>
                            <m:t>𝜋</m:t>
                          </m:r>
                        </m:num>
                        <m:den>
                          <m:r>
                            <a:rPr lang="en-GB" sz="1600" b="0" i="1" smtClean="0">
                              <a:latin typeface="Cambria Math"/>
                            </a:rPr>
                            <m:t>3</m:t>
                          </m:r>
                        </m:den>
                      </m:f>
                    </m:oMath>
                  </m:oMathPara>
                </a14:m>
                <a:endParaRPr lang="en-GB" sz="1600" dirty="0"/>
              </a:p>
            </p:txBody>
          </p:sp>
        </mc:Choice>
        <mc:Fallback xmlns="">
          <p:sp>
            <p:nvSpPr>
              <p:cNvPr id="25" name="TextBox 24"/>
              <p:cNvSpPr txBox="1">
                <a:spLocks noRot="1" noChangeAspect="1" noMove="1" noResize="1" noEditPoints="1" noAdjustHandles="1" noChangeArrowheads="1" noChangeShapeType="1" noTextEdit="1"/>
              </p:cNvSpPr>
              <p:nvPr/>
            </p:nvSpPr>
            <p:spPr>
              <a:xfrm>
                <a:off x="4419600" y="5562600"/>
                <a:ext cx="762000" cy="512384"/>
              </a:xfrm>
              <a:prstGeom prst="rect">
                <a:avLst/>
              </a:prstGeom>
              <a:blipFill>
                <a:blip r:embed="rId9"/>
                <a:stretch>
                  <a:fillRect b="-238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7086600" y="5181600"/>
                <a:ext cx="762000" cy="5123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𝛼</m:t>
                      </m:r>
                      <m:r>
                        <a:rPr lang="en-GB" sz="1600" b="0" i="1" smtClean="0">
                          <a:latin typeface="Cambria Math"/>
                        </a:rPr>
                        <m:t>=</m:t>
                      </m:r>
                      <m:f>
                        <m:fPr>
                          <m:ctrlPr>
                            <a:rPr lang="en-GB" sz="1600" i="1">
                              <a:latin typeface="Cambria Math" panose="02040503050406030204" pitchFamily="18" charset="0"/>
                            </a:rPr>
                          </m:ctrlPr>
                        </m:fPr>
                        <m:num>
                          <m:r>
                            <a:rPr lang="en-GB" sz="1600" i="1">
                              <a:latin typeface="Cambria Math"/>
                              <a:ea typeface="Cambria Math"/>
                            </a:rPr>
                            <m:t>𝜋</m:t>
                          </m:r>
                        </m:num>
                        <m:den>
                          <m:r>
                            <a:rPr lang="en-GB" sz="1600" i="1">
                              <a:latin typeface="Cambria Math"/>
                            </a:rPr>
                            <m:t>3</m:t>
                          </m:r>
                        </m:den>
                      </m:f>
                    </m:oMath>
                  </m:oMathPara>
                </a14:m>
                <a:endParaRPr lang="en-GB" sz="1600" dirty="0"/>
              </a:p>
            </p:txBody>
          </p:sp>
        </mc:Choice>
        <mc:Fallback xmlns="">
          <p:sp>
            <p:nvSpPr>
              <p:cNvPr id="26" name="TextBox 25"/>
              <p:cNvSpPr txBox="1">
                <a:spLocks noRot="1" noChangeAspect="1" noMove="1" noResize="1" noEditPoints="1" noAdjustHandles="1" noChangeArrowheads="1" noChangeShapeType="1" noTextEdit="1"/>
              </p:cNvSpPr>
              <p:nvPr/>
            </p:nvSpPr>
            <p:spPr>
              <a:xfrm>
                <a:off x="7086600" y="5181600"/>
                <a:ext cx="762000" cy="512384"/>
              </a:xfrm>
              <a:prstGeom prst="rect">
                <a:avLst/>
              </a:prstGeom>
              <a:blipFill>
                <a:blip r:embed="rId10"/>
                <a:stretch>
                  <a:fillRect b="-3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7086600" y="5715000"/>
                <a:ext cx="762000" cy="5123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𝛽</m:t>
                      </m:r>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ea typeface="Cambria Math"/>
                            </a:rPr>
                            <m:t>𝜋</m:t>
                          </m:r>
                        </m:num>
                        <m:den>
                          <m:r>
                            <a:rPr lang="en-GB" sz="1600" b="0" i="1" smtClean="0">
                              <a:latin typeface="Cambria Math"/>
                            </a:rPr>
                            <m:t>2</m:t>
                          </m:r>
                        </m:den>
                      </m:f>
                    </m:oMath>
                  </m:oMathPara>
                </a14:m>
                <a:endParaRPr lang="en-GB" sz="1600" dirty="0"/>
              </a:p>
            </p:txBody>
          </p:sp>
        </mc:Choice>
        <mc:Fallback xmlns="">
          <p:sp>
            <p:nvSpPr>
              <p:cNvPr id="27" name="TextBox 26"/>
              <p:cNvSpPr txBox="1">
                <a:spLocks noRot="1" noChangeAspect="1" noMove="1" noResize="1" noEditPoints="1" noAdjustHandles="1" noChangeArrowheads="1" noChangeShapeType="1" noTextEdit="1"/>
              </p:cNvSpPr>
              <p:nvPr/>
            </p:nvSpPr>
            <p:spPr>
              <a:xfrm>
                <a:off x="7086600" y="5715000"/>
                <a:ext cx="762000" cy="512384"/>
              </a:xfrm>
              <a:prstGeom prst="rect">
                <a:avLst/>
              </a:prstGeom>
              <a:blipFill>
                <a:blip r:embed="rId11"/>
                <a:stretch>
                  <a:fillRect b="-2381"/>
                </a:stretch>
              </a:blipFill>
            </p:spPr>
            <p:txBody>
              <a:bodyPr/>
              <a:lstStyle/>
              <a:p>
                <a:r>
                  <a:rPr lang="en-GB">
                    <a:noFill/>
                  </a:rPr>
                  <a:t> </a:t>
                </a:r>
              </a:p>
            </p:txBody>
          </p:sp>
        </mc:Fallback>
      </mc:AlternateContent>
      <p:sp>
        <p:nvSpPr>
          <p:cNvPr id="32" name="タイトル 1">
            <a:extLst>
              <a:ext uri="{FF2B5EF4-FFF2-40B4-BE49-F238E27FC236}">
                <a16:creationId xmlns:a16="http://schemas.microsoft.com/office/drawing/2014/main" id="{BA753BB3-F812-4637-A033-835A5978AA74}"/>
              </a:ext>
            </a:extLst>
          </p:cNvPr>
          <p:cNvSpPr>
            <a:spLocks noGrp="1"/>
          </p:cNvSpPr>
          <p:nvPr>
            <p:ph type="title"/>
          </p:nvPr>
        </p:nvSpPr>
        <p:spPr>
          <a:xfrm>
            <a:off x="628650" y="286524"/>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34" name="テキスト ボックス 33">
            <a:extLst>
              <a:ext uri="{FF2B5EF4-FFF2-40B4-BE49-F238E27FC236}">
                <a16:creationId xmlns:a16="http://schemas.microsoft.com/office/drawing/2014/main" id="{473F0B84-0FF1-4619-B3B0-098C45C6E375}"/>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p:spTree>
    <p:extLst>
      <p:ext uri="{BB962C8B-B14F-4D97-AF65-F5344CB8AC3E}">
        <p14:creationId xmlns:p14="http://schemas.microsoft.com/office/powerpoint/2010/main" val="7716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linds(horizont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linds(horizont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linds(horizont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linds(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linds(horizont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linds(horizontal)">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9" grpId="0"/>
      <p:bldP spid="23" grpId="0"/>
      <p:bldP spid="24" grpId="0"/>
      <p:bldP spid="25" grpId="0"/>
      <p:bldP spid="26" grpId="0"/>
      <p:bldP spid="2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124200" cy="4800600"/>
          </a:xfrm>
        </p:spPr>
        <p:txBody>
          <a:bodyPr>
            <a:normAutofit lnSpcReduction="10000"/>
          </a:bodyPr>
          <a:lstStyle/>
          <a:p>
            <a:pPr marL="0" indent="0" algn="ctr">
              <a:buNone/>
            </a:pPr>
            <a:r>
              <a:rPr lang="en-GB" sz="1400" b="1" dirty="0">
                <a:latin typeface="Comic Sans MS" panose="030F0702030302020204" pitchFamily="66" charset="0"/>
              </a:rPr>
              <a:t>You can use Integration to find areas of sectors of curves, given their Polar equations</a:t>
            </a:r>
            <a:endParaRPr lang="en-GB" sz="1400" dirty="0">
              <a:latin typeface="Comic Sans MS" panose="030F0702030302020204" pitchFamily="66" charset="0"/>
            </a:endParaRPr>
          </a:p>
          <a:p>
            <a:pPr marL="0" indent="0" algn="ctr">
              <a:buNone/>
            </a:pPr>
            <a:endParaRPr lang="en-US" sz="1400" b="1" dirty="0">
              <a:latin typeface="Comic Sans MS" panose="030F0702030302020204" pitchFamily="66" charset="0"/>
            </a:endParaRPr>
          </a:p>
          <a:p>
            <a:pPr marL="0" indent="0" algn="ctr">
              <a:buNone/>
            </a:pPr>
            <a:r>
              <a:rPr lang="en-US" sz="1400" dirty="0">
                <a:latin typeface="Comic Sans MS" panose="030F0702030302020204" pitchFamily="66" charset="0"/>
              </a:rPr>
              <a:t>a) On the same diagram, sketch the curves with equations:</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r = 2 + cos</a:t>
            </a:r>
            <a:r>
              <a:rPr lang="el-GR" sz="1400" dirty="0">
                <a:latin typeface="Comic Sans MS" panose="030F0702030302020204" pitchFamily="66" charset="0"/>
                <a:sym typeface="Wingdings" panose="05000000000000000000" pitchFamily="2" charset="2"/>
              </a:rPr>
              <a:t>θ</a:t>
            </a: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r = 5cos</a:t>
            </a:r>
            <a:r>
              <a:rPr lang="el-GR" sz="1400" dirty="0">
                <a:latin typeface="Comic Sans MS" panose="030F0702030302020204" pitchFamily="66" charset="0"/>
                <a:sym typeface="Wingdings" panose="05000000000000000000" pitchFamily="2" charset="2"/>
              </a:rPr>
              <a:t>θ</a:t>
            </a: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b) Find the polar coordinates of the intersection of these curves</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c) Find the exact value of the finite region bounded by the 2 curves</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 Red curve first! Sub the values into the area equation</a:t>
            </a:r>
          </a:p>
        </p:txBody>
      </p:sp>
      <mc:AlternateContent xmlns:mc="http://schemas.openxmlformats.org/markup-compatibility/2006" xmlns:a14="http://schemas.microsoft.com/office/drawing/2010/main">
        <mc:Choice Requires="a14">
          <p:sp>
            <p:nvSpPr>
              <p:cNvPr id="53" name="TextBox 52"/>
              <p:cNvSpPr txBox="1"/>
              <p:nvPr/>
            </p:nvSpPr>
            <p:spPr>
              <a:xfrm>
                <a:off x="0" y="0"/>
                <a:ext cx="1856534" cy="65800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𝐴𝑟𝑒𝑎</m:t>
                      </m:r>
                      <m:r>
                        <a:rPr lang="en-US" sz="1600" b="0" i="1" smtClean="0">
                          <a:latin typeface="Cambria Math"/>
                        </a:rPr>
                        <m:t>=</m:t>
                      </m:r>
                      <m:f>
                        <m:fPr>
                          <m:ctrlPr>
                            <a:rPr lang="en-US" sz="1600" b="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2</m:t>
                          </m:r>
                        </m:den>
                      </m:f>
                      <m:nary>
                        <m:naryPr>
                          <m:ctrlPr>
                            <a:rPr lang="en-US" sz="1600" b="0" i="1" smtClean="0">
                              <a:latin typeface="Cambria Math" panose="02040503050406030204" pitchFamily="18" charset="0"/>
                            </a:rPr>
                          </m:ctrlPr>
                        </m:naryPr>
                        <m:sub>
                          <m:r>
                            <m:rPr>
                              <m:brk m:alnAt="23"/>
                            </m:rPr>
                            <a:rPr lang="en-US" sz="1600" b="0" i="1" smtClean="0">
                              <a:latin typeface="Cambria Math"/>
                              <a:ea typeface="Cambria Math"/>
                            </a:rPr>
                            <m:t>𝛼</m:t>
                          </m:r>
                        </m:sub>
                        <m:sup>
                          <m:r>
                            <a:rPr lang="en-US" sz="1600" b="0" i="1" smtClean="0">
                              <a:latin typeface="Cambria Math"/>
                              <a:ea typeface="Cambria Math"/>
                            </a:rPr>
                            <m:t>𝛽</m:t>
                          </m:r>
                        </m:sup>
                        <m:e>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 </m:t>
                          </m:r>
                          <m:r>
                            <a:rPr lang="en-US" sz="1600" b="0" i="1" smtClean="0">
                              <a:latin typeface="Cambria Math"/>
                            </a:rPr>
                            <m:t>𝑑</m:t>
                          </m:r>
                          <m:r>
                            <a:rPr lang="en-US" sz="1600" b="0" i="1" smtClean="0">
                              <a:latin typeface="Cambria Math"/>
                              <a:ea typeface="Cambria Math"/>
                            </a:rPr>
                            <m:t>𝜃</m:t>
                          </m:r>
                        </m:e>
                      </m:nary>
                    </m:oMath>
                  </m:oMathPara>
                </a14:m>
                <a:endParaRPr lang="en-GB" sz="1600" dirty="0"/>
              </a:p>
            </p:txBody>
          </p:sp>
        </mc:Choice>
        <mc:Fallback xmlns="">
          <p:sp>
            <p:nvSpPr>
              <p:cNvPr id="53" name="TextBox 52"/>
              <p:cNvSpPr txBox="1">
                <a:spLocks noRot="1" noChangeAspect="1" noMove="1" noResize="1" noEditPoints="1" noAdjustHandles="1" noChangeArrowheads="1" noChangeShapeType="1" noTextEdit="1"/>
              </p:cNvSpPr>
              <p:nvPr/>
            </p:nvSpPr>
            <p:spPr>
              <a:xfrm>
                <a:off x="0" y="0"/>
                <a:ext cx="1856534" cy="658001"/>
              </a:xfrm>
              <a:prstGeom prst="rect">
                <a:avLst/>
              </a:prstGeom>
              <a:blipFill>
                <a:blip r:embed="rId2"/>
                <a:stretch>
                  <a:fillRect/>
                </a:stretch>
              </a:blipFill>
              <a:ln w="25400">
                <a:solidFill>
                  <a:schemeClr val="tx1"/>
                </a:solidFill>
              </a:ln>
            </p:spPr>
            <p:txBody>
              <a:bodyPr/>
              <a:lstStyle/>
              <a:p>
                <a:r>
                  <a:rPr lang="en-GB">
                    <a:noFill/>
                  </a:rPr>
                  <a:t> </a:t>
                </a:r>
              </a:p>
            </p:txBody>
          </p:sp>
        </mc:Fallback>
      </mc:AlternateContent>
      <p:sp>
        <p:nvSpPr>
          <p:cNvPr id="6" name="TextBox 5"/>
          <p:cNvSpPr txBox="1"/>
          <p:nvPr/>
        </p:nvSpPr>
        <p:spPr>
          <a:xfrm>
            <a:off x="3962400" y="1371600"/>
            <a:ext cx="1943161" cy="338554"/>
          </a:xfrm>
          <a:prstGeom prst="rect">
            <a:avLst/>
          </a:prstGeom>
          <a:noFill/>
        </p:spPr>
        <p:txBody>
          <a:bodyPr wrap="none" rtlCol="0">
            <a:spAutoFit/>
          </a:bodyPr>
          <a:lstStyle/>
          <a:p>
            <a:pPr algn="ctr"/>
            <a:r>
              <a:rPr lang="en-GB" sz="1600" dirty="0">
                <a:solidFill>
                  <a:srgbClr val="FF0000"/>
                </a:solidFill>
                <a:latin typeface="Comic Sans MS" panose="030F0702030302020204" pitchFamily="66" charset="0"/>
              </a:rPr>
              <a:t>For the red curve:</a:t>
            </a:r>
          </a:p>
        </p:txBody>
      </p:sp>
      <p:sp>
        <p:nvSpPr>
          <p:cNvPr id="21" name="TextBox 20"/>
          <p:cNvSpPr txBox="1"/>
          <p:nvPr/>
        </p:nvSpPr>
        <p:spPr>
          <a:xfrm>
            <a:off x="6629400" y="1371600"/>
            <a:ext cx="2008884" cy="338554"/>
          </a:xfrm>
          <a:prstGeom prst="rect">
            <a:avLst/>
          </a:prstGeom>
          <a:noFill/>
        </p:spPr>
        <p:txBody>
          <a:bodyPr wrap="none" rtlCol="0">
            <a:spAutoFit/>
          </a:bodyPr>
          <a:lstStyle/>
          <a:p>
            <a:pPr algn="ctr"/>
            <a:r>
              <a:rPr lang="en-GB" sz="1600" dirty="0">
                <a:solidFill>
                  <a:srgbClr val="0000FF"/>
                </a:solidFill>
                <a:latin typeface="Comic Sans MS" panose="030F0702030302020204" pitchFamily="66" charset="0"/>
              </a:rPr>
              <a:t>For the blue curve:</a:t>
            </a:r>
          </a:p>
        </p:txBody>
      </p:sp>
      <mc:AlternateContent xmlns:mc="http://schemas.openxmlformats.org/markup-compatibility/2006" xmlns:a14="http://schemas.microsoft.com/office/drawing/2010/main">
        <mc:Choice Requires="a14">
          <p:sp>
            <p:nvSpPr>
              <p:cNvPr id="9" name="TextBox 8"/>
              <p:cNvSpPr txBox="1"/>
              <p:nvPr/>
            </p:nvSpPr>
            <p:spPr>
              <a:xfrm>
                <a:off x="4191000" y="1676400"/>
                <a:ext cx="14478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𝑟</m:t>
                      </m:r>
                      <m:r>
                        <a:rPr lang="en-GB" sz="1600" b="0" i="1" smtClean="0">
                          <a:latin typeface="Cambria Math"/>
                        </a:rPr>
                        <m:t>=2+</m:t>
                      </m:r>
                      <m:r>
                        <a:rPr lang="en-GB" sz="1600" b="0" i="1" smtClean="0">
                          <a:latin typeface="Cambria Math"/>
                        </a:rPr>
                        <m:t>𝑐𝑜𝑠</m:t>
                      </m:r>
                      <m:r>
                        <a:rPr lang="en-GB" sz="1600" b="0" i="1" smtClean="0">
                          <a:latin typeface="Cambria Math"/>
                          <a:ea typeface="Cambria Math"/>
                        </a:rPr>
                        <m:t>𝜃</m:t>
                      </m:r>
                    </m:oMath>
                  </m:oMathPara>
                </a14:m>
                <a:endParaRPr lang="en-GB"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4191000" y="1676400"/>
                <a:ext cx="1447800" cy="338554"/>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7010400" y="1676400"/>
                <a:ext cx="12192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𝑟</m:t>
                      </m:r>
                      <m:r>
                        <a:rPr lang="en-GB" sz="1600" b="0" i="1" smtClean="0">
                          <a:latin typeface="Cambria Math"/>
                        </a:rPr>
                        <m:t>=5</m:t>
                      </m:r>
                      <m:r>
                        <a:rPr lang="en-GB" sz="1600" b="0" i="1" smtClean="0">
                          <a:latin typeface="Cambria Math"/>
                        </a:rPr>
                        <m:t>𝑐𝑜𝑠</m:t>
                      </m:r>
                      <m:r>
                        <a:rPr lang="en-GB" sz="1600" b="0" i="1" smtClean="0">
                          <a:latin typeface="Cambria Math"/>
                          <a:ea typeface="Cambria Math"/>
                        </a:rPr>
                        <m:t>𝜃</m:t>
                      </m:r>
                    </m:oMath>
                  </m:oMathPara>
                </a14:m>
                <a:endParaRPr lang="en-GB" sz="1600" dirty="0"/>
              </a:p>
            </p:txBody>
          </p:sp>
        </mc:Choice>
        <mc:Fallback xmlns="">
          <p:sp>
            <p:nvSpPr>
              <p:cNvPr id="23" name="TextBox 22"/>
              <p:cNvSpPr txBox="1">
                <a:spLocks noRot="1" noChangeAspect="1" noMove="1" noResize="1" noEditPoints="1" noAdjustHandles="1" noChangeArrowheads="1" noChangeShapeType="1" noTextEdit="1"/>
              </p:cNvSpPr>
              <p:nvPr/>
            </p:nvSpPr>
            <p:spPr>
              <a:xfrm>
                <a:off x="7010400" y="1676400"/>
                <a:ext cx="1219200" cy="338554"/>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114800" y="2057400"/>
                <a:ext cx="7620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𝛼</m:t>
                      </m:r>
                      <m:r>
                        <a:rPr lang="en-GB" sz="1600" b="0" i="1" smtClean="0">
                          <a:latin typeface="Cambria Math"/>
                        </a:rPr>
                        <m:t>=0</m:t>
                      </m:r>
                    </m:oMath>
                  </m:oMathPara>
                </a14:m>
                <a:endParaRPr lang="en-GB" sz="16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114800" y="2057400"/>
                <a:ext cx="762000" cy="338554"/>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876800" y="1981200"/>
                <a:ext cx="762000" cy="5123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𝛽</m:t>
                      </m:r>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ea typeface="Cambria Math"/>
                            </a:rPr>
                            <m:t>𝜋</m:t>
                          </m:r>
                        </m:num>
                        <m:den>
                          <m:r>
                            <a:rPr lang="en-GB" sz="1600" b="0" i="1" smtClean="0">
                              <a:latin typeface="Cambria Math"/>
                            </a:rPr>
                            <m:t>3</m:t>
                          </m:r>
                        </m:den>
                      </m:f>
                    </m:oMath>
                  </m:oMathPara>
                </a14:m>
                <a:endParaRPr lang="en-GB" sz="1600" dirty="0"/>
              </a:p>
            </p:txBody>
          </p:sp>
        </mc:Choice>
        <mc:Fallback xmlns="">
          <p:sp>
            <p:nvSpPr>
              <p:cNvPr id="25" name="TextBox 24"/>
              <p:cNvSpPr txBox="1">
                <a:spLocks noRot="1" noChangeAspect="1" noMove="1" noResize="1" noEditPoints="1" noAdjustHandles="1" noChangeArrowheads="1" noChangeShapeType="1" noTextEdit="1"/>
              </p:cNvSpPr>
              <p:nvPr/>
            </p:nvSpPr>
            <p:spPr>
              <a:xfrm>
                <a:off x="4876800" y="1981200"/>
                <a:ext cx="762000" cy="512384"/>
              </a:xfrm>
              <a:prstGeom prst="rect">
                <a:avLst/>
              </a:prstGeom>
              <a:blipFill>
                <a:blip r:embed="rId6"/>
                <a:stretch>
                  <a:fillRect b="-3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6858000" y="1981200"/>
                <a:ext cx="762000" cy="5123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𝛼</m:t>
                      </m:r>
                      <m:r>
                        <a:rPr lang="en-GB" sz="1600" b="0" i="1" smtClean="0">
                          <a:latin typeface="Cambria Math"/>
                        </a:rPr>
                        <m:t>=</m:t>
                      </m:r>
                      <m:f>
                        <m:fPr>
                          <m:ctrlPr>
                            <a:rPr lang="en-GB" sz="1600" i="1">
                              <a:latin typeface="Cambria Math" panose="02040503050406030204" pitchFamily="18" charset="0"/>
                            </a:rPr>
                          </m:ctrlPr>
                        </m:fPr>
                        <m:num>
                          <m:r>
                            <a:rPr lang="en-GB" sz="1600" i="1">
                              <a:latin typeface="Cambria Math"/>
                              <a:ea typeface="Cambria Math"/>
                            </a:rPr>
                            <m:t>𝜋</m:t>
                          </m:r>
                        </m:num>
                        <m:den>
                          <m:r>
                            <a:rPr lang="en-GB" sz="1600" i="1">
                              <a:latin typeface="Cambria Math"/>
                            </a:rPr>
                            <m:t>3</m:t>
                          </m:r>
                        </m:den>
                      </m:f>
                    </m:oMath>
                  </m:oMathPara>
                </a14:m>
                <a:endParaRPr lang="en-GB" sz="1600" dirty="0"/>
              </a:p>
            </p:txBody>
          </p:sp>
        </mc:Choice>
        <mc:Fallback xmlns="">
          <p:sp>
            <p:nvSpPr>
              <p:cNvPr id="26" name="TextBox 25"/>
              <p:cNvSpPr txBox="1">
                <a:spLocks noRot="1" noChangeAspect="1" noMove="1" noResize="1" noEditPoints="1" noAdjustHandles="1" noChangeArrowheads="1" noChangeShapeType="1" noTextEdit="1"/>
              </p:cNvSpPr>
              <p:nvPr/>
            </p:nvSpPr>
            <p:spPr>
              <a:xfrm>
                <a:off x="6858000" y="1981200"/>
                <a:ext cx="762000" cy="512384"/>
              </a:xfrm>
              <a:prstGeom prst="rect">
                <a:avLst/>
              </a:prstGeom>
              <a:blipFill>
                <a:blip r:embed="rId7"/>
                <a:stretch>
                  <a:fillRect b="-3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7543800" y="1981200"/>
                <a:ext cx="762000" cy="5123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𝛽</m:t>
                      </m:r>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ea typeface="Cambria Math"/>
                            </a:rPr>
                            <m:t>𝜋</m:t>
                          </m:r>
                        </m:num>
                        <m:den>
                          <m:r>
                            <a:rPr lang="en-GB" sz="1600" b="0" i="1" smtClean="0">
                              <a:latin typeface="Cambria Math"/>
                            </a:rPr>
                            <m:t>2</m:t>
                          </m:r>
                        </m:den>
                      </m:f>
                    </m:oMath>
                  </m:oMathPara>
                </a14:m>
                <a:endParaRPr lang="en-GB" sz="1600" dirty="0"/>
              </a:p>
            </p:txBody>
          </p:sp>
        </mc:Choice>
        <mc:Fallback xmlns="">
          <p:sp>
            <p:nvSpPr>
              <p:cNvPr id="27" name="TextBox 26"/>
              <p:cNvSpPr txBox="1">
                <a:spLocks noRot="1" noChangeAspect="1" noMove="1" noResize="1" noEditPoints="1" noAdjustHandles="1" noChangeArrowheads="1" noChangeShapeType="1" noTextEdit="1"/>
              </p:cNvSpPr>
              <p:nvPr/>
            </p:nvSpPr>
            <p:spPr>
              <a:xfrm>
                <a:off x="7543800" y="1981200"/>
                <a:ext cx="762000" cy="512384"/>
              </a:xfrm>
              <a:prstGeom prst="rect">
                <a:avLst/>
              </a:prstGeom>
              <a:blipFill>
                <a:blip r:embed="rId8"/>
                <a:stretch>
                  <a:fillRect b="-3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733800" y="2590800"/>
                <a:ext cx="1019703" cy="5872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a:rPr>
                            <m:t>1</m:t>
                          </m:r>
                        </m:num>
                        <m:den>
                          <m:r>
                            <a:rPr lang="en-US" sz="1400" b="0" i="1" smtClean="0">
                              <a:latin typeface="Cambria Math"/>
                            </a:rPr>
                            <m:t>2</m:t>
                          </m:r>
                        </m:den>
                      </m:f>
                      <m:nary>
                        <m:naryPr>
                          <m:ctrlPr>
                            <a:rPr lang="en-US" sz="1400" b="0" i="1" smtClean="0">
                              <a:latin typeface="Cambria Math" panose="02040503050406030204" pitchFamily="18" charset="0"/>
                            </a:rPr>
                          </m:ctrlPr>
                        </m:naryPr>
                        <m:sub>
                          <m:r>
                            <m:rPr>
                              <m:brk m:alnAt="23"/>
                            </m:rPr>
                            <a:rPr lang="en-US" sz="1400" b="0" i="1" smtClean="0">
                              <a:latin typeface="Cambria Math"/>
                              <a:ea typeface="Cambria Math"/>
                            </a:rPr>
                            <m:t>𝛼</m:t>
                          </m:r>
                        </m:sub>
                        <m:sup>
                          <m:r>
                            <a:rPr lang="en-US" sz="1400" b="0" i="1" smtClean="0">
                              <a:latin typeface="Cambria Math"/>
                              <a:ea typeface="Cambria Math"/>
                            </a:rPr>
                            <m:t>𝛽</m:t>
                          </m:r>
                        </m:sup>
                        <m:e>
                          <m:sSup>
                            <m:sSupPr>
                              <m:ctrlPr>
                                <a:rPr lang="en-US" sz="1400" b="0" i="1" smtClean="0">
                                  <a:latin typeface="Cambria Math" panose="02040503050406030204" pitchFamily="18" charset="0"/>
                                </a:rPr>
                              </m:ctrlPr>
                            </m:sSupPr>
                            <m:e>
                              <m:r>
                                <a:rPr lang="en-US" sz="1400" b="0" i="1" smtClean="0">
                                  <a:latin typeface="Cambria Math"/>
                                </a:rPr>
                                <m:t>𝑟</m:t>
                              </m:r>
                            </m:e>
                            <m:sup>
                              <m:r>
                                <a:rPr lang="en-US" sz="1400" b="0" i="1" smtClean="0">
                                  <a:latin typeface="Cambria Math"/>
                                </a:rPr>
                                <m:t>2</m:t>
                              </m:r>
                            </m:sup>
                          </m:sSup>
                          <m:r>
                            <a:rPr lang="en-US" sz="1400" b="0" i="1" smtClean="0">
                              <a:latin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733800" y="2590800"/>
                <a:ext cx="1019703" cy="587277"/>
              </a:xfrm>
              <a:prstGeom prst="rect">
                <a:avLst/>
              </a:prstGeom>
              <a:blipFill>
                <a:blip r:embed="rId9"/>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3886200" y="3200400"/>
                <a:ext cx="1624226" cy="63446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nary>
                        <m:naryPr>
                          <m:ctrlPr>
                            <a:rPr lang="en-US" sz="1400" b="0" i="1" smtClean="0">
                              <a:latin typeface="Cambria Math" panose="02040503050406030204" pitchFamily="18" charset="0"/>
                            </a:rPr>
                          </m:ctrlPr>
                        </m:naryPr>
                        <m:sub>
                          <m:r>
                            <m:rPr>
                              <m:brk m:alnAt="23"/>
                            </m:rPr>
                            <a:rPr lang="en-GB" sz="1400" b="0" i="1" smtClean="0">
                              <a:latin typeface="Cambria Math"/>
                              <a:ea typeface="Cambria Math"/>
                            </a:rPr>
                            <m:t>0</m:t>
                          </m:r>
                        </m:sub>
                        <m:sup>
                          <m:f>
                            <m:fPr>
                              <m:ctrlPr>
                                <a:rPr lang="en-US" sz="1400" b="0" i="1" smtClean="0">
                                  <a:latin typeface="Cambria Math" panose="02040503050406030204" pitchFamily="18" charset="0"/>
                                  <a:ea typeface="Cambria Math"/>
                                </a:rPr>
                              </m:ctrlPr>
                            </m:fPr>
                            <m:num>
                              <m:r>
                                <a:rPr lang="en-US" sz="1400" b="0" i="1" smtClean="0">
                                  <a:latin typeface="Cambria Math"/>
                                  <a:ea typeface="Cambria Math"/>
                                </a:rPr>
                                <m:t>𝜋</m:t>
                              </m:r>
                            </m:num>
                            <m:den>
                              <m:r>
                                <a:rPr lang="en-GB" sz="1400" b="0" i="1" smtClean="0">
                                  <a:latin typeface="Cambria Math"/>
                                  <a:ea typeface="Cambria Math"/>
                                </a:rPr>
                                <m:t>3</m:t>
                              </m:r>
                            </m:den>
                          </m:f>
                        </m:sup>
                        <m:e>
                          <m:sSup>
                            <m:sSupPr>
                              <m:ctrlPr>
                                <a:rPr lang="en-US" sz="1400" b="0" i="1" smtClean="0">
                                  <a:latin typeface="Cambria Math" panose="02040503050406030204" pitchFamily="18" charset="0"/>
                                </a:rPr>
                              </m:ctrlPr>
                            </m:sSupPr>
                            <m:e>
                              <m:d>
                                <m:dPr>
                                  <m:ctrlPr>
                                    <a:rPr lang="en-US" sz="1400" b="0" i="1" smtClean="0">
                                      <a:latin typeface="Cambria Math" panose="02040503050406030204" pitchFamily="18" charset="0"/>
                                    </a:rPr>
                                  </m:ctrlPr>
                                </m:dPr>
                                <m:e>
                                  <m:r>
                                    <a:rPr lang="en-GB" sz="1400" b="0" i="1" smtClean="0">
                                      <a:latin typeface="Cambria Math"/>
                                    </a:rPr>
                                    <m:t>2+</m:t>
                                  </m:r>
                                  <m:r>
                                    <a:rPr lang="en-GB" sz="1400" b="0" i="1" smtClean="0">
                                      <a:latin typeface="Cambria Math"/>
                                    </a:rPr>
                                    <m:t>𝑐𝑜𝑠</m:t>
                                  </m:r>
                                  <m:r>
                                    <a:rPr lang="en-GB" sz="1400" b="0" i="1" smtClean="0">
                                      <a:latin typeface="Cambria Math"/>
                                      <a:ea typeface="Cambria Math"/>
                                    </a:rPr>
                                    <m:t>𝜃</m:t>
                                  </m:r>
                                </m:e>
                              </m:d>
                            </m:e>
                            <m:sup>
                              <m:r>
                                <a:rPr lang="en-US" sz="1400" b="0" i="1" smtClean="0">
                                  <a:latin typeface="Cambria Math"/>
                                </a:rPr>
                                <m:t>2</m:t>
                              </m:r>
                            </m:sup>
                          </m:sSup>
                          <m:r>
                            <a:rPr lang="en-US" sz="1400" b="0" i="1" smtClean="0">
                              <a:latin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3886200" y="3200400"/>
                <a:ext cx="1624226" cy="634469"/>
              </a:xfrm>
              <a:prstGeom prst="rect">
                <a:avLst/>
              </a:prstGeom>
              <a:blipFill>
                <a:blip r:embed="rId10"/>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886200" y="3886200"/>
                <a:ext cx="2196563" cy="63446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nary>
                        <m:naryPr>
                          <m:ctrlPr>
                            <a:rPr lang="en-US" sz="1400" b="0" i="1" smtClean="0">
                              <a:latin typeface="Cambria Math" panose="02040503050406030204" pitchFamily="18" charset="0"/>
                            </a:rPr>
                          </m:ctrlPr>
                        </m:naryPr>
                        <m:sub>
                          <m:r>
                            <m:rPr>
                              <m:brk m:alnAt="23"/>
                            </m:rPr>
                            <a:rPr lang="en-GB" sz="1400" b="0" i="1" smtClean="0">
                              <a:latin typeface="Cambria Math"/>
                              <a:ea typeface="Cambria Math"/>
                            </a:rPr>
                            <m:t>0</m:t>
                          </m:r>
                        </m:sub>
                        <m:sup>
                          <m:f>
                            <m:fPr>
                              <m:ctrlPr>
                                <a:rPr lang="en-US" sz="1400" b="0" i="1" smtClean="0">
                                  <a:latin typeface="Cambria Math" panose="02040503050406030204" pitchFamily="18" charset="0"/>
                                  <a:ea typeface="Cambria Math"/>
                                </a:rPr>
                              </m:ctrlPr>
                            </m:fPr>
                            <m:num>
                              <m:r>
                                <a:rPr lang="en-US" sz="1400" b="0" i="1" smtClean="0">
                                  <a:latin typeface="Cambria Math"/>
                                  <a:ea typeface="Cambria Math"/>
                                </a:rPr>
                                <m:t>𝜋</m:t>
                              </m:r>
                            </m:num>
                            <m:den>
                              <m:r>
                                <a:rPr lang="en-GB" sz="1400" b="0" i="1" smtClean="0">
                                  <a:latin typeface="Cambria Math"/>
                                  <a:ea typeface="Cambria Math"/>
                                </a:rPr>
                                <m:t>3</m:t>
                              </m:r>
                            </m:den>
                          </m:f>
                        </m:sup>
                        <m:e>
                          <m:r>
                            <a:rPr lang="en-GB" sz="1400" b="0" i="1" smtClean="0">
                              <a:latin typeface="Cambria Math"/>
                              <a:ea typeface="Cambria Math"/>
                            </a:rPr>
                            <m:t>4+4</m:t>
                          </m:r>
                          <m:r>
                            <a:rPr lang="en-GB" sz="1400" b="0" i="1" smtClean="0">
                              <a:latin typeface="Cambria Math"/>
                              <a:ea typeface="Cambria Math"/>
                            </a:rPr>
                            <m:t>𝑐𝑜𝑠</m:t>
                          </m:r>
                          <m:r>
                            <a:rPr lang="en-GB" sz="1400" b="0" i="1" smtClean="0">
                              <a:latin typeface="Cambria Math"/>
                              <a:ea typeface="Cambria Math"/>
                            </a:rPr>
                            <m:t>𝜃</m:t>
                          </m:r>
                          <m:r>
                            <a:rPr lang="en-GB" sz="1400" b="0" i="1" smtClean="0">
                              <a:latin typeface="Cambria Math"/>
                              <a:ea typeface="Cambria Math"/>
                            </a:rPr>
                            <m:t>+</m:t>
                          </m:r>
                          <m:sSup>
                            <m:sSupPr>
                              <m:ctrlPr>
                                <a:rPr lang="en-GB" sz="1400" b="0" i="1" smtClean="0">
                                  <a:latin typeface="Cambria Math" panose="02040503050406030204" pitchFamily="18" charset="0"/>
                                  <a:ea typeface="Cambria Math"/>
                                </a:rPr>
                              </m:ctrlPr>
                            </m:sSupPr>
                            <m:e>
                              <m:r>
                                <a:rPr lang="en-GB" sz="1400" b="0" i="1" smtClean="0">
                                  <a:latin typeface="Cambria Math"/>
                                  <a:ea typeface="Cambria Math"/>
                                </a:rPr>
                                <m:t>𝑐𝑜𝑠</m:t>
                              </m:r>
                            </m:e>
                            <m:sup>
                              <m:r>
                                <a:rPr lang="en-GB" sz="1400" b="0" i="1" smtClean="0">
                                  <a:latin typeface="Cambria Math"/>
                                  <a:ea typeface="Cambria Math"/>
                                </a:rPr>
                                <m:t>2</m:t>
                              </m:r>
                            </m:sup>
                          </m:sSup>
                          <m:r>
                            <a:rPr lang="en-GB" sz="1400" b="0" i="1" smtClean="0">
                              <a:latin typeface="Cambria Math"/>
                              <a:ea typeface="Cambria Math"/>
                            </a:rPr>
                            <m:t>𝜃</m:t>
                          </m:r>
                          <m:r>
                            <a:rPr lang="en-US" sz="1400" b="0" i="1" smtClean="0">
                              <a:latin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34" name="TextBox 33"/>
              <p:cNvSpPr txBox="1">
                <a:spLocks noRot="1" noChangeAspect="1" noMove="1" noResize="1" noEditPoints="1" noAdjustHandles="1" noChangeArrowheads="1" noChangeShapeType="1" noTextEdit="1"/>
              </p:cNvSpPr>
              <p:nvPr/>
            </p:nvSpPr>
            <p:spPr>
              <a:xfrm>
                <a:off x="3886200" y="3886200"/>
                <a:ext cx="2196563" cy="634469"/>
              </a:xfrm>
              <a:prstGeom prst="rect">
                <a:avLst/>
              </a:prstGeom>
              <a:blipFill>
                <a:blip r:embed="rId11"/>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3886200" y="4648200"/>
                <a:ext cx="2737096" cy="63446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nary>
                        <m:naryPr>
                          <m:ctrlPr>
                            <a:rPr lang="en-US" sz="1400" b="0" i="1" smtClean="0">
                              <a:latin typeface="Cambria Math" panose="02040503050406030204" pitchFamily="18" charset="0"/>
                            </a:rPr>
                          </m:ctrlPr>
                        </m:naryPr>
                        <m:sub>
                          <m:r>
                            <m:rPr>
                              <m:brk m:alnAt="23"/>
                            </m:rPr>
                            <a:rPr lang="en-GB" sz="1400" b="0" i="1" smtClean="0">
                              <a:latin typeface="Cambria Math"/>
                              <a:ea typeface="Cambria Math"/>
                            </a:rPr>
                            <m:t>0</m:t>
                          </m:r>
                        </m:sub>
                        <m:sup>
                          <m:f>
                            <m:fPr>
                              <m:ctrlPr>
                                <a:rPr lang="en-US" sz="1400" b="0" i="1" smtClean="0">
                                  <a:latin typeface="Cambria Math" panose="02040503050406030204" pitchFamily="18" charset="0"/>
                                  <a:ea typeface="Cambria Math"/>
                                </a:rPr>
                              </m:ctrlPr>
                            </m:fPr>
                            <m:num>
                              <m:r>
                                <a:rPr lang="en-US" sz="1400" b="0" i="1" smtClean="0">
                                  <a:latin typeface="Cambria Math"/>
                                  <a:ea typeface="Cambria Math"/>
                                </a:rPr>
                                <m:t>𝜋</m:t>
                              </m:r>
                            </m:num>
                            <m:den>
                              <m:r>
                                <a:rPr lang="en-GB" sz="1400" b="0" i="1" smtClean="0">
                                  <a:latin typeface="Cambria Math"/>
                                  <a:ea typeface="Cambria Math"/>
                                </a:rPr>
                                <m:t>3</m:t>
                              </m:r>
                            </m:den>
                          </m:f>
                        </m:sup>
                        <m:e>
                          <m:r>
                            <a:rPr lang="en-GB" sz="1400" b="0" i="1" smtClean="0">
                              <a:latin typeface="Cambria Math"/>
                              <a:ea typeface="Cambria Math"/>
                            </a:rPr>
                            <m:t> 4+4</m:t>
                          </m:r>
                          <m:r>
                            <a:rPr lang="en-GB" sz="1400" b="0" i="1" smtClean="0">
                              <a:latin typeface="Cambria Math"/>
                              <a:ea typeface="Cambria Math"/>
                            </a:rPr>
                            <m:t>𝑐𝑜𝑠</m:t>
                          </m:r>
                          <m:r>
                            <a:rPr lang="en-GB" sz="1400" b="0" i="1" smtClean="0">
                              <a:latin typeface="Cambria Math"/>
                              <a:ea typeface="Cambria Math"/>
                            </a:rPr>
                            <m:t>𝜃</m:t>
                          </m:r>
                          <m:r>
                            <a:rPr lang="en-GB" sz="1400" b="0" i="1" smtClean="0">
                              <a:latin typeface="Cambria Math"/>
                              <a:ea typeface="Cambria Math"/>
                            </a:rPr>
                            <m:t>+</m:t>
                          </m:r>
                          <m:f>
                            <m:fPr>
                              <m:ctrlPr>
                                <a:rPr lang="en-GB" sz="1400" b="0" i="1" smtClean="0">
                                  <a:latin typeface="Cambria Math" panose="02040503050406030204" pitchFamily="18" charset="0"/>
                                  <a:ea typeface="Cambria Math"/>
                                </a:rPr>
                              </m:ctrlPr>
                            </m:fPr>
                            <m:num>
                              <m:r>
                                <a:rPr lang="en-GB" sz="1400" b="0" i="1" smtClean="0">
                                  <a:latin typeface="Cambria Math"/>
                                  <a:ea typeface="Cambria Math"/>
                                </a:rPr>
                                <m:t>1</m:t>
                              </m:r>
                            </m:num>
                            <m:den>
                              <m:r>
                                <a:rPr lang="en-GB" sz="1400" b="0" i="1" smtClean="0">
                                  <a:latin typeface="Cambria Math"/>
                                  <a:ea typeface="Cambria Math"/>
                                </a:rPr>
                                <m:t>2</m:t>
                              </m:r>
                            </m:den>
                          </m:f>
                          <m:r>
                            <a:rPr lang="en-GB" sz="1400" b="0" i="1" smtClean="0">
                              <a:latin typeface="Cambria Math"/>
                              <a:ea typeface="Cambria Math"/>
                            </a:rPr>
                            <m:t>𝑐𝑜𝑠</m:t>
                          </m:r>
                          <m:r>
                            <a:rPr lang="en-GB" sz="1400" b="0" i="1" smtClean="0">
                              <a:latin typeface="Cambria Math"/>
                              <a:ea typeface="Cambria Math"/>
                            </a:rPr>
                            <m:t>2</m:t>
                          </m:r>
                          <m:r>
                            <a:rPr lang="en-GB" sz="1400" b="0" i="1" smtClean="0">
                              <a:latin typeface="Cambria Math"/>
                              <a:ea typeface="Cambria Math"/>
                            </a:rPr>
                            <m:t>𝜃</m:t>
                          </m:r>
                          <m:r>
                            <a:rPr lang="en-GB" sz="1400" b="0" i="1" smtClean="0">
                              <a:latin typeface="Cambria Math"/>
                              <a:ea typeface="Cambria Math"/>
                            </a:rPr>
                            <m:t>+</m:t>
                          </m:r>
                          <m:f>
                            <m:fPr>
                              <m:ctrlPr>
                                <a:rPr lang="en-GB" sz="1400" b="0" i="1" smtClean="0">
                                  <a:latin typeface="Cambria Math" panose="02040503050406030204" pitchFamily="18" charset="0"/>
                                  <a:ea typeface="Cambria Math"/>
                                </a:rPr>
                              </m:ctrlPr>
                            </m:fPr>
                            <m:num>
                              <m:r>
                                <a:rPr lang="en-GB" sz="1400" b="0" i="1" smtClean="0">
                                  <a:latin typeface="Cambria Math"/>
                                  <a:ea typeface="Cambria Math"/>
                                </a:rPr>
                                <m:t>1</m:t>
                              </m:r>
                            </m:num>
                            <m:den>
                              <m:r>
                                <a:rPr lang="en-GB" sz="1400" b="0" i="1" smtClean="0">
                                  <a:latin typeface="Cambria Math"/>
                                  <a:ea typeface="Cambria Math"/>
                                </a:rPr>
                                <m:t>2</m:t>
                              </m:r>
                            </m:den>
                          </m:f>
                          <m:r>
                            <a:rPr lang="en-GB" sz="1400" b="0" i="1" smtClean="0">
                              <a:latin typeface="Cambria Math"/>
                              <a:ea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3886200" y="4648200"/>
                <a:ext cx="2737096" cy="634469"/>
              </a:xfrm>
              <a:prstGeom prst="rect">
                <a:avLst/>
              </a:prstGeom>
              <a:blipFill>
                <a:blip r:embed="rId12"/>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1905000" y="0"/>
                <a:ext cx="2029595"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𝑐𝑜𝑠</m:t>
                      </m:r>
                      <m:r>
                        <a:rPr lang="en-GB" sz="1600" b="0" i="1" smtClean="0">
                          <a:latin typeface="Cambria Math"/>
                        </a:rPr>
                        <m:t>2</m:t>
                      </m:r>
                      <m:r>
                        <a:rPr lang="en-GB" sz="1600" b="0" i="1" smtClean="0">
                          <a:latin typeface="Cambria Math"/>
                          <a:ea typeface="Cambria Math"/>
                        </a:rPr>
                        <m:t>𝜃</m:t>
                      </m:r>
                      <m:r>
                        <a:rPr lang="en-GB" sz="1600" b="0" i="1" smtClean="0">
                          <a:latin typeface="Cambria Math"/>
                          <a:ea typeface="Cambria Math"/>
                        </a:rPr>
                        <m:t>=2</m:t>
                      </m:r>
                      <m:sSup>
                        <m:sSupPr>
                          <m:ctrlPr>
                            <a:rPr lang="en-GB" sz="1600" b="0" i="1" smtClean="0">
                              <a:latin typeface="Cambria Math" panose="02040503050406030204" pitchFamily="18" charset="0"/>
                              <a:ea typeface="Cambria Math"/>
                            </a:rPr>
                          </m:ctrlPr>
                        </m:sSupPr>
                        <m:e>
                          <m:r>
                            <a:rPr lang="en-GB" sz="1600" b="0" i="1" smtClean="0">
                              <a:latin typeface="Cambria Math"/>
                              <a:ea typeface="Cambria Math"/>
                            </a:rPr>
                            <m:t>𝑐𝑜𝑠</m:t>
                          </m:r>
                        </m:e>
                        <m:sup>
                          <m:r>
                            <a:rPr lang="en-GB" sz="1600" b="0" i="1" smtClean="0">
                              <a:latin typeface="Cambria Math"/>
                              <a:ea typeface="Cambria Math"/>
                            </a:rPr>
                            <m:t>2</m:t>
                          </m:r>
                        </m:sup>
                      </m:sSup>
                      <m:r>
                        <a:rPr lang="en-GB" sz="1600" b="0" i="1" smtClean="0">
                          <a:latin typeface="Cambria Math"/>
                          <a:ea typeface="Cambria Math"/>
                        </a:rPr>
                        <m:t>𝜃</m:t>
                      </m:r>
                      <m:r>
                        <a:rPr lang="en-GB" sz="1600" b="0" i="1" smtClean="0">
                          <a:latin typeface="Cambria Math"/>
                          <a:ea typeface="Cambria Math"/>
                        </a:rPr>
                        <m:t>−1</m:t>
                      </m:r>
                    </m:oMath>
                  </m:oMathPara>
                </a14:m>
                <a:endParaRPr lang="en-GB"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1905000" y="0"/>
                <a:ext cx="2029595" cy="338554"/>
              </a:xfrm>
              <a:prstGeom prst="rect">
                <a:avLst/>
              </a:prstGeom>
              <a:blipFill>
                <a:blip r:embed="rId1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3886200" y="5410200"/>
                <a:ext cx="2414186" cy="63446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nary>
                        <m:naryPr>
                          <m:ctrlPr>
                            <a:rPr lang="en-US" sz="1400" b="0" i="1" smtClean="0">
                              <a:latin typeface="Cambria Math" panose="02040503050406030204" pitchFamily="18" charset="0"/>
                            </a:rPr>
                          </m:ctrlPr>
                        </m:naryPr>
                        <m:sub>
                          <m:r>
                            <m:rPr>
                              <m:brk m:alnAt="23"/>
                            </m:rPr>
                            <a:rPr lang="en-GB" sz="1400" b="0" i="1" smtClean="0">
                              <a:latin typeface="Cambria Math"/>
                              <a:ea typeface="Cambria Math"/>
                            </a:rPr>
                            <m:t>0</m:t>
                          </m:r>
                        </m:sub>
                        <m:sup>
                          <m:f>
                            <m:fPr>
                              <m:ctrlPr>
                                <a:rPr lang="en-US" sz="1400" b="0" i="1" smtClean="0">
                                  <a:latin typeface="Cambria Math" panose="02040503050406030204" pitchFamily="18" charset="0"/>
                                  <a:ea typeface="Cambria Math"/>
                                </a:rPr>
                              </m:ctrlPr>
                            </m:fPr>
                            <m:num>
                              <m:r>
                                <a:rPr lang="en-US" sz="1400" b="0" i="1" smtClean="0">
                                  <a:latin typeface="Cambria Math"/>
                                  <a:ea typeface="Cambria Math"/>
                                </a:rPr>
                                <m:t>𝜋</m:t>
                              </m:r>
                            </m:num>
                            <m:den>
                              <m:r>
                                <a:rPr lang="en-GB" sz="1400" b="0" i="1" smtClean="0">
                                  <a:latin typeface="Cambria Math"/>
                                  <a:ea typeface="Cambria Math"/>
                                </a:rPr>
                                <m:t>3</m:t>
                              </m:r>
                            </m:den>
                          </m:f>
                        </m:sup>
                        <m:e>
                          <m:r>
                            <a:rPr lang="en-GB" sz="1400" b="0" i="1" smtClean="0">
                              <a:latin typeface="Cambria Math"/>
                              <a:ea typeface="Cambria Math"/>
                            </a:rPr>
                            <m:t> </m:t>
                          </m:r>
                          <m:f>
                            <m:fPr>
                              <m:ctrlPr>
                                <a:rPr lang="en-US" sz="1400" b="0" i="1" smtClean="0">
                                  <a:latin typeface="Cambria Math" panose="02040503050406030204" pitchFamily="18" charset="0"/>
                                  <a:ea typeface="Cambria Math"/>
                                </a:rPr>
                              </m:ctrlPr>
                            </m:fPr>
                            <m:num>
                              <m:r>
                                <a:rPr lang="en-GB" sz="1400" b="0" i="1" smtClean="0">
                                  <a:latin typeface="Cambria Math"/>
                                  <a:ea typeface="Cambria Math"/>
                                </a:rPr>
                                <m:t>9</m:t>
                              </m:r>
                            </m:num>
                            <m:den>
                              <m:r>
                                <a:rPr lang="en-GB" sz="1400" b="0" i="1" smtClean="0">
                                  <a:latin typeface="Cambria Math"/>
                                  <a:ea typeface="Cambria Math"/>
                                </a:rPr>
                                <m:t>2</m:t>
                              </m:r>
                            </m:den>
                          </m:f>
                          <m:r>
                            <a:rPr lang="en-GB" sz="1400" b="0" i="1" smtClean="0">
                              <a:latin typeface="Cambria Math"/>
                              <a:ea typeface="Cambria Math"/>
                            </a:rPr>
                            <m:t>+4</m:t>
                          </m:r>
                          <m:r>
                            <a:rPr lang="en-GB" sz="1400" b="0" i="1" smtClean="0">
                              <a:latin typeface="Cambria Math"/>
                              <a:ea typeface="Cambria Math"/>
                            </a:rPr>
                            <m:t>𝑐𝑜𝑠</m:t>
                          </m:r>
                          <m:r>
                            <a:rPr lang="en-GB" sz="1400" b="0" i="1" smtClean="0">
                              <a:latin typeface="Cambria Math"/>
                              <a:ea typeface="Cambria Math"/>
                            </a:rPr>
                            <m:t>𝜃</m:t>
                          </m:r>
                          <m:r>
                            <a:rPr lang="en-GB" sz="1400" b="0" i="1" smtClean="0">
                              <a:latin typeface="Cambria Math"/>
                              <a:ea typeface="Cambria Math"/>
                            </a:rPr>
                            <m:t>+</m:t>
                          </m:r>
                          <m:f>
                            <m:fPr>
                              <m:ctrlPr>
                                <a:rPr lang="en-GB" sz="1400" b="0" i="1" smtClean="0">
                                  <a:latin typeface="Cambria Math" panose="02040503050406030204" pitchFamily="18" charset="0"/>
                                  <a:ea typeface="Cambria Math"/>
                                </a:rPr>
                              </m:ctrlPr>
                            </m:fPr>
                            <m:num>
                              <m:r>
                                <a:rPr lang="en-GB" sz="1400" b="0" i="1" smtClean="0">
                                  <a:latin typeface="Cambria Math"/>
                                  <a:ea typeface="Cambria Math"/>
                                </a:rPr>
                                <m:t>1</m:t>
                              </m:r>
                            </m:num>
                            <m:den>
                              <m:r>
                                <a:rPr lang="en-GB" sz="1400" b="0" i="1" smtClean="0">
                                  <a:latin typeface="Cambria Math"/>
                                  <a:ea typeface="Cambria Math"/>
                                </a:rPr>
                                <m:t>2</m:t>
                              </m:r>
                            </m:den>
                          </m:f>
                          <m:r>
                            <a:rPr lang="en-GB" sz="1400" b="0" i="1" smtClean="0">
                              <a:latin typeface="Cambria Math"/>
                              <a:ea typeface="Cambria Math"/>
                            </a:rPr>
                            <m:t>𝑐𝑜𝑠</m:t>
                          </m:r>
                          <m:r>
                            <a:rPr lang="en-GB" sz="1400" b="0" i="1" smtClean="0">
                              <a:latin typeface="Cambria Math"/>
                              <a:ea typeface="Cambria Math"/>
                            </a:rPr>
                            <m:t>2</m:t>
                          </m:r>
                          <m:r>
                            <a:rPr lang="en-GB" sz="1400" b="0" i="1" smtClean="0">
                              <a:latin typeface="Cambria Math"/>
                              <a:ea typeface="Cambria Math"/>
                            </a:rPr>
                            <m:t>𝜃</m:t>
                          </m:r>
                          <m:r>
                            <a:rPr lang="en-GB" sz="1400" b="0" i="1" smtClean="0">
                              <a:latin typeface="Cambria Math"/>
                              <a:ea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3886200" y="5410200"/>
                <a:ext cx="2414186" cy="634469"/>
              </a:xfrm>
              <a:prstGeom prst="rect">
                <a:avLst/>
              </a:prstGeom>
              <a:blipFill>
                <a:blip r:embed="rId14"/>
                <a:stretch>
                  <a:fillRect/>
                </a:stretch>
              </a:blipFill>
              <a:ln w="25400">
                <a:noFill/>
              </a:ln>
            </p:spPr>
            <p:txBody>
              <a:bodyPr/>
              <a:lstStyle/>
              <a:p>
                <a:r>
                  <a:rPr lang="en-GB">
                    <a:noFill/>
                  </a:rPr>
                  <a:t> </a:t>
                </a:r>
              </a:p>
            </p:txBody>
          </p:sp>
        </mc:Fallback>
      </mc:AlternateContent>
      <p:sp>
        <p:nvSpPr>
          <p:cNvPr id="41" name="Arc 40"/>
          <p:cNvSpPr/>
          <p:nvPr/>
        </p:nvSpPr>
        <p:spPr>
          <a:xfrm>
            <a:off x="5334000" y="2895600"/>
            <a:ext cx="381000" cy="6858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TextBox 41"/>
          <p:cNvSpPr txBox="1"/>
          <p:nvPr/>
        </p:nvSpPr>
        <p:spPr>
          <a:xfrm>
            <a:off x="5607132" y="2895600"/>
            <a:ext cx="3232068"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Sub in the values from above</a:t>
            </a:r>
          </a:p>
          <a:p>
            <a:pPr algn="ctr"/>
            <a:r>
              <a:rPr lang="en-US" sz="1200" dirty="0">
                <a:solidFill>
                  <a:srgbClr val="FF0000"/>
                </a:solidFill>
                <a:latin typeface="Comic Sans MS" panose="030F0702030302020204" pitchFamily="66" charset="0"/>
                <a:sym typeface="Wingdings" panose="05000000000000000000" pitchFamily="2" charset="2"/>
              </a:rPr>
              <a:t></a:t>
            </a:r>
            <a:r>
              <a:rPr lang="en-US" sz="1200" dirty="0">
                <a:solidFill>
                  <a:srgbClr val="FF0000"/>
                </a:solidFill>
                <a:latin typeface="Comic Sans MS" panose="030F0702030302020204" pitchFamily="66" charset="0"/>
              </a:rPr>
              <a:t> Also, remove the ‘</a:t>
            </a:r>
            <a:r>
              <a:rPr lang="en-US" sz="1200" baseline="30000" dirty="0">
                <a:solidFill>
                  <a:srgbClr val="FF0000"/>
                </a:solidFill>
                <a:latin typeface="Comic Sans MS" panose="030F0702030302020204" pitchFamily="66" charset="0"/>
              </a:rPr>
              <a:t>1</a:t>
            </a:r>
            <a:r>
              <a:rPr lang="en-US" sz="1200" dirty="0">
                <a:solidFill>
                  <a:srgbClr val="FF0000"/>
                </a:solidFill>
                <a:latin typeface="Comic Sans MS" panose="030F0702030302020204" pitchFamily="66" charset="0"/>
              </a:rPr>
              <a:t>/</a:t>
            </a:r>
            <a:r>
              <a:rPr lang="en-US" sz="1200" baseline="-25000" dirty="0">
                <a:solidFill>
                  <a:srgbClr val="FF0000"/>
                </a:solidFill>
                <a:latin typeface="Comic Sans MS" panose="030F0702030302020204" pitchFamily="66" charset="0"/>
              </a:rPr>
              <a:t>2</a:t>
            </a:r>
            <a:r>
              <a:rPr lang="en-US" sz="1200" dirty="0">
                <a:solidFill>
                  <a:srgbClr val="FF0000"/>
                </a:solidFill>
                <a:latin typeface="Comic Sans MS" panose="030F0702030302020204" pitchFamily="66" charset="0"/>
              </a:rPr>
              <a:t>’ since we will be doubling our answer anyway!</a:t>
            </a:r>
            <a:endParaRPr lang="en-GB" sz="1200" dirty="0">
              <a:solidFill>
                <a:srgbClr val="FF0000"/>
              </a:solidFill>
              <a:latin typeface="Comic Sans MS" panose="030F0702030302020204" pitchFamily="66" charset="0"/>
            </a:endParaRPr>
          </a:p>
        </p:txBody>
      </p:sp>
      <p:sp>
        <p:nvSpPr>
          <p:cNvPr id="43" name="Arc 42"/>
          <p:cNvSpPr/>
          <p:nvPr/>
        </p:nvSpPr>
        <p:spPr>
          <a:xfrm>
            <a:off x="5943600" y="3581400"/>
            <a:ext cx="381000" cy="6858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4" name="Arc 43"/>
          <p:cNvSpPr/>
          <p:nvPr/>
        </p:nvSpPr>
        <p:spPr>
          <a:xfrm>
            <a:off x="6400800" y="4267200"/>
            <a:ext cx="381000" cy="7620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Arc 44"/>
          <p:cNvSpPr/>
          <p:nvPr/>
        </p:nvSpPr>
        <p:spPr>
          <a:xfrm>
            <a:off x="6400800" y="5029200"/>
            <a:ext cx="381000" cy="7620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TextBox 45"/>
          <p:cNvSpPr txBox="1"/>
          <p:nvPr/>
        </p:nvSpPr>
        <p:spPr>
          <a:xfrm>
            <a:off x="6324600" y="3810000"/>
            <a:ext cx="17526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Square the bracket</a:t>
            </a:r>
            <a:endParaRPr lang="en-GB" sz="1200" dirty="0">
              <a:solidFill>
                <a:srgbClr val="FF0000"/>
              </a:solidFill>
              <a:latin typeface="Comic Sans MS" panose="030F0702030302020204" pitchFamily="66" charset="0"/>
            </a:endParaRPr>
          </a:p>
        </p:txBody>
      </p:sp>
      <p:sp>
        <p:nvSpPr>
          <p:cNvPr id="47" name="TextBox 46"/>
          <p:cNvSpPr txBox="1"/>
          <p:nvPr/>
        </p:nvSpPr>
        <p:spPr>
          <a:xfrm>
            <a:off x="6702631" y="4343400"/>
            <a:ext cx="2438400"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Replace the cos</a:t>
            </a:r>
            <a:r>
              <a:rPr lang="en-US" sz="1200" baseline="30000" dirty="0">
                <a:solidFill>
                  <a:srgbClr val="FF0000"/>
                </a:solidFill>
                <a:latin typeface="Comic Sans MS" panose="030F0702030302020204" pitchFamily="66" charset="0"/>
              </a:rPr>
              <a:t>2</a:t>
            </a:r>
            <a:r>
              <a:rPr lang="el-GR" sz="1200" dirty="0">
                <a:solidFill>
                  <a:srgbClr val="FF0000"/>
                </a:solidFill>
                <a:latin typeface="Comic Sans MS" panose="030F0702030302020204" pitchFamily="66" charset="0"/>
              </a:rPr>
              <a:t>θ</a:t>
            </a:r>
            <a:r>
              <a:rPr lang="en-GB" sz="1200" dirty="0">
                <a:solidFill>
                  <a:srgbClr val="FF0000"/>
                </a:solidFill>
                <a:latin typeface="Comic Sans MS" panose="030F0702030302020204" pitchFamily="66" charset="0"/>
              </a:rPr>
              <a:t> term with an equivalent expression (using the equation for cos2</a:t>
            </a:r>
            <a:r>
              <a:rPr lang="el-GR" sz="1200" dirty="0">
                <a:solidFill>
                  <a:srgbClr val="FF0000"/>
                </a:solidFill>
                <a:latin typeface="Comic Sans MS" panose="030F0702030302020204" pitchFamily="66" charset="0"/>
              </a:rPr>
              <a:t>θ</a:t>
            </a:r>
            <a:r>
              <a:rPr lang="en-GB" sz="1200" dirty="0">
                <a:solidFill>
                  <a:srgbClr val="FF0000"/>
                </a:solidFill>
                <a:latin typeface="Comic Sans MS" panose="030F0702030302020204" pitchFamily="66" charset="0"/>
              </a:rPr>
              <a:t> above)</a:t>
            </a:r>
          </a:p>
        </p:txBody>
      </p:sp>
      <p:sp>
        <p:nvSpPr>
          <p:cNvPr id="48" name="TextBox 47"/>
          <p:cNvSpPr txBox="1"/>
          <p:nvPr/>
        </p:nvSpPr>
        <p:spPr>
          <a:xfrm>
            <a:off x="6705600" y="5181600"/>
            <a:ext cx="1956460"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Group like terms, and then we can integrate!</a:t>
            </a:r>
          </a:p>
        </p:txBody>
      </p:sp>
      <p:sp>
        <p:nvSpPr>
          <p:cNvPr id="30" name="タイトル 1">
            <a:extLst>
              <a:ext uri="{FF2B5EF4-FFF2-40B4-BE49-F238E27FC236}">
                <a16:creationId xmlns:a16="http://schemas.microsoft.com/office/drawing/2014/main" id="{7D745637-EB18-41EC-BB10-145C93638ABA}"/>
              </a:ext>
            </a:extLst>
          </p:cNvPr>
          <p:cNvSpPr>
            <a:spLocks noGrp="1"/>
          </p:cNvSpPr>
          <p:nvPr>
            <p:ph type="title"/>
          </p:nvPr>
        </p:nvSpPr>
        <p:spPr>
          <a:xfrm>
            <a:off x="628650" y="286524"/>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31" name="テキスト ボックス 30">
            <a:extLst>
              <a:ext uri="{FF2B5EF4-FFF2-40B4-BE49-F238E27FC236}">
                <a16:creationId xmlns:a16="http://schemas.microsoft.com/office/drawing/2014/main" id="{ADCD4E58-546C-41D9-B9BF-CBE442C33393}"/>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p:spTree>
    <p:extLst>
      <p:ext uri="{BB962C8B-B14F-4D97-AF65-F5344CB8AC3E}">
        <p14:creationId xmlns:p14="http://schemas.microsoft.com/office/powerpoint/2010/main" val="387756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Effect transition="in" filter="blinds(horizontal)">
                                      <p:cBhvr>
                                        <p:cTn id="7" dur="500"/>
                                        <p:tgtEl>
                                          <p:spTgt spid="3">
                                            <p:txEl>
                                              <p:pRg st="11" end="1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linds(horizont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blinds(horizontal)">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2">
                                            <p:txEl>
                                              <p:pRg st="0" end="0"/>
                                            </p:txEl>
                                          </p:spTgt>
                                        </p:tgtEl>
                                        <p:attrNameLst>
                                          <p:attrName>style.visibility</p:attrName>
                                        </p:attrNameLst>
                                      </p:cBhvr>
                                      <p:to>
                                        <p:strVal val="visible"/>
                                      </p:to>
                                    </p:set>
                                    <p:animEffect transition="in" filter="blinds(horizontal)">
                                      <p:cBhvr>
                                        <p:cTn id="22" dur="500"/>
                                        <p:tgtEl>
                                          <p:spTgt spid="4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2">
                                            <p:txEl>
                                              <p:pRg st="1" end="1"/>
                                            </p:txEl>
                                          </p:spTgt>
                                        </p:tgtEl>
                                        <p:attrNameLst>
                                          <p:attrName>style.visibility</p:attrName>
                                        </p:attrNameLst>
                                      </p:cBhvr>
                                      <p:to>
                                        <p:strVal val="visible"/>
                                      </p:to>
                                    </p:set>
                                    <p:animEffect transition="in" filter="blinds(horizontal)">
                                      <p:cBhvr>
                                        <p:cTn id="27" dur="500"/>
                                        <p:tgtEl>
                                          <p:spTgt spid="4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linds(horizontal)">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blinds(horizontal)">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blinds(horizontal)">
                                      <p:cBhvr>
                                        <p:cTn id="42" dur="5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blinds(horizontal)">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linds(horizontal)">
                                      <p:cBhvr>
                                        <p:cTn id="52" dur="5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blinds(horizontal)">
                                      <p:cBhvr>
                                        <p:cTn id="57" dur="500"/>
                                        <p:tgtEl>
                                          <p:spTgt spid="4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blinds(horizontal)">
                                      <p:cBhvr>
                                        <p:cTn id="62" dur="500"/>
                                        <p:tgtEl>
                                          <p:spTgt spid="3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blinds(horizontal)">
                                      <p:cBhvr>
                                        <p:cTn id="67" dur="500"/>
                                        <p:tgtEl>
                                          <p:spTgt spid="45"/>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blinds(horizontal)">
                                      <p:cBhvr>
                                        <p:cTn id="72" dur="500"/>
                                        <p:tgtEl>
                                          <p:spTgt spid="48"/>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blinds(horizontal)">
                                      <p:cBhvr>
                                        <p:cTn id="7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34" grpId="0"/>
      <p:bldP spid="35" grpId="0"/>
      <p:bldP spid="40" grpId="0"/>
      <p:bldP spid="41" grpId="0" animBg="1"/>
      <p:bldP spid="43" grpId="0" animBg="1"/>
      <p:bldP spid="44" grpId="0" animBg="1"/>
      <p:bldP spid="45" grpId="0" animBg="1"/>
      <p:bldP spid="46" grpId="0"/>
      <p:bldP spid="47" grpId="0"/>
      <p:bldP spid="4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124200" cy="4800600"/>
          </a:xfrm>
        </p:spPr>
        <p:txBody>
          <a:bodyPr>
            <a:normAutofit lnSpcReduction="10000"/>
          </a:bodyPr>
          <a:lstStyle/>
          <a:p>
            <a:pPr marL="0" indent="0" algn="ctr">
              <a:buNone/>
            </a:pPr>
            <a:r>
              <a:rPr lang="en-GB" sz="1400" b="1" dirty="0">
                <a:latin typeface="Comic Sans MS" panose="030F0702030302020204" pitchFamily="66" charset="0"/>
              </a:rPr>
              <a:t>You can use Integration to find areas of sectors of curves, given their Polar equations</a:t>
            </a:r>
            <a:endParaRPr lang="en-GB" sz="1400" dirty="0">
              <a:latin typeface="Comic Sans MS" panose="030F0702030302020204" pitchFamily="66" charset="0"/>
            </a:endParaRPr>
          </a:p>
          <a:p>
            <a:pPr marL="0" indent="0" algn="ctr">
              <a:buNone/>
            </a:pPr>
            <a:endParaRPr lang="en-US" sz="1400" b="1" dirty="0">
              <a:latin typeface="Comic Sans MS" panose="030F0702030302020204" pitchFamily="66" charset="0"/>
            </a:endParaRPr>
          </a:p>
          <a:p>
            <a:pPr marL="0" indent="0" algn="ctr">
              <a:buNone/>
            </a:pPr>
            <a:r>
              <a:rPr lang="en-US" sz="1400" dirty="0">
                <a:latin typeface="Comic Sans MS" panose="030F0702030302020204" pitchFamily="66" charset="0"/>
              </a:rPr>
              <a:t>a) On the same diagram, sketch the curves with equations:</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r = 2 + cos</a:t>
            </a:r>
            <a:r>
              <a:rPr lang="el-GR" sz="1400" dirty="0">
                <a:latin typeface="Comic Sans MS" panose="030F0702030302020204" pitchFamily="66" charset="0"/>
                <a:sym typeface="Wingdings" panose="05000000000000000000" pitchFamily="2" charset="2"/>
              </a:rPr>
              <a:t>θ</a:t>
            </a: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r = 5cos</a:t>
            </a:r>
            <a:r>
              <a:rPr lang="el-GR" sz="1400" dirty="0">
                <a:latin typeface="Comic Sans MS" panose="030F0702030302020204" pitchFamily="66" charset="0"/>
                <a:sym typeface="Wingdings" panose="05000000000000000000" pitchFamily="2" charset="2"/>
              </a:rPr>
              <a:t>θ</a:t>
            </a: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b) Find the polar coordinates of the intersection of these curves</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c) Find the exact value of the finite region bounded by the 2 curves</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 Red curve first! Sub the values into the area equation</a:t>
            </a:r>
          </a:p>
        </p:txBody>
      </p:sp>
      <mc:AlternateContent xmlns:mc="http://schemas.openxmlformats.org/markup-compatibility/2006" xmlns:a14="http://schemas.microsoft.com/office/drawing/2010/main">
        <mc:Choice Requires="a14">
          <p:sp>
            <p:nvSpPr>
              <p:cNvPr id="53" name="TextBox 52"/>
              <p:cNvSpPr txBox="1"/>
              <p:nvPr/>
            </p:nvSpPr>
            <p:spPr>
              <a:xfrm>
                <a:off x="0" y="0"/>
                <a:ext cx="1856534" cy="65800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𝐴𝑟𝑒𝑎</m:t>
                      </m:r>
                      <m:r>
                        <a:rPr lang="en-US" sz="1600" b="0" i="1" smtClean="0">
                          <a:latin typeface="Cambria Math"/>
                        </a:rPr>
                        <m:t>=</m:t>
                      </m:r>
                      <m:f>
                        <m:fPr>
                          <m:ctrlPr>
                            <a:rPr lang="en-US" sz="1600" b="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2</m:t>
                          </m:r>
                        </m:den>
                      </m:f>
                      <m:nary>
                        <m:naryPr>
                          <m:ctrlPr>
                            <a:rPr lang="en-US" sz="1600" b="0" i="1" smtClean="0">
                              <a:latin typeface="Cambria Math" panose="02040503050406030204" pitchFamily="18" charset="0"/>
                            </a:rPr>
                          </m:ctrlPr>
                        </m:naryPr>
                        <m:sub>
                          <m:r>
                            <m:rPr>
                              <m:brk m:alnAt="23"/>
                            </m:rPr>
                            <a:rPr lang="en-US" sz="1600" b="0" i="1" smtClean="0">
                              <a:latin typeface="Cambria Math"/>
                              <a:ea typeface="Cambria Math"/>
                            </a:rPr>
                            <m:t>𝛼</m:t>
                          </m:r>
                        </m:sub>
                        <m:sup>
                          <m:r>
                            <a:rPr lang="en-US" sz="1600" b="0" i="1" smtClean="0">
                              <a:latin typeface="Cambria Math"/>
                              <a:ea typeface="Cambria Math"/>
                            </a:rPr>
                            <m:t>𝛽</m:t>
                          </m:r>
                        </m:sup>
                        <m:e>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 </m:t>
                          </m:r>
                          <m:r>
                            <a:rPr lang="en-US" sz="1600" b="0" i="1" smtClean="0">
                              <a:latin typeface="Cambria Math"/>
                            </a:rPr>
                            <m:t>𝑑</m:t>
                          </m:r>
                          <m:r>
                            <a:rPr lang="en-US" sz="1600" b="0" i="1" smtClean="0">
                              <a:latin typeface="Cambria Math"/>
                              <a:ea typeface="Cambria Math"/>
                            </a:rPr>
                            <m:t>𝜃</m:t>
                          </m:r>
                        </m:e>
                      </m:nary>
                    </m:oMath>
                  </m:oMathPara>
                </a14:m>
                <a:endParaRPr lang="en-GB" sz="1600" dirty="0"/>
              </a:p>
            </p:txBody>
          </p:sp>
        </mc:Choice>
        <mc:Fallback xmlns="">
          <p:sp>
            <p:nvSpPr>
              <p:cNvPr id="53" name="TextBox 52"/>
              <p:cNvSpPr txBox="1">
                <a:spLocks noRot="1" noChangeAspect="1" noMove="1" noResize="1" noEditPoints="1" noAdjustHandles="1" noChangeArrowheads="1" noChangeShapeType="1" noTextEdit="1"/>
              </p:cNvSpPr>
              <p:nvPr/>
            </p:nvSpPr>
            <p:spPr>
              <a:xfrm>
                <a:off x="0" y="0"/>
                <a:ext cx="1856534" cy="658001"/>
              </a:xfrm>
              <a:prstGeom prst="rect">
                <a:avLst/>
              </a:prstGeom>
              <a:blipFill>
                <a:blip r:embed="rId2"/>
                <a:stretch>
                  <a:fillRect/>
                </a:stretch>
              </a:blipFill>
              <a:ln w="25400">
                <a:solidFill>
                  <a:schemeClr val="tx1"/>
                </a:solidFill>
              </a:ln>
            </p:spPr>
            <p:txBody>
              <a:bodyPr/>
              <a:lstStyle/>
              <a:p>
                <a:r>
                  <a:rPr lang="en-GB">
                    <a:noFill/>
                  </a:rPr>
                  <a:t> </a:t>
                </a:r>
              </a:p>
            </p:txBody>
          </p:sp>
        </mc:Fallback>
      </mc:AlternateContent>
      <p:sp>
        <p:nvSpPr>
          <p:cNvPr id="6" name="TextBox 5"/>
          <p:cNvSpPr txBox="1"/>
          <p:nvPr/>
        </p:nvSpPr>
        <p:spPr>
          <a:xfrm>
            <a:off x="3962400" y="1371600"/>
            <a:ext cx="1943161" cy="338554"/>
          </a:xfrm>
          <a:prstGeom prst="rect">
            <a:avLst/>
          </a:prstGeom>
          <a:noFill/>
        </p:spPr>
        <p:txBody>
          <a:bodyPr wrap="none" rtlCol="0">
            <a:spAutoFit/>
          </a:bodyPr>
          <a:lstStyle/>
          <a:p>
            <a:pPr algn="ctr"/>
            <a:r>
              <a:rPr lang="en-GB" sz="1600" dirty="0">
                <a:solidFill>
                  <a:srgbClr val="FF0000"/>
                </a:solidFill>
                <a:latin typeface="Comic Sans MS" panose="030F0702030302020204" pitchFamily="66" charset="0"/>
              </a:rPr>
              <a:t>For the red curve:</a:t>
            </a:r>
          </a:p>
        </p:txBody>
      </p:sp>
      <p:sp>
        <p:nvSpPr>
          <p:cNvPr id="21" name="TextBox 20"/>
          <p:cNvSpPr txBox="1"/>
          <p:nvPr/>
        </p:nvSpPr>
        <p:spPr>
          <a:xfrm>
            <a:off x="6629400" y="1371600"/>
            <a:ext cx="2008884" cy="338554"/>
          </a:xfrm>
          <a:prstGeom prst="rect">
            <a:avLst/>
          </a:prstGeom>
          <a:noFill/>
        </p:spPr>
        <p:txBody>
          <a:bodyPr wrap="none" rtlCol="0">
            <a:spAutoFit/>
          </a:bodyPr>
          <a:lstStyle/>
          <a:p>
            <a:pPr algn="ctr"/>
            <a:r>
              <a:rPr lang="en-GB" sz="1600" dirty="0">
                <a:solidFill>
                  <a:srgbClr val="0000FF"/>
                </a:solidFill>
                <a:latin typeface="Comic Sans MS" panose="030F0702030302020204" pitchFamily="66" charset="0"/>
              </a:rPr>
              <a:t>For the blue curve:</a:t>
            </a:r>
          </a:p>
        </p:txBody>
      </p:sp>
      <mc:AlternateContent xmlns:mc="http://schemas.openxmlformats.org/markup-compatibility/2006" xmlns:a14="http://schemas.microsoft.com/office/drawing/2010/main">
        <mc:Choice Requires="a14">
          <p:sp>
            <p:nvSpPr>
              <p:cNvPr id="9" name="TextBox 8"/>
              <p:cNvSpPr txBox="1"/>
              <p:nvPr/>
            </p:nvSpPr>
            <p:spPr>
              <a:xfrm>
                <a:off x="4191000" y="1676400"/>
                <a:ext cx="14478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𝑟</m:t>
                      </m:r>
                      <m:r>
                        <a:rPr lang="en-GB" sz="1600" b="0" i="1" smtClean="0">
                          <a:latin typeface="Cambria Math"/>
                        </a:rPr>
                        <m:t>=2+</m:t>
                      </m:r>
                      <m:r>
                        <a:rPr lang="en-GB" sz="1600" b="0" i="1" smtClean="0">
                          <a:latin typeface="Cambria Math"/>
                        </a:rPr>
                        <m:t>𝑐𝑜𝑠</m:t>
                      </m:r>
                      <m:r>
                        <a:rPr lang="en-GB" sz="1600" b="0" i="1" smtClean="0">
                          <a:latin typeface="Cambria Math"/>
                          <a:ea typeface="Cambria Math"/>
                        </a:rPr>
                        <m:t>𝜃</m:t>
                      </m:r>
                    </m:oMath>
                  </m:oMathPara>
                </a14:m>
                <a:endParaRPr lang="en-GB"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4191000" y="1676400"/>
                <a:ext cx="1447800" cy="338554"/>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7010400" y="1676400"/>
                <a:ext cx="12192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𝑟</m:t>
                      </m:r>
                      <m:r>
                        <a:rPr lang="en-GB" sz="1600" b="0" i="1" smtClean="0">
                          <a:latin typeface="Cambria Math"/>
                        </a:rPr>
                        <m:t>=5</m:t>
                      </m:r>
                      <m:r>
                        <a:rPr lang="en-GB" sz="1600" b="0" i="1" smtClean="0">
                          <a:latin typeface="Cambria Math"/>
                        </a:rPr>
                        <m:t>𝑐𝑜𝑠</m:t>
                      </m:r>
                      <m:r>
                        <a:rPr lang="en-GB" sz="1600" b="0" i="1" smtClean="0">
                          <a:latin typeface="Cambria Math"/>
                          <a:ea typeface="Cambria Math"/>
                        </a:rPr>
                        <m:t>𝜃</m:t>
                      </m:r>
                    </m:oMath>
                  </m:oMathPara>
                </a14:m>
                <a:endParaRPr lang="en-GB" sz="1600" dirty="0"/>
              </a:p>
            </p:txBody>
          </p:sp>
        </mc:Choice>
        <mc:Fallback xmlns="">
          <p:sp>
            <p:nvSpPr>
              <p:cNvPr id="23" name="TextBox 22"/>
              <p:cNvSpPr txBox="1">
                <a:spLocks noRot="1" noChangeAspect="1" noMove="1" noResize="1" noEditPoints="1" noAdjustHandles="1" noChangeArrowheads="1" noChangeShapeType="1" noTextEdit="1"/>
              </p:cNvSpPr>
              <p:nvPr/>
            </p:nvSpPr>
            <p:spPr>
              <a:xfrm>
                <a:off x="7010400" y="1676400"/>
                <a:ext cx="1219200" cy="338554"/>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114800" y="2057400"/>
                <a:ext cx="7620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𝛼</m:t>
                      </m:r>
                      <m:r>
                        <a:rPr lang="en-GB" sz="1600" b="0" i="1" smtClean="0">
                          <a:latin typeface="Cambria Math"/>
                        </a:rPr>
                        <m:t>=0</m:t>
                      </m:r>
                    </m:oMath>
                  </m:oMathPara>
                </a14:m>
                <a:endParaRPr lang="en-GB" sz="16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114800" y="2057400"/>
                <a:ext cx="762000" cy="338554"/>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876800" y="1981200"/>
                <a:ext cx="762000" cy="5123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𝛽</m:t>
                      </m:r>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ea typeface="Cambria Math"/>
                            </a:rPr>
                            <m:t>𝜋</m:t>
                          </m:r>
                        </m:num>
                        <m:den>
                          <m:r>
                            <a:rPr lang="en-GB" sz="1600" b="0" i="1" smtClean="0">
                              <a:latin typeface="Cambria Math"/>
                            </a:rPr>
                            <m:t>3</m:t>
                          </m:r>
                        </m:den>
                      </m:f>
                    </m:oMath>
                  </m:oMathPara>
                </a14:m>
                <a:endParaRPr lang="en-GB" sz="1600" dirty="0"/>
              </a:p>
            </p:txBody>
          </p:sp>
        </mc:Choice>
        <mc:Fallback xmlns="">
          <p:sp>
            <p:nvSpPr>
              <p:cNvPr id="25" name="TextBox 24"/>
              <p:cNvSpPr txBox="1">
                <a:spLocks noRot="1" noChangeAspect="1" noMove="1" noResize="1" noEditPoints="1" noAdjustHandles="1" noChangeArrowheads="1" noChangeShapeType="1" noTextEdit="1"/>
              </p:cNvSpPr>
              <p:nvPr/>
            </p:nvSpPr>
            <p:spPr>
              <a:xfrm>
                <a:off x="4876800" y="1981200"/>
                <a:ext cx="762000" cy="512384"/>
              </a:xfrm>
              <a:prstGeom prst="rect">
                <a:avLst/>
              </a:prstGeom>
              <a:blipFill>
                <a:blip r:embed="rId6"/>
                <a:stretch>
                  <a:fillRect b="-3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6858000" y="1981200"/>
                <a:ext cx="762000" cy="5123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𝛼</m:t>
                      </m:r>
                      <m:r>
                        <a:rPr lang="en-GB" sz="1600" b="0" i="1" smtClean="0">
                          <a:latin typeface="Cambria Math"/>
                        </a:rPr>
                        <m:t>=</m:t>
                      </m:r>
                      <m:f>
                        <m:fPr>
                          <m:ctrlPr>
                            <a:rPr lang="en-GB" sz="1600" i="1">
                              <a:latin typeface="Cambria Math" panose="02040503050406030204" pitchFamily="18" charset="0"/>
                            </a:rPr>
                          </m:ctrlPr>
                        </m:fPr>
                        <m:num>
                          <m:r>
                            <a:rPr lang="en-GB" sz="1600" i="1">
                              <a:latin typeface="Cambria Math"/>
                              <a:ea typeface="Cambria Math"/>
                            </a:rPr>
                            <m:t>𝜋</m:t>
                          </m:r>
                        </m:num>
                        <m:den>
                          <m:r>
                            <a:rPr lang="en-GB" sz="1600" i="1">
                              <a:latin typeface="Cambria Math"/>
                            </a:rPr>
                            <m:t>3</m:t>
                          </m:r>
                        </m:den>
                      </m:f>
                    </m:oMath>
                  </m:oMathPara>
                </a14:m>
                <a:endParaRPr lang="en-GB" sz="1600" dirty="0"/>
              </a:p>
            </p:txBody>
          </p:sp>
        </mc:Choice>
        <mc:Fallback xmlns="">
          <p:sp>
            <p:nvSpPr>
              <p:cNvPr id="26" name="TextBox 25"/>
              <p:cNvSpPr txBox="1">
                <a:spLocks noRot="1" noChangeAspect="1" noMove="1" noResize="1" noEditPoints="1" noAdjustHandles="1" noChangeArrowheads="1" noChangeShapeType="1" noTextEdit="1"/>
              </p:cNvSpPr>
              <p:nvPr/>
            </p:nvSpPr>
            <p:spPr>
              <a:xfrm>
                <a:off x="6858000" y="1981200"/>
                <a:ext cx="762000" cy="512384"/>
              </a:xfrm>
              <a:prstGeom prst="rect">
                <a:avLst/>
              </a:prstGeom>
              <a:blipFill>
                <a:blip r:embed="rId7"/>
                <a:stretch>
                  <a:fillRect b="-3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7543800" y="1981200"/>
                <a:ext cx="762000" cy="5123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𝛽</m:t>
                      </m:r>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ea typeface="Cambria Math"/>
                            </a:rPr>
                            <m:t>𝜋</m:t>
                          </m:r>
                        </m:num>
                        <m:den>
                          <m:r>
                            <a:rPr lang="en-GB" sz="1600" b="0" i="1" smtClean="0">
                              <a:latin typeface="Cambria Math"/>
                            </a:rPr>
                            <m:t>2</m:t>
                          </m:r>
                        </m:den>
                      </m:f>
                    </m:oMath>
                  </m:oMathPara>
                </a14:m>
                <a:endParaRPr lang="en-GB" sz="1600" dirty="0"/>
              </a:p>
            </p:txBody>
          </p:sp>
        </mc:Choice>
        <mc:Fallback xmlns="">
          <p:sp>
            <p:nvSpPr>
              <p:cNvPr id="27" name="TextBox 26"/>
              <p:cNvSpPr txBox="1">
                <a:spLocks noRot="1" noChangeAspect="1" noMove="1" noResize="1" noEditPoints="1" noAdjustHandles="1" noChangeArrowheads="1" noChangeShapeType="1" noTextEdit="1"/>
              </p:cNvSpPr>
              <p:nvPr/>
            </p:nvSpPr>
            <p:spPr>
              <a:xfrm>
                <a:off x="7543800" y="1981200"/>
                <a:ext cx="762000" cy="512384"/>
              </a:xfrm>
              <a:prstGeom prst="rect">
                <a:avLst/>
              </a:prstGeom>
              <a:blipFill>
                <a:blip r:embed="rId8"/>
                <a:stretch>
                  <a:fillRect b="-3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1905000" y="0"/>
                <a:ext cx="2029595"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𝑐𝑜𝑠</m:t>
                      </m:r>
                      <m:r>
                        <a:rPr lang="en-GB" sz="1600" b="0" i="1" smtClean="0">
                          <a:latin typeface="Cambria Math"/>
                        </a:rPr>
                        <m:t>2</m:t>
                      </m:r>
                      <m:r>
                        <a:rPr lang="en-GB" sz="1600" b="0" i="1" smtClean="0">
                          <a:latin typeface="Cambria Math"/>
                          <a:ea typeface="Cambria Math"/>
                        </a:rPr>
                        <m:t>𝜃</m:t>
                      </m:r>
                      <m:r>
                        <a:rPr lang="en-GB" sz="1600" b="0" i="1" smtClean="0">
                          <a:latin typeface="Cambria Math"/>
                          <a:ea typeface="Cambria Math"/>
                        </a:rPr>
                        <m:t>=2</m:t>
                      </m:r>
                      <m:sSup>
                        <m:sSupPr>
                          <m:ctrlPr>
                            <a:rPr lang="en-GB" sz="1600" b="0" i="1" smtClean="0">
                              <a:latin typeface="Cambria Math" panose="02040503050406030204" pitchFamily="18" charset="0"/>
                              <a:ea typeface="Cambria Math"/>
                            </a:rPr>
                          </m:ctrlPr>
                        </m:sSupPr>
                        <m:e>
                          <m:r>
                            <a:rPr lang="en-GB" sz="1600" b="0" i="1" smtClean="0">
                              <a:latin typeface="Cambria Math"/>
                              <a:ea typeface="Cambria Math"/>
                            </a:rPr>
                            <m:t>𝑐𝑜𝑠</m:t>
                          </m:r>
                        </m:e>
                        <m:sup>
                          <m:r>
                            <a:rPr lang="en-GB" sz="1600" b="0" i="1" smtClean="0">
                              <a:latin typeface="Cambria Math"/>
                              <a:ea typeface="Cambria Math"/>
                            </a:rPr>
                            <m:t>2</m:t>
                          </m:r>
                        </m:sup>
                      </m:sSup>
                      <m:r>
                        <a:rPr lang="en-GB" sz="1600" b="0" i="1" smtClean="0">
                          <a:latin typeface="Cambria Math"/>
                          <a:ea typeface="Cambria Math"/>
                        </a:rPr>
                        <m:t>𝜃</m:t>
                      </m:r>
                      <m:r>
                        <a:rPr lang="en-GB" sz="1600" b="0" i="1" smtClean="0">
                          <a:latin typeface="Cambria Math"/>
                          <a:ea typeface="Cambria Math"/>
                        </a:rPr>
                        <m:t>−1</m:t>
                      </m:r>
                    </m:oMath>
                  </m:oMathPara>
                </a14:m>
                <a:endParaRPr lang="en-GB"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1905000" y="0"/>
                <a:ext cx="2029595" cy="338554"/>
              </a:xfrm>
              <a:prstGeom prst="rect">
                <a:avLst/>
              </a:prstGeom>
              <a:blipFill>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3505200" y="2590800"/>
                <a:ext cx="2414186" cy="63446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nary>
                        <m:naryPr>
                          <m:ctrlPr>
                            <a:rPr lang="en-US" sz="1400" b="0" i="1" smtClean="0">
                              <a:latin typeface="Cambria Math" panose="02040503050406030204" pitchFamily="18" charset="0"/>
                            </a:rPr>
                          </m:ctrlPr>
                        </m:naryPr>
                        <m:sub>
                          <m:r>
                            <m:rPr>
                              <m:brk m:alnAt="23"/>
                            </m:rPr>
                            <a:rPr lang="en-GB" sz="1400" b="0" i="1" smtClean="0">
                              <a:latin typeface="Cambria Math"/>
                              <a:ea typeface="Cambria Math"/>
                            </a:rPr>
                            <m:t>0</m:t>
                          </m:r>
                        </m:sub>
                        <m:sup>
                          <m:f>
                            <m:fPr>
                              <m:ctrlPr>
                                <a:rPr lang="en-US" sz="1400" b="0" i="1" smtClean="0">
                                  <a:latin typeface="Cambria Math" panose="02040503050406030204" pitchFamily="18" charset="0"/>
                                  <a:ea typeface="Cambria Math"/>
                                </a:rPr>
                              </m:ctrlPr>
                            </m:fPr>
                            <m:num>
                              <m:r>
                                <a:rPr lang="en-US" sz="1400" b="0" i="1" smtClean="0">
                                  <a:latin typeface="Cambria Math"/>
                                  <a:ea typeface="Cambria Math"/>
                                </a:rPr>
                                <m:t>𝜋</m:t>
                              </m:r>
                            </m:num>
                            <m:den>
                              <m:r>
                                <a:rPr lang="en-GB" sz="1400" b="0" i="1" smtClean="0">
                                  <a:latin typeface="Cambria Math"/>
                                  <a:ea typeface="Cambria Math"/>
                                </a:rPr>
                                <m:t>3</m:t>
                              </m:r>
                            </m:den>
                          </m:f>
                        </m:sup>
                        <m:e>
                          <m:r>
                            <a:rPr lang="en-GB" sz="1400" b="0" i="1" smtClean="0">
                              <a:latin typeface="Cambria Math"/>
                              <a:ea typeface="Cambria Math"/>
                            </a:rPr>
                            <m:t> </m:t>
                          </m:r>
                          <m:f>
                            <m:fPr>
                              <m:ctrlPr>
                                <a:rPr lang="en-US" sz="1400" b="0" i="1" smtClean="0">
                                  <a:latin typeface="Cambria Math" panose="02040503050406030204" pitchFamily="18" charset="0"/>
                                  <a:ea typeface="Cambria Math"/>
                                </a:rPr>
                              </m:ctrlPr>
                            </m:fPr>
                            <m:num>
                              <m:r>
                                <a:rPr lang="en-GB" sz="1400" b="0" i="1" smtClean="0">
                                  <a:latin typeface="Cambria Math"/>
                                  <a:ea typeface="Cambria Math"/>
                                </a:rPr>
                                <m:t>9</m:t>
                              </m:r>
                            </m:num>
                            <m:den>
                              <m:r>
                                <a:rPr lang="en-GB" sz="1400" b="0" i="1" smtClean="0">
                                  <a:latin typeface="Cambria Math"/>
                                  <a:ea typeface="Cambria Math"/>
                                </a:rPr>
                                <m:t>2</m:t>
                              </m:r>
                            </m:den>
                          </m:f>
                          <m:r>
                            <a:rPr lang="en-GB" sz="1400" b="0" i="1" smtClean="0">
                              <a:latin typeface="Cambria Math"/>
                              <a:ea typeface="Cambria Math"/>
                            </a:rPr>
                            <m:t>+4</m:t>
                          </m:r>
                          <m:r>
                            <a:rPr lang="en-GB" sz="1400" b="0" i="1" smtClean="0">
                              <a:latin typeface="Cambria Math"/>
                              <a:ea typeface="Cambria Math"/>
                            </a:rPr>
                            <m:t>𝑐𝑜𝑠</m:t>
                          </m:r>
                          <m:r>
                            <a:rPr lang="en-GB" sz="1400" b="0" i="1" smtClean="0">
                              <a:latin typeface="Cambria Math"/>
                              <a:ea typeface="Cambria Math"/>
                            </a:rPr>
                            <m:t>𝜃</m:t>
                          </m:r>
                          <m:r>
                            <a:rPr lang="en-GB" sz="1400" b="0" i="1" smtClean="0">
                              <a:latin typeface="Cambria Math"/>
                              <a:ea typeface="Cambria Math"/>
                            </a:rPr>
                            <m:t>+</m:t>
                          </m:r>
                          <m:f>
                            <m:fPr>
                              <m:ctrlPr>
                                <a:rPr lang="en-GB" sz="1400" b="0" i="1" smtClean="0">
                                  <a:latin typeface="Cambria Math" panose="02040503050406030204" pitchFamily="18" charset="0"/>
                                  <a:ea typeface="Cambria Math"/>
                                </a:rPr>
                              </m:ctrlPr>
                            </m:fPr>
                            <m:num>
                              <m:r>
                                <a:rPr lang="en-GB" sz="1400" b="0" i="1" smtClean="0">
                                  <a:latin typeface="Cambria Math"/>
                                  <a:ea typeface="Cambria Math"/>
                                </a:rPr>
                                <m:t>1</m:t>
                              </m:r>
                            </m:num>
                            <m:den>
                              <m:r>
                                <a:rPr lang="en-GB" sz="1400" b="0" i="1" smtClean="0">
                                  <a:latin typeface="Cambria Math"/>
                                  <a:ea typeface="Cambria Math"/>
                                </a:rPr>
                                <m:t>2</m:t>
                              </m:r>
                            </m:den>
                          </m:f>
                          <m:r>
                            <a:rPr lang="en-GB" sz="1400" b="0" i="1" smtClean="0">
                              <a:latin typeface="Cambria Math"/>
                              <a:ea typeface="Cambria Math"/>
                            </a:rPr>
                            <m:t>𝑐𝑜𝑠</m:t>
                          </m:r>
                          <m:r>
                            <a:rPr lang="en-GB" sz="1400" b="0" i="1" smtClean="0">
                              <a:latin typeface="Cambria Math"/>
                              <a:ea typeface="Cambria Math"/>
                            </a:rPr>
                            <m:t>2</m:t>
                          </m:r>
                          <m:r>
                            <a:rPr lang="en-GB" sz="1400" b="0" i="1" smtClean="0">
                              <a:latin typeface="Cambria Math"/>
                              <a:ea typeface="Cambria Math"/>
                            </a:rPr>
                            <m:t>𝜃</m:t>
                          </m:r>
                          <m:r>
                            <a:rPr lang="en-GB" sz="1400" b="0" i="1" smtClean="0">
                              <a:latin typeface="Cambria Math"/>
                              <a:ea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3505200" y="2590800"/>
                <a:ext cx="2414186" cy="634469"/>
              </a:xfrm>
              <a:prstGeom prst="rect">
                <a:avLst/>
              </a:prstGeom>
              <a:blipFill>
                <a:blip r:embed="rId10"/>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505200" y="3276600"/>
                <a:ext cx="2177584" cy="632545"/>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400" b="0" i="1" smtClean="0">
                              <a:latin typeface="Cambria Math" panose="02040503050406030204" pitchFamily="18" charset="0"/>
                            </a:rPr>
                          </m:ctrlPr>
                        </m:sSubSupPr>
                        <m:e>
                          <m:d>
                            <m:dPr>
                              <m:begChr m:val="["/>
                              <m:endChr m:val="]"/>
                              <m:ctrlPr>
                                <a:rPr lang="en-US" sz="1400" b="0" i="1" smtClean="0">
                                  <a:latin typeface="Cambria Math" panose="02040503050406030204" pitchFamily="18" charset="0"/>
                                </a:rPr>
                              </m:ctrlPr>
                            </m:dPr>
                            <m:e>
                              <m:f>
                                <m:fPr>
                                  <m:ctrlPr>
                                    <a:rPr lang="en-US" sz="1400" b="0" i="1" smtClean="0">
                                      <a:latin typeface="Cambria Math" panose="02040503050406030204" pitchFamily="18" charset="0"/>
                                    </a:rPr>
                                  </m:ctrlPr>
                                </m:fPr>
                                <m:num>
                                  <m:r>
                                    <a:rPr lang="en-GB" sz="1400" b="0" i="1" smtClean="0">
                                      <a:latin typeface="Cambria Math"/>
                                    </a:rPr>
                                    <m:t>9</m:t>
                                  </m:r>
                                </m:num>
                                <m:den>
                                  <m:r>
                                    <a:rPr lang="en-GB" sz="1400" b="0" i="1" smtClean="0">
                                      <a:latin typeface="Cambria Math"/>
                                    </a:rPr>
                                    <m:t>2</m:t>
                                  </m:r>
                                </m:den>
                              </m:f>
                              <m:r>
                                <a:rPr lang="en-US" sz="1400" b="0" i="1" smtClean="0">
                                  <a:latin typeface="Cambria Math"/>
                                  <a:ea typeface="Cambria Math"/>
                                </a:rPr>
                                <m:t>𝜃</m:t>
                              </m:r>
                              <m:r>
                                <a:rPr lang="en-GB" sz="1400" b="0" i="1" smtClean="0">
                                  <a:latin typeface="Cambria Math"/>
                                  <a:ea typeface="Cambria Math"/>
                                </a:rPr>
                                <m:t>+4</m:t>
                              </m:r>
                              <m:r>
                                <a:rPr lang="en-GB" sz="1400" b="0" i="1" smtClean="0">
                                  <a:latin typeface="Cambria Math"/>
                                  <a:ea typeface="Cambria Math"/>
                                </a:rPr>
                                <m:t>𝑠𝑖𝑛</m:t>
                              </m:r>
                              <m:r>
                                <a:rPr lang="en-GB" sz="1400" b="0" i="1" smtClean="0">
                                  <a:latin typeface="Cambria Math"/>
                                  <a:ea typeface="Cambria Math"/>
                                </a:rPr>
                                <m:t>𝜃</m:t>
                              </m:r>
                              <m:r>
                                <a:rPr lang="en-GB" sz="1400" b="0" i="1" smtClean="0">
                                  <a:latin typeface="Cambria Math"/>
                                  <a:ea typeface="Cambria Math"/>
                                </a:rPr>
                                <m:t>+</m:t>
                              </m:r>
                              <m:f>
                                <m:fPr>
                                  <m:ctrlPr>
                                    <a:rPr lang="en-GB" sz="1400" b="0" i="1" smtClean="0">
                                      <a:latin typeface="Cambria Math" panose="02040503050406030204" pitchFamily="18" charset="0"/>
                                      <a:ea typeface="Cambria Math"/>
                                    </a:rPr>
                                  </m:ctrlPr>
                                </m:fPr>
                                <m:num>
                                  <m:r>
                                    <a:rPr lang="en-GB" sz="1400" b="0" i="1" smtClean="0">
                                      <a:latin typeface="Cambria Math"/>
                                      <a:ea typeface="Cambria Math"/>
                                    </a:rPr>
                                    <m:t>1</m:t>
                                  </m:r>
                                </m:num>
                                <m:den>
                                  <m:r>
                                    <a:rPr lang="en-GB" sz="1400" b="0" i="1" smtClean="0">
                                      <a:latin typeface="Cambria Math"/>
                                      <a:ea typeface="Cambria Math"/>
                                    </a:rPr>
                                    <m:t>4</m:t>
                                  </m:r>
                                </m:den>
                              </m:f>
                              <m:r>
                                <a:rPr lang="en-GB" sz="1400" b="0" i="1" smtClean="0">
                                  <a:latin typeface="Cambria Math"/>
                                  <a:ea typeface="Cambria Math"/>
                                </a:rPr>
                                <m:t>𝑠𝑖𝑛</m:t>
                              </m:r>
                              <m:r>
                                <a:rPr lang="en-GB" sz="1400" b="0" i="1" smtClean="0">
                                  <a:latin typeface="Cambria Math"/>
                                  <a:ea typeface="Cambria Math"/>
                                </a:rPr>
                                <m:t>2</m:t>
                              </m:r>
                              <m:r>
                                <a:rPr lang="en-GB" sz="1400" b="0" i="1" smtClean="0">
                                  <a:latin typeface="Cambria Math"/>
                                  <a:ea typeface="Cambria Math"/>
                                </a:rPr>
                                <m:t>𝜃</m:t>
                              </m:r>
                            </m:e>
                          </m:d>
                        </m:e>
                        <m:sub>
                          <m:r>
                            <a:rPr lang="en-GB" sz="1400" b="0" i="1" smtClean="0">
                              <a:latin typeface="Cambria Math"/>
                            </a:rPr>
                            <m:t>0</m:t>
                          </m:r>
                        </m:sub>
                        <m:sup>
                          <m:f>
                            <m:fPr>
                              <m:ctrlPr>
                                <a:rPr lang="en-US" sz="1400" b="0" i="1" smtClean="0">
                                  <a:latin typeface="Cambria Math" panose="02040503050406030204" pitchFamily="18" charset="0"/>
                                </a:rPr>
                              </m:ctrlPr>
                            </m:fPr>
                            <m:num>
                              <m:r>
                                <a:rPr lang="en-US" sz="1400" b="0" i="1" smtClean="0">
                                  <a:latin typeface="Cambria Math"/>
                                  <a:ea typeface="Cambria Math"/>
                                </a:rPr>
                                <m:t>𝜋</m:t>
                              </m:r>
                            </m:num>
                            <m:den>
                              <m:r>
                                <a:rPr lang="en-GB" sz="1400" b="0" i="1" smtClean="0">
                                  <a:latin typeface="Cambria Math"/>
                                </a:rPr>
                                <m:t>3</m:t>
                              </m:r>
                            </m:den>
                          </m:f>
                        </m:sup>
                      </m:sSubSup>
                    </m:oMath>
                  </m:oMathPara>
                </a14:m>
                <a:endParaRPr lang="en-GB" sz="1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3505200" y="3276600"/>
                <a:ext cx="2177584" cy="632545"/>
              </a:xfrm>
              <a:prstGeom prst="rect">
                <a:avLst/>
              </a:prstGeom>
              <a:blipFill>
                <a:blip r:embed="rId11"/>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3581400" y="4038600"/>
                <a:ext cx="2548198" cy="576376"/>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a:latin typeface="Cambria Math" panose="02040503050406030204" pitchFamily="18" charset="0"/>
                            </a:rPr>
                          </m:ctrlPr>
                        </m:fPr>
                        <m:num>
                          <m:r>
                            <a:rPr lang="en-GB" sz="1400" i="1">
                              <a:latin typeface="Cambria Math"/>
                            </a:rPr>
                            <m:t>9</m:t>
                          </m:r>
                        </m:num>
                        <m:den>
                          <m:r>
                            <a:rPr lang="en-GB" sz="1400" i="1">
                              <a:latin typeface="Cambria Math"/>
                            </a:rPr>
                            <m:t>2</m:t>
                          </m:r>
                        </m:den>
                      </m:f>
                      <m:d>
                        <m:dPr>
                          <m:ctrlPr>
                            <a:rPr lang="en-US" sz="1400" i="1">
                              <a:latin typeface="Cambria Math" panose="02040503050406030204" pitchFamily="18" charset="0"/>
                            </a:rPr>
                          </m:ctrlPr>
                        </m:dPr>
                        <m:e>
                          <m:f>
                            <m:fPr>
                              <m:ctrlPr>
                                <a:rPr lang="en-US" sz="1400" i="1">
                                  <a:latin typeface="Cambria Math" panose="02040503050406030204" pitchFamily="18" charset="0"/>
                                </a:rPr>
                              </m:ctrlPr>
                            </m:fPr>
                            <m:num>
                              <m:r>
                                <a:rPr lang="en-US" sz="1400" i="1">
                                  <a:latin typeface="Cambria Math"/>
                                  <a:ea typeface="Cambria Math"/>
                                </a:rPr>
                                <m:t>𝜋</m:t>
                              </m:r>
                            </m:num>
                            <m:den>
                              <m:r>
                                <a:rPr lang="en-GB" sz="1400" i="1">
                                  <a:latin typeface="Cambria Math"/>
                                </a:rPr>
                                <m:t>3</m:t>
                              </m:r>
                            </m:den>
                          </m:f>
                        </m:e>
                      </m:d>
                      <m:r>
                        <a:rPr lang="en-GB" sz="1400" i="1">
                          <a:latin typeface="Cambria Math"/>
                          <a:ea typeface="Cambria Math"/>
                        </a:rPr>
                        <m:t>+4</m:t>
                      </m:r>
                      <m:r>
                        <a:rPr lang="en-GB" sz="1400" i="1">
                          <a:latin typeface="Cambria Math"/>
                          <a:ea typeface="Cambria Math"/>
                        </a:rPr>
                        <m:t>𝑠𝑖𝑛</m:t>
                      </m:r>
                      <m:d>
                        <m:dPr>
                          <m:ctrlPr>
                            <a:rPr lang="en-GB" sz="1400" i="1">
                              <a:latin typeface="Cambria Math" panose="02040503050406030204" pitchFamily="18" charset="0"/>
                              <a:ea typeface="Cambria Math"/>
                            </a:rPr>
                          </m:ctrlPr>
                        </m:dPr>
                        <m:e>
                          <m:f>
                            <m:fPr>
                              <m:ctrlPr>
                                <a:rPr lang="en-GB" sz="1400" i="1">
                                  <a:latin typeface="Cambria Math" panose="02040503050406030204" pitchFamily="18" charset="0"/>
                                  <a:ea typeface="Cambria Math"/>
                                </a:rPr>
                              </m:ctrlPr>
                            </m:fPr>
                            <m:num>
                              <m:r>
                                <a:rPr lang="en-GB" sz="1400" i="1">
                                  <a:latin typeface="Cambria Math"/>
                                  <a:ea typeface="Cambria Math"/>
                                </a:rPr>
                                <m:t>𝜋</m:t>
                              </m:r>
                            </m:num>
                            <m:den>
                              <m:r>
                                <a:rPr lang="en-GB" sz="1400" i="1">
                                  <a:latin typeface="Cambria Math"/>
                                  <a:ea typeface="Cambria Math"/>
                                </a:rPr>
                                <m:t>3</m:t>
                              </m:r>
                            </m:den>
                          </m:f>
                        </m:e>
                      </m:d>
                      <m:r>
                        <a:rPr lang="en-GB" sz="1400" i="1">
                          <a:latin typeface="Cambria Math"/>
                          <a:ea typeface="Cambria Math"/>
                        </a:rPr>
                        <m:t>+</m:t>
                      </m:r>
                      <m:f>
                        <m:fPr>
                          <m:ctrlPr>
                            <a:rPr lang="en-GB" sz="1400" i="1">
                              <a:latin typeface="Cambria Math" panose="02040503050406030204" pitchFamily="18" charset="0"/>
                              <a:ea typeface="Cambria Math"/>
                            </a:rPr>
                          </m:ctrlPr>
                        </m:fPr>
                        <m:num>
                          <m:r>
                            <a:rPr lang="en-GB" sz="1400" i="1">
                              <a:latin typeface="Cambria Math"/>
                              <a:ea typeface="Cambria Math"/>
                            </a:rPr>
                            <m:t>1</m:t>
                          </m:r>
                        </m:num>
                        <m:den>
                          <m:r>
                            <a:rPr lang="en-GB" sz="1400" i="1">
                              <a:latin typeface="Cambria Math"/>
                              <a:ea typeface="Cambria Math"/>
                            </a:rPr>
                            <m:t>4</m:t>
                          </m:r>
                        </m:den>
                      </m:f>
                      <m:r>
                        <a:rPr lang="en-GB" sz="1400" i="1">
                          <a:latin typeface="Cambria Math"/>
                          <a:ea typeface="Cambria Math"/>
                        </a:rPr>
                        <m:t>𝑠𝑖𝑛</m:t>
                      </m:r>
                      <m:d>
                        <m:dPr>
                          <m:ctrlPr>
                            <a:rPr lang="en-GB" sz="1400" i="1">
                              <a:latin typeface="Cambria Math" panose="02040503050406030204" pitchFamily="18" charset="0"/>
                              <a:ea typeface="Cambria Math"/>
                            </a:rPr>
                          </m:ctrlPr>
                        </m:dPr>
                        <m:e>
                          <m:f>
                            <m:fPr>
                              <m:ctrlPr>
                                <a:rPr lang="en-GB" sz="1400" i="1">
                                  <a:latin typeface="Cambria Math" panose="02040503050406030204" pitchFamily="18" charset="0"/>
                                  <a:ea typeface="Cambria Math"/>
                                </a:rPr>
                              </m:ctrlPr>
                            </m:fPr>
                            <m:num>
                              <m:r>
                                <a:rPr lang="en-GB" sz="1400" i="1">
                                  <a:latin typeface="Cambria Math"/>
                                  <a:ea typeface="Cambria Math"/>
                                </a:rPr>
                                <m:t>2</m:t>
                              </m:r>
                              <m:r>
                                <a:rPr lang="en-GB" sz="1400" i="1">
                                  <a:latin typeface="Cambria Math"/>
                                  <a:ea typeface="Cambria Math"/>
                                </a:rPr>
                                <m:t>𝜋</m:t>
                              </m:r>
                            </m:num>
                            <m:den>
                              <m:r>
                                <a:rPr lang="en-GB" sz="1400" i="1">
                                  <a:latin typeface="Cambria Math"/>
                                  <a:ea typeface="Cambria Math"/>
                                </a:rPr>
                                <m:t>3</m:t>
                              </m:r>
                            </m:den>
                          </m:f>
                        </m:e>
                      </m:d>
                    </m:oMath>
                  </m:oMathPara>
                </a14:m>
                <a:endParaRPr lang="en-GB" sz="1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3581400" y="4038600"/>
                <a:ext cx="2548198" cy="576376"/>
              </a:xfrm>
              <a:prstGeom prst="rect">
                <a:avLst/>
              </a:prstGeom>
              <a:blipFill>
                <a:blip r:embed="rId12"/>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3581400" y="4724400"/>
                <a:ext cx="1396601" cy="544123"/>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r>
                            <a:rPr lang="en-GB" sz="1400" i="1">
                              <a:latin typeface="Cambria Math"/>
                            </a:rPr>
                            <m:t>3</m:t>
                          </m:r>
                          <m:r>
                            <a:rPr lang="en-US" sz="1400" i="1">
                              <a:latin typeface="Cambria Math"/>
                              <a:ea typeface="Cambria Math"/>
                            </a:rPr>
                            <m:t>𝜋</m:t>
                          </m:r>
                        </m:num>
                        <m:den>
                          <m:r>
                            <a:rPr lang="en-GB" sz="1400" i="1">
                              <a:latin typeface="Cambria Math"/>
                              <a:ea typeface="Cambria Math"/>
                            </a:rPr>
                            <m:t>2</m:t>
                          </m:r>
                        </m:den>
                      </m:f>
                      <m:r>
                        <a:rPr lang="en-GB" sz="1400" i="1">
                          <a:latin typeface="Cambria Math"/>
                          <a:ea typeface="Cambria Math"/>
                        </a:rPr>
                        <m:t>+</m:t>
                      </m:r>
                      <m:r>
                        <a:rPr lang="en-GB" sz="1400" b="0" i="1" smtClean="0">
                          <a:latin typeface="Cambria Math"/>
                          <a:ea typeface="Cambria Math"/>
                        </a:rPr>
                        <m:t>2</m:t>
                      </m:r>
                      <m:rad>
                        <m:radPr>
                          <m:degHide m:val="on"/>
                          <m:ctrlPr>
                            <a:rPr lang="en-GB" sz="1400" b="0" i="1" smtClean="0">
                              <a:latin typeface="Cambria Math" panose="02040503050406030204" pitchFamily="18" charset="0"/>
                              <a:ea typeface="Cambria Math"/>
                            </a:rPr>
                          </m:ctrlPr>
                        </m:radPr>
                        <m:deg/>
                        <m:e>
                          <m:r>
                            <a:rPr lang="en-GB" sz="1400" b="0" i="1" smtClean="0">
                              <a:latin typeface="Cambria Math"/>
                              <a:ea typeface="Cambria Math"/>
                            </a:rPr>
                            <m:t>3</m:t>
                          </m:r>
                        </m:e>
                      </m:rad>
                      <m:r>
                        <a:rPr lang="en-GB" sz="1400" i="1">
                          <a:latin typeface="Cambria Math"/>
                          <a:ea typeface="Cambria Math"/>
                        </a:rPr>
                        <m:t>+</m:t>
                      </m:r>
                      <m:f>
                        <m:fPr>
                          <m:ctrlPr>
                            <a:rPr lang="en-GB" sz="1400" i="1" smtClean="0">
                              <a:latin typeface="Cambria Math" panose="02040503050406030204" pitchFamily="18" charset="0"/>
                              <a:ea typeface="Cambria Math"/>
                            </a:rPr>
                          </m:ctrlPr>
                        </m:fPr>
                        <m:num>
                          <m:rad>
                            <m:radPr>
                              <m:degHide m:val="on"/>
                              <m:ctrlPr>
                                <a:rPr lang="en-GB" sz="1400" i="1" smtClean="0">
                                  <a:latin typeface="Cambria Math" panose="02040503050406030204" pitchFamily="18" charset="0"/>
                                  <a:ea typeface="Cambria Math"/>
                                </a:rPr>
                              </m:ctrlPr>
                            </m:radPr>
                            <m:deg/>
                            <m:e>
                              <m:r>
                                <a:rPr lang="en-GB" sz="1400" b="0" i="1" smtClean="0">
                                  <a:latin typeface="Cambria Math"/>
                                  <a:ea typeface="Cambria Math"/>
                                </a:rPr>
                                <m:t>3</m:t>
                              </m:r>
                            </m:e>
                          </m:rad>
                        </m:num>
                        <m:den>
                          <m:r>
                            <a:rPr lang="en-GB" sz="1400" b="0" i="1" smtClean="0">
                              <a:latin typeface="Cambria Math"/>
                              <a:ea typeface="Cambria Math"/>
                            </a:rPr>
                            <m:t>8</m:t>
                          </m:r>
                        </m:den>
                      </m:f>
                    </m:oMath>
                  </m:oMathPara>
                </a14:m>
                <a:endParaRPr lang="en-GB" sz="1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3581400" y="4724400"/>
                <a:ext cx="1396601" cy="544123"/>
              </a:xfrm>
              <a:prstGeom prst="rect">
                <a:avLst/>
              </a:prstGeom>
              <a:blipFill>
                <a:blip r:embed="rId13"/>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3581400" y="5334000"/>
                <a:ext cx="1595373" cy="545534"/>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r>
                            <a:rPr lang="en-GB" sz="1400" b="0" i="1" smtClean="0">
                              <a:latin typeface="Cambria Math"/>
                            </a:rPr>
                            <m:t>12</m:t>
                          </m:r>
                          <m:r>
                            <a:rPr lang="en-US" sz="1400" i="1">
                              <a:latin typeface="Cambria Math"/>
                              <a:ea typeface="Cambria Math"/>
                            </a:rPr>
                            <m:t>𝜋</m:t>
                          </m:r>
                        </m:num>
                        <m:den>
                          <m:r>
                            <a:rPr lang="en-GB" sz="1400" b="0" i="1" smtClean="0">
                              <a:latin typeface="Cambria Math"/>
                              <a:ea typeface="Cambria Math"/>
                            </a:rPr>
                            <m:t>8</m:t>
                          </m:r>
                        </m:den>
                      </m:f>
                      <m:r>
                        <a:rPr lang="en-GB" sz="1400" i="1">
                          <a:latin typeface="Cambria Math"/>
                          <a:ea typeface="Cambria Math"/>
                        </a:rPr>
                        <m:t>+</m:t>
                      </m:r>
                      <m:f>
                        <m:fPr>
                          <m:ctrlPr>
                            <a:rPr lang="en-GB" sz="1400" i="1" smtClean="0">
                              <a:latin typeface="Cambria Math" panose="02040503050406030204" pitchFamily="18" charset="0"/>
                              <a:ea typeface="Cambria Math"/>
                            </a:rPr>
                          </m:ctrlPr>
                        </m:fPr>
                        <m:num>
                          <m:r>
                            <a:rPr lang="en-GB" sz="1400" i="1">
                              <a:latin typeface="Cambria Math"/>
                              <a:ea typeface="Cambria Math"/>
                            </a:rPr>
                            <m:t>16</m:t>
                          </m:r>
                          <m:rad>
                            <m:radPr>
                              <m:degHide m:val="on"/>
                              <m:ctrlPr>
                                <a:rPr lang="en-GB" sz="1400" i="1">
                                  <a:latin typeface="Cambria Math" panose="02040503050406030204" pitchFamily="18" charset="0"/>
                                  <a:ea typeface="Cambria Math"/>
                                </a:rPr>
                              </m:ctrlPr>
                            </m:radPr>
                            <m:deg/>
                            <m:e>
                              <m:r>
                                <a:rPr lang="en-GB" sz="1400" i="1">
                                  <a:latin typeface="Cambria Math"/>
                                  <a:ea typeface="Cambria Math"/>
                                </a:rPr>
                                <m:t>3</m:t>
                              </m:r>
                            </m:e>
                          </m:rad>
                        </m:num>
                        <m:den>
                          <m:r>
                            <a:rPr lang="en-GB" sz="1400" b="0" i="1" smtClean="0">
                              <a:latin typeface="Cambria Math"/>
                              <a:ea typeface="Cambria Math"/>
                            </a:rPr>
                            <m:t>8</m:t>
                          </m:r>
                        </m:den>
                      </m:f>
                      <m:r>
                        <a:rPr lang="en-GB" sz="1400" i="1">
                          <a:latin typeface="Cambria Math"/>
                          <a:ea typeface="Cambria Math"/>
                        </a:rPr>
                        <m:t>+</m:t>
                      </m:r>
                      <m:f>
                        <m:fPr>
                          <m:ctrlPr>
                            <a:rPr lang="en-GB" sz="1400" i="1" smtClean="0">
                              <a:latin typeface="Cambria Math" panose="02040503050406030204" pitchFamily="18" charset="0"/>
                              <a:ea typeface="Cambria Math"/>
                            </a:rPr>
                          </m:ctrlPr>
                        </m:fPr>
                        <m:num>
                          <m:rad>
                            <m:radPr>
                              <m:degHide m:val="on"/>
                              <m:ctrlPr>
                                <a:rPr lang="en-GB" sz="1400" i="1" smtClean="0">
                                  <a:latin typeface="Cambria Math" panose="02040503050406030204" pitchFamily="18" charset="0"/>
                                  <a:ea typeface="Cambria Math"/>
                                </a:rPr>
                              </m:ctrlPr>
                            </m:radPr>
                            <m:deg/>
                            <m:e>
                              <m:r>
                                <a:rPr lang="en-GB" sz="1400" b="0" i="1" smtClean="0">
                                  <a:latin typeface="Cambria Math"/>
                                  <a:ea typeface="Cambria Math"/>
                                </a:rPr>
                                <m:t>3</m:t>
                              </m:r>
                            </m:e>
                          </m:rad>
                        </m:num>
                        <m:den>
                          <m:r>
                            <a:rPr lang="en-GB" sz="1400" b="0" i="1" smtClean="0">
                              <a:latin typeface="Cambria Math"/>
                              <a:ea typeface="Cambria Math"/>
                            </a:rPr>
                            <m:t>8</m:t>
                          </m:r>
                        </m:den>
                      </m:f>
                    </m:oMath>
                  </m:oMathPara>
                </a14:m>
                <a:endParaRPr lang="en-GB" sz="1400" dirty="0"/>
              </a:p>
            </p:txBody>
          </p:sp>
        </mc:Choice>
        <mc:Fallback xmlns="">
          <p:sp>
            <p:nvSpPr>
              <p:cNvPr id="36" name="TextBox 35"/>
              <p:cNvSpPr txBox="1">
                <a:spLocks noRot="1" noChangeAspect="1" noMove="1" noResize="1" noEditPoints="1" noAdjustHandles="1" noChangeArrowheads="1" noChangeShapeType="1" noTextEdit="1"/>
              </p:cNvSpPr>
              <p:nvPr/>
            </p:nvSpPr>
            <p:spPr>
              <a:xfrm>
                <a:off x="3581400" y="5334000"/>
                <a:ext cx="1595373" cy="545534"/>
              </a:xfrm>
              <a:prstGeom prst="rect">
                <a:avLst/>
              </a:prstGeom>
              <a:blipFill>
                <a:blip r:embed="rId14"/>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3581400" y="6019800"/>
                <a:ext cx="1163652" cy="545534"/>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r>
                            <a:rPr lang="en-GB" sz="1400" b="0" i="1" smtClean="0">
                              <a:latin typeface="Cambria Math"/>
                            </a:rPr>
                            <m:t>12</m:t>
                          </m:r>
                          <m:r>
                            <a:rPr lang="en-US" sz="1400" i="1">
                              <a:latin typeface="Cambria Math"/>
                              <a:ea typeface="Cambria Math"/>
                            </a:rPr>
                            <m:t>𝜋</m:t>
                          </m:r>
                          <m:r>
                            <a:rPr lang="en-GB" sz="1400" b="0" i="1" smtClean="0">
                              <a:latin typeface="Cambria Math"/>
                              <a:ea typeface="Cambria Math"/>
                            </a:rPr>
                            <m:t>+</m:t>
                          </m:r>
                          <m:r>
                            <a:rPr lang="en-GB" sz="1400" i="1">
                              <a:latin typeface="Cambria Math"/>
                              <a:ea typeface="Cambria Math"/>
                            </a:rPr>
                            <m:t>17</m:t>
                          </m:r>
                          <m:rad>
                            <m:radPr>
                              <m:degHide m:val="on"/>
                              <m:ctrlPr>
                                <a:rPr lang="en-GB" sz="1400" i="1">
                                  <a:latin typeface="Cambria Math" panose="02040503050406030204" pitchFamily="18" charset="0"/>
                                  <a:ea typeface="Cambria Math"/>
                                </a:rPr>
                              </m:ctrlPr>
                            </m:radPr>
                            <m:deg/>
                            <m:e>
                              <m:r>
                                <a:rPr lang="en-GB" sz="1400" i="1">
                                  <a:latin typeface="Cambria Math"/>
                                  <a:ea typeface="Cambria Math"/>
                                </a:rPr>
                                <m:t>3</m:t>
                              </m:r>
                            </m:e>
                          </m:rad>
                        </m:num>
                        <m:den>
                          <m:r>
                            <a:rPr lang="en-GB" sz="1400" b="0" i="1" smtClean="0">
                              <a:latin typeface="Cambria Math"/>
                              <a:ea typeface="Cambria Math"/>
                            </a:rPr>
                            <m:t>8</m:t>
                          </m:r>
                        </m:den>
                      </m:f>
                    </m:oMath>
                  </m:oMathPara>
                </a14:m>
                <a:endParaRPr lang="en-GB" sz="1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3581400" y="6019800"/>
                <a:ext cx="1163652" cy="545534"/>
              </a:xfrm>
              <a:prstGeom prst="rect">
                <a:avLst/>
              </a:prstGeom>
              <a:blipFill>
                <a:blip r:embed="rId15"/>
                <a:stretch>
                  <a:fillRect/>
                </a:stretch>
              </a:blipFill>
              <a:ln w="25400">
                <a:noFill/>
              </a:ln>
            </p:spPr>
            <p:txBody>
              <a:bodyPr/>
              <a:lstStyle/>
              <a:p>
                <a:r>
                  <a:rPr lang="en-GB">
                    <a:noFill/>
                  </a:rPr>
                  <a:t> </a:t>
                </a:r>
              </a:p>
            </p:txBody>
          </p:sp>
        </mc:Fallback>
      </mc:AlternateContent>
      <p:sp>
        <p:nvSpPr>
          <p:cNvPr id="38" name="Arc 37"/>
          <p:cNvSpPr/>
          <p:nvPr/>
        </p:nvSpPr>
        <p:spPr>
          <a:xfrm>
            <a:off x="5715000" y="2971800"/>
            <a:ext cx="381000" cy="6858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TextBox 48"/>
          <p:cNvSpPr txBox="1"/>
          <p:nvPr/>
        </p:nvSpPr>
        <p:spPr>
          <a:xfrm>
            <a:off x="6019800" y="2971800"/>
            <a:ext cx="1956460" cy="646331"/>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Integrate each term, using ‘standard patterns’ where needed…</a:t>
            </a:r>
          </a:p>
        </p:txBody>
      </p:sp>
      <p:sp>
        <p:nvSpPr>
          <p:cNvPr id="50" name="Arc 49"/>
          <p:cNvSpPr/>
          <p:nvPr/>
        </p:nvSpPr>
        <p:spPr>
          <a:xfrm>
            <a:off x="5943600" y="3657600"/>
            <a:ext cx="381000" cy="6858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TextBox 50"/>
          <p:cNvSpPr txBox="1"/>
          <p:nvPr/>
        </p:nvSpPr>
        <p:spPr>
          <a:xfrm>
            <a:off x="6324600" y="3657600"/>
            <a:ext cx="2438400" cy="646331"/>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the limits separately (as subbing in 0 will give 0 overall here, we can just ignore it!)</a:t>
            </a:r>
          </a:p>
        </p:txBody>
      </p:sp>
      <p:sp>
        <p:nvSpPr>
          <p:cNvPr id="52" name="Arc 51"/>
          <p:cNvSpPr/>
          <p:nvPr/>
        </p:nvSpPr>
        <p:spPr>
          <a:xfrm>
            <a:off x="5867400" y="4343400"/>
            <a:ext cx="381000" cy="6858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 name="TextBox 53"/>
          <p:cNvSpPr txBox="1"/>
          <p:nvPr/>
        </p:nvSpPr>
        <p:spPr>
          <a:xfrm>
            <a:off x="6172200" y="4419600"/>
            <a:ext cx="2971800" cy="646331"/>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Calculate each part (your calculator may give you a decimal answer if you type the whole sum in)</a:t>
            </a:r>
          </a:p>
        </p:txBody>
      </p:sp>
      <p:sp>
        <p:nvSpPr>
          <p:cNvPr id="55" name="Arc 54"/>
          <p:cNvSpPr/>
          <p:nvPr/>
        </p:nvSpPr>
        <p:spPr>
          <a:xfrm>
            <a:off x="5105400" y="5029200"/>
            <a:ext cx="381000" cy="6096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 name="Arc 55"/>
          <p:cNvSpPr/>
          <p:nvPr/>
        </p:nvSpPr>
        <p:spPr>
          <a:xfrm>
            <a:off x="5105400" y="5715000"/>
            <a:ext cx="381000" cy="6096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 name="TextBox 56"/>
          <p:cNvSpPr txBox="1"/>
          <p:nvPr/>
        </p:nvSpPr>
        <p:spPr>
          <a:xfrm>
            <a:off x="5410200" y="5105400"/>
            <a:ext cx="1926771"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Write with a common denominator</a:t>
            </a:r>
          </a:p>
        </p:txBody>
      </p:sp>
      <p:sp>
        <p:nvSpPr>
          <p:cNvPr id="58" name="TextBox 57"/>
          <p:cNvSpPr txBox="1"/>
          <p:nvPr/>
        </p:nvSpPr>
        <p:spPr>
          <a:xfrm>
            <a:off x="5410200" y="5867400"/>
            <a:ext cx="1066800"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Group up</a:t>
            </a:r>
          </a:p>
        </p:txBody>
      </p:sp>
      <p:sp>
        <p:nvSpPr>
          <p:cNvPr id="33" name="タイトル 1">
            <a:extLst>
              <a:ext uri="{FF2B5EF4-FFF2-40B4-BE49-F238E27FC236}">
                <a16:creationId xmlns:a16="http://schemas.microsoft.com/office/drawing/2014/main" id="{FD81AD20-A743-4E59-B5C1-3F221116A203}"/>
              </a:ext>
            </a:extLst>
          </p:cNvPr>
          <p:cNvSpPr>
            <a:spLocks noGrp="1"/>
          </p:cNvSpPr>
          <p:nvPr>
            <p:ph type="title"/>
          </p:nvPr>
        </p:nvSpPr>
        <p:spPr>
          <a:xfrm>
            <a:off x="628650" y="286524"/>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34" name="テキスト ボックス 33">
            <a:extLst>
              <a:ext uri="{FF2B5EF4-FFF2-40B4-BE49-F238E27FC236}">
                <a16:creationId xmlns:a16="http://schemas.microsoft.com/office/drawing/2014/main" id="{0E3A07F8-161B-4950-AE5C-29938230EED2}"/>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p:spTree>
    <p:extLst>
      <p:ext uri="{BB962C8B-B14F-4D97-AF65-F5344CB8AC3E}">
        <p14:creationId xmlns:p14="http://schemas.microsoft.com/office/powerpoint/2010/main" val="39848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linds(horizont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blinds(horizontal)">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linds(horizont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blinds(horizontal)">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blinds(horizontal)">
                                      <p:cBhvr>
                                        <p:cTn id="27" dur="5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linds(horizontal)">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linds(horizontal)">
                                      <p:cBhvr>
                                        <p:cTn id="37" dur="5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blinds(horizontal)">
                                      <p:cBhvr>
                                        <p:cTn id="42" dur="500"/>
                                        <p:tgtEl>
                                          <p:spTgt spid="5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blinds(horizontal)">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blinds(horizontal)">
                                      <p:cBhvr>
                                        <p:cTn id="52" dur="500"/>
                                        <p:tgtEl>
                                          <p:spTgt spid="5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blinds(horizontal)">
                                      <p:cBhvr>
                                        <p:cTn id="57" dur="500"/>
                                        <p:tgtEl>
                                          <p:spTgt spid="5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blinds(horizontal)">
                                      <p:cBhvr>
                                        <p:cTn id="62" dur="500"/>
                                        <p:tgtEl>
                                          <p:spTgt spid="36"/>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blinds(horizontal)">
                                      <p:cBhvr>
                                        <p:cTn id="67" dur="500"/>
                                        <p:tgtEl>
                                          <p:spTgt spid="5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blinds(horizontal)">
                                      <p:cBhvr>
                                        <p:cTn id="72" dur="500"/>
                                        <p:tgtEl>
                                          <p:spTgt spid="58"/>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blinds(horizontal)">
                                      <p:cBhvr>
                                        <p:cTn id="7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6" grpId="0"/>
      <p:bldP spid="37" grpId="0"/>
      <p:bldP spid="38" grpId="0" animBg="1"/>
      <p:bldP spid="49" grpId="0"/>
      <p:bldP spid="50" grpId="0" animBg="1"/>
      <p:bldP spid="51" grpId="0"/>
      <p:bldP spid="52" grpId="0" animBg="1"/>
      <p:bldP spid="54" grpId="0"/>
      <p:bldP spid="55" grpId="0" animBg="1"/>
      <p:bldP spid="56" grpId="0" animBg="1"/>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3505200" cy="5029200"/>
          </a:xfrm>
        </p:spPr>
        <p:txBody>
          <a:bodyPr>
            <a:normAutofit/>
          </a:bodyPr>
          <a:lstStyle/>
          <a:p>
            <a:pPr marL="0" indent="0" algn="ctr">
              <a:buNone/>
            </a:pPr>
            <a:r>
              <a:rPr lang="en-GB" sz="1400" b="1" dirty="0">
                <a:latin typeface="Comic Sans MS" panose="030F0702030302020204" pitchFamily="66" charset="0"/>
              </a:rPr>
              <a:t>You need to be able to use both Polar and Cartesian Coordinates</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US" sz="1400" dirty="0">
                <a:latin typeface="Comic Sans MS" panose="030F0702030302020204" pitchFamily="66" charset="0"/>
                <a:sym typeface="Wingdings" panose="05000000000000000000" pitchFamily="2" charset="2"/>
              </a:rPr>
              <a:t>Find the Polar coordinates of the following point:</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a:latin typeface="Comic Sans MS" panose="030F0702030302020204" pitchFamily="66" charset="0"/>
                <a:sym typeface="Wingdings" panose="05000000000000000000" pitchFamily="2" charset="2"/>
              </a:rPr>
              <a:t>You need to find the values of r and </a:t>
            </a:r>
            <a:r>
              <a:rPr lang="el-GR" sz="1400" dirty="0">
                <a:latin typeface="Comic Sans MS" panose="030F0702030302020204" pitchFamily="66" charset="0"/>
                <a:sym typeface="Wingdings" panose="05000000000000000000" pitchFamily="2" charset="2"/>
              </a:rPr>
              <a:t>θ</a:t>
            </a:r>
            <a:endParaRPr lang="en-US" sz="1400" dirty="0">
              <a:latin typeface="Comic Sans MS" panose="030F0702030302020204" pitchFamily="66" charset="0"/>
              <a:sym typeface="Wingdings" panose="05000000000000000000" pitchFamily="2" charset="2"/>
            </a:endParaRP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a:latin typeface="Comic Sans MS" panose="030F0702030302020204" pitchFamily="66" charset="0"/>
                <a:sym typeface="Wingdings" panose="05000000000000000000" pitchFamily="2" charset="2"/>
              </a:rPr>
              <a:t>The Polar coordinate is then written as (r, </a:t>
            </a:r>
            <a:r>
              <a:rPr lang="el-GR" sz="1400" dirty="0">
                <a:latin typeface="Comic Sans MS" panose="030F0702030302020204" pitchFamily="66" charset="0"/>
                <a:sym typeface="Wingdings" panose="05000000000000000000" pitchFamily="2" charset="2"/>
              </a:rPr>
              <a:t>θ</a:t>
            </a:r>
            <a:r>
              <a:rPr lang="en-US" sz="1400" dirty="0">
                <a:latin typeface="Comic Sans MS" panose="030F0702030302020204" pitchFamily="66" charset="0"/>
                <a:sym typeface="Wingdings" panose="05000000000000000000" pitchFamily="2" charset="2"/>
              </a:rPr>
              <a:t>)</a:t>
            </a:r>
          </a:p>
          <a:p>
            <a:pPr marL="0" indent="0" algn="ctr">
              <a:buNone/>
            </a:pPr>
            <a:endParaRPr lang="en-GB" sz="1400" dirty="0">
              <a:latin typeface="Comic Sans MS" panose="030F0702030302020204" pitchFamily="66"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55" name="TextBox 54"/>
              <p:cNvSpPr txBox="1"/>
              <p:nvPr/>
            </p:nvSpPr>
            <p:spPr>
              <a:xfrm>
                <a:off x="4955274"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𝑥</m:t>
                      </m:r>
                      <m:r>
                        <a:rPr lang="en-US" sz="1600" b="0" i="1" smtClean="0">
                          <a:latin typeface="Cambria Math"/>
                        </a:rPr>
                        <m:t>=</m:t>
                      </m:r>
                      <m:r>
                        <a:rPr lang="en-US" sz="1600" b="0" i="1" smtClean="0">
                          <a:latin typeface="Cambria Math"/>
                        </a:rPr>
                        <m:t>𝑟𝑐𝑜𝑠</m:t>
                      </m:r>
                      <m:r>
                        <a:rPr lang="en-US" sz="1600" b="0" i="1" smtClean="0">
                          <a:latin typeface="Cambria Math"/>
                          <a:ea typeface="Cambria Math"/>
                        </a:rPr>
                        <m:t>𝜃</m:t>
                      </m:r>
                    </m:oMath>
                  </m:oMathPara>
                </a14:m>
                <a:endParaRPr lang="en-GB" sz="1600" dirty="0"/>
              </a:p>
            </p:txBody>
          </p:sp>
        </mc:Choice>
        <mc:Fallback xmlns="">
          <p:sp>
            <p:nvSpPr>
              <p:cNvPr id="55" name="TextBox 54"/>
              <p:cNvSpPr txBox="1">
                <a:spLocks noRot="1" noChangeAspect="1" noMove="1" noResize="1" noEditPoints="1" noAdjustHandles="1" noChangeArrowheads="1" noChangeShapeType="1" noTextEdit="1"/>
              </p:cNvSpPr>
              <p:nvPr/>
            </p:nvSpPr>
            <p:spPr>
              <a:xfrm>
                <a:off x="4955274" y="0"/>
                <a:ext cx="1219200" cy="338554"/>
              </a:xfrm>
              <a:prstGeom prst="rect">
                <a:avLst/>
              </a:prstGeom>
              <a:blipFill>
                <a:blip r:embed="rId2"/>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3731524"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r>
                        <a:rPr lang="en-US" sz="1600" b="0" i="1" smtClean="0">
                          <a:latin typeface="Cambria Math"/>
                        </a:rPr>
                        <m:t>=</m:t>
                      </m:r>
                      <m:r>
                        <a:rPr lang="en-US" sz="1600" b="0" i="1" smtClean="0">
                          <a:latin typeface="Cambria Math"/>
                        </a:rPr>
                        <m:t>𝑟𝑠𝑖𝑛</m:t>
                      </m:r>
                      <m:r>
                        <a:rPr lang="en-US" sz="1600" b="0" i="1" smtClean="0">
                          <a:latin typeface="Cambria Math"/>
                          <a:ea typeface="Cambria Math"/>
                        </a:rPr>
                        <m:t>𝜃</m:t>
                      </m:r>
                    </m:oMath>
                  </m:oMathPara>
                </a14:m>
                <a:endParaRPr lang="en-GB" sz="1600" dirty="0"/>
              </a:p>
            </p:txBody>
          </p:sp>
        </mc:Choice>
        <mc:Fallback xmlns="">
          <p:sp>
            <p:nvSpPr>
              <p:cNvPr id="56" name="TextBox 55"/>
              <p:cNvSpPr txBox="1">
                <a:spLocks noRot="1" noChangeAspect="1" noMove="1" noResize="1" noEditPoints="1" noAdjustHandles="1" noChangeArrowheads="1" noChangeShapeType="1" noTextEdit="1"/>
              </p:cNvSpPr>
              <p:nvPr/>
            </p:nvSpPr>
            <p:spPr>
              <a:xfrm>
                <a:off x="3731524" y="0"/>
                <a:ext cx="1219200" cy="33855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6168785" y="0"/>
                <a:ext cx="1373068"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𝑥</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𝑦</m:t>
                          </m:r>
                        </m:e>
                        <m:sup>
                          <m:r>
                            <a:rPr lang="en-US" sz="1600" b="0" i="1" smtClean="0">
                              <a:latin typeface="Cambria Math"/>
                            </a:rPr>
                            <m:t>2</m:t>
                          </m:r>
                        </m:sup>
                      </m:sSup>
                    </m:oMath>
                  </m:oMathPara>
                </a14:m>
                <a:endParaRPr lang="en-GB" sz="1600" dirty="0"/>
              </a:p>
            </p:txBody>
          </p:sp>
        </mc:Choice>
        <mc:Fallback xmlns="">
          <p:sp>
            <p:nvSpPr>
              <p:cNvPr id="57" name="TextBox 56"/>
              <p:cNvSpPr txBox="1">
                <a:spLocks noRot="1" noChangeAspect="1" noMove="1" noResize="1" noEditPoints="1" noAdjustHandles="1" noChangeArrowheads="1" noChangeShapeType="1" noTextEdit="1"/>
              </p:cNvSpPr>
              <p:nvPr/>
            </p:nvSpPr>
            <p:spPr>
              <a:xfrm>
                <a:off x="6168785" y="0"/>
                <a:ext cx="1373068" cy="338554"/>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7546896" y="0"/>
                <a:ext cx="1597104" cy="51398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m:t>
                      </m:r>
                      <m:r>
                        <a:rPr lang="en-US" sz="1600" b="0" i="1" smtClean="0">
                          <a:latin typeface="Cambria Math"/>
                          <a:ea typeface="Cambria Math"/>
                        </a:rPr>
                        <m:t>𝑎𝑟𝑐𝑡𝑎𝑛</m:t>
                      </m:r>
                      <m:d>
                        <m:dPr>
                          <m:ctrlPr>
                            <a:rPr lang="en-US" sz="1600" b="0" i="1" smtClean="0">
                              <a:latin typeface="Cambria Math" panose="02040503050406030204" pitchFamily="18" charset="0"/>
                              <a:ea typeface="Cambria Math"/>
                            </a:rPr>
                          </m:ctrlPr>
                        </m:dPr>
                        <m:e>
                          <m:f>
                            <m:fPr>
                              <m:ctrlPr>
                                <a:rPr lang="en-US" sz="1600" b="0" i="1" smtClean="0">
                                  <a:latin typeface="Cambria Math" panose="02040503050406030204" pitchFamily="18" charset="0"/>
                                  <a:ea typeface="Cambria Math"/>
                                </a:rPr>
                              </m:ctrlPr>
                            </m:fPr>
                            <m:num>
                              <m:r>
                                <a:rPr lang="en-US" sz="1600" b="0" i="1" smtClean="0">
                                  <a:latin typeface="Cambria Math"/>
                                  <a:ea typeface="Cambria Math"/>
                                </a:rPr>
                                <m:t>𝑦</m:t>
                              </m:r>
                            </m:num>
                            <m:den>
                              <m:r>
                                <a:rPr lang="en-US" sz="1600" b="0" i="1" smtClean="0">
                                  <a:latin typeface="Cambria Math"/>
                                  <a:ea typeface="Cambria Math"/>
                                </a:rPr>
                                <m:t>𝑥</m:t>
                              </m:r>
                            </m:den>
                          </m:f>
                        </m:e>
                      </m:d>
                    </m:oMath>
                  </m:oMathPara>
                </a14:m>
                <a:endParaRPr lang="en-GB" sz="1600" dirty="0"/>
              </a:p>
            </p:txBody>
          </p:sp>
        </mc:Choice>
        <mc:Fallback xmlns="">
          <p:sp>
            <p:nvSpPr>
              <p:cNvPr id="58" name="TextBox 57"/>
              <p:cNvSpPr txBox="1">
                <a:spLocks noRot="1" noChangeAspect="1" noMove="1" noResize="1" noEditPoints="1" noAdjustHandles="1" noChangeArrowheads="1" noChangeShapeType="1" noTextEdit="1"/>
              </p:cNvSpPr>
              <p:nvPr/>
            </p:nvSpPr>
            <p:spPr>
              <a:xfrm>
                <a:off x="7546896" y="0"/>
                <a:ext cx="1597104" cy="513987"/>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569492" y="2866029"/>
                <a:ext cx="67037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(5,9)</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1569492" y="2866029"/>
                <a:ext cx="670375" cy="338554"/>
              </a:xfrm>
              <a:prstGeom prst="rect">
                <a:avLst/>
              </a:prstGeom>
              <a:blipFill>
                <a:blip r:embed="rId6"/>
                <a:stretch>
                  <a:fillRect b="-8929"/>
                </a:stretch>
              </a:blipFill>
            </p:spPr>
            <p:txBody>
              <a:bodyPr/>
              <a:lstStyle/>
              <a:p>
                <a:r>
                  <a:rPr lang="en-GB">
                    <a:noFill/>
                  </a:rPr>
                  <a:t> </a:t>
                </a:r>
              </a:p>
            </p:txBody>
          </p:sp>
        </mc:Fallback>
      </mc:AlternateContent>
      <p:cxnSp>
        <p:nvCxnSpPr>
          <p:cNvPr id="12" name="Straight Arrow Connector 11"/>
          <p:cNvCxnSpPr/>
          <p:nvPr/>
        </p:nvCxnSpPr>
        <p:spPr>
          <a:xfrm flipV="1">
            <a:off x="7315200" y="1219200"/>
            <a:ext cx="0" cy="304799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V="1">
            <a:off x="7315199" y="1295401"/>
            <a:ext cx="0" cy="304799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848600" y="1143000"/>
            <a:ext cx="612668" cy="307777"/>
          </a:xfrm>
          <a:prstGeom prst="rect">
            <a:avLst/>
          </a:prstGeom>
          <a:noFill/>
        </p:spPr>
        <p:txBody>
          <a:bodyPr wrap="none" rtlCol="0">
            <a:spAutoFit/>
          </a:bodyPr>
          <a:lstStyle/>
          <a:p>
            <a:pPr algn="ctr"/>
            <a:r>
              <a:rPr lang="en-GB" sz="1400" b="1" dirty="0">
                <a:solidFill>
                  <a:srgbClr val="FF0000"/>
                </a:solidFill>
                <a:latin typeface="Comic Sans MS" panose="030F0702030302020204" pitchFamily="66" charset="0"/>
              </a:rPr>
              <a:t>(5,9)</a:t>
            </a:r>
          </a:p>
        </p:txBody>
      </p:sp>
      <p:grpSp>
        <p:nvGrpSpPr>
          <p:cNvPr id="23" name="Group 22"/>
          <p:cNvGrpSpPr/>
          <p:nvPr/>
        </p:nvGrpSpPr>
        <p:grpSpPr>
          <a:xfrm>
            <a:off x="7924800" y="1447800"/>
            <a:ext cx="152400" cy="152400"/>
            <a:chOff x="5715000" y="3962400"/>
            <a:chExt cx="152400" cy="152400"/>
          </a:xfrm>
        </p:grpSpPr>
        <p:cxnSp>
          <p:nvCxnSpPr>
            <p:cNvPr id="24" name="Straight Connector 23"/>
            <p:cNvCxnSpPr/>
            <p:nvPr/>
          </p:nvCxnSpPr>
          <p:spPr>
            <a:xfrm>
              <a:off x="5715000" y="39624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715000" y="39624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p:cNvCxnSpPr/>
          <p:nvPr/>
        </p:nvCxnSpPr>
        <p:spPr>
          <a:xfrm flipH="1">
            <a:off x="7315200" y="2819400"/>
            <a:ext cx="685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001000" y="1524000"/>
            <a:ext cx="0" cy="1295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467600" y="2819400"/>
            <a:ext cx="293670" cy="307777"/>
          </a:xfrm>
          <a:prstGeom prst="rect">
            <a:avLst/>
          </a:prstGeom>
          <a:noFill/>
        </p:spPr>
        <p:txBody>
          <a:bodyPr wrap="none" rtlCol="0">
            <a:spAutoFit/>
          </a:bodyPr>
          <a:lstStyle/>
          <a:p>
            <a:pPr algn="ctr"/>
            <a:r>
              <a:rPr lang="en-GB" sz="1400" b="1" dirty="0">
                <a:solidFill>
                  <a:srgbClr val="FF0000"/>
                </a:solidFill>
                <a:latin typeface="Comic Sans MS" panose="030F0702030302020204" pitchFamily="66" charset="0"/>
              </a:rPr>
              <a:t>5</a:t>
            </a:r>
          </a:p>
        </p:txBody>
      </p:sp>
      <p:sp>
        <p:nvSpPr>
          <p:cNvPr id="29" name="TextBox 28"/>
          <p:cNvSpPr txBox="1"/>
          <p:nvPr/>
        </p:nvSpPr>
        <p:spPr>
          <a:xfrm>
            <a:off x="8001000" y="1981200"/>
            <a:ext cx="293670" cy="307777"/>
          </a:xfrm>
          <a:prstGeom prst="rect">
            <a:avLst/>
          </a:prstGeom>
          <a:noFill/>
        </p:spPr>
        <p:txBody>
          <a:bodyPr wrap="none" rtlCol="0">
            <a:spAutoFit/>
          </a:bodyPr>
          <a:lstStyle/>
          <a:p>
            <a:pPr algn="ctr"/>
            <a:r>
              <a:rPr lang="en-GB" sz="1400" b="1" dirty="0">
                <a:solidFill>
                  <a:srgbClr val="FF0000"/>
                </a:solidFill>
                <a:latin typeface="Comic Sans MS" panose="030F0702030302020204" pitchFamily="66" charset="0"/>
              </a:rPr>
              <a:t>9</a:t>
            </a:r>
          </a:p>
        </p:txBody>
      </p:sp>
      <p:cxnSp>
        <p:nvCxnSpPr>
          <p:cNvPr id="32" name="Straight Connector 31"/>
          <p:cNvCxnSpPr/>
          <p:nvPr/>
        </p:nvCxnSpPr>
        <p:spPr>
          <a:xfrm flipH="1">
            <a:off x="7315200" y="1524000"/>
            <a:ext cx="685800" cy="1295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Arc 33"/>
          <p:cNvSpPr/>
          <p:nvPr/>
        </p:nvSpPr>
        <p:spPr>
          <a:xfrm>
            <a:off x="6629400" y="2438400"/>
            <a:ext cx="914400" cy="914400"/>
          </a:xfrm>
          <a:prstGeom prst="arc">
            <a:avLst>
              <a:gd name="adj1" fmla="val 19136441"/>
              <a:gd name="adj2" fmla="val 21025894"/>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TextBox 34"/>
          <p:cNvSpPr txBox="1"/>
          <p:nvPr/>
        </p:nvSpPr>
        <p:spPr>
          <a:xfrm>
            <a:off x="7467600" y="2514600"/>
            <a:ext cx="293670" cy="307777"/>
          </a:xfrm>
          <a:prstGeom prst="rect">
            <a:avLst/>
          </a:prstGeom>
          <a:noFill/>
        </p:spPr>
        <p:txBody>
          <a:bodyPr wrap="none" rtlCol="0">
            <a:spAutoFit/>
          </a:bodyPr>
          <a:lstStyle/>
          <a:p>
            <a:r>
              <a:rPr lang="el-GR" sz="1400" dirty="0">
                <a:solidFill>
                  <a:srgbClr val="FF0000"/>
                </a:solidFill>
                <a:latin typeface="Comic Sans MS" panose="030F0702030302020204" pitchFamily="66" charset="0"/>
              </a:rPr>
              <a:t>θ</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6" name="TextBox 35"/>
              <p:cNvSpPr txBox="1"/>
              <p:nvPr/>
            </p:nvSpPr>
            <p:spPr>
              <a:xfrm>
                <a:off x="4038600" y="4876800"/>
                <a:ext cx="1597104" cy="51398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m:t>
                      </m:r>
                      <m:r>
                        <a:rPr lang="en-US" sz="1600" b="0" i="1" smtClean="0">
                          <a:latin typeface="Cambria Math"/>
                          <a:ea typeface="Cambria Math"/>
                        </a:rPr>
                        <m:t>𝑎𝑟𝑐𝑡𝑎𝑛</m:t>
                      </m:r>
                      <m:d>
                        <m:dPr>
                          <m:ctrlPr>
                            <a:rPr lang="en-US" sz="1600" b="0" i="1" smtClean="0">
                              <a:latin typeface="Cambria Math" panose="02040503050406030204" pitchFamily="18" charset="0"/>
                              <a:ea typeface="Cambria Math"/>
                            </a:rPr>
                          </m:ctrlPr>
                        </m:dPr>
                        <m:e>
                          <m:f>
                            <m:fPr>
                              <m:ctrlPr>
                                <a:rPr lang="en-US" sz="1600" b="0" i="1" smtClean="0">
                                  <a:latin typeface="Cambria Math" panose="02040503050406030204" pitchFamily="18" charset="0"/>
                                  <a:ea typeface="Cambria Math"/>
                                </a:rPr>
                              </m:ctrlPr>
                            </m:fPr>
                            <m:num>
                              <m:r>
                                <a:rPr lang="en-US" sz="1600" b="0" i="1" smtClean="0">
                                  <a:latin typeface="Cambria Math"/>
                                  <a:ea typeface="Cambria Math"/>
                                </a:rPr>
                                <m:t>𝑦</m:t>
                              </m:r>
                            </m:num>
                            <m:den>
                              <m:r>
                                <a:rPr lang="en-US" sz="1600" b="0" i="1" smtClean="0">
                                  <a:latin typeface="Cambria Math"/>
                                  <a:ea typeface="Cambria Math"/>
                                </a:rPr>
                                <m:t>𝑥</m:t>
                              </m:r>
                            </m:den>
                          </m:f>
                        </m:e>
                      </m:d>
                    </m:oMath>
                  </m:oMathPara>
                </a14:m>
                <a:endParaRPr lang="en-GB" sz="1600" dirty="0"/>
              </a:p>
            </p:txBody>
          </p:sp>
        </mc:Choice>
        <mc:Fallback xmlns="">
          <p:sp>
            <p:nvSpPr>
              <p:cNvPr id="36" name="TextBox 35"/>
              <p:cNvSpPr txBox="1">
                <a:spLocks noRot="1" noChangeAspect="1" noMove="1" noResize="1" noEditPoints="1" noAdjustHandles="1" noChangeArrowheads="1" noChangeShapeType="1" noTextEdit="1"/>
              </p:cNvSpPr>
              <p:nvPr/>
            </p:nvSpPr>
            <p:spPr>
              <a:xfrm>
                <a:off x="4038600" y="4876800"/>
                <a:ext cx="1597104" cy="513987"/>
              </a:xfrm>
              <a:prstGeom prst="rect">
                <a:avLst/>
              </a:prstGeom>
              <a:blipFill>
                <a:blip r:embed="rId7"/>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4191000" y="3276600"/>
                <a:ext cx="1373068" cy="338554"/>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𝑥</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𝑦</m:t>
                          </m:r>
                        </m:e>
                        <m:sup>
                          <m:r>
                            <a:rPr lang="en-US" sz="1600" b="0" i="1" smtClean="0">
                              <a:latin typeface="Cambria Math"/>
                            </a:rPr>
                            <m:t>2</m:t>
                          </m:r>
                        </m:sup>
                      </m:sSup>
                    </m:oMath>
                  </m:oMathPara>
                </a14:m>
                <a:endParaRPr lang="en-GB" sz="1600" dirty="0"/>
              </a:p>
            </p:txBody>
          </p:sp>
        </mc:Choice>
        <mc:Fallback xmlns="">
          <p:sp>
            <p:nvSpPr>
              <p:cNvPr id="37" name="TextBox 36"/>
              <p:cNvSpPr txBox="1">
                <a:spLocks noRot="1" noChangeAspect="1" noMove="1" noResize="1" noEditPoints="1" noAdjustHandles="1" noChangeArrowheads="1" noChangeShapeType="1" noTextEdit="1"/>
              </p:cNvSpPr>
              <p:nvPr/>
            </p:nvSpPr>
            <p:spPr>
              <a:xfrm>
                <a:off x="4191000" y="3276600"/>
                <a:ext cx="1373068" cy="338554"/>
              </a:xfrm>
              <a:prstGeom prst="rect">
                <a:avLst/>
              </a:prstGeom>
              <a:blipFill>
                <a:blip r:embed="rId8"/>
                <a:stretch>
                  <a:fillRect b="-3636"/>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4191000" y="3733800"/>
                <a:ext cx="1364797" cy="338554"/>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5</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9</m:t>
                          </m:r>
                        </m:e>
                        <m:sup>
                          <m:r>
                            <a:rPr lang="en-US" sz="1600" b="0" i="1" smtClean="0">
                              <a:latin typeface="Cambria Math"/>
                            </a:rPr>
                            <m:t>2</m:t>
                          </m:r>
                        </m:sup>
                      </m:sSup>
                    </m:oMath>
                  </m:oMathPara>
                </a14:m>
                <a:endParaRPr lang="en-GB" sz="1600" dirty="0"/>
              </a:p>
            </p:txBody>
          </p:sp>
        </mc:Choice>
        <mc:Fallback xmlns="">
          <p:sp>
            <p:nvSpPr>
              <p:cNvPr id="38" name="TextBox 37"/>
              <p:cNvSpPr txBox="1">
                <a:spLocks noRot="1" noChangeAspect="1" noMove="1" noResize="1" noEditPoints="1" noAdjustHandles="1" noChangeArrowheads="1" noChangeShapeType="1" noTextEdit="1"/>
              </p:cNvSpPr>
              <p:nvPr/>
            </p:nvSpPr>
            <p:spPr>
              <a:xfrm>
                <a:off x="4191000" y="3733800"/>
                <a:ext cx="1364797" cy="338554"/>
              </a:xfrm>
              <a:prstGeom prst="rect">
                <a:avLst/>
              </a:prstGeom>
              <a:blipFill>
                <a:blip r:embed="rId9"/>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4267200" y="4191000"/>
                <a:ext cx="1066800" cy="33855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𝑟</m:t>
                      </m:r>
                      <m:r>
                        <a:rPr lang="en-US" sz="1600" b="0" i="1" smtClean="0">
                          <a:latin typeface="Cambria Math"/>
                        </a:rPr>
                        <m:t>=10.3</m:t>
                      </m:r>
                    </m:oMath>
                  </m:oMathPara>
                </a14:m>
                <a:endParaRPr lang="en-GB"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4267200" y="4191000"/>
                <a:ext cx="1066800" cy="338554"/>
              </a:xfrm>
              <a:prstGeom prst="rect">
                <a:avLst/>
              </a:prstGeom>
              <a:blipFill>
                <a:blip r:embed="rId10"/>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4038600" y="5410200"/>
                <a:ext cx="1600199" cy="645561"/>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m:t>
                      </m:r>
                      <m:r>
                        <a:rPr lang="en-US" sz="1600" b="0" i="1" smtClean="0">
                          <a:latin typeface="Cambria Math"/>
                          <a:ea typeface="Cambria Math"/>
                        </a:rPr>
                        <m:t>𝑎𝑟𝑐𝑡𝑎𝑛</m:t>
                      </m:r>
                      <m:d>
                        <m:dPr>
                          <m:ctrlPr>
                            <a:rPr lang="en-US" sz="1600" b="0" i="1" smtClean="0">
                              <a:latin typeface="Cambria Math" panose="02040503050406030204" pitchFamily="18" charset="0"/>
                              <a:ea typeface="Cambria Math"/>
                            </a:rPr>
                          </m:ctrlPr>
                        </m:dPr>
                        <m:e>
                          <m:f>
                            <m:fPr>
                              <m:ctrlPr>
                                <a:rPr lang="en-US" sz="1600" b="0" i="1" smtClean="0">
                                  <a:latin typeface="Cambria Math" panose="02040503050406030204" pitchFamily="18" charset="0"/>
                                  <a:ea typeface="Cambria Math"/>
                                </a:rPr>
                              </m:ctrlPr>
                            </m:fPr>
                            <m:num>
                              <m:r>
                                <a:rPr lang="en-US" sz="1600" b="0" i="1" smtClean="0">
                                  <a:latin typeface="Cambria Math"/>
                                  <a:ea typeface="Cambria Math"/>
                                </a:rPr>
                                <m:t>9</m:t>
                              </m:r>
                            </m:num>
                            <m:den>
                              <m:r>
                                <a:rPr lang="en-US" sz="1600" b="0" i="1" smtClean="0">
                                  <a:latin typeface="Cambria Math"/>
                                  <a:ea typeface="Cambria Math"/>
                                </a:rPr>
                                <m:t>5</m:t>
                              </m:r>
                            </m:den>
                          </m:f>
                        </m:e>
                      </m:d>
                    </m:oMath>
                  </m:oMathPara>
                </a14:m>
                <a:endParaRPr lang="en-GB" sz="1600" dirty="0"/>
              </a:p>
            </p:txBody>
          </p:sp>
        </mc:Choice>
        <mc:Fallback xmlns="">
          <p:sp>
            <p:nvSpPr>
              <p:cNvPr id="40" name="TextBox 39"/>
              <p:cNvSpPr txBox="1">
                <a:spLocks noRot="1" noChangeAspect="1" noMove="1" noResize="1" noEditPoints="1" noAdjustHandles="1" noChangeArrowheads="1" noChangeShapeType="1" noTextEdit="1"/>
              </p:cNvSpPr>
              <p:nvPr/>
            </p:nvSpPr>
            <p:spPr>
              <a:xfrm>
                <a:off x="4038600" y="5410200"/>
                <a:ext cx="1600199" cy="645561"/>
              </a:xfrm>
              <a:prstGeom prst="rect">
                <a:avLst/>
              </a:prstGeom>
              <a:blipFill>
                <a:blip r:embed="rId11"/>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4038600" y="6096000"/>
                <a:ext cx="1066800" cy="33855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=60.9°</m:t>
                      </m:r>
                    </m:oMath>
                  </m:oMathPara>
                </a14:m>
                <a:endParaRPr lang="en-GB" sz="1600" dirty="0"/>
              </a:p>
            </p:txBody>
          </p:sp>
        </mc:Choice>
        <mc:Fallback xmlns="">
          <p:sp>
            <p:nvSpPr>
              <p:cNvPr id="41" name="TextBox 40"/>
              <p:cNvSpPr txBox="1">
                <a:spLocks noRot="1" noChangeAspect="1" noMove="1" noResize="1" noEditPoints="1" noAdjustHandles="1" noChangeArrowheads="1" noChangeShapeType="1" noTextEdit="1"/>
              </p:cNvSpPr>
              <p:nvPr/>
            </p:nvSpPr>
            <p:spPr>
              <a:xfrm>
                <a:off x="4038600" y="6096000"/>
                <a:ext cx="1066800" cy="338554"/>
              </a:xfrm>
              <a:prstGeom prst="rect">
                <a:avLst/>
              </a:prstGeom>
              <a:blipFill>
                <a:blip r:embed="rId12"/>
                <a:stretch>
                  <a:fillRect/>
                </a:stretch>
              </a:blipFill>
              <a:ln w="25400">
                <a:noFill/>
              </a:ln>
            </p:spPr>
            <p:txBody>
              <a:bodyPr/>
              <a:lstStyle/>
              <a:p>
                <a:r>
                  <a:rPr lang="en-GB">
                    <a:noFill/>
                  </a:rPr>
                  <a:t> </a:t>
                </a:r>
              </a:p>
            </p:txBody>
          </p:sp>
        </mc:Fallback>
      </mc:AlternateContent>
      <p:sp>
        <p:nvSpPr>
          <p:cNvPr id="43" name="TextBox 42"/>
          <p:cNvSpPr txBox="1"/>
          <p:nvPr/>
        </p:nvSpPr>
        <p:spPr>
          <a:xfrm>
            <a:off x="5715000" y="3429000"/>
            <a:ext cx="8382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Sub in x and y</a:t>
            </a:r>
            <a:endParaRPr lang="en-GB" sz="1200" dirty="0">
              <a:solidFill>
                <a:srgbClr val="FF0000"/>
              </a:solidFill>
              <a:latin typeface="Comic Sans MS" panose="030F0702030302020204" pitchFamily="66" charset="0"/>
            </a:endParaRPr>
          </a:p>
        </p:txBody>
      </p:sp>
      <p:sp>
        <p:nvSpPr>
          <p:cNvPr id="44" name="Arc 43"/>
          <p:cNvSpPr/>
          <p:nvPr/>
        </p:nvSpPr>
        <p:spPr>
          <a:xfrm>
            <a:off x="5410200" y="3886200"/>
            <a:ext cx="381000" cy="477672"/>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Arc 44"/>
          <p:cNvSpPr/>
          <p:nvPr/>
        </p:nvSpPr>
        <p:spPr>
          <a:xfrm>
            <a:off x="5410200" y="3429000"/>
            <a:ext cx="381000" cy="477672"/>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TextBox 45"/>
          <p:cNvSpPr txBox="1"/>
          <p:nvPr/>
        </p:nvSpPr>
        <p:spPr>
          <a:xfrm>
            <a:off x="5791200" y="3962400"/>
            <a:ext cx="8382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Calculate</a:t>
            </a:r>
            <a:endParaRPr lang="en-GB" sz="1200" dirty="0">
              <a:solidFill>
                <a:srgbClr val="FF0000"/>
              </a:solidFill>
              <a:latin typeface="Comic Sans MS" panose="030F0702030302020204" pitchFamily="66" charset="0"/>
            </a:endParaRPr>
          </a:p>
        </p:txBody>
      </p:sp>
      <p:sp>
        <p:nvSpPr>
          <p:cNvPr id="47" name="TextBox 46"/>
          <p:cNvSpPr txBox="1"/>
          <p:nvPr/>
        </p:nvSpPr>
        <p:spPr>
          <a:xfrm>
            <a:off x="5867400" y="5791200"/>
            <a:ext cx="15240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Calculate in degrees or radians</a:t>
            </a:r>
            <a:endParaRPr lang="en-GB" sz="1200" dirty="0">
              <a:solidFill>
                <a:srgbClr val="FF0000"/>
              </a:solidFill>
              <a:latin typeface="Comic Sans MS" panose="030F0702030302020204" pitchFamily="66" charset="0"/>
            </a:endParaRPr>
          </a:p>
        </p:txBody>
      </p:sp>
      <p:sp>
        <p:nvSpPr>
          <p:cNvPr id="48" name="Arc 47"/>
          <p:cNvSpPr/>
          <p:nvPr/>
        </p:nvSpPr>
        <p:spPr>
          <a:xfrm>
            <a:off x="5486400" y="5181600"/>
            <a:ext cx="381000" cy="6096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Arc 48"/>
          <p:cNvSpPr/>
          <p:nvPr/>
        </p:nvSpPr>
        <p:spPr>
          <a:xfrm>
            <a:off x="5486400" y="5791200"/>
            <a:ext cx="381000" cy="4572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TextBox 49"/>
          <p:cNvSpPr txBox="1"/>
          <p:nvPr/>
        </p:nvSpPr>
        <p:spPr>
          <a:xfrm>
            <a:off x="5867400" y="5257800"/>
            <a:ext cx="8382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Sub in x and y</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1" name="TextBox 50"/>
              <p:cNvSpPr txBox="1"/>
              <p:nvPr/>
            </p:nvSpPr>
            <p:spPr>
              <a:xfrm>
                <a:off x="228600" y="5105400"/>
                <a:ext cx="67037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(5,9)</m:t>
                      </m:r>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228600" y="5105400"/>
                <a:ext cx="670375" cy="338554"/>
              </a:xfrm>
              <a:prstGeom prst="rect">
                <a:avLst/>
              </a:prstGeom>
              <a:blipFill>
                <a:blip r:embed="rId13"/>
                <a:stretch>
                  <a:fillRect b="-90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2362200" y="5105400"/>
                <a:ext cx="132010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(10.3, </m:t>
                      </m:r>
                      <m:r>
                        <a:rPr lang="en-US" sz="1600" i="1">
                          <a:latin typeface="Cambria Math"/>
                          <a:ea typeface="Cambria Math"/>
                        </a:rPr>
                        <m:t>60.9°</m:t>
                      </m:r>
                      <m:r>
                        <a:rPr lang="en-US" sz="1600" b="0" i="1" smtClean="0">
                          <a:latin typeface="Cambria Math"/>
                          <a:ea typeface="Cambria Math"/>
                        </a:rPr>
                        <m:t>)</m:t>
                      </m:r>
                    </m:oMath>
                  </m:oMathPara>
                </a14:m>
                <a:endParaRPr lang="en-GB" sz="1600" dirty="0"/>
              </a:p>
            </p:txBody>
          </p:sp>
        </mc:Choice>
        <mc:Fallback xmlns="">
          <p:sp>
            <p:nvSpPr>
              <p:cNvPr id="52" name="TextBox 51"/>
              <p:cNvSpPr txBox="1">
                <a:spLocks noRot="1" noChangeAspect="1" noMove="1" noResize="1" noEditPoints="1" noAdjustHandles="1" noChangeArrowheads="1" noChangeShapeType="1" noTextEdit="1"/>
              </p:cNvSpPr>
              <p:nvPr/>
            </p:nvSpPr>
            <p:spPr>
              <a:xfrm>
                <a:off x="2362200" y="5105400"/>
                <a:ext cx="1320105" cy="338554"/>
              </a:xfrm>
              <a:prstGeom prst="rect">
                <a:avLst/>
              </a:prstGeom>
              <a:blipFill>
                <a:blip r:embed="rId14"/>
                <a:stretch>
                  <a:fillRect b="-9091"/>
                </a:stretch>
              </a:blipFill>
            </p:spPr>
            <p:txBody>
              <a:bodyPr/>
              <a:lstStyle/>
              <a:p>
                <a:r>
                  <a:rPr lang="en-GB">
                    <a:noFill/>
                  </a:rPr>
                  <a:t> </a:t>
                </a:r>
              </a:p>
            </p:txBody>
          </p:sp>
        </mc:Fallback>
      </mc:AlternateContent>
      <p:cxnSp>
        <p:nvCxnSpPr>
          <p:cNvPr id="53" name="Straight Arrow Connector 52"/>
          <p:cNvCxnSpPr/>
          <p:nvPr/>
        </p:nvCxnSpPr>
        <p:spPr>
          <a:xfrm>
            <a:off x="897577" y="5298374"/>
            <a:ext cx="1447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30629" y="4797631"/>
            <a:ext cx="864339" cy="276999"/>
          </a:xfrm>
          <a:prstGeom prst="rect">
            <a:avLst/>
          </a:prstGeom>
          <a:noFill/>
        </p:spPr>
        <p:txBody>
          <a:bodyPr wrap="none" rtlCol="0">
            <a:spAutoFit/>
          </a:bodyPr>
          <a:lstStyle/>
          <a:p>
            <a:r>
              <a:rPr lang="en-US" sz="1200" u="sng" dirty="0">
                <a:latin typeface="Comic Sans MS" panose="030F0702030302020204" pitchFamily="66" charset="0"/>
              </a:rPr>
              <a:t>Cartesian</a:t>
            </a:r>
            <a:endParaRPr lang="en-GB" sz="1200" u="sng" dirty="0">
              <a:latin typeface="Comic Sans MS" panose="030F0702030302020204" pitchFamily="66" charset="0"/>
            </a:endParaRPr>
          </a:p>
        </p:txBody>
      </p:sp>
      <p:sp>
        <p:nvSpPr>
          <p:cNvPr id="59" name="TextBox 58"/>
          <p:cNvSpPr txBox="1"/>
          <p:nvPr/>
        </p:nvSpPr>
        <p:spPr>
          <a:xfrm>
            <a:off x="2741222" y="4795653"/>
            <a:ext cx="538930" cy="276999"/>
          </a:xfrm>
          <a:prstGeom prst="rect">
            <a:avLst/>
          </a:prstGeom>
          <a:noFill/>
        </p:spPr>
        <p:txBody>
          <a:bodyPr wrap="none" rtlCol="0">
            <a:spAutoFit/>
          </a:bodyPr>
          <a:lstStyle/>
          <a:p>
            <a:r>
              <a:rPr lang="en-US" sz="1200" u="sng" dirty="0">
                <a:latin typeface="Comic Sans MS" panose="030F0702030302020204" pitchFamily="66" charset="0"/>
              </a:rPr>
              <a:t>Polar</a:t>
            </a:r>
            <a:endParaRPr lang="en-GB" sz="1200" u="sng" dirty="0">
              <a:latin typeface="Comic Sans MS" panose="030F0702030302020204" pitchFamily="66" charset="0"/>
            </a:endParaRPr>
          </a:p>
        </p:txBody>
      </p:sp>
      <p:sp>
        <p:nvSpPr>
          <p:cNvPr id="33" name="TextBox 32"/>
          <p:cNvSpPr txBox="1"/>
          <p:nvPr/>
        </p:nvSpPr>
        <p:spPr>
          <a:xfrm>
            <a:off x="4132612" y="1460666"/>
            <a:ext cx="1471878" cy="307777"/>
          </a:xfrm>
          <a:prstGeom prst="rect">
            <a:avLst/>
          </a:prstGeom>
          <a:noFill/>
          <a:ln w="25400">
            <a:solidFill>
              <a:schemeClr val="tx1"/>
            </a:solidFill>
          </a:ln>
        </p:spPr>
        <p:txBody>
          <a:bodyPr wrap="none" rtlCol="0">
            <a:spAutoFit/>
          </a:bodyPr>
          <a:lstStyle/>
          <a:p>
            <a:r>
              <a:rPr lang="en-US" sz="1400" dirty="0">
                <a:latin typeface="Comic Sans MS" panose="030F0702030302020204" pitchFamily="66" charset="0"/>
              </a:rPr>
              <a:t>Draw a diagram</a:t>
            </a:r>
            <a:endParaRPr lang="en-GB" sz="1400" dirty="0">
              <a:latin typeface="Comic Sans MS" panose="030F0702030302020204" pitchFamily="66" charset="0"/>
            </a:endParaRPr>
          </a:p>
        </p:txBody>
      </p:sp>
      <p:sp>
        <p:nvSpPr>
          <p:cNvPr id="60" name="TextBox 59"/>
          <p:cNvSpPr txBox="1"/>
          <p:nvPr/>
        </p:nvSpPr>
        <p:spPr>
          <a:xfrm>
            <a:off x="7416475" y="1896093"/>
            <a:ext cx="271228" cy="307777"/>
          </a:xfrm>
          <a:prstGeom prst="rect">
            <a:avLst/>
          </a:prstGeom>
          <a:noFill/>
        </p:spPr>
        <p:txBody>
          <a:bodyPr wrap="none" rtlCol="0">
            <a:spAutoFit/>
          </a:bodyPr>
          <a:lstStyle/>
          <a:p>
            <a:pPr algn="ctr"/>
            <a:r>
              <a:rPr lang="en-GB" sz="1400" b="1" dirty="0">
                <a:solidFill>
                  <a:srgbClr val="FF0000"/>
                </a:solidFill>
                <a:latin typeface="Comic Sans MS" panose="030F0702030302020204" pitchFamily="66" charset="0"/>
              </a:rPr>
              <a:t>r</a:t>
            </a:r>
          </a:p>
        </p:txBody>
      </p:sp>
      <p:sp>
        <p:nvSpPr>
          <p:cNvPr id="54" name="タイトル 1">
            <a:extLst>
              <a:ext uri="{FF2B5EF4-FFF2-40B4-BE49-F238E27FC236}">
                <a16:creationId xmlns:a16="http://schemas.microsoft.com/office/drawing/2014/main" id="{57A8C4ED-D005-4BF4-822B-5F7360D8B91E}"/>
              </a:ext>
            </a:extLst>
          </p:cNvPr>
          <p:cNvSpPr>
            <a:spLocks noGrp="1"/>
          </p:cNvSpPr>
          <p:nvPr>
            <p:ph type="title"/>
          </p:nvPr>
        </p:nvSpPr>
        <p:spPr>
          <a:xfrm>
            <a:off x="637359" y="302588"/>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61" name="テキスト ボックス 60">
            <a:extLst>
              <a:ext uri="{FF2B5EF4-FFF2-40B4-BE49-F238E27FC236}">
                <a16:creationId xmlns:a16="http://schemas.microsoft.com/office/drawing/2014/main" id="{7B61F725-863F-4AA4-92E6-67821DAB0433}"/>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5A</a:t>
            </a:r>
            <a:endParaRPr lang="en-GB" dirty="0">
              <a:latin typeface="Comic Sans MS" panose="030F0702030302020204" pitchFamily="66" charset="0"/>
            </a:endParaRPr>
          </a:p>
        </p:txBody>
      </p:sp>
    </p:spTree>
    <p:extLst>
      <p:ext uri="{BB962C8B-B14F-4D97-AF65-F5344CB8AC3E}">
        <p14:creationId xmlns:p14="http://schemas.microsoft.com/office/powerpoint/2010/main" val="279796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linds(horizontal)">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linds(vertical)">
                                      <p:cBhvr>
                                        <p:cTn id="27" dur="500"/>
                                        <p:tgtEl>
                                          <p:spTgt spid="21"/>
                                        </p:tgtEl>
                                      </p:cBhvr>
                                    </p:animEffect>
                                  </p:childTnLst>
                                </p:cTn>
                              </p:par>
                              <p:par>
                                <p:cTn id="28" presetID="3" presetClass="entr" presetSubtype="1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linds(horizontal)">
                                      <p:cBhvr>
                                        <p:cTn id="35" dur="500"/>
                                        <p:tgtEl>
                                          <p:spTgt spid="22"/>
                                        </p:tgtEl>
                                      </p:cBhvr>
                                    </p:animEffect>
                                  </p:childTnLst>
                                </p:cTn>
                              </p:par>
                              <p:par>
                                <p:cTn id="36" presetID="3" presetClass="entr" presetSubtype="1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blinds(horizontal)">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blinds(horizontal)">
                                      <p:cBhvr>
                                        <p:cTn id="43" dur="500"/>
                                        <p:tgtEl>
                                          <p:spTgt spid="32"/>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blinds(horizontal)">
                                      <p:cBhvr>
                                        <p:cTn id="46" dur="500"/>
                                        <p:tgtEl>
                                          <p:spTgt spid="6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blinds(horizontal)">
                                      <p:cBhvr>
                                        <p:cTn id="49" dur="500"/>
                                        <p:tgtEl>
                                          <p:spTgt spid="29"/>
                                        </p:tgtEl>
                                      </p:cBhvr>
                                    </p:animEffect>
                                  </p:childTnLst>
                                </p:cTn>
                              </p:par>
                              <p:par>
                                <p:cTn id="50" presetID="3" presetClass="entr" presetSubtype="10"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linds(horizontal)">
                                      <p:cBhvr>
                                        <p:cTn id="52" dur="500"/>
                                        <p:tgtEl>
                                          <p:spTgt spid="27"/>
                                        </p:tgtEl>
                                      </p:cBhvr>
                                    </p:animEffect>
                                  </p:childTnLst>
                                </p:cTn>
                              </p:par>
                              <p:par>
                                <p:cTn id="53" presetID="3" presetClass="entr" presetSubtype="5"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blinds(vertical)">
                                      <p:cBhvr>
                                        <p:cTn id="55" dur="500"/>
                                        <p:tgtEl>
                                          <p:spTgt spid="26"/>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blinds(horizontal)">
                                      <p:cBhvr>
                                        <p:cTn id="58" dur="500"/>
                                        <p:tgtEl>
                                          <p:spTgt spid="28"/>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blinds(horizontal)">
                                      <p:cBhvr>
                                        <p:cTn id="61" dur="500"/>
                                        <p:tgtEl>
                                          <p:spTgt spid="35"/>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blinds(horizontal)">
                                      <p:cBhvr>
                                        <p:cTn id="64" dur="500"/>
                                        <p:tgtEl>
                                          <p:spTgt spid="34"/>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57"/>
                                        </p:tgtEl>
                                        <p:attrNameLst>
                                          <p:attrName>fillcolor</p:attrName>
                                        </p:attrNameLst>
                                      </p:cBhvr>
                                      <p:to>
                                        <a:srgbClr val="66CCFF"/>
                                      </p:to>
                                    </p:animClr>
                                    <p:set>
                                      <p:cBhvr>
                                        <p:cTn id="69" dur="500" fill="hold"/>
                                        <p:tgtEl>
                                          <p:spTgt spid="57"/>
                                        </p:tgtEl>
                                        <p:attrNameLst>
                                          <p:attrName>fill.type</p:attrName>
                                        </p:attrNameLst>
                                      </p:cBhvr>
                                      <p:to>
                                        <p:strVal val="solid"/>
                                      </p:to>
                                    </p:set>
                                    <p:set>
                                      <p:cBhvr>
                                        <p:cTn id="70" dur="500" fill="hold"/>
                                        <p:tgtEl>
                                          <p:spTgt spid="57"/>
                                        </p:tgtEl>
                                        <p:attrNameLst>
                                          <p:attrName>fill.on</p:attrName>
                                        </p:attrNameLst>
                                      </p:cBhvr>
                                      <p:to>
                                        <p:strVal val="true"/>
                                      </p:to>
                                    </p:se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blinds(horizontal)">
                                      <p:cBhvr>
                                        <p:cTn id="75" dur="500"/>
                                        <p:tgtEl>
                                          <p:spTgt spid="37"/>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blinds(horizontal)">
                                      <p:cBhvr>
                                        <p:cTn id="80" dur="500"/>
                                        <p:tgtEl>
                                          <p:spTgt spid="45"/>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blinds(horizontal)">
                                      <p:cBhvr>
                                        <p:cTn id="85" dur="500"/>
                                        <p:tgtEl>
                                          <p:spTgt spid="43"/>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blinds(horizontal)">
                                      <p:cBhvr>
                                        <p:cTn id="90" dur="500"/>
                                        <p:tgtEl>
                                          <p:spTgt spid="38"/>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blinds(horizontal)">
                                      <p:cBhvr>
                                        <p:cTn id="95" dur="500"/>
                                        <p:tgtEl>
                                          <p:spTgt spid="44"/>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blinds(horizontal)">
                                      <p:cBhvr>
                                        <p:cTn id="100" dur="500"/>
                                        <p:tgtEl>
                                          <p:spTgt spid="46"/>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blinds(horizontal)">
                                      <p:cBhvr>
                                        <p:cTn id="105" dur="500"/>
                                        <p:tgtEl>
                                          <p:spTgt spid="39"/>
                                        </p:tgtEl>
                                      </p:cBhvr>
                                    </p:animEffect>
                                  </p:childTnLst>
                                </p:cTn>
                              </p:par>
                            </p:childTnLst>
                          </p:cTn>
                        </p:par>
                      </p:childTnLst>
                    </p:cTn>
                  </p:par>
                  <p:par>
                    <p:cTn id="106" fill="hold">
                      <p:stCondLst>
                        <p:cond delay="indefinite"/>
                      </p:stCondLst>
                      <p:childTnLst>
                        <p:par>
                          <p:cTn id="107" fill="hold">
                            <p:stCondLst>
                              <p:cond delay="0"/>
                            </p:stCondLst>
                            <p:childTnLst>
                              <p:par>
                                <p:cTn id="108" presetID="1" presetClass="emph" presetSubtype="2" fill="hold" nodeType="clickEffect">
                                  <p:stCondLst>
                                    <p:cond delay="0"/>
                                  </p:stCondLst>
                                  <p:childTnLst>
                                    <p:animClr clrSpc="rgb" dir="cw">
                                      <p:cBhvr>
                                        <p:cTn id="109" dur="500" fill="hold"/>
                                        <p:tgtEl>
                                          <p:spTgt spid="57"/>
                                        </p:tgtEl>
                                        <p:attrNameLst>
                                          <p:attrName>fillcolor</p:attrName>
                                        </p:attrNameLst>
                                      </p:cBhvr>
                                      <p:to>
                                        <a:schemeClr val="bg1"/>
                                      </p:to>
                                    </p:animClr>
                                    <p:set>
                                      <p:cBhvr>
                                        <p:cTn id="110" dur="500" fill="hold"/>
                                        <p:tgtEl>
                                          <p:spTgt spid="57"/>
                                        </p:tgtEl>
                                        <p:attrNameLst>
                                          <p:attrName>fill.type</p:attrName>
                                        </p:attrNameLst>
                                      </p:cBhvr>
                                      <p:to>
                                        <p:strVal val="solid"/>
                                      </p:to>
                                    </p:set>
                                    <p:set>
                                      <p:cBhvr>
                                        <p:cTn id="111" dur="500" fill="hold"/>
                                        <p:tgtEl>
                                          <p:spTgt spid="57"/>
                                        </p:tgtEl>
                                        <p:attrNameLst>
                                          <p:attrName>fill.on</p:attrName>
                                        </p:attrNameLst>
                                      </p:cBhvr>
                                      <p:to>
                                        <p:strVal val="true"/>
                                      </p:to>
                                    </p:set>
                                  </p:childTnLst>
                                </p:cTn>
                              </p:par>
                            </p:childTnLst>
                          </p:cTn>
                        </p:par>
                      </p:childTnLst>
                    </p:cTn>
                  </p:par>
                  <p:par>
                    <p:cTn id="112" fill="hold">
                      <p:stCondLst>
                        <p:cond delay="indefinite"/>
                      </p:stCondLst>
                      <p:childTnLst>
                        <p:par>
                          <p:cTn id="113" fill="hold">
                            <p:stCondLst>
                              <p:cond delay="0"/>
                            </p:stCondLst>
                            <p:childTnLst>
                              <p:par>
                                <p:cTn id="114" presetID="1" presetClass="emph" presetSubtype="2" fill="hold" nodeType="clickEffect">
                                  <p:stCondLst>
                                    <p:cond delay="0"/>
                                  </p:stCondLst>
                                  <p:childTnLst>
                                    <p:animClr clrSpc="rgb" dir="cw">
                                      <p:cBhvr>
                                        <p:cTn id="115" dur="500" fill="hold"/>
                                        <p:tgtEl>
                                          <p:spTgt spid="58"/>
                                        </p:tgtEl>
                                        <p:attrNameLst>
                                          <p:attrName>fillcolor</p:attrName>
                                        </p:attrNameLst>
                                      </p:cBhvr>
                                      <p:to>
                                        <a:srgbClr val="66CCFF"/>
                                      </p:to>
                                    </p:animClr>
                                    <p:set>
                                      <p:cBhvr>
                                        <p:cTn id="116" dur="500" fill="hold"/>
                                        <p:tgtEl>
                                          <p:spTgt spid="58"/>
                                        </p:tgtEl>
                                        <p:attrNameLst>
                                          <p:attrName>fill.type</p:attrName>
                                        </p:attrNameLst>
                                      </p:cBhvr>
                                      <p:to>
                                        <p:strVal val="solid"/>
                                      </p:to>
                                    </p:set>
                                    <p:set>
                                      <p:cBhvr>
                                        <p:cTn id="117" dur="500" fill="hold"/>
                                        <p:tgtEl>
                                          <p:spTgt spid="58"/>
                                        </p:tgtEl>
                                        <p:attrNameLst>
                                          <p:attrName>fill.on</p:attrName>
                                        </p:attrNameLst>
                                      </p:cBhvr>
                                      <p:to>
                                        <p:strVal val="true"/>
                                      </p:to>
                                    </p:se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36"/>
                                        </p:tgtEl>
                                        <p:attrNameLst>
                                          <p:attrName>style.visibility</p:attrName>
                                        </p:attrNameLst>
                                      </p:cBhvr>
                                      <p:to>
                                        <p:strVal val="visible"/>
                                      </p:to>
                                    </p:set>
                                    <p:animEffect transition="in" filter="blinds(horizontal)">
                                      <p:cBhvr>
                                        <p:cTn id="122" dur="500"/>
                                        <p:tgtEl>
                                          <p:spTgt spid="36"/>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blinds(horizontal)">
                                      <p:cBhvr>
                                        <p:cTn id="127" dur="500"/>
                                        <p:tgtEl>
                                          <p:spTgt spid="48"/>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blinds(horizontal)">
                                      <p:cBhvr>
                                        <p:cTn id="132" dur="500"/>
                                        <p:tgtEl>
                                          <p:spTgt spid="50"/>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40"/>
                                        </p:tgtEl>
                                        <p:attrNameLst>
                                          <p:attrName>style.visibility</p:attrName>
                                        </p:attrNameLst>
                                      </p:cBhvr>
                                      <p:to>
                                        <p:strVal val="visible"/>
                                      </p:to>
                                    </p:set>
                                    <p:animEffect transition="in" filter="blinds(horizontal)">
                                      <p:cBhvr>
                                        <p:cTn id="137" dur="500"/>
                                        <p:tgtEl>
                                          <p:spTgt spid="40"/>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49"/>
                                        </p:tgtEl>
                                        <p:attrNameLst>
                                          <p:attrName>style.visibility</p:attrName>
                                        </p:attrNameLst>
                                      </p:cBhvr>
                                      <p:to>
                                        <p:strVal val="visible"/>
                                      </p:to>
                                    </p:set>
                                    <p:animEffect transition="in" filter="blinds(horizontal)">
                                      <p:cBhvr>
                                        <p:cTn id="142" dur="500"/>
                                        <p:tgtEl>
                                          <p:spTgt spid="49"/>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47"/>
                                        </p:tgtEl>
                                        <p:attrNameLst>
                                          <p:attrName>style.visibility</p:attrName>
                                        </p:attrNameLst>
                                      </p:cBhvr>
                                      <p:to>
                                        <p:strVal val="visible"/>
                                      </p:to>
                                    </p:set>
                                    <p:animEffect transition="in" filter="blinds(horizontal)">
                                      <p:cBhvr>
                                        <p:cTn id="147" dur="500"/>
                                        <p:tgtEl>
                                          <p:spTgt spid="47"/>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blinds(horizontal)">
                                      <p:cBhvr>
                                        <p:cTn id="152" dur="500"/>
                                        <p:tgtEl>
                                          <p:spTgt spid="41"/>
                                        </p:tgtEl>
                                      </p:cBhvr>
                                    </p:animEffect>
                                  </p:childTnLst>
                                </p:cTn>
                              </p:par>
                            </p:childTnLst>
                          </p:cTn>
                        </p:par>
                      </p:childTnLst>
                    </p:cTn>
                  </p:par>
                  <p:par>
                    <p:cTn id="153" fill="hold">
                      <p:stCondLst>
                        <p:cond delay="indefinite"/>
                      </p:stCondLst>
                      <p:childTnLst>
                        <p:par>
                          <p:cTn id="154" fill="hold">
                            <p:stCondLst>
                              <p:cond delay="0"/>
                            </p:stCondLst>
                            <p:childTnLst>
                              <p:par>
                                <p:cTn id="155" presetID="1" presetClass="emph" presetSubtype="2" fill="hold" nodeType="clickEffect">
                                  <p:stCondLst>
                                    <p:cond delay="0"/>
                                  </p:stCondLst>
                                  <p:childTnLst>
                                    <p:animClr clrSpc="rgb" dir="cw">
                                      <p:cBhvr>
                                        <p:cTn id="156" dur="500" fill="hold"/>
                                        <p:tgtEl>
                                          <p:spTgt spid="58"/>
                                        </p:tgtEl>
                                        <p:attrNameLst>
                                          <p:attrName>fillcolor</p:attrName>
                                        </p:attrNameLst>
                                      </p:cBhvr>
                                      <p:to>
                                        <a:schemeClr val="bg1"/>
                                      </p:to>
                                    </p:animClr>
                                    <p:set>
                                      <p:cBhvr>
                                        <p:cTn id="157" dur="500" fill="hold"/>
                                        <p:tgtEl>
                                          <p:spTgt spid="58"/>
                                        </p:tgtEl>
                                        <p:attrNameLst>
                                          <p:attrName>fill.type</p:attrName>
                                        </p:attrNameLst>
                                      </p:cBhvr>
                                      <p:to>
                                        <p:strVal val="solid"/>
                                      </p:to>
                                    </p:set>
                                    <p:set>
                                      <p:cBhvr>
                                        <p:cTn id="158" dur="500" fill="hold"/>
                                        <p:tgtEl>
                                          <p:spTgt spid="58"/>
                                        </p:tgtEl>
                                        <p:attrNameLst>
                                          <p:attrName>fill.on</p:attrName>
                                        </p:attrNameLst>
                                      </p:cBhvr>
                                      <p:to>
                                        <p:strVal val="true"/>
                                      </p:to>
                                    </p:set>
                                  </p:childTnLst>
                                </p:cTn>
                              </p:par>
                            </p:childTnLst>
                          </p:cTn>
                        </p:par>
                      </p:childTnLst>
                    </p:cTn>
                  </p:par>
                  <p:par>
                    <p:cTn id="159" fill="hold">
                      <p:stCondLst>
                        <p:cond delay="indefinite"/>
                      </p:stCondLst>
                      <p:childTnLst>
                        <p:par>
                          <p:cTn id="160" fill="hold">
                            <p:stCondLst>
                              <p:cond delay="0"/>
                            </p:stCondLst>
                            <p:childTnLst>
                              <p:par>
                                <p:cTn id="161" presetID="3" presetClass="entr" presetSubtype="10" fill="hold" grpId="0" nodeType="clickEffect">
                                  <p:stCondLst>
                                    <p:cond delay="0"/>
                                  </p:stCondLst>
                                  <p:childTnLst>
                                    <p:set>
                                      <p:cBhvr>
                                        <p:cTn id="162" dur="1" fill="hold">
                                          <p:stCondLst>
                                            <p:cond delay="0"/>
                                          </p:stCondLst>
                                        </p:cTn>
                                        <p:tgtEl>
                                          <p:spTgt spid="31"/>
                                        </p:tgtEl>
                                        <p:attrNameLst>
                                          <p:attrName>style.visibility</p:attrName>
                                        </p:attrNameLst>
                                      </p:cBhvr>
                                      <p:to>
                                        <p:strVal val="visible"/>
                                      </p:to>
                                    </p:set>
                                    <p:animEffect transition="in" filter="blinds(horizontal)">
                                      <p:cBhvr>
                                        <p:cTn id="163" dur="500"/>
                                        <p:tgtEl>
                                          <p:spTgt spid="31"/>
                                        </p:tgtEl>
                                      </p:cBhvr>
                                    </p:animEffect>
                                  </p:childTnLst>
                                </p:cTn>
                              </p:par>
                            </p:childTnLst>
                          </p:cTn>
                        </p:par>
                      </p:childTnLst>
                    </p:cTn>
                  </p:par>
                  <p:par>
                    <p:cTn id="164" fill="hold">
                      <p:stCondLst>
                        <p:cond delay="indefinite"/>
                      </p:stCondLst>
                      <p:childTnLst>
                        <p:par>
                          <p:cTn id="165" fill="hold">
                            <p:stCondLst>
                              <p:cond delay="0"/>
                            </p:stCondLst>
                            <p:childTnLst>
                              <p:par>
                                <p:cTn id="166" presetID="3" presetClass="entr" presetSubtype="10" fill="hold" grpId="0" nodeType="clickEffect">
                                  <p:stCondLst>
                                    <p:cond delay="0"/>
                                  </p:stCondLst>
                                  <p:childTnLst>
                                    <p:set>
                                      <p:cBhvr>
                                        <p:cTn id="167" dur="1" fill="hold">
                                          <p:stCondLst>
                                            <p:cond delay="0"/>
                                          </p:stCondLst>
                                        </p:cTn>
                                        <p:tgtEl>
                                          <p:spTgt spid="51"/>
                                        </p:tgtEl>
                                        <p:attrNameLst>
                                          <p:attrName>style.visibility</p:attrName>
                                        </p:attrNameLst>
                                      </p:cBhvr>
                                      <p:to>
                                        <p:strVal val="visible"/>
                                      </p:to>
                                    </p:set>
                                    <p:animEffect transition="in" filter="blinds(horizontal)">
                                      <p:cBhvr>
                                        <p:cTn id="168" dur="500"/>
                                        <p:tgtEl>
                                          <p:spTgt spid="51"/>
                                        </p:tgtEl>
                                      </p:cBhvr>
                                    </p:animEffect>
                                  </p:childTnLst>
                                </p:cTn>
                              </p:par>
                            </p:childTnLst>
                          </p:cTn>
                        </p:par>
                      </p:childTnLst>
                    </p:cTn>
                  </p:par>
                  <p:par>
                    <p:cTn id="169" fill="hold">
                      <p:stCondLst>
                        <p:cond delay="indefinite"/>
                      </p:stCondLst>
                      <p:childTnLst>
                        <p:par>
                          <p:cTn id="170" fill="hold">
                            <p:stCondLst>
                              <p:cond delay="0"/>
                            </p:stCondLst>
                            <p:childTnLst>
                              <p:par>
                                <p:cTn id="171" presetID="3" presetClass="entr" presetSubtype="5" fill="hold" nodeType="clickEffect">
                                  <p:stCondLst>
                                    <p:cond delay="0"/>
                                  </p:stCondLst>
                                  <p:childTnLst>
                                    <p:set>
                                      <p:cBhvr>
                                        <p:cTn id="172" dur="1" fill="hold">
                                          <p:stCondLst>
                                            <p:cond delay="0"/>
                                          </p:stCondLst>
                                        </p:cTn>
                                        <p:tgtEl>
                                          <p:spTgt spid="53"/>
                                        </p:tgtEl>
                                        <p:attrNameLst>
                                          <p:attrName>style.visibility</p:attrName>
                                        </p:attrNameLst>
                                      </p:cBhvr>
                                      <p:to>
                                        <p:strVal val="visible"/>
                                      </p:to>
                                    </p:set>
                                    <p:animEffect transition="in" filter="blinds(vertical)">
                                      <p:cBhvr>
                                        <p:cTn id="173" dur="500"/>
                                        <p:tgtEl>
                                          <p:spTgt spid="53"/>
                                        </p:tgtEl>
                                      </p:cBhvr>
                                    </p:animEffect>
                                  </p:childTnLst>
                                </p:cTn>
                              </p:par>
                            </p:childTnLst>
                          </p:cTn>
                        </p:par>
                      </p:childTnLst>
                    </p:cTn>
                  </p:par>
                  <p:par>
                    <p:cTn id="174" fill="hold">
                      <p:stCondLst>
                        <p:cond delay="indefinite"/>
                      </p:stCondLst>
                      <p:childTnLst>
                        <p:par>
                          <p:cTn id="175" fill="hold">
                            <p:stCondLst>
                              <p:cond delay="0"/>
                            </p:stCondLst>
                            <p:childTnLst>
                              <p:par>
                                <p:cTn id="176" presetID="3" presetClass="entr" presetSubtype="10" fill="hold" grpId="0" nodeType="clickEffect">
                                  <p:stCondLst>
                                    <p:cond delay="0"/>
                                  </p:stCondLst>
                                  <p:childTnLst>
                                    <p:set>
                                      <p:cBhvr>
                                        <p:cTn id="177" dur="1" fill="hold">
                                          <p:stCondLst>
                                            <p:cond delay="0"/>
                                          </p:stCondLst>
                                        </p:cTn>
                                        <p:tgtEl>
                                          <p:spTgt spid="59"/>
                                        </p:tgtEl>
                                        <p:attrNameLst>
                                          <p:attrName>style.visibility</p:attrName>
                                        </p:attrNameLst>
                                      </p:cBhvr>
                                      <p:to>
                                        <p:strVal val="visible"/>
                                      </p:to>
                                    </p:set>
                                    <p:animEffect transition="in" filter="blinds(horizontal)">
                                      <p:cBhvr>
                                        <p:cTn id="178" dur="500"/>
                                        <p:tgtEl>
                                          <p:spTgt spid="59"/>
                                        </p:tgtEl>
                                      </p:cBhvr>
                                    </p:animEffect>
                                  </p:childTnLst>
                                </p:cTn>
                              </p:par>
                            </p:childTnLst>
                          </p:cTn>
                        </p:par>
                      </p:childTnLst>
                    </p:cTn>
                  </p:par>
                  <p:par>
                    <p:cTn id="179" fill="hold">
                      <p:stCondLst>
                        <p:cond delay="indefinite"/>
                      </p:stCondLst>
                      <p:childTnLst>
                        <p:par>
                          <p:cTn id="180" fill="hold">
                            <p:stCondLst>
                              <p:cond delay="0"/>
                            </p:stCondLst>
                            <p:childTnLst>
                              <p:par>
                                <p:cTn id="181" presetID="3" presetClass="entr" presetSubtype="10" fill="hold" grpId="0" nodeType="clickEffect">
                                  <p:stCondLst>
                                    <p:cond delay="0"/>
                                  </p:stCondLst>
                                  <p:childTnLst>
                                    <p:set>
                                      <p:cBhvr>
                                        <p:cTn id="182" dur="1" fill="hold">
                                          <p:stCondLst>
                                            <p:cond delay="0"/>
                                          </p:stCondLst>
                                        </p:cTn>
                                        <p:tgtEl>
                                          <p:spTgt spid="52"/>
                                        </p:tgtEl>
                                        <p:attrNameLst>
                                          <p:attrName>style.visibility</p:attrName>
                                        </p:attrNameLst>
                                      </p:cBhvr>
                                      <p:to>
                                        <p:strVal val="visible"/>
                                      </p:to>
                                    </p:set>
                                    <p:animEffect transition="in" filter="blinds(horizontal)">
                                      <p:cBhvr>
                                        <p:cTn id="18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2" grpId="0"/>
      <p:bldP spid="28" grpId="0"/>
      <p:bldP spid="29" grpId="0"/>
      <p:bldP spid="34" grpId="0" animBg="1"/>
      <p:bldP spid="35" grpId="0"/>
      <p:bldP spid="36" grpId="0"/>
      <p:bldP spid="37" grpId="0"/>
      <p:bldP spid="38" grpId="0"/>
      <p:bldP spid="39" grpId="0"/>
      <p:bldP spid="40" grpId="0"/>
      <p:bldP spid="41" grpId="0"/>
      <p:bldP spid="43" grpId="0"/>
      <p:bldP spid="44" grpId="0" animBg="1"/>
      <p:bldP spid="45" grpId="0" animBg="1"/>
      <p:bldP spid="46" grpId="0"/>
      <p:bldP spid="47" grpId="0"/>
      <p:bldP spid="48" grpId="0" animBg="1"/>
      <p:bldP spid="49" grpId="0" animBg="1"/>
      <p:bldP spid="50" grpId="0"/>
      <p:bldP spid="51" grpId="0"/>
      <p:bldP spid="52" grpId="0"/>
      <p:bldP spid="31" grpId="0"/>
      <p:bldP spid="59" grpId="0"/>
      <p:bldP spid="33" grpId="0" animBg="1"/>
      <p:bldP spid="6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124200" cy="4800600"/>
          </a:xfrm>
        </p:spPr>
        <p:txBody>
          <a:bodyPr>
            <a:normAutofit lnSpcReduction="10000"/>
          </a:bodyPr>
          <a:lstStyle/>
          <a:p>
            <a:pPr marL="0" indent="0" algn="ctr">
              <a:buNone/>
            </a:pPr>
            <a:r>
              <a:rPr lang="en-GB" sz="1400" b="1" dirty="0">
                <a:latin typeface="Comic Sans MS" panose="030F0702030302020204" pitchFamily="66" charset="0"/>
              </a:rPr>
              <a:t>You can use Integration to find areas of sectors of curves, given their Polar equations</a:t>
            </a:r>
            <a:endParaRPr lang="en-GB" sz="1400" dirty="0">
              <a:latin typeface="Comic Sans MS" panose="030F0702030302020204" pitchFamily="66" charset="0"/>
            </a:endParaRPr>
          </a:p>
          <a:p>
            <a:pPr marL="0" indent="0" algn="ctr">
              <a:buNone/>
            </a:pPr>
            <a:endParaRPr lang="en-US" sz="1400" b="1" dirty="0">
              <a:latin typeface="Comic Sans MS" panose="030F0702030302020204" pitchFamily="66" charset="0"/>
            </a:endParaRPr>
          </a:p>
          <a:p>
            <a:pPr marL="0" indent="0" algn="ctr">
              <a:buNone/>
            </a:pPr>
            <a:r>
              <a:rPr lang="en-US" sz="1400" dirty="0">
                <a:latin typeface="Comic Sans MS" panose="030F0702030302020204" pitchFamily="66" charset="0"/>
              </a:rPr>
              <a:t>a) On the same diagram, sketch the curves with equations:</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r = 2 + cos</a:t>
            </a:r>
            <a:r>
              <a:rPr lang="el-GR" sz="1400" dirty="0">
                <a:latin typeface="Comic Sans MS" panose="030F0702030302020204" pitchFamily="66" charset="0"/>
                <a:sym typeface="Wingdings" panose="05000000000000000000" pitchFamily="2" charset="2"/>
              </a:rPr>
              <a:t>θ</a:t>
            </a: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r = 5cos</a:t>
            </a:r>
            <a:r>
              <a:rPr lang="el-GR" sz="1400" dirty="0">
                <a:latin typeface="Comic Sans MS" panose="030F0702030302020204" pitchFamily="66" charset="0"/>
                <a:sym typeface="Wingdings" panose="05000000000000000000" pitchFamily="2" charset="2"/>
              </a:rPr>
              <a:t>θ</a:t>
            </a: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b) Find the polar coordinates of the intersection of these curves</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c) Find the exact value of the finite region bounded by the 2 curves</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 Now we can do the same for the blue part…</a:t>
            </a:r>
          </a:p>
        </p:txBody>
      </p:sp>
      <mc:AlternateContent xmlns:mc="http://schemas.openxmlformats.org/markup-compatibility/2006" xmlns:a14="http://schemas.microsoft.com/office/drawing/2010/main">
        <mc:Choice Requires="a14">
          <p:sp>
            <p:nvSpPr>
              <p:cNvPr id="53" name="TextBox 52"/>
              <p:cNvSpPr txBox="1"/>
              <p:nvPr/>
            </p:nvSpPr>
            <p:spPr>
              <a:xfrm>
                <a:off x="0" y="0"/>
                <a:ext cx="1856534" cy="65800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𝐴𝑟𝑒𝑎</m:t>
                      </m:r>
                      <m:r>
                        <a:rPr lang="en-US" sz="1600" b="0" i="1" smtClean="0">
                          <a:latin typeface="Cambria Math"/>
                        </a:rPr>
                        <m:t>=</m:t>
                      </m:r>
                      <m:f>
                        <m:fPr>
                          <m:ctrlPr>
                            <a:rPr lang="en-US" sz="1600" b="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2</m:t>
                          </m:r>
                        </m:den>
                      </m:f>
                      <m:nary>
                        <m:naryPr>
                          <m:ctrlPr>
                            <a:rPr lang="en-US" sz="1600" b="0" i="1" smtClean="0">
                              <a:latin typeface="Cambria Math" panose="02040503050406030204" pitchFamily="18" charset="0"/>
                            </a:rPr>
                          </m:ctrlPr>
                        </m:naryPr>
                        <m:sub>
                          <m:r>
                            <m:rPr>
                              <m:brk m:alnAt="23"/>
                            </m:rPr>
                            <a:rPr lang="en-US" sz="1600" b="0" i="1" smtClean="0">
                              <a:latin typeface="Cambria Math"/>
                              <a:ea typeface="Cambria Math"/>
                            </a:rPr>
                            <m:t>𝛼</m:t>
                          </m:r>
                        </m:sub>
                        <m:sup>
                          <m:r>
                            <a:rPr lang="en-US" sz="1600" b="0" i="1" smtClean="0">
                              <a:latin typeface="Cambria Math"/>
                              <a:ea typeface="Cambria Math"/>
                            </a:rPr>
                            <m:t>𝛽</m:t>
                          </m:r>
                        </m:sup>
                        <m:e>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 </m:t>
                          </m:r>
                          <m:r>
                            <a:rPr lang="en-US" sz="1600" b="0" i="1" smtClean="0">
                              <a:latin typeface="Cambria Math"/>
                            </a:rPr>
                            <m:t>𝑑</m:t>
                          </m:r>
                          <m:r>
                            <a:rPr lang="en-US" sz="1600" b="0" i="1" smtClean="0">
                              <a:latin typeface="Cambria Math"/>
                              <a:ea typeface="Cambria Math"/>
                            </a:rPr>
                            <m:t>𝜃</m:t>
                          </m:r>
                        </m:e>
                      </m:nary>
                    </m:oMath>
                  </m:oMathPara>
                </a14:m>
                <a:endParaRPr lang="en-GB" sz="1600" dirty="0"/>
              </a:p>
            </p:txBody>
          </p:sp>
        </mc:Choice>
        <mc:Fallback xmlns="">
          <p:sp>
            <p:nvSpPr>
              <p:cNvPr id="53" name="TextBox 52"/>
              <p:cNvSpPr txBox="1">
                <a:spLocks noRot="1" noChangeAspect="1" noMove="1" noResize="1" noEditPoints="1" noAdjustHandles="1" noChangeArrowheads="1" noChangeShapeType="1" noTextEdit="1"/>
              </p:cNvSpPr>
              <p:nvPr/>
            </p:nvSpPr>
            <p:spPr>
              <a:xfrm>
                <a:off x="0" y="0"/>
                <a:ext cx="1856534" cy="658001"/>
              </a:xfrm>
              <a:prstGeom prst="rect">
                <a:avLst/>
              </a:prstGeom>
              <a:blipFill>
                <a:blip r:embed="rId2"/>
                <a:stretch>
                  <a:fillRect/>
                </a:stretch>
              </a:blipFill>
              <a:ln w="25400">
                <a:solidFill>
                  <a:schemeClr val="tx1"/>
                </a:solidFill>
              </a:ln>
            </p:spPr>
            <p:txBody>
              <a:bodyPr/>
              <a:lstStyle/>
              <a:p>
                <a:r>
                  <a:rPr lang="en-GB">
                    <a:noFill/>
                  </a:rPr>
                  <a:t> </a:t>
                </a:r>
              </a:p>
            </p:txBody>
          </p:sp>
        </mc:Fallback>
      </mc:AlternateContent>
      <p:sp>
        <p:nvSpPr>
          <p:cNvPr id="6" name="TextBox 5"/>
          <p:cNvSpPr txBox="1"/>
          <p:nvPr/>
        </p:nvSpPr>
        <p:spPr>
          <a:xfrm>
            <a:off x="3962400" y="1371600"/>
            <a:ext cx="1943161" cy="338554"/>
          </a:xfrm>
          <a:prstGeom prst="rect">
            <a:avLst/>
          </a:prstGeom>
          <a:noFill/>
        </p:spPr>
        <p:txBody>
          <a:bodyPr wrap="none" rtlCol="0">
            <a:spAutoFit/>
          </a:bodyPr>
          <a:lstStyle/>
          <a:p>
            <a:pPr algn="ctr"/>
            <a:r>
              <a:rPr lang="en-GB" sz="1600" dirty="0">
                <a:solidFill>
                  <a:srgbClr val="FF0000"/>
                </a:solidFill>
                <a:latin typeface="Comic Sans MS" panose="030F0702030302020204" pitchFamily="66" charset="0"/>
              </a:rPr>
              <a:t>For the red curve:</a:t>
            </a:r>
          </a:p>
        </p:txBody>
      </p:sp>
      <p:sp>
        <p:nvSpPr>
          <p:cNvPr id="21" name="TextBox 20"/>
          <p:cNvSpPr txBox="1"/>
          <p:nvPr/>
        </p:nvSpPr>
        <p:spPr>
          <a:xfrm>
            <a:off x="6629400" y="1371600"/>
            <a:ext cx="2008884" cy="338554"/>
          </a:xfrm>
          <a:prstGeom prst="rect">
            <a:avLst/>
          </a:prstGeom>
          <a:noFill/>
        </p:spPr>
        <p:txBody>
          <a:bodyPr wrap="none" rtlCol="0">
            <a:spAutoFit/>
          </a:bodyPr>
          <a:lstStyle/>
          <a:p>
            <a:pPr algn="ctr"/>
            <a:r>
              <a:rPr lang="en-GB" sz="1600" dirty="0">
                <a:solidFill>
                  <a:srgbClr val="0000FF"/>
                </a:solidFill>
                <a:latin typeface="Comic Sans MS" panose="030F0702030302020204" pitchFamily="66" charset="0"/>
              </a:rPr>
              <a:t>For the blue curve:</a:t>
            </a:r>
          </a:p>
        </p:txBody>
      </p:sp>
      <mc:AlternateContent xmlns:mc="http://schemas.openxmlformats.org/markup-compatibility/2006" xmlns:a14="http://schemas.microsoft.com/office/drawing/2010/main">
        <mc:Choice Requires="a14">
          <p:sp>
            <p:nvSpPr>
              <p:cNvPr id="23" name="TextBox 22"/>
              <p:cNvSpPr txBox="1"/>
              <p:nvPr/>
            </p:nvSpPr>
            <p:spPr>
              <a:xfrm>
                <a:off x="7010400" y="1676400"/>
                <a:ext cx="12192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𝑟</m:t>
                      </m:r>
                      <m:r>
                        <a:rPr lang="en-GB" sz="1600" b="0" i="1" smtClean="0">
                          <a:latin typeface="Cambria Math"/>
                        </a:rPr>
                        <m:t>=5</m:t>
                      </m:r>
                      <m:r>
                        <a:rPr lang="en-GB" sz="1600" b="0" i="1" smtClean="0">
                          <a:latin typeface="Cambria Math"/>
                        </a:rPr>
                        <m:t>𝑐𝑜𝑠</m:t>
                      </m:r>
                      <m:r>
                        <a:rPr lang="en-GB" sz="1600" b="0" i="1" smtClean="0">
                          <a:latin typeface="Cambria Math"/>
                          <a:ea typeface="Cambria Math"/>
                        </a:rPr>
                        <m:t>𝜃</m:t>
                      </m:r>
                    </m:oMath>
                  </m:oMathPara>
                </a14:m>
                <a:endParaRPr lang="en-GB" sz="1600" dirty="0"/>
              </a:p>
            </p:txBody>
          </p:sp>
        </mc:Choice>
        <mc:Fallback xmlns="">
          <p:sp>
            <p:nvSpPr>
              <p:cNvPr id="23" name="TextBox 22"/>
              <p:cNvSpPr txBox="1">
                <a:spLocks noRot="1" noChangeAspect="1" noMove="1" noResize="1" noEditPoints="1" noAdjustHandles="1" noChangeArrowheads="1" noChangeShapeType="1" noTextEdit="1"/>
              </p:cNvSpPr>
              <p:nvPr/>
            </p:nvSpPr>
            <p:spPr>
              <a:xfrm>
                <a:off x="7010400" y="1676400"/>
                <a:ext cx="1219200" cy="338554"/>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6858000" y="1981200"/>
                <a:ext cx="762000" cy="5123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𝛼</m:t>
                      </m:r>
                      <m:r>
                        <a:rPr lang="en-GB" sz="1600" b="0" i="1" smtClean="0">
                          <a:latin typeface="Cambria Math"/>
                        </a:rPr>
                        <m:t>=</m:t>
                      </m:r>
                      <m:f>
                        <m:fPr>
                          <m:ctrlPr>
                            <a:rPr lang="en-GB" sz="1600" i="1">
                              <a:latin typeface="Cambria Math" panose="02040503050406030204" pitchFamily="18" charset="0"/>
                            </a:rPr>
                          </m:ctrlPr>
                        </m:fPr>
                        <m:num>
                          <m:r>
                            <a:rPr lang="en-GB" sz="1600" i="1">
                              <a:latin typeface="Cambria Math"/>
                              <a:ea typeface="Cambria Math"/>
                            </a:rPr>
                            <m:t>𝜋</m:t>
                          </m:r>
                        </m:num>
                        <m:den>
                          <m:r>
                            <a:rPr lang="en-GB" sz="1600" i="1">
                              <a:latin typeface="Cambria Math"/>
                            </a:rPr>
                            <m:t>3</m:t>
                          </m:r>
                        </m:den>
                      </m:f>
                    </m:oMath>
                  </m:oMathPara>
                </a14:m>
                <a:endParaRPr lang="en-GB" sz="1600" dirty="0"/>
              </a:p>
            </p:txBody>
          </p:sp>
        </mc:Choice>
        <mc:Fallback xmlns="">
          <p:sp>
            <p:nvSpPr>
              <p:cNvPr id="26" name="TextBox 25"/>
              <p:cNvSpPr txBox="1">
                <a:spLocks noRot="1" noChangeAspect="1" noMove="1" noResize="1" noEditPoints="1" noAdjustHandles="1" noChangeArrowheads="1" noChangeShapeType="1" noTextEdit="1"/>
              </p:cNvSpPr>
              <p:nvPr/>
            </p:nvSpPr>
            <p:spPr>
              <a:xfrm>
                <a:off x="6858000" y="1981200"/>
                <a:ext cx="762000" cy="512384"/>
              </a:xfrm>
              <a:prstGeom prst="rect">
                <a:avLst/>
              </a:prstGeom>
              <a:blipFill>
                <a:blip r:embed="rId4"/>
                <a:stretch>
                  <a:fillRect b="-3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7543800" y="1981200"/>
                <a:ext cx="762000" cy="5123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𝛽</m:t>
                      </m:r>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ea typeface="Cambria Math"/>
                            </a:rPr>
                            <m:t>𝜋</m:t>
                          </m:r>
                        </m:num>
                        <m:den>
                          <m:r>
                            <a:rPr lang="en-GB" sz="1600" b="0" i="1" smtClean="0">
                              <a:latin typeface="Cambria Math"/>
                            </a:rPr>
                            <m:t>2</m:t>
                          </m:r>
                        </m:den>
                      </m:f>
                    </m:oMath>
                  </m:oMathPara>
                </a14:m>
                <a:endParaRPr lang="en-GB" sz="1600" dirty="0"/>
              </a:p>
            </p:txBody>
          </p:sp>
        </mc:Choice>
        <mc:Fallback xmlns="">
          <p:sp>
            <p:nvSpPr>
              <p:cNvPr id="27" name="TextBox 26"/>
              <p:cNvSpPr txBox="1">
                <a:spLocks noRot="1" noChangeAspect="1" noMove="1" noResize="1" noEditPoints="1" noAdjustHandles="1" noChangeArrowheads="1" noChangeShapeType="1" noTextEdit="1"/>
              </p:cNvSpPr>
              <p:nvPr/>
            </p:nvSpPr>
            <p:spPr>
              <a:xfrm>
                <a:off x="7543800" y="1981200"/>
                <a:ext cx="762000" cy="512384"/>
              </a:xfrm>
              <a:prstGeom prst="rect">
                <a:avLst/>
              </a:prstGeom>
              <a:blipFill>
                <a:blip r:embed="rId5"/>
                <a:stretch>
                  <a:fillRect b="-3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1905000" y="0"/>
                <a:ext cx="2029595"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𝑐𝑜𝑠</m:t>
                      </m:r>
                      <m:r>
                        <a:rPr lang="en-GB" sz="1600" b="0" i="1" smtClean="0">
                          <a:latin typeface="Cambria Math"/>
                        </a:rPr>
                        <m:t>2</m:t>
                      </m:r>
                      <m:r>
                        <a:rPr lang="en-GB" sz="1600" b="0" i="1" smtClean="0">
                          <a:latin typeface="Cambria Math"/>
                          <a:ea typeface="Cambria Math"/>
                        </a:rPr>
                        <m:t>𝜃</m:t>
                      </m:r>
                      <m:r>
                        <a:rPr lang="en-GB" sz="1600" b="0" i="1" smtClean="0">
                          <a:latin typeface="Cambria Math"/>
                          <a:ea typeface="Cambria Math"/>
                        </a:rPr>
                        <m:t>=2</m:t>
                      </m:r>
                      <m:sSup>
                        <m:sSupPr>
                          <m:ctrlPr>
                            <a:rPr lang="en-GB" sz="1600" b="0" i="1" smtClean="0">
                              <a:latin typeface="Cambria Math" panose="02040503050406030204" pitchFamily="18" charset="0"/>
                              <a:ea typeface="Cambria Math"/>
                            </a:rPr>
                          </m:ctrlPr>
                        </m:sSupPr>
                        <m:e>
                          <m:r>
                            <a:rPr lang="en-GB" sz="1600" b="0" i="1" smtClean="0">
                              <a:latin typeface="Cambria Math"/>
                              <a:ea typeface="Cambria Math"/>
                            </a:rPr>
                            <m:t>𝑐𝑜𝑠</m:t>
                          </m:r>
                        </m:e>
                        <m:sup>
                          <m:r>
                            <a:rPr lang="en-GB" sz="1600" b="0" i="1" smtClean="0">
                              <a:latin typeface="Cambria Math"/>
                              <a:ea typeface="Cambria Math"/>
                            </a:rPr>
                            <m:t>2</m:t>
                          </m:r>
                        </m:sup>
                      </m:sSup>
                      <m:r>
                        <a:rPr lang="en-GB" sz="1600" b="0" i="1" smtClean="0">
                          <a:latin typeface="Cambria Math"/>
                          <a:ea typeface="Cambria Math"/>
                        </a:rPr>
                        <m:t>𝜃</m:t>
                      </m:r>
                      <m:r>
                        <a:rPr lang="en-GB" sz="1600" b="0" i="1" smtClean="0">
                          <a:latin typeface="Cambria Math"/>
                          <a:ea typeface="Cambria Math"/>
                        </a:rPr>
                        <m:t>−1</m:t>
                      </m:r>
                    </m:oMath>
                  </m:oMathPara>
                </a14:m>
                <a:endParaRPr lang="en-GB"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1905000" y="0"/>
                <a:ext cx="2029595" cy="338554"/>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4038600" y="1752600"/>
                <a:ext cx="1790362" cy="545534"/>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𝐴𝑟𝑒𝑎</m:t>
                      </m:r>
                      <m:r>
                        <a:rPr lang="en-GB" sz="1400" b="0" i="1" smtClean="0">
                          <a:latin typeface="Cambria Math"/>
                        </a:rPr>
                        <m:t>=</m:t>
                      </m:r>
                      <m:f>
                        <m:fPr>
                          <m:ctrlPr>
                            <a:rPr lang="en-US" sz="1400" i="1" smtClean="0">
                              <a:latin typeface="Cambria Math" panose="02040503050406030204" pitchFamily="18" charset="0"/>
                            </a:rPr>
                          </m:ctrlPr>
                        </m:fPr>
                        <m:num>
                          <m:r>
                            <a:rPr lang="en-GB" sz="1400" b="0" i="1" smtClean="0">
                              <a:latin typeface="Cambria Math"/>
                            </a:rPr>
                            <m:t>12</m:t>
                          </m:r>
                          <m:r>
                            <a:rPr lang="en-US" sz="1400" i="1">
                              <a:latin typeface="Cambria Math"/>
                              <a:ea typeface="Cambria Math"/>
                            </a:rPr>
                            <m:t>𝜋</m:t>
                          </m:r>
                          <m:r>
                            <a:rPr lang="en-GB" sz="1400" b="0" i="1" smtClean="0">
                              <a:latin typeface="Cambria Math"/>
                              <a:ea typeface="Cambria Math"/>
                            </a:rPr>
                            <m:t>+</m:t>
                          </m:r>
                          <m:r>
                            <a:rPr lang="en-GB" sz="1400" i="1">
                              <a:latin typeface="Cambria Math"/>
                              <a:ea typeface="Cambria Math"/>
                            </a:rPr>
                            <m:t>17</m:t>
                          </m:r>
                          <m:rad>
                            <m:radPr>
                              <m:degHide m:val="on"/>
                              <m:ctrlPr>
                                <a:rPr lang="en-GB" sz="1400" i="1">
                                  <a:latin typeface="Cambria Math" panose="02040503050406030204" pitchFamily="18" charset="0"/>
                                  <a:ea typeface="Cambria Math"/>
                                </a:rPr>
                              </m:ctrlPr>
                            </m:radPr>
                            <m:deg/>
                            <m:e>
                              <m:r>
                                <a:rPr lang="en-GB" sz="1400" i="1">
                                  <a:latin typeface="Cambria Math"/>
                                  <a:ea typeface="Cambria Math"/>
                                </a:rPr>
                                <m:t>3</m:t>
                              </m:r>
                            </m:e>
                          </m:rad>
                        </m:num>
                        <m:den>
                          <m:r>
                            <a:rPr lang="en-GB" sz="1400" b="0" i="1" smtClean="0">
                              <a:latin typeface="Cambria Math"/>
                              <a:ea typeface="Cambria Math"/>
                            </a:rPr>
                            <m:t>8</m:t>
                          </m:r>
                        </m:den>
                      </m:f>
                    </m:oMath>
                  </m:oMathPara>
                </a14:m>
                <a:endParaRPr lang="en-GB" sz="1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4038600" y="1752600"/>
                <a:ext cx="1790362" cy="545534"/>
              </a:xfrm>
              <a:prstGeom prst="rect">
                <a:avLst/>
              </a:prstGeom>
              <a:blipFill>
                <a:blip r:embed="rId7"/>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3733800" y="2590800"/>
                <a:ext cx="1019703" cy="5872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a:rPr>
                            <m:t>1</m:t>
                          </m:r>
                        </m:num>
                        <m:den>
                          <m:r>
                            <a:rPr lang="en-US" sz="1400" b="0" i="1" smtClean="0">
                              <a:latin typeface="Cambria Math"/>
                            </a:rPr>
                            <m:t>2</m:t>
                          </m:r>
                        </m:den>
                      </m:f>
                      <m:nary>
                        <m:naryPr>
                          <m:ctrlPr>
                            <a:rPr lang="en-US" sz="1400" b="0" i="1" smtClean="0">
                              <a:latin typeface="Cambria Math" panose="02040503050406030204" pitchFamily="18" charset="0"/>
                            </a:rPr>
                          </m:ctrlPr>
                        </m:naryPr>
                        <m:sub>
                          <m:r>
                            <m:rPr>
                              <m:brk m:alnAt="23"/>
                            </m:rPr>
                            <a:rPr lang="en-US" sz="1400" b="0" i="1" smtClean="0">
                              <a:latin typeface="Cambria Math"/>
                              <a:ea typeface="Cambria Math"/>
                            </a:rPr>
                            <m:t>𝛼</m:t>
                          </m:r>
                        </m:sub>
                        <m:sup>
                          <m:r>
                            <a:rPr lang="en-US" sz="1400" b="0" i="1" smtClean="0">
                              <a:latin typeface="Cambria Math"/>
                              <a:ea typeface="Cambria Math"/>
                            </a:rPr>
                            <m:t>𝛽</m:t>
                          </m:r>
                        </m:sup>
                        <m:e>
                          <m:sSup>
                            <m:sSupPr>
                              <m:ctrlPr>
                                <a:rPr lang="en-US" sz="1400" b="0" i="1" smtClean="0">
                                  <a:latin typeface="Cambria Math" panose="02040503050406030204" pitchFamily="18" charset="0"/>
                                </a:rPr>
                              </m:ctrlPr>
                            </m:sSupPr>
                            <m:e>
                              <m:r>
                                <a:rPr lang="en-US" sz="1400" b="0" i="1" smtClean="0">
                                  <a:latin typeface="Cambria Math"/>
                                </a:rPr>
                                <m:t>𝑟</m:t>
                              </m:r>
                            </m:e>
                            <m:sup>
                              <m:r>
                                <a:rPr lang="en-US" sz="1400" b="0" i="1" smtClean="0">
                                  <a:latin typeface="Cambria Math"/>
                                </a:rPr>
                                <m:t>2</m:t>
                              </m:r>
                            </m:sup>
                          </m:sSup>
                          <m:r>
                            <a:rPr lang="en-US" sz="1400" b="0" i="1" smtClean="0">
                              <a:latin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3733800" y="2590800"/>
                <a:ext cx="1019703" cy="587277"/>
              </a:xfrm>
              <a:prstGeom prst="rect">
                <a:avLst/>
              </a:prstGeom>
              <a:blipFill>
                <a:blip r:embed="rId8"/>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3886200" y="3200400"/>
                <a:ext cx="1409810" cy="70000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nary>
                        <m:naryPr>
                          <m:ctrlPr>
                            <a:rPr lang="en-US" sz="1400" b="0" i="1" smtClean="0">
                              <a:latin typeface="Cambria Math" panose="02040503050406030204" pitchFamily="18" charset="0"/>
                            </a:rPr>
                          </m:ctrlPr>
                        </m:naryPr>
                        <m:sub>
                          <m:f>
                            <m:fPr>
                              <m:ctrlPr>
                                <a:rPr lang="en-GB" sz="1400" b="0" i="1" smtClean="0">
                                  <a:latin typeface="Cambria Math" panose="02040503050406030204" pitchFamily="18" charset="0"/>
                                  <a:ea typeface="Cambria Math"/>
                                </a:rPr>
                              </m:ctrlPr>
                            </m:fPr>
                            <m:num>
                              <m:r>
                                <a:rPr lang="en-GB" sz="1400" b="0" i="1" smtClean="0">
                                  <a:latin typeface="Cambria Math"/>
                                  <a:ea typeface="Cambria Math"/>
                                </a:rPr>
                                <m:t>𝜋</m:t>
                              </m:r>
                            </m:num>
                            <m:den>
                              <m:r>
                                <a:rPr lang="en-GB" sz="1400" b="0" i="1" smtClean="0">
                                  <a:latin typeface="Cambria Math"/>
                                  <a:ea typeface="Cambria Math"/>
                                </a:rPr>
                                <m:t>3</m:t>
                              </m:r>
                            </m:den>
                          </m:f>
                        </m:sub>
                        <m:sup>
                          <m:f>
                            <m:fPr>
                              <m:ctrlPr>
                                <a:rPr lang="en-US" sz="1400" b="0" i="1" smtClean="0">
                                  <a:latin typeface="Cambria Math" panose="02040503050406030204" pitchFamily="18" charset="0"/>
                                  <a:ea typeface="Cambria Math"/>
                                </a:rPr>
                              </m:ctrlPr>
                            </m:fPr>
                            <m:num>
                              <m:r>
                                <a:rPr lang="en-US" sz="1400" b="0" i="1" smtClean="0">
                                  <a:latin typeface="Cambria Math"/>
                                  <a:ea typeface="Cambria Math"/>
                                </a:rPr>
                                <m:t>𝜋</m:t>
                              </m:r>
                            </m:num>
                            <m:den>
                              <m:r>
                                <a:rPr lang="en-GB" sz="1400" b="0" i="1" smtClean="0">
                                  <a:latin typeface="Cambria Math"/>
                                  <a:ea typeface="Cambria Math"/>
                                </a:rPr>
                                <m:t>2</m:t>
                              </m:r>
                            </m:den>
                          </m:f>
                        </m:sup>
                        <m:e>
                          <m:sSup>
                            <m:sSupPr>
                              <m:ctrlPr>
                                <a:rPr lang="en-US" sz="1400" b="0" i="1" smtClean="0">
                                  <a:latin typeface="Cambria Math" panose="02040503050406030204" pitchFamily="18" charset="0"/>
                                </a:rPr>
                              </m:ctrlPr>
                            </m:sSupPr>
                            <m:e>
                              <m:d>
                                <m:dPr>
                                  <m:ctrlPr>
                                    <a:rPr lang="en-US" sz="1400" b="0" i="1" smtClean="0">
                                      <a:latin typeface="Cambria Math" panose="02040503050406030204" pitchFamily="18" charset="0"/>
                                    </a:rPr>
                                  </m:ctrlPr>
                                </m:dPr>
                                <m:e>
                                  <m:r>
                                    <a:rPr lang="en-GB" sz="1400" b="0" i="1" smtClean="0">
                                      <a:latin typeface="Cambria Math"/>
                                    </a:rPr>
                                    <m:t>5</m:t>
                                  </m:r>
                                  <m:r>
                                    <a:rPr lang="en-GB" sz="1400" b="0" i="1" smtClean="0">
                                      <a:latin typeface="Cambria Math"/>
                                    </a:rPr>
                                    <m:t>𝑐𝑜𝑠</m:t>
                                  </m:r>
                                  <m:r>
                                    <a:rPr lang="en-GB" sz="1400" b="0" i="1" smtClean="0">
                                      <a:latin typeface="Cambria Math"/>
                                      <a:ea typeface="Cambria Math"/>
                                    </a:rPr>
                                    <m:t>𝜃</m:t>
                                  </m:r>
                                </m:e>
                              </m:d>
                            </m:e>
                            <m:sup>
                              <m:r>
                                <a:rPr lang="en-US" sz="1400" b="0" i="1" smtClean="0">
                                  <a:latin typeface="Cambria Math"/>
                                </a:rPr>
                                <m:t>2</m:t>
                              </m:r>
                            </m:sup>
                          </m:sSup>
                          <m:r>
                            <a:rPr lang="en-US" sz="1400" b="0" i="1" smtClean="0">
                              <a:latin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3886200" y="3200400"/>
                <a:ext cx="1409810" cy="700000"/>
              </a:xfrm>
              <a:prstGeom prst="rect">
                <a:avLst/>
              </a:prstGeom>
              <a:blipFill>
                <a:blip r:embed="rId9"/>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886200" y="3886200"/>
                <a:ext cx="1443472" cy="70000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nary>
                        <m:naryPr>
                          <m:ctrlPr>
                            <a:rPr lang="en-US" sz="1400" b="0" i="1" smtClean="0">
                              <a:latin typeface="Cambria Math" panose="02040503050406030204" pitchFamily="18" charset="0"/>
                            </a:rPr>
                          </m:ctrlPr>
                        </m:naryPr>
                        <m:sub>
                          <m:f>
                            <m:fPr>
                              <m:ctrlPr>
                                <a:rPr lang="en-GB" sz="1400" i="1">
                                  <a:latin typeface="Cambria Math" panose="02040503050406030204" pitchFamily="18" charset="0"/>
                                  <a:ea typeface="Cambria Math"/>
                                </a:rPr>
                              </m:ctrlPr>
                            </m:fPr>
                            <m:num>
                              <m:r>
                                <a:rPr lang="en-GB" sz="1400" i="1">
                                  <a:latin typeface="Cambria Math"/>
                                  <a:ea typeface="Cambria Math"/>
                                </a:rPr>
                                <m:t>𝜋</m:t>
                              </m:r>
                            </m:num>
                            <m:den>
                              <m:r>
                                <a:rPr lang="en-GB" sz="1400" i="1">
                                  <a:latin typeface="Cambria Math"/>
                                  <a:ea typeface="Cambria Math"/>
                                </a:rPr>
                                <m:t>3</m:t>
                              </m:r>
                            </m:den>
                          </m:f>
                        </m:sub>
                        <m:sup>
                          <m:f>
                            <m:fPr>
                              <m:ctrlPr>
                                <a:rPr lang="en-US" sz="1400" b="0" i="1" smtClean="0">
                                  <a:latin typeface="Cambria Math" panose="02040503050406030204" pitchFamily="18" charset="0"/>
                                  <a:ea typeface="Cambria Math"/>
                                </a:rPr>
                              </m:ctrlPr>
                            </m:fPr>
                            <m:num>
                              <m:r>
                                <a:rPr lang="en-US" sz="1400" i="1">
                                  <a:latin typeface="Cambria Math"/>
                                  <a:ea typeface="Cambria Math"/>
                                </a:rPr>
                                <m:t>𝜋</m:t>
                              </m:r>
                            </m:num>
                            <m:den>
                              <m:r>
                                <a:rPr lang="en-US" sz="1400" i="1">
                                  <a:latin typeface="Cambria Math"/>
                                  <a:ea typeface="Cambria Math"/>
                                </a:rPr>
                                <m:t>2</m:t>
                              </m:r>
                            </m:den>
                          </m:f>
                        </m:sup>
                        <m:e>
                          <m:r>
                            <a:rPr lang="en-GB" sz="1400" b="0" i="1" smtClean="0">
                              <a:latin typeface="Cambria Math"/>
                              <a:ea typeface="Cambria Math"/>
                            </a:rPr>
                            <m:t>25</m:t>
                          </m:r>
                          <m:sSup>
                            <m:sSupPr>
                              <m:ctrlPr>
                                <a:rPr lang="en-GB" sz="1400" b="0" i="1" smtClean="0">
                                  <a:latin typeface="Cambria Math" panose="02040503050406030204" pitchFamily="18" charset="0"/>
                                  <a:ea typeface="Cambria Math"/>
                                </a:rPr>
                              </m:ctrlPr>
                            </m:sSupPr>
                            <m:e>
                              <m:r>
                                <a:rPr lang="en-GB" sz="1400" b="0" i="1" smtClean="0">
                                  <a:latin typeface="Cambria Math"/>
                                  <a:ea typeface="Cambria Math"/>
                                </a:rPr>
                                <m:t>𝑐𝑜𝑠</m:t>
                              </m:r>
                            </m:e>
                            <m:sup>
                              <m:r>
                                <a:rPr lang="en-GB" sz="1400" b="0" i="1" smtClean="0">
                                  <a:latin typeface="Cambria Math"/>
                                  <a:ea typeface="Cambria Math"/>
                                </a:rPr>
                                <m:t>2</m:t>
                              </m:r>
                            </m:sup>
                          </m:sSup>
                          <m:r>
                            <a:rPr lang="en-GB" sz="1400" b="0" i="1" smtClean="0">
                              <a:latin typeface="Cambria Math"/>
                              <a:ea typeface="Cambria Math"/>
                            </a:rPr>
                            <m:t>𝜃</m:t>
                          </m:r>
                          <m:r>
                            <a:rPr lang="en-US" sz="1400" b="0" i="1" smtClean="0">
                              <a:latin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34" name="TextBox 33"/>
              <p:cNvSpPr txBox="1">
                <a:spLocks noRot="1" noChangeAspect="1" noMove="1" noResize="1" noEditPoints="1" noAdjustHandles="1" noChangeArrowheads="1" noChangeShapeType="1" noTextEdit="1"/>
              </p:cNvSpPr>
              <p:nvPr/>
            </p:nvSpPr>
            <p:spPr>
              <a:xfrm>
                <a:off x="3886200" y="3886200"/>
                <a:ext cx="1443472" cy="700000"/>
              </a:xfrm>
              <a:prstGeom prst="rect">
                <a:avLst/>
              </a:prstGeom>
              <a:blipFill>
                <a:blip r:embed="rId10"/>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3886200" y="4648200"/>
                <a:ext cx="2195858" cy="70000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nary>
                        <m:naryPr>
                          <m:ctrlPr>
                            <a:rPr lang="en-US" sz="1400" b="0" i="1" smtClean="0">
                              <a:latin typeface="Cambria Math" panose="02040503050406030204" pitchFamily="18" charset="0"/>
                            </a:rPr>
                          </m:ctrlPr>
                        </m:naryPr>
                        <m:sub>
                          <m:f>
                            <m:fPr>
                              <m:ctrlPr>
                                <a:rPr lang="en-GB" sz="1400" i="1">
                                  <a:latin typeface="Cambria Math" panose="02040503050406030204" pitchFamily="18" charset="0"/>
                                  <a:ea typeface="Cambria Math"/>
                                </a:rPr>
                              </m:ctrlPr>
                            </m:fPr>
                            <m:num>
                              <m:r>
                                <a:rPr lang="en-GB" sz="1400" i="1">
                                  <a:latin typeface="Cambria Math"/>
                                  <a:ea typeface="Cambria Math"/>
                                </a:rPr>
                                <m:t>𝜋</m:t>
                              </m:r>
                            </m:num>
                            <m:den>
                              <m:r>
                                <a:rPr lang="en-GB" sz="1400" i="1">
                                  <a:latin typeface="Cambria Math"/>
                                  <a:ea typeface="Cambria Math"/>
                                </a:rPr>
                                <m:t>3</m:t>
                              </m:r>
                            </m:den>
                          </m:f>
                        </m:sub>
                        <m:sup>
                          <m:f>
                            <m:fPr>
                              <m:ctrlPr>
                                <a:rPr lang="en-US" sz="1400" b="0" i="1" smtClean="0">
                                  <a:latin typeface="Cambria Math" panose="02040503050406030204" pitchFamily="18" charset="0"/>
                                  <a:ea typeface="Cambria Math"/>
                                </a:rPr>
                              </m:ctrlPr>
                            </m:fPr>
                            <m:num>
                              <m:r>
                                <a:rPr lang="en-US" sz="1400" i="1">
                                  <a:latin typeface="Cambria Math"/>
                                  <a:ea typeface="Cambria Math"/>
                                </a:rPr>
                                <m:t>𝜋</m:t>
                              </m:r>
                            </m:num>
                            <m:den>
                              <m:r>
                                <a:rPr lang="en-US" sz="1400" i="1">
                                  <a:latin typeface="Cambria Math"/>
                                  <a:ea typeface="Cambria Math"/>
                                </a:rPr>
                                <m:t>2</m:t>
                              </m:r>
                            </m:den>
                          </m:f>
                        </m:sup>
                        <m:e>
                          <m:r>
                            <a:rPr lang="en-GB" sz="1400" b="0" i="1" smtClean="0">
                              <a:latin typeface="Cambria Math"/>
                              <a:ea typeface="Cambria Math"/>
                            </a:rPr>
                            <m:t> 25</m:t>
                          </m:r>
                          <m:d>
                            <m:dPr>
                              <m:ctrlPr>
                                <a:rPr lang="en-GB" sz="1400" b="0" i="1" smtClean="0">
                                  <a:latin typeface="Cambria Math" panose="02040503050406030204" pitchFamily="18" charset="0"/>
                                  <a:ea typeface="Cambria Math"/>
                                </a:rPr>
                              </m:ctrlPr>
                            </m:dPr>
                            <m:e>
                              <m:f>
                                <m:fPr>
                                  <m:ctrlPr>
                                    <a:rPr lang="en-GB" sz="1400" b="0" i="1" smtClean="0">
                                      <a:latin typeface="Cambria Math" panose="02040503050406030204" pitchFamily="18" charset="0"/>
                                      <a:ea typeface="Cambria Math"/>
                                    </a:rPr>
                                  </m:ctrlPr>
                                </m:fPr>
                                <m:num>
                                  <m:r>
                                    <a:rPr lang="en-GB" sz="1400" b="0" i="1" smtClean="0">
                                      <a:latin typeface="Cambria Math"/>
                                      <a:ea typeface="Cambria Math"/>
                                    </a:rPr>
                                    <m:t>1</m:t>
                                  </m:r>
                                </m:num>
                                <m:den>
                                  <m:r>
                                    <a:rPr lang="en-GB" sz="1400" b="0" i="1" smtClean="0">
                                      <a:latin typeface="Cambria Math"/>
                                      <a:ea typeface="Cambria Math"/>
                                    </a:rPr>
                                    <m:t>2</m:t>
                                  </m:r>
                                </m:den>
                              </m:f>
                              <m:r>
                                <a:rPr lang="en-GB" sz="1400" b="0" i="1" smtClean="0">
                                  <a:latin typeface="Cambria Math"/>
                                  <a:ea typeface="Cambria Math"/>
                                </a:rPr>
                                <m:t>𝑐𝑜𝑠</m:t>
                              </m:r>
                              <m:r>
                                <a:rPr lang="en-GB" sz="1400" b="0" i="1" smtClean="0">
                                  <a:latin typeface="Cambria Math"/>
                                  <a:ea typeface="Cambria Math"/>
                                </a:rPr>
                                <m:t>2</m:t>
                              </m:r>
                              <m:r>
                                <a:rPr lang="en-GB" sz="1400" b="0" i="1" smtClean="0">
                                  <a:latin typeface="Cambria Math"/>
                                  <a:ea typeface="Cambria Math"/>
                                </a:rPr>
                                <m:t>𝜃</m:t>
                              </m:r>
                              <m:r>
                                <a:rPr lang="en-GB" sz="1400" b="0" i="1" smtClean="0">
                                  <a:latin typeface="Cambria Math"/>
                                  <a:ea typeface="Cambria Math"/>
                                </a:rPr>
                                <m:t>+</m:t>
                              </m:r>
                              <m:f>
                                <m:fPr>
                                  <m:ctrlPr>
                                    <a:rPr lang="en-GB" sz="1400" b="0" i="1" smtClean="0">
                                      <a:latin typeface="Cambria Math" panose="02040503050406030204" pitchFamily="18" charset="0"/>
                                      <a:ea typeface="Cambria Math"/>
                                    </a:rPr>
                                  </m:ctrlPr>
                                </m:fPr>
                                <m:num>
                                  <m:r>
                                    <a:rPr lang="en-GB" sz="1400" b="0" i="1" smtClean="0">
                                      <a:latin typeface="Cambria Math"/>
                                      <a:ea typeface="Cambria Math"/>
                                    </a:rPr>
                                    <m:t>1</m:t>
                                  </m:r>
                                </m:num>
                                <m:den>
                                  <m:r>
                                    <a:rPr lang="en-GB" sz="1400" b="0" i="1" smtClean="0">
                                      <a:latin typeface="Cambria Math"/>
                                      <a:ea typeface="Cambria Math"/>
                                    </a:rPr>
                                    <m:t>2</m:t>
                                  </m:r>
                                </m:den>
                              </m:f>
                            </m:e>
                          </m:d>
                          <m:r>
                            <a:rPr lang="en-GB" sz="1400" b="0" i="1" smtClean="0">
                              <a:latin typeface="Cambria Math"/>
                              <a:ea typeface="Cambria Math"/>
                            </a:rPr>
                            <m:t>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3886200" y="4648200"/>
                <a:ext cx="2195858" cy="700000"/>
              </a:xfrm>
              <a:prstGeom prst="rect">
                <a:avLst/>
              </a:prstGeom>
              <a:blipFill>
                <a:blip r:embed="rId11"/>
                <a:stretch>
                  <a:fillRect/>
                </a:stretch>
              </a:blipFill>
              <a:ln w="25400">
                <a:noFill/>
              </a:ln>
            </p:spPr>
            <p:txBody>
              <a:bodyPr/>
              <a:lstStyle/>
              <a:p>
                <a:r>
                  <a:rPr lang="en-GB">
                    <a:noFill/>
                  </a:rPr>
                  <a:t> </a:t>
                </a:r>
              </a:p>
            </p:txBody>
          </p:sp>
        </mc:Fallback>
      </mc:AlternateContent>
      <p:sp>
        <p:nvSpPr>
          <p:cNvPr id="42" name="Arc 41"/>
          <p:cNvSpPr/>
          <p:nvPr/>
        </p:nvSpPr>
        <p:spPr>
          <a:xfrm>
            <a:off x="5334000" y="2895600"/>
            <a:ext cx="381000" cy="685800"/>
          </a:xfrm>
          <a:prstGeom prst="arc">
            <a:avLst>
              <a:gd name="adj1" fmla="val 16200000"/>
              <a:gd name="adj2" fmla="val 5426045"/>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TextBox 42"/>
          <p:cNvSpPr txBox="1"/>
          <p:nvPr/>
        </p:nvSpPr>
        <p:spPr>
          <a:xfrm>
            <a:off x="5607132" y="2895600"/>
            <a:ext cx="3232068" cy="646331"/>
          </a:xfrm>
          <a:prstGeom prst="rect">
            <a:avLst/>
          </a:prstGeom>
          <a:noFill/>
        </p:spPr>
        <p:txBody>
          <a:bodyPr wrap="square" rtlCol="0">
            <a:spAutoFit/>
          </a:bodyPr>
          <a:lstStyle/>
          <a:p>
            <a:pPr algn="ctr"/>
            <a:r>
              <a:rPr lang="en-US" sz="1200" dirty="0">
                <a:solidFill>
                  <a:srgbClr val="0000FF"/>
                </a:solidFill>
                <a:latin typeface="Comic Sans MS" panose="030F0702030302020204" pitchFamily="66" charset="0"/>
              </a:rPr>
              <a:t>Sub in the values from above</a:t>
            </a:r>
          </a:p>
          <a:p>
            <a:pPr algn="ctr"/>
            <a:r>
              <a:rPr lang="en-US" sz="1200" dirty="0">
                <a:solidFill>
                  <a:srgbClr val="0000FF"/>
                </a:solidFill>
                <a:latin typeface="Comic Sans MS" panose="030F0702030302020204" pitchFamily="66" charset="0"/>
                <a:sym typeface="Wingdings" panose="05000000000000000000" pitchFamily="2" charset="2"/>
              </a:rPr>
              <a:t></a:t>
            </a:r>
            <a:r>
              <a:rPr lang="en-US" sz="1200" dirty="0">
                <a:solidFill>
                  <a:srgbClr val="0000FF"/>
                </a:solidFill>
                <a:latin typeface="Comic Sans MS" panose="030F0702030302020204" pitchFamily="66" charset="0"/>
              </a:rPr>
              <a:t> Also, remove the ‘</a:t>
            </a:r>
            <a:r>
              <a:rPr lang="en-US" sz="1200" baseline="30000" dirty="0">
                <a:solidFill>
                  <a:srgbClr val="0000FF"/>
                </a:solidFill>
                <a:latin typeface="Comic Sans MS" panose="030F0702030302020204" pitchFamily="66" charset="0"/>
              </a:rPr>
              <a:t>1</a:t>
            </a:r>
            <a:r>
              <a:rPr lang="en-US" sz="1200" dirty="0">
                <a:solidFill>
                  <a:srgbClr val="0000FF"/>
                </a:solidFill>
                <a:latin typeface="Comic Sans MS" panose="030F0702030302020204" pitchFamily="66" charset="0"/>
              </a:rPr>
              <a:t>/</a:t>
            </a:r>
            <a:r>
              <a:rPr lang="en-US" sz="1200" baseline="-25000" dirty="0">
                <a:solidFill>
                  <a:srgbClr val="0000FF"/>
                </a:solidFill>
                <a:latin typeface="Comic Sans MS" panose="030F0702030302020204" pitchFamily="66" charset="0"/>
              </a:rPr>
              <a:t>2</a:t>
            </a:r>
            <a:r>
              <a:rPr lang="en-US" sz="1200" dirty="0">
                <a:solidFill>
                  <a:srgbClr val="0000FF"/>
                </a:solidFill>
                <a:latin typeface="Comic Sans MS" panose="030F0702030302020204" pitchFamily="66" charset="0"/>
              </a:rPr>
              <a:t>’ since we will be doubling our answer anyway!</a:t>
            </a:r>
            <a:endParaRPr lang="en-GB" sz="1200" dirty="0">
              <a:solidFill>
                <a:srgbClr val="0000FF"/>
              </a:solidFill>
              <a:latin typeface="Comic Sans MS" panose="030F0702030302020204" pitchFamily="66" charset="0"/>
            </a:endParaRPr>
          </a:p>
        </p:txBody>
      </p:sp>
      <p:sp>
        <p:nvSpPr>
          <p:cNvPr id="44" name="Arc 43"/>
          <p:cNvSpPr/>
          <p:nvPr/>
        </p:nvSpPr>
        <p:spPr>
          <a:xfrm>
            <a:off x="5943600" y="3581400"/>
            <a:ext cx="381000" cy="685800"/>
          </a:xfrm>
          <a:prstGeom prst="arc">
            <a:avLst>
              <a:gd name="adj1" fmla="val 16200000"/>
              <a:gd name="adj2" fmla="val 5426045"/>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Arc 44"/>
          <p:cNvSpPr/>
          <p:nvPr/>
        </p:nvSpPr>
        <p:spPr>
          <a:xfrm>
            <a:off x="6400800" y="4267200"/>
            <a:ext cx="381000" cy="762000"/>
          </a:xfrm>
          <a:prstGeom prst="arc">
            <a:avLst>
              <a:gd name="adj1" fmla="val 16200000"/>
              <a:gd name="adj2" fmla="val 5426045"/>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Arc 45"/>
          <p:cNvSpPr/>
          <p:nvPr/>
        </p:nvSpPr>
        <p:spPr>
          <a:xfrm>
            <a:off x="6400800" y="5029200"/>
            <a:ext cx="381000" cy="762000"/>
          </a:xfrm>
          <a:prstGeom prst="arc">
            <a:avLst>
              <a:gd name="adj1" fmla="val 16200000"/>
              <a:gd name="adj2" fmla="val 5426045"/>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TextBox 46"/>
          <p:cNvSpPr txBox="1"/>
          <p:nvPr/>
        </p:nvSpPr>
        <p:spPr>
          <a:xfrm>
            <a:off x="6324600" y="3810000"/>
            <a:ext cx="1752600" cy="276999"/>
          </a:xfrm>
          <a:prstGeom prst="rect">
            <a:avLst/>
          </a:prstGeom>
          <a:noFill/>
        </p:spPr>
        <p:txBody>
          <a:bodyPr wrap="square" rtlCol="0">
            <a:spAutoFit/>
          </a:bodyPr>
          <a:lstStyle/>
          <a:p>
            <a:pPr algn="ctr"/>
            <a:r>
              <a:rPr lang="en-US" sz="1200" dirty="0">
                <a:solidFill>
                  <a:srgbClr val="0000FF"/>
                </a:solidFill>
                <a:latin typeface="Comic Sans MS" panose="030F0702030302020204" pitchFamily="66" charset="0"/>
              </a:rPr>
              <a:t>Square the bracket</a:t>
            </a:r>
            <a:endParaRPr lang="en-GB" sz="1200" dirty="0">
              <a:solidFill>
                <a:srgbClr val="0000FF"/>
              </a:solidFill>
              <a:latin typeface="Comic Sans MS" panose="030F0702030302020204" pitchFamily="66" charset="0"/>
            </a:endParaRPr>
          </a:p>
        </p:txBody>
      </p:sp>
      <p:sp>
        <p:nvSpPr>
          <p:cNvPr id="48" name="TextBox 47"/>
          <p:cNvSpPr txBox="1"/>
          <p:nvPr/>
        </p:nvSpPr>
        <p:spPr>
          <a:xfrm>
            <a:off x="6702631" y="4343400"/>
            <a:ext cx="2438400" cy="646331"/>
          </a:xfrm>
          <a:prstGeom prst="rect">
            <a:avLst/>
          </a:prstGeom>
          <a:noFill/>
        </p:spPr>
        <p:txBody>
          <a:bodyPr wrap="square" rtlCol="0">
            <a:spAutoFit/>
          </a:bodyPr>
          <a:lstStyle/>
          <a:p>
            <a:pPr algn="ctr"/>
            <a:r>
              <a:rPr lang="en-US" sz="1200" dirty="0">
                <a:solidFill>
                  <a:srgbClr val="0000FF"/>
                </a:solidFill>
                <a:latin typeface="Comic Sans MS" panose="030F0702030302020204" pitchFamily="66" charset="0"/>
              </a:rPr>
              <a:t>Replace the cos</a:t>
            </a:r>
            <a:r>
              <a:rPr lang="en-US" sz="1200" baseline="30000" dirty="0">
                <a:solidFill>
                  <a:srgbClr val="0000FF"/>
                </a:solidFill>
                <a:latin typeface="Comic Sans MS" panose="030F0702030302020204" pitchFamily="66" charset="0"/>
              </a:rPr>
              <a:t>2</a:t>
            </a:r>
            <a:r>
              <a:rPr lang="el-GR" sz="1200" dirty="0">
                <a:solidFill>
                  <a:srgbClr val="0000FF"/>
                </a:solidFill>
                <a:latin typeface="Comic Sans MS" panose="030F0702030302020204" pitchFamily="66" charset="0"/>
              </a:rPr>
              <a:t>θ</a:t>
            </a:r>
            <a:r>
              <a:rPr lang="en-GB" sz="1200" dirty="0">
                <a:solidFill>
                  <a:srgbClr val="0000FF"/>
                </a:solidFill>
                <a:latin typeface="Comic Sans MS" panose="030F0702030302020204" pitchFamily="66" charset="0"/>
              </a:rPr>
              <a:t> term with an equivalent expression (using the equation for cos 2</a:t>
            </a:r>
            <a:r>
              <a:rPr lang="el-GR" sz="1200" dirty="0">
                <a:solidFill>
                  <a:srgbClr val="0000FF"/>
                </a:solidFill>
                <a:latin typeface="Comic Sans MS" panose="030F0702030302020204" pitchFamily="66" charset="0"/>
              </a:rPr>
              <a:t>θ</a:t>
            </a:r>
            <a:r>
              <a:rPr lang="en-GB" sz="1200" dirty="0">
                <a:solidFill>
                  <a:srgbClr val="0000FF"/>
                </a:solidFill>
                <a:latin typeface="Comic Sans MS" panose="030F0702030302020204" pitchFamily="66" charset="0"/>
              </a:rPr>
              <a:t> above)</a:t>
            </a:r>
          </a:p>
        </p:txBody>
      </p:sp>
      <p:sp>
        <p:nvSpPr>
          <p:cNvPr id="59" name="TextBox 58"/>
          <p:cNvSpPr txBox="1"/>
          <p:nvPr/>
        </p:nvSpPr>
        <p:spPr>
          <a:xfrm>
            <a:off x="6705600" y="5105400"/>
            <a:ext cx="2209800" cy="646331"/>
          </a:xfrm>
          <a:prstGeom prst="rect">
            <a:avLst/>
          </a:prstGeom>
          <a:noFill/>
        </p:spPr>
        <p:txBody>
          <a:bodyPr wrap="square" rtlCol="0">
            <a:spAutoFit/>
          </a:bodyPr>
          <a:lstStyle/>
          <a:p>
            <a:pPr algn="ctr"/>
            <a:r>
              <a:rPr lang="en-GB" sz="1200" dirty="0">
                <a:solidFill>
                  <a:srgbClr val="0000FF"/>
                </a:solidFill>
                <a:latin typeface="Comic Sans MS" panose="030F0702030302020204" pitchFamily="66" charset="0"/>
              </a:rPr>
              <a:t>We can move the ‘</a:t>
            </a:r>
            <a:r>
              <a:rPr lang="en-GB" sz="1200" baseline="30000" dirty="0">
                <a:solidFill>
                  <a:srgbClr val="0000FF"/>
                </a:solidFill>
                <a:latin typeface="Comic Sans MS" panose="030F0702030302020204" pitchFamily="66" charset="0"/>
              </a:rPr>
              <a:t>1</a:t>
            </a:r>
            <a:r>
              <a:rPr lang="en-GB" sz="1200" dirty="0">
                <a:solidFill>
                  <a:srgbClr val="0000FF"/>
                </a:solidFill>
                <a:latin typeface="Comic Sans MS" panose="030F0702030302020204" pitchFamily="66" charset="0"/>
              </a:rPr>
              <a:t>/</a:t>
            </a:r>
            <a:r>
              <a:rPr lang="en-GB" sz="1200" baseline="-25000" dirty="0">
                <a:solidFill>
                  <a:srgbClr val="0000FF"/>
                </a:solidFill>
                <a:latin typeface="Comic Sans MS" panose="030F0702030302020204" pitchFamily="66" charset="0"/>
              </a:rPr>
              <a:t>2</a:t>
            </a:r>
            <a:r>
              <a:rPr lang="en-GB" sz="1200" dirty="0">
                <a:solidFill>
                  <a:srgbClr val="0000FF"/>
                </a:solidFill>
                <a:latin typeface="Comic Sans MS" panose="030F0702030302020204" pitchFamily="66" charset="0"/>
              </a:rPr>
              <a:t>’ and the 25 outside to make the integration a little easier</a:t>
            </a:r>
          </a:p>
        </p:txBody>
      </p:sp>
      <mc:AlternateContent xmlns:mc="http://schemas.openxmlformats.org/markup-compatibility/2006" xmlns:a14="http://schemas.microsoft.com/office/drawing/2010/main">
        <mc:Choice Requires="a14">
          <p:sp>
            <p:nvSpPr>
              <p:cNvPr id="28" name="TextBox 27"/>
              <p:cNvSpPr txBox="1"/>
              <p:nvPr/>
            </p:nvSpPr>
            <p:spPr>
              <a:xfrm>
                <a:off x="3733800" y="5410200"/>
                <a:ext cx="1800686" cy="70000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GB" sz="1400" b="0" i="1" smtClean="0">
                              <a:latin typeface="Cambria Math"/>
                            </a:rPr>
                            <m:t>25</m:t>
                          </m:r>
                        </m:num>
                        <m:den>
                          <m:r>
                            <a:rPr lang="en-GB" sz="1400" b="0" i="1" smtClean="0">
                              <a:latin typeface="Cambria Math"/>
                            </a:rPr>
                            <m:t>2</m:t>
                          </m:r>
                        </m:den>
                      </m:f>
                      <m:nary>
                        <m:naryPr>
                          <m:ctrlPr>
                            <a:rPr lang="en-US" sz="1400" b="0" i="1" smtClean="0">
                              <a:latin typeface="Cambria Math" panose="02040503050406030204" pitchFamily="18" charset="0"/>
                            </a:rPr>
                          </m:ctrlPr>
                        </m:naryPr>
                        <m:sub>
                          <m:f>
                            <m:fPr>
                              <m:ctrlPr>
                                <a:rPr lang="en-GB" sz="1400" i="1">
                                  <a:latin typeface="Cambria Math" panose="02040503050406030204" pitchFamily="18" charset="0"/>
                                  <a:ea typeface="Cambria Math"/>
                                </a:rPr>
                              </m:ctrlPr>
                            </m:fPr>
                            <m:num>
                              <m:r>
                                <a:rPr lang="en-GB" sz="1400" i="1">
                                  <a:latin typeface="Cambria Math"/>
                                  <a:ea typeface="Cambria Math"/>
                                </a:rPr>
                                <m:t>𝜋</m:t>
                              </m:r>
                            </m:num>
                            <m:den>
                              <m:r>
                                <a:rPr lang="en-GB" sz="1400" i="1">
                                  <a:latin typeface="Cambria Math"/>
                                  <a:ea typeface="Cambria Math"/>
                                </a:rPr>
                                <m:t>3</m:t>
                              </m:r>
                            </m:den>
                          </m:f>
                        </m:sub>
                        <m:sup>
                          <m:f>
                            <m:fPr>
                              <m:ctrlPr>
                                <a:rPr lang="en-US" sz="1400" b="0" i="1" smtClean="0">
                                  <a:latin typeface="Cambria Math" panose="02040503050406030204" pitchFamily="18" charset="0"/>
                                  <a:ea typeface="Cambria Math"/>
                                </a:rPr>
                              </m:ctrlPr>
                            </m:fPr>
                            <m:num>
                              <m:r>
                                <a:rPr lang="en-US" sz="1400" i="1">
                                  <a:latin typeface="Cambria Math"/>
                                  <a:ea typeface="Cambria Math"/>
                                </a:rPr>
                                <m:t>𝜋</m:t>
                              </m:r>
                            </m:num>
                            <m:den>
                              <m:r>
                                <a:rPr lang="en-US" sz="1400" i="1">
                                  <a:latin typeface="Cambria Math"/>
                                  <a:ea typeface="Cambria Math"/>
                                </a:rPr>
                                <m:t>2</m:t>
                              </m:r>
                            </m:den>
                          </m:f>
                        </m:sup>
                        <m:e>
                          <m:r>
                            <a:rPr lang="en-GB" sz="1400" b="0" i="1" smtClean="0">
                              <a:latin typeface="Cambria Math"/>
                              <a:ea typeface="Cambria Math"/>
                            </a:rPr>
                            <m:t> </m:t>
                          </m:r>
                          <m:r>
                            <a:rPr lang="en-GB" sz="1400" b="0" i="1" smtClean="0">
                              <a:latin typeface="Cambria Math"/>
                              <a:ea typeface="Cambria Math"/>
                            </a:rPr>
                            <m:t>𝑐𝑜𝑠</m:t>
                          </m:r>
                          <m:r>
                            <a:rPr lang="en-GB" sz="1400" b="0" i="1" smtClean="0">
                              <a:latin typeface="Cambria Math"/>
                              <a:ea typeface="Cambria Math"/>
                            </a:rPr>
                            <m:t>2</m:t>
                          </m:r>
                          <m:r>
                            <a:rPr lang="en-GB" sz="1400" b="0" i="1" smtClean="0">
                              <a:latin typeface="Cambria Math"/>
                              <a:ea typeface="Cambria Math"/>
                            </a:rPr>
                            <m:t>𝜃</m:t>
                          </m:r>
                          <m:r>
                            <a:rPr lang="en-GB" sz="1400" b="0" i="1" smtClean="0">
                              <a:latin typeface="Cambria Math"/>
                              <a:ea typeface="Cambria Math"/>
                            </a:rPr>
                            <m:t>+1  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733800" y="5410200"/>
                <a:ext cx="1800686" cy="700000"/>
              </a:xfrm>
              <a:prstGeom prst="rect">
                <a:avLst/>
              </a:prstGeom>
              <a:blipFill>
                <a:blip r:embed="rId12"/>
                <a:stretch>
                  <a:fillRect/>
                </a:stretch>
              </a:blipFill>
              <a:ln w="25400">
                <a:noFill/>
              </a:ln>
            </p:spPr>
            <p:txBody>
              <a:bodyPr/>
              <a:lstStyle/>
              <a:p>
                <a:r>
                  <a:rPr lang="en-GB">
                    <a:noFill/>
                  </a:rPr>
                  <a:t> </a:t>
                </a:r>
              </a:p>
            </p:txBody>
          </p:sp>
        </mc:Fallback>
      </mc:AlternateContent>
      <p:sp>
        <p:nvSpPr>
          <p:cNvPr id="29" name="タイトル 1">
            <a:extLst>
              <a:ext uri="{FF2B5EF4-FFF2-40B4-BE49-F238E27FC236}">
                <a16:creationId xmlns:a16="http://schemas.microsoft.com/office/drawing/2014/main" id="{BB97AC0B-194B-4162-A767-9A2EBD7AB273}"/>
              </a:ext>
            </a:extLst>
          </p:cNvPr>
          <p:cNvSpPr>
            <a:spLocks noGrp="1"/>
          </p:cNvSpPr>
          <p:nvPr>
            <p:ph type="title"/>
          </p:nvPr>
        </p:nvSpPr>
        <p:spPr>
          <a:xfrm>
            <a:off x="628650" y="286524"/>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30" name="テキスト ボックス 29">
            <a:extLst>
              <a:ext uri="{FF2B5EF4-FFF2-40B4-BE49-F238E27FC236}">
                <a16:creationId xmlns:a16="http://schemas.microsoft.com/office/drawing/2014/main" id="{96F8459E-9AA2-4098-970C-949065ABE38F}"/>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p:spTree>
    <p:extLst>
      <p:ext uri="{BB962C8B-B14F-4D97-AF65-F5344CB8AC3E}">
        <p14:creationId xmlns:p14="http://schemas.microsoft.com/office/powerpoint/2010/main" val="81631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Effect transition="in" filter="blinds(horizontal)">
                                      <p:cBhvr>
                                        <p:cTn id="7" dur="500"/>
                                        <p:tgtEl>
                                          <p:spTgt spid="3">
                                            <p:txEl>
                                              <p:pRg st="11" end="1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linds(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linds(horizontal)">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blinds(horizontal)">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linds(horizontal)">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blinds(horizontal)">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blinds(horizontal)">
                                      <p:cBhvr>
                                        <p:cTn id="37" dur="50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linds(horizontal)">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blinds(horizontal)">
                                      <p:cBhvr>
                                        <p:cTn id="47" dur="500"/>
                                        <p:tgtEl>
                                          <p:spTgt spid="4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blinds(horizontal)">
                                      <p:cBhvr>
                                        <p:cTn id="52" dur="500"/>
                                        <p:tgtEl>
                                          <p:spTgt spid="4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blinds(horizontal)">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blinds(horizontal)">
                                      <p:cBhvr>
                                        <p:cTn id="62" dur="500"/>
                                        <p:tgtEl>
                                          <p:spTgt spid="46"/>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blinds(horizontal)">
                                      <p:cBhvr>
                                        <p:cTn id="67" dur="500"/>
                                        <p:tgtEl>
                                          <p:spTgt spid="59"/>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blinds(horizontal)">
                                      <p:cBhvr>
                                        <p:cTn id="7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42" grpId="0" animBg="1"/>
      <p:bldP spid="43" grpId="0"/>
      <p:bldP spid="44" grpId="0" animBg="1"/>
      <p:bldP spid="45" grpId="0" animBg="1"/>
      <p:bldP spid="46" grpId="0" animBg="1"/>
      <p:bldP spid="47" grpId="0"/>
      <p:bldP spid="48" grpId="0"/>
      <p:bldP spid="59" grpId="0"/>
      <p:bldP spid="2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124200" cy="4800600"/>
          </a:xfrm>
        </p:spPr>
        <p:txBody>
          <a:bodyPr>
            <a:normAutofit lnSpcReduction="10000"/>
          </a:bodyPr>
          <a:lstStyle/>
          <a:p>
            <a:pPr marL="0" indent="0" algn="ctr">
              <a:buNone/>
            </a:pPr>
            <a:r>
              <a:rPr lang="en-GB" sz="1400" b="1" dirty="0">
                <a:latin typeface="Comic Sans MS" panose="030F0702030302020204" pitchFamily="66" charset="0"/>
              </a:rPr>
              <a:t>You can use Integration to find areas of sectors of curves, given their Polar equations</a:t>
            </a:r>
            <a:endParaRPr lang="en-GB" sz="1400" dirty="0">
              <a:latin typeface="Comic Sans MS" panose="030F0702030302020204" pitchFamily="66" charset="0"/>
            </a:endParaRPr>
          </a:p>
          <a:p>
            <a:pPr marL="0" indent="0" algn="ctr">
              <a:buNone/>
            </a:pPr>
            <a:endParaRPr lang="en-US" sz="1400" b="1" dirty="0">
              <a:latin typeface="Comic Sans MS" panose="030F0702030302020204" pitchFamily="66" charset="0"/>
            </a:endParaRPr>
          </a:p>
          <a:p>
            <a:pPr marL="0" indent="0" algn="ctr">
              <a:buNone/>
            </a:pPr>
            <a:r>
              <a:rPr lang="en-US" sz="1400" dirty="0">
                <a:latin typeface="Comic Sans MS" panose="030F0702030302020204" pitchFamily="66" charset="0"/>
              </a:rPr>
              <a:t>a) On the same diagram, sketch the curves with equations:</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r = 2 + cos</a:t>
            </a:r>
            <a:r>
              <a:rPr lang="el-GR" sz="1400" dirty="0">
                <a:latin typeface="Comic Sans MS" panose="030F0702030302020204" pitchFamily="66" charset="0"/>
                <a:sym typeface="Wingdings" panose="05000000000000000000" pitchFamily="2" charset="2"/>
              </a:rPr>
              <a:t>θ</a:t>
            </a: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r = 5cos</a:t>
            </a:r>
            <a:r>
              <a:rPr lang="el-GR" sz="1400" dirty="0">
                <a:latin typeface="Comic Sans MS" panose="030F0702030302020204" pitchFamily="66" charset="0"/>
                <a:sym typeface="Wingdings" panose="05000000000000000000" pitchFamily="2" charset="2"/>
              </a:rPr>
              <a:t>θ</a:t>
            </a: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b) Find the polar coordinates of the intersection of these curves</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c) Find the exact value of the finite region bounded by the 2 curves</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 Now we can do the same for the blue part…</a:t>
            </a:r>
          </a:p>
        </p:txBody>
      </p:sp>
      <mc:AlternateContent xmlns:mc="http://schemas.openxmlformats.org/markup-compatibility/2006" xmlns:a14="http://schemas.microsoft.com/office/drawing/2010/main">
        <mc:Choice Requires="a14">
          <p:sp>
            <p:nvSpPr>
              <p:cNvPr id="53" name="TextBox 52"/>
              <p:cNvSpPr txBox="1"/>
              <p:nvPr/>
            </p:nvSpPr>
            <p:spPr>
              <a:xfrm>
                <a:off x="0" y="0"/>
                <a:ext cx="1856534" cy="65800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𝐴𝑟𝑒𝑎</m:t>
                      </m:r>
                      <m:r>
                        <a:rPr lang="en-US" sz="1600" b="0" i="1" smtClean="0">
                          <a:latin typeface="Cambria Math"/>
                        </a:rPr>
                        <m:t>=</m:t>
                      </m:r>
                      <m:f>
                        <m:fPr>
                          <m:ctrlPr>
                            <a:rPr lang="en-US" sz="1600" b="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2</m:t>
                          </m:r>
                        </m:den>
                      </m:f>
                      <m:nary>
                        <m:naryPr>
                          <m:ctrlPr>
                            <a:rPr lang="en-US" sz="1600" b="0" i="1" smtClean="0">
                              <a:latin typeface="Cambria Math" panose="02040503050406030204" pitchFamily="18" charset="0"/>
                            </a:rPr>
                          </m:ctrlPr>
                        </m:naryPr>
                        <m:sub>
                          <m:r>
                            <m:rPr>
                              <m:brk m:alnAt="23"/>
                            </m:rPr>
                            <a:rPr lang="en-US" sz="1600" b="0" i="1" smtClean="0">
                              <a:latin typeface="Cambria Math"/>
                              <a:ea typeface="Cambria Math"/>
                            </a:rPr>
                            <m:t>𝛼</m:t>
                          </m:r>
                        </m:sub>
                        <m:sup>
                          <m:r>
                            <a:rPr lang="en-US" sz="1600" b="0" i="1" smtClean="0">
                              <a:latin typeface="Cambria Math"/>
                              <a:ea typeface="Cambria Math"/>
                            </a:rPr>
                            <m:t>𝛽</m:t>
                          </m:r>
                        </m:sup>
                        <m:e>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 </m:t>
                          </m:r>
                          <m:r>
                            <a:rPr lang="en-US" sz="1600" b="0" i="1" smtClean="0">
                              <a:latin typeface="Cambria Math"/>
                            </a:rPr>
                            <m:t>𝑑</m:t>
                          </m:r>
                          <m:r>
                            <a:rPr lang="en-US" sz="1600" b="0" i="1" smtClean="0">
                              <a:latin typeface="Cambria Math"/>
                              <a:ea typeface="Cambria Math"/>
                            </a:rPr>
                            <m:t>𝜃</m:t>
                          </m:r>
                        </m:e>
                      </m:nary>
                    </m:oMath>
                  </m:oMathPara>
                </a14:m>
                <a:endParaRPr lang="en-GB" sz="1600" dirty="0"/>
              </a:p>
            </p:txBody>
          </p:sp>
        </mc:Choice>
        <mc:Fallback xmlns="">
          <p:sp>
            <p:nvSpPr>
              <p:cNvPr id="53" name="TextBox 52"/>
              <p:cNvSpPr txBox="1">
                <a:spLocks noRot="1" noChangeAspect="1" noMove="1" noResize="1" noEditPoints="1" noAdjustHandles="1" noChangeArrowheads="1" noChangeShapeType="1" noTextEdit="1"/>
              </p:cNvSpPr>
              <p:nvPr/>
            </p:nvSpPr>
            <p:spPr>
              <a:xfrm>
                <a:off x="0" y="0"/>
                <a:ext cx="1856534" cy="658001"/>
              </a:xfrm>
              <a:prstGeom prst="rect">
                <a:avLst/>
              </a:prstGeom>
              <a:blipFill>
                <a:blip r:embed="rId2"/>
                <a:stretch>
                  <a:fillRect/>
                </a:stretch>
              </a:blipFill>
              <a:ln w="25400">
                <a:solidFill>
                  <a:schemeClr val="tx1"/>
                </a:solidFill>
              </a:ln>
            </p:spPr>
            <p:txBody>
              <a:bodyPr/>
              <a:lstStyle/>
              <a:p>
                <a:r>
                  <a:rPr lang="en-GB">
                    <a:noFill/>
                  </a:rPr>
                  <a:t> </a:t>
                </a:r>
              </a:p>
            </p:txBody>
          </p:sp>
        </mc:Fallback>
      </mc:AlternateContent>
      <p:sp>
        <p:nvSpPr>
          <p:cNvPr id="6" name="TextBox 5"/>
          <p:cNvSpPr txBox="1"/>
          <p:nvPr/>
        </p:nvSpPr>
        <p:spPr>
          <a:xfrm>
            <a:off x="3962400" y="1371600"/>
            <a:ext cx="1943161" cy="338554"/>
          </a:xfrm>
          <a:prstGeom prst="rect">
            <a:avLst/>
          </a:prstGeom>
          <a:noFill/>
        </p:spPr>
        <p:txBody>
          <a:bodyPr wrap="none" rtlCol="0">
            <a:spAutoFit/>
          </a:bodyPr>
          <a:lstStyle/>
          <a:p>
            <a:pPr algn="ctr"/>
            <a:r>
              <a:rPr lang="en-GB" sz="1600" dirty="0">
                <a:solidFill>
                  <a:srgbClr val="FF0000"/>
                </a:solidFill>
                <a:latin typeface="Comic Sans MS" panose="030F0702030302020204" pitchFamily="66" charset="0"/>
              </a:rPr>
              <a:t>For the red curve:</a:t>
            </a:r>
          </a:p>
        </p:txBody>
      </p:sp>
      <p:sp>
        <p:nvSpPr>
          <p:cNvPr id="21" name="TextBox 20"/>
          <p:cNvSpPr txBox="1"/>
          <p:nvPr/>
        </p:nvSpPr>
        <p:spPr>
          <a:xfrm>
            <a:off x="6629400" y="1371600"/>
            <a:ext cx="2008884" cy="338554"/>
          </a:xfrm>
          <a:prstGeom prst="rect">
            <a:avLst/>
          </a:prstGeom>
          <a:noFill/>
        </p:spPr>
        <p:txBody>
          <a:bodyPr wrap="none" rtlCol="0">
            <a:spAutoFit/>
          </a:bodyPr>
          <a:lstStyle/>
          <a:p>
            <a:pPr algn="ctr"/>
            <a:r>
              <a:rPr lang="en-GB" sz="1600" dirty="0">
                <a:solidFill>
                  <a:srgbClr val="0000FF"/>
                </a:solidFill>
                <a:latin typeface="Comic Sans MS" panose="030F0702030302020204" pitchFamily="66" charset="0"/>
              </a:rPr>
              <a:t>For the blue curve:</a:t>
            </a:r>
          </a:p>
        </p:txBody>
      </p:sp>
      <mc:AlternateContent xmlns:mc="http://schemas.openxmlformats.org/markup-compatibility/2006" xmlns:a14="http://schemas.microsoft.com/office/drawing/2010/main">
        <mc:Choice Requires="a14">
          <p:sp>
            <p:nvSpPr>
              <p:cNvPr id="23" name="TextBox 22"/>
              <p:cNvSpPr txBox="1"/>
              <p:nvPr/>
            </p:nvSpPr>
            <p:spPr>
              <a:xfrm>
                <a:off x="7010400" y="1676400"/>
                <a:ext cx="12192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𝑟</m:t>
                      </m:r>
                      <m:r>
                        <a:rPr lang="en-GB" sz="1600" b="0" i="1" smtClean="0">
                          <a:latin typeface="Cambria Math"/>
                        </a:rPr>
                        <m:t>=5</m:t>
                      </m:r>
                      <m:r>
                        <a:rPr lang="en-GB" sz="1600" b="0" i="1" smtClean="0">
                          <a:latin typeface="Cambria Math"/>
                        </a:rPr>
                        <m:t>𝑐𝑜𝑠</m:t>
                      </m:r>
                      <m:r>
                        <a:rPr lang="en-GB" sz="1600" b="0" i="1" smtClean="0">
                          <a:latin typeface="Cambria Math"/>
                          <a:ea typeface="Cambria Math"/>
                        </a:rPr>
                        <m:t>𝜃</m:t>
                      </m:r>
                    </m:oMath>
                  </m:oMathPara>
                </a14:m>
                <a:endParaRPr lang="en-GB" sz="1600" dirty="0"/>
              </a:p>
            </p:txBody>
          </p:sp>
        </mc:Choice>
        <mc:Fallback xmlns="">
          <p:sp>
            <p:nvSpPr>
              <p:cNvPr id="23" name="TextBox 22"/>
              <p:cNvSpPr txBox="1">
                <a:spLocks noRot="1" noChangeAspect="1" noMove="1" noResize="1" noEditPoints="1" noAdjustHandles="1" noChangeArrowheads="1" noChangeShapeType="1" noTextEdit="1"/>
              </p:cNvSpPr>
              <p:nvPr/>
            </p:nvSpPr>
            <p:spPr>
              <a:xfrm>
                <a:off x="7010400" y="1676400"/>
                <a:ext cx="1219200" cy="338554"/>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6858000" y="1981200"/>
                <a:ext cx="762000" cy="5123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𝛼</m:t>
                      </m:r>
                      <m:r>
                        <a:rPr lang="en-GB" sz="1600" b="0" i="1" smtClean="0">
                          <a:latin typeface="Cambria Math"/>
                        </a:rPr>
                        <m:t>=</m:t>
                      </m:r>
                      <m:f>
                        <m:fPr>
                          <m:ctrlPr>
                            <a:rPr lang="en-GB" sz="1600" i="1">
                              <a:latin typeface="Cambria Math" panose="02040503050406030204" pitchFamily="18" charset="0"/>
                            </a:rPr>
                          </m:ctrlPr>
                        </m:fPr>
                        <m:num>
                          <m:r>
                            <a:rPr lang="en-GB" sz="1600" i="1">
                              <a:latin typeface="Cambria Math"/>
                              <a:ea typeface="Cambria Math"/>
                            </a:rPr>
                            <m:t>𝜋</m:t>
                          </m:r>
                        </m:num>
                        <m:den>
                          <m:r>
                            <a:rPr lang="en-GB" sz="1600" i="1">
                              <a:latin typeface="Cambria Math"/>
                            </a:rPr>
                            <m:t>3</m:t>
                          </m:r>
                        </m:den>
                      </m:f>
                    </m:oMath>
                  </m:oMathPara>
                </a14:m>
                <a:endParaRPr lang="en-GB" sz="1600" dirty="0"/>
              </a:p>
            </p:txBody>
          </p:sp>
        </mc:Choice>
        <mc:Fallback xmlns="">
          <p:sp>
            <p:nvSpPr>
              <p:cNvPr id="26" name="TextBox 25"/>
              <p:cNvSpPr txBox="1">
                <a:spLocks noRot="1" noChangeAspect="1" noMove="1" noResize="1" noEditPoints="1" noAdjustHandles="1" noChangeArrowheads="1" noChangeShapeType="1" noTextEdit="1"/>
              </p:cNvSpPr>
              <p:nvPr/>
            </p:nvSpPr>
            <p:spPr>
              <a:xfrm>
                <a:off x="6858000" y="1981200"/>
                <a:ext cx="762000" cy="512384"/>
              </a:xfrm>
              <a:prstGeom prst="rect">
                <a:avLst/>
              </a:prstGeom>
              <a:blipFill>
                <a:blip r:embed="rId4"/>
                <a:stretch>
                  <a:fillRect b="-3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7543800" y="1981200"/>
                <a:ext cx="762000" cy="5123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𝛽</m:t>
                      </m:r>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ea typeface="Cambria Math"/>
                            </a:rPr>
                            <m:t>𝜋</m:t>
                          </m:r>
                        </m:num>
                        <m:den>
                          <m:r>
                            <a:rPr lang="en-GB" sz="1600" b="0" i="1" smtClean="0">
                              <a:latin typeface="Cambria Math"/>
                            </a:rPr>
                            <m:t>2</m:t>
                          </m:r>
                        </m:den>
                      </m:f>
                    </m:oMath>
                  </m:oMathPara>
                </a14:m>
                <a:endParaRPr lang="en-GB" sz="1600" dirty="0"/>
              </a:p>
            </p:txBody>
          </p:sp>
        </mc:Choice>
        <mc:Fallback xmlns="">
          <p:sp>
            <p:nvSpPr>
              <p:cNvPr id="27" name="TextBox 26"/>
              <p:cNvSpPr txBox="1">
                <a:spLocks noRot="1" noChangeAspect="1" noMove="1" noResize="1" noEditPoints="1" noAdjustHandles="1" noChangeArrowheads="1" noChangeShapeType="1" noTextEdit="1"/>
              </p:cNvSpPr>
              <p:nvPr/>
            </p:nvSpPr>
            <p:spPr>
              <a:xfrm>
                <a:off x="7543800" y="1981200"/>
                <a:ext cx="762000" cy="512384"/>
              </a:xfrm>
              <a:prstGeom prst="rect">
                <a:avLst/>
              </a:prstGeom>
              <a:blipFill>
                <a:blip r:embed="rId5"/>
                <a:stretch>
                  <a:fillRect b="-3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1905000" y="0"/>
                <a:ext cx="2029595"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𝑐𝑜𝑠</m:t>
                      </m:r>
                      <m:r>
                        <a:rPr lang="en-GB" sz="1600" b="0" i="1" smtClean="0">
                          <a:latin typeface="Cambria Math"/>
                        </a:rPr>
                        <m:t>2</m:t>
                      </m:r>
                      <m:r>
                        <a:rPr lang="en-GB" sz="1600" b="0" i="1" smtClean="0">
                          <a:latin typeface="Cambria Math"/>
                          <a:ea typeface="Cambria Math"/>
                        </a:rPr>
                        <m:t>𝜃</m:t>
                      </m:r>
                      <m:r>
                        <a:rPr lang="en-GB" sz="1600" b="0" i="1" smtClean="0">
                          <a:latin typeface="Cambria Math"/>
                          <a:ea typeface="Cambria Math"/>
                        </a:rPr>
                        <m:t>=2</m:t>
                      </m:r>
                      <m:sSup>
                        <m:sSupPr>
                          <m:ctrlPr>
                            <a:rPr lang="en-GB" sz="1600" b="0" i="1" smtClean="0">
                              <a:latin typeface="Cambria Math" panose="02040503050406030204" pitchFamily="18" charset="0"/>
                              <a:ea typeface="Cambria Math"/>
                            </a:rPr>
                          </m:ctrlPr>
                        </m:sSupPr>
                        <m:e>
                          <m:r>
                            <a:rPr lang="en-GB" sz="1600" b="0" i="1" smtClean="0">
                              <a:latin typeface="Cambria Math"/>
                              <a:ea typeface="Cambria Math"/>
                            </a:rPr>
                            <m:t>𝑐𝑜𝑠</m:t>
                          </m:r>
                        </m:e>
                        <m:sup>
                          <m:r>
                            <a:rPr lang="en-GB" sz="1600" b="0" i="1" smtClean="0">
                              <a:latin typeface="Cambria Math"/>
                              <a:ea typeface="Cambria Math"/>
                            </a:rPr>
                            <m:t>2</m:t>
                          </m:r>
                        </m:sup>
                      </m:sSup>
                      <m:r>
                        <a:rPr lang="en-GB" sz="1600" b="0" i="1" smtClean="0">
                          <a:latin typeface="Cambria Math"/>
                          <a:ea typeface="Cambria Math"/>
                        </a:rPr>
                        <m:t>𝜃</m:t>
                      </m:r>
                      <m:r>
                        <a:rPr lang="en-GB" sz="1600" b="0" i="1" smtClean="0">
                          <a:latin typeface="Cambria Math"/>
                          <a:ea typeface="Cambria Math"/>
                        </a:rPr>
                        <m:t>−1</m:t>
                      </m:r>
                    </m:oMath>
                  </m:oMathPara>
                </a14:m>
                <a:endParaRPr lang="en-GB"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1905000" y="0"/>
                <a:ext cx="2029595" cy="338554"/>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4038600" y="1752600"/>
                <a:ext cx="1790362" cy="545534"/>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𝐴𝑟𝑒𝑎</m:t>
                      </m:r>
                      <m:r>
                        <a:rPr lang="en-GB" sz="1400" b="0" i="1" smtClean="0">
                          <a:latin typeface="Cambria Math"/>
                        </a:rPr>
                        <m:t>=</m:t>
                      </m:r>
                      <m:f>
                        <m:fPr>
                          <m:ctrlPr>
                            <a:rPr lang="en-US" sz="1400" i="1" smtClean="0">
                              <a:latin typeface="Cambria Math" panose="02040503050406030204" pitchFamily="18" charset="0"/>
                            </a:rPr>
                          </m:ctrlPr>
                        </m:fPr>
                        <m:num>
                          <m:r>
                            <a:rPr lang="en-GB" sz="1400" b="0" i="1" smtClean="0">
                              <a:latin typeface="Cambria Math"/>
                            </a:rPr>
                            <m:t>12</m:t>
                          </m:r>
                          <m:r>
                            <a:rPr lang="en-US" sz="1400" i="1">
                              <a:latin typeface="Cambria Math"/>
                              <a:ea typeface="Cambria Math"/>
                            </a:rPr>
                            <m:t>𝜋</m:t>
                          </m:r>
                          <m:r>
                            <a:rPr lang="en-GB" sz="1400" b="0" i="1" smtClean="0">
                              <a:latin typeface="Cambria Math"/>
                              <a:ea typeface="Cambria Math"/>
                            </a:rPr>
                            <m:t>+</m:t>
                          </m:r>
                          <m:r>
                            <a:rPr lang="en-GB" sz="1400" i="1">
                              <a:latin typeface="Cambria Math"/>
                              <a:ea typeface="Cambria Math"/>
                            </a:rPr>
                            <m:t>17</m:t>
                          </m:r>
                          <m:rad>
                            <m:radPr>
                              <m:degHide m:val="on"/>
                              <m:ctrlPr>
                                <a:rPr lang="en-GB" sz="1400" i="1">
                                  <a:latin typeface="Cambria Math" panose="02040503050406030204" pitchFamily="18" charset="0"/>
                                  <a:ea typeface="Cambria Math"/>
                                </a:rPr>
                              </m:ctrlPr>
                            </m:radPr>
                            <m:deg/>
                            <m:e>
                              <m:r>
                                <a:rPr lang="en-GB" sz="1400" i="1">
                                  <a:latin typeface="Cambria Math"/>
                                  <a:ea typeface="Cambria Math"/>
                                </a:rPr>
                                <m:t>3</m:t>
                              </m:r>
                            </m:e>
                          </m:rad>
                        </m:num>
                        <m:den>
                          <m:r>
                            <a:rPr lang="en-GB" sz="1400" b="0" i="1" smtClean="0">
                              <a:latin typeface="Cambria Math"/>
                              <a:ea typeface="Cambria Math"/>
                            </a:rPr>
                            <m:t>8</m:t>
                          </m:r>
                        </m:den>
                      </m:f>
                    </m:oMath>
                  </m:oMathPara>
                </a14:m>
                <a:endParaRPr lang="en-GB" sz="1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4038600" y="1752600"/>
                <a:ext cx="1790362" cy="545534"/>
              </a:xfrm>
              <a:prstGeom prst="rect">
                <a:avLst/>
              </a:prstGeom>
              <a:blipFill>
                <a:blip r:embed="rId7"/>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657600" y="2438400"/>
                <a:ext cx="1800686" cy="70000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GB" sz="1400" b="0" i="1" smtClean="0">
                              <a:latin typeface="Cambria Math"/>
                            </a:rPr>
                            <m:t>25</m:t>
                          </m:r>
                        </m:num>
                        <m:den>
                          <m:r>
                            <a:rPr lang="en-GB" sz="1400" b="0" i="1" smtClean="0">
                              <a:latin typeface="Cambria Math"/>
                            </a:rPr>
                            <m:t>2</m:t>
                          </m:r>
                        </m:den>
                      </m:f>
                      <m:nary>
                        <m:naryPr>
                          <m:ctrlPr>
                            <a:rPr lang="en-US" sz="1400" b="0" i="1" smtClean="0">
                              <a:latin typeface="Cambria Math" panose="02040503050406030204" pitchFamily="18" charset="0"/>
                            </a:rPr>
                          </m:ctrlPr>
                        </m:naryPr>
                        <m:sub>
                          <m:f>
                            <m:fPr>
                              <m:ctrlPr>
                                <a:rPr lang="en-GB" sz="1400" i="1">
                                  <a:latin typeface="Cambria Math" panose="02040503050406030204" pitchFamily="18" charset="0"/>
                                  <a:ea typeface="Cambria Math"/>
                                </a:rPr>
                              </m:ctrlPr>
                            </m:fPr>
                            <m:num>
                              <m:r>
                                <a:rPr lang="en-GB" sz="1400" i="1">
                                  <a:latin typeface="Cambria Math"/>
                                  <a:ea typeface="Cambria Math"/>
                                </a:rPr>
                                <m:t>𝜋</m:t>
                              </m:r>
                            </m:num>
                            <m:den>
                              <m:r>
                                <a:rPr lang="en-GB" sz="1400" i="1">
                                  <a:latin typeface="Cambria Math"/>
                                  <a:ea typeface="Cambria Math"/>
                                </a:rPr>
                                <m:t>3</m:t>
                              </m:r>
                            </m:den>
                          </m:f>
                        </m:sub>
                        <m:sup>
                          <m:f>
                            <m:fPr>
                              <m:ctrlPr>
                                <a:rPr lang="en-US" sz="1400" b="0" i="1" smtClean="0">
                                  <a:latin typeface="Cambria Math" panose="02040503050406030204" pitchFamily="18" charset="0"/>
                                  <a:ea typeface="Cambria Math"/>
                                </a:rPr>
                              </m:ctrlPr>
                            </m:fPr>
                            <m:num>
                              <m:r>
                                <a:rPr lang="en-US" sz="1400" i="1">
                                  <a:latin typeface="Cambria Math"/>
                                  <a:ea typeface="Cambria Math"/>
                                </a:rPr>
                                <m:t>𝜋</m:t>
                              </m:r>
                            </m:num>
                            <m:den>
                              <m:r>
                                <a:rPr lang="en-US" sz="1400" i="1">
                                  <a:latin typeface="Cambria Math"/>
                                  <a:ea typeface="Cambria Math"/>
                                </a:rPr>
                                <m:t>2</m:t>
                              </m:r>
                            </m:den>
                          </m:f>
                        </m:sup>
                        <m:e>
                          <m:r>
                            <a:rPr lang="en-GB" sz="1400" b="0" i="1" smtClean="0">
                              <a:latin typeface="Cambria Math"/>
                              <a:ea typeface="Cambria Math"/>
                            </a:rPr>
                            <m:t> </m:t>
                          </m:r>
                          <m:r>
                            <a:rPr lang="en-GB" sz="1400" b="0" i="1" smtClean="0">
                              <a:latin typeface="Cambria Math"/>
                              <a:ea typeface="Cambria Math"/>
                            </a:rPr>
                            <m:t>𝑐𝑜𝑠</m:t>
                          </m:r>
                          <m:r>
                            <a:rPr lang="en-GB" sz="1400" b="0" i="1" smtClean="0">
                              <a:latin typeface="Cambria Math"/>
                              <a:ea typeface="Cambria Math"/>
                            </a:rPr>
                            <m:t>2</m:t>
                          </m:r>
                          <m:r>
                            <a:rPr lang="en-GB" sz="1400" b="0" i="1" smtClean="0">
                              <a:latin typeface="Cambria Math"/>
                              <a:ea typeface="Cambria Math"/>
                            </a:rPr>
                            <m:t>𝜃</m:t>
                          </m:r>
                          <m:r>
                            <a:rPr lang="en-GB" sz="1400" b="0" i="1" smtClean="0">
                              <a:latin typeface="Cambria Math"/>
                              <a:ea typeface="Cambria Math"/>
                            </a:rPr>
                            <m:t>+1  </m:t>
                          </m:r>
                          <m:r>
                            <a:rPr lang="en-US" sz="1400" b="0" i="1" smtClean="0">
                              <a:latin typeface="Cambria Math"/>
                            </a:rPr>
                            <m:t>𝑑</m:t>
                          </m:r>
                          <m:r>
                            <a:rPr lang="en-US" sz="1400" b="0" i="1" smtClean="0">
                              <a:latin typeface="Cambria Math"/>
                              <a:ea typeface="Cambria Math"/>
                            </a:rPr>
                            <m:t>𝜃</m:t>
                          </m:r>
                        </m:e>
                      </m:nary>
                    </m:oMath>
                  </m:oMathPara>
                </a14:m>
                <a:endParaRPr lang="en-GB" sz="1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3657600" y="2438400"/>
                <a:ext cx="1800686" cy="700000"/>
              </a:xfrm>
              <a:prstGeom prst="rect">
                <a:avLst/>
              </a:prstGeom>
              <a:blipFill>
                <a:blip r:embed="rId8"/>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3657600" y="3200400"/>
                <a:ext cx="1614866" cy="708464"/>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GB" sz="1400" b="0" i="1" smtClean="0">
                              <a:latin typeface="Cambria Math"/>
                            </a:rPr>
                            <m:t>25</m:t>
                          </m:r>
                        </m:num>
                        <m:den>
                          <m:r>
                            <a:rPr lang="en-GB" sz="1400" b="0" i="1" smtClean="0">
                              <a:latin typeface="Cambria Math"/>
                            </a:rPr>
                            <m:t>2</m:t>
                          </m:r>
                        </m:den>
                      </m:f>
                      <m:sSubSup>
                        <m:sSubSupPr>
                          <m:ctrlPr>
                            <a:rPr lang="en-GB" sz="1400" b="0" i="1" smtClean="0">
                              <a:latin typeface="Cambria Math" panose="02040503050406030204" pitchFamily="18" charset="0"/>
                            </a:rPr>
                          </m:ctrlPr>
                        </m:sSubSupPr>
                        <m:e>
                          <m:d>
                            <m:dPr>
                              <m:begChr m:val="["/>
                              <m:endChr m:val="]"/>
                              <m:ctrlPr>
                                <a:rPr lang="en-GB" sz="1400" b="0" i="1" smtClean="0">
                                  <a:latin typeface="Cambria Math" panose="02040503050406030204" pitchFamily="18" charset="0"/>
                                </a:rPr>
                              </m:ctrlPr>
                            </m:dPr>
                            <m:e>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2</m:t>
                                  </m:r>
                                </m:den>
                              </m:f>
                              <m:r>
                                <a:rPr lang="en-GB" sz="1400" b="0" i="1" smtClean="0">
                                  <a:latin typeface="Cambria Math"/>
                                </a:rPr>
                                <m:t>𝑠𝑖𝑛</m:t>
                              </m:r>
                              <m:r>
                                <a:rPr lang="en-GB" sz="1400" b="0" i="1" smtClean="0">
                                  <a:latin typeface="Cambria Math"/>
                                </a:rPr>
                                <m:t>2</m:t>
                              </m:r>
                              <m:r>
                                <a:rPr lang="en-GB" sz="1400" b="0" i="1" smtClean="0">
                                  <a:latin typeface="Cambria Math"/>
                                  <a:ea typeface="Cambria Math"/>
                                </a:rPr>
                                <m:t>𝜃</m:t>
                              </m:r>
                              <m:r>
                                <a:rPr lang="en-GB" sz="1400" b="0" i="1" smtClean="0">
                                  <a:latin typeface="Cambria Math"/>
                                  <a:ea typeface="Cambria Math"/>
                                </a:rPr>
                                <m:t>+</m:t>
                              </m:r>
                              <m:r>
                                <a:rPr lang="en-GB" sz="1400" b="0" i="1" smtClean="0">
                                  <a:latin typeface="Cambria Math"/>
                                  <a:ea typeface="Cambria Math"/>
                                </a:rPr>
                                <m:t>𝜃</m:t>
                              </m:r>
                            </m:e>
                          </m:d>
                        </m:e>
                        <m:sub>
                          <m:f>
                            <m:fPr>
                              <m:ctrlPr>
                                <a:rPr lang="en-GB" sz="1400" b="0" i="1" smtClean="0">
                                  <a:latin typeface="Cambria Math" panose="02040503050406030204" pitchFamily="18" charset="0"/>
                                </a:rPr>
                              </m:ctrlPr>
                            </m:fPr>
                            <m:num>
                              <m:r>
                                <a:rPr lang="en-GB" sz="1400" b="0" i="1" smtClean="0">
                                  <a:latin typeface="Cambria Math"/>
                                  <a:ea typeface="Cambria Math"/>
                                </a:rPr>
                                <m:t>𝜋</m:t>
                              </m:r>
                            </m:num>
                            <m:den>
                              <m:r>
                                <a:rPr lang="en-GB" sz="1400" b="0" i="1" smtClean="0">
                                  <a:latin typeface="Cambria Math"/>
                                </a:rPr>
                                <m:t>3</m:t>
                              </m:r>
                            </m:den>
                          </m:f>
                        </m:sub>
                        <m:sup>
                          <m:f>
                            <m:fPr>
                              <m:ctrlPr>
                                <a:rPr lang="en-GB" sz="1400" b="0" i="1" smtClean="0">
                                  <a:latin typeface="Cambria Math" panose="02040503050406030204" pitchFamily="18" charset="0"/>
                                </a:rPr>
                              </m:ctrlPr>
                            </m:fPr>
                            <m:num>
                              <m:r>
                                <a:rPr lang="en-GB" sz="1400" b="0" i="1" smtClean="0">
                                  <a:latin typeface="Cambria Math"/>
                                  <a:ea typeface="Cambria Math"/>
                                </a:rPr>
                                <m:t>𝜋</m:t>
                              </m:r>
                            </m:num>
                            <m:den>
                              <m:r>
                                <a:rPr lang="en-GB" sz="1400" b="0" i="1" smtClean="0">
                                  <a:latin typeface="Cambria Math"/>
                                </a:rPr>
                                <m:t>2</m:t>
                              </m:r>
                            </m:den>
                          </m:f>
                        </m:sup>
                      </m:sSubSup>
                    </m:oMath>
                  </m:oMathPara>
                </a14:m>
                <a:endParaRPr lang="en-GB" sz="1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3657600" y="3200400"/>
                <a:ext cx="1614866" cy="708464"/>
              </a:xfrm>
              <a:prstGeom prst="rect">
                <a:avLst/>
              </a:prstGeom>
              <a:blipFill>
                <a:blip r:embed="rId9"/>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3657600" y="3962400"/>
                <a:ext cx="3015697" cy="576376"/>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GB" sz="1400" b="0" i="1" smtClean="0">
                              <a:latin typeface="Cambria Math"/>
                            </a:rPr>
                            <m:t>25</m:t>
                          </m:r>
                        </m:num>
                        <m:den>
                          <m:r>
                            <a:rPr lang="en-GB" sz="1400" b="0" i="1" smtClean="0">
                              <a:latin typeface="Cambria Math"/>
                            </a:rPr>
                            <m:t>2</m:t>
                          </m:r>
                        </m:den>
                      </m:f>
                      <m:d>
                        <m:dPr>
                          <m:begChr m:val="["/>
                          <m:endChr m:val="]"/>
                          <m:ctrlPr>
                            <a:rPr lang="en-GB" sz="1400" b="0" i="1" smtClean="0">
                              <a:latin typeface="Cambria Math" panose="02040503050406030204" pitchFamily="18" charset="0"/>
                            </a:rPr>
                          </m:ctrlPr>
                        </m:dPr>
                        <m:e>
                          <m:d>
                            <m:dPr>
                              <m:ctrlPr>
                                <a:rPr lang="en-GB" sz="1400" b="0" i="1" smtClean="0">
                                  <a:latin typeface="Cambria Math" panose="02040503050406030204" pitchFamily="18" charset="0"/>
                                </a:rPr>
                              </m:ctrlPr>
                            </m:dPr>
                            <m:e>
                              <m:f>
                                <m:fPr>
                                  <m:ctrlPr>
                                    <a:rPr lang="en-GB" sz="1400" i="1">
                                      <a:latin typeface="Cambria Math" panose="02040503050406030204" pitchFamily="18" charset="0"/>
                                    </a:rPr>
                                  </m:ctrlPr>
                                </m:fPr>
                                <m:num>
                                  <m:r>
                                    <a:rPr lang="en-GB" sz="1400" i="1">
                                      <a:latin typeface="Cambria Math"/>
                                    </a:rPr>
                                    <m:t>1</m:t>
                                  </m:r>
                                </m:num>
                                <m:den>
                                  <m:r>
                                    <a:rPr lang="en-GB" sz="1400" i="1">
                                      <a:latin typeface="Cambria Math"/>
                                    </a:rPr>
                                    <m:t>2</m:t>
                                  </m:r>
                                </m:den>
                              </m:f>
                              <m:r>
                                <a:rPr lang="en-GB" sz="1400" i="1">
                                  <a:latin typeface="Cambria Math"/>
                                </a:rPr>
                                <m:t>𝑠𝑖𝑛</m:t>
                              </m:r>
                              <m:r>
                                <a:rPr lang="en-GB" sz="1400" i="1" smtClean="0">
                                  <a:latin typeface="Cambria Math"/>
                                  <a:ea typeface="Cambria Math"/>
                                </a:rPr>
                                <m:t>𝜋</m:t>
                              </m:r>
                              <m:r>
                                <a:rPr lang="en-GB" sz="1400" b="0" i="1" smtClean="0">
                                  <a:latin typeface="Cambria Math"/>
                                  <a:ea typeface="Cambria Math"/>
                                </a:rPr>
                                <m:t>+</m:t>
                              </m:r>
                              <m:f>
                                <m:fPr>
                                  <m:ctrlPr>
                                    <a:rPr lang="en-GB" sz="1400" b="0" i="1" smtClean="0">
                                      <a:latin typeface="Cambria Math" panose="02040503050406030204" pitchFamily="18" charset="0"/>
                                      <a:ea typeface="Cambria Math"/>
                                    </a:rPr>
                                  </m:ctrlPr>
                                </m:fPr>
                                <m:num>
                                  <m:r>
                                    <a:rPr lang="en-GB" sz="1400" b="0" i="1" smtClean="0">
                                      <a:latin typeface="Cambria Math"/>
                                      <a:ea typeface="Cambria Math"/>
                                    </a:rPr>
                                    <m:t>𝜋</m:t>
                                  </m:r>
                                </m:num>
                                <m:den>
                                  <m:r>
                                    <a:rPr lang="en-GB" sz="1400" b="0" i="1" smtClean="0">
                                      <a:latin typeface="Cambria Math"/>
                                      <a:ea typeface="Cambria Math"/>
                                    </a:rPr>
                                    <m:t>2</m:t>
                                  </m:r>
                                </m:den>
                              </m:f>
                            </m:e>
                          </m:d>
                          <m:r>
                            <a:rPr lang="en-GB" sz="1400" b="0" i="1" smtClean="0">
                              <a:latin typeface="Cambria Math"/>
                            </a:rPr>
                            <m:t>−</m:t>
                          </m:r>
                          <m:d>
                            <m:dPr>
                              <m:ctrlPr>
                                <a:rPr lang="en-GB" sz="1400" b="0" i="1" smtClean="0">
                                  <a:latin typeface="Cambria Math" panose="02040503050406030204" pitchFamily="18" charset="0"/>
                                </a:rPr>
                              </m:ctrlPr>
                            </m:dPr>
                            <m:e>
                              <m:f>
                                <m:fPr>
                                  <m:ctrlPr>
                                    <a:rPr lang="en-GB" sz="1400" i="1">
                                      <a:latin typeface="Cambria Math" panose="02040503050406030204" pitchFamily="18" charset="0"/>
                                    </a:rPr>
                                  </m:ctrlPr>
                                </m:fPr>
                                <m:num>
                                  <m:r>
                                    <a:rPr lang="en-GB" sz="1400" i="1">
                                      <a:latin typeface="Cambria Math"/>
                                    </a:rPr>
                                    <m:t>1</m:t>
                                  </m:r>
                                </m:num>
                                <m:den>
                                  <m:r>
                                    <a:rPr lang="en-GB" sz="1400" i="1">
                                      <a:latin typeface="Cambria Math"/>
                                    </a:rPr>
                                    <m:t>2</m:t>
                                  </m:r>
                                </m:den>
                              </m:f>
                              <m:r>
                                <a:rPr lang="en-GB" sz="1400" i="1">
                                  <a:latin typeface="Cambria Math"/>
                                </a:rPr>
                                <m:t>𝑠𝑖𝑛</m:t>
                              </m:r>
                              <m:f>
                                <m:fPr>
                                  <m:ctrlPr>
                                    <a:rPr lang="en-GB" sz="1400" i="1" smtClean="0">
                                      <a:latin typeface="Cambria Math" panose="02040503050406030204" pitchFamily="18" charset="0"/>
                                    </a:rPr>
                                  </m:ctrlPr>
                                </m:fPr>
                                <m:num>
                                  <m:r>
                                    <a:rPr lang="en-GB" sz="1400" b="0" i="1" smtClean="0">
                                      <a:latin typeface="Cambria Math"/>
                                    </a:rPr>
                                    <m:t>2</m:t>
                                  </m:r>
                                  <m:r>
                                    <a:rPr lang="en-GB" sz="1400" b="0" i="1" smtClean="0">
                                      <a:latin typeface="Cambria Math"/>
                                      <a:ea typeface="Cambria Math"/>
                                    </a:rPr>
                                    <m:t>𝜋</m:t>
                                  </m:r>
                                </m:num>
                                <m:den>
                                  <m:r>
                                    <a:rPr lang="en-GB" sz="1400" b="0" i="1" smtClean="0">
                                      <a:latin typeface="Cambria Math"/>
                                    </a:rPr>
                                    <m:t>3</m:t>
                                  </m:r>
                                </m:den>
                              </m:f>
                              <m:r>
                                <a:rPr lang="en-GB" sz="1400" i="1">
                                  <a:latin typeface="Cambria Math"/>
                                  <a:ea typeface="Cambria Math"/>
                                </a:rPr>
                                <m:t>+</m:t>
                              </m:r>
                              <m:f>
                                <m:fPr>
                                  <m:ctrlPr>
                                    <a:rPr lang="en-GB" sz="1400" i="1">
                                      <a:latin typeface="Cambria Math" panose="02040503050406030204" pitchFamily="18" charset="0"/>
                                      <a:ea typeface="Cambria Math"/>
                                    </a:rPr>
                                  </m:ctrlPr>
                                </m:fPr>
                                <m:num>
                                  <m:r>
                                    <a:rPr lang="en-GB" sz="1400" i="1">
                                      <a:latin typeface="Cambria Math"/>
                                      <a:ea typeface="Cambria Math"/>
                                    </a:rPr>
                                    <m:t>𝜋</m:t>
                                  </m:r>
                                </m:num>
                                <m:den>
                                  <m:r>
                                    <a:rPr lang="en-GB" sz="1400" b="0" i="1" smtClean="0">
                                      <a:latin typeface="Cambria Math"/>
                                      <a:ea typeface="Cambria Math"/>
                                    </a:rPr>
                                    <m:t>3</m:t>
                                  </m:r>
                                </m:den>
                              </m:f>
                            </m:e>
                          </m:d>
                        </m:e>
                      </m:d>
                    </m:oMath>
                  </m:oMathPara>
                </a14:m>
                <a:endParaRPr lang="en-GB" sz="1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3657600" y="3962400"/>
                <a:ext cx="3015697" cy="576376"/>
              </a:xfrm>
              <a:prstGeom prst="rect">
                <a:avLst/>
              </a:prstGeom>
              <a:blipFill>
                <a:blip r:embed="rId10"/>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3657600" y="4572000"/>
                <a:ext cx="1905000" cy="601640"/>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GB" sz="1400" b="0" i="1" smtClean="0">
                              <a:latin typeface="Cambria Math"/>
                            </a:rPr>
                            <m:t>25</m:t>
                          </m:r>
                        </m:num>
                        <m:den>
                          <m:r>
                            <a:rPr lang="en-GB" sz="1400" b="0" i="1" smtClean="0">
                              <a:latin typeface="Cambria Math"/>
                            </a:rPr>
                            <m:t>2</m:t>
                          </m:r>
                        </m:den>
                      </m:f>
                      <m:d>
                        <m:dPr>
                          <m:begChr m:val="["/>
                          <m:endChr m:val="]"/>
                          <m:ctrlPr>
                            <a:rPr lang="en-GB" sz="1400" b="0" i="1" smtClean="0">
                              <a:latin typeface="Cambria Math" panose="02040503050406030204" pitchFamily="18" charset="0"/>
                            </a:rPr>
                          </m:ctrlPr>
                        </m:dPr>
                        <m:e>
                          <m:d>
                            <m:dPr>
                              <m:ctrlPr>
                                <a:rPr lang="en-GB" sz="1400" b="0" i="1" smtClean="0">
                                  <a:latin typeface="Cambria Math" panose="02040503050406030204" pitchFamily="18" charset="0"/>
                                </a:rPr>
                              </m:ctrlPr>
                            </m:dPr>
                            <m:e>
                              <m:f>
                                <m:fPr>
                                  <m:ctrlPr>
                                    <a:rPr lang="en-GB" sz="1400" b="0" i="1" smtClean="0">
                                      <a:latin typeface="Cambria Math" panose="02040503050406030204" pitchFamily="18" charset="0"/>
                                      <a:ea typeface="Cambria Math"/>
                                    </a:rPr>
                                  </m:ctrlPr>
                                </m:fPr>
                                <m:num>
                                  <m:r>
                                    <a:rPr lang="en-GB" sz="1400" b="0" i="1" smtClean="0">
                                      <a:latin typeface="Cambria Math"/>
                                      <a:ea typeface="Cambria Math"/>
                                    </a:rPr>
                                    <m:t>𝜋</m:t>
                                  </m:r>
                                </m:num>
                                <m:den>
                                  <m:r>
                                    <a:rPr lang="en-GB" sz="1400" b="0" i="1" smtClean="0">
                                      <a:latin typeface="Cambria Math"/>
                                      <a:ea typeface="Cambria Math"/>
                                    </a:rPr>
                                    <m:t>2</m:t>
                                  </m:r>
                                </m:den>
                              </m:f>
                            </m:e>
                          </m:d>
                          <m:r>
                            <a:rPr lang="en-GB" sz="1400" b="0" i="1" smtClean="0">
                              <a:latin typeface="Cambria Math"/>
                            </a:rPr>
                            <m:t>−</m:t>
                          </m:r>
                          <m:d>
                            <m:dPr>
                              <m:ctrlPr>
                                <a:rPr lang="en-GB" sz="1400" b="0" i="1" smtClean="0">
                                  <a:latin typeface="Cambria Math" panose="02040503050406030204" pitchFamily="18" charset="0"/>
                                </a:rPr>
                              </m:ctrlPr>
                            </m:dPr>
                            <m:e>
                              <m:f>
                                <m:fPr>
                                  <m:ctrlPr>
                                    <a:rPr lang="en-GB" sz="1400" i="1" smtClean="0">
                                      <a:latin typeface="Cambria Math" panose="02040503050406030204" pitchFamily="18" charset="0"/>
                                    </a:rPr>
                                  </m:ctrlPr>
                                </m:fPr>
                                <m:num>
                                  <m:rad>
                                    <m:radPr>
                                      <m:degHide m:val="on"/>
                                      <m:ctrlPr>
                                        <a:rPr lang="en-GB" sz="1400" i="1" smtClean="0">
                                          <a:latin typeface="Cambria Math" panose="02040503050406030204" pitchFamily="18" charset="0"/>
                                        </a:rPr>
                                      </m:ctrlPr>
                                    </m:radPr>
                                    <m:deg/>
                                    <m:e>
                                      <m:r>
                                        <a:rPr lang="en-GB" sz="1400" b="0" i="1" smtClean="0">
                                          <a:latin typeface="Cambria Math"/>
                                        </a:rPr>
                                        <m:t>3</m:t>
                                      </m:r>
                                    </m:e>
                                  </m:rad>
                                </m:num>
                                <m:den>
                                  <m:r>
                                    <a:rPr lang="en-GB" sz="1400" b="0" i="1" smtClean="0">
                                      <a:latin typeface="Cambria Math"/>
                                    </a:rPr>
                                    <m:t>4</m:t>
                                  </m:r>
                                </m:den>
                              </m:f>
                              <m:r>
                                <a:rPr lang="en-GB" sz="1400" i="1">
                                  <a:latin typeface="Cambria Math"/>
                                  <a:ea typeface="Cambria Math"/>
                                </a:rPr>
                                <m:t>+</m:t>
                              </m:r>
                              <m:f>
                                <m:fPr>
                                  <m:ctrlPr>
                                    <a:rPr lang="en-GB" sz="1400" i="1">
                                      <a:latin typeface="Cambria Math" panose="02040503050406030204" pitchFamily="18" charset="0"/>
                                      <a:ea typeface="Cambria Math"/>
                                    </a:rPr>
                                  </m:ctrlPr>
                                </m:fPr>
                                <m:num>
                                  <m:r>
                                    <a:rPr lang="en-GB" sz="1400" i="1">
                                      <a:latin typeface="Cambria Math"/>
                                      <a:ea typeface="Cambria Math"/>
                                    </a:rPr>
                                    <m:t>𝜋</m:t>
                                  </m:r>
                                </m:num>
                                <m:den>
                                  <m:r>
                                    <a:rPr lang="en-GB" sz="1400" b="0" i="1" smtClean="0">
                                      <a:latin typeface="Cambria Math"/>
                                      <a:ea typeface="Cambria Math"/>
                                    </a:rPr>
                                    <m:t>3</m:t>
                                  </m:r>
                                </m:den>
                              </m:f>
                            </m:e>
                          </m:d>
                        </m:e>
                      </m:d>
                    </m:oMath>
                  </m:oMathPara>
                </a14:m>
                <a:endParaRPr lang="en-GB" sz="1400" dirty="0"/>
              </a:p>
            </p:txBody>
          </p:sp>
        </mc:Choice>
        <mc:Fallback xmlns="">
          <p:sp>
            <p:nvSpPr>
              <p:cNvPr id="36" name="TextBox 35"/>
              <p:cNvSpPr txBox="1">
                <a:spLocks noRot="1" noChangeAspect="1" noMove="1" noResize="1" noEditPoints="1" noAdjustHandles="1" noChangeArrowheads="1" noChangeShapeType="1" noTextEdit="1"/>
              </p:cNvSpPr>
              <p:nvPr/>
            </p:nvSpPr>
            <p:spPr>
              <a:xfrm>
                <a:off x="3657600" y="4572000"/>
                <a:ext cx="1905000" cy="601640"/>
              </a:xfrm>
              <a:prstGeom prst="rect">
                <a:avLst/>
              </a:prstGeom>
              <a:blipFill>
                <a:blip r:embed="rId11"/>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3657600" y="5257800"/>
                <a:ext cx="2209800" cy="601640"/>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GB" sz="1400" b="0" i="1" smtClean="0">
                              <a:latin typeface="Cambria Math"/>
                            </a:rPr>
                            <m:t>25</m:t>
                          </m:r>
                        </m:num>
                        <m:den>
                          <m:r>
                            <a:rPr lang="en-GB" sz="1400" b="0" i="1" smtClean="0">
                              <a:latin typeface="Cambria Math"/>
                            </a:rPr>
                            <m:t>2</m:t>
                          </m:r>
                        </m:den>
                      </m:f>
                      <m:d>
                        <m:dPr>
                          <m:begChr m:val="["/>
                          <m:endChr m:val="]"/>
                          <m:ctrlPr>
                            <a:rPr lang="en-GB" sz="1400" b="0" i="1" smtClean="0">
                              <a:latin typeface="Cambria Math" panose="02040503050406030204" pitchFamily="18" charset="0"/>
                            </a:rPr>
                          </m:ctrlPr>
                        </m:dPr>
                        <m:e>
                          <m:d>
                            <m:dPr>
                              <m:ctrlPr>
                                <a:rPr lang="en-GB" sz="1400" b="0" i="1" smtClean="0">
                                  <a:latin typeface="Cambria Math" panose="02040503050406030204" pitchFamily="18" charset="0"/>
                                </a:rPr>
                              </m:ctrlPr>
                            </m:dPr>
                            <m:e>
                              <m:f>
                                <m:fPr>
                                  <m:ctrlPr>
                                    <a:rPr lang="en-GB" sz="1400" b="0" i="1" smtClean="0">
                                      <a:latin typeface="Cambria Math" panose="02040503050406030204" pitchFamily="18" charset="0"/>
                                      <a:ea typeface="Cambria Math"/>
                                    </a:rPr>
                                  </m:ctrlPr>
                                </m:fPr>
                                <m:num>
                                  <m:r>
                                    <a:rPr lang="en-GB" sz="1400" b="0" i="1" smtClean="0">
                                      <a:latin typeface="Cambria Math"/>
                                      <a:ea typeface="Cambria Math"/>
                                    </a:rPr>
                                    <m:t>6</m:t>
                                  </m:r>
                                  <m:r>
                                    <a:rPr lang="en-GB" sz="1400" b="0" i="1" smtClean="0">
                                      <a:latin typeface="Cambria Math"/>
                                      <a:ea typeface="Cambria Math"/>
                                    </a:rPr>
                                    <m:t>𝜋</m:t>
                                  </m:r>
                                </m:num>
                                <m:den>
                                  <m:r>
                                    <a:rPr lang="en-GB" sz="1400" b="0" i="1" smtClean="0">
                                      <a:latin typeface="Cambria Math"/>
                                      <a:ea typeface="Cambria Math"/>
                                    </a:rPr>
                                    <m:t>12</m:t>
                                  </m:r>
                                </m:den>
                              </m:f>
                            </m:e>
                          </m:d>
                          <m:r>
                            <a:rPr lang="en-GB" sz="1400" b="0" i="1" smtClean="0">
                              <a:latin typeface="Cambria Math"/>
                            </a:rPr>
                            <m:t>−</m:t>
                          </m:r>
                          <m:d>
                            <m:dPr>
                              <m:ctrlPr>
                                <a:rPr lang="en-GB" sz="1400" b="0" i="1" smtClean="0">
                                  <a:latin typeface="Cambria Math" panose="02040503050406030204" pitchFamily="18" charset="0"/>
                                </a:rPr>
                              </m:ctrlPr>
                            </m:dPr>
                            <m:e>
                              <m:f>
                                <m:fPr>
                                  <m:ctrlPr>
                                    <a:rPr lang="en-GB" sz="1400" i="1" smtClean="0">
                                      <a:latin typeface="Cambria Math" panose="02040503050406030204" pitchFamily="18" charset="0"/>
                                    </a:rPr>
                                  </m:ctrlPr>
                                </m:fPr>
                                <m:num>
                                  <m:r>
                                    <a:rPr lang="en-GB" sz="1400" b="0" i="1" smtClean="0">
                                      <a:latin typeface="Cambria Math"/>
                                    </a:rPr>
                                    <m:t>3</m:t>
                                  </m:r>
                                  <m:rad>
                                    <m:radPr>
                                      <m:degHide m:val="on"/>
                                      <m:ctrlPr>
                                        <a:rPr lang="en-GB" sz="1400" i="1" smtClean="0">
                                          <a:latin typeface="Cambria Math" panose="02040503050406030204" pitchFamily="18" charset="0"/>
                                        </a:rPr>
                                      </m:ctrlPr>
                                    </m:radPr>
                                    <m:deg/>
                                    <m:e>
                                      <m:r>
                                        <a:rPr lang="en-GB" sz="1400" b="0" i="1" smtClean="0">
                                          <a:latin typeface="Cambria Math"/>
                                        </a:rPr>
                                        <m:t>3</m:t>
                                      </m:r>
                                    </m:e>
                                  </m:rad>
                                </m:num>
                                <m:den>
                                  <m:r>
                                    <a:rPr lang="en-GB" sz="1400" b="0" i="1" smtClean="0">
                                      <a:latin typeface="Cambria Math"/>
                                    </a:rPr>
                                    <m:t>12</m:t>
                                  </m:r>
                                </m:den>
                              </m:f>
                              <m:r>
                                <a:rPr lang="en-GB" sz="1400" i="1">
                                  <a:latin typeface="Cambria Math"/>
                                  <a:ea typeface="Cambria Math"/>
                                </a:rPr>
                                <m:t>+</m:t>
                              </m:r>
                              <m:f>
                                <m:fPr>
                                  <m:ctrlPr>
                                    <a:rPr lang="en-GB" sz="1400" i="1">
                                      <a:latin typeface="Cambria Math" panose="02040503050406030204" pitchFamily="18" charset="0"/>
                                      <a:ea typeface="Cambria Math"/>
                                    </a:rPr>
                                  </m:ctrlPr>
                                </m:fPr>
                                <m:num>
                                  <m:r>
                                    <a:rPr lang="en-GB" sz="1400" b="0" i="1" smtClean="0">
                                      <a:latin typeface="Cambria Math"/>
                                      <a:ea typeface="Cambria Math"/>
                                    </a:rPr>
                                    <m:t>4</m:t>
                                  </m:r>
                                  <m:r>
                                    <a:rPr lang="en-GB" sz="1400" i="1">
                                      <a:latin typeface="Cambria Math"/>
                                      <a:ea typeface="Cambria Math"/>
                                    </a:rPr>
                                    <m:t>𝜋</m:t>
                                  </m:r>
                                </m:num>
                                <m:den>
                                  <m:r>
                                    <a:rPr lang="en-GB" sz="1400" b="0" i="1" smtClean="0">
                                      <a:latin typeface="Cambria Math"/>
                                      <a:ea typeface="Cambria Math"/>
                                    </a:rPr>
                                    <m:t>12</m:t>
                                  </m:r>
                                </m:den>
                              </m:f>
                            </m:e>
                          </m:d>
                        </m:e>
                      </m:d>
                    </m:oMath>
                  </m:oMathPara>
                </a14:m>
                <a:endParaRPr lang="en-GB" sz="1400" dirty="0"/>
              </a:p>
            </p:txBody>
          </p:sp>
        </mc:Choice>
        <mc:Fallback xmlns="">
          <p:sp>
            <p:nvSpPr>
              <p:cNvPr id="38" name="TextBox 37"/>
              <p:cNvSpPr txBox="1">
                <a:spLocks noRot="1" noChangeAspect="1" noMove="1" noResize="1" noEditPoints="1" noAdjustHandles="1" noChangeArrowheads="1" noChangeShapeType="1" noTextEdit="1"/>
              </p:cNvSpPr>
              <p:nvPr/>
            </p:nvSpPr>
            <p:spPr>
              <a:xfrm>
                <a:off x="3657600" y="5257800"/>
                <a:ext cx="2209800" cy="601640"/>
              </a:xfrm>
              <a:prstGeom prst="rect">
                <a:avLst/>
              </a:prstGeom>
              <a:blipFill>
                <a:blip r:embed="rId12"/>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3733800" y="5943600"/>
                <a:ext cx="1219200" cy="554126"/>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GB" sz="1400" b="0" i="1" smtClean="0">
                              <a:latin typeface="Cambria Math"/>
                            </a:rPr>
                            <m:t>50</m:t>
                          </m:r>
                          <m:r>
                            <a:rPr lang="en-GB" sz="1400" b="0" i="1" smtClean="0">
                              <a:latin typeface="Cambria Math"/>
                              <a:ea typeface="Cambria Math"/>
                            </a:rPr>
                            <m:t>𝜋</m:t>
                          </m:r>
                          <m:r>
                            <a:rPr lang="en-GB" sz="1400" b="0" i="1" smtClean="0">
                              <a:latin typeface="Cambria Math"/>
                              <a:ea typeface="Cambria Math"/>
                            </a:rPr>
                            <m:t>−75</m:t>
                          </m:r>
                          <m:rad>
                            <m:radPr>
                              <m:degHide m:val="on"/>
                              <m:ctrlPr>
                                <a:rPr lang="en-GB" sz="1400" b="0" i="1" smtClean="0">
                                  <a:latin typeface="Cambria Math" panose="02040503050406030204" pitchFamily="18" charset="0"/>
                                  <a:ea typeface="Cambria Math"/>
                                </a:rPr>
                              </m:ctrlPr>
                            </m:radPr>
                            <m:deg/>
                            <m:e>
                              <m:r>
                                <a:rPr lang="en-GB" sz="1400" b="0" i="1" smtClean="0">
                                  <a:latin typeface="Cambria Math"/>
                                  <a:ea typeface="Cambria Math"/>
                                </a:rPr>
                                <m:t>3</m:t>
                              </m:r>
                            </m:e>
                          </m:rad>
                        </m:num>
                        <m:den>
                          <m:r>
                            <a:rPr lang="en-GB" sz="1400" b="0" i="1" smtClean="0">
                              <a:latin typeface="Cambria Math"/>
                            </a:rPr>
                            <m:t>24</m:t>
                          </m:r>
                        </m:den>
                      </m:f>
                    </m:oMath>
                  </m:oMathPara>
                </a14:m>
                <a:endParaRPr lang="en-GB" sz="1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3733800" y="5943600"/>
                <a:ext cx="1219200" cy="554126"/>
              </a:xfrm>
              <a:prstGeom prst="rect">
                <a:avLst/>
              </a:prstGeom>
              <a:blipFill>
                <a:blip r:embed="rId13"/>
                <a:stretch>
                  <a:fillRect/>
                </a:stretch>
              </a:blipFill>
              <a:ln w="25400">
                <a:noFill/>
              </a:ln>
            </p:spPr>
            <p:txBody>
              <a:bodyPr/>
              <a:lstStyle/>
              <a:p>
                <a:r>
                  <a:rPr lang="en-GB">
                    <a:noFill/>
                  </a:rPr>
                  <a:t> </a:t>
                </a:r>
              </a:p>
            </p:txBody>
          </p:sp>
        </mc:Fallback>
      </mc:AlternateContent>
      <p:sp>
        <p:nvSpPr>
          <p:cNvPr id="41" name="Arc 40"/>
          <p:cNvSpPr/>
          <p:nvPr/>
        </p:nvSpPr>
        <p:spPr>
          <a:xfrm>
            <a:off x="5257800" y="2819400"/>
            <a:ext cx="381000" cy="762000"/>
          </a:xfrm>
          <a:prstGeom prst="arc">
            <a:avLst>
              <a:gd name="adj1" fmla="val 16200000"/>
              <a:gd name="adj2" fmla="val 5426045"/>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TextBox 48"/>
          <p:cNvSpPr txBox="1"/>
          <p:nvPr/>
        </p:nvSpPr>
        <p:spPr>
          <a:xfrm>
            <a:off x="5638800" y="2971800"/>
            <a:ext cx="2362200" cy="461665"/>
          </a:xfrm>
          <a:prstGeom prst="rect">
            <a:avLst/>
          </a:prstGeom>
          <a:noFill/>
        </p:spPr>
        <p:txBody>
          <a:bodyPr wrap="square" rtlCol="0">
            <a:spAutoFit/>
          </a:bodyPr>
          <a:lstStyle/>
          <a:p>
            <a:pPr algn="ctr"/>
            <a:r>
              <a:rPr lang="en-GB" sz="1200" dirty="0">
                <a:solidFill>
                  <a:srgbClr val="0000FF"/>
                </a:solidFill>
                <a:latin typeface="Comic Sans MS" panose="030F0702030302020204" pitchFamily="66" charset="0"/>
              </a:rPr>
              <a:t>Integrate each term, using ‘standard patterns’ if needed…</a:t>
            </a:r>
          </a:p>
        </p:txBody>
      </p:sp>
      <p:sp>
        <p:nvSpPr>
          <p:cNvPr id="50" name="Arc 49"/>
          <p:cNvSpPr/>
          <p:nvPr/>
        </p:nvSpPr>
        <p:spPr>
          <a:xfrm>
            <a:off x="6400800" y="3581400"/>
            <a:ext cx="381000" cy="685800"/>
          </a:xfrm>
          <a:prstGeom prst="arc">
            <a:avLst>
              <a:gd name="adj1" fmla="val 16200000"/>
              <a:gd name="adj2" fmla="val 5426045"/>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Arc 50"/>
          <p:cNvSpPr/>
          <p:nvPr/>
        </p:nvSpPr>
        <p:spPr>
          <a:xfrm>
            <a:off x="6400800" y="4267200"/>
            <a:ext cx="381000" cy="685800"/>
          </a:xfrm>
          <a:prstGeom prst="arc">
            <a:avLst>
              <a:gd name="adj1" fmla="val 16200000"/>
              <a:gd name="adj2" fmla="val 5426045"/>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Arc 51"/>
          <p:cNvSpPr/>
          <p:nvPr/>
        </p:nvSpPr>
        <p:spPr>
          <a:xfrm>
            <a:off x="5638800" y="4876800"/>
            <a:ext cx="381000" cy="685800"/>
          </a:xfrm>
          <a:prstGeom prst="arc">
            <a:avLst>
              <a:gd name="adj1" fmla="val 16200000"/>
              <a:gd name="adj2" fmla="val 5426045"/>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 name="Arc 53"/>
          <p:cNvSpPr/>
          <p:nvPr/>
        </p:nvSpPr>
        <p:spPr>
          <a:xfrm>
            <a:off x="5638800" y="5562600"/>
            <a:ext cx="381000" cy="685800"/>
          </a:xfrm>
          <a:prstGeom prst="arc">
            <a:avLst>
              <a:gd name="adj1" fmla="val 16200000"/>
              <a:gd name="adj2" fmla="val 5426045"/>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 name="TextBox 54"/>
          <p:cNvSpPr txBox="1"/>
          <p:nvPr/>
        </p:nvSpPr>
        <p:spPr>
          <a:xfrm>
            <a:off x="6761018" y="3505200"/>
            <a:ext cx="2362200" cy="830997"/>
          </a:xfrm>
          <a:prstGeom prst="rect">
            <a:avLst/>
          </a:prstGeom>
          <a:noFill/>
        </p:spPr>
        <p:txBody>
          <a:bodyPr wrap="square" rtlCol="0">
            <a:spAutoFit/>
          </a:bodyPr>
          <a:lstStyle/>
          <a:p>
            <a:pPr algn="ctr"/>
            <a:r>
              <a:rPr lang="en-GB" sz="1200" dirty="0">
                <a:solidFill>
                  <a:srgbClr val="0000FF"/>
                </a:solidFill>
                <a:latin typeface="Comic Sans MS" panose="030F0702030302020204" pitchFamily="66" charset="0"/>
              </a:rPr>
              <a:t>Sub in the limits (we do need to include both this time as neither will cancel a whole section out!)</a:t>
            </a:r>
          </a:p>
        </p:txBody>
      </p:sp>
      <p:sp>
        <p:nvSpPr>
          <p:cNvPr id="56" name="TextBox 55"/>
          <p:cNvSpPr txBox="1"/>
          <p:nvPr/>
        </p:nvSpPr>
        <p:spPr>
          <a:xfrm>
            <a:off x="6781800" y="4343400"/>
            <a:ext cx="1828800" cy="461665"/>
          </a:xfrm>
          <a:prstGeom prst="rect">
            <a:avLst/>
          </a:prstGeom>
          <a:noFill/>
        </p:spPr>
        <p:txBody>
          <a:bodyPr wrap="square" rtlCol="0">
            <a:spAutoFit/>
          </a:bodyPr>
          <a:lstStyle/>
          <a:p>
            <a:pPr algn="ctr"/>
            <a:r>
              <a:rPr lang="en-GB" sz="1200" dirty="0">
                <a:solidFill>
                  <a:srgbClr val="0000FF"/>
                </a:solidFill>
                <a:latin typeface="Comic Sans MS" panose="030F0702030302020204" pitchFamily="66" charset="0"/>
              </a:rPr>
              <a:t>Calculate each part as an exact value</a:t>
            </a:r>
          </a:p>
        </p:txBody>
      </p:sp>
      <p:sp>
        <p:nvSpPr>
          <p:cNvPr id="57" name="TextBox 56"/>
          <p:cNvSpPr txBox="1"/>
          <p:nvPr/>
        </p:nvSpPr>
        <p:spPr>
          <a:xfrm>
            <a:off x="6019800" y="5029200"/>
            <a:ext cx="1600200" cy="461665"/>
          </a:xfrm>
          <a:prstGeom prst="rect">
            <a:avLst/>
          </a:prstGeom>
          <a:noFill/>
        </p:spPr>
        <p:txBody>
          <a:bodyPr wrap="square" rtlCol="0">
            <a:spAutoFit/>
          </a:bodyPr>
          <a:lstStyle/>
          <a:p>
            <a:pPr algn="ctr"/>
            <a:r>
              <a:rPr lang="en-GB" sz="1200" dirty="0">
                <a:solidFill>
                  <a:srgbClr val="0000FF"/>
                </a:solidFill>
                <a:latin typeface="Comic Sans MS" panose="030F0702030302020204" pitchFamily="66" charset="0"/>
              </a:rPr>
              <a:t>Write with common denominators</a:t>
            </a:r>
          </a:p>
        </p:txBody>
      </p:sp>
      <p:sp>
        <p:nvSpPr>
          <p:cNvPr id="58" name="TextBox 57"/>
          <p:cNvSpPr txBox="1"/>
          <p:nvPr/>
        </p:nvSpPr>
        <p:spPr>
          <a:xfrm>
            <a:off x="5943600" y="5715000"/>
            <a:ext cx="1600200" cy="461665"/>
          </a:xfrm>
          <a:prstGeom prst="rect">
            <a:avLst/>
          </a:prstGeom>
          <a:noFill/>
        </p:spPr>
        <p:txBody>
          <a:bodyPr wrap="square" rtlCol="0">
            <a:spAutoFit/>
          </a:bodyPr>
          <a:lstStyle/>
          <a:p>
            <a:pPr algn="ctr"/>
            <a:r>
              <a:rPr lang="en-GB" sz="1200" dirty="0">
                <a:solidFill>
                  <a:srgbClr val="0000FF"/>
                </a:solidFill>
                <a:latin typeface="Comic Sans MS" panose="030F0702030302020204" pitchFamily="66" charset="0"/>
              </a:rPr>
              <a:t>Group up and multiply by </a:t>
            </a:r>
            <a:r>
              <a:rPr lang="en-GB" sz="1200" baseline="30000" dirty="0">
                <a:solidFill>
                  <a:srgbClr val="0000FF"/>
                </a:solidFill>
                <a:latin typeface="Comic Sans MS" panose="030F0702030302020204" pitchFamily="66" charset="0"/>
              </a:rPr>
              <a:t>25</a:t>
            </a:r>
            <a:r>
              <a:rPr lang="en-GB" sz="1200" dirty="0">
                <a:solidFill>
                  <a:srgbClr val="0000FF"/>
                </a:solidFill>
                <a:latin typeface="Comic Sans MS" panose="030F0702030302020204" pitchFamily="66" charset="0"/>
              </a:rPr>
              <a:t>/</a:t>
            </a:r>
            <a:r>
              <a:rPr lang="en-GB" sz="1200" baseline="-25000" dirty="0">
                <a:solidFill>
                  <a:srgbClr val="0000FF"/>
                </a:solidFill>
                <a:latin typeface="Comic Sans MS" panose="030F0702030302020204" pitchFamily="66" charset="0"/>
              </a:rPr>
              <a:t>2</a:t>
            </a:r>
          </a:p>
        </p:txBody>
      </p:sp>
      <p:sp>
        <p:nvSpPr>
          <p:cNvPr id="32" name="タイトル 1">
            <a:extLst>
              <a:ext uri="{FF2B5EF4-FFF2-40B4-BE49-F238E27FC236}">
                <a16:creationId xmlns:a16="http://schemas.microsoft.com/office/drawing/2014/main" id="{7DC9ACF6-CDF0-4E9A-86AC-86425A803C97}"/>
              </a:ext>
            </a:extLst>
          </p:cNvPr>
          <p:cNvSpPr>
            <a:spLocks noGrp="1"/>
          </p:cNvSpPr>
          <p:nvPr>
            <p:ph type="title"/>
          </p:nvPr>
        </p:nvSpPr>
        <p:spPr>
          <a:xfrm>
            <a:off x="628650" y="286524"/>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33" name="テキスト ボックス 32">
            <a:extLst>
              <a:ext uri="{FF2B5EF4-FFF2-40B4-BE49-F238E27FC236}">
                <a16:creationId xmlns:a16="http://schemas.microsoft.com/office/drawing/2014/main" id="{6418FD2D-2426-453E-AE8C-60C2A8EEB3D1}"/>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p:spTree>
    <p:extLst>
      <p:ext uri="{BB962C8B-B14F-4D97-AF65-F5344CB8AC3E}">
        <p14:creationId xmlns:p14="http://schemas.microsoft.com/office/powerpoint/2010/main" val="399192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horizont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blinds(horizontal)">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blinds(horizontal)">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blinds(horizontal)">
                                      <p:cBhvr>
                                        <p:cTn id="27" dur="500"/>
                                        <p:tgtEl>
                                          <p:spTgt spid="5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linds(horizontal)">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blinds(horizontal)">
                                      <p:cBhvr>
                                        <p:cTn id="37" dur="5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blinds(horizontal)">
                                      <p:cBhvr>
                                        <p:cTn id="42" dur="500"/>
                                        <p:tgtEl>
                                          <p:spTgt spid="5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linds(horizontal)">
                                      <p:cBhvr>
                                        <p:cTn id="47" dur="5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blinds(horizontal)">
                                      <p:cBhvr>
                                        <p:cTn id="52" dur="500"/>
                                        <p:tgtEl>
                                          <p:spTgt spid="5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blinds(horizontal)">
                                      <p:cBhvr>
                                        <p:cTn id="57" dur="500"/>
                                        <p:tgtEl>
                                          <p:spTgt spid="5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blinds(horizontal)">
                                      <p:cBhvr>
                                        <p:cTn id="62" dur="500"/>
                                        <p:tgtEl>
                                          <p:spTgt spid="3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blinds(horizontal)">
                                      <p:cBhvr>
                                        <p:cTn id="67" dur="500"/>
                                        <p:tgtEl>
                                          <p:spTgt spid="54"/>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blinds(horizontal)">
                                      <p:cBhvr>
                                        <p:cTn id="72" dur="500"/>
                                        <p:tgtEl>
                                          <p:spTgt spid="58"/>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blinds(horizontal)">
                                      <p:cBhvr>
                                        <p:cTn id="7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6" grpId="0"/>
      <p:bldP spid="38" grpId="0"/>
      <p:bldP spid="40" grpId="0"/>
      <p:bldP spid="41" grpId="0" animBg="1"/>
      <p:bldP spid="49" grpId="0"/>
      <p:bldP spid="50" grpId="0" animBg="1"/>
      <p:bldP spid="51" grpId="0" animBg="1"/>
      <p:bldP spid="52" grpId="0" animBg="1"/>
      <p:bldP spid="54" grpId="0" animBg="1"/>
      <p:bldP spid="55" grpId="0"/>
      <p:bldP spid="56" grpId="0"/>
      <p:bldP spid="57" grpId="0"/>
      <p:bldP spid="5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124200" cy="4232429"/>
          </a:xfrm>
        </p:spPr>
        <p:txBody>
          <a:bodyPr>
            <a:normAutofit lnSpcReduction="10000"/>
          </a:bodyPr>
          <a:lstStyle/>
          <a:p>
            <a:pPr marL="0" indent="0" algn="ctr">
              <a:buNone/>
            </a:pPr>
            <a:r>
              <a:rPr lang="en-GB" sz="1400" b="1" dirty="0">
                <a:latin typeface="Comic Sans MS" panose="030F0702030302020204" pitchFamily="66" charset="0"/>
              </a:rPr>
              <a:t>You can use Integration to find areas of sectors of curves, given their Polar equations</a:t>
            </a:r>
            <a:endParaRPr lang="en-GB" sz="1400" dirty="0">
              <a:latin typeface="Comic Sans MS" panose="030F0702030302020204" pitchFamily="66" charset="0"/>
            </a:endParaRPr>
          </a:p>
          <a:p>
            <a:pPr marL="0" indent="0" algn="ctr">
              <a:buNone/>
            </a:pPr>
            <a:endParaRPr lang="en-US" sz="1400" b="1" dirty="0">
              <a:latin typeface="Comic Sans MS" panose="030F0702030302020204" pitchFamily="66" charset="0"/>
            </a:endParaRPr>
          </a:p>
          <a:p>
            <a:pPr marL="0" indent="0" algn="ctr">
              <a:buNone/>
            </a:pPr>
            <a:r>
              <a:rPr lang="en-US" sz="1400" dirty="0">
                <a:latin typeface="Comic Sans MS" panose="030F0702030302020204" pitchFamily="66" charset="0"/>
              </a:rPr>
              <a:t>a) On the same diagram, sketch the curves with equations:</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r = 2 + cos</a:t>
            </a:r>
            <a:r>
              <a:rPr lang="el-GR" sz="1400" dirty="0">
                <a:latin typeface="Comic Sans MS" panose="030F0702030302020204" pitchFamily="66" charset="0"/>
                <a:sym typeface="Wingdings" panose="05000000000000000000" pitchFamily="2" charset="2"/>
              </a:rPr>
              <a:t>θ</a:t>
            </a: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r = 5cos</a:t>
            </a:r>
            <a:r>
              <a:rPr lang="el-GR" sz="1400" dirty="0">
                <a:latin typeface="Comic Sans MS" panose="030F0702030302020204" pitchFamily="66" charset="0"/>
                <a:sym typeface="Wingdings" panose="05000000000000000000" pitchFamily="2" charset="2"/>
              </a:rPr>
              <a:t>θ</a:t>
            </a: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b) Find the polar coordinates of the intersection of these curves</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r>
              <a:rPr lang="en-US" sz="1400" dirty="0">
                <a:latin typeface="Comic Sans MS" panose="030F0702030302020204" pitchFamily="66" charset="0"/>
                <a:sym typeface="Wingdings" panose="05000000000000000000" pitchFamily="2" charset="2"/>
              </a:rPr>
              <a:t>c) Find the exact value of the finite region bounded by the 2 curves</a:t>
            </a:r>
          </a:p>
        </p:txBody>
      </p:sp>
      <mc:AlternateContent xmlns:mc="http://schemas.openxmlformats.org/markup-compatibility/2006" xmlns:a14="http://schemas.microsoft.com/office/drawing/2010/main">
        <mc:Choice Requires="a14">
          <p:sp>
            <p:nvSpPr>
              <p:cNvPr id="53" name="TextBox 52"/>
              <p:cNvSpPr txBox="1"/>
              <p:nvPr/>
            </p:nvSpPr>
            <p:spPr>
              <a:xfrm>
                <a:off x="0" y="0"/>
                <a:ext cx="1856534" cy="65800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𝐴𝑟𝑒𝑎</m:t>
                      </m:r>
                      <m:r>
                        <a:rPr lang="en-US" sz="1600" b="0" i="1" smtClean="0">
                          <a:latin typeface="Cambria Math"/>
                        </a:rPr>
                        <m:t>=</m:t>
                      </m:r>
                      <m:f>
                        <m:fPr>
                          <m:ctrlPr>
                            <a:rPr lang="en-US" sz="1600" b="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2</m:t>
                          </m:r>
                        </m:den>
                      </m:f>
                      <m:nary>
                        <m:naryPr>
                          <m:ctrlPr>
                            <a:rPr lang="en-US" sz="1600" b="0" i="1" smtClean="0">
                              <a:latin typeface="Cambria Math" panose="02040503050406030204" pitchFamily="18" charset="0"/>
                            </a:rPr>
                          </m:ctrlPr>
                        </m:naryPr>
                        <m:sub>
                          <m:r>
                            <m:rPr>
                              <m:brk m:alnAt="23"/>
                            </m:rPr>
                            <a:rPr lang="en-US" sz="1600" b="0" i="1" smtClean="0">
                              <a:latin typeface="Cambria Math"/>
                              <a:ea typeface="Cambria Math"/>
                            </a:rPr>
                            <m:t>𝛼</m:t>
                          </m:r>
                        </m:sub>
                        <m:sup>
                          <m:r>
                            <a:rPr lang="en-US" sz="1600" b="0" i="1" smtClean="0">
                              <a:latin typeface="Cambria Math"/>
                              <a:ea typeface="Cambria Math"/>
                            </a:rPr>
                            <m:t>𝛽</m:t>
                          </m:r>
                        </m:sup>
                        <m:e>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 </m:t>
                          </m:r>
                          <m:r>
                            <a:rPr lang="en-US" sz="1600" b="0" i="1" smtClean="0">
                              <a:latin typeface="Cambria Math"/>
                            </a:rPr>
                            <m:t>𝑑</m:t>
                          </m:r>
                          <m:r>
                            <a:rPr lang="en-US" sz="1600" b="0" i="1" smtClean="0">
                              <a:latin typeface="Cambria Math"/>
                              <a:ea typeface="Cambria Math"/>
                            </a:rPr>
                            <m:t>𝜃</m:t>
                          </m:r>
                        </m:e>
                      </m:nary>
                    </m:oMath>
                  </m:oMathPara>
                </a14:m>
                <a:endParaRPr lang="en-GB" sz="1600" dirty="0"/>
              </a:p>
            </p:txBody>
          </p:sp>
        </mc:Choice>
        <mc:Fallback xmlns="">
          <p:sp>
            <p:nvSpPr>
              <p:cNvPr id="53" name="TextBox 52"/>
              <p:cNvSpPr txBox="1">
                <a:spLocks noRot="1" noChangeAspect="1" noMove="1" noResize="1" noEditPoints="1" noAdjustHandles="1" noChangeArrowheads="1" noChangeShapeType="1" noTextEdit="1"/>
              </p:cNvSpPr>
              <p:nvPr/>
            </p:nvSpPr>
            <p:spPr>
              <a:xfrm>
                <a:off x="0" y="0"/>
                <a:ext cx="1856534" cy="658001"/>
              </a:xfrm>
              <a:prstGeom prst="rect">
                <a:avLst/>
              </a:prstGeom>
              <a:blipFill>
                <a:blip r:embed="rId2"/>
                <a:stretch>
                  <a:fillRect/>
                </a:stretch>
              </a:blipFill>
              <a:ln w="25400">
                <a:solidFill>
                  <a:schemeClr val="tx1"/>
                </a:solidFill>
              </a:ln>
            </p:spPr>
            <p:txBody>
              <a:bodyPr/>
              <a:lstStyle/>
              <a:p>
                <a:r>
                  <a:rPr lang="en-GB">
                    <a:noFill/>
                  </a:rPr>
                  <a:t> </a:t>
                </a:r>
              </a:p>
            </p:txBody>
          </p:sp>
        </mc:Fallback>
      </mc:AlternateContent>
      <p:sp>
        <p:nvSpPr>
          <p:cNvPr id="6" name="TextBox 5"/>
          <p:cNvSpPr txBox="1"/>
          <p:nvPr/>
        </p:nvSpPr>
        <p:spPr>
          <a:xfrm>
            <a:off x="3962400" y="1371600"/>
            <a:ext cx="1943161" cy="338554"/>
          </a:xfrm>
          <a:prstGeom prst="rect">
            <a:avLst/>
          </a:prstGeom>
          <a:noFill/>
        </p:spPr>
        <p:txBody>
          <a:bodyPr wrap="none" rtlCol="0">
            <a:spAutoFit/>
          </a:bodyPr>
          <a:lstStyle/>
          <a:p>
            <a:pPr algn="ctr"/>
            <a:r>
              <a:rPr lang="en-GB" sz="1600" dirty="0">
                <a:solidFill>
                  <a:srgbClr val="FF0000"/>
                </a:solidFill>
                <a:latin typeface="Comic Sans MS" panose="030F0702030302020204" pitchFamily="66" charset="0"/>
              </a:rPr>
              <a:t>For the red curve:</a:t>
            </a:r>
          </a:p>
        </p:txBody>
      </p:sp>
      <p:sp>
        <p:nvSpPr>
          <p:cNvPr id="21" name="TextBox 20"/>
          <p:cNvSpPr txBox="1"/>
          <p:nvPr/>
        </p:nvSpPr>
        <p:spPr>
          <a:xfrm>
            <a:off x="6629400" y="1371600"/>
            <a:ext cx="2008884" cy="338554"/>
          </a:xfrm>
          <a:prstGeom prst="rect">
            <a:avLst/>
          </a:prstGeom>
          <a:noFill/>
        </p:spPr>
        <p:txBody>
          <a:bodyPr wrap="none" rtlCol="0">
            <a:spAutoFit/>
          </a:bodyPr>
          <a:lstStyle/>
          <a:p>
            <a:pPr algn="ctr"/>
            <a:r>
              <a:rPr lang="en-GB" sz="1600" dirty="0">
                <a:solidFill>
                  <a:srgbClr val="0000FF"/>
                </a:solidFill>
                <a:latin typeface="Comic Sans MS" panose="030F0702030302020204" pitchFamily="66" charset="0"/>
              </a:rPr>
              <a:t>For the blue curve:</a:t>
            </a:r>
          </a:p>
        </p:txBody>
      </p:sp>
      <mc:AlternateContent xmlns:mc="http://schemas.openxmlformats.org/markup-compatibility/2006" xmlns:a14="http://schemas.microsoft.com/office/drawing/2010/main">
        <mc:Choice Requires="a14">
          <p:sp>
            <p:nvSpPr>
              <p:cNvPr id="39" name="TextBox 38"/>
              <p:cNvSpPr txBox="1"/>
              <p:nvPr/>
            </p:nvSpPr>
            <p:spPr>
              <a:xfrm>
                <a:off x="1905000" y="0"/>
                <a:ext cx="2029595"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𝑐𝑜𝑠</m:t>
                      </m:r>
                      <m:r>
                        <a:rPr lang="en-GB" sz="1600" b="0" i="1" smtClean="0">
                          <a:latin typeface="Cambria Math"/>
                        </a:rPr>
                        <m:t>2</m:t>
                      </m:r>
                      <m:r>
                        <a:rPr lang="en-GB" sz="1600" b="0" i="1" smtClean="0">
                          <a:latin typeface="Cambria Math"/>
                          <a:ea typeface="Cambria Math"/>
                        </a:rPr>
                        <m:t>𝜃</m:t>
                      </m:r>
                      <m:r>
                        <a:rPr lang="en-GB" sz="1600" b="0" i="1" smtClean="0">
                          <a:latin typeface="Cambria Math"/>
                          <a:ea typeface="Cambria Math"/>
                        </a:rPr>
                        <m:t>=2</m:t>
                      </m:r>
                      <m:sSup>
                        <m:sSupPr>
                          <m:ctrlPr>
                            <a:rPr lang="en-GB" sz="1600" b="0" i="1" smtClean="0">
                              <a:latin typeface="Cambria Math" panose="02040503050406030204" pitchFamily="18" charset="0"/>
                              <a:ea typeface="Cambria Math"/>
                            </a:rPr>
                          </m:ctrlPr>
                        </m:sSupPr>
                        <m:e>
                          <m:r>
                            <a:rPr lang="en-GB" sz="1600" b="0" i="1" smtClean="0">
                              <a:latin typeface="Cambria Math"/>
                              <a:ea typeface="Cambria Math"/>
                            </a:rPr>
                            <m:t>𝑐𝑜𝑠</m:t>
                          </m:r>
                        </m:e>
                        <m:sup>
                          <m:r>
                            <a:rPr lang="en-GB" sz="1600" b="0" i="1" smtClean="0">
                              <a:latin typeface="Cambria Math"/>
                              <a:ea typeface="Cambria Math"/>
                            </a:rPr>
                            <m:t>2</m:t>
                          </m:r>
                        </m:sup>
                      </m:sSup>
                      <m:r>
                        <a:rPr lang="en-GB" sz="1600" b="0" i="1" smtClean="0">
                          <a:latin typeface="Cambria Math"/>
                          <a:ea typeface="Cambria Math"/>
                        </a:rPr>
                        <m:t>𝜃</m:t>
                      </m:r>
                      <m:r>
                        <a:rPr lang="en-GB" sz="1600" b="0" i="1" smtClean="0">
                          <a:latin typeface="Cambria Math"/>
                          <a:ea typeface="Cambria Math"/>
                        </a:rPr>
                        <m:t>−1</m:t>
                      </m:r>
                    </m:oMath>
                  </m:oMathPara>
                </a14:m>
                <a:endParaRPr lang="en-GB"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1905000" y="0"/>
                <a:ext cx="2029595" cy="33855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4038600" y="1752600"/>
                <a:ext cx="1790362" cy="545534"/>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𝐴𝑟𝑒𝑎</m:t>
                      </m:r>
                      <m:r>
                        <a:rPr lang="en-GB" sz="1400" b="0" i="1" smtClean="0">
                          <a:latin typeface="Cambria Math"/>
                        </a:rPr>
                        <m:t>=</m:t>
                      </m:r>
                      <m:f>
                        <m:fPr>
                          <m:ctrlPr>
                            <a:rPr lang="en-US" sz="1400" i="1" smtClean="0">
                              <a:latin typeface="Cambria Math" panose="02040503050406030204" pitchFamily="18" charset="0"/>
                            </a:rPr>
                          </m:ctrlPr>
                        </m:fPr>
                        <m:num>
                          <m:r>
                            <a:rPr lang="en-GB" sz="1400" b="0" i="1" smtClean="0">
                              <a:latin typeface="Cambria Math"/>
                            </a:rPr>
                            <m:t>12</m:t>
                          </m:r>
                          <m:r>
                            <a:rPr lang="en-US" sz="1400" i="1">
                              <a:latin typeface="Cambria Math"/>
                              <a:ea typeface="Cambria Math"/>
                            </a:rPr>
                            <m:t>𝜋</m:t>
                          </m:r>
                          <m:r>
                            <a:rPr lang="en-GB" sz="1400" b="0" i="1" smtClean="0">
                              <a:latin typeface="Cambria Math"/>
                              <a:ea typeface="Cambria Math"/>
                            </a:rPr>
                            <m:t>+</m:t>
                          </m:r>
                          <m:r>
                            <a:rPr lang="en-GB" sz="1400" i="1">
                              <a:latin typeface="Cambria Math"/>
                              <a:ea typeface="Cambria Math"/>
                            </a:rPr>
                            <m:t>17</m:t>
                          </m:r>
                          <m:rad>
                            <m:radPr>
                              <m:degHide m:val="on"/>
                              <m:ctrlPr>
                                <a:rPr lang="en-GB" sz="1400" i="1">
                                  <a:latin typeface="Cambria Math" panose="02040503050406030204" pitchFamily="18" charset="0"/>
                                  <a:ea typeface="Cambria Math"/>
                                </a:rPr>
                              </m:ctrlPr>
                            </m:radPr>
                            <m:deg/>
                            <m:e>
                              <m:r>
                                <a:rPr lang="en-GB" sz="1400" i="1">
                                  <a:latin typeface="Cambria Math"/>
                                  <a:ea typeface="Cambria Math"/>
                                </a:rPr>
                                <m:t>3</m:t>
                              </m:r>
                            </m:e>
                          </m:rad>
                        </m:num>
                        <m:den>
                          <m:r>
                            <a:rPr lang="en-GB" sz="1400" b="0" i="1" smtClean="0">
                              <a:latin typeface="Cambria Math"/>
                              <a:ea typeface="Cambria Math"/>
                            </a:rPr>
                            <m:t>8</m:t>
                          </m:r>
                        </m:den>
                      </m:f>
                    </m:oMath>
                  </m:oMathPara>
                </a14:m>
                <a:endParaRPr lang="en-GB" sz="1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4038600" y="1752600"/>
                <a:ext cx="1790362" cy="545534"/>
              </a:xfrm>
              <a:prstGeom prst="rect">
                <a:avLst/>
              </a:prstGeom>
              <a:blipFill>
                <a:blip r:embed="rId4"/>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6705600" y="1752600"/>
                <a:ext cx="1828800" cy="544123"/>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𝐴𝑟𝑒𝑎</m:t>
                      </m:r>
                      <m:r>
                        <a:rPr lang="en-GB" sz="1400" b="0" i="1" smtClean="0">
                          <a:latin typeface="Cambria Math"/>
                        </a:rPr>
                        <m:t>=</m:t>
                      </m:r>
                      <m:f>
                        <m:fPr>
                          <m:ctrlPr>
                            <a:rPr lang="en-US" sz="1400" b="0" i="1" smtClean="0">
                              <a:latin typeface="Cambria Math" panose="02040503050406030204" pitchFamily="18" charset="0"/>
                            </a:rPr>
                          </m:ctrlPr>
                        </m:fPr>
                        <m:num>
                          <m:r>
                            <a:rPr lang="en-GB" sz="1400" b="0" i="1" smtClean="0">
                              <a:latin typeface="Cambria Math"/>
                            </a:rPr>
                            <m:t>50</m:t>
                          </m:r>
                          <m:r>
                            <a:rPr lang="en-GB" sz="1400" b="0" i="1" smtClean="0">
                              <a:latin typeface="Cambria Math"/>
                              <a:ea typeface="Cambria Math"/>
                            </a:rPr>
                            <m:t>𝜋</m:t>
                          </m:r>
                          <m:r>
                            <a:rPr lang="en-GB" sz="1400" b="0" i="1" smtClean="0">
                              <a:latin typeface="Cambria Math"/>
                              <a:ea typeface="Cambria Math"/>
                            </a:rPr>
                            <m:t>−75</m:t>
                          </m:r>
                          <m:rad>
                            <m:radPr>
                              <m:degHide m:val="on"/>
                              <m:ctrlPr>
                                <a:rPr lang="en-GB" sz="1400" b="0" i="1" smtClean="0">
                                  <a:latin typeface="Cambria Math" panose="02040503050406030204" pitchFamily="18" charset="0"/>
                                  <a:ea typeface="Cambria Math"/>
                                </a:rPr>
                              </m:ctrlPr>
                            </m:radPr>
                            <m:deg/>
                            <m:e>
                              <m:r>
                                <a:rPr lang="en-GB" sz="1400" b="0" i="1" smtClean="0">
                                  <a:latin typeface="Cambria Math"/>
                                  <a:ea typeface="Cambria Math"/>
                                </a:rPr>
                                <m:t>3</m:t>
                              </m:r>
                            </m:e>
                          </m:rad>
                        </m:num>
                        <m:den>
                          <m:r>
                            <a:rPr lang="en-GB" sz="1400" b="0" i="1" smtClean="0">
                              <a:latin typeface="Cambria Math"/>
                            </a:rPr>
                            <m:t>24</m:t>
                          </m:r>
                        </m:den>
                      </m:f>
                    </m:oMath>
                  </m:oMathPara>
                </a14:m>
                <a:endParaRPr lang="en-GB" sz="1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6705600" y="1752600"/>
                <a:ext cx="1828800" cy="544123"/>
              </a:xfrm>
              <a:prstGeom prst="rect">
                <a:avLst/>
              </a:prstGeom>
              <a:blipFill>
                <a:blip r:embed="rId5"/>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3733800" y="2971800"/>
                <a:ext cx="2316981" cy="545534"/>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r>
                            <a:rPr lang="en-GB" sz="1400" b="0" i="1" smtClean="0">
                              <a:latin typeface="Cambria Math"/>
                            </a:rPr>
                            <m:t>12</m:t>
                          </m:r>
                          <m:r>
                            <a:rPr lang="en-US" sz="1400" i="1">
                              <a:latin typeface="Cambria Math"/>
                              <a:ea typeface="Cambria Math"/>
                            </a:rPr>
                            <m:t>𝜋</m:t>
                          </m:r>
                          <m:r>
                            <a:rPr lang="en-GB" sz="1400" b="0" i="1" smtClean="0">
                              <a:latin typeface="Cambria Math"/>
                              <a:ea typeface="Cambria Math"/>
                            </a:rPr>
                            <m:t>+</m:t>
                          </m:r>
                          <m:r>
                            <a:rPr lang="en-GB" sz="1400" i="1">
                              <a:latin typeface="Cambria Math"/>
                              <a:ea typeface="Cambria Math"/>
                            </a:rPr>
                            <m:t>17</m:t>
                          </m:r>
                          <m:rad>
                            <m:radPr>
                              <m:degHide m:val="on"/>
                              <m:ctrlPr>
                                <a:rPr lang="en-GB" sz="1400" i="1">
                                  <a:latin typeface="Cambria Math" panose="02040503050406030204" pitchFamily="18" charset="0"/>
                                  <a:ea typeface="Cambria Math"/>
                                </a:rPr>
                              </m:ctrlPr>
                            </m:radPr>
                            <m:deg/>
                            <m:e>
                              <m:r>
                                <a:rPr lang="en-GB" sz="1400" i="1">
                                  <a:latin typeface="Cambria Math"/>
                                  <a:ea typeface="Cambria Math"/>
                                </a:rPr>
                                <m:t>3</m:t>
                              </m:r>
                            </m:e>
                          </m:rad>
                        </m:num>
                        <m:den>
                          <m:r>
                            <a:rPr lang="en-GB" sz="1400" b="0" i="1" smtClean="0">
                              <a:latin typeface="Cambria Math"/>
                              <a:ea typeface="Cambria Math"/>
                            </a:rPr>
                            <m:t>8</m:t>
                          </m:r>
                        </m:den>
                      </m:f>
                      <m:r>
                        <a:rPr lang="en-GB" sz="1400" b="0" i="1" smtClean="0">
                          <a:latin typeface="Cambria Math"/>
                          <a:ea typeface="Cambria Math"/>
                        </a:rPr>
                        <m:t>+</m:t>
                      </m:r>
                      <m:f>
                        <m:fPr>
                          <m:ctrlPr>
                            <a:rPr lang="en-US" sz="1400" i="1">
                              <a:latin typeface="Cambria Math" panose="02040503050406030204" pitchFamily="18" charset="0"/>
                            </a:rPr>
                          </m:ctrlPr>
                        </m:fPr>
                        <m:num>
                          <m:r>
                            <a:rPr lang="en-GB" sz="1400" i="1">
                              <a:latin typeface="Cambria Math"/>
                            </a:rPr>
                            <m:t>50</m:t>
                          </m:r>
                          <m:r>
                            <a:rPr lang="en-GB" sz="1400" i="1">
                              <a:latin typeface="Cambria Math"/>
                              <a:ea typeface="Cambria Math"/>
                            </a:rPr>
                            <m:t>𝜋</m:t>
                          </m:r>
                          <m:r>
                            <a:rPr lang="en-GB" sz="1400" i="1">
                              <a:latin typeface="Cambria Math"/>
                              <a:ea typeface="Cambria Math"/>
                            </a:rPr>
                            <m:t>−75</m:t>
                          </m:r>
                          <m:rad>
                            <m:radPr>
                              <m:degHide m:val="on"/>
                              <m:ctrlPr>
                                <a:rPr lang="en-GB" sz="1400" i="1">
                                  <a:latin typeface="Cambria Math" panose="02040503050406030204" pitchFamily="18" charset="0"/>
                                  <a:ea typeface="Cambria Math"/>
                                </a:rPr>
                              </m:ctrlPr>
                            </m:radPr>
                            <m:deg/>
                            <m:e>
                              <m:r>
                                <a:rPr lang="en-GB" sz="1400" i="1">
                                  <a:latin typeface="Cambria Math"/>
                                  <a:ea typeface="Cambria Math"/>
                                </a:rPr>
                                <m:t>3</m:t>
                              </m:r>
                            </m:e>
                          </m:rad>
                        </m:num>
                        <m:den>
                          <m:r>
                            <a:rPr lang="en-GB" sz="1400" i="1">
                              <a:latin typeface="Cambria Math"/>
                            </a:rPr>
                            <m:t>24</m:t>
                          </m:r>
                        </m:den>
                      </m:f>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3733800" y="2971800"/>
                <a:ext cx="2316981" cy="545534"/>
              </a:xfrm>
              <a:prstGeom prst="rect">
                <a:avLst/>
              </a:prstGeom>
              <a:blipFill>
                <a:blip r:embed="rId6"/>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3733800" y="3657600"/>
                <a:ext cx="2316981" cy="545534"/>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r>
                            <a:rPr lang="en-GB" sz="1400" b="0" i="1" smtClean="0">
                              <a:latin typeface="Cambria Math"/>
                            </a:rPr>
                            <m:t>36</m:t>
                          </m:r>
                          <m:r>
                            <a:rPr lang="en-US" sz="1400" i="1">
                              <a:latin typeface="Cambria Math"/>
                              <a:ea typeface="Cambria Math"/>
                            </a:rPr>
                            <m:t>𝜋</m:t>
                          </m:r>
                          <m:r>
                            <a:rPr lang="en-GB" sz="1400" b="0" i="1" smtClean="0">
                              <a:latin typeface="Cambria Math"/>
                              <a:ea typeface="Cambria Math"/>
                            </a:rPr>
                            <m:t>+51</m:t>
                          </m:r>
                          <m:rad>
                            <m:radPr>
                              <m:degHide m:val="on"/>
                              <m:ctrlPr>
                                <a:rPr lang="en-GB" sz="1400" i="1">
                                  <a:latin typeface="Cambria Math" panose="02040503050406030204" pitchFamily="18" charset="0"/>
                                  <a:ea typeface="Cambria Math"/>
                                </a:rPr>
                              </m:ctrlPr>
                            </m:radPr>
                            <m:deg/>
                            <m:e>
                              <m:r>
                                <a:rPr lang="en-GB" sz="1400" i="1">
                                  <a:latin typeface="Cambria Math"/>
                                  <a:ea typeface="Cambria Math"/>
                                </a:rPr>
                                <m:t>3</m:t>
                              </m:r>
                            </m:e>
                          </m:rad>
                        </m:num>
                        <m:den>
                          <m:r>
                            <a:rPr lang="en-GB" sz="1400" b="0" i="1" smtClean="0">
                              <a:latin typeface="Cambria Math"/>
                              <a:ea typeface="Cambria Math"/>
                            </a:rPr>
                            <m:t>24</m:t>
                          </m:r>
                        </m:den>
                      </m:f>
                      <m:r>
                        <a:rPr lang="en-GB" sz="1400" b="0" i="1" smtClean="0">
                          <a:latin typeface="Cambria Math"/>
                          <a:ea typeface="Cambria Math"/>
                        </a:rPr>
                        <m:t>+</m:t>
                      </m:r>
                      <m:f>
                        <m:fPr>
                          <m:ctrlPr>
                            <a:rPr lang="en-US" sz="1400" i="1">
                              <a:latin typeface="Cambria Math" panose="02040503050406030204" pitchFamily="18" charset="0"/>
                            </a:rPr>
                          </m:ctrlPr>
                        </m:fPr>
                        <m:num>
                          <m:r>
                            <a:rPr lang="en-GB" sz="1400" i="1">
                              <a:latin typeface="Cambria Math"/>
                            </a:rPr>
                            <m:t>50</m:t>
                          </m:r>
                          <m:r>
                            <a:rPr lang="en-GB" sz="1400" i="1">
                              <a:latin typeface="Cambria Math"/>
                              <a:ea typeface="Cambria Math"/>
                            </a:rPr>
                            <m:t>𝜋</m:t>
                          </m:r>
                          <m:r>
                            <a:rPr lang="en-GB" sz="1400" i="1">
                              <a:latin typeface="Cambria Math"/>
                              <a:ea typeface="Cambria Math"/>
                            </a:rPr>
                            <m:t>−75</m:t>
                          </m:r>
                          <m:rad>
                            <m:radPr>
                              <m:degHide m:val="on"/>
                              <m:ctrlPr>
                                <a:rPr lang="en-GB" sz="1400" i="1">
                                  <a:latin typeface="Cambria Math" panose="02040503050406030204" pitchFamily="18" charset="0"/>
                                  <a:ea typeface="Cambria Math"/>
                                </a:rPr>
                              </m:ctrlPr>
                            </m:radPr>
                            <m:deg/>
                            <m:e>
                              <m:r>
                                <a:rPr lang="en-GB" sz="1400" i="1">
                                  <a:latin typeface="Cambria Math"/>
                                  <a:ea typeface="Cambria Math"/>
                                </a:rPr>
                                <m:t>3</m:t>
                              </m:r>
                            </m:e>
                          </m:rad>
                        </m:num>
                        <m:den>
                          <m:r>
                            <a:rPr lang="en-GB" sz="1400" i="1">
                              <a:latin typeface="Cambria Math"/>
                            </a:rPr>
                            <m:t>24</m:t>
                          </m:r>
                        </m:den>
                      </m:f>
                    </m:oMath>
                  </m:oMathPara>
                </a14:m>
                <a:endParaRPr lang="en-GB" sz="1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3733800" y="3657600"/>
                <a:ext cx="2316981" cy="545534"/>
              </a:xfrm>
              <a:prstGeom prst="rect">
                <a:avLst/>
              </a:prstGeom>
              <a:blipFill>
                <a:blip r:embed="rId7"/>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733800" y="4343400"/>
                <a:ext cx="1163652" cy="544123"/>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r>
                            <a:rPr lang="en-GB" sz="1400" b="0" i="1" smtClean="0">
                              <a:latin typeface="Cambria Math"/>
                            </a:rPr>
                            <m:t>86</m:t>
                          </m:r>
                          <m:r>
                            <a:rPr lang="en-US" sz="1400" i="1">
                              <a:latin typeface="Cambria Math"/>
                              <a:ea typeface="Cambria Math"/>
                            </a:rPr>
                            <m:t>𝜋</m:t>
                          </m:r>
                          <m:r>
                            <a:rPr lang="en-GB" sz="1400" b="0" i="1" smtClean="0">
                              <a:latin typeface="Cambria Math"/>
                              <a:ea typeface="Cambria Math"/>
                            </a:rPr>
                            <m:t>−24</m:t>
                          </m:r>
                          <m:rad>
                            <m:radPr>
                              <m:degHide m:val="on"/>
                              <m:ctrlPr>
                                <a:rPr lang="en-GB" sz="1400" i="1">
                                  <a:latin typeface="Cambria Math" panose="02040503050406030204" pitchFamily="18" charset="0"/>
                                  <a:ea typeface="Cambria Math"/>
                                </a:rPr>
                              </m:ctrlPr>
                            </m:radPr>
                            <m:deg/>
                            <m:e>
                              <m:r>
                                <a:rPr lang="en-GB" sz="1400" i="1">
                                  <a:latin typeface="Cambria Math"/>
                                  <a:ea typeface="Cambria Math"/>
                                </a:rPr>
                                <m:t>3</m:t>
                              </m:r>
                            </m:e>
                          </m:rad>
                        </m:num>
                        <m:den>
                          <m:r>
                            <a:rPr lang="en-GB" sz="1400" b="0" i="1" smtClean="0">
                              <a:latin typeface="Cambria Math"/>
                              <a:ea typeface="Cambria Math"/>
                            </a:rPr>
                            <m:t>24</m:t>
                          </m:r>
                        </m:den>
                      </m:f>
                    </m:oMath>
                  </m:oMathPara>
                </a14:m>
                <a:endParaRPr lang="en-GB" sz="1400" dirty="0"/>
              </a:p>
            </p:txBody>
          </p:sp>
        </mc:Choice>
        <mc:Fallback xmlns="">
          <p:sp>
            <p:nvSpPr>
              <p:cNvPr id="34" name="TextBox 33"/>
              <p:cNvSpPr txBox="1">
                <a:spLocks noRot="1" noChangeAspect="1" noMove="1" noResize="1" noEditPoints="1" noAdjustHandles="1" noChangeArrowheads="1" noChangeShapeType="1" noTextEdit="1"/>
              </p:cNvSpPr>
              <p:nvPr/>
            </p:nvSpPr>
            <p:spPr>
              <a:xfrm>
                <a:off x="3733800" y="4343400"/>
                <a:ext cx="1163652" cy="544123"/>
              </a:xfrm>
              <a:prstGeom prst="rect">
                <a:avLst/>
              </a:prstGeom>
              <a:blipFill>
                <a:blip r:embed="rId8"/>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3733800" y="5029200"/>
                <a:ext cx="1163652" cy="544123"/>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r>
                            <a:rPr lang="en-GB" sz="1400" b="0" i="1" smtClean="0">
                              <a:latin typeface="Cambria Math"/>
                            </a:rPr>
                            <m:t>43</m:t>
                          </m:r>
                          <m:r>
                            <a:rPr lang="en-US" sz="1400" i="1">
                              <a:latin typeface="Cambria Math"/>
                              <a:ea typeface="Cambria Math"/>
                            </a:rPr>
                            <m:t>𝜋</m:t>
                          </m:r>
                          <m:r>
                            <a:rPr lang="en-GB" sz="1400" b="0" i="1" smtClean="0">
                              <a:latin typeface="Cambria Math"/>
                              <a:ea typeface="Cambria Math"/>
                            </a:rPr>
                            <m:t>−12</m:t>
                          </m:r>
                          <m:rad>
                            <m:radPr>
                              <m:degHide m:val="on"/>
                              <m:ctrlPr>
                                <a:rPr lang="en-GB" sz="1400" i="1">
                                  <a:latin typeface="Cambria Math" panose="02040503050406030204" pitchFamily="18" charset="0"/>
                                  <a:ea typeface="Cambria Math"/>
                                </a:rPr>
                              </m:ctrlPr>
                            </m:radPr>
                            <m:deg/>
                            <m:e>
                              <m:r>
                                <a:rPr lang="en-GB" sz="1400" i="1">
                                  <a:latin typeface="Cambria Math"/>
                                  <a:ea typeface="Cambria Math"/>
                                </a:rPr>
                                <m:t>3</m:t>
                              </m:r>
                            </m:e>
                          </m:rad>
                        </m:num>
                        <m:den>
                          <m:r>
                            <a:rPr lang="en-GB" sz="1400" b="0" i="1" smtClean="0">
                              <a:latin typeface="Cambria Math"/>
                              <a:ea typeface="Cambria Math"/>
                            </a:rPr>
                            <m:t>12</m:t>
                          </m:r>
                        </m:den>
                      </m:f>
                    </m:oMath>
                  </m:oMathPara>
                </a14:m>
                <a:endParaRPr lang="en-GB" sz="1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3733800" y="5029200"/>
                <a:ext cx="1163652" cy="544123"/>
              </a:xfrm>
              <a:prstGeom prst="rect">
                <a:avLst/>
              </a:prstGeom>
              <a:blipFill>
                <a:blip r:embed="rId9"/>
                <a:stretch>
                  <a:fillRect/>
                </a:stretch>
              </a:blipFill>
              <a:ln w="25400">
                <a:noFill/>
              </a:ln>
            </p:spPr>
            <p:txBody>
              <a:bodyPr/>
              <a:lstStyle/>
              <a:p>
                <a:r>
                  <a:rPr lang="en-GB">
                    <a:noFill/>
                  </a:rPr>
                  <a:t> </a:t>
                </a:r>
              </a:p>
            </p:txBody>
          </p:sp>
        </mc:Fallback>
      </mc:AlternateContent>
      <p:sp>
        <p:nvSpPr>
          <p:cNvPr id="42" name="Arc 41"/>
          <p:cNvSpPr/>
          <p:nvPr/>
        </p:nvSpPr>
        <p:spPr>
          <a:xfrm>
            <a:off x="6019800" y="3352800"/>
            <a:ext cx="381000" cy="6096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TextBox 42"/>
          <p:cNvSpPr txBox="1"/>
          <p:nvPr/>
        </p:nvSpPr>
        <p:spPr>
          <a:xfrm>
            <a:off x="6324600" y="3429000"/>
            <a:ext cx="1981200"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Write with a common denominator</a:t>
            </a:r>
          </a:p>
        </p:txBody>
      </p:sp>
      <p:sp>
        <p:nvSpPr>
          <p:cNvPr id="44" name="TextBox 43"/>
          <p:cNvSpPr txBox="1"/>
          <p:nvPr/>
        </p:nvSpPr>
        <p:spPr>
          <a:xfrm>
            <a:off x="3657600" y="2438400"/>
            <a:ext cx="5181600" cy="338554"/>
          </a:xfrm>
          <a:prstGeom prst="rect">
            <a:avLst/>
          </a:prstGeom>
          <a:noFill/>
        </p:spPr>
        <p:txBody>
          <a:bodyPr wrap="square" rtlCol="0">
            <a:spAutoFit/>
          </a:bodyPr>
          <a:lstStyle/>
          <a:p>
            <a:pPr algn="ctr"/>
            <a:r>
              <a:rPr lang="en-GB" sz="1600" dirty="0">
                <a:solidFill>
                  <a:srgbClr val="FF0000"/>
                </a:solidFill>
                <a:latin typeface="Comic Sans MS" panose="030F0702030302020204" pitchFamily="66" charset="0"/>
              </a:rPr>
              <a:t>Add these two areas together to get the total area!</a:t>
            </a:r>
          </a:p>
        </p:txBody>
      </p:sp>
      <p:sp>
        <p:nvSpPr>
          <p:cNvPr id="45" name="Arc 44"/>
          <p:cNvSpPr/>
          <p:nvPr/>
        </p:nvSpPr>
        <p:spPr>
          <a:xfrm>
            <a:off x="5867400" y="4038600"/>
            <a:ext cx="381000" cy="6096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Arc 45"/>
          <p:cNvSpPr/>
          <p:nvPr/>
        </p:nvSpPr>
        <p:spPr>
          <a:xfrm>
            <a:off x="4800600" y="4724400"/>
            <a:ext cx="381000" cy="6096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TextBox 46"/>
          <p:cNvSpPr txBox="1"/>
          <p:nvPr/>
        </p:nvSpPr>
        <p:spPr>
          <a:xfrm>
            <a:off x="6172200" y="4191000"/>
            <a:ext cx="1828800"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Add the numerators</a:t>
            </a:r>
          </a:p>
        </p:txBody>
      </p:sp>
      <p:sp>
        <p:nvSpPr>
          <p:cNvPr id="48" name="TextBox 47"/>
          <p:cNvSpPr txBox="1"/>
          <p:nvPr/>
        </p:nvSpPr>
        <p:spPr>
          <a:xfrm>
            <a:off x="5105400" y="4876800"/>
            <a:ext cx="1447800"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Divide all by 2</a:t>
            </a:r>
          </a:p>
        </p:txBody>
      </p:sp>
      <p:sp>
        <p:nvSpPr>
          <p:cNvPr id="60" name="TextBox 59"/>
          <p:cNvSpPr txBox="1"/>
          <p:nvPr/>
        </p:nvSpPr>
        <p:spPr>
          <a:xfrm>
            <a:off x="3505200" y="5638800"/>
            <a:ext cx="5334000" cy="954107"/>
          </a:xfrm>
          <a:prstGeom prst="rect">
            <a:avLst/>
          </a:prstGeom>
          <a:noFill/>
        </p:spPr>
        <p:txBody>
          <a:bodyPr wrap="square" rtlCol="0">
            <a:spAutoFit/>
          </a:bodyPr>
          <a:lstStyle/>
          <a:p>
            <a:pPr marL="171450" indent="-1714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These questions are often worth a lot of marks!</a:t>
            </a:r>
          </a:p>
          <a:p>
            <a:pPr marL="171450" indent="-1714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 Your calculate might not give you exact values for long sums, so you will need to be able to deal with the surds and fractions yourself!</a:t>
            </a:r>
            <a:endParaRPr lang="en-GB" sz="1400" dirty="0">
              <a:solidFill>
                <a:srgbClr val="FF0000"/>
              </a:solidFill>
              <a:latin typeface="Comic Sans MS" panose="030F0702030302020204" pitchFamily="66" charset="0"/>
            </a:endParaRPr>
          </a:p>
        </p:txBody>
      </p:sp>
      <p:sp>
        <p:nvSpPr>
          <p:cNvPr id="25" name="タイトル 1">
            <a:extLst>
              <a:ext uri="{FF2B5EF4-FFF2-40B4-BE49-F238E27FC236}">
                <a16:creationId xmlns:a16="http://schemas.microsoft.com/office/drawing/2014/main" id="{7972FC66-A0AA-43BC-99C4-397BD3177799}"/>
              </a:ext>
            </a:extLst>
          </p:cNvPr>
          <p:cNvSpPr>
            <a:spLocks noGrp="1"/>
          </p:cNvSpPr>
          <p:nvPr>
            <p:ph type="title"/>
          </p:nvPr>
        </p:nvSpPr>
        <p:spPr>
          <a:xfrm>
            <a:off x="628650" y="286524"/>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26" name="テキスト ボックス 25">
            <a:extLst>
              <a:ext uri="{FF2B5EF4-FFF2-40B4-BE49-F238E27FC236}">
                <a16:creationId xmlns:a16="http://schemas.microsoft.com/office/drawing/2014/main" id="{29920545-7EAC-43B8-873D-893A90F6A578}"/>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5C</a:t>
            </a:r>
            <a:endParaRPr lang="en-GB" dirty="0">
              <a:latin typeface="Comic Sans MS" panose="030F0702030302020204" pitchFamily="66" charset="0"/>
            </a:endParaRPr>
          </a:p>
        </p:txBody>
      </p:sp>
    </p:spTree>
    <p:extLst>
      <p:ext uri="{BB962C8B-B14F-4D97-AF65-F5344CB8AC3E}">
        <p14:creationId xmlns:p14="http://schemas.microsoft.com/office/powerpoint/2010/main" val="414447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linds(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linds(horizontal)">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blinds(horizontal)">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linds(horizontal)">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blinds(horizontal)">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blinds(horizontal)">
                                      <p:cBhvr>
                                        <p:cTn id="37" dur="50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linds(horizontal)">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linds(horizontal)">
                                      <p:cBhvr>
                                        <p:cTn id="47" dur="5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blinds(horizontal)">
                                      <p:cBhvr>
                                        <p:cTn id="52" dur="500"/>
                                        <p:tgtEl>
                                          <p:spTgt spid="4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blinds(horizontal)">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60">
                                            <p:txEl>
                                              <p:pRg st="0" end="0"/>
                                            </p:txEl>
                                          </p:spTgt>
                                        </p:tgtEl>
                                        <p:attrNameLst>
                                          <p:attrName>style.visibility</p:attrName>
                                        </p:attrNameLst>
                                      </p:cBhvr>
                                      <p:to>
                                        <p:strVal val="visible"/>
                                      </p:to>
                                    </p:set>
                                    <p:animEffect transition="in" filter="blinds(horizontal)">
                                      <p:cBhvr>
                                        <p:cTn id="62" dur="500"/>
                                        <p:tgtEl>
                                          <p:spTgt spid="60">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60">
                                            <p:txEl>
                                              <p:pRg st="1" end="1"/>
                                            </p:txEl>
                                          </p:spTgt>
                                        </p:tgtEl>
                                        <p:attrNameLst>
                                          <p:attrName>style.visibility</p:attrName>
                                        </p:attrNameLst>
                                      </p:cBhvr>
                                      <p:to>
                                        <p:strVal val="visible"/>
                                      </p:to>
                                    </p:set>
                                    <p:animEffect transition="in" filter="blinds(horizontal)">
                                      <p:cBhvr>
                                        <p:cTn id="67" dur="500"/>
                                        <p:tgtEl>
                                          <p:spTgt spid="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42" grpId="0" animBg="1"/>
      <p:bldP spid="43" grpId="0"/>
      <p:bldP spid="44" grpId="0"/>
      <p:bldP spid="45" grpId="0" animBg="1"/>
      <p:bldP spid="46" grpId="0" animBg="1"/>
      <p:bldP spid="47" grpId="0"/>
      <p:bldP spid="48"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DB8E39B-EA44-453A-8CF7-C32DCB1EA9A9}"/>
              </a:ext>
            </a:extLst>
          </p:cNvPr>
          <p:cNvSpPr/>
          <p:nvPr/>
        </p:nvSpPr>
        <p:spPr>
          <a:xfrm>
            <a:off x="2036195" y="2567846"/>
            <a:ext cx="5195974" cy="2100575"/>
          </a:xfrm>
          <a:prstGeom prst="rect">
            <a:avLst/>
          </a:prstGeom>
          <a:noFill/>
        </p:spPr>
        <p:txBody>
          <a:bodyPr wrap="none" lIns="68580" tIns="34290" rIns="68580" bIns="34290">
            <a:spAutoFit/>
          </a:bodyPr>
          <a:lstStyle/>
          <a:p>
            <a:pPr algn="ctr"/>
            <a:r>
              <a:rPr lang="en-US" altLang="ja-JP" sz="6600" b="1" dirty="0">
                <a:ln w="38100">
                  <a:solidFill>
                    <a:srgbClr val="7030A0"/>
                  </a:solidFill>
                  <a:prstDash val="solid"/>
                </a:ln>
                <a:solidFill>
                  <a:srgbClr val="00B0F0"/>
                </a:solidFill>
                <a:latin typeface="Javanese Text" panose="02000000000000000000" pitchFamily="2" charset="0"/>
                <a:ea typeface="HGGyoshotai" panose="03000609000000000000" pitchFamily="65" charset="-128"/>
                <a:cs typeface="Segoe UI Black" panose="020B0A02040204020203" pitchFamily="34" charset="0"/>
              </a:rPr>
              <a:t>Teachings for </a:t>
            </a:r>
          </a:p>
          <a:p>
            <a:pPr algn="ctr"/>
            <a:r>
              <a:rPr lang="en-US" altLang="ja-JP" sz="6600" b="1" dirty="0">
                <a:ln w="38100">
                  <a:solidFill>
                    <a:srgbClr val="7030A0"/>
                  </a:solidFill>
                  <a:prstDash val="solid"/>
                </a:ln>
                <a:solidFill>
                  <a:srgbClr val="00B0F0"/>
                </a:solidFill>
                <a:latin typeface="Javanese Text" panose="02000000000000000000" pitchFamily="2" charset="0"/>
                <a:ea typeface="HGGyoshotai" panose="03000609000000000000" pitchFamily="65" charset="-128"/>
                <a:cs typeface="Segoe UI Black" panose="020B0A02040204020203" pitchFamily="34" charset="0"/>
              </a:rPr>
              <a:t>Exercise 5D</a:t>
            </a:r>
            <a:endParaRPr lang="ja-JP" altLang="en-US" sz="6600" b="1" dirty="0">
              <a:ln w="38100">
                <a:solidFill>
                  <a:srgbClr val="7030A0"/>
                </a:solidFill>
                <a:prstDash val="solid"/>
              </a:ln>
              <a:solidFill>
                <a:srgbClr val="00B0F0"/>
              </a:solidFill>
              <a:latin typeface="Javanese Text" panose="02000000000000000000" pitchFamily="2" charset="0"/>
              <a:ea typeface="HGGyoshotai" panose="03000609000000000000" pitchFamily="65" charset="-128"/>
              <a:cs typeface="Segoe UI Black" panose="020B0A02040204020203" pitchFamily="34" charset="0"/>
            </a:endParaRPr>
          </a:p>
        </p:txBody>
      </p:sp>
    </p:spTree>
    <p:extLst>
      <p:ext uri="{BB962C8B-B14F-4D97-AF65-F5344CB8AC3E}">
        <p14:creationId xmlns:p14="http://schemas.microsoft.com/office/powerpoint/2010/main" val="38694591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25B704-C081-4EAE-BCE9-732DE7588AC5}"/>
              </a:ext>
            </a:extLst>
          </p:cNvPr>
          <p:cNvSpPr>
            <a:spLocks noGrp="1"/>
          </p:cNvSpPr>
          <p:nvPr>
            <p:ph type="title"/>
          </p:nvPr>
        </p:nvSpPr>
        <p:spPr>
          <a:xfrm>
            <a:off x="628650" y="304281"/>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4" name="テキスト ボックス 3">
            <a:extLst>
              <a:ext uri="{FF2B5EF4-FFF2-40B4-BE49-F238E27FC236}">
                <a16:creationId xmlns:a16="http://schemas.microsoft.com/office/drawing/2014/main" id="{6B541AC0-0713-47D7-9D98-F34D1BB5D915}"/>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5D</a:t>
            </a:r>
            <a:endParaRPr lang="en-GB" dirty="0">
              <a:latin typeface="Comic Sans MS" panose="030F0702030302020204" pitchFamily="66" charset="0"/>
            </a:endParaRPr>
          </a:p>
        </p:txBody>
      </p:sp>
      <p:sp>
        <p:nvSpPr>
          <p:cNvPr id="7" name="Content Placeholder 2">
            <a:extLst>
              <a:ext uri="{FF2B5EF4-FFF2-40B4-BE49-F238E27FC236}">
                <a16:creationId xmlns:a16="http://schemas.microsoft.com/office/drawing/2014/main" id="{AC4C70DA-7144-425E-9FD0-5EC682258E6F}"/>
              </a:ext>
            </a:extLst>
          </p:cNvPr>
          <p:cNvSpPr>
            <a:spLocks noGrp="1"/>
          </p:cNvSpPr>
          <p:nvPr>
            <p:ph idx="1"/>
          </p:nvPr>
        </p:nvSpPr>
        <p:spPr>
          <a:xfrm>
            <a:off x="152400" y="1600200"/>
            <a:ext cx="3429000" cy="4876800"/>
          </a:xfrm>
        </p:spPr>
        <p:txBody>
          <a:bodyPr>
            <a:normAutofit lnSpcReduction="10000"/>
          </a:bodyPr>
          <a:lstStyle/>
          <a:p>
            <a:pPr marL="0" indent="0" algn="ctr">
              <a:buNone/>
            </a:pPr>
            <a:r>
              <a:rPr lang="en-GB" sz="1400" b="1" dirty="0">
                <a:latin typeface="Comic Sans MS" panose="030F0702030302020204" pitchFamily="66" charset="0"/>
              </a:rPr>
              <a:t>You can use the Polar equation to find tangents to a curve that are parallel or perpendicular to the original line</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GB" sz="1400" dirty="0">
                <a:latin typeface="Comic Sans MS" panose="030F0702030302020204" pitchFamily="66" charset="0"/>
              </a:rPr>
              <a:t>We have looked at integration to find areas beneath polar curves</a:t>
            </a: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This final section looks at differentiating to find tangents to polar curves</a:t>
            </a:r>
          </a:p>
          <a:p>
            <a:pPr marL="0" indent="0" algn="ctr">
              <a:buNone/>
            </a:pPr>
            <a:endParaRPr lang="en-GB" sz="1400" dirty="0">
              <a:latin typeface="Comic Sans MS" panose="030F0702030302020204" pitchFamily="66" charset="0"/>
            </a:endParaRPr>
          </a:p>
          <a:p>
            <a:pPr algn="ctr">
              <a:buFont typeface="Wingdings"/>
              <a:buChar char="à"/>
            </a:pPr>
            <a:r>
              <a:rPr lang="en-GB" sz="1400" dirty="0">
                <a:latin typeface="Comic Sans MS" panose="030F0702030302020204" pitchFamily="66" charset="0"/>
                <a:sym typeface="Wingdings" panose="05000000000000000000" pitchFamily="2" charset="2"/>
              </a:rPr>
              <a:t>It is very similar to what you have done already – </a:t>
            </a:r>
            <a:r>
              <a:rPr lang="en-GB" sz="1400" dirty="0" err="1">
                <a:latin typeface="Comic Sans MS" panose="030F0702030302020204" pitchFamily="66" charset="0"/>
                <a:sym typeface="Wingdings" panose="05000000000000000000" pitchFamily="2" charset="2"/>
              </a:rPr>
              <a:t>ie</a:t>
            </a:r>
            <a:r>
              <a:rPr lang="en-GB" sz="1400" dirty="0">
                <a:latin typeface="Comic Sans MS" panose="030F0702030302020204" pitchFamily="66" charset="0"/>
                <a:sym typeface="Wingdings" panose="05000000000000000000" pitchFamily="2" charset="2"/>
              </a:rPr>
              <a:t>) Differentiating and setting the expression equal to 0</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a:latin typeface="Comic Sans MS" panose="030F0702030302020204" pitchFamily="66" charset="0"/>
                <a:sym typeface="Wingdings" panose="05000000000000000000" pitchFamily="2" charset="2"/>
              </a:rPr>
              <a:t>With polar equations we use them in a parametric form to make the process more straightforward…</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AE67A506-24AE-4265-9445-0FE2DFFF132B}"/>
                  </a:ext>
                </a:extLst>
              </p:cNvPr>
              <p:cNvSpPr txBox="1"/>
              <p:nvPr/>
            </p:nvSpPr>
            <p:spPr>
              <a:xfrm>
                <a:off x="4196765" y="4010993"/>
                <a:ext cx="913840" cy="9766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US" b="0" i="1" smtClean="0">
                              <a:latin typeface="Cambria Math" panose="02040503050406030204" pitchFamily="18" charset="0"/>
                            </a:rPr>
                            <m:t>𝑑𝑦</m:t>
                          </m:r>
                        </m:num>
                        <m:den>
                          <m:r>
                            <a:rPr lang="en-US" b="0" i="1" smtClean="0">
                              <a:latin typeface="Cambria Math" panose="02040503050406030204" pitchFamily="18" charset="0"/>
                            </a:rPr>
                            <m:t>𝑑𝑥</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f>
                            <m:fPr>
                              <m:ctrlPr>
                                <a:rPr lang="en-US" b="0" i="1" smtClean="0">
                                  <a:latin typeface="Cambria Math" panose="02040503050406030204" pitchFamily="18" charset="0"/>
                                </a:rPr>
                              </m:ctrlPr>
                            </m:fPr>
                            <m:num>
                              <m:r>
                                <a:rPr lang="en-US" b="0" i="1" smtClean="0">
                                  <a:latin typeface="Cambria Math" panose="02040503050406030204" pitchFamily="18" charset="0"/>
                                </a:rPr>
                                <m:t>𝑑𝑦</m:t>
                              </m:r>
                            </m:num>
                            <m:den>
                              <m:r>
                                <a:rPr lang="en-US" b="0" i="1" smtClean="0">
                                  <a:latin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𝜃</m:t>
                              </m:r>
                            </m:den>
                          </m:f>
                        </m:num>
                        <m:den>
                          <m:f>
                            <m:fPr>
                              <m:ctrlPr>
                                <a:rPr lang="en-US" b="0" i="1" smtClean="0">
                                  <a:latin typeface="Cambria Math" panose="02040503050406030204" pitchFamily="18" charset="0"/>
                                </a:rPr>
                              </m:ctrlPr>
                            </m:fPr>
                            <m:num>
                              <m:r>
                                <a:rPr lang="en-US" b="0" i="1" smtClean="0">
                                  <a:latin typeface="Cambria Math" panose="02040503050406030204" pitchFamily="18" charset="0"/>
                                </a:rPr>
                                <m:t>𝑑𝑥</m:t>
                              </m:r>
                            </m:num>
                            <m:den>
                              <m:r>
                                <a:rPr lang="en-US" b="0" i="1" smtClean="0">
                                  <a:latin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𝜃</m:t>
                              </m:r>
                            </m:den>
                          </m:f>
                        </m:den>
                      </m:f>
                    </m:oMath>
                  </m:oMathPara>
                </a14:m>
                <a:endParaRPr lang="en-GB" dirty="0"/>
              </a:p>
            </p:txBody>
          </p:sp>
        </mc:Choice>
        <mc:Fallback xmlns="">
          <p:sp>
            <p:nvSpPr>
              <p:cNvPr id="8" name="テキスト ボックス 7">
                <a:extLst>
                  <a:ext uri="{FF2B5EF4-FFF2-40B4-BE49-F238E27FC236}">
                    <a16:creationId xmlns:a16="http://schemas.microsoft.com/office/drawing/2014/main" id="{AE67A506-24AE-4265-9445-0FE2DFFF132B}"/>
                  </a:ext>
                </a:extLst>
              </p:cNvPr>
              <p:cNvSpPr txBox="1">
                <a:spLocks noRot="1" noChangeAspect="1" noMove="1" noResize="1" noEditPoints="1" noAdjustHandles="1" noChangeArrowheads="1" noChangeShapeType="1" noTextEdit="1"/>
              </p:cNvSpPr>
              <p:nvPr/>
            </p:nvSpPr>
            <p:spPr>
              <a:xfrm>
                <a:off x="4196765" y="4010993"/>
                <a:ext cx="913840" cy="976678"/>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450265EB-A380-479F-8407-BFCC6D31459C}"/>
                  </a:ext>
                </a:extLst>
              </p:cNvPr>
              <p:cNvSpPr txBox="1"/>
              <p:nvPr/>
            </p:nvSpPr>
            <p:spPr>
              <a:xfrm>
                <a:off x="4028792" y="1527531"/>
                <a:ext cx="4662535" cy="430887"/>
              </a:xfrm>
              <a:prstGeom prst="rect">
                <a:avLst/>
              </a:prstGeom>
              <a:noFill/>
            </p:spPr>
            <p:txBody>
              <a:bodyPr wrap="square" lIns="0" tIns="0" rIns="0" bIns="0" rtlCol="0">
                <a:spAutoFit/>
              </a:bodyPr>
              <a:lstStyle/>
              <a:p>
                <a:r>
                  <a:rPr lang="en-US" sz="1400" dirty="0">
                    <a:latin typeface="Comic Sans MS" panose="030F0702030302020204" pitchFamily="66" charset="0"/>
                  </a:rPr>
                  <a:t>If you are given </a:t>
                </a:r>
                <a14:m>
                  <m:oMath xmlns:m="http://schemas.openxmlformats.org/officeDocument/2006/math">
                    <m:r>
                      <a:rPr lang="en-US" sz="1400" b="0" i="1" smtClean="0">
                        <a:latin typeface="Cambria Math" panose="02040503050406030204" pitchFamily="18" charset="0"/>
                      </a:rPr>
                      <m:t>𝑟</m:t>
                    </m:r>
                    <m:r>
                      <a:rPr lang="en-US" sz="1400" b="0" i="1" smtClean="0">
                        <a:latin typeface="Cambria Math" panose="02040503050406030204" pitchFamily="18" charset="0"/>
                      </a:rPr>
                      <m:t>=</m:t>
                    </m:r>
                    <m:r>
                      <a:rPr lang="en-US" sz="1400" b="0" i="1" smtClean="0">
                        <a:latin typeface="Cambria Math" panose="02040503050406030204" pitchFamily="18" charset="0"/>
                      </a:rPr>
                      <m:t>𝑓</m:t>
                    </m:r>
                    <m:r>
                      <a:rPr lang="en-US" sz="1400" b="0" i="1" smtClean="0">
                        <a:latin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oMath>
                </a14:m>
                <a:r>
                  <a:rPr lang="en-GB" sz="1400" dirty="0">
                    <a:latin typeface="Comic Sans MS" panose="030F0702030302020204" pitchFamily="66" charset="0"/>
                  </a:rPr>
                  <a:t> in polar form, you can write it parametrically in cartesian form, in terms of </a:t>
                </a:r>
                <a14:m>
                  <m:oMath xmlns:m="http://schemas.openxmlformats.org/officeDocument/2006/math">
                    <m:r>
                      <a:rPr lang="en-GB" sz="1400" i="1" smtClean="0">
                        <a:latin typeface="Cambria Math" panose="02040503050406030204" pitchFamily="18" charset="0"/>
                        <a:ea typeface="Cambria Math" panose="02040503050406030204" pitchFamily="18" charset="0"/>
                      </a:rPr>
                      <m:t>𝜃</m:t>
                    </m:r>
                  </m:oMath>
                </a14:m>
                <a:endParaRPr lang="en-GB" sz="1400" dirty="0">
                  <a:latin typeface="Comic Sans MS" panose="030F0702030302020204" pitchFamily="66" charset="0"/>
                </a:endParaRPr>
              </a:p>
            </p:txBody>
          </p:sp>
        </mc:Choice>
        <mc:Fallback xmlns="">
          <p:sp>
            <p:nvSpPr>
              <p:cNvPr id="9" name="テキスト ボックス 8">
                <a:extLst>
                  <a:ext uri="{FF2B5EF4-FFF2-40B4-BE49-F238E27FC236}">
                    <a16:creationId xmlns:a16="http://schemas.microsoft.com/office/drawing/2014/main" id="{450265EB-A380-479F-8407-BFCC6D31459C}"/>
                  </a:ext>
                </a:extLst>
              </p:cNvPr>
              <p:cNvSpPr txBox="1">
                <a:spLocks noRot="1" noChangeAspect="1" noMove="1" noResize="1" noEditPoints="1" noAdjustHandles="1" noChangeArrowheads="1" noChangeShapeType="1" noTextEdit="1"/>
              </p:cNvSpPr>
              <p:nvPr/>
            </p:nvSpPr>
            <p:spPr>
              <a:xfrm>
                <a:off x="4028792" y="1527531"/>
                <a:ext cx="4662535" cy="430887"/>
              </a:xfrm>
              <a:prstGeom prst="rect">
                <a:avLst/>
              </a:prstGeom>
              <a:blipFill>
                <a:blip r:embed="rId3"/>
                <a:stretch>
                  <a:fillRect l="-2353" t="-14286" r="-1046" b="-2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80289B9B-5B93-434D-9742-368A2A18E520}"/>
                  </a:ext>
                </a:extLst>
              </p:cNvPr>
              <p:cNvSpPr txBox="1"/>
              <p:nvPr/>
            </p:nvSpPr>
            <p:spPr>
              <a:xfrm>
                <a:off x="4345224" y="2181050"/>
                <a:ext cx="83022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𝑥</m:t>
                      </m:r>
                      <m:r>
                        <a:rPr lang="en-US" sz="1400" b="0" i="1" smtClean="0">
                          <a:latin typeface="Cambria Math" panose="02040503050406030204" pitchFamily="18" charset="0"/>
                        </a:rPr>
                        <m:t>=</m:t>
                      </m:r>
                      <m:r>
                        <a:rPr lang="en-US" sz="1400" b="0" i="1" smtClean="0">
                          <a:latin typeface="Cambria Math" panose="02040503050406030204" pitchFamily="18" charset="0"/>
                        </a:rPr>
                        <m:t>𝑟𝑐𝑜𝑠</m:t>
                      </m:r>
                      <m:r>
                        <a:rPr lang="en-US" sz="1400" b="0" i="1" smtClean="0">
                          <a:latin typeface="Cambria Math" panose="02040503050406030204" pitchFamily="18" charset="0"/>
                          <a:ea typeface="Cambria Math" panose="02040503050406030204" pitchFamily="18" charset="0"/>
                        </a:rPr>
                        <m:t>𝜃</m:t>
                      </m:r>
                    </m:oMath>
                  </m:oMathPara>
                </a14:m>
                <a:endParaRPr lang="en-GB" sz="1400" dirty="0"/>
              </a:p>
            </p:txBody>
          </p:sp>
        </mc:Choice>
        <mc:Fallback xmlns="">
          <p:sp>
            <p:nvSpPr>
              <p:cNvPr id="10" name="テキスト ボックス 9">
                <a:extLst>
                  <a:ext uri="{FF2B5EF4-FFF2-40B4-BE49-F238E27FC236}">
                    <a16:creationId xmlns:a16="http://schemas.microsoft.com/office/drawing/2014/main" id="{80289B9B-5B93-434D-9742-368A2A18E520}"/>
                  </a:ext>
                </a:extLst>
              </p:cNvPr>
              <p:cNvSpPr txBox="1">
                <a:spLocks noRot="1" noChangeAspect="1" noMove="1" noResize="1" noEditPoints="1" noAdjustHandles="1" noChangeArrowheads="1" noChangeShapeType="1" noTextEdit="1"/>
              </p:cNvSpPr>
              <p:nvPr/>
            </p:nvSpPr>
            <p:spPr>
              <a:xfrm>
                <a:off x="4345224" y="2181050"/>
                <a:ext cx="830227" cy="215444"/>
              </a:xfrm>
              <a:prstGeom prst="rect">
                <a:avLst/>
              </a:prstGeom>
              <a:blipFill>
                <a:blip r:embed="rId4"/>
                <a:stretch>
                  <a:fillRect l="-2941" r="-2941"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7528567C-35ED-49F1-A3F8-F6FDCF986B2B}"/>
                  </a:ext>
                </a:extLst>
              </p:cNvPr>
              <p:cNvSpPr txBox="1"/>
              <p:nvPr/>
            </p:nvSpPr>
            <p:spPr>
              <a:xfrm>
                <a:off x="4345225" y="2552242"/>
                <a:ext cx="81182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𝑦</m:t>
                      </m:r>
                      <m:r>
                        <a:rPr lang="en-US" sz="1400" b="0" i="1" smtClean="0">
                          <a:latin typeface="Cambria Math" panose="02040503050406030204" pitchFamily="18" charset="0"/>
                        </a:rPr>
                        <m:t>=</m:t>
                      </m:r>
                      <m:r>
                        <a:rPr lang="en-US" sz="1400" b="0" i="1" smtClean="0">
                          <a:latin typeface="Cambria Math" panose="02040503050406030204" pitchFamily="18" charset="0"/>
                        </a:rPr>
                        <m:t>𝑟𝑠𝑖𝑛</m:t>
                      </m:r>
                      <m:r>
                        <a:rPr lang="en-US" sz="1400" b="0" i="1" smtClean="0">
                          <a:latin typeface="Cambria Math" panose="02040503050406030204" pitchFamily="18" charset="0"/>
                          <a:ea typeface="Cambria Math" panose="02040503050406030204" pitchFamily="18" charset="0"/>
                        </a:rPr>
                        <m:t>𝜃</m:t>
                      </m:r>
                    </m:oMath>
                  </m:oMathPara>
                </a14:m>
                <a:endParaRPr lang="en-GB" sz="1400" dirty="0"/>
              </a:p>
            </p:txBody>
          </p:sp>
        </mc:Choice>
        <mc:Fallback xmlns="">
          <p:sp>
            <p:nvSpPr>
              <p:cNvPr id="11" name="テキスト ボックス 10">
                <a:extLst>
                  <a:ext uri="{FF2B5EF4-FFF2-40B4-BE49-F238E27FC236}">
                    <a16:creationId xmlns:a16="http://schemas.microsoft.com/office/drawing/2014/main" id="{7528567C-35ED-49F1-A3F8-F6FDCF986B2B}"/>
                  </a:ext>
                </a:extLst>
              </p:cNvPr>
              <p:cNvSpPr txBox="1">
                <a:spLocks noRot="1" noChangeAspect="1" noMove="1" noResize="1" noEditPoints="1" noAdjustHandles="1" noChangeArrowheads="1" noChangeShapeType="1" noTextEdit="1"/>
              </p:cNvSpPr>
              <p:nvPr/>
            </p:nvSpPr>
            <p:spPr>
              <a:xfrm>
                <a:off x="4345225" y="2552242"/>
                <a:ext cx="811825" cy="215444"/>
              </a:xfrm>
              <a:prstGeom prst="rect">
                <a:avLst/>
              </a:prstGeom>
              <a:blipFill>
                <a:blip r:embed="rId5"/>
                <a:stretch>
                  <a:fillRect l="-5263" r="-3759" b="-228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0F969021-498A-4589-899B-CB12AD086AF2}"/>
                  </a:ext>
                </a:extLst>
              </p:cNvPr>
              <p:cNvSpPr txBox="1"/>
              <p:nvPr/>
            </p:nvSpPr>
            <p:spPr>
              <a:xfrm>
                <a:off x="5926577" y="2157919"/>
                <a:ext cx="110363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𝑥</m:t>
                      </m:r>
                      <m:r>
                        <a:rPr lang="en-US" sz="1400" b="0" i="1" smtClean="0">
                          <a:latin typeface="Cambria Math" panose="02040503050406030204" pitchFamily="18" charset="0"/>
                        </a:rPr>
                        <m:t>=</m:t>
                      </m:r>
                      <m:r>
                        <a:rPr lang="en-US" sz="1400" b="0" i="1" smtClean="0">
                          <a:latin typeface="Cambria Math" panose="02040503050406030204" pitchFamily="18" charset="0"/>
                        </a:rPr>
                        <m:t>𝑓</m:t>
                      </m:r>
                      <m:r>
                        <a:rPr lang="en-US" sz="1400" b="0" i="1" smtClean="0">
                          <a:latin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𝑐𝑜𝑠</m:t>
                      </m:r>
                      <m:r>
                        <a:rPr lang="en-US" sz="1400" b="0" i="1" smtClean="0">
                          <a:latin typeface="Cambria Math" panose="02040503050406030204" pitchFamily="18" charset="0"/>
                          <a:ea typeface="Cambria Math" panose="02040503050406030204" pitchFamily="18" charset="0"/>
                        </a:rPr>
                        <m:t>𝜃</m:t>
                      </m:r>
                    </m:oMath>
                  </m:oMathPara>
                </a14:m>
                <a:endParaRPr lang="en-GB" sz="1400" dirty="0"/>
              </a:p>
            </p:txBody>
          </p:sp>
        </mc:Choice>
        <mc:Fallback xmlns="">
          <p:sp>
            <p:nvSpPr>
              <p:cNvPr id="12" name="テキスト ボックス 11">
                <a:extLst>
                  <a:ext uri="{FF2B5EF4-FFF2-40B4-BE49-F238E27FC236}">
                    <a16:creationId xmlns:a16="http://schemas.microsoft.com/office/drawing/2014/main" id="{0F969021-498A-4589-899B-CB12AD086AF2}"/>
                  </a:ext>
                </a:extLst>
              </p:cNvPr>
              <p:cNvSpPr txBox="1">
                <a:spLocks noRot="1" noChangeAspect="1" noMove="1" noResize="1" noEditPoints="1" noAdjustHandles="1" noChangeArrowheads="1" noChangeShapeType="1" noTextEdit="1"/>
              </p:cNvSpPr>
              <p:nvPr/>
            </p:nvSpPr>
            <p:spPr>
              <a:xfrm>
                <a:off x="5926577" y="2157919"/>
                <a:ext cx="1103635" cy="215444"/>
              </a:xfrm>
              <a:prstGeom prst="rect">
                <a:avLst/>
              </a:prstGeom>
              <a:blipFill>
                <a:blip r:embed="rId6"/>
                <a:stretch>
                  <a:fillRect l="-1657" r="-2762" b="-3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DC237FE6-9AD5-4082-A3D4-3FA144850F63}"/>
                  </a:ext>
                </a:extLst>
              </p:cNvPr>
              <p:cNvSpPr txBox="1"/>
              <p:nvPr/>
            </p:nvSpPr>
            <p:spPr>
              <a:xfrm>
                <a:off x="5926578" y="2529111"/>
                <a:ext cx="108523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𝑦</m:t>
                      </m:r>
                      <m:r>
                        <a:rPr lang="en-US" sz="1400" b="0" i="1" smtClean="0">
                          <a:latin typeface="Cambria Math" panose="02040503050406030204" pitchFamily="18" charset="0"/>
                        </a:rPr>
                        <m:t>=</m:t>
                      </m:r>
                      <m:r>
                        <a:rPr lang="en-US" sz="1400" i="1">
                          <a:latin typeface="Cambria Math" panose="02040503050406030204" pitchFamily="18" charset="0"/>
                        </a:rPr>
                        <m:t>𝑓</m:t>
                      </m:r>
                      <m:r>
                        <a:rPr lang="en-US" sz="1400" i="1">
                          <a:latin typeface="Cambria Math" panose="02040503050406030204" pitchFamily="18" charset="0"/>
                        </a:rPr>
                        <m:t>(</m:t>
                      </m:r>
                      <m:r>
                        <a:rPr lang="en-US" sz="1400" i="1">
                          <a:latin typeface="Cambria Math" panose="02040503050406030204" pitchFamily="18" charset="0"/>
                          <a:ea typeface="Cambria Math" panose="02040503050406030204" pitchFamily="18" charset="0"/>
                        </a:rPr>
                        <m:t>𝜃</m:t>
                      </m:r>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𝑠𝑖𝑛</m:t>
                      </m:r>
                      <m:r>
                        <a:rPr lang="en-US" sz="1400" b="0" i="1" smtClean="0">
                          <a:latin typeface="Cambria Math" panose="02040503050406030204" pitchFamily="18" charset="0"/>
                          <a:ea typeface="Cambria Math" panose="02040503050406030204" pitchFamily="18" charset="0"/>
                        </a:rPr>
                        <m:t>𝜃</m:t>
                      </m:r>
                    </m:oMath>
                  </m:oMathPara>
                </a14:m>
                <a:endParaRPr lang="en-GB" sz="1400" dirty="0"/>
              </a:p>
            </p:txBody>
          </p:sp>
        </mc:Choice>
        <mc:Fallback xmlns="">
          <p:sp>
            <p:nvSpPr>
              <p:cNvPr id="13" name="テキスト ボックス 12">
                <a:extLst>
                  <a:ext uri="{FF2B5EF4-FFF2-40B4-BE49-F238E27FC236}">
                    <a16:creationId xmlns:a16="http://schemas.microsoft.com/office/drawing/2014/main" id="{DC237FE6-9AD5-4082-A3D4-3FA144850F63}"/>
                  </a:ext>
                </a:extLst>
              </p:cNvPr>
              <p:cNvSpPr txBox="1">
                <a:spLocks noRot="1" noChangeAspect="1" noMove="1" noResize="1" noEditPoints="1" noAdjustHandles="1" noChangeArrowheads="1" noChangeShapeType="1" noTextEdit="1"/>
              </p:cNvSpPr>
              <p:nvPr/>
            </p:nvSpPr>
            <p:spPr>
              <a:xfrm>
                <a:off x="5926578" y="2529111"/>
                <a:ext cx="1085233" cy="215444"/>
              </a:xfrm>
              <a:prstGeom prst="rect">
                <a:avLst/>
              </a:prstGeom>
              <a:blipFill>
                <a:blip r:embed="rId7"/>
                <a:stretch>
                  <a:fillRect l="-3371" r="-2809" b="-31429"/>
                </a:stretch>
              </a:blipFill>
            </p:spPr>
            <p:txBody>
              <a:bodyPr/>
              <a:lstStyle/>
              <a:p>
                <a:r>
                  <a:rPr lang="en-GB">
                    <a:noFill/>
                  </a:rPr>
                  <a:t> </a:t>
                </a:r>
              </a:p>
            </p:txBody>
          </p:sp>
        </mc:Fallback>
      </mc:AlternateContent>
      <p:cxnSp>
        <p:nvCxnSpPr>
          <p:cNvPr id="15" name="直線矢印コネクタ 14">
            <a:extLst>
              <a:ext uri="{FF2B5EF4-FFF2-40B4-BE49-F238E27FC236}">
                <a16:creationId xmlns:a16="http://schemas.microsoft.com/office/drawing/2014/main" id="{82E5743A-3B34-45CE-8F75-DAF8235270B3}"/>
              </a:ext>
            </a:extLst>
          </p:cNvPr>
          <p:cNvCxnSpPr/>
          <p:nvPr/>
        </p:nvCxnSpPr>
        <p:spPr>
          <a:xfrm>
            <a:off x="5246703" y="2299317"/>
            <a:ext cx="612559"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989EF6C0-FE70-4D6F-8A33-E125850F7FC3}"/>
              </a:ext>
            </a:extLst>
          </p:cNvPr>
          <p:cNvCxnSpPr/>
          <p:nvPr/>
        </p:nvCxnSpPr>
        <p:spPr>
          <a:xfrm>
            <a:off x="5246703" y="2654424"/>
            <a:ext cx="612559"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2194AC81-6141-4BA6-B0A8-2646FBBD8B21}"/>
              </a:ext>
            </a:extLst>
          </p:cNvPr>
          <p:cNvSpPr txBox="1"/>
          <p:nvPr/>
        </p:nvSpPr>
        <p:spPr>
          <a:xfrm>
            <a:off x="4028792" y="3134390"/>
            <a:ext cx="4662535" cy="430887"/>
          </a:xfrm>
          <a:prstGeom prst="rect">
            <a:avLst/>
          </a:prstGeom>
          <a:noFill/>
        </p:spPr>
        <p:txBody>
          <a:bodyPr wrap="square" lIns="0" tIns="0" rIns="0" bIns="0" rtlCol="0">
            <a:spAutoFit/>
          </a:bodyPr>
          <a:lstStyle/>
          <a:p>
            <a:r>
              <a:rPr lang="en-US" sz="1400" dirty="0">
                <a:latin typeface="Comic Sans MS" panose="030F0702030302020204" pitchFamily="66" charset="0"/>
              </a:rPr>
              <a:t>We can now differentiate as with parametric equations…</a:t>
            </a:r>
            <a:endParaRPr lang="en-GB" sz="1400" dirty="0">
              <a:latin typeface="Comic Sans MS" panose="030F0702030302020204" pitchFamily="66" charset="0"/>
            </a:endParaRPr>
          </a:p>
        </p:txBody>
      </p:sp>
      <p:cxnSp>
        <p:nvCxnSpPr>
          <p:cNvPr id="19" name="直線矢印コネクタ 18">
            <a:extLst>
              <a:ext uri="{FF2B5EF4-FFF2-40B4-BE49-F238E27FC236}">
                <a16:creationId xmlns:a16="http://schemas.microsoft.com/office/drawing/2014/main" id="{E6D2898C-7131-4D97-8218-335FF01AB7A4}"/>
              </a:ext>
            </a:extLst>
          </p:cNvPr>
          <p:cNvCxnSpPr/>
          <p:nvPr/>
        </p:nvCxnSpPr>
        <p:spPr>
          <a:xfrm flipH="1">
            <a:off x="5211192" y="3932807"/>
            <a:ext cx="541538" cy="19530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06233B0C-4CD4-4A1C-BB71-1DDF46EBDBC6}"/>
                  </a:ext>
                </a:extLst>
              </p:cNvPr>
              <p:cNvSpPr txBox="1"/>
              <p:nvPr/>
            </p:nvSpPr>
            <p:spPr>
              <a:xfrm>
                <a:off x="5928615" y="3560518"/>
                <a:ext cx="2540683" cy="635367"/>
              </a:xfrm>
              <a:prstGeom prst="rect">
                <a:avLst/>
              </a:prstGeom>
              <a:noFill/>
            </p:spPr>
            <p:txBody>
              <a:bodyPr wrap="square" lIns="0" tIns="0" rIns="0" bIns="0" rtlCol="0">
                <a:spAutoFit/>
              </a:bodyPr>
              <a:lstStyle/>
              <a:p>
                <a:pPr algn="ctr"/>
                <a:r>
                  <a:rPr lang="en-US" sz="1200" dirty="0">
                    <a:solidFill>
                      <a:srgbClr val="FF0000"/>
                    </a:solidFill>
                    <a:latin typeface="Comic Sans MS" panose="030F0702030302020204" pitchFamily="66" charset="0"/>
                  </a:rPr>
                  <a:t>If </a:t>
                </a:r>
                <a14:m>
                  <m:oMath xmlns:m="http://schemas.openxmlformats.org/officeDocument/2006/math">
                    <m:f>
                      <m:fPr>
                        <m:ctrlPr>
                          <a:rPr lang="en-US" sz="1200" i="1" smtClean="0">
                            <a:solidFill>
                              <a:srgbClr val="FF0000"/>
                            </a:solidFill>
                            <a:latin typeface="Cambria Math" panose="02040503050406030204" pitchFamily="18" charset="0"/>
                          </a:rPr>
                        </m:ctrlPr>
                      </m:fPr>
                      <m:num>
                        <m:r>
                          <a:rPr lang="en-US" sz="1200" b="0" i="1" smtClean="0">
                            <a:solidFill>
                              <a:srgbClr val="FF0000"/>
                            </a:solidFill>
                            <a:latin typeface="Cambria Math" panose="02040503050406030204" pitchFamily="18" charset="0"/>
                          </a:rPr>
                          <m:t>𝑑𝑦</m:t>
                        </m:r>
                      </m:num>
                      <m:den>
                        <m:r>
                          <a:rPr lang="en-US" sz="1200" b="0" i="1" smtClean="0">
                            <a:solidFill>
                              <a:srgbClr val="FF0000"/>
                            </a:solidFill>
                            <a:latin typeface="Cambria Math" panose="02040503050406030204" pitchFamily="18" charset="0"/>
                          </a:rPr>
                          <m:t>𝑑</m:t>
                        </m:r>
                        <m:r>
                          <a:rPr lang="en-US" sz="1200" b="0" i="1" smtClean="0">
                            <a:solidFill>
                              <a:srgbClr val="FF0000"/>
                            </a:solidFill>
                            <a:latin typeface="Cambria Math" panose="02040503050406030204" pitchFamily="18" charset="0"/>
                            <a:ea typeface="Cambria Math" panose="02040503050406030204" pitchFamily="18" charset="0"/>
                          </a:rPr>
                          <m:t>𝜃</m:t>
                        </m:r>
                      </m:den>
                    </m:f>
                    <m:r>
                      <a:rPr lang="en-US" sz="1200" b="0" i="1" smtClean="0">
                        <a:solidFill>
                          <a:srgbClr val="FF0000"/>
                        </a:solidFill>
                        <a:latin typeface="Cambria Math" panose="02040503050406030204" pitchFamily="18" charset="0"/>
                      </a:rPr>
                      <m:t>=0</m:t>
                    </m:r>
                  </m:oMath>
                </a14:m>
                <a:r>
                  <a:rPr lang="en-GB" sz="1200" dirty="0">
                    <a:solidFill>
                      <a:srgbClr val="FF0000"/>
                    </a:solidFill>
                    <a:latin typeface="Comic Sans MS" panose="030F0702030302020204" pitchFamily="66" charset="0"/>
                  </a:rPr>
                  <a:t>, then </a:t>
                </a:r>
                <a14:m>
                  <m:oMath xmlns:m="http://schemas.openxmlformats.org/officeDocument/2006/math">
                    <m:f>
                      <m:fPr>
                        <m:ctrlPr>
                          <a:rPr lang="en-GB" sz="1200" i="1" smtClean="0">
                            <a:solidFill>
                              <a:srgbClr val="FF0000"/>
                            </a:solidFill>
                            <a:latin typeface="Cambria Math" panose="02040503050406030204" pitchFamily="18" charset="0"/>
                          </a:rPr>
                        </m:ctrlPr>
                      </m:fPr>
                      <m:num>
                        <m:r>
                          <a:rPr lang="en-US" sz="1200" b="0" i="1" smtClean="0">
                            <a:solidFill>
                              <a:srgbClr val="FF0000"/>
                            </a:solidFill>
                            <a:latin typeface="Cambria Math" panose="02040503050406030204" pitchFamily="18" charset="0"/>
                          </a:rPr>
                          <m:t>𝑑𝑦</m:t>
                        </m:r>
                      </m:num>
                      <m:den>
                        <m:r>
                          <a:rPr lang="en-US" sz="1200" b="0" i="1" smtClean="0">
                            <a:solidFill>
                              <a:srgbClr val="FF0000"/>
                            </a:solidFill>
                            <a:latin typeface="Cambria Math" panose="02040503050406030204" pitchFamily="18" charset="0"/>
                          </a:rPr>
                          <m:t>𝑑𝑥</m:t>
                        </m:r>
                      </m:den>
                    </m:f>
                    <m:r>
                      <a:rPr lang="en-US" sz="1200" b="0" i="1" smtClean="0">
                        <a:solidFill>
                          <a:srgbClr val="FF0000"/>
                        </a:solidFill>
                        <a:latin typeface="Cambria Math" panose="02040503050406030204" pitchFamily="18" charset="0"/>
                      </a:rPr>
                      <m:t>=0</m:t>
                    </m:r>
                  </m:oMath>
                </a14:m>
                <a:r>
                  <a:rPr lang="en-GB" sz="1200" dirty="0">
                    <a:solidFill>
                      <a:srgbClr val="FF0000"/>
                    </a:solidFill>
                    <a:latin typeface="Comic Sans MS" panose="030F0702030302020204" pitchFamily="66" charset="0"/>
                  </a:rPr>
                  <a:t> and the tangent at that point on the curve will be horizontal (gradient is 0)</a:t>
                </a:r>
              </a:p>
            </p:txBody>
          </p:sp>
        </mc:Choice>
        <mc:Fallback xmlns="">
          <p:sp>
            <p:nvSpPr>
              <p:cNvPr id="20" name="テキスト ボックス 19">
                <a:extLst>
                  <a:ext uri="{FF2B5EF4-FFF2-40B4-BE49-F238E27FC236}">
                    <a16:creationId xmlns:a16="http://schemas.microsoft.com/office/drawing/2014/main" id="{06233B0C-4CD4-4A1C-BB71-1DDF46EBDBC6}"/>
                  </a:ext>
                </a:extLst>
              </p:cNvPr>
              <p:cNvSpPr txBox="1">
                <a:spLocks noRot="1" noChangeAspect="1" noMove="1" noResize="1" noEditPoints="1" noAdjustHandles="1" noChangeArrowheads="1" noChangeShapeType="1" noTextEdit="1"/>
              </p:cNvSpPr>
              <p:nvPr/>
            </p:nvSpPr>
            <p:spPr>
              <a:xfrm>
                <a:off x="5928615" y="3560518"/>
                <a:ext cx="2540683" cy="635367"/>
              </a:xfrm>
              <a:prstGeom prst="rect">
                <a:avLst/>
              </a:prstGeom>
              <a:blipFill>
                <a:blip r:embed="rId8"/>
                <a:stretch>
                  <a:fillRect l="-1683" t="-1923" r="-3125" b="-14423"/>
                </a:stretch>
              </a:blipFill>
            </p:spPr>
            <p:txBody>
              <a:bodyPr/>
              <a:lstStyle/>
              <a:p>
                <a:r>
                  <a:rPr lang="en-GB">
                    <a:noFill/>
                  </a:rPr>
                  <a:t> </a:t>
                </a:r>
              </a:p>
            </p:txBody>
          </p:sp>
        </mc:Fallback>
      </mc:AlternateContent>
      <p:cxnSp>
        <p:nvCxnSpPr>
          <p:cNvPr id="21" name="直線矢印コネクタ 20">
            <a:extLst>
              <a:ext uri="{FF2B5EF4-FFF2-40B4-BE49-F238E27FC236}">
                <a16:creationId xmlns:a16="http://schemas.microsoft.com/office/drawing/2014/main" id="{13A47393-B51B-467B-ABB9-50277509BB41}"/>
              </a:ext>
            </a:extLst>
          </p:cNvPr>
          <p:cNvCxnSpPr>
            <a:cxnSpLocks/>
          </p:cNvCxnSpPr>
          <p:nvPr/>
        </p:nvCxnSpPr>
        <p:spPr>
          <a:xfrm flipH="1" flipV="1">
            <a:off x="5239304" y="4724399"/>
            <a:ext cx="541538" cy="19530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50C8968F-6D40-47FE-97EA-5B1EA95CF4DF}"/>
                  </a:ext>
                </a:extLst>
              </p:cNvPr>
              <p:cNvSpPr txBox="1"/>
              <p:nvPr/>
            </p:nvSpPr>
            <p:spPr>
              <a:xfrm>
                <a:off x="5937492" y="4616960"/>
                <a:ext cx="2540683" cy="820033"/>
              </a:xfrm>
              <a:prstGeom prst="rect">
                <a:avLst/>
              </a:prstGeom>
              <a:noFill/>
            </p:spPr>
            <p:txBody>
              <a:bodyPr wrap="square" lIns="0" tIns="0" rIns="0" bIns="0" rtlCol="0">
                <a:spAutoFit/>
              </a:bodyPr>
              <a:lstStyle/>
              <a:p>
                <a:pPr algn="ctr"/>
                <a:r>
                  <a:rPr lang="en-US" sz="1200" dirty="0">
                    <a:solidFill>
                      <a:srgbClr val="FF0000"/>
                    </a:solidFill>
                    <a:latin typeface="Comic Sans MS" panose="030F0702030302020204" pitchFamily="66" charset="0"/>
                  </a:rPr>
                  <a:t>If </a:t>
                </a:r>
                <a14:m>
                  <m:oMath xmlns:m="http://schemas.openxmlformats.org/officeDocument/2006/math">
                    <m:f>
                      <m:fPr>
                        <m:ctrlPr>
                          <a:rPr lang="en-US" sz="1200" i="1" smtClean="0">
                            <a:solidFill>
                              <a:srgbClr val="FF0000"/>
                            </a:solidFill>
                            <a:latin typeface="Cambria Math" panose="02040503050406030204" pitchFamily="18" charset="0"/>
                          </a:rPr>
                        </m:ctrlPr>
                      </m:fPr>
                      <m:num>
                        <m:r>
                          <a:rPr lang="en-US" sz="1200" b="0" i="1" smtClean="0">
                            <a:solidFill>
                              <a:srgbClr val="FF0000"/>
                            </a:solidFill>
                            <a:latin typeface="Cambria Math" panose="02040503050406030204" pitchFamily="18" charset="0"/>
                          </a:rPr>
                          <m:t>𝑑𝑥</m:t>
                        </m:r>
                      </m:num>
                      <m:den>
                        <m:r>
                          <a:rPr lang="en-US" sz="1200" b="0" i="1" smtClean="0">
                            <a:solidFill>
                              <a:srgbClr val="FF0000"/>
                            </a:solidFill>
                            <a:latin typeface="Cambria Math" panose="02040503050406030204" pitchFamily="18" charset="0"/>
                          </a:rPr>
                          <m:t>𝑑</m:t>
                        </m:r>
                        <m:r>
                          <a:rPr lang="en-US" sz="1200" b="0" i="1" smtClean="0">
                            <a:solidFill>
                              <a:srgbClr val="FF0000"/>
                            </a:solidFill>
                            <a:latin typeface="Cambria Math" panose="02040503050406030204" pitchFamily="18" charset="0"/>
                            <a:ea typeface="Cambria Math" panose="02040503050406030204" pitchFamily="18" charset="0"/>
                          </a:rPr>
                          <m:t>𝜃</m:t>
                        </m:r>
                      </m:den>
                    </m:f>
                    <m:r>
                      <a:rPr lang="en-US" sz="1200" b="0" i="1" smtClean="0">
                        <a:solidFill>
                          <a:srgbClr val="FF0000"/>
                        </a:solidFill>
                        <a:latin typeface="Cambria Math" panose="02040503050406030204" pitchFamily="18" charset="0"/>
                      </a:rPr>
                      <m:t>=0</m:t>
                    </m:r>
                  </m:oMath>
                </a14:m>
                <a:r>
                  <a:rPr lang="en-GB" sz="1200" dirty="0">
                    <a:solidFill>
                      <a:srgbClr val="FF0000"/>
                    </a:solidFill>
                    <a:latin typeface="Comic Sans MS" panose="030F0702030302020204" pitchFamily="66" charset="0"/>
                  </a:rPr>
                  <a:t>, then </a:t>
                </a:r>
                <a14:m>
                  <m:oMath xmlns:m="http://schemas.openxmlformats.org/officeDocument/2006/math">
                    <m:f>
                      <m:fPr>
                        <m:ctrlPr>
                          <a:rPr lang="en-GB" sz="1200" i="1" smtClean="0">
                            <a:solidFill>
                              <a:srgbClr val="FF0000"/>
                            </a:solidFill>
                            <a:latin typeface="Cambria Math" panose="02040503050406030204" pitchFamily="18" charset="0"/>
                          </a:rPr>
                        </m:ctrlPr>
                      </m:fPr>
                      <m:num>
                        <m:r>
                          <a:rPr lang="en-US" sz="1200" b="0" i="1" smtClean="0">
                            <a:solidFill>
                              <a:srgbClr val="FF0000"/>
                            </a:solidFill>
                            <a:latin typeface="Cambria Math" panose="02040503050406030204" pitchFamily="18" charset="0"/>
                          </a:rPr>
                          <m:t>𝑑𝑦</m:t>
                        </m:r>
                      </m:num>
                      <m:den>
                        <m:r>
                          <a:rPr lang="en-US" sz="1200" b="0" i="1" smtClean="0">
                            <a:solidFill>
                              <a:srgbClr val="FF0000"/>
                            </a:solidFill>
                            <a:latin typeface="Cambria Math" panose="02040503050406030204" pitchFamily="18" charset="0"/>
                          </a:rPr>
                          <m:t>𝑑𝑥</m:t>
                        </m:r>
                      </m:den>
                    </m:f>
                    <m:r>
                      <a:rPr lang="en-US" sz="1200" b="0" i="1" smtClean="0">
                        <a:solidFill>
                          <a:srgbClr val="FF0000"/>
                        </a:solidFill>
                        <a:latin typeface="Cambria Math" panose="02040503050406030204" pitchFamily="18" charset="0"/>
                      </a:rPr>
                      <m:t>=</m:t>
                    </m:r>
                    <m:r>
                      <a:rPr lang="en-US" sz="1200" b="0" i="1" smtClean="0">
                        <a:solidFill>
                          <a:srgbClr val="FF0000"/>
                        </a:solidFill>
                        <a:latin typeface="Cambria Math" panose="02040503050406030204" pitchFamily="18" charset="0"/>
                      </a:rPr>
                      <m:t>𝑢𝑛𝑑𝑒𝑓𝑖𝑛𝑒𝑑</m:t>
                    </m:r>
                  </m:oMath>
                </a14:m>
                <a:r>
                  <a:rPr lang="en-GB" sz="1200" dirty="0">
                    <a:solidFill>
                      <a:srgbClr val="FF0000"/>
                    </a:solidFill>
                    <a:latin typeface="Comic Sans MS" panose="030F0702030302020204" pitchFamily="66" charset="0"/>
                  </a:rPr>
                  <a:t> and the tangent at that point on the curve will be vertical (gradient is undefined)</a:t>
                </a:r>
              </a:p>
            </p:txBody>
          </p:sp>
        </mc:Choice>
        <mc:Fallback xmlns="">
          <p:sp>
            <p:nvSpPr>
              <p:cNvPr id="22" name="テキスト ボックス 21">
                <a:extLst>
                  <a:ext uri="{FF2B5EF4-FFF2-40B4-BE49-F238E27FC236}">
                    <a16:creationId xmlns:a16="http://schemas.microsoft.com/office/drawing/2014/main" id="{50C8968F-6D40-47FE-97EA-5B1EA95CF4DF}"/>
                  </a:ext>
                </a:extLst>
              </p:cNvPr>
              <p:cNvSpPr txBox="1">
                <a:spLocks noRot="1" noChangeAspect="1" noMove="1" noResize="1" noEditPoints="1" noAdjustHandles="1" noChangeArrowheads="1" noChangeShapeType="1" noTextEdit="1"/>
              </p:cNvSpPr>
              <p:nvPr/>
            </p:nvSpPr>
            <p:spPr>
              <a:xfrm>
                <a:off x="5937492" y="4616960"/>
                <a:ext cx="2540683" cy="820033"/>
              </a:xfrm>
              <a:prstGeom prst="rect">
                <a:avLst/>
              </a:prstGeom>
              <a:blipFill>
                <a:blip r:embed="rId9"/>
                <a:stretch>
                  <a:fillRect l="-1918" t="-1481" r="-3837" b="-10370"/>
                </a:stretch>
              </a:blipFill>
            </p:spPr>
            <p:txBody>
              <a:bodyPr/>
              <a:lstStyle/>
              <a:p>
                <a:r>
                  <a:rPr lang="en-GB">
                    <a:noFill/>
                  </a:rPr>
                  <a:t> </a:t>
                </a:r>
              </a:p>
            </p:txBody>
          </p:sp>
        </mc:Fallback>
      </mc:AlternateContent>
    </p:spTree>
    <p:extLst>
      <p:ext uri="{BB962C8B-B14F-4D97-AF65-F5344CB8AC3E}">
        <p14:creationId xmlns:p14="http://schemas.microsoft.com/office/powerpoint/2010/main" val="30330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blinds(horizontal)">
                                      <p:cBhvr>
                                        <p:cTn id="7" dur="500"/>
                                        <p:tgtEl>
                                          <p:spTgt spid="7">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6" end="6"/>
                                            </p:txEl>
                                          </p:spTgt>
                                        </p:tgtEl>
                                        <p:attrNameLst>
                                          <p:attrName>style.visibility</p:attrName>
                                        </p:attrNameLst>
                                      </p:cBhvr>
                                      <p:to>
                                        <p:strVal val="visible"/>
                                      </p:to>
                                    </p:set>
                                    <p:animEffect transition="in" filter="blinds(horizontal)">
                                      <p:cBhvr>
                                        <p:cTn id="12" dur="500"/>
                                        <p:tgtEl>
                                          <p:spTgt spid="7">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8" end="8"/>
                                            </p:txEl>
                                          </p:spTgt>
                                        </p:tgtEl>
                                        <p:attrNameLst>
                                          <p:attrName>style.visibility</p:attrName>
                                        </p:attrNameLst>
                                      </p:cBhvr>
                                      <p:to>
                                        <p:strVal val="visible"/>
                                      </p:to>
                                    </p:set>
                                    <p:animEffect transition="in" filter="blinds(horizontal)">
                                      <p:cBhvr>
                                        <p:cTn id="17" dur="500"/>
                                        <p:tgtEl>
                                          <p:spTgt spid="7">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5"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5"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linds(vertic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linds(horizontal)">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blinds(horizontal)">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linds(horizontal)">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blinds(horizontal)">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blinds(horizontal)">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blinds(horizontal)">
                                      <p:cBhvr>
                                        <p:cTn id="8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7" grpId="0"/>
      <p:bldP spid="20" grpId="0"/>
      <p:bldP spid="2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3429000" cy="4876800"/>
          </a:xfrm>
        </p:spPr>
        <p:txBody>
          <a:bodyPr>
            <a:normAutofit lnSpcReduction="10000"/>
          </a:bodyPr>
          <a:lstStyle/>
          <a:p>
            <a:pPr marL="0" indent="0" algn="ctr">
              <a:buNone/>
            </a:pPr>
            <a:r>
              <a:rPr lang="en-GB" sz="1400" b="1" dirty="0">
                <a:latin typeface="Comic Sans MS" panose="030F0702030302020204" pitchFamily="66" charset="0"/>
              </a:rPr>
              <a:t>You can use the Polar equation to find tangents to a curve that are parallel or perpendicular to the original line</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GB" sz="1400" dirty="0">
                <a:latin typeface="Comic Sans MS" panose="030F0702030302020204" pitchFamily="66" charset="0"/>
              </a:rPr>
              <a:t>We have looked at integration to find areas beneath polar curves</a:t>
            </a: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This final section looks at differentiating to find tangents to polar curves</a:t>
            </a:r>
          </a:p>
          <a:p>
            <a:pPr marL="0" indent="0" algn="ctr">
              <a:buNone/>
            </a:pPr>
            <a:endParaRPr lang="en-GB" sz="1400" dirty="0">
              <a:latin typeface="Comic Sans MS" panose="030F0702030302020204" pitchFamily="66" charset="0"/>
            </a:endParaRPr>
          </a:p>
          <a:p>
            <a:pPr algn="ctr">
              <a:buFont typeface="Wingdings"/>
              <a:buChar char="à"/>
            </a:pPr>
            <a:r>
              <a:rPr lang="en-GB" sz="1400" dirty="0">
                <a:latin typeface="Comic Sans MS" panose="030F0702030302020204" pitchFamily="66" charset="0"/>
                <a:sym typeface="Wingdings" panose="05000000000000000000" pitchFamily="2" charset="2"/>
              </a:rPr>
              <a:t>It is very similar to what you have done already – </a:t>
            </a:r>
            <a:r>
              <a:rPr lang="en-GB" sz="1400" dirty="0" err="1">
                <a:latin typeface="Comic Sans MS" panose="030F0702030302020204" pitchFamily="66" charset="0"/>
                <a:sym typeface="Wingdings" panose="05000000000000000000" pitchFamily="2" charset="2"/>
              </a:rPr>
              <a:t>ie</a:t>
            </a:r>
            <a:r>
              <a:rPr lang="en-GB" sz="1400" dirty="0">
                <a:latin typeface="Comic Sans MS" panose="030F0702030302020204" pitchFamily="66" charset="0"/>
                <a:sym typeface="Wingdings" panose="05000000000000000000" pitchFamily="2" charset="2"/>
              </a:rPr>
              <a:t>) Differentiating and setting the expression equal to 0</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a:latin typeface="Comic Sans MS" panose="030F0702030302020204" pitchFamily="66" charset="0"/>
                <a:sym typeface="Wingdings" panose="05000000000000000000" pitchFamily="2" charset="2"/>
              </a:rPr>
              <a:t>With polar equations we use them in a parametric form to make the process more straightforward…</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TextBox 5"/>
              <p:cNvSpPr txBox="1"/>
              <p:nvPr/>
            </p:nvSpPr>
            <p:spPr>
              <a:xfrm>
                <a:off x="6585011" y="1677880"/>
                <a:ext cx="113165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𝑥</m:t>
                      </m:r>
                      <m:r>
                        <a:rPr lang="en-GB" sz="1600" b="0" i="1" smtClean="0">
                          <a:latin typeface="Cambria Math"/>
                        </a:rPr>
                        <m:t>=</m:t>
                      </m:r>
                      <m:r>
                        <a:rPr lang="en-GB" sz="1600" b="0" i="1" smtClean="0">
                          <a:latin typeface="Cambria Math"/>
                        </a:rPr>
                        <m:t>𝑟𝑐𝑜𝑠</m:t>
                      </m:r>
                      <m:r>
                        <a:rPr lang="en-GB" sz="1600" b="0" i="1" smtClean="0">
                          <a:latin typeface="Cambria Math"/>
                          <a:ea typeface="Cambria Math"/>
                        </a:rPr>
                        <m:t>𝜃</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6585011" y="1677880"/>
                <a:ext cx="1131656" cy="338554"/>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061011" y="1677880"/>
                <a:ext cx="111453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𝑦</m:t>
                      </m:r>
                      <m:r>
                        <a:rPr lang="en-GB" sz="1600" b="0" i="1" smtClean="0">
                          <a:latin typeface="Cambria Math"/>
                        </a:rPr>
                        <m:t>=</m:t>
                      </m:r>
                      <m:r>
                        <a:rPr lang="en-GB" sz="1600" b="0" i="1" smtClean="0">
                          <a:latin typeface="Cambria Math"/>
                        </a:rPr>
                        <m:t>𝑟𝑠𝑖𝑛</m:t>
                      </m:r>
                      <m:r>
                        <a:rPr lang="en-GB" sz="1600" b="0" i="1" smtClean="0">
                          <a:latin typeface="Cambria Math"/>
                          <a:ea typeface="Cambria Math"/>
                        </a:rPr>
                        <m:t>𝜃</m:t>
                      </m:r>
                    </m:oMath>
                  </m:oMathPara>
                </a14:m>
                <a:endParaRPr lang="en-GB"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5061011" y="1677880"/>
                <a:ext cx="1114536" cy="338554"/>
              </a:xfrm>
              <a:prstGeom prst="rect">
                <a:avLst/>
              </a:prstGeom>
              <a:blipFill>
                <a:blip r:embed="rId3"/>
                <a:stretch>
                  <a:fillRect b="-3571"/>
                </a:stretch>
              </a:blipFill>
            </p:spPr>
            <p:txBody>
              <a:bodyPr/>
              <a:lstStyle/>
              <a:p>
                <a:r>
                  <a:rPr lang="en-GB">
                    <a:noFill/>
                  </a:rPr>
                  <a:t> </a:t>
                </a:r>
              </a:p>
            </p:txBody>
          </p:sp>
        </mc:Fallback>
      </mc:AlternateContent>
      <p:pic>
        <p:nvPicPr>
          <p:cNvPr id="10"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949" t="14982" r="3205" b="6620"/>
          <a:stretch/>
        </p:blipFill>
        <p:spPr bwMode="auto">
          <a:xfrm>
            <a:off x="4648200" y="2209800"/>
            <a:ext cx="3352800" cy="228947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3787239" y="4648200"/>
            <a:ext cx="5334000" cy="1754326"/>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The equation y = </a:t>
            </a:r>
            <a:r>
              <a:rPr lang="en-GB" sz="1200" dirty="0" err="1">
                <a:solidFill>
                  <a:srgbClr val="FF0000"/>
                </a:solidFill>
                <a:latin typeface="Comic Sans MS" panose="030F0702030302020204" pitchFamily="66" charset="0"/>
              </a:rPr>
              <a:t>rsin</a:t>
            </a:r>
            <a:r>
              <a:rPr lang="el-GR" sz="1200" dirty="0">
                <a:solidFill>
                  <a:srgbClr val="FF0000"/>
                </a:solidFill>
                <a:latin typeface="Comic Sans MS" panose="030F0702030302020204" pitchFamily="66" charset="0"/>
              </a:rPr>
              <a:t>θ</a:t>
            </a:r>
            <a:r>
              <a:rPr lang="en-GB" sz="1200" dirty="0">
                <a:solidFill>
                  <a:srgbClr val="FF0000"/>
                </a:solidFill>
                <a:latin typeface="Comic Sans MS" panose="030F0702030302020204" pitchFamily="66" charset="0"/>
              </a:rPr>
              <a:t> represents changes in the </a:t>
            </a:r>
            <a:r>
              <a:rPr lang="en-GB" sz="1200" u="sng" dirty="0">
                <a:solidFill>
                  <a:srgbClr val="FF0000"/>
                </a:solidFill>
                <a:latin typeface="Comic Sans MS" panose="030F0702030302020204" pitchFamily="66" charset="0"/>
              </a:rPr>
              <a:t>vertical</a:t>
            </a:r>
            <a:r>
              <a:rPr lang="en-GB" sz="1200" dirty="0">
                <a:solidFill>
                  <a:srgbClr val="FF0000"/>
                </a:solidFill>
                <a:latin typeface="Comic Sans MS" panose="030F0702030302020204" pitchFamily="66" charset="0"/>
              </a:rPr>
              <a:t> direction</a:t>
            </a:r>
          </a:p>
          <a:p>
            <a:pPr algn="ctr"/>
            <a:endParaRPr lang="en-GB" sz="1200" dirty="0">
              <a:solidFill>
                <a:srgbClr val="FF0000"/>
              </a:solidFill>
              <a:latin typeface="Comic Sans MS" panose="030F0702030302020204" pitchFamily="66" charset="0"/>
            </a:endParaRPr>
          </a:p>
          <a:p>
            <a:pPr algn="ctr"/>
            <a:endParaRPr lang="en-GB" sz="1200" dirty="0">
              <a:solidFill>
                <a:srgbClr val="FF0000"/>
              </a:solidFill>
              <a:latin typeface="Comic Sans MS" panose="030F0702030302020204" pitchFamily="66" charset="0"/>
            </a:endParaRPr>
          </a:p>
          <a:p>
            <a:pPr algn="ctr"/>
            <a:r>
              <a:rPr lang="en-GB" sz="1200" dirty="0">
                <a:solidFill>
                  <a:srgbClr val="FF0000"/>
                </a:solidFill>
                <a:latin typeface="Comic Sans MS" panose="030F0702030302020204" pitchFamily="66" charset="0"/>
              </a:rPr>
              <a:t>When </a:t>
            </a:r>
            <a:r>
              <a:rPr lang="en-GB" sz="1200" baseline="30000" dirty="0" err="1">
                <a:solidFill>
                  <a:srgbClr val="FF0000"/>
                </a:solidFill>
                <a:latin typeface="Comic Sans MS" panose="030F0702030302020204" pitchFamily="66" charset="0"/>
              </a:rPr>
              <a:t>dy</a:t>
            </a:r>
            <a:r>
              <a:rPr lang="en-GB" sz="1200" dirty="0">
                <a:solidFill>
                  <a:srgbClr val="FF0000"/>
                </a:solidFill>
                <a:latin typeface="Comic Sans MS" panose="030F0702030302020204" pitchFamily="66" charset="0"/>
              </a:rPr>
              <a:t>/</a:t>
            </a:r>
            <a:r>
              <a:rPr lang="en-GB" sz="1200" baseline="-25000" dirty="0">
                <a:solidFill>
                  <a:srgbClr val="FF0000"/>
                </a:solidFill>
                <a:latin typeface="Comic Sans MS" panose="030F0702030302020204" pitchFamily="66" charset="0"/>
              </a:rPr>
              <a:t>d</a:t>
            </a:r>
            <a:r>
              <a:rPr lang="el-GR" sz="1200" baseline="-25000" dirty="0">
                <a:solidFill>
                  <a:srgbClr val="FF0000"/>
                </a:solidFill>
                <a:latin typeface="Comic Sans MS" panose="030F0702030302020204" pitchFamily="66" charset="0"/>
              </a:rPr>
              <a:t>θ</a:t>
            </a:r>
            <a:r>
              <a:rPr lang="en-GB" sz="1200" baseline="-25000" dirty="0">
                <a:solidFill>
                  <a:srgbClr val="FF0000"/>
                </a:solidFill>
                <a:latin typeface="Comic Sans MS" panose="030F0702030302020204" pitchFamily="66" charset="0"/>
              </a:rPr>
              <a:t> </a:t>
            </a:r>
            <a:r>
              <a:rPr lang="en-GB" sz="1200" dirty="0">
                <a:solidFill>
                  <a:srgbClr val="FF0000"/>
                </a:solidFill>
                <a:latin typeface="Comic Sans MS" panose="030F0702030302020204" pitchFamily="66" charset="0"/>
              </a:rPr>
              <a:t>is 0, that means that there is </a:t>
            </a:r>
            <a:r>
              <a:rPr lang="en-GB" sz="1200" u="sng" dirty="0">
                <a:solidFill>
                  <a:srgbClr val="FF0000"/>
                </a:solidFill>
                <a:latin typeface="Comic Sans MS" panose="030F0702030302020204" pitchFamily="66" charset="0"/>
              </a:rPr>
              <a:t>no movement</a:t>
            </a:r>
            <a:r>
              <a:rPr lang="en-GB" sz="1200" dirty="0">
                <a:solidFill>
                  <a:srgbClr val="FF0000"/>
                </a:solidFill>
                <a:latin typeface="Comic Sans MS" panose="030F0702030302020204" pitchFamily="66" charset="0"/>
              </a:rPr>
              <a:t> in the vertical direction (the change in y with respect to a change in </a:t>
            </a:r>
            <a:r>
              <a:rPr lang="el-GR" sz="1200" dirty="0">
                <a:solidFill>
                  <a:srgbClr val="FF0000"/>
                </a:solidFill>
                <a:latin typeface="Comic Sans MS" panose="030F0702030302020204" pitchFamily="66" charset="0"/>
              </a:rPr>
              <a:t>θ</a:t>
            </a:r>
            <a:r>
              <a:rPr lang="en-GB" sz="1200" dirty="0">
                <a:solidFill>
                  <a:srgbClr val="FF0000"/>
                </a:solidFill>
                <a:latin typeface="Comic Sans MS" panose="030F0702030302020204" pitchFamily="66" charset="0"/>
              </a:rPr>
              <a:t> is 0)</a:t>
            </a:r>
          </a:p>
          <a:p>
            <a:pPr algn="ctr"/>
            <a:endParaRPr lang="en-GB" sz="1200" dirty="0">
              <a:solidFill>
                <a:srgbClr val="FF0000"/>
              </a:solidFill>
              <a:latin typeface="Comic Sans MS" panose="030F0702030302020204" pitchFamily="66" charset="0"/>
            </a:endParaRPr>
          </a:p>
          <a:p>
            <a:pPr algn="ctr"/>
            <a:endParaRPr lang="en-GB" sz="1200" dirty="0">
              <a:solidFill>
                <a:srgbClr val="FF0000"/>
              </a:solidFill>
              <a:latin typeface="Comic Sans MS" panose="030F0702030302020204" pitchFamily="66" charset="0"/>
            </a:endParaRPr>
          </a:p>
          <a:p>
            <a:pPr algn="ctr"/>
            <a:r>
              <a:rPr lang="en-GB" sz="1200" dirty="0">
                <a:solidFill>
                  <a:srgbClr val="FF0000"/>
                </a:solidFill>
                <a:latin typeface="Comic Sans MS" panose="030F0702030302020204" pitchFamily="66" charset="0"/>
                <a:sym typeface="Wingdings" panose="05000000000000000000" pitchFamily="2" charset="2"/>
              </a:rPr>
              <a:t> Therefore, if </a:t>
            </a:r>
            <a:r>
              <a:rPr lang="en-GB" sz="1200" baseline="30000" dirty="0" err="1">
                <a:solidFill>
                  <a:srgbClr val="FF0000"/>
                </a:solidFill>
                <a:latin typeface="Comic Sans MS" panose="030F0702030302020204" pitchFamily="66" charset="0"/>
                <a:sym typeface="Wingdings" panose="05000000000000000000" pitchFamily="2" charset="2"/>
              </a:rPr>
              <a:t>dy</a:t>
            </a:r>
            <a:r>
              <a:rPr lang="en-GB" sz="1200" dirty="0">
                <a:solidFill>
                  <a:srgbClr val="FF0000"/>
                </a:solidFill>
                <a:latin typeface="Comic Sans MS" panose="030F0702030302020204" pitchFamily="66" charset="0"/>
                <a:sym typeface="Wingdings" panose="05000000000000000000" pitchFamily="2" charset="2"/>
              </a:rPr>
              <a:t>/</a:t>
            </a:r>
            <a:r>
              <a:rPr lang="en-GB" sz="1200" baseline="-25000" dirty="0">
                <a:solidFill>
                  <a:srgbClr val="FF0000"/>
                </a:solidFill>
                <a:latin typeface="Comic Sans MS" panose="030F0702030302020204" pitchFamily="66" charset="0"/>
                <a:sym typeface="Wingdings" panose="05000000000000000000" pitchFamily="2" charset="2"/>
              </a:rPr>
              <a:t>d</a:t>
            </a:r>
            <a:r>
              <a:rPr lang="el-GR" sz="1200" baseline="-25000" dirty="0">
                <a:solidFill>
                  <a:srgbClr val="FF0000"/>
                </a:solidFill>
                <a:latin typeface="Comic Sans MS" panose="030F0702030302020204" pitchFamily="66" charset="0"/>
                <a:sym typeface="Wingdings" panose="05000000000000000000" pitchFamily="2" charset="2"/>
              </a:rPr>
              <a:t>θ</a:t>
            </a:r>
            <a:r>
              <a:rPr lang="en-GB" sz="1200" baseline="-25000" dirty="0">
                <a:solidFill>
                  <a:srgbClr val="FF0000"/>
                </a:solidFill>
                <a:latin typeface="Comic Sans MS" panose="030F0702030302020204" pitchFamily="66" charset="0"/>
                <a:sym typeface="Wingdings" panose="05000000000000000000" pitchFamily="2" charset="2"/>
              </a:rPr>
              <a:t> </a:t>
            </a:r>
            <a:r>
              <a:rPr lang="en-GB" sz="1200" dirty="0">
                <a:solidFill>
                  <a:srgbClr val="FF0000"/>
                </a:solidFill>
                <a:latin typeface="Comic Sans MS" panose="030F0702030302020204" pitchFamily="66" charset="0"/>
                <a:sym typeface="Wingdings" panose="05000000000000000000" pitchFamily="2" charset="2"/>
              </a:rPr>
              <a:t>is 0, the curve is </a:t>
            </a:r>
            <a:r>
              <a:rPr lang="en-GB" sz="1200" u="sng" dirty="0">
                <a:solidFill>
                  <a:srgbClr val="FF0000"/>
                </a:solidFill>
                <a:latin typeface="Comic Sans MS" panose="030F0702030302020204" pitchFamily="66" charset="0"/>
                <a:sym typeface="Wingdings" panose="05000000000000000000" pitchFamily="2" charset="2"/>
              </a:rPr>
              <a:t>parallel</a:t>
            </a:r>
            <a:r>
              <a:rPr lang="en-GB" sz="1200" dirty="0">
                <a:solidFill>
                  <a:srgbClr val="FF0000"/>
                </a:solidFill>
                <a:latin typeface="Comic Sans MS" panose="030F0702030302020204" pitchFamily="66" charset="0"/>
                <a:sym typeface="Wingdings" panose="05000000000000000000" pitchFamily="2" charset="2"/>
              </a:rPr>
              <a:t> to the ‘initial line’</a:t>
            </a:r>
            <a:endParaRPr lang="en-GB" sz="1200" dirty="0">
              <a:solidFill>
                <a:srgbClr val="FF0000"/>
              </a:solidFill>
              <a:latin typeface="Comic Sans MS" panose="030F0702030302020204" pitchFamily="66" charset="0"/>
            </a:endParaRPr>
          </a:p>
          <a:p>
            <a:pPr algn="ctr"/>
            <a:endParaRPr lang="en-GB" sz="1200" dirty="0">
              <a:solidFill>
                <a:srgbClr val="FF0000"/>
              </a:solidFill>
              <a:latin typeface="Comic Sans MS" panose="030F0702030302020204" pitchFamily="66" charset="0"/>
            </a:endParaRPr>
          </a:p>
        </p:txBody>
      </p:sp>
      <p:cxnSp>
        <p:nvCxnSpPr>
          <p:cNvPr id="13" name="Straight Arrow Connector 12"/>
          <p:cNvCxnSpPr/>
          <p:nvPr/>
        </p:nvCxnSpPr>
        <p:spPr>
          <a:xfrm flipH="1">
            <a:off x="7467600" y="2895600"/>
            <a:ext cx="685800" cy="381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001000" y="2057400"/>
            <a:ext cx="1143000" cy="120032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The line from the origin at an angle of 0 is called the ‘initial line’</a:t>
            </a:r>
          </a:p>
        </p:txBody>
      </p:sp>
      <p:cxnSp>
        <p:nvCxnSpPr>
          <p:cNvPr id="18" name="Straight Connector 17"/>
          <p:cNvCxnSpPr/>
          <p:nvPr/>
        </p:nvCxnSpPr>
        <p:spPr>
          <a:xfrm>
            <a:off x="5105400" y="2590800"/>
            <a:ext cx="2743200" cy="0"/>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105400" y="4114800"/>
            <a:ext cx="2743200" cy="0"/>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5029200" y="2590800"/>
                <a:ext cx="707822" cy="4430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200" b="1" i="1" smtClean="0">
                              <a:solidFill>
                                <a:srgbClr val="0000FF"/>
                              </a:solidFill>
                              <a:latin typeface="Cambria Math" panose="02040503050406030204" pitchFamily="18" charset="0"/>
                            </a:rPr>
                          </m:ctrlPr>
                        </m:fPr>
                        <m:num>
                          <m:r>
                            <a:rPr lang="en-GB" sz="1200" b="1" i="1" smtClean="0">
                              <a:solidFill>
                                <a:srgbClr val="0000FF"/>
                              </a:solidFill>
                              <a:latin typeface="Cambria Math"/>
                            </a:rPr>
                            <m:t>𝒅𝒚</m:t>
                          </m:r>
                        </m:num>
                        <m:den>
                          <m:r>
                            <a:rPr lang="en-GB" sz="1200" b="1" i="1" smtClean="0">
                              <a:solidFill>
                                <a:srgbClr val="0000FF"/>
                              </a:solidFill>
                              <a:latin typeface="Cambria Math"/>
                            </a:rPr>
                            <m:t>𝒅</m:t>
                          </m:r>
                          <m:r>
                            <a:rPr lang="en-GB" sz="1200" b="1" i="1" smtClean="0">
                              <a:solidFill>
                                <a:srgbClr val="0000FF"/>
                              </a:solidFill>
                              <a:latin typeface="Cambria Math"/>
                              <a:ea typeface="Cambria Math"/>
                            </a:rPr>
                            <m:t>𝜽</m:t>
                          </m:r>
                        </m:den>
                      </m:f>
                      <m:r>
                        <a:rPr lang="en-GB" sz="1200" b="1" i="1" smtClean="0">
                          <a:solidFill>
                            <a:srgbClr val="0000FF"/>
                          </a:solidFill>
                          <a:latin typeface="Cambria Math"/>
                        </a:rPr>
                        <m:t>=</m:t>
                      </m:r>
                      <m:r>
                        <a:rPr lang="en-GB" sz="1200" b="1" i="1" smtClean="0">
                          <a:solidFill>
                            <a:srgbClr val="0000FF"/>
                          </a:solidFill>
                          <a:latin typeface="Cambria Math"/>
                        </a:rPr>
                        <m:t>𝟎</m:t>
                      </m:r>
                    </m:oMath>
                  </m:oMathPara>
                </a14:m>
                <a:endParaRPr lang="en-GB" sz="1200" b="1" dirty="0">
                  <a:solidFill>
                    <a:srgbClr val="0000FF"/>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029200" y="2590800"/>
                <a:ext cx="707822" cy="443070"/>
              </a:xfrm>
              <a:prstGeom prst="rect">
                <a:avLst/>
              </a:prstGeom>
              <a:blipFill>
                <a:blip r:embed="rId5"/>
                <a:stretch>
                  <a:fillRect b="-13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5029200" y="3657600"/>
                <a:ext cx="707822" cy="4430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200" b="1" i="1" smtClean="0">
                              <a:solidFill>
                                <a:srgbClr val="0000FF"/>
                              </a:solidFill>
                              <a:latin typeface="Cambria Math" panose="02040503050406030204" pitchFamily="18" charset="0"/>
                            </a:rPr>
                          </m:ctrlPr>
                        </m:fPr>
                        <m:num>
                          <m:r>
                            <a:rPr lang="en-GB" sz="1200" b="1" i="1" smtClean="0">
                              <a:solidFill>
                                <a:srgbClr val="0000FF"/>
                              </a:solidFill>
                              <a:latin typeface="Cambria Math"/>
                            </a:rPr>
                            <m:t>𝒅𝒚</m:t>
                          </m:r>
                        </m:num>
                        <m:den>
                          <m:r>
                            <a:rPr lang="en-GB" sz="1200" b="1" i="1" smtClean="0">
                              <a:solidFill>
                                <a:srgbClr val="0000FF"/>
                              </a:solidFill>
                              <a:latin typeface="Cambria Math"/>
                            </a:rPr>
                            <m:t>𝒅</m:t>
                          </m:r>
                          <m:r>
                            <a:rPr lang="en-GB" sz="1200" b="1" i="1" smtClean="0">
                              <a:solidFill>
                                <a:srgbClr val="0000FF"/>
                              </a:solidFill>
                              <a:latin typeface="Cambria Math"/>
                              <a:ea typeface="Cambria Math"/>
                            </a:rPr>
                            <m:t>𝜽</m:t>
                          </m:r>
                        </m:den>
                      </m:f>
                      <m:r>
                        <a:rPr lang="en-GB" sz="1200" b="1" i="1" smtClean="0">
                          <a:solidFill>
                            <a:srgbClr val="0000FF"/>
                          </a:solidFill>
                          <a:latin typeface="Cambria Math"/>
                        </a:rPr>
                        <m:t>=</m:t>
                      </m:r>
                      <m:r>
                        <a:rPr lang="en-GB" sz="1200" b="1" i="1" smtClean="0">
                          <a:solidFill>
                            <a:srgbClr val="0000FF"/>
                          </a:solidFill>
                          <a:latin typeface="Cambria Math"/>
                        </a:rPr>
                        <m:t>𝟎</m:t>
                      </m:r>
                    </m:oMath>
                  </m:oMathPara>
                </a14:m>
                <a:endParaRPr lang="en-GB" sz="1200" b="1" dirty="0">
                  <a:solidFill>
                    <a:srgbClr val="0000FF"/>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5029200" y="3657600"/>
                <a:ext cx="707822" cy="443070"/>
              </a:xfrm>
              <a:prstGeom prst="rect">
                <a:avLst/>
              </a:prstGeom>
              <a:blipFill>
                <a:blip r:embed="rId5"/>
                <a:stretch>
                  <a:fillRect b="-13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1371599" y="16824"/>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𝑑𝑦</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1371599" y="16824"/>
                <a:ext cx="768992" cy="501356"/>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p:cxnSp>
        <p:nvCxnSpPr>
          <p:cNvPr id="25" name="Straight Arrow Connector 24"/>
          <p:cNvCxnSpPr/>
          <p:nvPr/>
        </p:nvCxnSpPr>
        <p:spPr>
          <a:xfrm>
            <a:off x="2133599" y="245424"/>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2590799" y="93024"/>
                <a:ext cx="2371162"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𝑷𝒂𝒓𝒂𝒍𝒍𝒆𝒍</m:t>
                      </m:r>
                      <m:r>
                        <a:rPr lang="en-GB" sz="1400" b="0"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2590799" y="93024"/>
                <a:ext cx="2371162" cy="307777"/>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p:sp>
        <p:nvSpPr>
          <p:cNvPr id="22" name="タイトル 1">
            <a:extLst>
              <a:ext uri="{FF2B5EF4-FFF2-40B4-BE49-F238E27FC236}">
                <a16:creationId xmlns:a16="http://schemas.microsoft.com/office/drawing/2014/main" id="{482000A2-4029-4BD0-BE8D-56D6236498F3}"/>
              </a:ext>
            </a:extLst>
          </p:cNvPr>
          <p:cNvSpPr>
            <a:spLocks noGrp="1"/>
          </p:cNvSpPr>
          <p:nvPr>
            <p:ph type="title"/>
          </p:nvPr>
        </p:nvSpPr>
        <p:spPr>
          <a:xfrm>
            <a:off x="628650" y="304281"/>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24" name="テキスト ボックス 23">
            <a:extLst>
              <a:ext uri="{FF2B5EF4-FFF2-40B4-BE49-F238E27FC236}">
                <a16:creationId xmlns:a16="http://schemas.microsoft.com/office/drawing/2014/main" id="{F0BC4F14-B168-47AA-B2FA-9EBBEFC011FF}"/>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5D</a:t>
            </a:r>
            <a:endParaRPr lang="en-GB" dirty="0">
              <a:latin typeface="Comic Sans MS" panose="030F0702030302020204" pitchFamily="66" charset="0"/>
            </a:endParaRPr>
          </a:p>
        </p:txBody>
      </p:sp>
    </p:spTree>
    <p:extLst>
      <p:ext uri="{BB962C8B-B14F-4D97-AF65-F5344CB8AC3E}">
        <p14:creationId xmlns:p14="http://schemas.microsoft.com/office/powerpoint/2010/main" val="360022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linds(horizont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blinds(horizontal)">
                                      <p:cBhvr>
                                        <p:cTn id="30" dur="500"/>
                                        <p:tgtEl>
                                          <p:spTgt spid="1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animEffect transition="in" filter="blinds(horizontal)">
                                      <p:cBhvr>
                                        <p:cTn id="35" dur="500"/>
                                        <p:tgtEl>
                                          <p:spTgt spid="11">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1">
                                            <p:txEl>
                                              <p:pRg st="6" end="6"/>
                                            </p:txEl>
                                          </p:spTgt>
                                        </p:tgtEl>
                                        <p:attrNameLst>
                                          <p:attrName>style.visibility</p:attrName>
                                        </p:attrNameLst>
                                      </p:cBhvr>
                                      <p:to>
                                        <p:strVal val="visible"/>
                                      </p:to>
                                    </p:set>
                                    <p:animEffect transition="in" filter="blinds(horizontal)">
                                      <p:cBhvr>
                                        <p:cTn id="40" dur="500"/>
                                        <p:tgtEl>
                                          <p:spTgt spid="11">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5"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linds(vertical)">
                                      <p:cBhvr>
                                        <p:cTn id="45" dur="500"/>
                                        <p:tgtEl>
                                          <p:spTgt spid="18"/>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blinds(horizontal)">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5"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blinds(vertical)">
                                      <p:cBhvr>
                                        <p:cTn id="53" dur="500"/>
                                        <p:tgtEl>
                                          <p:spTgt spid="19"/>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blinds(horizontal)">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blinds(horizontal)">
                                      <p:cBhvr>
                                        <p:cTn id="61" dur="500"/>
                                        <p:tgtEl>
                                          <p:spTgt spid="23"/>
                                        </p:tgtEl>
                                      </p:cBhvr>
                                    </p:animEffect>
                                  </p:childTnLst>
                                </p:cTn>
                              </p:par>
                              <p:par>
                                <p:cTn id="62" presetID="3" presetClass="entr" presetSubtype="10" fill="hold"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blinds(horizontal)">
                                      <p:cBhvr>
                                        <p:cTn id="64" dur="500"/>
                                        <p:tgtEl>
                                          <p:spTgt spid="25"/>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blinds(horizontal)">
                                      <p:cBhvr>
                                        <p:cTn id="6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5" grpId="0"/>
      <p:bldP spid="20" grpId="0"/>
      <p:bldP spid="21" grpId="0"/>
      <p:bldP spid="23" grpId="0" animBg="1"/>
      <p:bldP spid="2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3429000" cy="4876800"/>
          </a:xfrm>
        </p:spPr>
        <p:txBody>
          <a:bodyPr>
            <a:normAutofit lnSpcReduction="10000"/>
          </a:bodyPr>
          <a:lstStyle/>
          <a:p>
            <a:pPr marL="0" indent="0" algn="ctr">
              <a:buNone/>
            </a:pPr>
            <a:r>
              <a:rPr lang="en-GB" sz="1400" b="1" dirty="0">
                <a:latin typeface="Comic Sans MS" panose="030F0702030302020204" pitchFamily="66" charset="0"/>
              </a:rPr>
              <a:t>You can use the Polar equation to find tangents to a curve that are parallel or perpendicular to the original line</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GB" sz="1400" dirty="0">
                <a:latin typeface="Comic Sans MS" panose="030F0702030302020204" pitchFamily="66" charset="0"/>
              </a:rPr>
              <a:t>We have looked at integration to find areas beneath polar curves</a:t>
            </a:r>
          </a:p>
          <a:p>
            <a:pPr marL="0" indent="0" algn="ctr">
              <a:buNone/>
            </a:pP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This final section looks at differentiating to find tangents to polar curves</a:t>
            </a:r>
          </a:p>
          <a:p>
            <a:pPr marL="0" indent="0" algn="ctr">
              <a:buNone/>
            </a:pPr>
            <a:endParaRPr lang="en-GB" sz="1400" dirty="0">
              <a:latin typeface="Comic Sans MS" panose="030F0702030302020204" pitchFamily="66" charset="0"/>
            </a:endParaRPr>
          </a:p>
          <a:p>
            <a:pPr algn="ctr">
              <a:buFont typeface="Wingdings"/>
              <a:buChar char="à"/>
            </a:pPr>
            <a:r>
              <a:rPr lang="en-GB" sz="1400" dirty="0">
                <a:latin typeface="Comic Sans MS" panose="030F0702030302020204" pitchFamily="66" charset="0"/>
                <a:sym typeface="Wingdings" panose="05000000000000000000" pitchFamily="2" charset="2"/>
              </a:rPr>
              <a:t>It is very similar to what you have done already – </a:t>
            </a:r>
            <a:r>
              <a:rPr lang="en-GB" sz="1400" dirty="0" err="1">
                <a:latin typeface="Comic Sans MS" panose="030F0702030302020204" pitchFamily="66" charset="0"/>
                <a:sym typeface="Wingdings" panose="05000000000000000000" pitchFamily="2" charset="2"/>
              </a:rPr>
              <a:t>ie</a:t>
            </a:r>
            <a:r>
              <a:rPr lang="en-GB" sz="1400" dirty="0">
                <a:latin typeface="Comic Sans MS" panose="030F0702030302020204" pitchFamily="66" charset="0"/>
                <a:sym typeface="Wingdings" panose="05000000000000000000" pitchFamily="2" charset="2"/>
              </a:rPr>
              <a:t>) Differentiating and setting the expression equal to 0</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a:latin typeface="Comic Sans MS" panose="030F0702030302020204" pitchFamily="66" charset="0"/>
                <a:sym typeface="Wingdings" panose="05000000000000000000" pitchFamily="2" charset="2"/>
              </a:rPr>
              <a:t>With polar equations we use them in a parametric form to make the process more straightforward…</a:t>
            </a:r>
            <a:endParaRPr lang="en-GB" sz="1400" dirty="0">
              <a:latin typeface="Comic Sans MS" panose="030F0702030302020204" pitchFamily="66" charset="0"/>
            </a:endParaRPr>
          </a:p>
        </p:txBody>
      </p:sp>
      <p:pic>
        <p:nvPicPr>
          <p:cNvPr id="10"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949" t="14982" r="3205" b="6620"/>
          <a:stretch/>
        </p:blipFill>
        <p:spPr bwMode="auto">
          <a:xfrm>
            <a:off x="4648200" y="2209800"/>
            <a:ext cx="3352800" cy="228947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3787239" y="4648200"/>
            <a:ext cx="5334000" cy="1754326"/>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The equation x = </a:t>
            </a:r>
            <a:r>
              <a:rPr lang="en-GB" sz="1200" dirty="0" err="1">
                <a:solidFill>
                  <a:srgbClr val="FF0000"/>
                </a:solidFill>
                <a:latin typeface="Comic Sans MS" panose="030F0702030302020204" pitchFamily="66" charset="0"/>
              </a:rPr>
              <a:t>rcos</a:t>
            </a:r>
            <a:r>
              <a:rPr lang="el-GR" sz="1200" dirty="0">
                <a:solidFill>
                  <a:srgbClr val="FF0000"/>
                </a:solidFill>
                <a:latin typeface="Comic Sans MS" panose="030F0702030302020204" pitchFamily="66" charset="0"/>
              </a:rPr>
              <a:t>θ</a:t>
            </a:r>
            <a:r>
              <a:rPr lang="en-GB" sz="1200" dirty="0">
                <a:solidFill>
                  <a:srgbClr val="FF0000"/>
                </a:solidFill>
                <a:latin typeface="Comic Sans MS" panose="030F0702030302020204" pitchFamily="66" charset="0"/>
              </a:rPr>
              <a:t> represents changes in the </a:t>
            </a:r>
            <a:r>
              <a:rPr lang="en-GB" sz="1200" u="sng" dirty="0">
                <a:solidFill>
                  <a:srgbClr val="FF0000"/>
                </a:solidFill>
                <a:latin typeface="Comic Sans MS" panose="030F0702030302020204" pitchFamily="66" charset="0"/>
              </a:rPr>
              <a:t>horizontal</a:t>
            </a:r>
            <a:r>
              <a:rPr lang="en-GB" sz="1200" dirty="0">
                <a:solidFill>
                  <a:srgbClr val="FF0000"/>
                </a:solidFill>
                <a:latin typeface="Comic Sans MS" panose="030F0702030302020204" pitchFamily="66" charset="0"/>
              </a:rPr>
              <a:t> direction</a:t>
            </a:r>
          </a:p>
          <a:p>
            <a:pPr algn="ctr"/>
            <a:endParaRPr lang="en-GB" sz="1200" dirty="0">
              <a:solidFill>
                <a:srgbClr val="FF0000"/>
              </a:solidFill>
              <a:latin typeface="Comic Sans MS" panose="030F0702030302020204" pitchFamily="66" charset="0"/>
            </a:endParaRPr>
          </a:p>
          <a:p>
            <a:pPr algn="ctr"/>
            <a:endParaRPr lang="en-GB" sz="1200" dirty="0">
              <a:solidFill>
                <a:srgbClr val="FF0000"/>
              </a:solidFill>
              <a:latin typeface="Comic Sans MS" panose="030F0702030302020204" pitchFamily="66" charset="0"/>
            </a:endParaRPr>
          </a:p>
          <a:p>
            <a:pPr algn="ctr"/>
            <a:r>
              <a:rPr lang="en-GB" sz="1200" dirty="0">
                <a:solidFill>
                  <a:srgbClr val="FF0000"/>
                </a:solidFill>
                <a:latin typeface="Comic Sans MS" panose="030F0702030302020204" pitchFamily="66" charset="0"/>
              </a:rPr>
              <a:t>When </a:t>
            </a:r>
            <a:r>
              <a:rPr lang="en-GB" sz="1200" baseline="30000" dirty="0">
                <a:solidFill>
                  <a:srgbClr val="FF0000"/>
                </a:solidFill>
                <a:latin typeface="Comic Sans MS" panose="030F0702030302020204" pitchFamily="66" charset="0"/>
              </a:rPr>
              <a:t>dx</a:t>
            </a:r>
            <a:r>
              <a:rPr lang="en-GB" sz="1200" dirty="0">
                <a:solidFill>
                  <a:srgbClr val="FF0000"/>
                </a:solidFill>
                <a:latin typeface="Comic Sans MS" panose="030F0702030302020204" pitchFamily="66" charset="0"/>
              </a:rPr>
              <a:t>/</a:t>
            </a:r>
            <a:r>
              <a:rPr lang="en-GB" sz="1200" baseline="-25000" dirty="0">
                <a:solidFill>
                  <a:srgbClr val="FF0000"/>
                </a:solidFill>
                <a:latin typeface="Comic Sans MS" panose="030F0702030302020204" pitchFamily="66" charset="0"/>
              </a:rPr>
              <a:t>d</a:t>
            </a:r>
            <a:r>
              <a:rPr lang="el-GR" sz="1200" baseline="-25000" dirty="0">
                <a:solidFill>
                  <a:srgbClr val="FF0000"/>
                </a:solidFill>
                <a:latin typeface="Comic Sans MS" panose="030F0702030302020204" pitchFamily="66" charset="0"/>
              </a:rPr>
              <a:t>θ</a:t>
            </a:r>
            <a:r>
              <a:rPr lang="en-GB" sz="1200" baseline="-25000" dirty="0">
                <a:solidFill>
                  <a:srgbClr val="FF0000"/>
                </a:solidFill>
                <a:latin typeface="Comic Sans MS" panose="030F0702030302020204" pitchFamily="66" charset="0"/>
              </a:rPr>
              <a:t> </a:t>
            </a:r>
            <a:r>
              <a:rPr lang="en-GB" sz="1200" dirty="0">
                <a:solidFill>
                  <a:srgbClr val="FF0000"/>
                </a:solidFill>
                <a:latin typeface="Comic Sans MS" panose="030F0702030302020204" pitchFamily="66" charset="0"/>
              </a:rPr>
              <a:t>is 0, that means that there is </a:t>
            </a:r>
            <a:r>
              <a:rPr lang="en-GB" sz="1200" u="sng" dirty="0">
                <a:solidFill>
                  <a:srgbClr val="FF0000"/>
                </a:solidFill>
                <a:latin typeface="Comic Sans MS" panose="030F0702030302020204" pitchFamily="66" charset="0"/>
              </a:rPr>
              <a:t>no movement</a:t>
            </a:r>
            <a:r>
              <a:rPr lang="en-GB" sz="1200" dirty="0">
                <a:solidFill>
                  <a:srgbClr val="FF0000"/>
                </a:solidFill>
                <a:latin typeface="Comic Sans MS" panose="030F0702030302020204" pitchFamily="66" charset="0"/>
              </a:rPr>
              <a:t> in the horizontal direction (the change in x with respect to a change in </a:t>
            </a:r>
            <a:r>
              <a:rPr lang="el-GR" sz="1200" dirty="0">
                <a:solidFill>
                  <a:srgbClr val="FF0000"/>
                </a:solidFill>
                <a:latin typeface="Comic Sans MS" panose="030F0702030302020204" pitchFamily="66" charset="0"/>
              </a:rPr>
              <a:t>θ</a:t>
            </a:r>
            <a:r>
              <a:rPr lang="en-GB" sz="1200" dirty="0">
                <a:solidFill>
                  <a:srgbClr val="FF0000"/>
                </a:solidFill>
                <a:latin typeface="Comic Sans MS" panose="030F0702030302020204" pitchFamily="66" charset="0"/>
              </a:rPr>
              <a:t> is 0)</a:t>
            </a:r>
          </a:p>
          <a:p>
            <a:pPr algn="ctr"/>
            <a:endParaRPr lang="en-GB" sz="1200" dirty="0">
              <a:solidFill>
                <a:srgbClr val="FF0000"/>
              </a:solidFill>
              <a:latin typeface="Comic Sans MS" panose="030F0702030302020204" pitchFamily="66" charset="0"/>
            </a:endParaRPr>
          </a:p>
          <a:p>
            <a:pPr algn="ctr"/>
            <a:endParaRPr lang="en-GB" sz="1200" dirty="0">
              <a:solidFill>
                <a:srgbClr val="FF0000"/>
              </a:solidFill>
              <a:latin typeface="Comic Sans MS" panose="030F0702030302020204" pitchFamily="66" charset="0"/>
            </a:endParaRPr>
          </a:p>
          <a:p>
            <a:pPr algn="ctr"/>
            <a:r>
              <a:rPr lang="en-GB" sz="1200" dirty="0">
                <a:solidFill>
                  <a:srgbClr val="FF0000"/>
                </a:solidFill>
                <a:latin typeface="Comic Sans MS" panose="030F0702030302020204" pitchFamily="66" charset="0"/>
                <a:sym typeface="Wingdings" panose="05000000000000000000" pitchFamily="2" charset="2"/>
              </a:rPr>
              <a:t> Therefore, if </a:t>
            </a:r>
            <a:r>
              <a:rPr lang="en-GB" sz="1200" baseline="30000" dirty="0">
                <a:solidFill>
                  <a:srgbClr val="FF0000"/>
                </a:solidFill>
                <a:latin typeface="Comic Sans MS" panose="030F0702030302020204" pitchFamily="66" charset="0"/>
                <a:sym typeface="Wingdings" panose="05000000000000000000" pitchFamily="2" charset="2"/>
              </a:rPr>
              <a:t>dx</a:t>
            </a:r>
            <a:r>
              <a:rPr lang="en-GB" sz="1200" dirty="0">
                <a:solidFill>
                  <a:srgbClr val="FF0000"/>
                </a:solidFill>
                <a:latin typeface="Comic Sans MS" panose="030F0702030302020204" pitchFamily="66" charset="0"/>
                <a:sym typeface="Wingdings" panose="05000000000000000000" pitchFamily="2" charset="2"/>
              </a:rPr>
              <a:t>/</a:t>
            </a:r>
            <a:r>
              <a:rPr lang="en-GB" sz="1200" baseline="-25000" dirty="0">
                <a:solidFill>
                  <a:srgbClr val="FF0000"/>
                </a:solidFill>
                <a:latin typeface="Comic Sans MS" panose="030F0702030302020204" pitchFamily="66" charset="0"/>
                <a:sym typeface="Wingdings" panose="05000000000000000000" pitchFamily="2" charset="2"/>
              </a:rPr>
              <a:t>d</a:t>
            </a:r>
            <a:r>
              <a:rPr lang="el-GR" sz="1200" baseline="-25000" dirty="0">
                <a:solidFill>
                  <a:srgbClr val="FF0000"/>
                </a:solidFill>
                <a:latin typeface="Comic Sans MS" panose="030F0702030302020204" pitchFamily="66" charset="0"/>
                <a:sym typeface="Wingdings" panose="05000000000000000000" pitchFamily="2" charset="2"/>
              </a:rPr>
              <a:t>θ</a:t>
            </a:r>
            <a:r>
              <a:rPr lang="en-GB" sz="1200" baseline="-25000" dirty="0">
                <a:solidFill>
                  <a:srgbClr val="FF0000"/>
                </a:solidFill>
                <a:latin typeface="Comic Sans MS" panose="030F0702030302020204" pitchFamily="66" charset="0"/>
                <a:sym typeface="Wingdings" panose="05000000000000000000" pitchFamily="2" charset="2"/>
              </a:rPr>
              <a:t> </a:t>
            </a:r>
            <a:r>
              <a:rPr lang="en-GB" sz="1200" dirty="0">
                <a:solidFill>
                  <a:srgbClr val="FF0000"/>
                </a:solidFill>
                <a:latin typeface="Comic Sans MS" panose="030F0702030302020204" pitchFamily="66" charset="0"/>
                <a:sym typeface="Wingdings" panose="05000000000000000000" pitchFamily="2" charset="2"/>
              </a:rPr>
              <a:t>is 0, the curve is </a:t>
            </a:r>
            <a:r>
              <a:rPr lang="en-GB" sz="1200" u="sng" dirty="0">
                <a:solidFill>
                  <a:srgbClr val="FF0000"/>
                </a:solidFill>
                <a:latin typeface="Comic Sans MS" panose="030F0702030302020204" pitchFamily="66" charset="0"/>
                <a:sym typeface="Wingdings" panose="05000000000000000000" pitchFamily="2" charset="2"/>
              </a:rPr>
              <a:t>perpendicular</a:t>
            </a:r>
            <a:r>
              <a:rPr lang="en-GB" sz="1200" dirty="0">
                <a:solidFill>
                  <a:srgbClr val="FF0000"/>
                </a:solidFill>
                <a:latin typeface="Comic Sans MS" panose="030F0702030302020204" pitchFamily="66" charset="0"/>
                <a:sym typeface="Wingdings" panose="05000000000000000000" pitchFamily="2" charset="2"/>
              </a:rPr>
              <a:t> to the ‘initial line’</a:t>
            </a:r>
            <a:endParaRPr lang="en-GB" sz="1200" dirty="0">
              <a:solidFill>
                <a:srgbClr val="FF0000"/>
              </a:solidFill>
              <a:latin typeface="Comic Sans MS" panose="030F0702030302020204" pitchFamily="66" charset="0"/>
            </a:endParaRPr>
          </a:p>
          <a:p>
            <a:pPr algn="ctr"/>
            <a:endParaRPr lang="en-GB" sz="1200" dirty="0">
              <a:solidFill>
                <a:srgbClr val="FF0000"/>
              </a:solidFill>
              <a:latin typeface="Comic Sans MS" panose="030F0702030302020204" pitchFamily="66" charset="0"/>
            </a:endParaRPr>
          </a:p>
        </p:txBody>
      </p:sp>
      <p:cxnSp>
        <p:nvCxnSpPr>
          <p:cNvPr id="13" name="Straight Arrow Connector 12"/>
          <p:cNvCxnSpPr/>
          <p:nvPr/>
        </p:nvCxnSpPr>
        <p:spPr>
          <a:xfrm flipH="1">
            <a:off x="7467600" y="2895600"/>
            <a:ext cx="685800" cy="381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001000" y="2057400"/>
            <a:ext cx="1143000" cy="120032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The line from the origin at an angle of 0 is called the ‘initial line’</a:t>
            </a:r>
          </a:p>
        </p:txBody>
      </p:sp>
      <p:cxnSp>
        <p:nvCxnSpPr>
          <p:cNvPr id="18" name="Straight Connector 17"/>
          <p:cNvCxnSpPr/>
          <p:nvPr/>
        </p:nvCxnSpPr>
        <p:spPr>
          <a:xfrm>
            <a:off x="7315200" y="2438400"/>
            <a:ext cx="0" cy="1905000"/>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5181600" y="3886200"/>
                <a:ext cx="707822" cy="4430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200" b="1" i="1" smtClean="0">
                              <a:solidFill>
                                <a:srgbClr val="0000FF"/>
                              </a:solidFill>
                              <a:latin typeface="Cambria Math" panose="02040503050406030204" pitchFamily="18" charset="0"/>
                            </a:rPr>
                          </m:ctrlPr>
                        </m:fPr>
                        <m:num>
                          <m:r>
                            <a:rPr lang="en-GB" sz="1200" b="1" i="1" smtClean="0">
                              <a:solidFill>
                                <a:srgbClr val="0000FF"/>
                              </a:solidFill>
                              <a:latin typeface="Cambria Math"/>
                            </a:rPr>
                            <m:t>𝒅𝒙</m:t>
                          </m:r>
                        </m:num>
                        <m:den>
                          <m:r>
                            <a:rPr lang="en-GB" sz="1200" b="1" i="1" smtClean="0">
                              <a:solidFill>
                                <a:srgbClr val="0000FF"/>
                              </a:solidFill>
                              <a:latin typeface="Cambria Math"/>
                            </a:rPr>
                            <m:t>𝒅</m:t>
                          </m:r>
                          <m:r>
                            <a:rPr lang="en-GB" sz="1200" b="1" i="1" smtClean="0">
                              <a:solidFill>
                                <a:srgbClr val="0000FF"/>
                              </a:solidFill>
                              <a:latin typeface="Cambria Math"/>
                              <a:ea typeface="Cambria Math"/>
                            </a:rPr>
                            <m:t>𝜽</m:t>
                          </m:r>
                        </m:den>
                      </m:f>
                      <m:r>
                        <a:rPr lang="en-GB" sz="1200" b="1" i="1" smtClean="0">
                          <a:solidFill>
                            <a:srgbClr val="0000FF"/>
                          </a:solidFill>
                          <a:latin typeface="Cambria Math"/>
                        </a:rPr>
                        <m:t>=</m:t>
                      </m:r>
                      <m:r>
                        <a:rPr lang="en-GB" sz="1200" b="1" i="1" smtClean="0">
                          <a:solidFill>
                            <a:srgbClr val="0000FF"/>
                          </a:solidFill>
                          <a:latin typeface="Cambria Math"/>
                        </a:rPr>
                        <m:t>𝟎</m:t>
                      </m:r>
                    </m:oMath>
                  </m:oMathPara>
                </a14:m>
                <a:endParaRPr lang="en-GB" sz="1200" b="1" dirty="0">
                  <a:solidFill>
                    <a:srgbClr val="0000FF"/>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181600" y="3886200"/>
                <a:ext cx="707822" cy="443070"/>
              </a:xfrm>
              <a:prstGeom prst="rect">
                <a:avLst/>
              </a:prstGeom>
              <a:blipFill>
                <a:blip r:embed="rId3"/>
                <a:stretch>
                  <a:fillRect b="-2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7315200" y="3886200"/>
                <a:ext cx="707822" cy="4430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200" b="1" i="1" smtClean="0">
                              <a:solidFill>
                                <a:srgbClr val="0000FF"/>
                              </a:solidFill>
                              <a:latin typeface="Cambria Math" panose="02040503050406030204" pitchFamily="18" charset="0"/>
                            </a:rPr>
                          </m:ctrlPr>
                        </m:fPr>
                        <m:num>
                          <m:r>
                            <a:rPr lang="en-GB" sz="1200" b="1" i="1" smtClean="0">
                              <a:solidFill>
                                <a:srgbClr val="0000FF"/>
                              </a:solidFill>
                              <a:latin typeface="Cambria Math"/>
                            </a:rPr>
                            <m:t>𝒅𝒙</m:t>
                          </m:r>
                        </m:num>
                        <m:den>
                          <m:r>
                            <a:rPr lang="en-GB" sz="1200" b="1" i="1" smtClean="0">
                              <a:solidFill>
                                <a:srgbClr val="0000FF"/>
                              </a:solidFill>
                              <a:latin typeface="Cambria Math"/>
                            </a:rPr>
                            <m:t>𝒅</m:t>
                          </m:r>
                          <m:r>
                            <a:rPr lang="en-GB" sz="1200" b="1" i="1" smtClean="0">
                              <a:solidFill>
                                <a:srgbClr val="0000FF"/>
                              </a:solidFill>
                              <a:latin typeface="Cambria Math"/>
                              <a:ea typeface="Cambria Math"/>
                            </a:rPr>
                            <m:t>𝜽</m:t>
                          </m:r>
                        </m:den>
                      </m:f>
                      <m:r>
                        <a:rPr lang="en-GB" sz="1200" b="1" i="1" smtClean="0">
                          <a:solidFill>
                            <a:srgbClr val="0000FF"/>
                          </a:solidFill>
                          <a:latin typeface="Cambria Math"/>
                        </a:rPr>
                        <m:t>=</m:t>
                      </m:r>
                      <m:r>
                        <a:rPr lang="en-GB" sz="1200" b="1" i="1" smtClean="0">
                          <a:solidFill>
                            <a:srgbClr val="0000FF"/>
                          </a:solidFill>
                          <a:latin typeface="Cambria Math"/>
                        </a:rPr>
                        <m:t>𝟎</m:t>
                      </m:r>
                    </m:oMath>
                  </m:oMathPara>
                </a14:m>
                <a:endParaRPr lang="en-GB" sz="1200" b="1" dirty="0">
                  <a:solidFill>
                    <a:srgbClr val="0000FF"/>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7315200" y="3886200"/>
                <a:ext cx="707822" cy="443070"/>
              </a:xfrm>
              <a:prstGeom prst="rect">
                <a:avLst/>
              </a:prstGeom>
              <a:blipFill>
                <a:blip r:embed="rId3"/>
                <a:stretch>
                  <a:fillRect b="-2778"/>
                </a:stretch>
              </a:blipFill>
            </p:spPr>
            <p:txBody>
              <a:bodyPr/>
              <a:lstStyle/>
              <a:p>
                <a:r>
                  <a:rPr lang="en-GB">
                    <a:noFill/>
                  </a:rPr>
                  <a:t> </a:t>
                </a:r>
              </a:p>
            </p:txBody>
          </p:sp>
        </mc:Fallback>
      </mc:AlternateContent>
      <p:cxnSp>
        <p:nvCxnSpPr>
          <p:cNvPr id="22" name="Straight Connector 21"/>
          <p:cNvCxnSpPr/>
          <p:nvPr/>
        </p:nvCxnSpPr>
        <p:spPr>
          <a:xfrm>
            <a:off x="5867400" y="2438400"/>
            <a:ext cx="0" cy="1905000"/>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1371599" y="16824"/>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𝑑𝑦</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1371599" y="16824"/>
                <a:ext cx="768992" cy="501356"/>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5029199" y="11875"/>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𝑑𝑥</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5029199" y="11875"/>
                <a:ext cx="768992" cy="501356"/>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p:cxnSp>
        <p:nvCxnSpPr>
          <p:cNvPr id="32" name="Straight Arrow Connector 31"/>
          <p:cNvCxnSpPr/>
          <p:nvPr/>
        </p:nvCxnSpPr>
        <p:spPr>
          <a:xfrm>
            <a:off x="2133599" y="245424"/>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p:cNvSpPr txBox="1"/>
              <p:nvPr/>
            </p:nvSpPr>
            <p:spPr>
              <a:xfrm>
                <a:off x="2590799" y="93024"/>
                <a:ext cx="2371162"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𝑷𝒂𝒓𝒂𝒍𝒍𝒆𝒍</m:t>
                      </m:r>
                      <m:r>
                        <a:rPr lang="en-GB" sz="1400" b="0"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2590799" y="93024"/>
                <a:ext cx="2371162" cy="307777"/>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p:cxnSp>
        <p:nvCxnSpPr>
          <p:cNvPr id="34" name="Straight Arrow Connector 33"/>
          <p:cNvCxnSpPr/>
          <p:nvPr/>
        </p:nvCxnSpPr>
        <p:spPr>
          <a:xfrm>
            <a:off x="5791199" y="240475"/>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6248400" y="88075"/>
                <a:ext cx="2895600" cy="30777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𝑷𝒆𝒓𝒑𝒆𝒏𝒅𝒊𝒄𝒖𝒍𝒂𝒓</m:t>
                      </m:r>
                      <m:r>
                        <a:rPr lang="en-US" sz="1400" b="1"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6248400" y="88075"/>
                <a:ext cx="2895600" cy="307777"/>
              </a:xfrm>
              <a:prstGeom prst="rect">
                <a:avLst/>
              </a:prstGeom>
              <a:blipFill>
                <a:blip r:embed="rId7"/>
                <a:stretch>
                  <a:fillRect b="-3636"/>
                </a:stretch>
              </a:blipFill>
              <a:ln w="25400">
                <a:solidFill>
                  <a:schemeClr val="tx1"/>
                </a:solidFill>
              </a:ln>
            </p:spPr>
            <p:txBody>
              <a:bodyPr/>
              <a:lstStyle/>
              <a:p>
                <a:r>
                  <a:rPr lang="en-GB">
                    <a:noFill/>
                  </a:rPr>
                  <a:t> </a:t>
                </a:r>
              </a:p>
            </p:txBody>
          </p:sp>
        </mc:Fallback>
      </mc:AlternateContent>
      <p:sp>
        <p:nvSpPr>
          <p:cNvPr id="24" name="タイトル 1">
            <a:extLst>
              <a:ext uri="{FF2B5EF4-FFF2-40B4-BE49-F238E27FC236}">
                <a16:creationId xmlns:a16="http://schemas.microsoft.com/office/drawing/2014/main" id="{99435CCA-DDDC-4183-9F83-4E6E1ABFE4E8}"/>
              </a:ext>
            </a:extLst>
          </p:cNvPr>
          <p:cNvSpPr>
            <a:spLocks noGrp="1"/>
          </p:cNvSpPr>
          <p:nvPr>
            <p:ph type="title"/>
          </p:nvPr>
        </p:nvSpPr>
        <p:spPr>
          <a:xfrm>
            <a:off x="628650" y="304281"/>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25" name="テキスト ボックス 24">
            <a:extLst>
              <a:ext uri="{FF2B5EF4-FFF2-40B4-BE49-F238E27FC236}">
                <a16:creationId xmlns:a16="http://schemas.microsoft.com/office/drawing/2014/main" id="{33ACED64-F926-4CA8-8DB7-181354464B56}"/>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5D</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6" name="TextBox 5">
                <a:extLst>
                  <a:ext uri="{FF2B5EF4-FFF2-40B4-BE49-F238E27FC236}">
                    <a16:creationId xmlns:a16="http://schemas.microsoft.com/office/drawing/2014/main" id="{BB4C57EB-26CE-47AD-89AC-49379CB87D71}"/>
                  </a:ext>
                </a:extLst>
              </p:cNvPr>
              <p:cNvSpPr txBox="1"/>
              <p:nvPr/>
            </p:nvSpPr>
            <p:spPr>
              <a:xfrm>
                <a:off x="6585011" y="1677880"/>
                <a:ext cx="113165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𝑥</m:t>
                      </m:r>
                      <m:r>
                        <a:rPr lang="en-GB" sz="1600" b="0" i="1" smtClean="0">
                          <a:latin typeface="Cambria Math"/>
                        </a:rPr>
                        <m:t>=</m:t>
                      </m:r>
                      <m:r>
                        <a:rPr lang="en-GB" sz="1600" b="0" i="1" smtClean="0">
                          <a:latin typeface="Cambria Math"/>
                        </a:rPr>
                        <m:t>𝑟𝑐𝑜𝑠</m:t>
                      </m:r>
                      <m:r>
                        <a:rPr lang="en-GB" sz="1600" b="0" i="1" smtClean="0">
                          <a:latin typeface="Cambria Math"/>
                          <a:ea typeface="Cambria Math"/>
                        </a:rPr>
                        <m:t>𝜃</m:t>
                      </m:r>
                    </m:oMath>
                  </m:oMathPara>
                </a14:m>
                <a:endParaRPr lang="en-GB" sz="1600" dirty="0"/>
              </a:p>
            </p:txBody>
          </p:sp>
        </mc:Choice>
        <mc:Fallback xmlns="">
          <p:sp>
            <p:nvSpPr>
              <p:cNvPr id="26" name="TextBox 5">
                <a:extLst>
                  <a:ext uri="{FF2B5EF4-FFF2-40B4-BE49-F238E27FC236}">
                    <a16:creationId xmlns:a16="http://schemas.microsoft.com/office/drawing/2014/main" id="{BB4C57EB-26CE-47AD-89AC-49379CB87D71}"/>
                  </a:ext>
                </a:extLst>
              </p:cNvPr>
              <p:cNvSpPr txBox="1">
                <a:spLocks noRot="1" noChangeAspect="1" noMove="1" noResize="1" noEditPoints="1" noAdjustHandles="1" noChangeArrowheads="1" noChangeShapeType="1" noTextEdit="1"/>
              </p:cNvSpPr>
              <p:nvPr/>
            </p:nvSpPr>
            <p:spPr>
              <a:xfrm>
                <a:off x="6585011" y="1677880"/>
                <a:ext cx="1131656" cy="338554"/>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6">
                <a:extLst>
                  <a:ext uri="{FF2B5EF4-FFF2-40B4-BE49-F238E27FC236}">
                    <a16:creationId xmlns:a16="http://schemas.microsoft.com/office/drawing/2014/main" id="{7B10D70D-A39C-4ADE-9577-D1262FF93ED3}"/>
                  </a:ext>
                </a:extLst>
              </p:cNvPr>
              <p:cNvSpPr txBox="1"/>
              <p:nvPr/>
            </p:nvSpPr>
            <p:spPr>
              <a:xfrm>
                <a:off x="5061011" y="1677880"/>
                <a:ext cx="111453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𝑦</m:t>
                      </m:r>
                      <m:r>
                        <a:rPr lang="en-GB" sz="1600" b="0" i="1" smtClean="0">
                          <a:latin typeface="Cambria Math"/>
                        </a:rPr>
                        <m:t>=</m:t>
                      </m:r>
                      <m:r>
                        <a:rPr lang="en-GB" sz="1600" b="0" i="1" smtClean="0">
                          <a:latin typeface="Cambria Math"/>
                        </a:rPr>
                        <m:t>𝑟𝑠𝑖𝑛</m:t>
                      </m:r>
                      <m:r>
                        <a:rPr lang="en-GB" sz="1600" b="0" i="1" smtClean="0">
                          <a:latin typeface="Cambria Math"/>
                          <a:ea typeface="Cambria Math"/>
                        </a:rPr>
                        <m:t>𝜃</m:t>
                      </m:r>
                    </m:oMath>
                  </m:oMathPara>
                </a14:m>
                <a:endParaRPr lang="en-GB" sz="1600" dirty="0"/>
              </a:p>
            </p:txBody>
          </p:sp>
        </mc:Choice>
        <mc:Fallback xmlns="">
          <p:sp>
            <p:nvSpPr>
              <p:cNvPr id="27" name="TextBox 6">
                <a:extLst>
                  <a:ext uri="{FF2B5EF4-FFF2-40B4-BE49-F238E27FC236}">
                    <a16:creationId xmlns:a16="http://schemas.microsoft.com/office/drawing/2014/main" id="{7B10D70D-A39C-4ADE-9577-D1262FF93ED3}"/>
                  </a:ext>
                </a:extLst>
              </p:cNvPr>
              <p:cNvSpPr txBox="1">
                <a:spLocks noRot="1" noChangeAspect="1" noMove="1" noResize="1" noEditPoints="1" noAdjustHandles="1" noChangeArrowheads="1" noChangeShapeType="1" noTextEdit="1"/>
              </p:cNvSpPr>
              <p:nvPr/>
            </p:nvSpPr>
            <p:spPr>
              <a:xfrm>
                <a:off x="5061011" y="1677880"/>
                <a:ext cx="1114536" cy="338554"/>
              </a:xfrm>
              <a:prstGeom prst="rect">
                <a:avLst/>
              </a:prstGeom>
              <a:blipFill>
                <a:blip r:embed="rId9"/>
                <a:stretch>
                  <a:fillRect b="-3571"/>
                </a:stretch>
              </a:blipFill>
            </p:spPr>
            <p:txBody>
              <a:bodyPr/>
              <a:lstStyle/>
              <a:p>
                <a:r>
                  <a:rPr lang="en-GB">
                    <a:noFill/>
                  </a:rPr>
                  <a:t> </a:t>
                </a:r>
              </a:p>
            </p:txBody>
          </p:sp>
        </mc:Fallback>
      </mc:AlternateContent>
    </p:spTree>
    <p:extLst>
      <p:ext uri="{BB962C8B-B14F-4D97-AF65-F5344CB8AC3E}">
        <p14:creationId xmlns:p14="http://schemas.microsoft.com/office/powerpoint/2010/main" val="70014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blinds(horizontal)">
                                      <p:cBhvr>
                                        <p:cTn id="12" dur="500"/>
                                        <p:tgtEl>
                                          <p:spTgt spid="1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6" end="6"/>
                                            </p:txEl>
                                          </p:spTgt>
                                        </p:tgtEl>
                                        <p:attrNameLst>
                                          <p:attrName>style.visibility</p:attrName>
                                        </p:attrNameLst>
                                      </p:cBhvr>
                                      <p:to>
                                        <p:strVal val="visible"/>
                                      </p:to>
                                    </p:set>
                                    <p:animEffect transition="in" filter="blinds(horizontal)">
                                      <p:cBhvr>
                                        <p:cTn id="17" dur="500"/>
                                        <p:tgtEl>
                                          <p:spTgt spid="11">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linds(horizontal)">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linds(horizontal)">
                                      <p:cBhvr>
                                        <p:cTn id="30" dur="500"/>
                                        <p:tgtEl>
                                          <p:spTgt spid="18"/>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linds(horizontal)">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blinds(horizontal)">
                                      <p:cBhvr>
                                        <p:cTn id="38" dur="500"/>
                                        <p:tgtEl>
                                          <p:spTgt spid="31"/>
                                        </p:tgtEl>
                                      </p:cBhvr>
                                    </p:animEffect>
                                  </p:childTnLst>
                                </p:cTn>
                              </p:par>
                              <p:par>
                                <p:cTn id="39" presetID="3" presetClass="entr" presetSubtype="1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blinds(horizontal)">
                                      <p:cBhvr>
                                        <p:cTn id="41" dur="500"/>
                                        <p:tgtEl>
                                          <p:spTgt spid="34"/>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blinds(horizontal)">
                                      <p:cBhvr>
                                        <p:cTn id="4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31" grpId="0" animBg="1"/>
      <p:bldP spid="3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3429000" cy="3912833"/>
          </a:xfrm>
        </p:spPr>
        <p:txBody>
          <a:bodyPr>
            <a:normAutofit lnSpcReduction="10000"/>
          </a:bodyPr>
          <a:lstStyle/>
          <a:p>
            <a:pPr marL="0" indent="0" algn="ctr">
              <a:buNone/>
            </a:pPr>
            <a:r>
              <a:rPr lang="en-GB" sz="1400" b="1" dirty="0">
                <a:latin typeface="Comic Sans MS" panose="030F0702030302020204" pitchFamily="66" charset="0"/>
              </a:rPr>
              <a:t>You can use the Polar equation to find tangents to a curve that are parallel or perpendicular to the original line</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Find the coordinates of the points on:</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r = a(1 + cos</a:t>
            </a:r>
            <a:r>
              <a:rPr lang="el-GR" sz="1400" dirty="0">
                <a:latin typeface="Comic Sans MS" panose="030F0702030302020204" pitchFamily="66" charset="0"/>
              </a:rPr>
              <a:t>θ</a:t>
            </a:r>
            <a:r>
              <a:rPr lang="en-US" sz="1400" dirty="0">
                <a:latin typeface="Comic Sans MS" panose="030F0702030302020204" pitchFamily="66" charset="0"/>
              </a:rPr>
              <a:t>) </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Where the tangents are parallel to the initial line </a:t>
            </a:r>
            <a:r>
              <a:rPr lang="el-GR" sz="1400" dirty="0">
                <a:latin typeface="Comic Sans MS" panose="030F0702030302020204" pitchFamily="66" charset="0"/>
              </a:rPr>
              <a:t>θ</a:t>
            </a:r>
            <a:r>
              <a:rPr lang="en-US" sz="1400" dirty="0">
                <a:latin typeface="Comic Sans MS" panose="030F0702030302020204" pitchFamily="66" charset="0"/>
              </a:rPr>
              <a:t> = 0.</a:t>
            </a:r>
          </a:p>
          <a:p>
            <a:pPr marL="0" indent="0" algn="ctr">
              <a:buNone/>
            </a:pPr>
            <a:endParaRPr lang="en-US" sz="1400" dirty="0">
              <a:latin typeface="Comic Sans MS" panose="030F0702030302020204" pitchFamily="66" charset="0"/>
            </a:endParaRPr>
          </a:p>
          <a:p>
            <a:pPr algn="ctr">
              <a:buFont typeface="Wingdings"/>
              <a:buChar char="à"/>
            </a:pPr>
            <a:r>
              <a:rPr lang="en-US" sz="1400" dirty="0">
                <a:latin typeface="Comic Sans MS" panose="030F0702030302020204" pitchFamily="66" charset="0"/>
                <a:sym typeface="Wingdings" panose="05000000000000000000" pitchFamily="2" charset="2"/>
              </a:rPr>
              <a:t>You need to find an expression for y in terms of </a:t>
            </a:r>
            <a:r>
              <a:rPr lang="el-GR" sz="1400" dirty="0">
                <a:latin typeface="Comic Sans MS" panose="030F0702030302020204" pitchFamily="66" charset="0"/>
                <a:sym typeface="Wingdings" panose="05000000000000000000" pitchFamily="2" charset="2"/>
              </a:rPr>
              <a:t>θ</a:t>
            </a:r>
            <a:r>
              <a:rPr lang="en-GB" sz="1400" dirty="0">
                <a:latin typeface="Comic Sans MS" panose="030F0702030302020204" pitchFamily="66" charset="0"/>
                <a:sym typeface="Wingdings" panose="05000000000000000000" pitchFamily="2" charset="2"/>
              </a:rPr>
              <a:t>, before you can use the rules above</a:t>
            </a:r>
          </a:p>
          <a:p>
            <a:pPr marL="0" indent="0" algn="ctr">
              <a:buNone/>
            </a:pPr>
            <a:endParaRPr lang="en-GB" sz="1400" dirty="0">
              <a:latin typeface="Comic Sans MS" panose="030F0702030302020204" pitchFamily="66" charset="0"/>
            </a:endParaRPr>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23" t="14892" r="3542" b="6699"/>
          <a:stretch/>
        </p:blipFill>
        <p:spPr bwMode="auto">
          <a:xfrm>
            <a:off x="4343400" y="1295400"/>
            <a:ext cx="3657600" cy="2509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7" name="TextBox 6"/>
              <p:cNvSpPr txBox="1"/>
              <p:nvPr/>
            </p:nvSpPr>
            <p:spPr>
              <a:xfrm>
                <a:off x="4495800" y="1676400"/>
                <a:ext cx="172996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1" i="1" smtClean="0">
                          <a:solidFill>
                            <a:srgbClr val="FF0000"/>
                          </a:solidFill>
                          <a:latin typeface="Cambria Math"/>
                          <a:ea typeface="Cambria Math"/>
                        </a:rPr>
                        <m:t>𝒓</m:t>
                      </m:r>
                      <m:r>
                        <a:rPr lang="en-US" sz="1600" b="1" i="1" smtClean="0">
                          <a:solidFill>
                            <a:srgbClr val="FF0000"/>
                          </a:solidFill>
                          <a:latin typeface="Cambria Math"/>
                        </a:rPr>
                        <m:t>=</m:t>
                      </m:r>
                      <m:r>
                        <a:rPr lang="en-GB" sz="1600" b="1" i="1" smtClean="0">
                          <a:solidFill>
                            <a:srgbClr val="FF0000"/>
                          </a:solidFill>
                          <a:latin typeface="Cambria Math"/>
                        </a:rPr>
                        <m:t>𝒂</m:t>
                      </m:r>
                      <m:r>
                        <a:rPr lang="en-GB" sz="1600" b="1" i="1" smtClean="0">
                          <a:solidFill>
                            <a:srgbClr val="FF0000"/>
                          </a:solidFill>
                          <a:latin typeface="Cambria Math"/>
                        </a:rPr>
                        <m:t>(</m:t>
                      </m:r>
                      <m:r>
                        <a:rPr lang="en-US" sz="1600" b="1" i="1" smtClean="0">
                          <a:solidFill>
                            <a:srgbClr val="FF0000"/>
                          </a:solidFill>
                          <a:latin typeface="Cambria Math"/>
                        </a:rPr>
                        <m:t>𝟏</m:t>
                      </m:r>
                      <m:r>
                        <a:rPr lang="en-US" sz="1600" b="1" i="1" smtClean="0">
                          <a:solidFill>
                            <a:srgbClr val="FF0000"/>
                          </a:solidFill>
                          <a:latin typeface="Cambria Math"/>
                        </a:rPr>
                        <m:t>+</m:t>
                      </m:r>
                      <m:r>
                        <a:rPr lang="en-US" sz="1600" b="1" i="1" smtClean="0">
                          <a:solidFill>
                            <a:srgbClr val="FF0000"/>
                          </a:solidFill>
                          <a:latin typeface="Cambria Math"/>
                        </a:rPr>
                        <m:t>𝒄𝒐𝒔</m:t>
                      </m:r>
                      <m:r>
                        <a:rPr lang="en-US" sz="1600" b="1" i="1" smtClean="0">
                          <a:solidFill>
                            <a:srgbClr val="FF0000"/>
                          </a:solidFill>
                          <a:latin typeface="Cambria Math"/>
                          <a:ea typeface="Cambria Math"/>
                        </a:rPr>
                        <m:t>𝜽</m:t>
                      </m:r>
                      <m:r>
                        <a:rPr lang="en-GB" sz="1600" b="1" i="1" smtClean="0">
                          <a:solidFill>
                            <a:srgbClr val="FF0000"/>
                          </a:solidFill>
                          <a:latin typeface="Cambria Math"/>
                          <a:ea typeface="Cambria Math"/>
                        </a:rPr>
                        <m:t>)</m:t>
                      </m:r>
                    </m:oMath>
                  </m:oMathPara>
                </a14:m>
                <a:endParaRPr lang="en-GB" sz="1600" b="1" dirty="0">
                  <a:solidFill>
                    <a:srgbClr val="FF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495800" y="1676400"/>
                <a:ext cx="1729961" cy="338554"/>
              </a:xfrm>
              <a:prstGeom prst="rect">
                <a:avLst/>
              </a:prstGeom>
              <a:blipFill>
                <a:blip r:embed="rId3"/>
                <a:stretch>
                  <a:fillRect b="-89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371599" y="16824"/>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𝑑𝑦</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8" name="TextBox 7"/>
              <p:cNvSpPr txBox="1">
                <a:spLocks noRot="1" noChangeAspect="1" noMove="1" noResize="1" noEditPoints="1" noAdjustHandles="1" noChangeArrowheads="1" noChangeShapeType="1" noTextEdit="1"/>
              </p:cNvSpPr>
              <p:nvPr/>
            </p:nvSpPr>
            <p:spPr>
              <a:xfrm>
                <a:off x="1371599" y="16824"/>
                <a:ext cx="768992" cy="501356"/>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029199" y="11875"/>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𝑑𝑥</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5029199" y="11875"/>
                <a:ext cx="768992" cy="501356"/>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p:cxnSp>
        <p:nvCxnSpPr>
          <p:cNvPr id="10" name="Straight Arrow Connector 9"/>
          <p:cNvCxnSpPr/>
          <p:nvPr/>
        </p:nvCxnSpPr>
        <p:spPr>
          <a:xfrm>
            <a:off x="2133599" y="245424"/>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2590799" y="93024"/>
                <a:ext cx="2371162"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𝑷𝒂𝒓𝒂𝒍𝒍𝒆𝒍</m:t>
                      </m:r>
                      <m:r>
                        <a:rPr lang="en-GB" sz="1400" b="0"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590799" y="93024"/>
                <a:ext cx="2371162" cy="307777"/>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p:cxnSp>
        <p:nvCxnSpPr>
          <p:cNvPr id="12" name="Straight Arrow Connector 11"/>
          <p:cNvCxnSpPr/>
          <p:nvPr/>
        </p:nvCxnSpPr>
        <p:spPr>
          <a:xfrm>
            <a:off x="5791199" y="240475"/>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8012343" y="482930"/>
                <a:ext cx="113165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𝑥</m:t>
                      </m:r>
                      <m:r>
                        <a:rPr lang="en-GB" sz="1600" b="0" i="1" smtClean="0">
                          <a:latin typeface="Cambria Math"/>
                        </a:rPr>
                        <m:t>=</m:t>
                      </m:r>
                      <m:r>
                        <a:rPr lang="en-GB" sz="1600" b="0" i="1" smtClean="0">
                          <a:latin typeface="Cambria Math"/>
                        </a:rPr>
                        <m:t>𝑟𝑐𝑜𝑠</m:t>
                      </m:r>
                      <m:r>
                        <a:rPr lang="en-GB" sz="1600" b="0" i="1" smtClean="0">
                          <a:latin typeface="Cambria Math"/>
                          <a:ea typeface="Cambria Math"/>
                        </a:rPr>
                        <m:t>𝜃</m:t>
                      </m:r>
                    </m:oMath>
                  </m:oMathPara>
                </a14:m>
                <a:endParaRPr lang="en-GB" sz="1600" dirty="0"/>
              </a:p>
            </p:txBody>
          </p:sp>
        </mc:Choice>
        <mc:Fallback xmlns="">
          <p:sp>
            <p:nvSpPr>
              <p:cNvPr id="14" name="TextBox 13"/>
              <p:cNvSpPr txBox="1">
                <a:spLocks noRot="1" noChangeAspect="1" noMove="1" noResize="1" noEditPoints="1" noAdjustHandles="1" noChangeArrowheads="1" noChangeShapeType="1" noTextEdit="1"/>
              </p:cNvSpPr>
              <p:nvPr/>
            </p:nvSpPr>
            <p:spPr>
              <a:xfrm>
                <a:off x="8012343" y="482930"/>
                <a:ext cx="1131656" cy="338554"/>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8029463" y="863930"/>
                <a:ext cx="111453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𝑦</m:t>
                      </m:r>
                      <m:r>
                        <a:rPr lang="en-GB" sz="1600" b="0" i="1" smtClean="0">
                          <a:latin typeface="Cambria Math"/>
                        </a:rPr>
                        <m:t>=</m:t>
                      </m:r>
                      <m:r>
                        <a:rPr lang="en-GB" sz="1600" b="0" i="1" smtClean="0">
                          <a:latin typeface="Cambria Math"/>
                        </a:rPr>
                        <m:t>𝑟𝑠𝑖𝑛</m:t>
                      </m:r>
                      <m:r>
                        <a:rPr lang="en-GB" sz="1600" b="0" i="1" smtClean="0">
                          <a:latin typeface="Cambria Math"/>
                          <a:ea typeface="Cambria Math"/>
                        </a:rPr>
                        <m:t>𝜃</m:t>
                      </m:r>
                    </m:oMath>
                  </m:oMathPara>
                </a14:m>
                <a:endParaRPr lang="en-GB" sz="1600" dirty="0"/>
              </a:p>
            </p:txBody>
          </p:sp>
        </mc:Choice>
        <mc:Fallback xmlns="">
          <p:sp>
            <p:nvSpPr>
              <p:cNvPr id="15" name="TextBox 14"/>
              <p:cNvSpPr txBox="1">
                <a:spLocks noRot="1" noChangeAspect="1" noMove="1" noResize="1" noEditPoints="1" noAdjustHandles="1" noChangeArrowheads="1" noChangeShapeType="1" noTextEdit="1"/>
              </p:cNvSpPr>
              <p:nvPr/>
            </p:nvSpPr>
            <p:spPr>
              <a:xfrm>
                <a:off x="8029463" y="863930"/>
                <a:ext cx="1114536" cy="338554"/>
              </a:xfrm>
              <a:prstGeom prst="rect">
                <a:avLst/>
              </a:prstGeom>
              <a:blipFill>
                <a:blip r:embed="rId8"/>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495800" y="3962400"/>
                <a:ext cx="996490"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𝑦</m:t>
                      </m:r>
                      <m:r>
                        <a:rPr lang="en-GB" sz="1400" b="0" i="1" smtClean="0">
                          <a:latin typeface="Cambria Math"/>
                        </a:rPr>
                        <m:t>=</m:t>
                      </m:r>
                      <m:r>
                        <a:rPr lang="en-GB" sz="1400" b="0" i="1" smtClean="0">
                          <a:latin typeface="Cambria Math"/>
                        </a:rPr>
                        <m:t>𝑟𝑠𝑖𝑛</m:t>
                      </m:r>
                      <m:r>
                        <a:rPr lang="en-GB" sz="1400" b="0" i="1" smtClean="0">
                          <a:latin typeface="Cambria Math"/>
                          <a:ea typeface="Cambria Math"/>
                        </a:rPr>
                        <m:t>𝜃</m:t>
                      </m:r>
                    </m:oMath>
                  </m:oMathPara>
                </a14:m>
                <a:endParaRPr lang="en-GB" sz="1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495800" y="3962400"/>
                <a:ext cx="996490" cy="307777"/>
              </a:xfrm>
              <a:prstGeom prst="rect">
                <a:avLst/>
              </a:prstGeom>
              <a:blipFill>
                <a:blip r:embed="rId9"/>
                <a:stretch>
                  <a:fillRect b="-200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7010400" y="3886200"/>
                <a:ext cx="896399" cy="46128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a:rPr>
                            <m:t>𝑦</m:t>
                          </m:r>
                        </m:num>
                        <m:den>
                          <m:r>
                            <a:rPr lang="en-GB" sz="1400" b="0" i="1" smtClean="0">
                              <a:latin typeface="Cambria Math"/>
                            </a:rPr>
                            <m:t>𝑠𝑖𝑛</m:t>
                          </m:r>
                          <m:r>
                            <a:rPr lang="en-GB" sz="1400" b="0" i="1" smtClean="0">
                              <a:latin typeface="Cambria Math"/>
                              <a:ea typeface="Cambria Math"/>
                            </a:rPr>
                            <m:t>𝜃</m:t>
                          </m:r>
                        </m:den>
                      </m:f>
                      <m:r>
                        <a:rPr lang="en-GB" sz="1400" b="0" i="1" smtClean="0">
                          <a:latin typeface="Cambria Math"/>
                        </a:rPr>
                        <m:t>=</m:t>
                      </m:r>
                      <m:r>
                        <a:rPr lang="en-GB" sz="1400" b="0" i="1" smtClean="0">
                          <a:latin typeface="Cambria Math"/>
                        </a:rPr>
                        <m:t>𝑟</m:t>
                      </m:r>
                    </m:oMath>
                  </m:oMathPara>
                </a14:m>
                <a:endParaRPr lang="en-GB" sz="1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7010400" y="3886200"/>
                <a:ext cx="896399" cy="461280"/>
              </a:xfrm>
              <a:prstGeom prst="rect">
                <a:avLst/>
              </a:prstGeom>
              <a:blipFill>
                <a:blip r:embed="rId10"/>
                <a:stretch>
                  <a:fillRect b="-1333"/>
                </a:stretch>
              </a:blipFill>
              <a:ln w="25400">
                <a:noFill/>
              </a:ln>
            </p:spPr>
            <p:txBody>
              <a:bodyPr/>
              <a:lstStyle/>
              <a:p>
                <a:r>
                  <a:rPr lang="en-GB">
                    <a:noFill/>
                  </a:rPr>
                  <a:t> </a:t>
                </a:r>
              </a:p>
            </p:txBody>
          </p:sp>
        </mc:Fallback>
      </mc:AlternateContent>
      <p:cxnSp>
        <p:nvCxnSpPr>
          <p:cNvPr id="19" name="Straight Arrow Connector 18"/>
          <p:cNvCxnSpPr/>
          <p:nvPr/>
        </p:nvCxnSpPr>
        <p:spPr>
          <a:xfrm>
            <a:off x="5562600" y="4114800"/>
            <a:ext cx="14478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91200" y="3810000"/>
            <a:ext cx="917239" cy="276999"/>
          </a:xfrm>
          <a:prstGeom prst="rect">
            <a:avLst/>
          </a:prstGeom>
          <a:noFill/>
        </p:spPr>
        <p:txBody>
          <a:bodyPr wrap="none" rtlCol="0">
            <a:spAutoFit/>
          </a:bodyPr>
          <a:lstStyle/>
          <a:p>
            <a:r>
              <a:rPr lang="en-GB" sz="1200" dirty="0">
                <a:solidFill>
                  <a:srgbClr val="FF0000"/>
                </a:solidFill>
                <a:latin typeface="Comic Sans MS" panose="030F0702030302020204" pitchFamily="66" charset="0"/>
              </a:rPr>
              <a:t>Rearrange</a:t>
            </a:r>
          </a:p>
        </p:txBody>
      </p:sp>
      <p:sp>
        <p:nvSpPr>
          <p:cNvPr id="22" name="TextBox 21"/>
          <p:cNvSpPr txBox="1"/>
          <p:nvPr/>
        </p:nvSpPr>
        <p:spPr>
          <a:xfrm>
            <a:off x="4038600" y="4419600"/>
            <a:ext cx="4786028"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You can substitute this into the equation of the curve to eliminate r</a:t>
            </a:r>
          </a:p>
        </p:txBody>
      </p:sp>
      <mc:AlternateContent xmlns:mc="http://schemas.openxmlformats.org/markup-compatibility/2006" xmlns:a14="http://schemas.microsoft.com/office/drawing/2010/main">
        <mc:Choice Requires="a14">
          <p:sp>
            <p:nvSpPr>
              <p:cNvPr id="23" name="TextBox 22"/>
              <p:cNvSpPr txBox="1"/>
              <p:nvPr/>
            </p:nvSpPr>
            <p:spPr>
              <a:xfrm>
                <a:off x="4114800" y="4876800"/>
                <a:ext cx="1482265"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𝑟</m:t>
                      </m:r>
                      <m:r>
                        <a:rPr lang="en-GB" sz="1400" b="0" i="1" smtClean="0">
                          <a:latin typeface="Cambria Math"/>
                        </a:rPr>
                        <m:t>=</m:t>
                      </m:r>
                      <m:r>
                        <a:rPr lang="en-GB" sz="1400" b="0" i="1" smtClean="0">
                          <a:latin typeface="Cambria Math"/>
                        </a:rPr>
                        <m:t>𝑎</m:t>
                      </m:r>
                      <m:r>
                        <a:rPr lang="en-GB" sz="1400" b="0" i="1" smtClean="0">
                          <a:latin typeface="Cambria Math"/>
                        </a:rPr>
                        <m:t>(1+</m:t>
                      </m:r>
                      <m:r>
                        <a:rPr lang="en-GB" sz="1400" b="0" i="1" smtClean="0">
                          <a:latin typeface="Cambria Math"/>
                        </a:rPr>
                        <m:t>𝑐𝑜𝑠</m:t>
                      </m:r>
                      <m:r>
                        <a:rPr lang="en-GB" sz="1400" b="0" i="1" smtClean="0">
                          <a:latin typeface="Cambria Math"/>
                          <a:ea typeface="Cambria Math"/>
                        </a:rPr>
                        <m:t>𝜃</m:t>
                      </m:r>
                      <m:r>
                        <a:rPr lang="en-GB" sz="1400" b="0" i="1" smtClean="0">
                          <a:latin typeface="Cambria Math"/>
                          <a:ea typeface="Cambria Math"/>
                        </a:rPr>
                        <m:t>)</m:t>
                      </m:r>
                    </m:oMath>
                  </m:oMathPara>
                </a14:m>
                <a:endParaRPr lang="en-GB" sz="1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4114800" y="4876800"/>
                <a:ext cx="1482265" cy="307777"/>
              </a:xfrm>
              <a:prstGeom prst="rect">
                <a:avLst/>
              </a:prstGeom>
              <a:blipFill>
                <a:blip r:embed="rId11"/>
                <a:stretch>
                  <a:fillRect b="-800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3810000" y="5257800"/>
                <a:ext cx="1828800" cy="461280"/>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a:rPr>
                            <m:t>𝑦</m:t>
                          </m:r>
                        </m:num>
                        <m:den>
                          <m:r>
                            <a:rPr lang="en-GB" sz="1400" b="0" i="1" smtClean="0">
                              <a:latin typeface="Cambria Math"/>
                            </a:rPr>
                            <m:t>𝑠𝑖𝑛</m:t>
                          </m:r>
                          <m:r>
                            <a:rPr lang="en-GB" sz="1400" b="0" i="1" smtClean="0">
                              <a:latin typeface="Cambria Math"/>
                              <a:ea typeface="Cambria Math"/>
                            </a:rPr>
                            <m:t>𝜃</m:t>
                          </m:r>
                        </m:den>
                      </m:f>
                      <m:r>
                        <a:rPr lang="en-GB" sz="1400" b="0" i="1" smtClean="0">
                          <a:latin typeface="Cambria Math"/>
                        </a:rPr>
                        <m:t>=</m:t>
                      </m:r>
                      <m:r>
                        <a:rPr lang="en-GB" sz="1400" b="0" i="1" smtClean="0">
                          <a:latin typeface="Cambria Math"/>
                        </a:rPr>
                        <m:t>𝑎</m:t>
                      </m:r>
                      <m:r>
                        <a:rPr lang="en-GB" sz="1400" b="0" i="1" smtClean="0">
                          <a:latin typeface="Cambria Math"/>
                        </a:rPr>
                        <m:t>(1+</m:t>
                      </m:r>
                      <m:r>
                        <a:rPr lang="en-GB" sz="1400" b="0" i="1" smtClean="0">
                          <a:latin typeface="Cambria Math"/>
                        </a:rPr>
                        <m:t>𝑐𝑜𝑠</m:t>
                      </m:r>
                      <m:r>
                        <a:rPr lang="en-GB" sz="1400" b="0" i="1" smtClean="0">
                          <a:latin typeface="Cambria Math"/>
                          <a:ea typeface="Cambria Math"/>
                        </a:rPr>
                        <m:t>𝜃</m:t>
                      </m:r>
                      <m:r>
                        <a:rPr lang="en-GB" sz="1400" b="0" i="1" smtClean="0">
                          <a:latin typeface="Cambria Math"/>
                          <a:ea typeface="Cambria Math"/>
                        </a:rPr>
                        <m:t>)</m:t>
                      </m:r>
                    </m:oMath>
                  </m:oMathPara>
                </a14:m>
                <a:endParaRPr lang="en-GB" sz="1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3810000" y="5257800"/>
                <a:ext cx="1828800" cy="461280"/>
              </a:xfrm>
              <a:prstGeom prst="rect">
                <a:avLst/>
              </a:prstGeom>
              <a:blipFill>
                <a:blip r:embed="rId12"/>
                <a:stretch>
                  <a:fillRect b="-1333"/>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114800" y="5791200"/>
                <a:ext cx="18288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𝑦</m:t>
                      </m:r>
                      <m:r>
                        <a:rPr lang="en-GB" sz="1400" b="0" i="1" smtClean="0">
                          <a:latin typeface="Cambria Math"/>
                        </a:rPr>
                        <m:t>=</m:t>
                      </m:r>
                      <m:r>
                        <a:rPr lang="en-GB" sz="1400" b="0" i="1" smtClean="0">
                          <a:latin typeface="Cambria Math"/>
                        </a:rPr>
                        <m:t>𝑎𝑠𝑖𝑛</m:t>
                      </m:r>
                      <m:r>
                        <a:rPr lang="en-GB" sz="1400" b="0" i="1" smtClean="0">
                          <a:latin typeface="Cambria Math"/>
                          <a:ea typeface="Cambria Math"/>
                        </a:rPr>
                        <m:t>𝜃</m:t>
                      </m:r>
                      <m:r>
                        <a:rPr lang="en-GB" sz="1400" b="0" i="1" smtClean="0">
                          <a:latin typeface="Cambria Math"/>
                        </a:rPr>
                        <m:t>(1+</m:t>
                      </m:r>
                      <m:r>
                        <a:rPr lang="en-GB" sz="1400" b="0" i="1" smtClean="0">
                          <a:latin typeface="Cambria Math"/>
                        </a:rPr>
                        <m:t>𝑐𝑜𝑠</m:t>
                      </m:r>
                      <m:r>
                        <a:rPr lang="en-GB" sz="1400" b="0" i="1" smtClean="0">
                          <a:latin typeface="Cambria Math"/>
                          <a:ea typeface="Cambria Math"/>
                        </a:rPr>
                        <m:t>𝜃</m:t>
                      </m:r>
                      <m:r>
                        <a:rPr lang="en-GB" sz="1400" b="0" i="1" smtClean="0">
                          <a:latin typeface="Cambria Math"/>
                          <a:ea typeface="Cambria Math"/>
                        </a:rPr>
                        <m:t>)</m:t>
                      </m:r>
                    </m:oMath>
                  </m:oMathPara>
                </a14:m>
                <a:endParaRPr lang="en-GB"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4114800" y="5791200"/>
                <a:ext cx="1828800" cy="307777"/>
              </a:xfrm>
              <a:prstGeom prst="rect">
                <a:avLst/>
              </a:prstGeom>
              <a:blipFill>
                <a:blip r:embed="rId13"/>
                <a:stretch>
                  <a:fillRect b="-800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055424" y="6224649"/>
                <a:ext cx="22098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𝑦</m:t>
                      </m:r>
                      <m:r>
                        <a:rPr lang="en-GB" sz="1400" b="0" i="1" smtClean="0">
                          <a:latin typeface="Cambria Math"/>
                        </a:rPr>
                        <m:t>=</m:t>
                      </m:r>
                      <m:r>
                        <a:rPr lang="en-GB" sz="1400" b="0" i="1" smtClean="0">
                          <a:latin typeface="Cambria Math"/>
                        </a:rPr>
                        <m:t>𝑎</m:t>
                      </m:r>
                      <m:r>
                        <a:rPr lang="en-GB" sz="1400" b="0" i="1" smtClean="0">
                          <a:latin typeface="Cambria Math"/>
                        </a:rPr>
                        <m:t>(</m:t>
                      </m:r>
                      <m:r>
                        <a:rPr lang="en-GB" sz="1400" b="0" i="1" smtClean="0">
                          <a:latin typeface="Cambria Math"/>
                        </a:rPr>
                        <m:t>𝑠𝑖𝑛</m:t>
                      </m:r>
                      <m:r>
                        <a:rPr lang="en-GB" sz="1400" b="0" i="1" smtClean="0">
                          <a:latin typeface="Cambria Math"/>
                          <a:ea typeface="Cambria Math"/>
                        </a:rPr>
                        <m:t>𝜃</m:t>
                      </m:r>
                      <m:r>
                        <a:rPr lang="en-GB" sz="1400" b="0" i="1" smtClean="0">
                          <a:latin typeface="Cambria Math"/>
                        </a:rPr>
                        <m:t>+</m:t>
                      </m:r>
                      <m:r>
                        <a:rPr lang="en-GB" sz="1400" b="0" i="1" smtClean="0">
                          <a:latin typeface="Cambria Math"/>
                        </a:rPr>
                        <m:t>𝑠𝑖𝑛</m:t>
                      </m:r>
                      <m:r>
                        <a:rPr lang="en-GB" sz="1400" b="0" i="1" smtClean="0">
                          <a:latin typeface="Cambria Math"/>
                          <a:ea typeface="Cambria Math"/>
                        </a:rPr>
                        <m:t>𝜃</m:t>
                      </m:r>
                      <m:r>
                        <a:rPr lang="en-GB" sz="1400" b="0" i="1" smtClean="0">
                          <a:latin typeface="Cambria Math"/>
                        </a:rPr>
                        <m:t>𝑐𝑜𝑠</m:t>
                      </m:r>
                      <m:r>
                        <a:rPr lang="en-GB" sz="1400" b="0" i="1" smtClean="0">
                          <a:latin typeface="Cambria Math"/>
                          <a:ea typeface="Cambria Math"/>
                        </a:rPr>
                        <m:t>𝜃</m:t>
                      </m:r>
                      <m:r>
                        <a:rPr lang="en-GB" sz="1400" b="0" i="1" smtClean="0">
                          <a:latin typeface="Cambria Math"/>
                          <a:ea typeface="Cambria Math"/>
                        </a:rPr>
                        <m:t>)</m:t>
                      </m:r>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4055424" y="6224649"/>
                <a:ext cx="2209800" cy="307777"/>
              </a:xfrm>
              <a:prstGeom prst="rect">
                <a:avLst/>
              </a:prstGeom>
              <a:blipFill>
                <a:blip r:embed="rId14"/>
                <a:stretch>
                  <a:fillRect b="-5882"/>
                </a:stretch>
              </a:blipFill>
              <a:ln w="25400">
                <a:noFill/>
              </a:ln>
            </p:spPr>
            <p:txBody>
              <a:bodyPr/>
              <a:lstStyle/>
              <a:p>
                <a:r>
                  <a:rPr lang="en-GB">
                    <a:noFill/>
                  </a:rPr>
                  <a:t> </a:t>
                </a:r>
              </a:p>
            </p:txBody>
          </p:sp>
        </mc:Fallback>
      </mc:AlternateContent>
      <p:sp>
        <p:nvSpPr>
          <p:cNvPr id="27" name="Arc 26"/>
          <p:cNvSpPr/>
          <p:nvPr/>
        </p:nvSpPr>
        <p:spPr>
          <a:xfrm>
            <a:off x="5410200" y="5029200"/>
            <a:ext cx="381000" cy="4572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TextBox 27"/>
          <p:cNvSpPr txBox="1"/>
          <p:nvPr/>
        </p:nvSpPr>
        <p:spPr>
          <a:xfrm>
            <a:off x="5791200" y="5029200"/>
            <a:ext cx="1447800"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Replace r with a term in y and </a:t>
            </a:r>
            <a:r>
              <a:rPr lang="el-GR" sz="1200" dirty="0">
                <a:solidFill>
                  <a:srgbClr val="FF0000"/>
                </a:solidFill>
                <a:latin typeface="Comic Sans MS" panose="030F0702030302020204" pitchFamily="66" charset="0"/>
              </a:rPr>
              <a:t>θ</a:t>
            </a:r>
            <a:endParaRPr lang="en-GB" sz="1200" dirty="0">
              <a:solidFill>
                <a:srgbClr val="FF0000"/>
              </a:solidFill>
              <a:latin typeface="Comic Sans MS" panose="030F0702030302020204" pitchFamily="66" charset="0"/>
            </a:endParaRPr>
          </a:p>
        </p:txBody>
      </p:sp>
      <p:sp>
        <p:nvSpPr>
          <p:cNvPr id="29" name="Arc 28"/>
          <p:cNvSpPr/>
          <p:nvPr/>
        </p:nvSpPr>
        <p:spPr>
          <a:xfrm>
            <a:off x="5715000" y="5486400"/>
            <a:ext cx="381000" cy="4572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Arc 29"/>
          <p:cNvSpPr/>
          <p:nvPr/>
        </p:nvSpPr>
        <p:spPr>
          <a:xfrm>
            <a:off x="5943600" y="5943600"/>
            <a:ext cx="381000" cy="4572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TextBox 30"/>
          <p:cNvSpPr txBox="1"/>
          <p:nvPr/>
        </p:nvSpPr>
        <p:spPr>
          <a:xfrm>
            <a:off x="6019800" y="5562600"/>
            <a:ext cx="1447800"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Multiply by sin</a:t>
            </a:r>
            <a:r>
              <a:rPr lang="el-GR" sz="1200" dirty="0">
                <a:solidFill>
                  <a:srgbClr val="FF0000"/>
                </a:solidFill>
                <a:latin typeface="Comic Sans MS" panose="030F0702030302020204" pitchFamily="66" charset="0"/>
              </a:rPr>
              <a:t>θ</a:t>
            </a:r>
            <a:endParaRPr lang="en-GB" sz="1200" dirty="0">
              <a:solidFill>
                <a:srgbClr val="FF0000"/>
              </a:solidFill>
              <a:latin typeface="Comic Sans MS" panose="030F0702030302020204" pitchFamily="66" charset="0"/>
            </a:endParaRPr>
          </a:p>
        </p:txBody>
      </p:sp>
      <p:sp>
        <p:nvSpPr>
          <p:cNvPr id="32" name="TextBox 31"/>
          <p:cNvSpPr txBox="1"/>
          <p:nvPr/>
        </p:nvSpPr>
        <p:spPr>
          <a:xfrm>
            <a:off x="6248400" y="5943600"/>
            <a:ext cx="2438400"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Leave ‘a’ outside the bracket (it is a constant)</a:t>
            </a:r>
          </a:p>
        </p:txBody>
      </p:sp>
      <p:sp>
        <p:nvSpPr>
          <p:cNvPr id="33" name="Rectangle 32"/>
          <p:cNvSpPr/>
          <p:nvPr/>
        </p:nvSpPr>
        <p:spPr>
          <a:xfrm>
            <a:off x="4144488" y="4919354"/>
            <a:ext cx="249382" cy="234537"/>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3905001" y="5285510"/>
            <a:ext cx="441367" cy="450272"/>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7073734" y="3905993"/>
            <a:ext cx="799606" cy="450272"/>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6" name="TextBox 35"/>
              <p:cNvSpPr txBox="1"/>
              <p:nvPr/>
            </p:nvSpPr>
            <p:spPr>
              <a:xfrm>
                <a:off x="6248400" y="88075"/>
                <a:ext cx="2895600" cy="30777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𝑷𝒆𝒓𝒑𝒆𝒏𝒅𝒊𝒄𝒖𝒍𝒂𝒓</m:t>
                      </m:r>
                      <m:r>
                        <a:rPr lang="en-US" sz="1400" b="1"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36" name="TextBox 35"/>
              <p:cNvSpPr txBox="1">
                <a:spLocks noRot="1" noChangeAspect="1" noMove="1" noResize="1" noEditPoints="1" noAdjustHandles="1" noChangeArrowheads="1" noChangeShapeType="1" noTextEdit="1"/>
              </p:cNvSpPr>
              <p:nvPr/>
            </p:nvSpPr>
            <p:spPr>
              <a:xfrm>
                <a:off x="6248400" y="88075"/>
                <a:ext cx="2895600" cy="307777"/>
              </a:xfrm>
              <a:prstGeom prst="rect">
                <a:avLst/>
              </a:prstGeom>
              <a:blipFill>
                <a:blip r:embed="rId15"/>
                <a:stretch>
                  <a:fillRect b="-3636"/>
                </a:stretch>
              </a:blipFill>
              <a:ln w="25400">
                <a:solidFill>
                  <a:schemeClr val="tx1"/>
                </a:solidFill>
              </a:ln>
            </p:spPr>
            <p:txBody>
              <a:bodyPr/>
              <a:lstStyle/>
              <a:p>
                <a:r>
                  <a:rPr lang="en-GB">
                    <a:noFill/>
                  </a:rPr>
                  <a:t> </a:t>
                </a:r>
              </a:p>
            </p:txBody>
          </p:sp>
        </mc:Fallback>
      </mc:AlternateContent>
      <p:sp>
        <p:nvSpPr>
          <p:cNvPr id="37" name="タイトル 1">
            <a:extLst>
              <a:ext uri="{FF2B5EF4-FFF2-40B4-BE49-F238E27FC236}">
                <a16:creationId xmlns:a16="http://schemas.microsoft.com/office/drawing/2014/main" id="{F085DB8C-4A75-4B70-A76B-2C8D40436679}"/>
              </a:ext>
            </a:extLst>
          </p:cNvPr>
          <p:cNvSpPr>
            <a:spLocks noGrp="1"/>
          </p:cNvSpPr>
          <p:nvPr>
            <p:ph type="title"/>
          </p:nvPr>
        </p:nvSpPr>
        <p:spPr>
          <a:xfrm>
            <a:off x="628650" y="304281"/>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38" name="テキスト ボックス 37">
            <a:extLst>
              <a:ext uri="{FF2B5EF4-FFF2-40B4-BE49-F238E27FC236}">
                <a16:creationId xmlns:a16="http://schemas.microsoft.com/office/drawing/2014/main" id="{A365C03E-B2B4-4E46-94D4-502141E834CC}"/>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5D</a:t>
            </a:r>
            <a:endParaRPr lang="en-GB" dirty="0">
              <a:latin typeface="Comic Sans MS" panose="030F0702030302020204" pitchFamily="66" charset="0"/>
            </a:endParaRPr>
          </a:p>
        </p:txBody>
      </p:sp>
    </p:spTree>
    <p:extLst>
      <p:ext uri="{BB962C8B-B14F-4D97-AF65-F5344CB8AC3E}">
        <p14:creationId xmlns:p14="http://schemas.microsoft.com/office/powerpoint/2010/main" val="260252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blinds(horizontal)">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par>
                                <p:cTn id="23" presetID="3" presetClass="entr" presetSubtype="1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mph" presetSubtype="2" fill="hold" nodeType="clickEffect">
                                  <p:stCondLst>
                                    <p:cond delay="0"/>
                                  </p:stCondLst>
                                  <p:childTnLst>
                                    <p:animClr clrSpc="rgb" dir="cw">
                                      <p:cBhvr>
                                        <p:cTn id="29" dur="500" fill="hold"/>
                                        <p:tgtEl>
                                          <p:spTgt spid="15"/>
                                        </p:tgtEl>
                                        <p:attrNameLst>
                                          <p:attrName>fillcolor</p:attrName>
                                        </p:attrNameLst>
                                      </p:cBhvr>
                                      <p:to>
                                        <a:srgbClr val="66CCFF"/>
                                      </p:to>
                                    </p:animClr>
                                    <p:set>
                                      <p:cBhvr>
                                        <p:cTn id="30" dur="500" fill="hold"/>
                                        <p:tgtEl>
                                          <p:spTgt spid="15"/>
                                        </p:tgtEl>
                                        <p:attrNameLst>
                                          <p:attrName>fill.type</p:attrName>
                                        </p:attrNameLst>
                                      </p:cBhvr>
                                      <p:to>
                                        <p:strVal val="solid"/>
                                      </p:to>
                                    </p:set>
                                    <p:set>
                                      <p:cBhvr>
                                        <p:cTn id="31" dur="500" fill="hold"/>
                                        <p:tgtEl>
                                          <p:spTgt spid="15"/>
                                        </p:tgtEl>
                                        <p:attrNameLst>
                                          <p:attrName>fill.on</p:attrName>
                                        </p:attrNameLst>
                                      </p:cBhvr>
                                      <p:to>
                                        <p:strVal val="true"/>
                                      </p:to>
                                    </p:se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linds(horizontal)">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15"/>
                                        </p:tgtEl>
                                        <p:attrNameLst>
                                          <p:attrName>fillcolor</p:attrName>
                                        </p:attrNameLst>
                                      </p:cBhvr>
                                      <p:to>
                                        <a:schemeClr val="bg1"/>
                                      </p:to>
                                    </p:animClr>
                                    <p:set>
                                      <p:cBhvr>
                                        <p:cTn id="41" dur="500" fill="hold"/>
                                        <p:tgtEl>
                                          <p:spTgt spid="15"/>
                                        </p:tgtEl>
                                        <p:attrNameLst>
                                          <p:attrName>fill.type</p:attrName>
                                        </p:attrNameLst>
                                      </p:cBhvr>
                                      <p:to>
                                        <p:strVal val="solid"/>
                                      </p:to>
                                    </p:set>
                                    <p:set>
                                      <p:cBhvr>
                                        <p:cTn id="42" dur="500" fill="hold"/>
                                        <p:tgtEl>
                                          <p:spTgt spid="15"/>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linds(horizontal)">
                                      <p:cBhvr>
                                        <p:cTn id="47" dur="500"/>
                                        <p:tgtEl>
                                          <p:spTgt spid="21"/>
                                        </p:tgtEl>
                                      </p:cBhvr>
                                    </p:animEffect>
                                  </p:childTnLst>
                                </p:cTn>
                              </p:par>
                              <p:par>
                                <p:cTn id="48" presetID="3" presetClass="entr" presetSubtype="5"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linds(vertical)">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linds(horizontal)">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linds(horizontal)">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blinds(horizontal)">
                                      <p:cBhvr>
                                        <p:cTn id="65" dur="5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blinds(horizontal)">
                                      <p:cBhvr>
                                        <p:cTn id="70" dur="500"/>
                                        <p:tgtEl>
                                          <p:spTgt spid="27"/>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blinds(horizontal)">
                                      <p:cBhvr>
                                        <p:cTn id="75" dur="500"/>
                                        <p:tgtEl>
                                          <p:spTgt spid="28"/>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blinds(horizontal)">
                                      <p:cBhvr>
                                        <p:cTn id="80" dur="500"/>
                                        <p:tgtEl>
                                          <p:spTgt spid="24"/>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blinds(horizontal)">
                                      <p:cBhvr>
                                        <p:cTn id="85" dur="500"/>
                                        <p:tgtEl>
                                          <p:spTgt spid="33"/>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blinds(horizontal)">
                                      <p:cBhvr>
                                        <p:cTn id="90" dur="500"/>
                                        <p:tgtEl>
                                          <p:spTgt spid="34"/>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blinds(horizontal)">
                                      <p:cBhvr>
                                        <p:cTn id="95" dur="500"/>
                                        <p:tgtEl>
                                          <p:spTgt spid="35"/>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xit" presetSubtype="10" fill="hold" grpId="1" nodeType="clickEffect">
                                  <p:stCondLst>
                                    <p:cond delay="0"/>
                                  </p:stCondLst>
                                  <p:childTnLst>
                                    <p:animEffect transition="out" filter="blinds(horizontal)">
                                      <p:cBhvr>
                                        <p:cTn id="99" dur="500"/>
                                        <p:tgtEl>
                                          <p:spTgt spid="33"/>
                                        </p:tgtEl>
                                      </p:cBhvr>
                                    </p:animEffect>
                                    <p:set>
                                      <p:cBhvr>
                                        <p:cTn id="100" dur="1" fill="hold">
                                          <p:stCondLst>
                                            <p:cond delay="499"/>
                                          </p:stCondLst>
                                        </p:cTn>
                                        <p:tgtEl>
                                          <p:spTgt spid="33"/>
                                        </p:tgtEl>
                                        <p:attrNameLst>
                                          <p:attrName>style.visibility</p:attrName>
                                        </p:attrNameLst>
                                      </p:cBhvr>
                                      <p:to>
                                        <p:strVal val="hidden"/>
                                      </p:to>
                                    </p:set>
                                  </p:childTnLst>
                                </p:cTn>
                              </p:par>
                              <p:par>
                                <p:cTn id="101" presetID="3" presetClass="exit" presetSubtype="10" fill="hold" grpId="1" nodeType="withEffect">
                                  <p:stCondLst>
                                    <p:cond delay="0"/>
                                  </p:stCondLst>
                                  <p:childTnLst>
                                    <p:animEffect transition="out" filter="blinds(horizontal)">
                                      <p:cBhvr>
                                        <p:cTn id="102" dur="500"/>
                                        <p:tgtEl>
                                          <p:spTgt spid="34"/>
                                        </p:tgtEl>
                                      </p:cBhvr>
                                    </p:animEffect>
                                    <p:set>
                                      <p:cBhvr>
                                        <p:cTn id="103" dur="1" fill="hold">
                                          <p:stCondLst>
                                            <p:cond delay="499"/>
                                          </p:stCondLst>
                                        </p:cTn>
                                        <p:tgtEl>
                                          <p:spTgt spid="34"/>
                                        </p:tgtEl>
                                        <p:attrNameLst>
                                          <p:attrName>style.visibility</p:attrName>
                                        </p:attrNameLst>
                                      </p:cBhvr>
                                      <p:to>
                                        <p:strVal val="hidden"/>
                                      </p:to>
                                    </p:set>
                                  </p:childTnLst>
                                </p:cTn>
                              </p:par>
                              <p:par>
                                <p:cTn id="104" presetID="3" presetClass="exit" presetSubtype="10" fill="hold" grpId="1" nodeType="withEffect">
                                  <p:stCondLst>
                                    <p:cond delay="0"/>
                                  </p:stCondLst>
                                  <p:childTnLst>
                                    <p:animEffect transition="out" filter="blinds(horizontal)">
                                      <p:cBhvr>
                                        <p:cTn id="105" dur="500"/>
                                        <p:tgtEl>
                                          <p:spTgt spid="35"/>
                                        </p:tgtEl>
                                      </p:cBhvr>
                                    </p:animEffect>
                                    <p:set>
                                      <p:cBhvr>
                                        <p:cTn id="106" dur="1" fill="hold">
                                          <p:stCondLst>
                                            <p:cond delay="499"/>
                                          </p:stCondLst>
                                        </p:cTn>
                                        <p:tgtEl>
                                          <p:spTgt spid="35"/>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blinds(horizontal)">
                                      <p:cBhvr>
                                        <p:cTn id="111" dur="500"/>
                                        <p:tgtEl>
                                          <p:spTgt spid="29"/>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31"/>
                                        </p:tgtEl>
                                        <p:attrNameLst>
                                          <p:attrName>style.visibility</p:attrName>
                                        </p:attrNameLst>
                                      </p:cBhvr>
                                      <p:to>
                                        <p:strVal val="visible"/>
                                      </p:to>
                                    </p:set>
                                    <p:animEffect transition="in" filter="blinds(horizontal)">
                                      <p:cBhvr>
                                        <p:cTn id="116" dur="500"/>
                                        <p:tgtEl>
                                          <p:spTgt spid="31"/>
                                        </p:tgtEl>
                                      </p:cBhvr>
                                    </p:animEffect>
                                  </p:childTnLst>
                                </p:cTn>
                              </p:par>
                            </p:childTnLst>
                          </p:cTn>
                        </p:par>
                      </p:childTnLst>
                    </p:cTn>
                  </p:par>
                  <p:par>
                    <p:cTn id="117" fill="hold">
                      <p:stCondLst>
                        <p:cond delay="indefinite"/>
                      </p:stCondLst>
                      <p:childTnLst>
                        <p:par>
                          <p:cTn id="118" fill="hold">
                            <p:stCondLst>
                              <p:cond delay="0"/>
                            </p:stCondLst>
                            <p:childTnLst>
                              <p:par>
                                <p:cTn id="119" presetID="3" presetClass="entr" presetSubtype="10" fill="hold" grpId="0" nodeType="clickEffect">
                                  <p:stCondLst>
                                    <p:cond delay="0"/>
                                  </p:stCondLst>
                                  <p:childTnLst>
                                    <p:set>
                                      <p:cBhvr>
                                        <p:cTn id="120" dur="1" fill="hold">
                                          <p:stCondLst>
                                            <p:cond delay="0"/>
                                          </p:stCondLst>
                                        </p:cTn>
                                        <p:tgtEl>
                                          <p:spTgt spid="25"/>
                                        </p:tgtEl>
                                        <p:attrNameLst>
                                          <p:attrName>style.visibility</p:attrName>
                                        </p:attrNameLst>
                                      </p:cBhvr>
                                      <p:to>
                                        <p:strVal val="visible"/>
                                      </p:to>
                                    </p:set>
                                    <p:animEffect transition="in" filter="blinds(horizontal)">
                                      <p:cBhvr>
                                        <p:cTn id="121" dur="500"/>
                                        <p:tgtEl>
                                          <p:spTgt spid="25"/>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ntr" presetSubtype="10" fill="hold" grpId="0" nodeType="click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blinds(horizontal)">
                                      <p:cBhvr>
                                        <p:cTn id="126" dur="500"/>
                                        <p:tgtEl>
                                          <p:spTgt spid="30"/>
                                        </p:tgtEl>
                                      </p:cBhvr>
                                    </p:animEffect>
                                  </p:childTnLst>
                                </p:cTn>
                              </p:par>
                            </p:childTnLst>
                          </p:cTn>
                        </p:par>
                      </p:childTnLst>
                    </p:cTn>
                  </p:par>
                  <p:par>
                    <p:cTn id="127" fill="hold">
                      <p:stCondLst>
                        <p:cond delay="indefinite"/>
                      </p:stCondLst>
                      <p:childTnLst>
                        <p:par>
                          <p:cTn id="128" fill="hold">
                            <p:stCondLst>
                              <p:cond delay="0"/>
                            </p:stCondLst>
                            <p:childTnLst>
                              <p:par>
                                <p:cTn id="129" presetID="3" presetClass="entr" presetSubtype="10" fill="hold" grpId="0" nodeType="click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blinds(horizontal)">
                                      <p:cBhvr>
                                        <p:cTn id="131" dur="500"/>
                                        <p:tgtEl>
                                          <p:spTgt spid="32"/>
                                        </p:tgtEl>
                                      </p:cBhvr>
                                    </p:animEffect>
                                  </p:childTnLst>
                                </p:cTn>
                              </p:par>
                            </p:childTnLst>
                          </p:cTn>
                        </p:par>
                      </p:childTnLst>
                    </p:cTn>
                  </p:par>
                  <p:par>
                    <p:cTn id="132" fill="hold">
                      <p:stCondLst>
                        <p:cond delay="indefinite"/>
                      </p:stCondLst>
                      <p:childTnLst>
                        <p:par>
                          <p:cTn id="133" fill="hold">
                            <p:stCondLst>
                              <p:cond delay="0"/>
                            </p:stCondLst>
                            <p:childTnLst>
                              <p:par>
                                <p:cTn id="134" presetID="3" presetClass="entr" presetSubtype="10" fill="hold" grpId="0" nodeType="clickEffect">
                                  <p:stCondLst>
                                    <p:cond delay="0"/>
                                  </p:stCondLst>
                                  <p:childTnLst>
                                    <p:set>
                                      <p:cBhvr>
                                        <p:cTn id="135" dur="1" fill="hold">
                                          <p:stCondLst>
                                            <p:cond delay="0"/>
                                          </p:stCondLst>
                                        </p:cTn>
                                        <p:tgtEl>
                                          <p:spTgt spid="26"/>
                                        </p:tgtEl>
                                        <p:attrNameLst>
                                          <p:attrName>style.visibility</p:attrName>
                                        </p:attrNameLst>
                                      </p:cBhvr>
                                      <p:to>
                                        <p:strVal val="visible"/>
                                      </p:to>
                                    </p:set>
                                    <p:animEffect transition="in" filter="blinds(horizontal)">
                                      <p:cBhvr>
                                        <p:cTn id="13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7" grpId="0"/>
      <p:bldP spid="21" grpId="0"/>
      <p:bldP spid="22" grpId="0"/>
      <p:bldP spid="23" grpId="0"/>
      <p:bldP spid="24" grpId="0"/>
      <p:bldP spid="25" grpId="0"/>
      <p:bldP spid="26" grpId="0"/>
      <p:bldP spid="27" grpId="0" animBg="1"/>
      <p:bldP spid="28" grpId="0"/>
      <p:bldP spid="29" grpId="0" animBg="1"/>
      <p:bldP spid="30" grpId="0" animBg="1"/>
      <p:bldP spid="31" grpId="0"/>
      <p:bldP spid="32" grpId="0"/>
      <p:bldP spid="33" grpId="0" animBg="1"/>
      <p:bldP spid="33" grpId="1" animBg="1"/>
      <p:bldP spid="34" grpId="0" animBg="1"/>
      <p:bldP spid="34" grpId="1" animBg="1"/>
      <p:bldP spid="35" grpId="0" animBg="1"/>
      <p:bldP spid="35" grpId="1"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3429000" cy="4525963"/>
          </a:xfrm>
        </p:spPr>
        <p:txBody>
          <a:bodyPr>
            <a:normAutofit lnSpcReduction="10000"/>
          </a:bodyPr>
          <a:lstStyle/>
          <a:p>
            <a:pPr marL="0" indent="0" algn="ctr">
              <a:buNone/>
            </a:pPr>
            <a:r>
              <a:rPr lang="en-GB" sz="1400" b="1" dirty="0">
                <a:latin typeface="Comic Sans MS" panose="030F0702030302020204" pitchFamily="66" charset="0"/>
              </a:rPr>
              <a:t>You can use the Polar equation to find tangents to a curve that are parallel or perpendicular to the original line</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Find the coordinates of the points on:</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r = a(1 + cos</a:t>
            </a:r>
            <a:r>
              <a:rPr lang="el-GR" sz="1400" dirty="0">
                <a:latin typeface="Comic Sans MS" panose="030F0702030302020204" pitchFamily="66" charset="0"/>
              </a:rPr>
              <a:t>θ</a:t>
            </a:r>
            <a:r>
              <a:rPr lang="en-US" sz="1400" dirty="0">
                <a:latin typeface="Comic Sans MS" panose="030F0702030302020204" pitchFamily="66" charset="0"/>
              </a:rPr>
              <a:t>) </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Where the tangents are parallel to the initial line </a:t>
            </a:r>
            <a:r>
              <a:rPr lang="el-GR" sz="1400" dirty="0">
                <a:latin typeface="Comic Sans MS" panose="030F0702030302020204" pitchFamily="66" charset="0"/>
              </a:rPr>
              <a:t>θ</a:t>
            </a:r>
            <a:r>
              <a:rPr lang="en-US" sz="1400" dirty="0">
                <a:latin typeface="Comic Sans MS" panose="030F0702030302020204" pitchFamily="66" charset="0"/>
              </a:rPr>
              <a:t> = 0.</a:t>
            </a:r>
          </a:p>
          <a:p>
            <a:pPr marL="0" indent="0" algn="ctr">
              <a:buNone/>
            </a:pPr>
            <a:endParaRPr lang="en-US" sz="1400" dirty="0">
              <a:latin typeface="Comic Sans MS" panose="030F0702030302020204" pitchFamily="66" charset="0"/>
            </a:endParaRPr>
          </a:p>
          <a:p>
            <a:pPr algn="ctr">
              <a:buFont typeface="Wingdings"/>
              <a:buChar char="à"/>
            </a:pPr>
            <a:r>
              <a:rPr lang="en-GB" sz="1400" dirty="0">
                <a:latin typeface="Comic Sans MS" panose="030F0702030302020204" pitchFamily="66" charset="0"/>
                <a:sym typeface="Wingdings" panose="05000000000000000000" pitchFamily="2" charset="2"/>
              </a:rPr>
              <a:t>Now differentiate</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a:latin typeface="Comic Sans MS" panose="030F0702030302020204" pitchFamily="66" charset="0"/>
                <a:sym typeface="Wingdings" panose="05000000000000000000" pitchFamily="2" charset="2"/>
              </a:rPr>
              <a:t>You can just differentiate the terms inside the bracket, since a is a constant and will just remain the same! </a:t>
            </a:r>
          </a:p>
          <a:p>
            <a:pPr marL="0" indent="0" algn="ctr">
              <a:buNone/>
            </a:pP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6" name="TextBox 25"/>
              <p:cNvSpPr txBox="1"/>
              <p:nvPr/>
            </p:nvSpPr>
            <p:spPr>
              <a:xfrm>
                <a:off x="3624943" y="1535875"/>
                <a:ext cx="22098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𝑦</m:t>
                      </m:r>
                      <m:r>
                        <a:rPr lang="en-GB" sz="1400" b="0" i="1" smtClean="0">
                          <a:latin typeface="Cambria Math"/>
                        </a:rPr>
                        <m:t>=</m:t>
                      </m:r>
                      <m:r>
                        <a:rPr lang="en-GB" sz="1400" b="0" i="1" smtClean="0">
                          <a:latin typeface="Cambria Math"/>
                        </a:rPr>
                        <m:t>𝑎</m:t>
                      </m:r>
                      <m:r>
                        <a:rPr lang="en-GB" sz="1400" b="0" i="1" smtClean="0">
                          <a:latin typeface="Cambria Math"/>
                        </a:rPr>
                        <m:t>(</m:t>
                      </m:r>
                      <m:r>
                        <a:rPr lang="en-GB" sz="1400" b="0" i="1" smtClean="0">
                          <a:latin typeface="Cambria Math"/>
                        </a:rPr>
                        <m:t>𝑠𝑖𝑛</m:t>
                      </m:r>
                      <m:r>
                        <a:rPr lang="en-GB" sz="1400" b="0" i="1" smtClean="0">
                          <a:latin typeface="Cambria Math"/>
                          <a:ea typeface="Cambria Math"/>
                        </a:rPr>
                        <m:t>𝜃</m:t>
                      </m:r>
                      <m:r>
                        <a:rPr lang="en-GB" sz="1400" b="0" i="1" smtClean="0">
                          <a:latin typeface="Cambria Math"/>
                        </a:rPr>
                        <m:t>+</m:t>
                      </m:r>
                      <m:r>
                        <a:rPr lang="en-GB" sz="1400" b="0" i="1" smtClean="0">
                          <a:latin typeface="Cambria Math"/>
                        </a:rPr>
                        <m:t>𝑠𝑖𝑛</m:t>
                      </m:r>
                      <m:r>
                        <a:rPr lang="en-GB" sz="1400" b="0" i="1" smtClean="0">
                          <a:latin typeface="Cambria Math"/>
                          <a:ea typeface="Cambria Math"/>
                        </a:rPr>
                        <m:t>𝜃</m:t>
                      </m:r>
                      <m:r>
                        <a:rPr lang="en-GB" sz="1400" b="0" i="1" smtClean="0">
                          <a:latin typeface="Cambria Math"/>
                        </a:rPr>
                        <m:t>𝑐𝑜𝑠</m:t>
                      </m:r>
                      <m:r>
                        <a:rPr lang="en-GB" sz="1400" b="0" i="1" smtClean="0">
                          <a:latin typeface="Cambria Math"/>
                          <a:ea typeface="Cambria Math"/>
                        </a:rPr>
                        <m:t>𝜃</m:t>
                      </m:r>
                      <m:r>
                        <a:rPr lang="en-GB" sz="1400" b="0" i="1" smtClean="0">
                          <a:latin typeface="Cambria Math"/>
                          <a:ea typeface="Cambria Math"/>
                        </a:rPr>
                        <m:t>)</m:t>
                      </m:r>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3624943" y="1535875"/>
                <a:ext cx="2209800" cy="307777"/>
              </a:xfrm>
              <a:prstGeom prst="rect">
                <a:avLst/>
              </a:prstGeom>
              <a:blipFill>
                <a:blip r:embed="rId3"/>
                <a:stretch>
                  <a:fillRect b="-800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323112" y="2033649"/>
                <a:ext cx="3327070" cy="501356"/>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a:rPr>
                            <m:t>𝑑𝑦</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m:t>
                      </m:r>
                      <m:r>
                        <a:rPr lang="en-GB" sz="1400" b="0" i="1" smtClean="0">
                          <a:latin typeface="Cambria Math"/>
                        </a:rPr>
                        <m:t>𝑎</m:t>
                      </m:r>
                      <m:r>
                        <a:rPr lang="en-GB" sz="1400" b="0" i="1" smtClean="0">
                          <a:latin typeface="Cambria Math"/>
                        </a:rPr>
                        <m:t>(                                               )</m:t>
                      </m:r>
                    </m:oMath>
                  </m:oMathPara>
                </a14:m>
                <a:endParaRPr lang="en-GB" sz="1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3323112" y="2033649"/>
                <a:ext cx="3327070" cy="501356"/>
              </a:xfrm>
              <a:prstGeom prst="rect">
                <a:avLst/>
              </a:prstGeom>
              <a:blipFill>
                <a:blip r:embed="rId4"/>
                <a:stretch>
                  <a:fillRect b="-243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249387" y="2154382"/>
                <a:ext cx="5334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𝑐𝑜𝑠</m:t>
                      </m:r>
                      <m:r>
                        <a:rPr lang="en-GB" sz="1400" b="0" i="1" smtClean="0">
                          <a:latin typeface="Cambria Math"/>
                          <a:ea typeface="Cambria Math"/>
                        </a:rPr>
                        <m:t>𝜃</m:t>
                      </m:r>
                    </m:oMath>
                  </m:oMathPara>
                </a14:m>
                <a:endParaRPr lang="en-GB" sz="1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4249387" y="2154382"/>
                <a:ext cx="533400" cy="307777"/>
              </a:xfrm>
              <a:prstGeom prst="rect">
                <a:avLst/>
              </a:prstGeom>
              <a:blipFill>
                <a:blip r:embed="rId5"/>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706587" y="2154382"/>
                <a:ext cx="8382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ea typeface="Cambria Math"/>
                        </a:rPr>
                        <m:t>+ </m:t>
                      </m:r>
                      <m:sSup>
                        <m:sSupPr>
                          <m:ctrlPr>
                            <a:rPr lang="en-GB" sz="1400" b="0" i="1" smtClean="0">
                              <a:latin typeface="Cambria Math" panose="02040503050406030204" pitchFamily="18" charset="0"/>
                              <a:ea typeface="Cambria Math"/>
                            </a:rPr>
                          </m:ctrlPr>
                        </m:sSupPr>
                        <m:e>
                          <m:r>
                            <a:rPr lang="en-GB" sz="1400" b="0" i="1" smtClean="0">
                              <a:latin typeface="Cambria Math"/>
                              <a:ea typeface="Cambria Math"/>
                            </a:rPr>
                            <m:t> </m:t>
                          </m:r>
                          <m:r>
                            <a:rPr lang="en-GB" sz="1400" b="0" i="1" smtClean="0">
                              <a:latin typeface="Cambria Math"/>
                              <a:ea typeface="Cambria Math"/>
                            </a:rPr>
                            <m:t>𝑐𝑜𝑠</m:t>
                          </m:r>
                        </m:e>
                        <m:sup>
                          <m:r>
                            <a:rPr lang="en-GB" sz="1400" b="0" i="1" smtClean="0">
                              <a:latin typeface="Cambria Math"/>
                              <a:ea typeface="Cambria Math"/>
                            </a:rPr>
                            <m:t>2</m:t>
                          </m:r>
                        </m:sup>
                      </m:sSup>
                      <m:r>
                        <a:rPr lang="en-GB" sz="1400" b="0" i="1" smtClean="0">
                          <a:latin typeface="Cambria Math"/>
                          <a:ea typeface="Cambria Math"/>
                        </a:rPr>
                        <m:t>𝜃</m:t>
                      </m:r>
                    </m:oMath>
                  </m:oMathPara>
                </a14:m>
                <a:endParaRPr lang="en-GB" sz="1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4706587" y="2154382"/>
                <a:ext cx="838200" cy="307777"/>
              </a:xfrm>
              <a:prstGeom prst="rect">
                <a:avLst/>
              </a:prstGeom>
              <a:blipFill>
                <a:blip r:embed="rId6"/>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468587" y="2154382"/>
                <a:ext cx="8382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ea typeface="Cambria Math"/>
                        </a:rPr>
                        <m:t>− </m:t>
                      </m:r>
                      <m:sSup>
                        <m:sSupPr>
                          <m:ctrlPr>
                            <a:rPr lang="en-GB" sz="1400" b="0" i="1" smtClean="0">
                              <a:latin typeface="Cambria Math" panose="02040503050406030204" pitchFamily="18" charset="0"/>
                              <a:ea typeface="Cambria Math"/>
                            </a:rPr>
                          </m:ctrlPr>
                        </m:sSupPr>
                        <m:e>
                          <m:r>
                            <a:rPr lang="en-GB" sz="1400" b="0" i="1" smtClean="0">
                              <a:latin typeface="Cambria Math"/>
                              <a:ea typeface="Cambria Math"/>
                            </a:rPr>
                            <m:t> </m:t>
                          </m:r>
                          <m:r>
                            <a:rPr lang="en-GB" sz="1400" b="0" i="1" smtClean="0">
                              <a:latin typeface="Cambria Math"/>
                              <a:ea typeface="Cambria Math"/>
                            </a:rPr>
                            <m:t>𝑠𝑖𝑛</m:t>
                          </m:r>
                        </m:e>
                        <m:sup>
                          <m:r>
                            <a:rPr lang="en-GB" sz="1400" b="0" i="1" smtClean="0">
                              <a:latin typeface="Cambria Math"/>
                              <a:ea typeface="Cambria Math"/>
                            </a:rPr>
                            <m:t>2</m:t>
                          </m:r>
                        </m:sup>
                      </m:sSup>
                      <m:r>
                        <a:rPr lang="en-GB" sz="1400" b="0" i="1" smtClean="0">
                          <a:latin typeface="Cambria Math"/>
                          <a:ea typeface="Cambria Math"/>
                        </a:rPr>
                        <m:t>𝜃</m:t>
                      </m:r>
                    </m:oMath>
                  </m:oMathPara>
                </a14:m>
                <a:endParaRPr lang="en-GB" sz="1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5468587" y="2154382"/>
                <a:ext cx="838200" cy="307777"/>
              </a:xfrm>
              <a:prstGeom prst="rect">
                <a:avLst/>
              </a:prstGeom>
              <a:blipFill>
                <a:blip r:embed="rId7"/>
                <a:stretch>
                  <a:fillRect/>
                </a:stretch>
              </a:blipFill>
              <a:ln w="25400">
                <a:noFill/>
              </a:ln>
            </p:spPr>
            <p:txBody>
              <a:bodyPr/>
              <a:lstStyle/>
              <a:p>
                <a:r>
                  <a:rPr lang="en-GB">
                    <a:noFill/>
                  </a:rPr>
                  <a:t> </a:t>
                </a:r>
              </a:p>
            </p:txBody>
          </p:sp>
        </mc:Fallback>
      </mc:AlternateContent>
      <p:sp>
        <p:nvSpPr>
          <p:cNvPr id="7" name="TextBox 6"/>
          <p:cNvSpPr txBox="1"/>
          <p:nvPr/>
        </p:nvSpPr>
        <p:spPr>
          <a:xfrm>
            <a:off x="6776852" y="2670959"/>
            <a:ext cx="2079415" cy="276999"/>
          </a:xfrm>
          <a:prstGeom prst="rect">
            <a:avLst/>
          </a:prstGeom>
          <a:noFill/>
        </p:spPr>
        <p:txBody>
          <a:bodyPr wrap="none" rtlCol="0">
            <a:spAutoFit/>
          </a:bodyPr>
          <a:lstStyle/>
          <a:p>
            <a:r>
              <a:rPr lang="en-GB" sz="1200" b="1" u="sng" dirty="0">
                <a:latin typeface="Comic Sans MS" panose="030F0702030302020204" pitchFamily="66" charset="0"/>
              </a:rPr>
              <a:t>Product rule for sin</a:t>
            </a:r>
            <a:r>
              <a:rPr lang="el-GR" sz="1200" b="1" u="sng" dirty="0">
                <a:latin typeface="Comic Sans MS" panose="030F0702030302020204" pitchFamily="66" charset="0"/>
              </a:rPr>
              <a:t>θ</a:t>
            </a:r>
            <a:r>
              <a:rPr lang="en-GB" sz="1200" b="1" u="sng" dirty="0">
                <a:latin typeface="Comic Sans MS" panose="030F0702030302020204" pitchFamily="66" charset="0"/>
              </a:rPr>
              <a:t>cos</a:t>
            </a:r>
            <a:r>
              <a:rPr lang="el-GR" sz="1200" b="1" u="sng" dirty="0">
                <a:latin typeface="Comic Sans MS" panose="030F0702030302020204" pitchFamily="66" charset="0"/>
              </a:rPr>
              <a:t>θ</a:t>
            </a:r>
            <a:endParaRPr lang="en-GB" sz="1200" b="1"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0" name="TextBox 19"/>
              <p:cNvSpPr txBox="1"/>
              <p:nvPr/>
            </p:nvSpPr>
            <p:spPr>
              <a:xfrm>
                <a:off x="6929252" y="3051959"/>
                <a:ext cx="62991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𝑠𝑖𝑛</m:t>
                      </m:r>
                      <m:r>
                        <a:rPr lang="en-GB" sz="1600" b="0" i="1" smtClean="0">
                          <a:latin typeface="Cambria Math"/>
                          <a:ea typeface="Cambria Math"/>
                        </a:rPr>
                        <m:t>𝜃</m:t>
                      </m:r>
                    </m:oMath>
                  </m:oMathPara>
                </a14:m>
                <a:endParaRPr lang="en-GB" sz="1600" dirty="0"/>
              </a:p>
            </p:txBody>
          </p:sp>
        </mc:Choice>
        <mc:Fallback xmlns="">
          <p:sp>
            <p:nvSpPr>
              <p:cNvPr id="20" name="TextBox 19"/>
              <p:cNvSpPr txBox="1">
                <a:spLocks noRot="1" noChangeAspect="1" noMove="1" noResize="1" noEditPoints="1" noAdjustHandles="1" noChangeArrowheads="1" noChangeShapeType="1" noTextEdit="1"/>
              </p:cNvSpPr>
              <p:nvPr/>
            </p:nvSpPr>
            <p:spPr>
              <a:xfrm>
                <a:off x="6929252" y="3051959"/>
                <a:ext cx="629916" cy="338554"/>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7996052" y="3051959"/>
                <a:ext cx="65075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𝑐𝑜𝑠</m:t>
                      </m:r>
                      <m:r>
                        <a:rPr lang="en-GB" sz="1600" b="0" i="1" smtClean="0">
                          <a:latin typeface="Cambria Math"/>
                          <a:ea typeface="Cambria Math"/>
                        </a:rPr>
                        <m:t>𝜃</m:t>
                      </m:r>
                    </m:oMath>
                  </m:oMathPara>
                </a14:m>
                <a:endParaRPr lang="en-GB" sz="1600" dirty="0"/>
              </a:p>
            </p:txBody>
          </p:sp>
        </mc:Choice>
        <mc:Fallback xmlns="">
          <p:sp>
            <p:nvSpPr>
              <p:cNvPr id="23" name="TextBox 22"/>
              <p:cNvSpPr txBox="1">
                <a:spLocks noRot="1" noChangeAspect="1" noMove="1" noResize="1" noEditPoints="1" noAdjustHandles="1" noChangeArrowheads="1" noChangeShapeType="1" noTextEdit="1"/>
              </p:cNvSpPr>
              <p:nvPr/>
            </p:nvSpPr>
            <p:spPr>
              <a:xfrm>
                <a:off x="7996052" y="3051959"/>
                <a:ext cx="650756" cy="33855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6929252" y="3661559"/>
                <a:ext cx="65075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𝑐𝑜𝑠</m:t>
                      </m:r>
                      <m:r>
                        <a:rPr lang="en-GB" sz="1600" b="0" i="1" smtClean="0">
                          <a:latin typeface="Cambria Math"/>
                          <a:ea typeface="Cambria Math"/>
                        </a:rPr>
                        <m:t>𝜃</m:t>
                      </m:r>
                    </m:oMath>
                  </m:oMathPara>
                </a14:m>
                <a:endParaRPr lang="en-GB" sz="1600" dirty="0"/>
              </a:p>
            </p:txBody>
          </p:sp>
        </mc:Choice>
        <mc:Fallback xmlns="">
          <p:sp>
            <p:nvSpPr>
              <p:cNvPr id="24" name="TextBox 23"/>
              <p:cNvSpPr txBox="1">
                <a:spLocks noRot="1" noChangeAspect="1" noMove="1" noResize="1" noEditPoints="1" noAdjustHandles="1" noChangeArrowheads="1" noChangeShapeType="1" noTextEdit="1"/>
              </p:cNvSpPr>
              <p:nvPr/>
            </p:nvSpPr>
            <p:spPr>
              <a:xfrm>
                <a:off x="6929252" y="3661559"/>
                <a:ext cx="650756" cy="33855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7919852" y="3661559"/>
                <a:ext cx="78380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m:t>
                      </m:r>
                      <m:r>
                        <a:rPr lang="en-GB" sz="1600" b="0" i="1" smtClean="0">
                          <a:latin typeface="Cambria Math"/>
                        </a:rPr>
                        <m:t>𝑠𝑖𝑛</m:t>
                      </m:r>
                      <m:r>
                        <a:rPr lang="en-GB" sz="1600" b="0" i="1" smtClean="0">
                          <a:latin typeface="Cambria Math"/>
                          <a:ea typeface="Cambria Math"/>
                        </a:rPr>
                        <m:t>𝜃</m:t>
                      </m:r>
                    </m:oMath>
                  </m:oMathPara>
                </a14:m>
                <a:endParaRPr lang="en-GB" sz="1600" dirty="0"/>
              </a:p>
            </p:txBody>
          </p:sp>
        </mc:Choice>
        <mc:Fallback xmlns="">
          <p:sp>
            <p:nvSpPr>
              <p:cNvPr id="25" name="TextBox 24"/>
              <p:cNvSpPr txBox="1">
                <a:spLocks noRot="1" noChangeAspect="1" noMove="1" noResize="1" noEditPoints="1" noAdjustHandles="1" noChangeArrowheads="1" noChangeShapeType="1" noTextEdit="1"/>
              </p:cNvSpPr>
              <p:nvPr/>
            </p:nvSpPr>
            <p:spPr>
              <a:xfrm>
                <a:off x="7919852" y="3661559"/>
                <a:ext cx="783804" cy="338554"/>
              </a:xfrm>
              <a:prstGeom prst="rect">
                <a:avLst/>
              </a:prstGeom>
              <a:blipFill>
                <a:blip r:embed="rId10"/>
                <a:stretch>
                  <a:fillRect/>
                </a:stretch>
              </a:blipFill>
            </p:spPr>
            <p:txBody>
              <a:bodyPr/>
              <a:lstStyle/>
              <a:p>
                <a:r>
                  <a:rPr lang="en-GB">
                    <a:noFill/>
                  </a:rPr>
                  <a:t> </a:t>
                </a:r>
              </a:p>
            </p:txBody>
          </p:sp>
        </mc:Fallback>
      </mc:AlternateContent>
      <p:cxnSp>
        <p:nvCxnSpPr>
          <p:cNvPr id="27" name="Straight Arrow Connector 26"/>
          <p:cNvCxnSpPr/>
          <p:nvPr/>
        </p:nvCxnSpPr>
        <p:spPr>
          <a:xfrm>
            <a:off x="7462652" y="3356759"/>
            <a:ext cx="609600" cy="38100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7462652" y="3356759"/>
            <a:ext cx="609600" cy="38100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4089071" y="3482439"/>
                <a:ext cx="22860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𝑐</m:t>
                      </m:r>
                      <m:sSup>
                        <m:sSupPr>
                          <m:ctrlPr>
                            <a:rPr lang="en-GB" sz="1400" b="0" i="1" smtClean="0">
                              <a:latin typeface="Cambria Math" panose="02040503050406030204" pitchFamily="18" charset="0"/>
                            </a:rPr>
                          </m:ctrlPr>
                        </m:sSupPr>
                        <m:e>
                          <m:r>
                            <a:rPr lang="en-GB" sz="1400" b="0" i="1" smtClean="0">
                              <a:latin typeface="Cambria Math"/>
                            </a:rPr>
                            <m:t>𝑜𝑠</m:t>
                          </m:r>
                        </m:e>
                        <m:sup>
                          <m:r>
                            <a:rPr lang="en-GB" sz="1400" b="0" i="1" smtClean="0">
                              <a:latin typeface="Cambria Math"/>
                            </a:rPr>
                            <m:t>2</m:t>
                          </m:r>
                        </m:sup>
                      </m:sSup>
                      <m:r>
                        <a:rPr lang="en-GB" sz="1400" b="0" i="1" smtClean="0">
                          <a:latin typeface="Cambria Math"/>
                          <a:ea typeface="Cambria Math"/>
                        </a:rPr>
                        <m:t>𝜃</m:t>
                      </m:r>
                      <m:r>
                        <a:rPr lang="en-GB" sz="1400" b="0" i="1" smtClean="0">
                          <a:latin typeface="Cambria Math"/>
                          <a:ea typeface="Cambria Math"/>
                        </a:rPr>
                        <m:t>+</m:t>
                      </m:r>
                      <m:r>
                        <a:rPr lang="en-GB" sz="1400" b="0" i="1" smtClean="0">
                          <a:latin typeface="Cambria Math"/>
                          <a:ea typeface="Cambria Math"/>
                        </a:rPr>
                        <m:t>𝑐𝑜𝑠</m:t>
                      </m:r>
                      <m:r>
                        <a:rPr lang="en-GB" sz="1400" b="0" i="1" smtClean="0">
                          <a:latin typeface="Cambria Math"/>
                          <a:ea typeface="Cambria Math"/>
                        </a:rPr>
                        <m:t>𝜃</m:t>
                      </m:r>
                      <m:r>
                        <a:rPr lang="en-GB" sz="1400" b="0" i="1" smtClean="0">
                          <a:latin typeface="Cambria Math"/>
                          <a:ea typeface="Cambria Math"/>
                        </a:rPr>
                        <m:t>−</m:t>
                      </m:r>
                      <m:r>
                        <a:rPr lang="en-GB" sz="1400" b="0" i="1" smtClean="0">
                          <a:latin typeface="Cambria Math"/>
                          <a:ea typeface="Cambria Math"/>
                        </a:rPr>
                        <m:t>𝑠</m:t>
                      </m:r>
                      <m:sSup>
                        <m:sSupPr>
                          <m:ctrlPr>
                            <a:rPr lang="en-GB" sz="1400" b="0" i="1" smtClean="0">
                              <a:latin typeface="Cambria Math" panose="02040503050406030204" pitchFamily="18" charset="0"/>
                              <a:ea typeface="Cambria Math"/>
                            </a:rPr>
                          </m:ctrlPr>
                        </m:sSupPr>
                        <m:e>
                          <m:r>
                            <a:rPr lang="en-GB" sz="1400" b="0" i="1" smtClean="0">
                              <a:latin typeface="Cambria Math"/>
                              <a:ea typeface="Cambria Math"/>
                            </a:rPr>
                            <m:t>𝑖𝑛</m:t>
                          </m:r>
                        </m:e>
                        <m:sup>
                          <m:r>
                            <a:rPr lang="en-GB" sz="1400" b="0" i="1" smtClean="0">
                              <a:latin typeface="Cambria Math"/>
                              <a:ea typeface="Cambria Math"/>
                            </a:rPr>
                            <m:t>2</m:t>
                          </m:r>
                        </m:sup>
                      </m:sSup>
                      <m:r>
                        <a:rPr lang="en-GB" sz="1400" b="0" i="1" smtClean="0">
                          <a:latin typeface="Cambria Math"/>
                          <a:ea typeface="Cambria Math"/>
                        </a:rPr>
                        <m:t>𝜃</m:t>
                      </m:r>
                      <m:r>
                        <a:rPr lang="en-GB" sz="1400" b="0" i="1" smtClean="0">
                          <a:latin typeface="Cambria Math"/>
                          <a:ea typeface="Cambria Math"/>
                        </a:rPr>
                        <m:t>=0</m:t>
                      </m:r>
                    </m:oMath>
                  </m:oMathPara>
                </a14:m>
                <a:endParaRPr lang="en-GB" sz="1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4089071" y="3482439"/>
                <a:ext cx="2286000" cy="307777"/>
              </a:xfrm>
              <a:prstGeom prst="rect">
                <a:avLst/>
              </a:prstGeom>
              <a:blipFill>
                <a:blip r:embed="rId11"/>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3631871" y="3939639"/>
                <a:ext cx="27432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𝑐</m:t>
                      </m:r>
                      <m:sSup>
                        <m:sSupPr>
                          <m:ctrlPr>
                            <a:rPr lang="en-GB" sz="1400" b="0" i="1" smtClean="0">
                              <a:latin typeface="Cambria Math" panose="02040503050406030204" pitchFamily="18" charset="0"/>
                            </a:rPr>
                          </m:ctrlPr>
                        </m:sSupPr>
                        <m:e>
                          <m:r>
                            <a:rPr lang="en-GB" sz="1400" b="0" i="1" smtClean="0">
                              <a:latin typeface="Cambria Math"/>
                            </a:rPr>
                            <m:t>𝑜𝑠</m:t>
                          </m:r>
                        </m:e>
                        <m:sup>
                          <m:r>
                            <a:rPr lang="en-GB" sz="1400" b="0" i="1" smtClean="0">
                              <a:latin typeface="Cambria Math"/>
                            </a:rPr>
                            <m:t>2</m:t>
                          </m:r>
                        </m:sup>
                      </m:sSup>
                      <m:r>
                        <a:rPr lang="en-GB" sz="1400" b="0" i="1" smtClean="0">
                          <a:latin typeface="Cambria Math"/>
                          <a:ea typeface="Cambria Math"/>
                        </a:rPr>
                        <m:t>𝜃</m:t>
                      </m:r>
                      <m:r>
                        <a:rPr lang="en-GB" sz="1400" b="0" i="1" smtClean="0">
                          <a:latin typeface="Cambria Math"/>
                          <a:ea typeface="Cambria Math"/>
                        </a:rPr>
                        <m:t>+</m:t>
                      </m:r>
                      <m:r>
                        <a:rPr lang="en-GB" sz="1400" b="0" i="1" smtClean="0">
                          <a:latin typeface="Cambria Math"/>
                          <a:ea typeface="Cambria Math"/>
                        </a:rPr>
                        <m:t>𝑐𝑜𝑠</m:t>
                      </m:r>
                      <m:r>
                        <a:rPr lang="en-GB" sz="1400" b="0" i="1" smtClean="0">
                          <a:latin typeface="Cambria Math"/>
                          <a:ea typeface="Cambria Math"/>
                        </a:rPr>
                        <m:t>𝜃</m:t>
                      </m:r>
                      <m:r>
                        <a:rPr lang="en-GB" sz="1400" b="0" i="1" smtClean="0">
                          <a:latin typeface="Cambria Math"/>
                          <a:ea typeface="Cambria Math"/>
                        </a:rPr>
                        <m:t>−(1−</m:t>
                      </m:r>
                      <m:r>
                        <a:rPr lang="en-GB" sz="1400" b="0" i="1" smtClean="0">
                          <a:latin typeface="Cambria Math"/>
                          <a:ea typeface="Cambria Math"/>
                        </a:rPr>
                        <m:t>𝑐</m:t>
                      </m:r>
                      <m:sSup>
                        <m:sSupPr>
                          <m:ctrlPr>
                            <a:rPr lang="en-GB" sz="1400" b="0" i="1" smtClean="0">
                              <a:latin typeface="Cambria Math" panose="02040503050406030204" pitchFamily="18" charset="0"/>
                              <a:ea typeface="Cambria Math"/>
                            </a:rPr>
                          </m:ctrlPr>
                        </m:sSupPr>
                        <m:e>
                          <m:r>
                            <a:rPr lang="en-GB" sz="1400" b="0" i="1" smtClean="0">
                              <a:latin typeface="Cambria Math"/>
                              <a:ea typeface="Cambria Math"/>
                            </a:rPr>
                            <m:t>𝑜𝑠</m:t>
                          </m:r>
                        </m:e>
                        <m:sup>
                          <m:r>
                            <a:rPr lang="en-GB" sz="1400" b="0" i="1" smtClean="0">
                              <a:latin typeface="Cambria Math"/>
                              <a:ea typeface="Cambria Math"/>
                            </a:rPr>
                            <m:t>2</m:t>
                          </m:r>
                        </m:sup>
                      </m:sSup>
                      <m:r>
                        <a:rPr lang="en-GB" sz="1400" b="0" i="1" smtClean="0">
                          <a:latin typeface="Cambria Math"/>
                          <a:ea typeface="Cambria Math"/>
                        </a:rPr>
                        <m:t>𝜃</m:t>
                      </m:r>
                      <m:r>
                        <a:rPr lang="en-GB" sz="1400" b="0" i="1" smtClean="0">
                          <a:latin typeface="Cambria Math"/>
                          <a:ea typeface="Cambria Math"/>
                        </a:rPr>
                        <m:t>)=0</m:t>
                      </m:r>
                    </m:oMath>
                  </m:oMathPara>
                </a14:m>
                <a:endParaRPr lang="en-GB" sz="1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3631871" y="3939639"/>
                <a:ext cx="2743200" cy="307777"/>
              </a:xfrm>
              <a:prstGeom prst="rect">
                <a:avLst/>
              </a:prstGeom>
              <a:blipFill>
                <a:blip r:embed="rId12"/>
                <a:stretch>
                  <a:fillRect b="-7843"/>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4370121" y="4413662"/>
                <a:ext cx="19812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2</m:t>
                      </m:r>
                      <m:r>
                        <a:rPr lang="en-GB" sz="1400" b="0" i="1" smtClean="0">
                          <a:latin typeface="Cambria Math"/>
                        </a:rPr>
                        <m:t>𝑐</m:t>
                      </m:r>
                      <m:sSup>
                        <m:sSupPr>
                          <m:ctrlPr>
                            <a:rPr lang="en-GB" sz="1400" b="0" i="1" smtClean="0">
                              <a:latin typeface="Cambria Math" panose="02040503050406030204" pitchFamily="18" charset="0"/>
                            </a:rPr>
                          </m:ctrlPr>
                        </m:sSupPr>
                        <m:e>
                          <m:r>
                            <a:rPr lang="en-GB" sz="1400" b="0" i="1" smtClean="0">
                              <a:latin typeface="Cambria Math"/>
                            </a:rPr>
                            <m:t>𝑜𝑠</m:t>
                          </m:r>
                        </m:e>
                        <m:sup>
                          <m:r>
                            <a:rPr lang="en-GB" sz="1400" b="0" i="1" smtClean="0">
                              <a:latin typeface="Cambria Math"/>
                            </a:rPr>
                            <m:t>2</m:t>
                          </m:r>
                        </m:sup>
                      </m:sSup>
                      <m:r>
                        <a:rPr lang="en-GB" sz="1400" b="0" i="1" smtClean="0">
                          <a:latin typeface="Cambria Math"/>
                          <a:ea typeface="Cambria Math"/>
                        </a:rPr>
                        <m:t>𝜃</m:t>
                      </m:r>
                      <m:r>
                        <a:rPr lang="en-GB" sz="1400" b="0" i="1" smtClean="0">
                          <a:latin typeface="Cambria Math"/>
                          <a:ea typeface="Cambria Math"/>
                        </a:rPr>
                        <m:t>+</m:t>
                      </m:r>
                      <m:r>
                        <a:rPr lang="en-GB" sz="1400" b="0" i="1" smtClean="0">
                          <a:latin typeface="Cambria Math"/>
                          <a:ea typeface="Cambria Math"/>
                        </a:rPr>
                        <m:t>𝑐𝑜𝑠</m:t>
                      </m:r>
                      <m:r>
                        <a:rPr lang="en-GB" sz="1400" b="0" i="1" smtClean="0">
                          <a:latin typeface="Cambria Math"/>
                          <a:ea typeface="Cambria Math"/>
                        </a:rPr>
                        <m:t>𝜃</m:t>
                      </m:r>
                      <m:r>
                        <a:rPr lang="en-GB" sz="1400" b="0" i="1" smtClean="0">
                          <a:latin typeface="Cambria Math"/>
                          <a:ea typeface="Cambria Math"/>
                        </a:rPr>
                        <m:t>−1=0</m:t>
                      </m:r>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4370121" y="4413662"/>
                <a:ext cx="1981200" cy="307777"/>
              </a:xfrm>
              <a:prstGeom prst="rect">
                <a:avLst/>
              </a:prstGeom>
              <a:blipFill>
                <a:blip r:embed="rId13"/>
                <a:stretch>
                  <a:fillRect/>
                </a:stretch>
              </a:blipFill>
              <a:ln w="25400">
                <a:noFill/>
              </a:ln>
            </p:spPr>
            <p:txBody>
              <a:bodyPr/>
              <a:lstStyle/>
              <a:p>
                <a:r>
                  <a:rPr lang="en-GB">
                    <a:noFill/>
                  </a:rPr>
                  <a:t> </a:t>
                </a:r>
              </a:p>
            </p:txBody>
          </p:sp>
        </mc:Fallback>
      </mc:AlternateContent>
      <p:sp>
        <p:nvSpPr>
          <p:cNvPr id="33" name="Arc 32"/>
          <p:cNvSpPr/>
          <p:nvPr/>
        </p:nvSpPr>
        <p:spPr>
          <a:xfrm>
            <a:off x="6133604" y="1686296"/>
            <a:ext cx="362198" cy="605641"/>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TextBox 33"/>
          <p:cNvSpPr txBox="1"/>
          <p:nvPr/>
        </p:nvSpPr>
        <p:spPr>
          <a:xfrm>
            <a:off x="6448301" y="1430976"/>
            <a:ext cx="2695699" cy="120032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Differentiate, using the product rule where necessary </a:t>
            </a:r>
          </a:p>
          <a:p>
            <a:pPr algn="ctr"/>
            <a:r>
              <a:rPr lang="en-GB" sz="1200" dirty="0">
                <a:solidFill>
                  <a:srgbClr val="FF0000"/>
                </a:solidFill>
                <a:latin typeface="Comic Sans MS" panose="030F0702030302020204" pitchFamily="66" charset="0"/>
                <a:sym typeface="Wingdings" panose="05000000000000000000" pitchFamily="2" charset="2"/>
              </a:rPr>
              <a:t> </a:t>
            </a:r>
            <a:r>
              <a:rPr lang="en-GB" sz="1200" dirty="0">
                <a:solidFill>
                  <a:srgbClr val="FF0000"/>
                </a:solidFill>
                <a:latin typeface="Comic Sans MS" panose="030F0702030302020204" pitchFamily="66" charset="0"/>
              </a:rPr>
              <a:t>(alternatively, sin</a:t>
            </a:r>
            <a:r>
              <a:rPr lang="el-GR" sz="1200" dirty="0">
                <a:solidFill>
                  <a:srgbClr val="FF0000"/>
                </a:solidFill>
                <a:latin typeface="Comic Sans MS" panose="030F0702030302020204" pitchFamily="66" charset="0"/>
              </a:rPr>
              <a:t>θ</a:t>
            </a:r>
            <a:r>
              <a:rPr lang="en-GB" sz="1200" dirty="0">
                <a:solidFill>
                  <a:srgbClr val="FF0000"/>
                </a:solidFill>
                <a:latin typeface="Comic Sans MS" panose="030F0702030302020204" pitchFamily="66" charset="0"/>
              </a:rPr>
              <a:t>cos</a:t>
            </a:r>
            <a:r>
              <a:rPr lang="el-GR" sz="1200" dirty="0">
                <a:solidFill>
                  <a:srgbClr val="FF0000"/>
                </a:solidFill>
                <a:latin typeface="Comic Sans MS" panose="030F0702030302020204" pitchFamily="66" charset="0"/>
              </a:rPr>
              <a:t>θ</a:t>
            </a:r>
            <a:r>
              <a:rPr lang="en-GB" sz="1200" dirty="0">
                <a:solidFill>
                  <a:srgbClr val="FF0000"/>
                </a:solidFill>
                <a:latin typeface="Comic Sans MS" panose="030F0702030302020204" pitchFamily="66" charset="0"/>
              </a:rPr>
              <a:t> could be written as </a:t>
            </a:r>
            <a:r>
              <a:rPr lang="en-GB" sz="1200" baseline="30000" dirty="0">
                <a:solidFill>
                  <a:srgbClr val="FF0000"/>
                </a:solidFill>
                <a:latin typeface="Comic Sans MS" panose="030F0702030302020204" pitchFamily="66" charset="0"/>
              </a:rPr>
              <a:t>1</a:t>
            </a:r>
            <a:r>
              <a:rPr lang="en-GB" sz="1200" dirty="0">
                <a:solidFill>
                  <a:srgbClr val="FF0000"/>
                </a:solidFill>
                <a:latin typeface="Comic Sans MS" panose="030F0702030302020204" pitchFamily="66" charset="0"/>
              </a:rPr>
              <a:t>/</a:t>
            </a:r>
            <a:r>
              <a:rPr lang="en-GB" sz="1200" baseline="-25000" dirty="0">
                <a:solidFill>
                  <a:srgbClr val="FF0000"/>
                </a:solidFill>
                <a:latin typeface="Comic Sans MS" panose="030F0702030302020204" pitchFamily="66" charset="0"/>
              </a:rPr>
              <a:t>2</a:t>
            </a:r>
            <a:r>
              <a:rPr lang="en-GB" sz="1200" dirty="0">
                <a:solidFill>
                  <a:srgbClr val="FF0000"/>
                </a:solidFill>
                <a:latin typeface="Comic Sans MS" panose="030F0702030302020204" pitchFamily="66" charset="0"/>
              </a:rPr>
              <a:t>sin2</a:t>
            </a:r>
            <a:r>
              <a:rPr lang="el-GR" sz="1200" dirty="0">
                <a:solidFill>
                  <a:srgbClr val="FF0000"/>
                </a:solidFill>
                <a:latin typeface="Comic Sans MS" panose="030F0702030302020204" pitchFamily="66" charset="0"/>
              </a:rPr>
              <a:t>θ</a:t>
            </a:r>
            <a:r>
              <a:rPr lang="en-GB" sz="1200" dirty="0">
                <a:solidFill>
                  <a:srgbClr val="FF0000"/>
                </a:solidFill>
                <a:latin typeface="Comic Sans MS" panose="030F0702030302020204" pitchFamily="66" charset="0"/>
              </a:rPr>
              <a:t> first, which then avoids the need for the product rule)</a:t>
            </a:r>
          </a:p>
        </p:txBody>
      </p:sp>
      <p:sp>
        <p:nvSpPr>
          <p:cNvPr id="35" name="TextBox 34"/>
          <p:cNvSpPr txBox="1"/>
          <p:nvPr/>
        </p:nvSpPr>
        <p:spPr>
          <a:xfrm>
            <a:off x="3716977" y="2782784"/>
            <a:ext cx="5237018"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If </a:t>
            </a:r>
            <a:r>
              <a:rPr lang="en-GB" sz="1400" baseline="30000" dirty="0" err="1">
                <a:solidFill>
                  <a:srgbClr val="FF0000"/>
                </a:solidFill>
                <a:latin typeface="Comic Sans MS" panose="030F0702030302020204" pitchFamily="66" charset="0"/>
              </a:rPr>
              <a:t>dy</a:t>
            </a:r>
            <a:r>
              <a:rPr lang="en-GB" sz="1400" dirty="0">
                <a:solidFill>
                  <a:srgbClr val="FF0000"/>
                </a:solidFill>
                <a:latin typeface="Comic Sans MS" panose="030F0702030302020204" pitchFamily="66" charset="0"/>
              </a:rPr>
              <a:t>/</a:t>
            </a:r>
            <a:r>
              <a:rPr lang="en-GB" sz="1400" baseline="-25000" dirty="0">
                <a:solidFill>
                  <a:srgbClr val="FF0000"/>
                </a:solidFill>
                <a:latin typeface="Comic Sans MS" panose="030F0702030302020204" pitchFamily="66" charset="0"/>
              </a:rPr>
              <a:t>d</a:t>
            </a:r>
            <a:r>
              <a:rPr lang="el-GR" sz="1400" baseline="-25000" dirty="0">
                <a:solidFill>
                  <a:srgbClr val="FF0000"/>
                </a:solidFill>
                <a:latin typeface="Comic Sans MS" panose="030F0702030302020204" pitchFamily="66" charset="0"/>
              </a:rPr>
              <a:t>θ</a:t>
            </a:r>
            <a:r>
              <a:rPr lang="en-GB" sz="1400" baseline="-25000" dirty="0">
                <a:solidFill>
                  <a:srgbClr val="FF0000"/>
                </a:solidFill>
                <a:latin typeface="Comic Sans MS" panose="030F0702030302020204" pitchFamily="66" charset="0"/>
              </a:rPr>
              <a:t> </a:t>
            </a:r>
            <a:r>
              <a:rPr lang="en-GB" sz="1400" dirty="0">
                <a:solidFill>
                  <a:srgbClr val="FF0000"/>
                </a:solidFill>
                <a:latin typeface="Comic Sans MS" panose="030F0702030302020204" pitchFamily="66" charset="0"/>
              </a:rPr>
              <a:t>is 0, then the expression in the brackets must be 0 (‘a’ cannot be as it is a constant)</a:t>
            </a:r>
          </a:p>
        </p:txBody>
      </p:sp>
      <p:sp>
        <p:nvSpPr>
          <p:cNvPr id="36" name="Arc 35"/>
          <p:cNvSpPr/>
          <p:nvPr/>
        </p:nvSpPr>
        <p:spPr>
          <a:xfrm>
            <a:off x="6167251" y="3619995"/>
            <a:ext cx="352302" cy="488867"/>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Arc 36"/>
          <p:cNvSpPr/>
          <p:nvPr/>
        </p:nvSpPr>
        <p:spPr>
          <a:xfrm>
            <a:off x="6165272" y="4104904"/>
            <a:ext cx="352302" cy="488867"/>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TextBox 37"/>
          <p:cNvSpPr txBox="1"/>
          <p:nvPr/>
        </p:nvSpPr>
        <p:spPr>
          <a:xfrm>
            <a:off x="6460177" y="3635829"/>
            <a:ext cx="2268186"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Replace the term in sin with one in cos (from C2)</a:t>
            </a:r>
          </a:p>
        </p:txBody>
      </p:sp>
      <p:sp>
        <p:nvSpPr>
          <p:cNvPr id="39" name="TextBox 38"/>
          <p:cNvSpPr txBox="1"/>
          <p:nvPr/>
        </p:nvSpPr>
        <p:spPr>
          <a:xfrm>
            <a:off x="6468093" y="4180116"/>
            <a:ext cx="1155865"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Group terms</a:t>
            </a:r>
          </a:p>
        </p:txBody>
      </p:sp>
      <mc:AlternateContent xmlns:mc="http://schemas.openxmlformats.org/markup-compatibility/2006" xmlns:a14="http://schemas.microsoft.com/office/drawing/2010/main">
        <mc:Choice Requires="a14">
          <p:sp>
            <p:nvSpPr>
              <p:cNvPr id="40" name="TextBox 39"/>
              <p:cNvSpPr txBox="1"/>
              <p:nvPr/>
            </p:nvSpPr>
            <p:spPr>
              <a:xfrm>
                <a:off x="4011881" y="4910447"/>
                <a:ext cx="2436419"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(2</m:t>
                      </m:r>
                      <m:r>
                        <a:rPr lang="en-GB" sz="1400" b="0" i="1" smtClean="0">
                          <a:latin typeface="Cambria Math"/>
                        </a:rPr>
                        <m:t>𝑐𝑜𝑠</m:t>
                      </m:r>
                      <m:r>
                        <a:rPr lang="en-GB" sz="1400" b="0" i="1" smtClean="0">
                          <a:latin typeface="Cambria Math"/>
                          <a:ea typeface="Cambria Math"/>
                        </a:rPr>
                        <m:t>𝜃</m:t>
                      </m:r>
                      <m:r>
                        <a:rPr lang="en-GB" sz="1400" b="0" i="1" smtClean="0">
                          <a:latin typeface="Cambria Math"/>
                          <a:ea typeface="Cambria Math"/>
                        </a:rPr>
                        <m:t>−1)(</m:t>
                      </m:r>
                      <m:r>
                        <a:rPr lang="en-GB" sz="1400" b="0" i="1" smtClean="0">
                          <a:latin typeface="Cambria Math"/>
                          <a:ea typeface="Cambria Math"/>
                        </a:rPr>
                        <m:t>𝑐𝑜𝑠</m:t>
                      </m:r>
                      <m:r>
                        <a:rPr lang="en-GB" sz="1400" b="0" i="1" smtClean="0">
                          <a:latin typeface="Cambria Math"/>
                          <a:ea typeface="Cambria Math"/>
                        </a:rPr>
                        <m:t>𝜃</m:t>
                      </m:r>
                      <m:r>
                        <a:rPr lang="en-GB" sz="1400" b="0" i="1" smtClean="0">
                          <a:latin typeface="Cambria Math"/>
                          <a:ea typeface="Cambria Math"/>
                        </a:rPr>
                        <m:t>+1)=0</m:t>
                      </m:r>
                    </m:oMath>
                  </m:oMathPara>
                </a14:m>
                <a:endParaRPr lang="en-GB" sz="1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4011881" y="4910447"/>
                <a:ext cx="2436419" cy="307777"/>
              </a:xfrm>
              <a:prstGeom prst="rect">
                <a:avLst/>
              </a:prstGeom>
              <a:blipFill>
                <a:blip r:embed="rId14"/>
                <a:stretch>
                  <a:fillRect b="-8000"/>
                </a:stretch>
              </a:blipFill>
              <a:ln w="25400">
                <a:noFill/>
              </a:ln>
            </p:spPr>
            <p:txBody>
              <a:bodyPr/>
              <a:lstStyle/>
              <a:p>
                <a:r>
                  <a:rPr lang="en-GB">
                    <a:noFill/>
                  </a:rPr>
                  <a:t> </a:t>
                </a:r>
              </a:p>
            </p:txBody>
          </p:sp>
        </mc:Fallback>
      </mc:AlternateContent>
      <p:sp>
        <p:nvSpPr>
          <p:cNvPr id="41" name="Arc 40"/>
          <p:cNvSpPr/>
          <p:nvPr/>
        </p:nvSpPr>
        <p:spPr>
          <a:xfrm>
            <a:off x="6175168" y="4601688"/>
            <a:ext cx="352302" cy="488867"/>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TextBox 41"/>
          <p:cNvSpPr txBox="1"/>
          <p:nvPr/>
        </p:nvSpPr>
        <p:spPr>
          <a:xfrm>
            <a:off x="6454238" y="4688776"/>
            <a:ext cx="1155865"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Factorise</a:t>
            </a:r>
          </a:p>
        </p:txBody>
      </p:sp>
      <mc:AlternateContent xmlns:mc="http://schemas.openxmlformats.org/markup-compatibility/2006" xmlns:a14="http://schemas.microsoft.com/office/drawing/2010/main">
        <mc:Choice Requires="a14">
          <p:sp>
            <p:nvSpPr>
              <p:cNvPr id="43" name="TextBox 42"/>
              <p:cNvSpPr txBox="1"/>
              <p:nvPr/>
            </p:nvSpPr>
            <p:spPr>
              <a:xfrm>
                <a:off x="4081153" y="5430982"/>
                <a:ext cx="2436419" cy="514243"/>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𝑐𝑜𝑠</m:t>
                      </m:r>
                      <m:r>
                        <a:rPr lang="en-GB" sz="1400" b="0" i="1" smtClean="0">
                          <a:latin typeface="Cambria Math"/>
                          <a:ea typeface="Cambria Math"/>
                        </a:rPr>
                        <m:t>𝜃</m:t>
                      </m:r>
                      <m:r>
                        <a:rPr lang="en-GB" sz="1400" b="0" i="1" smtClean="0">
                          <a:latin typeface="Cambria Math"/>
                          <a:ea typeface="Cambria Math"/>
                        </a:rPr>
                        <m:t>=</m:t>
                      </m:r>
                      <m:f>
                        <m:fPr>
                          <m:ctrlPr>
                            <a:rPr lang="en-GB" sz="1400" b="0" i="1" smtClean="0">
                              <a:latin typeface="Cambria Math" panose="02040503050406030204" pitchFamily="18" charset="0"/>
                              <a:ea typeface="Cambria Math"/>
                            </a:rPr>
                          </m:ctrlPr>
                        </m:fPr>
                        <m:num>
                          <m:r>
                            <a:rPr lang="en-GB" sz="1400" b="0" i="1" smtClean="0">
                              <a:latin typeface="Cambria Math"/>
                              <a:ea typeface="Cambria Math"/>
                            </a:rPr>
                            <m:t>1</m:t>
                          </m:r>
                        </m:num>
                        <m:den>
                          <m:r>
                            <a:rPr lang="en-GB" sz="1400" b="0" i="1" smtClean="0">
                              <a:latin typeface="Cambria Math"/>
                              <a:ea typeface="Cambria Math"/>
                            </a:rPr>
                            <m:t>2</m:t>
                          </m:r>
                        </m:den>
                      </m:f>
                      <m:r>
                        <a:rPr lang="en-GB" sz="1400" b="0" i="1" smtClean="0">
                          <a:latin typeface="Cambria Math"/>
                          <a:ea typeface="Cambria Math"/>
                        </a:rPr>
                        <m:t>   </m:t>
                      </m:r>
                      <m:r>
                        <a:rPr lang="en-GB" sz="1400" b="0" i="1" smtClean="0">
                          <a:latin typeface="Cambria Math"/>
                          <a:ea typeface="Cambria Math"/>
                        </a:rPr>
                        <m:t>𝑜𝑟</m:t>
                      </m:r>
                      <m:r>
                        <a:rPr lang="en-GB" sz="1400" b="0" i="1" smtClean="0">
                          <a:latin typeface="Cambria Math"/>
                          <a:ea typeface="Cambria Math"/>
                        </a:rPr>
                        <m:t>   </m:t>
                      </m:r>
                      <m:r>
                        <a:rPr lang="en-GB" sz="1400" b="0" i="1" smtClean="0">
                          <a:latin typeface="Cambria Math"/>
                          <a:ea typeface="Cambria Math"/>
                        </a:rPr>
                        <m:t>𝑐𝑜𝑠</m:t>
                      </m:r>
                      <m:r>
                        <a:rPr lang="en-GB" sz="1400" b="0" i="1" smtClean="0">
                          <a:latin typeface="Cambria Math"/>
                          <a:ea typeface="Cambria Math"/>
                        </a:rPr>
                        <m:t>𝜃</m:t>
                      </m:r>
                      <m:r>
                        <a:rPr lang="en-GB" sz="1400" b="0" i="1" smtClean="0">
                          <a:latin typeface="Cambria Math"/>
                          <a:ea typeface="Cambria Math"/>
                        </a:rPr>
                        <m:t>=−1</m:t>
                      </m:r>
                    </m:oMath>
                  </m:oMathPara>
                </a14:m>
                <a:endParaRPr lang="en-GB" sz="1400" dirty="0"/>
              </a:p>
            </p:txBody>
          </p:sp>
        </mc:Choice>
        <mc:Fallback xmlns="">
          <p:sp>
            <p:nvSpPr>
              <p:cNvPr id="43" name="TextBox 42"/>
              <p:cNvSpPr txBox="1">
                <a:spLocks noRot="1" noChangeAspect="1" noMove="1" noResize="1" noEditPoints="1" noAdjustHandles="1" noChangeArrowheads="1" noChangeShapeType="1" noTextEdit="1"/>
              </p:cNvSpPr>
              <p:nvPr/>
            </p:nvSpPr>
            <p:spPr>
              <a:xfrm>
                <a:off x="4081153" y="5430982"/>
                <a:ext cx="2436419" cy="514243"/>
              </a:xfrm>
              <a:prstGeom prst="rect">
                <a:avLst/>
              </a:prstGeom>
              <a:blipFill>
                <a:blip r:embed="rId15"/>
                <a:stretch>
                  <a:fillRect/>
                </a:stretch>
              </a:blipFill>
              <a:ln w="25400">
                <a:noFill/>
              </a:ln>
            </p:spPr>
            <p:txBody>
              <a:bodyPr/>
              <a:lstStyle/>
              <a:p>
                <a:r>
                  <a:rPr lang="en-GB">
                    <a:noFill/>
                  </a:rPr>
                  <a:t> </a:t>
                </a:r>
              </a:p>
            </p:txBody>
          </p:sp>
        </mc:Fallback>
      </mc:AlternateContent>
      <p:sp>
        <p:nvSpPr>
          <p:cNvPr id="44" name="Rectangle 43"/>
          <p:cNvSpPr/>
          <p:nvPr/>
        </p:nvSpPr>
        <p:spPr>
          <a:xfrm>
            <a:off x="4286992" y="2161309"/>
            <a:ext cx="1983179" cy="308759"/>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4178135" y="3465616"/>
            <a:ext cx="2103912" cy="308759"/>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7" name="TextBox 46"/>
              <p:cNvSpPr txBox="1"/>
              <p:nvPr/>
            </p:nvSpPr>
            <p:spPr>
              <a:xfrm>
                <a:off x="1371599" y="16824"/>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𝑑𝑦</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47" name="TextBox 46"/>
              <p:cNvSpPr txBox="1">
                <a:spLocks noRot="1" noChangeAspect="1" noMove="1" noResize="1" noEditPoints="1" noAdjustHandles="1" noChangeArrowheads="1" noChangeShapeType="1" noTextEdit="1"/>
              </p:cNvSpPr>
              <p:nvPr/>
            </p:nvSpPr>
            <p:spPr>
              <a:xfrm>
                <a:off x="1371599" y="16824"/>
                <a:ext cx="768992" cy="501356"/>
              </a:xfrm>
              <a:prstGeom prst="rect">
                <a:avLst/>
              </a:prstGeom>
              <a:blipFill>
                <a:blip r:embed="rId1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5029199" y="11875"/>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𝑑𝑥</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48" name="TextBox 47"/>
              <p:cNvSpPr txBox="1">
                <a:spLocks noRot="1" noChangeAspect="1" noMove="1" noResize="1" noEditPoints="1" noAdjustHandles="1" noChangeArrowheads="1" noChangeShapeType="1" noTextEdit="1"/>
              </p:cNvSpPr>
              <p:nvPr/>
            </p:nvSpPr>
            <p:spPr>
              <a:xfrm>
                <a:off x="5029199" y="11875"/>
                <a:ext cx="768992" cy="501356"/>
              </a:xfrm>
              <a:prstGeom prst="rect">
                <a:avLst/>
              </a:prstGeom>
              <a:blipFill>
                <a:blip r:embed="rId17"/>
                <a:stretch>
                  <a:fillRect/>
                </a:stretch>
              </a:blipFill>
              <a:ln w="25400">
                <a:solidFill>
                  <a:schemeClr val="tx1"/>
                </a:solidFill>
              </a:ln>
            </p:spPr>
            <p:txBody>
              <a:bodyPr/>
              <a:lstStyle/>
              <a:p>
                <a:r>
                  <a:rPr lang="en-GB">
                    <a:noFill/>
                  </a:rPr>
                  <a:t> </a:t>
                </a:r>
              </a:p>
            </p:txBody>
          </p:sp>
        </mc:Fallback>
      </mc:AlternateContent>
      <p:cxnSp>
        <p:nvCxnSpPr>
          <p:cNvPr id="49" name="Straight Arrow Connector 48"/>
          <p:cNvCxnSpPr/>
          <p:nvPr/>
        </p:nvCxnSpPr>
        <p:spPr>
          <a:xfrm>
            <a:off x="2133599" y="245424"/>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TextBox 49"/>
              <p:cNvSpPr txBox="1"/>
              <p:nvPr/>
            </p:nvSpPr>
            <p:spPr>
              <a:xfrm>
                <a:off x="2590799" y="93024"/>
                <a:ext cx="2371162"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𝑷𝒂𝒓𝒂𝒍𝒍𝒆𝒍</m:t>
                      </m:r>
                      <m:r>
                        <a:rPr lang="en-GB" sz="1400" b="0"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50" name="TextBox 49"/>
              <p:cNvSpPr txBox="1">
                <a:spLocks noRot="1" noChangeAspect="1" noMove="1" noResize="1" noEditPoints="1" noAdjustHandles="1" noChangeArrowheads="1" noChangeShapeType="1" noTextEdit="1"/>
              </p:cNvSpPr>
              <p:nvPr/>
            </p:nvSpPr>
            <p:spPr>
              <a:xfrm>
                <a:off x="2590799" y="93024"/>
                <a:ext cx="2371162" cy="307777"/>
              </a:xfrm>
              <a:prstGeom prst="rect">
                <a:avLst/>
              </a:prstGeom>
              <a:blipFill>
                <a:blip r:embed="rId18"/>
                <a:stretch>
                  <a:fillRect/>
                </a:stretch>
              </a:blipFill>
              <a:ln w="25400">
                <a:solidFill>
                  <a:schemeClr val="tx1"/>
                </a:solidFill>
              </a:ln>
            </p:spPr>
            <p:txBody>
              <a:bodyPr/>
              <a:lstStyle/>
              <a:p>
                <a:r>
                  <a:rPr lang="en-GB">
                    <a:noFill/>
                  </a:rPr>
                  <a:t> </a:t>
                </a:r>
              </a:p>
            </p:txBody>
          </p:sp>
        </mc:Fallback>
      </mc:AlternateContent>
      <p:cxnSp>
        <p:nvCxnSpPr>
          <p:cNvPr id="51" name="Straight Arrow Connector 50"/>
          <p:cNvCxnSpPr/>
          <p:nvPr/>
        </p:nvCxnSpPr>
        <p:spPr>
          <a:xfrm>
            <a:off x="5791199" y="240475"/>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p:cNvSpPr txBox="1"/>
              <p:nvPr/>
            </p:nvSpPr>
            <p:spPr>
              <a:xfrm>
                <a:off x="8012343" y="482930"/>
                <a:ext cx="113165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𝑥</m:t>
                      </m:r>
                      <m:r>
                        <a:rPr lang="en-GB" sz="1600" b="0" i="1" smtClean="0">
                          <a:latin typeface="Cambria Math"/>
                        </a:rPr>
                        <m:t>=</m:t>
                      </m:r>
                      <m:r>
                        <a:rPr lang="en-GB" sz="1600" b="0" i="1" smtClean="0">
                          <a:latin typeface="Cambria Math"/>
                        </a:rPr>
                        <m:t>𝑟𝑐𝑜𝑠</m:t>
                      </m:r>
                      <m:r>
                        <a:rPr lang="en-GB" sz="1600" b="0" i="1" smtClean="0">
                          <a:latin typeface="Cambria Math"/>
                          <a:ea typeface="Cambria Math"/>
                        </a:rPr>
                        <m:t>𝜃</m:t>
                      </m:r>
                    </m:oMath>
                  </m:oMathPara>
                </a14:m>
                <a:endParaRPr lang="en-GB" sz="1600" dirty="0"/>
              </a:p>
            </p:txBody>
          </p:sp>
        </mc:Choice>
        <mc:Fallback xmlns="">
          <p:sp>
            <p:nvSpPr>
              <p:cNvPr id="52" name="TextBox 51"/>
              <p:cNvSpPr txBox="1">
                <a:spLocks noRot="1" noChangeAspect="1" noMove="1" noResize="1" noEditPoints="1" noAdjustHandles="1" noChangeArrowheads="1" noChangeShapeType="1" noTextEdit="1"/>
              </p:cNvSpPr>
              <p:nvPr/>
            </p:nvSpPr>
            <p:spPr>
              <a:xfrm>
                <a:off x="8012343" y="482930"/>
                <a:ext cx="1131656" cy="338554"/>
              </a:xfrm>
              <a:prstGeom prst="rect">
                <a:avLst/>
              </a:prstGeom>
              <a:blipFill>
                <a:blip r:embed="rId1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8029463" y="863930"/>
                <a:ext cx="111453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𝑦</m:t>
                      </m:r>
                      <m:r>
                        <a:rPr lang="en-GB" sz="1600" b="0" i="1" smtClean="0">
                          <a:latin typeface="Cambria Math"/>
                        </a:rPr>
                        <m:t>=</m:t>
                      </m:r>
                      <m:r>
                        <a:rPr lang="en-GB" sz="1600" b="0" i="1" smtClean="0">
                          <a:latin typeface="Cambria Math"/>
                        </a:rPr>
                        <m:t>𝑟𝑠𝑖𝑛</m:t>
                      </m:r>
                      <m:r>
                        <a:rPr lang="en-GB" sz="1600" b="0" i="1" smtClean="0">
                          <a:latin typeface="Cambria Math"/>
                          <a:ea typeface="Cambria Math"/>
                        </a:rPr>
                        <m:t>𝜃</m:t>
                      </m:r>
                    </m:oMath>
                  </m:oMathPara>
                </a14:m>
                <a:endParaRPr lang="en-GB" sz="1600" dirty="0"/>
              </a:p>
            </p:txBody>
          </p:sp>
        </mc:Choice>
        <mc:Fallback xmlns="">
          <p:sp>
            <p:nvSpPr>
              <p:cNvPr id="53" name="TextBox 52"/>
              <p:cNvSpPr txBox="1">
                <a:spLocks noRot="1" noChangeAspect="1" noMove="1" noResize="1" noEditPoints="1" noAdjustHandles="1" noChangeArrowheads="1" noChangeShapeType="1" noTextEdit="1"/>
              </p:cNvSpPr>
              <p:nvPr/>
            </p:nvSpPr>
            <p:spPr>
              <a:xfrm>
                <a:off x="8029463" y="863930"/>
                <a:ext cx="1114536" cy="338554"/>
              </a:xfrm>
              <a:prstGeom prst="rect">
                <a:avLst/>
              </a:prstGeom>
              <a:blipFill>
                <a:blip r:embed="rId20"/>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6248400" y="88075"/>
                <a:ext cx="2895600" cy="30777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𝑷𝒆𝒓𝒑𝒆𝒏𝒅𝒊𝒄𝒖𝒍𝒂𝒓</m:t>
                      </m:r>
                      <m:r>
                        <a:rPr lang="en-US" sz="1400" b="1"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54" name="TextBox 53"/>
              <p:cNvSpPr txBox="1">
                <a:spLocks noRot="1" noChangeAspect="1" noMove="1" noResize="1" noEditPoints="1" noAdjustHandles="1" noChangeArrowheads="1" noChangeShapeType="1" noTextEdit="1"/>
              </p:cNvSpPr>
              <p:nvPr/>
            </p:nvSpPr>
            <p:spPr>
              <a:xfrm>
                <a:off x="6248400" y="88075"/>
                <a:ext cx="2895600" cy="307777"/>
              </a:xfrm>
              <a:prstGeom prst="rect">
                <a:avLst/>
              </a:prstGeom>
              <a:blipFill>
                <a:blip r:embed="rId21"/>
                <a:stretch>
                  <a:fillRect b="-3636"/>
                </a:stretch>
              </a:blipFill>
              <a:ln w="25400">
                <a:solidFill>
                  <a:schemeClr val="tx1"/>
                </a:solidFill>
              </a:ln>
            </p:spPr>
            <p:txBody>
              <a:bodyPr/>
              <a:lstStyle/>
              <a:p>
                <a:r>
                  <a:rPr lang="en-GB">
                    <a:noFill/>
                  </a:rPr>
                  <a:t> </a:t>
                </a:r>
              </a:p>
            </p:txBody>
          </p:sp>
        </mc:Fallback>
      </mc:AlternateContent>
      <p:sp>
        <p:nvSpPr>
          <p:cNvPr id="46" name="タイトル 1">
            <a:extLst>
              <a:ext uri="{FF2B5EF4-FFF2-40B4-BE49-F238E27FC236}">
                <a16:creationId xmlns:a16="http://schemas.microsoft.com/office/drawing/2014/main" id="{C9DC1877-72B5-410F-BD56-145BD289F847}"/>
              </a:ext>
            </a:extLst>
          </p:cNvPr>
          <p:cNvSpPr>
            <a:spLocks noGrp="1"/>
          </p:cNvSpPr>
          <p:nvPr>
            <p:ph type="title"/>
          </p:nvPr>
        </p:nvSpPr>
        <p:spPr>
          <a:xfrm>
            <a:off x="628650" y="304281"/>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55" name="テキスト ボックス 54">
            <a:extLst>
              <a:ext uri="{FF2B5EF4-FFF2-40B4-BE49-F238E27FC236}">
                <a16:creationId xmlns:a16="http://schemas.microsoft.com/office/drawing/2014/main" id="{4DAAC74F-7491-4992-A318-D2721A5D1EF7}"/>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5D</a:t>
            </a:r>
            <a:endParaRPr lang="en-GB" dirty="0">
              <a:latin typeface="Comic Sans MS" panose="030F0702030302020204" pitchFamily="66" charset="0"/>
            </a:endParaRPr>
          </a:p>
        </p:txBody>
      </p:sp>
    </p:spTree>
    <p:extLst>
      <p:ext uri="{BB962C8B-B14F-4D97-AF65-F5344CB8AC3E}">
        <p14:creationId xmlns:p14="http://schemas.microsoft.com/office/powerpoint/2010/main" val="352185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blinds(horizontal)">
                                      <p:cBhvr>
                                        <p:cTn id="7" dur="500"/>
                                        <p:tgtEl>
                                          <p:spTgt spid="3">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0" end="10"/>
                                            </p:txEl>
                                          </p:spTgt>
                                        </p:tgtEl>
                                        <p:attrNameLst>
                                          <p:attrName>style.visibility</p:attrName>
                                        </p:attrNameLst>
                                      </p:cBhvr>
                                      <p:to>
                                        <p:strVal val="visible"/>
                                      </p:to>
                                    </p:set>
                                    <p:animEffect transition="in" filter="blinds(horizontal)">
                                      <p:cBhvr>
                                        <p:cTn id="12" dur="500"/>
                                        <p:tgtEl>
                                          <p:spTgt spid="3">
                                            <p:txEl>
                                              <p:pRg st="10" end="1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linds(horizont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4">
                                            <p:txEl>
                                              <p:pRg st="0" end="0"/>
                                            </p:txEl>
                                          </p:spTgt>
                                        </p:tgtEl>
                                        <p:attrNameLst>
                                          <p:attrName>style.visibility</p:attrName>
                                        </p:attrNameLst>
                                      </p:cBhvr>
                                      <p:to>
                                        <p:strVal val="visible"/>
                                      </p:to>
                                    </p:set>
                                    <p:animEffect transition="in" filter="blinds(horizontal)">
                                      <p:cBhvr>
                                        <p:cTn id="22" dur="500"/>
                                        <p:tgtEl>
                                          <p:spTgt spid="3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4">
                                            <p:txEl>
                                              <p:pRg st="1" end="1"/>
                                            </p:txEl>
                                          </p:spTgt>
                                        </p:tgtEl>
                                        <p:attrNameLst>
                                          <p:attrName>style.visibility</p:attrName>
                                        </p:attrNameLst>
                                      </p:cBhvr>
                                      <p:to>
                                        <p:strVal val="visible"/>
                                      </p:to>
                                    </p:set>
                                    <p:animEffect transition="in" filter="blinds(horizontal)">
                                      <p:cBhvr>
                                        <p:cTn id="27" dur="500"/>
                                        <p:tgtEl>
                                          <p:spTgt spid="3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linds(horizontal)">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linds(horizont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linds(horizontal)">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linds(horizontal)">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blinds(horizontal)">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blinds(horizontal)">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blinds(horizontal)">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xit" presetSubtype="10" fill="hold" nodeType="clickEffect">
                                  <p:stCondLst>
                                    <p:cond delay="0"/>
                                  </p:stCondLst>
                                  <p:childTnLst>
                                    <p:animEffect transition="out" filter="blinds(horizontal)">
                                      <p:cBhvr>
                                        <p:cTn id="76" dur="500"/>
                                        <p:tgtEl>
                                          <p:spTgt spid="29"/>
                                        </p:tgtEl>
                                      </p:cBhvr>
                                    </p:animEffect>
                                    <p:set>
                                      <p:cBhvr>
                                        <p:cTn id="77" dur="1" fill="hold">
                                          <p:stCondLst>
                                            <p:cond delay="499"/>
                                          </p:stCondLst>
                                        </p:cTn>
                                        <p:tgtEl>
                                          <p:spTgt spid="29"/>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blinds(horizontal)">
                                      <p:cBhvr>
                                        <p:cTn id="82" dur="500"/>
                                        <p:tgtEl>
                                          <p:spTgt spid="27"/>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blinds(horizontal)">
                                      <p:cBhvr>
                                        <p:cTn id="87" dur="5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xit" presetSubtype="10" fill="hold" nodeType="clickEffect">
                                  <p:stCondLst>
                                    <p:cond delay="0"/>
                                  </p:stCondLst>
                                  <p:childTnLst>
                                    <p:animEffect transition="out" filter="blinds(horizontal)">
                                      <p:cBhvr>
                                        <p:cTn id="91" dur="500"/>
                                        <p:tgtEl>
                                          <p:spTgt spid="27"/>
                                        </p:tgtEl>
                                      </p:cBhvr>
                                    </p:animEffect>
                                    <p:set>
                                      <p:cBhvr>
                                        <p:cTn id="92" dur="1" fill="hold">
                                          <p:stCondLst>
                                            <p:cond delay="499"/>
                                          </p:stCondLst>
                                        </p:cTn>
                                        <p:tgtEl>
                                          <p:spTgt spid="27"/>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3" presetClass="exit" presetSubtype="10" fill="hold" grpId="1" nodeType="clickEffect">
                                  <p:stCondLst>
                                    <p:cond delay="0"/>
                                  </p:stCondLst>
                                  <p:childTnLst>
                                    <p:animEffect transition="out" filter="blinds(horizontal)">
                                      <p:cBhvr>
                                        <p:cTn id="96" dur="500"/>
                                        <p:tgtEl>
                                          <p:spTgt spid="7"/>
                                        </p:tgtEl>
                                      </p:cBhvr>
                                    </p:animEffect>
                                    <p:set>
                                      <p:cBhvr>
                                        <p:cTn id="97" dur="1" fill="hold">
                                          <p:stCondLst>
                                            <p:cond delay="499"/>
                                          </p:stCondLst>
                                        </p:cTn>
                                        <p:tgtEl>
                                          <p:spTgt spid="7"/>
                                        </p:tgtEl>
                                        <p:attrNameLst>
                                          <p:attrName>style.visibility</p:attrName>
                                        </p:attrNameLst>
                                      </p:cBhvr>
                                      <p:to>
                                        <p:strVal val="hidden"/>
                                      </p:to>
                                    </p:set>
                                  </p:childTnLst>
                                </p:cTn>
                              </p:par>
                              <p:par>
                                <p:cTn id="98" presetID="3" presetClass="exit" presetSubtype="10" fill="hold" grpId="1" nodeType="withEffect">
                                  <p:stCondLst>
                                    <p:cond delay="0"/>
                                  </p:stCondLst>
                                  <p:childTnLst>
                                    <p:animEffect transition="out" filter="blinds(horizontal)">
                                      <p:cBhvr>
                                        <p:cTn id="99" dur="500"/>
                                        <p:tgtEl>
                                          <p:spTgt spid="20"/>
                                        </p:tgtEl>
                                      </p:cBhvr>
                                    </p:animEffect>
                                    <p:set>
                                      <p:cBhvr>
                                        <p:cTn id="100" dur="1" fill="hold">
                                          <p:stCondLst>
                                            <p:cond delay="499"/>
                                          </p:stCondLst>
                                        </p:cTn>
                                        <p:tgtEl>
                                          <p:spTgt spid="20"/>
                                        </p:tgtEl>
                                        <p:attrNameLst>
                                          <p:attrName>style.visibility</p:attrName>
                                        </p:attrNameLst>
                                      </p:cBhvr>
                                      <p:to>
                                        <p:strVal val="hidden"/>
                                      </p:to>
                                    </p:set>
                                  </p:childTnLst>
                                </p:cTn>
                              </p:par>
                              <p:par>
                                <p:cTn id="101" presetID="3" presetClass="exit" presetSubtype="10" fill="hold" grpId="1" nodeType="withEffect">
                                  <p:stCondLst>
                                    <p:cond delay="0"/>
                                  </p:stCondLst>
                                  <p:childTnLst>
                                    <p:animEffect transition="out" filter="blinds(horizontal)">
                                      <p:cBhvr>
                                        <p:cTn id="102" dur="500"/>
                                        <p:tgtEl>
                                          <p:spTgt spid="23"/>
                                        </p:tgtEl>
                                      </p:cBhvr>
                                    </p:animEffect>
                                    <p:set>
                                      <p:cBhvr>
                                        <p:cTn id="103" dur="1" fill="hold">
                                          <p:stCondLst>
                                            <p:cond delay="499"/>
                                          </p:stCondLst>
                                        </p:cTn>
                                        <p:tgtEl>
                                          <p:spTgt spid="23"/>
                                        </p:tgtEl>
                                        <p:attrNameLst>
                                          <p:attrName>style.visibility</p:attrName>
                                        </p:attrNameLst>
                                      </p:cBhvr>
                                      <p:to>
                                        <p:strVal val="hidden"/>
                                      </p:to>
                                    </p:set>
                                  </p:childTnLst>
                                </p:cTn>
                              </p:par>
                              <p:par>
                                <p:cTn id="104" presetID="3" presetClass="exit" presetSubtype="10" fill="hold" grpId="1" nodeType="withEffect">
                                  <p:stCondLst>
                                    <p:cond delay="0"/>
                                  </p:stCondLst>
                                  <p:childTnLst>
                                    <p:animEffect transition="out" filter="blinds(horizontal)">
                                      <p:cBhvr>
                                        <p:cTn id="105" dur="500"/>
                                        <p:tgtEl>
                                          <p:spTgt spid="24"/>
                                        </p:tgtEl>
                                      </p:cBhvr>
                                    </p:animEffect>
                                    <p:set>
                                      <p:cBhvr>
                                        <p:cTn id="106" dur="1" fill="hold">
                                          <p:stCondLst>
                                            <p:cond delay="499"/>
                                          </p:stCondLst>
                                        </p:cTn>
                                        <p:tgtEl>
                                          <p:spTgt spid="24"/>
                                        </p:tgtEl>
                                        <p:attrNameLst>
                                          <p:attrName>style.visibility</p:attrName>
                                        </p:attrNameLst>
                                      </p:cBhvr>
                                      <p:to>
                                        <p:strVal val="hidden"/>
                                      </p:to>
                                    </p:set>
                                  </p:childTnLst>
                                </p:cTn>
                              </p:par>
                              <p:par>
                                <p:cTn id="107" presetID="3" presetClass="exit" presetSubtype="10" fill="hold" grpId="1" nodeType="withEffect">
                                  <p:stCondLst>
                                    <p:cond delay="0"/>
                                  </p:stCondLst>
                                  <p:childTnLst>
                                    <p:animEffect transition="out" filter="blinds(horizontal)">
                                      <p:cBhvr>
                                        <p:cTn id="108" dur="500"/>
                                        <p:tgtEl>
                                          <p:spTgt spid="25"/>
                                        </p:tgtEl>
                                      </p:cBhvr>
                                    </p:animEffect>
                                    <p:set>
                                      <p:cBhvr>
                                        <p:cTn id="109" dur="1" fill="hold">
                                          <p:stCondLst>
                                            <p:cond delay="499"/>
                                          </p:stCondLst>
                                        </p:cTn>
                                        <p:tgtEl>
                                          <p:spTgt spid="25"/>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blinds(horizontal)">
                                      <p:cBhvr>
                                        <p:cTn id="114" dur="500"/>
                                        <p:tgtEl>
                                          <p:spTgt spid="35"/>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blinds(horizontal)">
                                      <p:cBhvr>
                                        <p:cTn id="119" dur="500"/>
                                        <p:tgtEl>
                                          <p:spTgt spid="30"/>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44"/>
                                        </p:tgtEl>
                                        <p:attrNameLst>
                                          <p:attrName>style.visibility</p:attrName>
                                        </p:attrNameLst>
                                      </p:cBhvr>
                                      <p:to>
                                        <p:strVal val="visible"/>
                                      </p:to>
                                    </p:set>
                                    <p:animEffect transition="in" filter="blinds(horizontal)">
                                      <p:cBhvr>
                                        <p:cTn id="124" dur="500"/>
                                        <p:tgtEl>
                                          <p:spTgt spid="44"/>
                                        </p:tgtEl>
                                      </p:cBhvr>
                                    </p:animEffect>
                                  </p:childTnLst>
                                </p:cTn>
                              </p:par>
                            </p:childTnLst>
                          </p:cTn>
                        </p:par>
                      </p:childTnLst>
                    </p:cTn>
                  </p:par>
                  <p:par>
                    <p:cTn id="125" fill="hold">
                      <p:stCondLst>
                        <p:cond delay="indefinite"/>
                      </p:stCondLst>
                      <p:childTnLst>
                        <p:par>
                          <p:cTn id="126" fill="hold">
                            <p:stCondLst>
                              <p:cond delay="0"/>
                            </p:stCondLst>
                            <p:childTnLst>
                              <p:par>
                                <p:cTn id="127" presetID="3" presetClass="entr" presetSubtype="10" fill="hold" grpId="0" nodeType="clickEffect">
                                  <p:stCondLst>
                                    <p:cond delay="0"/>
                                  </p:stCondLst>
                                  <p:childTnLst>
                                    <p:set>
                                      <p:cBhvr>
                                        <p:cTn id="128" dur="1" fill="hold">
                                          <p:stCondLst>
                                            <p:cond delay="0"/>
                                          </p:stCondLst>
                                        </p:cTn>
                                        <p:tgtEl>
                                          <p:spTgt spid="45"/>
                                        </p:tgtEl>
                                        <p:attrNameLst>
                                          <p:attrName>style.visibility</p:attrName>
                                        </p:attrNameLst>
                                      </p:cBhvr>
                                      <p:to>
                                        <p:strVal val="visible"/>
                                      </p:to>
                                    </p:set>
                                    <p:animEffect transition="in" filter="blinds(horizontal)">
                                      <p:cBhvr>
                                        <p:cTn id="129" dur="500"/>
                                        <p:tgtEl>
                                          <p:spTgt spid="45"/>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xit" presetSubtype="10" fill="hold" grpId="1" nodeType="clickEffect">
                                  <p:stCondLst>
                                    <p:cond delay="0"/>
                                  </p:stCondLst>
                                  <p:childTnLst>
                                    <p:animEffect transition="out" filter="blinds(horizontal)">
                                      <p:cBhvr>
                                        <p:cTn id="133" dur="500"/>
                                        <p:tgtEl>
                                          <p:spTgt spid="44"/>
                                        </p:tgtEl>
                                      </p:cBhvr>
                                    </p:animEffect>
                                    <p:set>
                                      <p:cBhvr>
                                        <p:cTn id="134" dur="1" fill="hold">
                                          <p:stCondLst>
                                            <p:cond delay="499"/>
                                          </p:stCondLst>
                                        </p:cTn>
                                        <p:tgtEl>
                                          <p:spTgt spid="44"/>
                                        </p:tgtEl>
                                        <p:attrNameLst>
                                          <p:attrName>style.visibility</p:attrName>
                                        </p:attrNameLst>
                                      </p:cBhvr>
                                      <p:to>
                                        <p:strVal val="hidden"/>
                                      </p:to>
                                    </p:set>
                                  </p:childTnLst>
                                </p:cTn>
                              </p:par>
                              <p:par>
                                <p:cTn id="135" presetID="3" presetClass="exit" presetSubtype="10" fill="hold" grpId="1" nodeType="withEffect">
                                  <p:stCondLst>
                                    <p:cond delay="0"/>
                                  </p:stCondLst>
                                  <p:childTnLst>
                                    <p:animEffect transition="out" filter="blinds(horizontal)">
                                      <p:cBhvr>
                                        <p:cTn id="136" dur="500"/>
                                        <p:tgtEl>
                                          <p:spTgt spid="45"/>
                                        </p:tgtEl>
                                      </p:cBhvr>
                                    </p:animEffect>
                                    <p:set>
                                      <p:cBhvr>
                                        <p:cTn id="137" dur="1" fill="hold">
                                          <p:stCondLst>
                                            <p:cond delay="499"/>
                                          </p:stCondLst>
                                        </p:cTn>
                                        <p:tgtEl>
                                          <p:spTgt spid="45"/>
                                        </p:tgtEl>
                                        <p:attrNameLst>
                                          <p:attrName>style.visibility</p:attrName>
                                        </p:attrNameLst>
                                      </p:cBhvr>
                                      <p:to>
                                        <p:strVal val="hidden"/>
                                      </p:to>
                                    </p:se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36"/>
                                        </p:tgtEl>
                                        <p:attrNameLst>
                                          <p:attrName>style.visibility</p:attrName>
                                        </p:attrNameLst>
                                      </p:cBhvr>
                                      <p:to>
                                        <p:strVal val="visible"/>
                                      </p:to>
                                    </p:set>
                                    <p:animEffect transition="in" filter="blinds(horizontal)">
                                      <p:cBhvr>
                                        <p:cTn id="142" dur="500"/>
                                        <p:tgtEl>
                                          <p:spTgt spid="36"/>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38"/>
                                        </p:tgtEl>
                                        <p:attrNameLst>
                                          <p:attrName>style.visibility</p:attrName>
                                        </p:attrNameLst>
                                      </p:cBhvr>
                                      <p:to>
                                        <p:strVal val="visible"/>
                                      </p:to>
                                    </p:set>
                                    <p:animEffect transition="in" filter="blinds(horizontal)">
                                      <p:cBhvr>
                                        <p:cTn id="147" dur="500"/>
                                        <p:tgtEl>
                                          <p:spTgt spid="38"/>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31"/>
                                        </p:tgtEl>
                                        <p:attrNameLst>
                                          <p:attrName>style.visibility</p:attrName>
                                        </p:attrNameLst>
                                      </p:cBhvr>
                                      <p:to>
                                        <p:strVal val="visible"/>
                                      </p:to>
                                    </p:set>
                                    <p:animEffect transition="in" filter="blinds(horizontal)">
                                      <p:cBhvr>
                                        <p:cTn id="152" dur="500"/>
                                        <p:tgtEl>
                                          <p:spTgt spid="31"/>
                                        </p:tgtEl>
                                      </p:cBhvr>
                                    </p:animEffect>
                                  </p:childTnLst>
                                </p:cTn>
                              </p:par>
                            </p:childTnLst>
                          </p:cTn>
                        </p:par>
                      </p:childTnLst>
                    </p:cTn>
                  </p:par>
                  <p:par>
                    <p:cTn id="153" fill="hold">
                      <p:stCondLst>
                        <p:cond delay="indefinite"/>
                      </p:stCondLst>
                      <p:childTnLst>
                        <p:par>
                          <p:cTn id="154" fill="hold">
                            <p:stCondLst>
                              <p:cond delay="0"/>
                            </p:stCondLst>
                            <p:childTnLst>
                              <p:par>
                                <p:cTn id="155" presetID="3" presetClass="entr" presetSubtype="10" fill="hold" grpId="0" nodeType="click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linds(horizontal)">
                                      <p:cBhvr>
                                        <p:cTn id="157" dur="500"/>
                                        <p:tgtEl>
                                          <p:spTgt spid="37"/>
                                        </p:tgtEl>
                                      </p:cBhvr>
                                    </p:animEffect>
                                  </p:childTnLst>
                                </p:cTn>
                              </p:par>
                            </p:childTnLst>
                          </p:cTn>
                        </p:par>
                      </p:childTnLst>
                    </p:cTn>
                  </p:par>
                  <p:par>
                    <p:cTn id="158" fill="hold">
                      <p:stCondLst>
                        <p:cond delay="indefinite"/>
                      </p:stCondLst>
                      <p:childTnLst>
                        <p:par>
                          <p:cTn id="159" fill="hold">
                            <p:stCondLst>
                              <p:cond delay="0"/>
                            </p:stCondLst>
                            <p:childTnLst>
                              <p:par>
                                <p:cTn id="160" presetID="3" presetClass="entr" presetSubtype="10" fill="hold" grpId="0" nodeType="clickEffect">
                                  <p:stCondLst>
                                    <p:cond delay="0"/>
                                  </p:stCondLst>
                                  <p:childTnLst>
                                    <p:set>
                                      <p:cBhvr>
                                        <p:cTn id="161" dur="1" fill="hold">
                                          <p:stCondLst>
                                            <p:cond delay="0"/>
                                          </p:stCondLst>
                                        </p:cTn>
                                        <p:tgtEl>
                                          <p:spTgt spid="39"/>
                                        </p:tgtEl>
                                        <p:attrNameLst>
                                          <p:attrName>style.visibility</p:attrName>
                                        </p:attrNameLst>
                                      </p:cBhvr>
                                      <p:to>
                                        <p:strVal val="visible"/>
                                      </p:to>
                                    </p:set>
                                    <p:animEffect transition="in" filter="blinds(horizontal)">
                                      <p:cBhvr>
                                        <p:cTn id="162" dur="500"/>
                                        <p:tgtEl>
                                          <p:spTgt spid="39"/>
                                        </p:tgtEl>
                                      </p:cBhvr>
                                    </p:animEffect>
                                  </p:childTnLst>
                                </p:cTn>
                              </p:par>
                            </p:childTnLst>
                          </p:cTn>
                        </p:par>
                      </p:childTnLst>
                    </p:cTn>
                  </p:par>
                  <p:par>
                    <p:cTn id="163" fill="hold">
                      <p:stCondLst>
                        <p:cond delay="indefinite"/>
                      </p:stCondLst>
                      <p:childTnLst>
                        <p:par>
                          <p:cTn id="164" fill="hold">
                            <p:stCondLst>
                              <p:cond delay="0"/>
                            </p:stCondLst>
                            <p:childTnLst>
                              <p:par>
                                <p:cTn id="165" presetID="3" presetClass="entr" presetSubtype="10" fill="hold" grpId="0" nodeType="clickEffect">
                                  <p:stCondLst>
                                    <p:cond delay="0"/>
                                  </p:stCondLst>
                                  <p:childTnLst>
                                    <p:set>
                                      <p:cBhvr>
                                        <p:cTn id="166" dur="1" fill="hold">
                                          <p:stCondLst>
                                            <p:cond delay="0"/>
                                          </p:stCondLst>
                                        </p:cTn>
                                        <p:tgtEl>
                                          <p:spTgt spid="32"/>
                                        </p:tgtEl>
                                        <p:attrNameLst>
                                          <p:attrName>style.visibility</p:attrName>
                                        </p:attrNameLst>
                                      </p:cBhvr>
                                      <p:to>
                                        <p:strVal val="visible"/>
                                      </p:to>
                                    </p:set>
                                    <p:animEffect transition="in" filter="blinds(horizontal)">
                                      <p:cBhvr>
                                        <p:cTn id="167" dur="500"/>
                                        <p:tgtEl>
                                          <p:spTgt spid="32"/>
                                        </p:tgtEl>
                                      </p:cBhvr>
                                    </p:animEffect>
                                  </p:childTnLst>
                                </p:cTn>
                              </p:par>
                            </p:childTnLst>
                          </p:cTn>
                        </p:par>
                      </p:childTnLst>
                    </p:cTn>
                  </p:par>
                  <p:par>
                    <p:cTn id="168" fill="hold">
                      <p:stCondLst>
                        <p:cond delay="indefinite"/>
                      </p:stCondLst>
                      <p:childTnLst>
                        <p:par>
                          <p:cTn id="169" fill="hold">
                            <p:stCondLst>
                              <p:cond delay="0"/>
                            </p:stCondLst>
                            <p:childTnLst>
                              <p:par>
                                <p:cTn id="170" presetID="3" presetClass="entr" presetSubtype="10" fill="hold" grpId="0" nodeType="clickEffect">
                                  <p:stCondLst>
                                    <p:cond delay="0"/>
                                  </p:stCondLst>
                                  <p:childTnLst>
                                    <p:set>
                                      <p:cBhvr>
                                        <p:cTn id="171" dur="1" fill="hold">
                                          <p:stCondLst>
                                            <p:cond delay="0"/>
                                          </p:stCondLst>
                                        </p:cTn>
                                        <p:tgtEl>
                                          <p:spTgt spid="41"/>
                                        </p:tgtEl>
                                        <p:attrNameLst>
                                          <p:attrName>style.visibility</p:attrName>
                                        </p:attrNameLst>
                                      </p:cBhvr>
                                      <p:to>
                                        <p:strVal val="visible"/>
                                      </p:to>
                                    </p:set>
                                    <p:animEffect transition="in" filter="blinds(horizontal)">
                                      <p:cBhvr>
                                        <p:cTn id="172" dur="500"/>
                                        <p:tgtEl>
                                          <p:spTgt spid="41"/>
                                        </p:tgtEl>
                                      </p:cBhvr>
                                    </p:animEffect>
                                  </p:childTnLst>
                                </p:cTn>
                              </p:par>
                            </p:childTnLst>
                          </p:cTn>
                        </p:par>
                      </p:childTnLst>
                    </p:cTn>
                  </p:par>
                  <p:par>
                    <p:cTn id="173" fill="hold">
                      <p:stCondLst>
                        <p:cond delay="indefinite"/>
                      </p:stCondLst>
                      <p:childTnLst>
                        <p:par>
                          <p:cTn id="174" fill="hold">
                            <p:stCondLst>
                              <p:cond delay="0"/>
                            </p:stCondLst>
                            <p:childTnLst>
                              <p:par>
                                <p:cTn id="175" presetID="3" presetClass="entr" presetSubtype="10" fill="hold" grpId="0" nodeType="clickEffect">
                                  <p:stCondLst>
                                    <p:cond delay="0"/>
                                  </p:stCondLst>
                                  <p:childTnLst>
                                    <p:set>
                                      <p:cBhvr>
                                        <p:cTn id="176" dur="1" fill="hold">
                                          <p:stCondLst>
                                            <p:cond delay="0"/>
                                          </p:stCondLst>
                                        </p:cTn>
                                        <p:tgtEl>
                                          <p:spTgt spid="42"/>
                                        </p:tgtEl>
                                        <p:attrNameLst>
                                          <p:attrName>style.visibility</p:attrName>
                                        </p:attrNameLst>
                                      </p:cBhvr>
                                      <p:to>
                                        <p:strVal val="visible"/>
                                      </p:to>
                                    </p:set>
                                    <p:animEffect transition="in" filter="blinds(horizontal)">
                                      <p:cBhvr>
                                        <p:cTn id="177" dur="500"/>
                                        <p:tgtEl>
                                          <p:spTgt spid="42"/>
                                        </p:tgtEl>
                                      </p:cBhvr>
                                    </p:animEffect>
                                  </p:childTnLst>
                                </p:cTn>
                              </p:par>
                            </p:childTnLst>
                          </p:cTn>
                        </p:par>
                      </p:childTnLst>
                    </p:cTn>
                  </p:par>
                  <p:par>
                    <p:cTn id="178" fill="hold">
                      <p:stCondLst>
                        <p:cond delay="indefinite"/>
                      </p:stCondLst>
                      <p:childTnLst>
                        <p:par>
                          <p:cTn id="179" fill="hold">
                            <p:stCondLst>
                              <p:cond delay="0"/>
                            </p:stCondLst>
                            <p:childTnLst>
                              <p:par>
                                <p:cTn id="180" presetID="3" presetClass="entr" presetSubtype="10" fill="hold" grpId="0" nodeType="clickEffect">
                                  <p:stCondLst>
                                    <p:cond delay="0"/>
                                  </p:stCondLst>
                                  <p:childTnLst>
                                    <p:set>
                                      <p:cBhvr>
                                        <p:cTn id="181" dur="1" fill="hold">
                                          <p:stCondLst>
                                            <p:cond delay="0"/>
                                          </p:stCondLst>
                                        </p:cTn>
                                        <p:tgtEl>
                                          <p:spTgt spid="40"/>
                                        </p:tgtEl>
                                        <p:attrNameLst>
                                          <p:attrName>style.visibility</p:attrName>
                                        </p:attrNameLst>
                                      </p:cBhvr>
                                      <p:to>
                                        <p:strVal val="visible"/>
                                      </p:to>
                                    </p:set>
                                    <p:animEffect transition="in" filter="blinds(horizontal)">
                                      <p:cBhvr>
                                        <p:cTn id="182" dur="500"/>
                                        <p:tgtEl>
                                          <p:spTgt spid="40"/>
                                        </p:tgtEl>
                                      </p:cBhvr>
                                    </p:animEffect>
                                  </p:childTnLst>
                                </p:cTn>
                              </p:par>
                            </p:childTnLst>
                          </p:cTn>
                        </p:par>
                      </p:childTnLst>
                    </p:cTn>
                  </p:par>
                  <p:par>
                    <p:cTn id="183" fill="hold">
                      <p:stCondLst>
                        <p:cond delay="indefinite"/>
                      </p:stCondLst>
                      <p:childTnLst>
                        <p:par>
                          <p:cTn id="184" fill="hold">
                            <p:stCondLst>
                              <p:cond delay="0"/>
                            </p:stCondLst>
                            <p:childTnLst>
                              <p:par>
                                <p:cTn id="185" presetID="3" presetClass="entr" presetSubtype="10" fill="hold" grpId="0" nodeType="clickEffect">
                                  <p:stCondLst>
                                    <p:cond delay="0"/>
                                  </p:stCondLst>
                                  <p:childTnLst>
                                    <p:set>
                                      <p:cBhvr>
                                        <p:cTn id="186" dur="1" fill="hold">
                                          <p:stCondLst>
                                            <p:cond delay="0"/>
                                          </p:stCondLst>
                                        </p:cTn>
                                        <p:tgtEl>
                                          <p:spTgt spid="43"/>
                                        </p:tgtEl>
                                        <p:attrNameLst>
                                          <p:attrName>style.visibility</p:attrName>
                                        </p:attrNameLst>
                                      </p:cBhvr>
                                      <p:to>
                                        <p:strVal val="visible"/>
                                      </p:to>
                                    </p:set>
                                    <p:animEffect transition="in" filter="blinds(horizontal)">
                                      <p:cBhvr>
                                        <p:cTn id="18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7" grpId="0"/>
      <p:bldP spid="7" grpId="1"/>
      <p:bldP spid="20" grpId="0"/>
      <p:bldP spid="20" grpId="1"/>
      <p:bldP spid="23" grpId="0"/>
      <p:bldP spid="23" grpId="1"/>
      <p:bldP spid="24" grpId="0"/>
      <p:bldP spid="24" grpId="1"/>
      <p:bldP spid="25" grpId="0"/>
      <p:bldP spid="25" grpId="1"/>
      <p:bldP spid="30" grpId="0"/>
      <p:bldP spid="31" grpId="0"/>
      <p:bldP spid="32" grpId="0"/>
      <p:bldP spid="33" grpId="0" animBg="1"/>
      <p:bldP spid="35" grpId="0"/>
      <p:bldP spid="36" grpId="0" animBg="1"/>
      <p:bldP spid="37" grpId="0" animBg="1"/>
      <p:bldP spid="38" grpId="0"/>
      <p:bldP spid="39" grpId="0"/>
      <p:bldP spid="40" grpId="0"/>
      <p:bldP spid="41" grpId="0" animBg="1"/>
      <p:bldP spid="42" grpId="0"/>
      <p:bldP spid="43" grpId="0"/>
      <p:bldP spid="44" grpId="0" animBg="1"/>
      <p:bldP spid="44" grpId="1" animBg="1"/>
      <p:bldP spid="45" grpId="0" animBg="1"/>
      <p:bldP spid="45" grpId="1"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3429000" cy="2891901"/>
          </a:xfrm>
        </p:spPr>
        <p:txBody>
          <a:bodyPr>
            <a:normAutofit lnSpcReduction="10000"/>
          </a:bodyPr>
          <a:lstStyle/>
          <a:p>
            <a:pPr marL="0" indent="0" algn="ctr">
              <a:buNone/>
            </a:pPr>
            <a:r>
              <a:rPr lang="en-GB" sz="1400" b="1" dirty="0">
                <a:latin typeface="Comic Sans MS" panose="030F0702030302020204" pitchFamily="66" charset="0"/>
              </a:rPr>
              <a:t>You can use the Polar equation to find tangents to a curve that are parallel or perpendicular to the original line</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Find the coordinates of the points on:</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r = a(1 + cos</a:t>
            </a:r>
            <a:r>
              <a:rPr lang="el-GR" sz="1400" dirty="0">
                <a:latin typeface="Comic Sans MS" panose="030F0702030302020204" pitchFamily="66" charset="0"/>
              </a:rPr>
              <a:t>θ</a:t>
            </a:r>
            <a:r>
              <a:rPr lang="en-US" sz="1400" dirty="0">
                <a:latin typeface="Comic Sans MS" panose="030F0702030302020204" pitchFamily="66" charset="0"/>
              </a:rPr>
              <a:t>) </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Where the tangents are parallel to the initial line </a:t>
            </a:r>
            <a:r>
              <a:rPr lang="el-GR" sz="1400" dirty="0">
                <a:latin typeface="Comic Sans MS" panose="030F0702030302020204" pitchFamily="66" charset="0"/>
              </a:rPr>
              <a:t>θ</a:t>
            </a:r>
            <a:r>
              <a:rPr lang="en-US" sz="1400" dirty="0">
                <a:latin typeface="Comic Sans MS" panose="030F0702030302020204" pitchFamily="66" charset="0"/>
              </a:rPr>
              <a:t> = 0.</a:t>
            </a:r>
          </a:p>
          <a:p>
            <a:pPr marL="0" indent="0" algn="ctr">
              <a:buNone/>
            </a:pP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 name="TextBox 7"/>
              <p:cNvSpPr txBox="1"/>
              <p:nvPr/>
            </p:nvSpPr>
            <p:spPr>
              <a:xfrm>
                <a:off x="1371599" y="16824"/>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𝑑𝑦</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8" name="TextBox 7"/>
              <p:cNvSpPr txBox="1">
                <a:spLocks noRot="1" noChangeAspect="1" noMove="1" noResize="1" noEditPoints="1" noAdjustHandles="1" noChangeArrowheads="1" noChangeShapeType="1" noTextEdit="1"/>
              </p:cNvSpPr>
              <p:nvPr/>
            </p:nvSpPr>
            <p:spPr>
              <a:xfrm>
                <a:off x="1371599" y="16824"/>
                <a:ext cx="768992" cy="501356"/>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029199" y="11875"/>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𝑑𝑥</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5029199" y="11875"/>
                <a:ext cx="768992" cy="501356"/>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p:cxnSp>
        <p:nvCxnSpPr>
          <p:cNvPr id="10" name="Straight Arrow Connector 9"/>
          <p:cNvCxnSpPr/>
          <p:nvPr/>
        </p:nvCxnSpPr>
        <p:spPr>
          <a:xfrm>
            <a:off x="2133599" y="245424"/>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2590799" y="93024"/>
                <a:ext cx="2371162"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𝑷𝒂𝒓𝒂𝒍𝒍𝒆𝒍</m:t>
                      </m:r>
                      <m:r>
                        <a:rPr lang="en-GB" sz="1400" b="0"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590799" y="93024"/>
                <a:ext cx="2371162" cy="307777"/>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p:cxnSp>
        <p:nvCxnSpPr>
          <p:cNvPr id="12" name="Straight Arrow Connector 11"/>
          <p:cNvCxnSpPr/>
          <p:nvPr/>
        </p:nvCxnSpPr>
        <p:spPr>
          <a:xfrm>
            <a:off x="5791199" y="240475"/>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8012343" y="482930"/>
                <a:ext cx="113165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𝑥</m:t>
                      </m:r>
                      <m:r>
                        <a:rPr lang="en-GB" sz="1600" b="0" i="1" smtClean="0">
                          <a:latin typeface="Cambria Math"/>
                        </a:rPr>
                        <m:t>=</m:t>
                      </m:r>
                      <m:r>
                        <a:rPr lang="en-GB" sz="1600" b="0" i="1" smtClean="0">
                          <a:latin typeface="Cambria Math"/>
                        </a:rPr>
                        <m:t>𝑟𝑐𝑜𝑠</m:t>
                      </m:r>
                      <m:r>
                        <a:rPr lang="en-GB" sz="1600" b="0" i="1" smtClean="0">
                          <a:latin typeface="Cambria Math"/>
                          <a:ea typeface="Cambria Math"/>
                        </a:rPr>
                        <m:t>𝜃</m:t>
                      </m:r>
                    </m:oMath>
                  </m:oMathPara>
                </a14:m>
                <a:endParaRPr lang="en-GB" sz="1600" dirty="0"/>
              </a:p>
            </p:txBody>
          </p:sp>
        </mc:Choice>
        <mc:Fallback xmlns="">
          <p:sp>
            <p:nvSpPr>
              <p:cNvPr id="14" name="TextBox 13"/>
              <p:cNvSpPr txBox="1">
                <a:spLocks noRot="1" noChangeAspect="1" noMove="1" noResize="1" noEditPoints="1" noAdjustHandles="1" noChangeArrowheads="1" noChangeShapeType="1" noTextEdit="1"/>
              </p:cNvSpPr>
              <p:nvPr/>
            </p:nvSpPr>
            <p:spPr>
              <a:xfrm>
                <a:off x="8012343" y="482930"/>
                <a:ext cx="1131656" cy="338554"/>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8029463" y="863930"/>
                <a:ext cx="111453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𝑦</m:t>
                      </m:r>
                      <m:r>
                        <a:rPr lang="en-GB" sz="1600" b="0" i="1" smtClean="0">
                          <a:latin typeface="Cambria Math"/>
                        </a:rPr>
                        <m:t>=</m:t>
                      </m:r>
                      <m:r>
                        <a:rPr lang="en-GB" sz="1600" b="0" i="1" smtClean="0">
                          <a:latin typeface="Cambria Math"/>
                        </a:rPr>
                        <m:t>𝑟𝑠𝑖𝑛</m:t>
                      </m:r>
                      <m:r>
                        <a:rPr lang="en-GB" sz="1600" b="0" i="1" smtClean="0">
                          <a:latin typeface="Cambria Math"/>
                          <a:ea typeface="Cambria Math"/>
                        </a:rPr>
                        <m:t>𝜃</m:t>
                      </m:r>
                    </m:oMath>
                  </m:oMathPara>
                </a14:m>
                <a:endParaRPr lang="en-GB" sz="1600" dirty="0"/>
              </a:p>
            </p:txBody>
          </p:sp>
        </mc:Choice>
        <mc:Fallback xmlns="">
          <p:sp>
            <p:nvSpPr>
              <p:cNvPr id="15" name="TextBox 14"/>
              <p:cNvSpPr txBox="1">
                <a:spLocks noRot="1" noChangeAspect="1" noMove="1" noResize="1" noEditPoints="1" noAdjustHandles="1" noChangeArrowheads="1" noChangeShapeType="1" noTextEdit="1"/>
              </p:cNvSpPr>
              <p:nvPr/>
            </p:nvSpPr>
            <p:spPr>
              <a:xfrm>
                <a:off x="8029463" y="863930"/>
                <a:ext cx="1114536" cy="338554"/>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5029200" y="1447800"/>
                <a:ext cx="2436419" cy="514243"/>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𝑐𝑜𝑠</m:t>
                      </m:r>
                      <m:r>
                        <a:rPr lang="en-GB" sz="1400" b="0" i="1" smtClean="0">
                          <a:latin typeface="Cambria Math"/>
                          <a:ea typeface="Cambria Math"/>
                        </a:rPr>
                        <m:t>𝜃</m:t>
                      </m:r>
                      <m:r>
                        <a:rPr lang="en-GB" sz="1400" b="0" i="1" smtClean="0">
                          <a:latin typeface="Cambria Math"/>
                          <a:ea typeface="Cambria Math"/>
                        </a:rPr>
                        <m:t>=</m:t>
                      </m:r>
                      <m:f>
                        <m:fPr>
                          <m:ctrlPr>
                            <a:rPr lang="en-GB" sz="1400" b="0" i="1" smtClean="0">
                              <a:latin typeface="Cambria Math" panose="02040503050406030204" pitchFamily="18" charset="0"/>
                              <a:ea typeface="Cambria Math"/>
                            </a:rPr>
                          </m:ctrlPr>
                        </m:fPr>
                        <m:num>
                          <m:r>
                            <a:rPr lang="en-GB" sz="1400" b="0" i="1" smtClean="0">
                              <a:latin typeface="Cambria Math"/>
                              <a:ea typeface="Cambria Math"/>
                            </a:rPr>
                            <m:t>1</m:t>
                          </m:r>
                        </m:num>
                        <m:den>
                          <m:r>
                            <a:rPr lang="en-GB" sz="1400" b="0" i="1" smtClean="0">
                              <a:latin typeface="Cambria Math"/>
                              <a:ea typeface="Cambria Math"/>
                            </a:rPr>
                            <m:t>2</m:t>
                          </m:r>
                        </m:den>
                      </m:f>
                      <m:r>
                        <a:rPr lang="en-GB" sz="1400" b="0" i="1" smtClean="0">
                          <a:latin typeface="Cambria Math"/>
                          <a:ea typeface="Cambria Math"/>
                        </a:rPr>
                        <m:t>   </m:t>
                      </m:r>
                      <m:r>
                        <a:rPr lang="en-GB" sz="1400" b="0" i="1" smtClean="0">
                          <a:latin typeface="Cambria Math"/>
                          <a:ea typeface="Cambria Math"/>
                        </a:rPr>
                        <m:t>𝑜𝑟</m:t>
                      </m:r>
                      <m:r>
                        <a:rPr lang="en-GB" sz="1400" b="0" i="1" smtClean="0">
                          <a:latin typeface="Cambria Math"/>
                          <a:ea typeface="Cambria Math"/>
                        </a:rPr>
                        <m:t>   </m:t>
                      </m:r>
                      <m:r>
                        <a:rPr lang="en-GB" sz="1400" b="0" i="1" smtClean="0">
                          <a:latin typeface="Cambria Math"/>
                          <a:ea typeface="Cambria Math"/>
                        </a:rPr>
                        <m:t>𝑐𝑜𝑠</m:t>
                      </m:r>
                      <m:r>
                        <a:rPr lang="en-GB" sz="1400" b="0" i="1" smtClean="0">
                          <a:latin typeface="Cambria Math"/>
                          <a:ea typeface="Cambria Math"/>
                        </a:rPr>
                        <m:t>𝜃</m:t>
                      </m:r>
                      <m:r>
                        <a:rPr lang="en-GB" sz="1400" b="0" i="1" smtClean="0">
                          <a:latin typeface="Cambria Math"/>
                          <a:ea typeface="Cambria Math"/>
                        </a:rPr>
                        <m:t>=−1</m:t>
                      </m:r>
                    </m:oMath>
                  </m:oMathPara>
                </a14:m>
                <a:endParaRPr lang="en-GB" sz="1400" dirty="0"/>
              </a:p>
            </p:txBody>
          </p:sp>
        </mc:Choice>
        <mc:Fallback xmlns="">
          <p:sp>
            <p:nvSpPr>
              <p:cNvPr id="43" name="TextBox 42"/>
              <p:cNvSpPr txBox="1">
                <a:spLocks noRot="1" noChangeAspect="1" noMove="1" noResize="1" noEditPoints="1" noAdjustHandles="1" noChangeArrowheads="1" noChangeShapeType="1" noTextEdit="1"/>
              </p:cNvSpPr>
              <p:nvPr/>
            </p:nvSpPr>
            <p:spPr>
              <a:xfrm>
                <a:off x="5029200" y="1447800"/>
                <a:ext cx="2436419" cy="514243"/>
              </a:xfrm>
              <a:prstGeom prst="rect">
                <a:avLst/>
              </a:prstGeom>
              <a:blipFill>
                <a:blip r:embed="rId8"/>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4191000" y="2514600"/>
                <a:ext cx="1447799" cy="46121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ea typeface="Cambria Math"/>
                        </a:rPr>
                        <m:t>𝜃</m:t>
                      </m:r>
                      <m:r>
                        <a:rPr lang="en-GB" sz="1400" b="0" i="1" smtClean="0">
                          <a:latin typeface="Cambria Math"/>
                          <a:ea typeface="Cambria Math"/>
                        </a:rPr>
                        <m:t>=</m:t>
                      </m:r>
                      <m:f>
                        <m:fPr>
                          <m:ctrlPr>
                            <a:rPr lang="en-GB" sz="1400" b="0" i="1" smtClean="0">
                              <a:latin typeface="Cambria Math" panose="02040503050406030204" pitchFamily="18" charset="0"/>
                              <a:ea typeface="Cambria Math"/>
                            </a:rPr>
                          </m:ctrlPr>
                        </m:fPr>
                        <m:num>
                          <m:r>
                            <a:rPr lang="en-GB" sz="1400" b="0" i="1" smtClean="0">
                              <a:latin typeface="Cambria Math"/>
                              <a:ea typeface="Cambria Math"/>
                            </a:rPr>
                            <m:t>𝜋</m:t>
                          </m:r>
                        </m:num>
                        <m:den>
                          <m:r>
                            <a:rPr lang="en-GB" sz="1400" b="0" i="1" smtClean="0">
                              <a:latin typeface="Cambria Math"/>
                              <a:ea typeface="Cambria Math"/>
                            </a:rPr>
                            <m:t>3</m:t>
                          </m:r>
                        </m:den>
                      </m:f>
                      <m:r>
                        <a:rPr lang="en-GB" sz="1400" b="0" i="1" smtClean="0">
                          <a:latin typeface="Cambria Math"/>
                          <a:ea typeface="Cambria Math"/>
                        </a:rPr>
                        <m:t> </m:t>
                      </m:r>
                      <m:r>
                        <a:rPr lang="en-GB" sz="1400" b="0" i="1" smtClean="0">
                          <a:latin typeface="Cambria Math"/>
                          <a:ea typeface="Cambria Math"/>
                        </a:rPr>
                        <m:t>𝑜𝑟</m:t>
                      </m:r>
                      <m:r>
                        <a:rPr lang="en-GB" sz="1400" b="0" i="1" smtClean="0">
                          <a:latin typeface="Cambria Math"/>
                          <a:ea typeface="Cambria Math"/>
                        </a:rPr>
                        <m:t> −</m:t>
                      </m:r>
                      <m:f>
                        <m:fPr>
                          <m:ctrlPr>
                            <a:rPr lang="en-GB" sz="1400" b="0" i="1" smtClean="0">
                              <a:latin typeface="Cambria Math" panose="02040503050406030204" pitchFamily="18" charset="0"/>
                              <a:ea typeface="Cambria Math"/>
                            </a:rPr>
                          </m:ctrlPr>
                        </m:fPr>
                        <m:num>
                          <m:r>
                            <a:rPr lang="en-GB" sz="1400" b="0" i="1" smtClean="0">
                              <a:latin typeface="Cambria Math"/>
                              <a:ea typeface="Cambria Math"/>
                            </a:rPr>
                            <m:t>𝜋</m:t>
                          </m:r>
                        </m:num>
                        <m:den>
                          <m:r>
                            <a:rPr lang="en-GB" sz="1400" b="0" i="1" smtClean="0">
                              <a:latin typeface="Cambria Math"/>
                              <a:ea typeface="Cambria Math"/>
                            </a:rPr>
                            <m:t>3</m:t>
                          </m:r>
                        </m:den>
                      </m:f>
                    </m:oMath>
                  </m:oMathPara>
                </a14:m>
                <a:endParaRPr lang="en-GB" sz="1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4191000" y="2514600"/>
                <a:ext cx="1447799" cy="461217"/>
              </a:xfrm>
              <a:prstGeom prst="rect">
                <a:avLst/>
              </a:prstGeom>
              <a:blipFill>
                <a:blip r:embed="rId9"/>
                <a:stretch>
                  <a:fillRect b="-1333"/>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6781800" y="2514600"/>
                <a:ext cx="9144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ea typeface="Cambria Math"/>
                        </a:rPr>
                        <m:t>𝜃</m:t>
                      </m:r>
                      <m:r>
                        <a:rPr lang="en-GB" sz="1400" b="0" i="1" smtClean="0">
                          <a:latin typeface="Cambria Math"/>
                          <a:ea typeface="Cambria Math"/>
                        </a:rPr>
                        <m:t>=</m:t>
                      </m:r>
                      <m:r>
                        <a:rPr lang="en-GB" sz="1400" b="0" i="1" smtClean="0">
                          <a:latin typeface="Cambria Math"/>
                          <a:ea typeface="Cambria Math"/>
                        </a:rPr>
                        <m:t>𝜋</m:t>
                      </m:r>
                    </m:oMath>
                  </m:oMathPara>
                </a14:m>
                <a:endParaRPr lang="en-GB" sz="1400" dirty="0"/>
              </a:p>
            </p:txBody>
          </p:sp>
        </mc:Choice>
        <mc:Fallback xmlns="">
          <p:sp>
            <p:nvSpPr>
              <p:cNvPr id="47" name="TextBox 46"/>
              <p:cNvSpPr txBox="1">
                <a:spLocks noRot="1" noChangeAspect="1" noMove="1" noResize="1" noEditPoints="1" noAdjustHandles="1" noChangeArrowheads="1" noChangeShapeType="1" noTextEdit="1"/>
              </p:cNvSpPr>
              <p:nvPr/>
            </p:nvSpPr>
            <p:spPr>
              <a:xfrm>
                <a:off x="6781800" y="2514600"/>
                <a:ext cx="914400" cy="307777"/>
              </a:xfrm>
              <a:prstGeom prst="rect">
                <a:avLst/>
              </a:prstGeom>
              <a:blipFill>
                <a:blip r:embed="rId10"/>
                <a:stretch>
                  <a:fillRect/>
                </a:stretch>
              </a:blipFill>
              <a:ln w="25400">
                <a:noFill/>
              </a:ln>
            </p:spPr>
            <p:txBody>
              <a:bodyPr/>
              <a:lstStyle/>
              <a:p>
                <a:r>
                  <a:rPr lang="en-GB">
                    <a:noFill/>
                  </a:rPr>
                  <a:t> </a:t>
                </a:r>
              </a:p>
            </p:txBody>
          </p:sp>
        </mc:Fallback>
      </mc:AlternateContent>
      <p:cxnSp>
        <p:nvCxnSpPr>
          <p:cNvPr id="21" name="Straight Arrow Connector 20"/>
          <p:cNvCxnSpPr/>
          <p:nvPr/>
        </p:nvCxnSpPr>
        <p:spPr>
          <a:xfrm flipH="1">
            <a:off x="5105400" y="1981200"/>
            <a:ext cx="457200" cy="533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6705600" y="1981200"/>
            <a:ext cx="457200" cy="533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p:cNvSpPr txBox="1"/>
              <p:nvPr/>
            </p:nvSpPr>
            <p:spPr>
              <a:xfrm>
                <a:off x="4038600" y="3048000"/>
                <a:ext cx="1752600" cy="49564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ea typeface="Cambria Math"/>
                        </a:rPr>
                        <m:t>𝑟</m:t>
                      </m:r>
                      <m:r>
                        <a:rPr lang="en-GB" sz="1400" b="0" i="1" smtClean="0">
                          <a:latin typeface="Cambria Math"/>
                          <a:ea typeface="Cambria Math"/>
                        </a:rPr>
                        <m:t>=</m:t>
                      </m:r>
                      <m:f>
                        <m:fPr>
                          <m:ctrlPr>
                            <a:rPr lang="en-GB" sz="1400" b="0" i="1" smtClean="0">
                              <a:latin typeface="Cambria Math" panose="02040503050406030204" pitchFamily="18" charset="0"/>
                              <a:ea typeface="Cambria Math"/>
                            </a:rPr>
                          </m:ctrlPr>
                        </m:fPr>
                        <m:num>
                          <m:r>
                            <a:rPr lang="en-GB" sz="1400" b="0" i="1" smtClean="0">
                              <a:latin typeface="Cambria Math"/>
                              <a:ea typeface="Cambria Math"/>
                            </a:rPr>
                            <m:t>3</m:t>
                          </m:r>
                          <m:r>
                            <a:rPr lang="en-GB" sz="1400" b="0" i="1" smtClean="0">
                              <a:latin typeface="Cambria Math"/>
                              <a:ea typeface="Cambria Math"/>
                            </a:rPr>
                            <m:t>𝑎</m:t>
                          </m:r>
                        </m:num>
                        <m:den>
                          <m:r>
                            <a:rPr lang="en-GB" sz="1400" b="0" i="1" smtClean="0">
                              <a:latin typeface="Cambria Math"/>
                              <a:ea typeface="Cambria Math"/>
                            </a:rPr>
                            <m:t>2</m:t>
                          </m:r>
                        </m:den>
                      </m:f>
                      <m:r>
                        <a:rPr lang="en-GB" sz="1400" b="0" i="1" smtClean="0">
                          <a:latin typeface="Cambria Math"/>
                          <a:ea typeface="Cambria Math"/>
                        </a:rPr>
                        <m:t> (</m:t>
                      </m:r>
                      <m:r>
                        <a:rPr lang="en-GB" sz="1400" b="0" i="1" smtClean="0">
                          <a:latin typeface="Cambria Math"/>
                          <a:ea typeface="Cambria Math"/>
                        </a:rPr>
                        <m:t>𝑓𝑜𝑟</m:t>
                      </m:r>
                      <m:r>
                        <a:rPr lang="en-GB" sz="1400" b="0" i="1" smtClean="0">
                          <a:latin typeface="Cambria Math"/>
                          <a:ea typeface="Cambria Math"/>
                        </a:rPr>
                        <m:t> </m:t>
                      </m:r>
                      <m:r>
                        <a:rPr lang="en-GB" sz="1400" b="0" i="1" smtClean="0">
                          <a:latin typeface="Cambria Math"/>
                          <a:ea typeface="Cambria Math"/>
                        </a:rPr>
                        <m:t>𝑏𝑜𝑡h</m:t>
                      </m:r>
                      <m:r>
                        <a:rPr lang="en-GB" sz="1400" b="0" i="1" smtClean="0">
                          <a:latin typeface="Cambria Math"/>
                          <a:ea typeface="Cambria Math"/>
                        </a:rPr>
                        <m:t>)</m:t>
                      </m:r>
                    </m:oMath>
                  </m:oMathPara>
                </a14:m>
                <a:endParaRPr lang="en-GB" sz="1400" dirty="0"/>
              </a:p>
            </p:txBody>
          </p:sp>
        </mc:Choice>
        <mc:Fallback xmlns="">
          <p:sp>
            <p:nvSpPr>
              <p:cNvPr id="49" name="TextBox 48"/>
              <p:cNvSpPr txBox="1">
                <a:spLocks noRot="1" noChangeAspect="1" noMove="1" noResize="1" noEditPoints="1" noAdjustHandles="1" noChangeArrowheads="1" noChangeShapeType="1" noTextEdit="1"/>
              </p:cNvSpPr>
              <p:nvPr/>
            </p:nvSpPr>
            <p:spPr>
              <a:xfrm>
                <a:off x="4038600" y="3048000"/>
                <a:ext cx="1752600" cy="495649"/>
              </a:xfrm>
              <a:prstGeom prst="rect">
                <a:avLst/>
              </a:prstGeom>
              <a:blipFill>
                <a:blip r:embed="rId11"/>
                <a:stretch>
                  <a:fillRect b="-1235"/>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6934200" y="2895600"/>
                <a:ext cx="6858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ea typeface="Cambria Math"/>
                        </a:rPr>
                        <m:t>𝑟</m:t>
                      </m:r>
                      <m:r>
                        <a:rPr lang="en-GB" sz="1400" b="0" i="1" smtClean="0">
                          <a:latin typeface="Cambria Math"/>
                          <a:ea typeface="Cambria Math"/>
                        </a:rPr>
                        <m:t>=0</m:t>
                      </m:r>
                    </m:oMath>
                  </m:oMathPara>
                </a14:m>
                <a:endParaRPr lang="en-GB" sz="1400" dirty="0"/>
              </a:p>
            </p:txBody>
          </p:sp>
        </mc:Choice>
        <mc:Fallback xmlns="">
          <p:sp>
            <p:nvSpPr>
              <p:cNvPr id="50" name="TextBox 49"/>
              <p:cNvSpPr txBox="1">
                <a:spLocks noRot="1" noChangeAspect="1" noMove="1" noResize="1" noEditPoints="1" noAdjustHandles="1" noChangeArrowheads="1" noChangeShapeType="1" noTextEdit="1"/>
              </p:cNvSpPr>
              <p:nvPr/>
            </p:nvSpPr>
            <p:spPr>
              <a:xfrm>
                <a:off x="6934200" y="2895600"/>
                <a:ext cx="685800" cy="307777"/>
              </a:xfrm>
              <a:prstGeom prst="rect">
                <a:avLst/>
              </a:prstGeom>
              <a:blipFill>
                <a:blip r:embed="rId12"/>
                <a:stretch>
                  <a:fillRect/>
                </a:stretch>
              </a:blipFill>
              <a:ln w="25400">
                <a:noFill/>
              </a:ln>
            </p:spPr>
            <p:txBody>
              <a:bodyPr/>
              <a:lstStyle/>
              <a:p>
                <a:r>
                  <a:rPr lang="en-GB">
                    <a:noFill/>
                  </a:rPr>
                  <a:t> </a:t>
                </a:r>
              </a:p>
            </p:txBody>
          </p:sp>
        </mc:Fallback>
      </mc:AlternateContent>
      <p:sp>
        <p:nvSpPr>
          <p:cNvPr id="22" name="TextBox 21"/>
          <p:cNvSpPr txBox="1"/>
          <p:nvPr/>
        </p:nvSpPr>
        <p:spPr>
          <a:xfrm>
            <a:off x="4023756" y="1926771"/>
            <a:ext cx="1308265"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Find </a:t>
            </a:r>
            <a:r>
              <a:rPr lang="el-GR" sz="1200" dirty="0">
                <a:solidFill>
                  <a:srgbClr val="FF0000"/>
                </a:solidFill>
                <a:latin typeface="Comic Sans MS" panose="030F0702030302020204" pitchFamily="66" charset="0"/>
              </a:rPr>
              <a:t>θ</a:t>
            </a:r>
            <a:r>
              <a:rPr lang="en-GB" sz="1200" dirty="0">
                <a:solidFill>
                  <a:srgbClr val="FF0000"/>
                </a:solidFill>
                <a:latin typeface="Comic Sans MS" panose="030F0702030302020204" pitchFamily="66" charset="0"/>
              </a:rPr>
              <a:t> in the range 0 ≤ </a:t>
            </a:r>
            <a:r>
              <a:rPr lang="el-GR" sz="1200" dirty="0">
                <a:solidFill>
                  <a:srgbClr val="FF0000"/>
                </a:solidFill>
                <a:latin typeface="Comic Sans MS" panose="030F0702030302020204" pitchFamily="66" charset="0"/>
              </a:rPr>
              <a:t>θ</a:t>
            </a:r>
            <a:r>
              <a:rPr lang="en-GB" sz="1200" dirty="0">
                <a:solidFill>
                  <a:srgbClr val="FF0000"/>
                </a:solidFill>
                <a:latin typeface="Comic Sans MS" panose="030F0702030302020204" pitchFamily="66" charset="0"/>
              </a:rPr>
              <a:t> &lt; 2</a:t>
            </a:r>
            <a:r>
              <a:rPr lang="el-GR" sz="1200" dirty="0">
                <a:solidFill>
                  <a:srgbClr val="FF0000"/>
                </a:solidFill>
                <a:latin typeface="Comic Sans MS" panose="030F0702030302020204" pitchFamily="66" charset="0"/>
              </a:rPr>
              <a:t>π</a:t>
            </a:r>
            <a:endParaRPr lang="en-GB" sz="1200" dirty="0">
              <a:solidFill>
                <a:srgbClr val="FF0000"/>
              </a:solidFill>
              <a:latin typeface="Comic Sans MS" panose="030F0702030302020204" pitchFamily="66" charset="0"/>
            </a:endParaRPr>
          </a:p>
        </p:txBody>
      </p:sp>
      <p:sp>
        <p:nvSpPr>
          <p:cNvPr id="51" name="TextBox 50"/>
          <p:cNvSpPr txBox="1"/>
          <p:nvPr/>
        </p:nvSpPr>
        <p:spPr>
          <a:xfrm>
            <a:off x="6946339" y="1911927"/>
            <a:ext cx="1402015"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Find </a:t>
            </a:r>
            <a:r>
              <a:rPr lang="el-GR" sz="1200" dirty="0">
                <a:solidFill>
                  <a:srgbClr val="FF0000"/>
                </a:solidFill>
                <a:latin typeface="Comic Sans MS" panose="030F0702030302020204" pitchFamily="66" charset="0"/>
              </a:rPr>
              <a:t>θ</a:t>
            </a:r>
            <a:r>
              <a:rPr lang="en-GB" sz="1200" dirty="0">
                <a:solidFill>
                  <a:srgbClr val="FF0000"/>
                </a:solidFill>
                <a:latin typeface="Comic Sans MS" panose="030F0702030302020204" pitchFamily="66" charset="0"/>
              </a:rPr>
              <a:t> in the range 0 ≤ </a:t>
            </a:r>
            <a:r>
              <a:rPr lang="el-GR" sz="1200" dirty="0">
                <a:solidFill>
                  <a:srgbClr val="FF0000"/>
                </a:solidFill>
                <a:latin typeface="Comic Sans MS" panose="030F0702030302020204" pitchFamily="66" charset="0"/>
              </a:rPr>
              <a:t>θ</a:t>
            </a:r>
            <a:r>
              <a:rPr lang="en-GB" sz="1200" dirty="0">
                <a:solidFill>
                  <a:srgbClr val="FF0000"/>
                </a:solidFill>
                <a:latin typeface="Comic Sans MS" panose="030F0702030302020204" pitchFamily="66" charset="0"/>
              </a:rPr>
              <a:t> &lt; 2</a:t>
            </a:r>
            <a:r>
              <a:rPr lang="el-GR" sz="1200" dirty="0">
                <a:solidFill>
                  <a:srgbClr val="FF0000"/>
                </a:solidFill>
                <a:latin typeface="Comic Sans MS" panose="030F0702030302020204" pitchFamily="66" charset="0"/>
              </a:rPr>
              <a:t>π</a:t>
            </a:r>
            <a:endParaRPr lang="en-GB" sz="1200" dirty="0">
              <a:solidFill>
                <a:srgbClr val="FF0000"/>
              </a:solidFill>
              <a:latin typeface="Comic Sans MS" panose="030F0702030302020204" pitchFamily="66" charset="0"/>
            </a:endParaRPr>
          </a:p>
        </p:txBody>
      </p:sp>
      <p:sp>
        <p:nvSpPr>
          <p:cNvPr id="52" name="TextBox 51"/>
          <p:cNvSpPr txBox="1"/>
          <p:nvPr/>
        </p:nvSpPr>
        <p:spPr>
          <a:xfrm>
            <a:off x="5562600" y="2514600"/>
            <a:ext cx="1219199" cy="830997"/>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Use these to find r so you have the full coordinates</a:t>
            </a:r>
          </a:p>
        </p:txBody>
      </p:sp>
      <mc:AlternateContent xmlns:mc="http://schemas.openxmlformats.org/markup-compatibility/2006" xmlns:a14="http://schemas.microsoft.com/office/drawing/2010/main">
        <mc:Choice Requires="a14">
          <p:sp>
            <p:nvSpPr>
              <p:cNvPr id="53" name="TextBox 52"/>
              <p:cNvSpPr txBox="1"/>
              <p:nvPr/>
            </p:nvSpPr>
            <p:spPr>
              <a:xfrm>
                <a:off x="6781800" y="3733800"/>
                <a:ext cx="1752600" cy="576376"/>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1400" b="0" i="1" smtClean="0">
                              <a:latin typeface="Cambria Math" panose="02040503050406030204" pitchFamily="18" charset="0"/>
                              <a:ea typeface="Cambria Math"/>
                            </a:rPr>
                          </m:ctrlPr>
                        </m:dPr>
                        <m:e>
                          <m:f>
                            <m:fPr>
                              <m:ctrlPr>
                                <a:rPr lang="en-GB" sz="1400" b="0" i="1" smtClean="0">
                                  <a:latin typeface="Cambria Math" panose="02040503050406030204" pitchFamily="18" charset="0"/>
                                  <a:ea typeface="Cambria Math"/>
                                </a:rPr>
                              </m:ctrlPr>
                            </m:fPr>
                            <m:num>
                              <m:r>
                                <a:rPr lang="en-GB" sz="1400" b="0" i="1" smtClean="0">
                                  <a:latin typeface="Cambria Math"/>
                                  <a:ea typeface="Cambria Math"/>
                                </a:rPr>
                                <m:t>3</m:t>
                              </m:r>
                              <m:r>
                                <a:rPr lang="en-GB" sz="1400" b="0" i="1" smtClean="0">
                                  <a:latin typeface="Cambria Math"/>
                                  <a:ea typeface="Cambria Math"/>
                                </a:rPr>
                                <m:t>𝑎</m:t>
                              </m:r>
                            </m:num>
                            <m:den>
                              <m:r>
                                <a:rPr lang="en-GB" sz="1400" b="0" i="1" smtClean="0">
                                  <a:latin typeface="Cambria Math"/>
                                  <a:ea typeface="Cambria Math"/>
                                </a:rPr>
                                <m:t>2</m:t>
                              </m:r>
                            </m:den>
                          </m:f>
                          <m:r>
                            <a:rPr lang="en-GB" sz="1400" b="0" i="1" smtClean="0">
                              <a:latin typeface="Cambria Math"/>
                              <a:ea typeface="Cambria Math"/>
                            </a:rPr>
                            <m:t>,±</m:t>
                          </m:r>
                          <m:f>
                            <m:fPr>
                              <m:ctrlPr>
                                <a:rPr lang="en-GB" sz="1400" b="0" i="1" smtClean="0">
                                  <a:latin typeface="Cambria Math" panose="02040503050406030204" pitchFamily="18" charset="0"/>
                                  <a:ea typeface="Cambria Math"/>
                                </a:rPr>
                              </m:ctrlPr>
                            </m:fPr>
                            <m:num>
                              <m:r>
                                <a:rPr lang="en-GB" sz="1400" b="0" i="1" smtClean="0">
                                  <a:latin typeface="Cambria Math"/>
                                  <a:ea typeface="Cambria Math"/>
                                </a:rPr>
                                <m:t>𝜋</m:t>
                              </m:r>
                            </m:num>
                            <m:den>
                              <m:r>
                                <a:rPr lang="en-GB" sz="1400" b="0" i="1" smtClean="0">
                                  <a:latin typeface="Cambria Math"/>
                                  <a:ea typeface="Cambria Math"/>
                                </a:rPr>
                                <m:t>3</m:t>
                              </m:r>
                            </m:den>
                          </m:f>
                        </m:e>
                      </m:d>
                      <m:r>
                        <a:rPr lang="en-GB" sz="1400" b="0" i="1" smtClean="0">
                          <a:latin typeface="Cambria Math"/>
                          <a:ea typeface="Cambria Math"/>
                        </a:rPr>
                        <m:t>  </m:t>
                      </m:r>
                      <m:r>
                        <a:rPr lang="en-GB" sz="1400" b="0" i="1" smtClean="0">
                          <a:latin typeface="Cambria Math"/>
                          <a:ea typeface="Cambria Math"/>
                        </a:rPr>
                        <m:t>𝑎𝑛𝑑</m:t>
                      </m:r>
                      <m:r>
                        <a:rPr lang="en-GB" sz="1400" b="0" i="1" smtClean="0">
                          <a:latin typeface="Cambria Math"/>
                          <a:ea typeface="Cambria Math"/>
                        </a:rPr>
                        <m:t>   </m:t>
                      </m:r>
                      <m:d>
                        <m:dPr>
                          <m:ctrlPr>
                            <a:rPr lang="en-GB" sz="1400" b="0" i="1" smtClean="0">
                              <a:latin typeface="Cambria Math" panose="02040503050406030204" pitchFamily="18" charset="0"/>
                              <a:ea typeface="Cambria Math"/>
                            </a:rPr>
                          </m:ctrlPr>
                        </m:dPr>
                        <m:e>
                          <m:r>
                            <a:rPr lang="en-GB" sz="1400" b="0" i="1" smtClean="0">
                              <a:latin typeface="Cambria Math"/>
                              <a:ea typeface="Cambria Math"/>
                            </a:rPr>
                            <m:t>0,</m:t>
                          </m:r>
                          <m:r>
                            <a:rPr lang="en-GB" sz="1400" b="0" i="1" smtClean="0">
                              <a:latin typeface="Cambria Math"/>
                              <a:ea typeface="Cambria Math"/>
                            </a:rPr>
                            <m:t>𝜋</m:t>
                          </m:r>
                        </m:e>
                      </m:d>
                    </m:oMath>
                  </m:oMathPara>
                </a14:m>
                <a:endParaRPr lang="en-GB" sz="1400" dirty="0"/>
              </a:p>
            </p:txBody>
          </p:sp>
        </mc:Choice>
        <mc:Fallback xmlns="">
          <p:sp>
            <p:nvSpPr>
              <p:cNvPr id="53" name="TextBox 52"/>
              <p:cNvSpPr txBox="1">
                <a:spLocks noRot="1" noChangeAspect="1" noMove="1" noResize="1" noEditPoints="1" noAdjustHandles="1" noChangeArrowheads="1" noChangeShapeType="1" noTextEdit="1"/>
              </p:cNvSpPr>
              <p:nvPr/>
            </p:nvSpPr>
            <p:spPr>
              <a:xfrm>
                <a:off x="6781800" y="3733800"/>
                <a:ext cx="1752600" cy="576376"/>
              </a:xfrm>
              <a:prstGeom prst="rect">
                <a:avLst/>
              </a:prstGeom>
              <a:blipFill>
                <a:blip r:embed="rId13"/>
                <a:stretch>
                  <a:fillRect r="-3136"/>
                </a:stretch>
              </a:blipFill>
              <a:ln w="25400">
                <a:noFill/>
              </a:ln>
            </p:spPr>
            <p:txBody>
              <a:bodyPr/>
              <a:lstStyle/>
              <a:p>
                <a:r>
                  <a:rPr lang="en-GB">
                    <a:noFill/>
                  </a:rPr>
                  <a:t> </a:t>
                </a:r>
              </a:p>
            </p:txBody>
          </p:sp>
        </mc:Fallback>
      </mc:AlternateContent>
      <p:sp>
        <p:nvSpPr>
          <p:cNvPr id="54" name="TextBox 53"/>
          <p:cNvSpPr txBox="1"/>
          <p:nvPr/>
        </p:nvSpPr>
        <p:spPr>
          <a:xfrm>
            <a:off x="4101491" y="3810000"/>
            <a:ext cx="2756509" cy="523220"/>
          </a:xfrm>
          <a:prstGeom prst="rect">
            <a:avLst/>
          </a:prstGeom>
          <a:noFill/>
        </p:spPr>
        <p:txBody>
          <a:bodyPr wrap="square" rtlCol="0">
            <a:spAutoFit/>
          </a:bodyPr>
          <a:lstStyle/>
          <a:p>
            <a:r>
              <a:rPr lang="en-GB" sz="1400" dirty="0">
                <a:solidFill>
                  <a:srgbClr val="FF0000"/>
                </a:solidFill>
                <a:latin typeface="Comic Sans MS" panose="030F0702030302020204" pitchFamily="66" charset="0"/>
              </a:rPr>
              <a:t>So the curve is parallel to the initial line in these positions:</a:t>
            </a:r>
          </a:p>
        </p:txBody>
      </p:sp>
      <p:pic>
        <p:nvPicPr>
          <p:cNvPr id="55" name="Picture 2"/>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5023" t="14892" r="3542" b="6699"/>
          <a:stretch/>
        </p:blipFill>
        <p:spPr bwMode="auto">
          <a:xfrm>
            <a:off x="4648200" y="4343399"/>
            <a:ext cx="3352800" cy="2300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6" name="TextBox 55"/>
              <p:cNvSpPr txBox="1"/>
              <p:nvPr/>
            </p:nvSpPr>
            <p:spPr>
              <a:xfrm>
                <a:off x="4358244" y="5016335"/>
                <a:ext cx="172996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1" i="1" smtClean="0">
                          <a:solidFill>
                            <a:srgbClr val="FF0000"/>
                          </a:solidFill>
                          <a:latin typeface="Cambria Math"/>
                          <a:ea typeface="Cambria Math"/>
                        </a:rPr>
                        <m:t>𝒓</m:t>
                      </m:r>
                      <m:r>
                        <a:rPr lang="en-US" sz="1600" b="1" i="1" smtClean="0">
                          <a:solidFill>
                            <a:srgbClr val="FF0000"/>
                          </a:solidFill>
                          <a:latin typeface="Cambria Math"/>
                        </a:rPr>
                        <m:t>=</m:t>
                      </m:r>
                      <m:r>
                        <a:rPr lang="en-GB" sz="1600" b="1" i="1" smtClean="0">
                          <a:solidFill>
                            <a:srgbClr val="FF0000"/>
                          </a:solidFill>
                          <a:latin typeface="Cambria Math"/>
                        </a:rPr>
                        <m:t>𝒂</m:t>
                      </m:r>
                      <m:r>
                        <a:rPr lang="en-GB" sz="1600" b="1" i="1" smtClean="0">
                          <a:solidFill>
                            <a:srgbClr val="FF0000"/>
                          </a:solidFill>
                          <a:latin typeface="Cambria Math"/>
                        </a:rPr>
                        <m:t>(</m:t>
                      </m:r>
                      <m:r>
                        <a:rPr lang="en-US" sz="1600" b="1" i="1" smtClean="0">
                          <a:solidFill>
                            <a:srgbClr val="FF0000"/>
                          </a:solidFill>
                          <a:latin typeface="Cambria Math"/>
                        </a:rPr>
                        <m:t>𝟏</m:t>
                      </m:r>
                      <m:r>
                        <a:rPr lang="en-US" sz="1600" b="1" i="1" smtClean="0">
                          <a:solidFill>
                            <a:srgbClr val="FF0000"/>
                          </a:solidFill>
                          <a:latin typeface="Cambria Math"/>
                        </a:rPr>
                        <m:t>+</m:t>
                      </m:r>
                      <m:r>
                        <a:rPr lang="en-US" sz="1600" b="1" i="1" smtClean="0">
                          <a:solidFill>
                            <a:srgbClr val="FF0000"/>
                          </a:solidFill>
                          <a:latin typeface="Cambria Math"/>
                        </a:rPr>
                        <m:t>𝒄𝒐𝒔</m:t>
                      </m:r>
                      <m:r>
                        <a:rPr lang="en-US" sz="1600" b="1" i="1" smtClean="0">
                          <a:solidFill>
                            <a:srgbClr val="FF0000"/>
                          </a:solidFill>
                          <a:latin typeface="Cambria Math"/>
                          <a:ea typeface="Cambria Math"/>
                        </a:rPr>
                        <m:t>𝜽</m:t>
                      </m:r>
                      <m:r>
                        <a:rPr lang="en-GB" sz="1600" b="1" i="1" smtClean="0">
                          <a:solidFill>
                            <a:srgbClr val="FF0000"/>
                          </a:solidFill>
                          <a:latin typeface="Cambria Math"/>
                          <a:ea typeface="Cambria Math"/>
                        </a:rPr>
                        <m:t>)</m:t>
                      </m:r>
                    </m:oMath>
                  </m:oMathPara>
                </a14:m>
                <a:endParaRPr lang="en-GB" sz="1600" b="1" dirty="0">
                  <a:solidFill>
                    <a:srgbClr val="FF0000"/>
                  </a:solidFill>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4358244" y="5016335"/>
                <a:ext cx="1729961" cy="338554"/>
              </a:xfrm>
              <a:prstGeom prst="rect">
                <a:avLst/>
              </a:prstGeom>
              <a:blipFill>
                <a:blip r:embed="rId15"/>
                <a:stretch>
                  <a:fillRect b="-10909"/>
                </a:stretch>
              </a:blipFill>
            </p:spPr>
            <p:txBody>
              <a:bodyPr/>
              <a:lstStyle/>
              <a:p>
                <a:r>
                  <a:rPr lang="en-GB">
                    <a:noFill/>
                  </a:rPr>
                  <a:t> </a:t>
                </a:r>
              </a:p>
            </p:txBody>
          </p:sp>
        </mc:Fallback>
      </mc:AlternateContent>
      <p:cxnSp>
        <p:nvCxnSpPr>
          <p:cNvPr id="57" name="Straight Connector 56"/>
          <p:cNvCxnSpPr/>
          <p:nvPr/>
        </p:nvCxnSpPr>
        <p:spPr>
          <a:xfrm>
            <a:off x="6140533" y="6210795"/>
            <a:ext cx="1091540" cy="0"/>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613566" y="4708566"/>
            <a:ext cx="152400" cy="152400"/>
            <a:chOff x="5105400" y="5029200"/>
            <a:chExt cx="152400" cy="152400"/>
          </a:xfrm>
        </p:grpSpPr>
        <p:cxnSp>
          <p:nvCxnSpPr>
            <p:cNvPr id="59" name="Straight Connector 58"/>
            <p:cNvCxnSpPr/>
            <p:nvPr/>
          </p:nvCxnSpPr>
          <p:spPr>
            <a:xfrm>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61" name="TextBox 60"/>
          <p:cNvSpPr txBox="1"/>
          <p:nvPr/>
        </p:nvSpPr>
        <p:spPr>
          <a:xfrm>
            <a:off x="6315464" y="4436400"/>
            <a:ext cx="830677" cy="276999"/>
          </a:xfrm>
          <a:prstGeom prst="rect">
            <a:avLst/>
          </a:prstGeom>
          <a:noFill/>
        </p:spPr>
        <p:txBody>
          <a:bodyPr wrap="none" rtlCol="0">
            <a:spAutoFit/>
          </a:bodyPr>
          <a:lstStyle/>
          <a:p>
            <a:r>
              <a:rPr lang="en-US" sz="1200" b="1" dirty="0">
                <a:solidFill>
                  <a:srgbClr val="0000FF"/>
                </a:solidFill>
                <a:latin typeface="Comic Sans MS" panose="030F0702030302020204" pitchFamily="66" charset="0"/>
              </a:rPr>
              <a:t>(</a:t>
            </a:r>
            <a:r>
              <a:rPr lang="en-GB" sz="1200" b="1" baseline="30000" dirty="0">
                <a:solidFill>
                  <a:srgbClr val="0000FF"/>
                </a:solidFill>
                <a:latin typeface="Comic Sans MS" panose="030F0702030302020204" pitchFamily="66" charset="0"/>
              </a:rPr>
              <a:t>3a</a:t>
            </a:r>
            <a:r>
              <a:rPr lang="en-US" sz="1200" b="1" dirty="0">
                <a:solidFill>
                  <a:srgbClr val="0000FF"/>
                </a:solidFill>
                <a:latin typeface="Comic Sans MS" panose="030F0702030302020204" pitchFamily="66" charset="0"/>
              </a:rPr>
              <a:t>/</a:t>
            </a:r>
            <a:r>
              <a:rPr lang="en-US" sz="1200" b="1" baseline="-25000" dirty="0">
                <a:solidFill>
                  <a:srgbClr val="0000FF"/>
                </a:solidFill>
                <a:latin typeface="Comic Sans MS" panose="030F0702030302020204" pitchFamily="66" charset="0"/>
              </a:rPr>
              <a:t>2</a:t>
            </a:r>
            <a:r>
              <a:rPr lang="en-US" sz="1200" b="1" dirty="0">
                <a:solidFill>
                  <a:srgbClr val="0000FF"/>
                </a:solidFill>
                <a:latin typeface="Comic Sans MS" panose="030F0702030302020204" pitchFamily="66" charset="0"/>
              </a:rPr>
              <a:t>,</a:t>
            </a:r>
            <a:r>
              <a:rPr lang="en-US" sz="1200" b="1" baseline="30000" dirty="0">
                <a:solidFill>
                  <a:srgbClr val="0000FF"/>
                </a:solidFill>
                <a:latin typeface="Comic Sans MS" panose="030F0702030302020204" pitchFamily="66" charset="0"/>
              </a:rPr>
              <a:t>π</a:t>
            </a:r>
            <a:r>
              <a:rPr lang="en-US" sz="1200" b="1" dirty="0">
                <a:solidFill>
                  <a:srgbClr val="0000FF"/>
                </a:solidFill>
                <a:latin typeface="Comic Sans MS" panose="030F0702030302020204" pitchFamily="66" charset="0"/>
              </a:rPr>
              <a:t>/</a:t>
            </a:r>
            <a:r>
              <a:rPr lang="en-US" sz="1200" b="1" baseline="-25000" dirty="0">
                <a:solidFill>
                  <a:srgbClr val="0000FF"/>
                </a:solidFill>
                <a:latin typeface="Comic Sans MS" panose="030F0702030302020204" pitchFamily="66" charset="0"/>
              </a:rPr>
              <a:t>3</a:t>
            </a:r>
            <a:r>
              <a:rPr lang="en-US" sz="1200" b="1" dirty="0">
                <a:solidFill>
                  <a:srgbClr val="0000FF"/>
                </a:solidFill>
                <a:latin typeface="Comic Sans MS" panose="030F0702030302020204" pitchFamily="66" charset="0"/>
              </a:rPr>
              <a:t>)</a:t>
            </a:r>
            <a:endParaRPr lang="en-GB" sz="1200" b="1" dirty="0">
              <a:solidFill>
                <a:srgbClr val="0000FF"/>
              </a:solidFill>
              <a:latin typeface="Comic Sans MS" panose="030F0702030302020204" pitchFamily="66" charset="0"/>
            </a:endParaRPr>
          </a:p>
        </p:txBody>
      </p:sp>
      <p:grpSp>
        <p:nvGrpSpPr>
          <p:cNvPr id="62" name="Group 61"/>
          <p:cNvGrpSpPr/>
          <p:nvPr/>
        </p:nvGrpSpPr>
        <p:grpSpPr>
          <a:xfrm>
            <a:off x="6623462" y="6131625"/>
            <a:ext cx="152400" cy="152400"/>
            <a:chOff x="5105400" y="5029200"/>
            <a:chExt cx="152400" cy="152400"/>
          </a:xfrm>
        </p:grpSpPr>
        <p:cxnSp>
          <p:nvCxnSpPr>
            <p:cNvPr id="63" name="Straight Connector 62"/>
            <p:cNvCxnSpPr/>
            <p:nvPr/>
          </p:nvCxnSpPr>
          <p:spPr>
            <a:xfrm>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6241472" y="5417126"/>
            <a:ext cx="152400" cy="152400"/>
            <a:chOff x="5105400" y="5029200"/>
            <a:chExt cx="152400" cy="152400"/>
          </a:xfrm>
        </p:grpSpPr>
        <p:cxnSp>
          <p:nvCxnSpPr>
            <p:cNvPr id="66" name="Straight Connector 65"/>
            <p:cNvCxnSpPr/>
            <p:nvPr/>
          </p:nvCxnSpPr>
          <p:spPr>
            <a:xfrm>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68" name="TextBox 67"/>
          <p:cNvSpPr txBox="1"/>
          <p:nvPr/>
        </p:nvSpPr>
        <p:spPr>
          <a:xfrm>
            <a:off x="6325359" y="6286972"/>
            <a:ext cx="925253" cy="276999"/>
          </a:xfrm>
          <a:prstGeom prst="rect">
            <a:avLst/>
          </a:prstGeom>
          <a:noFill/>
        </p:spPr>
        <p:txBody>
          <a:bodyPr wrap="none" rtlCol="0">
            <a:spAutoFit/>
          </a:bodyPr>
          <a:lstStyle/>
          <a:p>
            <a:r>
              <a:rPr lang="en-US" sz="1200" b="1" dirty="0">
                <a:solidFill>
                  <a:srgbClr val="0000FF"/>
                </a:solidFill>
                <a:latin typeface="Comic Sans MS" panose="030F0702030302020204" pitchFamily="66" charset="0"/>
              </a:rPr>
              <a:t>(</a:t>
            </a:r>
            <a:r>
              <a:rPr lang="en-GB" sz="1200" b="1" baseline="30000" dirty="0">
                <a:solidFill>
                  <a:srgbClr val="0000FF"/>
                </a:solidFill>
                <a:latin typeface="Comic Sans MS" panose="030F0702030302020204" pitchFamily="66" charset="0"/>
              </a:rPr>
              <a:t>3a</a:t>
            </a:r>
            <a:r>
              <a:rPr lang="en-US" sz="1200" b="1" dirty="0">
                <a:solidFill>
                  <a:srgbClr val="0000FF"/>
                </a:solidFill>
                <a:latin typeface="Comic Sans MS" panose="030F0702030302020204" pitchFamily="66" charset="0"/>
              </a:rPr>
              <a:t>/</a:t>
            </a:r>
            <a:r>
              <a:rPr lang="en-US" sz="1200" b="1" baseline="-25000" dirty="0">
                <a:solidFill>
                  <a:srgbClr val="0000FF"/>
                </a:solidFill>
                <a:latin typeface="Comic Sans MS" panose="030F0702030302020204" pitchFamily="66" charset="0"/>
              </a:rPr>
              <a:t>2</a:t>
            </a:r>
            <a:r>
              <a:rPr lang="en-US" sz="1200" b="1" dirty="0">
                <a:solidFill>
                  <a:srgbClr val="0000FF"/>
                </a:solidFill>
                <a:latin typeface="Comic Sans MS" panose="030F0702030302020204" pitchFamily="66" charset="0"/>
              </a:rPr>
              <a:t>,-</a:t>
            </a:r>
            <a:r>
              <a:rPr lang="en-US" sz="1200" b="1" baseline="30000" dirty="0">
                <a:solidFill>
                  <a:srgbClr val="0000FF"/>
                </a:solidFill>
                <a:latin typeface="Comic Sans MS" panose="030F0702030302020204" pitchFamily="66" charset="0"/>
              </a:rPr>
              <a:t>π</a:t>
            </a:r>
            <a:r>
              <a:rPr lang="en-US" sz="1200" b="1" dirty="0">
                <a:solidFill>
                  <a:srgbClr val="0000FF"/>
                </a:solidFill>
                <a:latin typeface="Comic Sans MS" panose="030F0702030302020204" pitchFamily="66" charset="0"/>
              </a:rPr>
              <a:t>/</a:t>
            </a:r>
            <a:r>
              <a:rPr lang="en-US" sz="1200" b="1" baseline="-25000" dirty="0">
                <a:solidFill>
                  <a:srgbClr val="0000FF"/>
                </a:solidFill>
                <a:latin typeface="Comic Sans MS" panose="030F0702030302020204" pitchFamily="66" charset="0"/>
              </a:rPr>
              <a:t>3</a:t>
            </a:r>
            <a:r>
              <a:rPr lang="en-US" sz="1200" b="1" dirty="0">
                <a:solidFill>
                  <a:srgbClr val="0000FF"/>
                </a:solidFill>
                <a:latin typeface="Comic Sans MS" panose="030F0702030302020204" pitchFamily="66" charset="0"/>
              </a:rPr>
              <a:t>)</a:t>
            </a:r>
            <a:endParaRPr lang="en-GB" sz="1200" b="1" dirty="0">
              <a:solidFill>
                <a:srgbClr val="0000FF"/>
              </a:solidFill>
              <a:latin typeface="Comic Sans MS" panose="030F0702030302020204" pitchFamily="66" charset="0"/>
            </a:endParaRPr>
          </a:p>
        </p:txBody>
      </p:sp>
      <p:sp>
        <p:nvSpPr>
          <p:cNvPr id="69" name="TextBox 68"/>
          <p:cNvSpPr txBox="1"/>
          <p:nvPr/>
        </p:nvSpPr>
        <p:spPr>
          <a:xfrm>
            <a:off x="6287753" y="5180588"/>
            <a:ext cx="554960" cy="276999"/>
          </a:xfrm>
          <a:prstGeom prst="rect">
            <a:avLst/>
          </a:prstGeom>
          <a:noFill/>
        </p:spPr>
        <p:txBody>
          <a:bodyPr wrap="none" rtlCol="0">
            <a:spAutoFit/>
          </a:bodyPr>
          <a:lstStyle/>
          <a:p>
            <a:r>
              <a:rPr lang="en-US" sz="1200" b="1" dirty="0">
                <a:solidFill>
                  <a:srgbClr val="0000FF"/>
                </a:solidFill>
                <a:latin typeface="Comic Sans MS" panose="030F0702030302020204" pitchFamily="66" charset="0"/>
              </a:rPr>
              <a:t>(</a:t>
            </a:r>
            <a:r>
              <a:rPr lang="en-GB" sz="1200" b="1" dirty="0">
                <a:solidFill>
                  <a:srgbClr val="0000FF"/>
                </a:solidFill>
                <a:latin typeface="Comic Sans MS" panose="030F0702030302020204" pitchFamily="66" charset="0"/>
              </a:rPr>
              <a:t>0,</a:t>
            </a:r>
            <a:r>
              <a:rPr lang="el-GR" sz="1200" b="1" dirty="0">
                <a:solidFill>
                  <a:srgbClr val="0000FF"/>
                </a:solidFill>
                <a:latin typeface="Comic Sans MS" panose="030F0702030302020204" pitchFamily="66" charset="0"/>
              </a:rPr>
              <a:t>π</a:t>
            </a:r>
            <a:r>
              <a:rPr lang="en-US" sz="1200" b="1" dirty="0">
                <a:solidFill>
                  <a:srgbClr val="0000FF"/>
                </a:solidFill>
                <a:latin typeface="Comic Sans MS" panose="030F0702030302020204" pitchFamily="66" charset="0"/>
              </a:rPr>
              <a:t>)</a:t>
            </a:r>
            <a:endParaRPr lang="en-GB" sz="1200" b="1" dirty="0">
              <a:solidFill>
                <a:srgbClr val="0000FF"/>
              </a:solidFill>
              <a:latin typeface="Comic Sans MS" panose="030F0702030302020204" pitchFamily="66" charset="0"/>
            </a:endParaRPr>
          </a:p>
        </p:txBody>
      </p:sp>
      <p:cxnSp>
        <p:nvCxnSpPr>
          <p:cNvPr id="70" name="Straight Connector 69"/>
          <p:cNvCxnSpPr/>
          <p:nvPr/>
        </p:nvCxnSpPr>
        <p:spPr>
          <a:xfrm>
            <a:off x="6162304" y="4783777"/>
            <a:ext cx="1091540" cy="0"/>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815940" y="5494317"/>
            <a:ext cx="1091540" cy="0"/>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p:cNvSpPr txBox="1"/>
              <p:nvPr/>
            </p:nvSpPr>
            <p:spPr>
              <a:xfrm>
                <a:off x="6248400" y="88075"/>
                <a:ext cx="2895600" cy="30777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𝑷𝒆𝒓𝒑𝒆𝒏𝒅𝒊𝒄𝒖𝒍𝒂𝒓</m:t>
                      </m:r>
                      <m:r>
                        <a:rPr lang="en-US" sz="1400" b="1"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44" name="TextBox 43"/>
              <p:cNvSpPr txBox="1">
                <a:spLocks noRot="1" noChangeAspect="1" noMove="1" noResize="1" noEditPoints="1" noAdjustHandles="1" noChangeArrowheads="1" noChangeShapeType="1" noTextEdit="1"/>
              </p:cNvSpPr>
              <p:nvPr/>
            </p:nvSpPr>
            <p:spPr>
              <a:xfrm>
                <a:off x="6248400" y="88075"/>
                <a:ext cx="2895600" cy="307777"/>
              </a:xfrm>
              <a:prstGeom prst="rect">
                <a:avLst/>
              </a:prstGeom>
              <a:blipFill>
                <a:blip r:embed="rId16"/>
                <a:stretch>
                  <a:fillRect b="-3636"/>
                </a:stretch>
              </a:blipFill>
              <a:ln w="25400">
                <a:solidFill>
                  <a:schemeClr val="tx1"/>
                </a:solidFill>
              </a:ln>
            </p:spPr>
            <p:txBody>
              <a:bodyPr/>
              <a:lstStyle/>
              <a:p>
                <a:r>
                  <a:rPr lang="en-GB">
                    <a:noFill/>
                  </a:rPr>
                  <a:t> </a:t>
                </a:r>
              </a:p>
            </p:txBody>
          </p:sp>
        </mc:Fallback>
      </mc:AlternateContent>
      <p:sp>
        <p:nvSpPr>
          <p:cNvPr id="45" name="タイトル 1">
            <a:extLst>
              <a:ext uri="{FF2B5EF4-FFF2-40B4-BE49-F238E27FC236}">
                <a16:creationId xmlns:a16="http://schemas.microsoft.com/office/drawing/2014/main" id="{D0F72314-A0D3-4E01-B630-20D149EE2060}"/>
              </a:ext>
            </a:extLst>
          </p:cNvPr>
          <p:cNvSpPr>
            <a:spLocks noGrp="1"/>
          </p:cNvSpPr>
          <p:nvPr>
            <p:ph type="title"/>
          </p:nvPr>
        </p:nvSpPr>
        <p:spPr>
          <a:xfrm>
            <a:off x="628650" y="304281"/>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72" name="テキスト ボックス 71">
            <a:extLst>
              <a:ext uri="{FF2B5EF4-FFF2-40B4-BE49-F238E27FC236}">
                <a16:creationId xmlns:a16="http://schemas.microsoft.com/office/drawing/2014/main" id="{A6D91AFF-3B69-471A-AFB3-311BF0A88B33}"/>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5D</a:t>
            </a:r>
            <a:endParaRPr lang="en-GB" dirty="0">
              <a:latin typeface="Comic Sans MS" panose="030F0702030302020204" pitchFamily="66" charset="0"/>
            </a:endParaRPr>
          </a:p>
        </p:txBody>
      </p:sp>
    </p:spTree>
    <p:extLst>
      <p:ext uri="{BB962C8B-B14F-4D97-AF65-F5344CB8AC3E}">
        <p14:creationId xmlns:p14="http://schemas.microsoft.com/office/powerpoint/2010/main" val="105899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blinds(horizontal)">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blinds(horizontal)">
                                      <p:cBhvr>
                                        <p:cTn id="22" dur="5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blinds(horizontal)">
                                      <p:cBhvr>
                                        <p:cTn id="27" dur="5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blinds(horizontal)">
                                      <p:cBhvr>
                                        <p:cTn id="32" dur="5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linds(horizontal)">
                                      <p:cBhvr>
                                        <p:cTn id="37" dur="5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blinds(horizontal)">
                                      <p:cBhvr>
                                        <p:cTn id="42" dur="500"/>
                                        <p:tgtEl>
                                          <p:spTgt spid="4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blinds(horizontal)">
                                      <p:cBhvr>
                                        <p:cTn id="47" dur="500"/>
                                        <p:tgtEl>
                                          <p:spTgt spid="5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blinds(horizontal)">
                                      <p:cBhvr>
                                        <p:cTn id="52" dur="500"/>
                                        <p:tgtEl>
                                          <p:spTgt spid="5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blinds(horizontal)">
                                      <p:cBhvr>
                                        <p:cTn id="57" dur="500"/>
                                        <p:tgtEl>
                                          <p:spTgt spid="5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blinds(horizontal)">
                                      <p:cBhvr>
                                        <p:cTn id="62" dur="500"/>
                                        <p:tgtEl>
                                          <p:spTgt spid="55"/>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blinds(horizontal)">
                                      <p:cBhvr>
                                        <p:cTn id="65" dur="500"/>
                                        <p:tgtEl>
                                          <p:spTgt spid="56"/>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58"/>
                                        </p:tgtEl>
                                        <p:attrNameLst>
                                          <p:attrName>style.visibility</p:attrName>
                                        </p:attrNameLst>
                                      </p:cBhvr>
                                      <p:to>
                                        <p:strVal val="visible"/>
                                      </p:to>
                                    </p:set>
                                    <p:animEffect transition="in" filter="blinds(horizontal)">
                                      <p:cBhvr>
                                        <p:cTn id="70" dur="500"/>
                                        <p:tgtEl>
                                          <p:spTgt spid="58"/>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blinds(horizontal)">
                                      <p:cBhvr>
                                        <p:cTn id="73" dur="500"/>
                                        <p:tgtEl>
                                          <p:spTgt spid="61"/>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nodeType="click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blinds(horizontal)">
                                      <p:cBhvr>
                                        <p:cTn id="78" dur="500"/>
                                        <p:tgtEl>
                                          <p:spTgt spid="62"/>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blinds(horizontal)">
                                      <p:cBhvr>
                                        <p:cTn id="81" dur="500"/>
                                        <p:tgtEl>
                                          <p:spTgt spid="68"/>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69"/>
                                        </p:tgtEl>
                                        <p:attrNameLst>
                                          <p:attrName>style.visibility</p:attrName>
                                        </p:attrNameLst>
                                      </p:cBhvr>
                                      <p:to>
                                        <p:strVal val="visible"/>
                                      </p:to>
                                    </p:set>
                                    <p:animEffect transition="in" filter="blinds(horizontal)">
                                      <p:cBhvr>
                                        <p:cTn id="86" dur="500"/>
                                        <p:tgtEl>
                                          <p:spTgt spid="69"/>
                                        </p:tgtEl>
                                      </p:cBhvr>
                                    </p:animEffect>
                                  </p:childTnLst>
                                </p:cTn>
                              </p:par>
                              <p:par>
                                <p:cTn id="87" presetID="3" presetClass="entr" presetSubtype="10" fill="hold" nodeType="with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blinds(horizontal)">
                                      <p:cBhvr>
                                        <p:cTn id="89" dur="500"/>
                                        <p:tgtEl>
                                          <p:spTgt spid="65"/>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5" fill="hold" nodeType="clickEffect">
                                  <p:stCondLst>
                                    <p:cond delay="0"/>
                                  </p:stCondLst>
                                  <p:childTnLst>
                                    <p:set>
                                      <p:cBhvr>
                                        <p:cTn id="93" dur="1" fill="hold">
                                          <p:stCondLst>
                                            <p:cond delay="0"/>
                                          </p:stCondLst>
                                        </p:cTn>
                                        <p:tgtEl>
                                          <p:spTgt spid="70"/>
                                        </p:tgtEl>
                                        <p:attrNameLst>
                                          <p:attrName>style.visibility</p:attrName>
                                        </p:attrNameLst>
                                      </p:cBhvr>
                                      <p:to>
                                        <p:strVal val="visible"/>
                                      </p:to>
                                    </p:set>
                                    <p:animEffect transition="in" filter="blinds(vertical)">
                                      <p:cBhvr>
                                        <p:cTn id="94" dur="500"/>
                                        <p:tgtEl>
                                          <p:spTgt spid="70"/>
                                        </p:tgtEl>
                                      </p:cBhvr>
                                    </p:animEffect>
                                  </p:childTnLst>
                                </p:cTn>
                              </p:par>
                              <p:par>
                                <p:cTn id="95" presetID="3" presetClass="entr" presetSubtype="5" fill="hold" nodeType="withEffect">
                                  <p:stCondLst>
                                    <p:cond delay="0"/>
                                  </p:stCondLst>
                                  <p:childTnLst>
                                    <p:set>
                                      <p:cBhvr>
                                        <p:cTn id="96" dur="1" fill="hold">
                                          <p:stCondLst>
                                            <p:cond delay="0"/>
                                          </p:stCondLst>
                                        </p:cTn>
                                        <p:tgtEl>
                                          <p:spTgt spid="71"/>
                                        </p:tgtEl>
                                        <p:attrNameLst>
                                          <p:attrName>style.visibility</p:attrName>
                                        </p:attrNameLst>
                                      </p:cBhvr>
                                      <p:to>
                                        <p:strVal val="visible"/>
                                      </p:to>
                                    </p:set>
                                    <p:animEffect transition="in" filter="blinds(vertical)">
                                      <p:cBhvr>
                                        <p:cTn id="97" dur="500"/>
                                        <p:tgtEl>
                                          <p:spTgt spid="71"/>
                                        </p:tgtEl>
                                      </p:cBhvr>
                                    </p:animEffect>
                                  </p:childTnLst>
                                </p:cTn>
                              </p:par>
                              <p:par>
                                <p:cTn id="98" presetID="3" presetClass="entr" presetSubtype="5" fill="hold" nodeType="withEffect">
                                  <p:stCondLst>
                                    <p:cond delay="0"/>
                                  </p:stCondLst>
                                  <p:childTnLst>
                                    <p:set>
                                      <p:cBhvr>
                                        <p:cTn id="99" dur="1" fill="hold">
                                          <p:stCondLst>
                                            <p:cond delay="0"/>
                                          </p:stCondLst>
                                        </p:cTn>
                                        <p:tgtEl>
                                          <p:spTgt spid="57"/>
                                        </p:tgtEl>
                                        <p:attrNameLst>
                                          <p:attrName>style.visibility</p:attrName>
                                        </p:attrNameLst>
                                      </p:cBhvr>
                                      <p:to>
                                        <p:strVal val="visible"/>
                                      </p:to>
                                    </p:set>
                                    <p:animEffect transition="in" filter="blinds(vertical)">
                                      <p:cBhvr>
                                        <p:cTn id="10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9" grpId="0"/>
      <p:bldP spid="50" grpId="0"/>
      <p:bldP spid="22" grpId="0"/>
      <p:bldP spid="51" grpId="0"/>
      <p:bldP spid="52" grpId="0"/>
      <p:bldP spid="53" grpId="0"/>
      <p:bldP spid="54" grpId="0"/>
      <p:bldP spid="56" grpId="0"/>
      <p:bldP spid="61" grpId="0"/>
      <p:bldP spid="68"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3505200" cy="5029200"/>
          </a:xfrm>
        </p:spPr>
        <p:txBody>
          <a:bodyPr>
            <a:normAutofit/>
          </a:bodyPr>
          <a:lstStyle/>
          <a:p>
            <a:pPr marL="0" indent="0" algn="ctr">
              <a:buNone/>
            </a:pPr>
            <a:r>
              <a:rPr lang="en-GB" sz="1400" b="1" dirty="0">
                <a:latin typeface="Comic Sans MS" panose="030F0702030302020204" pitchFamily="66" charset="0"/>
              </a:rPr>
              <a:t>You need to be able to use both Polar and Cartesian Coordinates</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US" sz="1400" dirty="0">
                <a:latin typeface="Comic Sans MS" panose="030F0702030302020204" pitchFamily="66" charset="0"/>
                <a:sym typeface="Wingdings" panose="05000000000000000000" pitchFamily="2" charset="2"/>
              </a:rPr>
              <a:t>Find the Polar coordinates of the following point:</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a:latin typeface="Comic Sans MS" panose="030F0702030302020204" pitchFamily="66" charset="0"/>
                <a:sym typeface="Wingdings" panose="05000000000000000000" pitchFamily="2" charset="2"/>
              </a:rPr>
              <a:t>You need to find the values of r and </a:t>
            </a:r>
            <a:r>
              <a:rPr lang="el-GR" sz="1400" dirty="0">
                <a:latin typeface="Comic Sans MS" panose="030F0702030302020204" pitchFamily="66" charset="0"/>
                <a:sym typeface="Wingdings" panose="05000000000000000000" pitchFamily="2" charset="2"/>
              </a:rPr>
              <a:t>θ</a:t>
            </a:r>
            <a:endParaRPr lang="en-US" sz="1400" dirty="0">
              <a:latin typeface="Comic Sans MS" panose="030F0702030302020204" pitchFamily="66" charset="0"/>
              <a:sym typeface="Wingdings" panose="05000000000000000000" pitchFamily="2" charset="2"/>
            </a:endParaRP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a:latin typeface="Comic Sans MS" panose="030F0702030302020204" pitchFamily="66" charset="0"/>
                <a:sym typeface="Wingdings" panose="05000000000000000000" pitchFamily="2" charset="2"/>
              </a:rPr>
              <a:t>The Polar coordinate is then written as (r, </a:t>
            </a:r>
            <a:r>
              <a:rPr lang="el-GR" sz="1400" dirty="0">
                <a:latin typeface="Comic Sans MS" panose="030F0702030302020204" pitchFamily="66" charset="0"/>
                <a:sym typeface="Wingdings" panose="05000000000000000000" pitchFamily="2" charset="2"/>
              </a:rPr>
              <a:t>θ</a:t>
            </a:r>
            <a:r>
              <a:rPr lang="en-US" sz="1400" dirty="0">
                <a:latin typeface="Comic Sans MS" panose="030F0702030302020204" pitchFamily="66" charset="0"/>
                <a:sym typeface="Wingdings" panose="05000000000000000000" pitchFamily="2" charset="2"/>
              </a:rPr>
              <a:t>)</a:t>
            </a:r>
          </a:p>
          <a:p>
            <a:pPr marL="0" indent="0" algn="ctr">
              <a:buNone/>
            </a:pPr>
            <a:endParaRPr lang="en-GB" sz="1400" dirty="0">
              <a:latin typeface="Comic Sans MS" panose="030F0702030302020204" pitchFamily="66"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55" name="TextBox 54"/>
              <p:cNvSpPr txBox="1"/>
              <p:nvPr/>
            </p:nvSpPr>
            <p:spPr>
              <a:xfrm>
                <a:off x="4955274"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𝑥</m:t>
                      </m:r>
                      <m:r>
                        <a:rPr lang="en-US" sz="1600" b="0" i="1" smtClean="0">
                          <a:latin typeface="Cambria Math"/>
                        </a:rPr>
                        <m:t>=</m:t>
                      </m:r>
                      <m:r>
                        <a:rPr lang="en-US" sz="1600" b="0" i="1" smtClean="0">
                          <a:latin typeface="Cambria Math"/>
                        </a:rPr>
                        <m:t>𝑟𝑐𝑜𝑠</m:t>
                      </m:r>
                      <m:r>
                        <a:rPr lang="en-US" sz="1600" b="0" i="1" smtClean="0">
                          <a:latin typeface="Cambria Math"/>
                          <a:ea typeface="Cambria Math"/>
                        </a:rPr>
                        <m:t>𝜃</m:t>
                      </m:r>
                    </m:oMath>
                  </m:oMathPara>
                </a14:m>
                <a:endParaRPr lang="en-GB" sz="1600" dirty="0"/>
              </a:p>
            </p:txBody>
          </p:sp>
        </mc:Choice>
        <mc:Fallback xmlns="">
          <p:sp>
            <p:nvSpPr>
              <p:cNvPr id="55" name="TextBox 54"/>
              <p:cNvSpPr txBox="1">
                <a:spLocks noRot="1" noChangeAspect="1" noMove="1" noResize="1" noEditPoints="1" noAdjustHandles="1" noChangeArrowheads="1" noChangeShapeType="1" noTextEdit="1"/>
              </p:cNvSpPr>
              <p:nvPr/>
            </p:nvSpPr>
            <p:spPr>
              <a:xfrm>
                <a:off x="4955274" y="0"/>
                <a:ext cx="1219200" cy="338554"/>
              </a:xfrm>
              <a:prstGeom prst="rect">
                <a:avLst/>
              </a:prstGeom>
              <a:blipFill>
                <a:blip r:embed="rId2"/>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3731524"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r>
                        <a:rPr lang="en-US" sz="1600" b="0" i="1" smtClean="0">
                          <a:latin typeface="Cambria Math"/>
                        </a:rPr>
                        <m:t>=</m:t>
                      </m:r>
                      <m:r>
                        <a:rPr lang="en-US" sz="1600" b="0" i="1" smtClean="0">
                          <a:latin typeface="Cambria Math"/>
                        </a:rPr>
                        <m:t>𝑟𝑠𝑖𝑛</m:t>
                      </m:r>
                      <m:r>
                        <a:rPr lang="en-US" sz="1600" b="0" i="1" smtClean="0">
                          <a:latin typeface="Cambria Math"/>
                          <a:ea typeface="Cambria Math"/>
                        </a:rPr>
                        <m:t>𝜃</m:t>
                      </m:r>
                    </m:oMath>
                  </m:oMathPara>
                </a14:m>
                <a:endParaRPr lang="en-GB" sz="1600" dirty="0"/>
              </a:p>
            </p:txBody>
          </p:sp>
        </mc:Choice>
        <mc:Fallback xmlns="">
          <p:sp>
            <p:nvSpPr>
              <p:cNvPr id="56" name="TextBox 55"/>
              <p:cNvSpPr txBox="1">
                <a:spLocks noRot="1" noChangeAspect="1" noMove="1" noResize="1" noEditPoints="1" noAdjustHandles="1" noChangeArrowheads="1" noChangeShapeType="1" noTextEdit="1"/>
              </p:cNvSpPr>
              <p:nvPr/>
            </p:nvSpPr>
            <p:spPr>
              <a:xfrm>
                <a:off x="3731524" y="0"/>
                <a:ext cx="1219200" cy="33855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6168785" y="0"/>
                <a:ext cx="1373068"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𝑥</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𝑦</m:t>
                          </m:r>
                        </m:e>
                        <m:sup>
                          <m:r>
                            <a:rPr lang="en-US" sz="1600" b="0" i="1" smtClean="0">
                              <a:latin typeface="Cambria Math"/>
                            </a:rPr>
                            <m:t>2</m:t>
                          </m:r>
                        </m:sup>
                      </m:sSup>
                    </m:oMath>
                  </m:oMathPara>
                </a14:m>
                <a:endParaRPr lang="en-GB" sz="1600" dirty="0"/>
              </a:p>
            </p:txBody>
          </p:sp>
        </mc:Choice>
        <mc:Fallback xmlns="">
          <p:sp>
            <p:nvSpPr>
              <p:cNvPr id="57" name="TextBox 56"/>
              <p:cNvSpPr txBox="1">
                <a:spLocks noRot="1" noChangeAspect="1" noMove="1" noResize="1" noEditPoints="1" noAdjustHandles="1" noChangeArrowheads="1" noChangeShapeType="1" noTextEdit="1"/>
              </p:cNvSpPr>
              <p:nvPr/>
            </p:nvSpPr>
            <p:spPr>
              <a:xfrm>
                <a:off x="6168785" y="0"/>
                <a:ext cx="1373068" cy="338554"/>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7546896" y="0"/>
                <a:ext cx="1597104" cy="51398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m:t>
                      </m:r>
                      <m:r>
                        <a:rPr lang="en-US" sz="1600" b="0" i="1" smtClean="0">
                          <a:latin typeface="Cambria Math"/>
                          <a:ea typeface="Cambria Math"/>
                        </a:rPr>
                        <m:t>𝑎𝑟𝑐𝑡𝑎𝑛</m:t>
                      </m:r>
                      <m:d>
                        <m:dPr>
                          <m:ctrlPr>
                            <a:rPr lang="en-US" sz="1600" b="0" i="1" smtClean="0">
                              <a:latin typeface="Cambria Math" panose="02040503050406030204" pitchFamily="18" charset="0"/>
                              <a:ea typeface="Cambria Math"/>
                            </a:rPr>
                          </m:ctrlPr>
                        </m:dPr>
                        <m:e>
                          <m:f>
                            <m:fPr>
                              <m:ctrlPr>
                                <a:rPr lang="en-US" sz="1600" b="0" i="1" smtClean="0">
                                  <a:latin typeface="Cambria Math" panose="02040503050406030204" pitchFamily="18" charset="0"/>
                                  <a:ea typeface="Cambria Math"/>
                                </a:rPr>
                              </m:ctrlPr>
                            </m:fPr>
                            <m:num>
                              <m:r>
                                <a:rPr lang="en-US" sz="1600" b="0" i="1" smtClean="0">
                                  <a:latin typeface="Cambria Math"/>
                                  <a:ea typeface="Cambria Math"/>
                                </a:rPr>
                                <m:t>𝑦</m:t>
                              </m:r>
                            </m:num>
                            <m:den>
                              <m:r>
                                <a:rPr lang="en-US" sz="1600" b="0" i="1" smtClean="0">
                                  <a:latin typeface="Cambria Math"/>
                                  <a:ea typeface="Cambria Math"/>
                                </a:rPr>
                                <m:t>𝑥</m:t>
                              </m:r>
                            </m:den>
                          </m:f>
                        </m:e>
                      </m:d>
                    </m:oMath>
                  </m:oMathPara>
                </a14:m>
                <a:endParaRPr lang="en-GB" sz="1600" dirty="0"/>
              </a:p>
            </p:txBody>
          </p:sp>
        </mc:Choice>
        <mc:Fallback xmlns="">
          <p:sp>
            <p:nvSpPr>
              <p:cNvPr id="58" name="TextBox 57"/>
              <p:cNvSpPr txBox="1">
                <a:spLocks noRot="1" noChangeAspect="1" noMove="1" noResize="1" noEditPoints="1" noAdjustHandles="1" noChangeArrowheads="1" noChangeShapeType="1" noTextEdit="1"/>
              </p:cNvSpPr>
              <p:nvPr/>
            </p:nvSpPr>
            <p:spPr>
              <a:xfrm>
                <a:off x="7546896" y="0"/>
                <a:ext cx="1597104" cy="513987"/>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569492" y="2866029"/>
                <a:ext cx="97225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(5,−12)</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1569492" y="2866029"/>
                <a:ext cx="972254" cy="338554"/>
              </a:xfrm>
              <a:prstGeom prst="rect">
                <a:avLst/>
              </a:prstGeom>
              <a:blipFill>
                <a:blip r:embed="rId6"/>
                <a:stretch>
                  <a:fillRect b="-8929"/>
                </a:stretch>
              </a:blipFill>
            </p:spPr>
            <p:txBody>
              <a:bodyPr/>
              <a:lstStyle/>
              <a:p>
                <a:r>
                  <a:rPr lang="en-GB">
                    <a:noFill/>
                  </a:rPr>
                  <a:t> </a:t>
                </a:r>
              </a:p>
            </p:txBody>
          </p:sp>
        </mc:Fallback>
      </mc:AlternateContent>
      <p:cxnSp>
        <p:nvCxnSpPr>
          <p:cNvPr id="12" name="Straight Arrow Connector 11"/>
          <p:cNvCxnSpPr/>
          <p:nvPr/>
        </p:nvCxnSpPr>
        <p:spPr>
          <a:xfrm flipV="1">
            <a:off x="7315200" y="1219200"/>
            <a:ext cx="0" cy="304799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V="1">
            <a:off x="7315199" y="1295401"/>
            <a:ext cx="0" cy="304799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882100" y="4147457"/>
            <a:ext cx="830677" cy="307777"/>
          </a:xfrm>
          <a:prstGeom prst="rect">
            <a:avLst/>
          </a:prstGeom>
          <a:noFill/>
        </p:spPr>
        <p:txBody>
          <a:bodyPr wrap="none" rtlCol="0">
            <a:spAutoFit/>
          </a:bodyPr>
          <a:lstStyle/>
          <a:p>
            <a:pPr algn="ctr"/>
            <a:r>
              <a:rPr lang="en-GB" sz="1400" b="1" dirty="0">
                <a:solidFill>
                  <a:srgbClr val="FF0000"/>
                </a:solidFill>
                <a:latin typeface="Comic Sans MS" panose="030F0702030302020204" pitchFamily="66" charset="0"/>
              </a:rPr>
              <a:t>(5,-12)</a:t>
            </a:r>
          </a:p>
        </p:txBody>
      </p:sp>
      <p:grpSp>
        <p:nvGrpSpPr>
          <p:cNvPr id="23" name="Group 22"/>
          <p:cNvGrpSpPr/>
          <p:nvPr/>
        </p:nvGrpSpPr>
        <p:grpSpPr>
          <a:xfrm>
            <a:off x="8079178" y="3953493"/>
            <a:ext cx="152400" cy="152400"/>
            <a:chOff x="5715000" y="3962400"/>
            <a:chExt cx="152400" cy="152400"/>
          </a:xfrm>
        </p:grpSpPr>
        <p:cxnSp>
          <p:nvCxnSpPr>
            <p:cNvPr id="24" name="Straight Connector 23"/>
            <p:cNvCxnSpPr/>
            <p:nvPr/>
          </p:nvCxnSpPr>
          <p:spPr>
            <a:xfrm>
              <a:off x="5715000" y="39624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715000" y="39624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p:cNvCxnSpPr/>
          <p:nvPr/>
        </p:nvCxnSpPr>
        <p:spPr>
          <a:xfrm flipH="1">
            <a:off x="7315200" y="2819400"/>
            <a:ext cx="8382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153400" y="2819400"/>
            <a:ext cx="0" cy="12192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696200" y="2514600"/>
            <a:ext cx="293670" cy="307777"/>
          </a:xfrm>
          <a:prstGeom prst="rect">
            <a:avLst/>
          </a:prstGeom>
          <a:noFill/>
        </p:spPr>
        <p:txBody>
          <a:bodyPr wrap="none" rtlCol="0">
            <a:spAutoFit/>
          </a:bodyPr>
          <a:lstStyle/>
          <a:p>
            <a:pPr algn="ctr"/>
            <a:r>
              <a:rPr lang="en-GB" sz="1400" b="1" dirty="0">
                <a:solidFill>
                  <a:srgbClr val="FF0000"/>
                </a:solidFill>
                <a:latin typeface="Comic Sans MS" panose="030F0702030302020204" pitchFamily="66" charset="0"/>
              </a:rPr>
              <a:t>5</a:t>
            </a:r>
          </a:p>
        </p:txBody>
      </p:sp>
      <p:sp>
        <p:nvSpPr>
          <p:cNvPr id="29" name="TextBox 28"/>
          <p:cNvSpPr txBox="1"/>
          <p:nvPr/>
        </p:nvSpPr>
        <p:spPr>
          <a:xfrm>
            <a:off x="8153400" y="3200400"/>
            <a:ext cx="402675" cy="307777"/>
          </a:xfrm>
          <a:prstGeom prst="rect">
            <a:avLst/>
          </a:prstGeom>
          <a:noFill/>
        </p:spPr>
        <p:txBody>
          <a:bodyPr wrap="none" rtlCol="0">
            <a:spAutoFit/>
          </a:bodyPr>
          <a:lstStyle/>
          <a:p>
            <a:pPr algn="ctr"/>
            <a:r>
              <a:rPr lang="en-GB" sz="1400" b="1" dirty="0">
                <a:solidFill>
                  <a:srgbClr val="FF0000"/>
                </a:solidFill>
                <a:latin typeface="Comic Sans MS" panose="030F0702030302020204" pitchFamily="66" charset="0"/>
              </a:rPr>
              <a:t>12</a:t>
            </a:r>
          </a:p>
        </p:txBody>
      </p:sp>
      <p:cxnSp>
        <p:nvCxnSpPr>
          <p:cNvPr id="32" name="Straight Connector 31"/>
          <p:cNvCxnSpPr/>
          <p:nvPr/>
        </p:nvCxnSpPr>
        <p:spPr>
          <a:xfrm flipH="1" flipV="1">
            <a:off x="7315200" y="2819400"/>
            <a:ext cx="843148" cy="121821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Arc 33"/>
          <p:cNvSpPr/>
          <p:nvPr/>
        </p:nvSpPr>
        <p:spPr>
          <a:xfrm>
            <a:off x="6629400" y="2286000"/>
            <a:ext cx="914400" cy="914400"/>
          </a:xfrm>
          <a:prstGeom prst="arc">
            <a:avLst>
              <a:gd name="adj1" fmla="val 558246"/>
              <a:gd name="adj2" fmla="val 2212343"/>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TextBox 34"/>
          <p:cNvSpPr txBox="1"/>
          <p:nvPr/>
        </p:nvSpPr>
        <p:spPr>
          <a:xfrm>
            <a:off x="7467600" y="2819400"/>
            <a:ext cx="293670" cy="307777"/>
          </a:xfrm>
          <a:prstGeom prst="rect">
            <a:avLst/>
          </a:prstGeom>
          <a:noFill/>
        </p:spPr>
        <p:txBody>
          <a:bodyPr wrap="none" rtlCol="0">
            <a:spAutoFit/>
          </a:bodyPr>
          <a:lstStyle/>
          <a:p>
            <a:r>
              <a:rPr lang="el-GR" sz="1400" dirty="0">
                <a:solidFill>
                  <a:srgbClr val="FF0000"/>
                </a:solidFill>
                <a:latin typeface="Comic Sans MS" panose="030F0702030302020204" pitchFamily="66" charset="0"/>
              </a:rPr>
              <a:t>θ</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1" name="TextBox 50"/>
              <p:cNvSpPr txBox="1"/>
              <p:nvPr/>
            </p:nvSpPr>
            <p:spPr>
              <a:xfrm>
                <a:off x="228600" y="5105400"/>
                <a:ext cx="97225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(5,−12)</m:t>
                      </m:r>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228600" y="5105400"/>
                <a:ext cx="972254" cy="338554"/>
              </a:xfrm>
              <a:prstGeom prst="rect">
                <a:avLst/>
              </a:prstGeom>
              <a:blipFill>
                <a:blip r:embed="rId7"/>
                <a:stretch>
                  <a:fillRect b="-90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2362200" y="5105400"/>
                <a:ext cx="131850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(13, −</m:t>
                      </m:r>
                      <m:r>
                        <a:rPr lang="en-US" sz="1600" i="1">
                          <a:latin typeface="Cambria Math"/>
                          <a:ea typeface="Cambria Math"/>
                        </a:rPr>
                        <m:t>6</m:t>
                      </m:r>
                      <m:r>
                        <a:rPr lang="en-US" sz="1600" b="0" i="1" smtClean="0">
                          <a:latin typeface="Cambria Math"/>
                          <a:ea typeface="Cambria Math"/>
                        </a:rPr>
                        <m:t>7</m:t>
                      </m:r>
                      <m:r>
                        <a:rPr lang="en-US" sz="1600" i="1">
                          <a:latin typeface="Cambria Math"/>
                          <a:ea typeface="Cambria Math"/>
                        </a:rPr>
                        <m:t>.</m:t>
                      </m:r>
                      <m:r>
                        <a:rPr lang="en-US" sz="1600" b="0" i="1" smtClean="0">
                          <a:latin typeface="Cambria Math"/>
                          <a:ea typeface="Cambria Math"/>
                        </a:rPr>
                        <m:t>4</m:t>
                      </m:r>
                      <m:r>
                        <a:rPr lang="en-US" sz="1600" i="1">
                          <a:latin typeface="Cambria Math"/>
                          <a:ea typeface="Cambria Math"/>
                        </a:rPr>
                        <m:t>°</m:t>
                      </m:r>
                      <m:r>
                        <a:rPr lang="en-US" sz="1600" b="0" i="1" smtClean="0">
                          <a:latin typeface="Cambria Math"/>
                          <a:ea typeface="Cambria Math"/>
                        </a:rPr>
                        <m:t>)</m:t>
                      </m:r>
                    </m:oMath>
                  </m:oMathPara>
                </a14:m>
                <a:endParaRPr lang="en-GB" sz="1600" dirty="0"/>
              </a:p>
            </p:txBody>
          </p:sp>
        </mc:Choice>
        <mc:Fallback xmlns="">
          <p:sp>
            <p:nvSpPr>
              <p:cNvPr id="52" name="TextBox 51"/>
              <p:cNvSpPr txBox="1">
                <a:spLocks noRot="1" noChangeAspect="1" noMove="1" noResize="1" noEditPoints="1" noAdjustHandles="1" noChangeArrowheads="1" noChangeShapeType="1" noTextEdit="1"/>
              </p:cNvSpPr>
              <p:nvPr/>
            </p:nvSpPr>
            <p:spPr>
              <a:xfrm>
                <a:off x="2362200" y="5105400"/>
                <a:ext cx="1318502" cy="338554"/>
              </a:xfrm>
              <a:prstGeom prst="rect">
                <a:avLst/>
              </a:prstGeom>
              <a:blipFill>
                <a:blip r:embed="rId8"/>
                <a:stretch>
                  <a:fillRect b="-9091"/>
                </a:stretch>
              </a:blipFill>
            </p:spPr>
            <p:txBody>
              <a:bodyPr/>
              <a:lstStyle/>
              <a:p>
                <a:r>
                  <a:rPr lang="en-GB">
                    <a:noFill/>
                  </a:rPr>
                  <a:t> </a:t>
                </a:r>
              </a:p>
            </p:txBody>
          </p:sp>
        </mc:Fallback>
      </mc:AlternateContent>
      <p:cxnSp>
        <p:nvCxnSpPr>
          <p:cNvPr id="53" name="Straight Arrow Connector 52"/>
          <p:cNvCxnSpPr/>
          <p:nvPr/>
        </p:nvCxnSpPr>
        <p:spPr>
          <a:xfrm>
            <a:off x="1215242" y="5295405"/>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85008" y="4797631"/>
            <a:ext cx="864339" cy="276999"/>
          </a:xfrm>
          <a:prstGeom prst="rect">
            <a:avLst/>
          </a:prstGeom>
          <a:noFill/>
        </p:spPr>
        <p:txBody>
          <a:bodyPr wrap="none" rtlCol="0">
            <a:spAutoFit/>
          </a:bodyPr>
          <a:lstStyle/>
          <a:p>
            <a:r>
              <a:rPr lang="en-US" sz="1200" u="sng" dirty="0">
                <a:latin typeface="Comic Sans MS" panose="030F0702030302020204" pitchFamily="66" charset="0"/>
              </a:rPr>
              <a:t>Cartesian</a:t>
            </a:r>
            <a:endParaRPr lang="en-GB" sz="1200" u="sng" dirty="0">
              <a:latin typeface="Comic Sans MS" panose="030F0702030302020204" pitchFamily="66" charset="0"/>
            </a:endParaRPr>
          </a:p>
        </p:txBody>
      </p:sp>
      <p:sp>
        <p:nvSpPr>
          <p:cNvPr id="59" name="TextBox 58"/>
          <p:cNvSpPr txBox="1"/>
          <p:nvPr/>
        </p:nvSpPr>
        <p:spPr>
          <a:xfrm>
            <a:off x="2741222" y="4795653"/>
            <a:ext cx="538930" cy="276999"/>
          </a:xfrm>
          <a:prstGeom prst="rect">
            <a:avLst/>
          </a:prstGeom>
          <a:noFill/>
        </p:spPr>
        <p:txBody>
          <a:bodyPr wrap="none" rtlCol="0">
            <a:spAutoFit/>
          </a:bodyPr>
          <a:lstStyle/>
          <a:p>
            <a:r>
              <a:rPr lang="en-US" sz="1200" u="sng" dirty="0">
                <a:latin typeface="Comic Sans MS" panose="030F0702030302020204" pitchFamily="66" charset="0"/>
              </a:rPr>
              <a:t>Polar</a:t>
            </a:r>
            <a:endParaRPr lang="en-GB" sz="1200" u="sng" dirty="0">
              <a:latin typeface="Comic Sans MS" panose="030F0702030302020204" pitchFamily="66" charset="0"/>
            </a:endParaRPr>
          </a:p>
        </p:txBody>
      </p:sp>
      <p:sp>
        <p:nvSpPr>
          <p:cNvPr id="33" name="TextBox 32"/>
          <p:cNvSpPr txBox="1"/>
          <p:nvPr/>
        </p:nvSpPr>
        <p:spPr>
          <a:xfrm>
            <a:off x="4132612" y="1460666"/>
            <a:ext cx="1471878" cy="307777"/>
          </a:xfrm>
          <a:prstGeom prst="rect">
            <a:avLst/>
          </a:prstGeom>
          <a:noFill/>
          <a:ln w="25400">
            <a:solidFill>
              <a:schemeClr val="tx1"/>
            </a:solidFill>
          </a:ln>
        </p:spPr>
        <p:txBody>
          <a:bodyPr wrap="none" rtlCol="0">
            <a:spAutoFit/>
          </a:bodyPr>
          <a:lstStyle/>
          <a:p>
            <a:r>
              <a:rPr lang="en-US" sz="1400" dirty="0">
                <a:latin typeface="Comic Sans MS" panose="030F0702030302020204" pitchFamily="66" charset="0"/>
              </a:rPr>
              <a:t>Draw a diagram</a:t>
            </a:r>
            <a:endParaRPr lang="en-GB" sz="1400" dirty="0">
              <a:latin typeface="Comic Sans MS" panose="030F0702030302020204" pitchFamily="66" charset="0"/>
            </a:endParaRPr>
          </a:p>
        </p:txBody>
      </p:sp>
      <p:sp>
        <p:nvSpPr>
          <p:cNvPr id="60" name="TextBox 59"/>
          <p:cNvSpPr txBox="1"/>
          <p:nvPr/>
        </p:nvSpPr>
        <p:spPr>
          <a:xfrm>
            <a:off x="7467600" y="3352800"/>
            <a:ext cx="271228" cy="307777"/>
          </a:xfrm>
          <a:prstGeom prst="rect">
            <a:avLst/>
          </a:prstGeom>
          <a:noFill/>
        </p:spPr>
        <p:txBody>
          <a:bodyPr wrap="none" rtlCol="0">
            <a:spAutoFit/>
          </a:bodyPr>
          <a:lstStyle/>
          <a:p>
            <a:pPr algn="ctr"/>
            <a:r>
              <a:rPr lang="en-GB" sz="1400" b="1" dirty="0">
                <a:solidFill>
                  <a:srgbClr val="FF0000"/>
                </a:solidFill>
                <a:latin typeface="Comic Sans MS" panose="030F0702030302020204" pitchFamily="66" charset="0"/>
              </a:rPr>
              <a:t>r</a:t>
            </a:r>
          </a:p>
        </p:txBody>
      </p:sp>
      <mc:AlternateContent xmlns:mc="http://schemas.openxmlformats.org/markup-compatibility/2006" xmlns:a14="http://schemas.microsoft.com/office/drawing/2010/main">
        <mc:Choice Requires="a14">
          <p:sp>
            <p:nvSpPr>
              <p:cNvPr id="61" name="TextBox 60"/>
              <p:cNvSpPr txBox="1"/>
              <p:nvPr/>
            </p:nvSpPr>
            <p:spPr>
              <a:xfrm>
                <a:off x="4169229" y="4876800"/>
                <a:ext cx="1597104" cy="51398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m:t>
                      </m:r>
                      <m:r>
                        <a:rPr lang="en-US" sz="1600" b="0" i="1" smtClean="0">
                          <a:latin typeface="Cambria Math"/>
                          <a:ea typeface="Cambria Math"/>
                        </a:rPr>
                        <m:t>𝑎𝑟𝑐𝑡𝑎𝑛</m:t>
                      </m:r>
                      <m:d>
                        <m:dPr>
                          <m:ctrlPr>
                            <a:rPr lang="en-US" sz="1600" b="0" i="1" smtClean="0">
                              <a:latin typeface="Cambria Math" panose="02040503050406030204" pitchFamily="18" charset="0"/>
                              <a:ea typeface="Cambria Math"/>
                            </a:rPr>
                          </m:ctrlPr>
                        </m:dPr>
                        <m:e>
                          <m:f>
                            <m:fPr>
                              <m:ctrlPr>
                                <a:rPr lang="en-US" sz="1600" b="0" i="1" smtClean="0">
                                  <a:latin typeface="Cambria Math" panose="02040503050406030204" pitchFamily="18" charset="0"/>
                                  <a:ea typeface="Cambria Math"/>
                                </a:rPr>
                              </m:ctrlPr>
                            </m:fPr>
                            <m:num>
                              <m:r>
                                <a:rPr lang="en-US" sz="1600" b="0" i="1" smtClean="0">
                                  <a:latin typeface="Cambria Math"/>
                                  <a:ea typeface="Cambria Math"/>
                                </a:rPr>
                                <m:t>𝑦</m:t>
                              </m:r>
                            </m:num>
                            <m:den>
                              <m:r>
                                <a:rPr lang="en-US" sz="1600" b="0" i="1" smtClean="0">
                                  <a:latin typeface="Cambria Math"/>
                                  <a:ea typeface="Cambria Math"/>
                                </a:rPr>
                                <m:t>𝑥</m:t>
                              </m:r>
                            </m:den>
                          </m:f>
                        </m:e>
                      </m:d>
                    </m:oMath>
                  </m:oMathPara>
                </a14:m>
                <a:endParaRPr lang="en-GB" sz="1600" dirty="0"/>
              </a:p>
            </p:txBody>
          </p:sp>
        </mc:Choice>
        <mc:Fallback xmlns="">
          <p:sp>
            <p:nvSpPr>
              <p:cNvPr id="61" name="TextBox 60"/>
              <p:cNvSpPr txBox="1">
                <a:spLocks noRot="1" noChangeAspect="1" noMove="1" noResize="1" noEditPoints="1" noAdjustHandles="1" noChangeArrowheads="1" noChangeShapeType="1" noTextEdit="1"/>
              </p:cNvSpPr>
              <p:nvPr/>
            </p:nvSpPr>
            <p:spPr>
              <a:xfrm>
                <a:off x="4169229" y="4876800"/>
                <a:ext cx="1597104" cy="513987"/>
              </a:xfrm>
              <a:prstGeom prst="rect">
                <a:avLst/>
              </a:prstGeom>
              <a:blipFill>
                <a:blip r:embed="rId9"/>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4321629" y="3276600"/>
                <a:ext cx="1373068" cy="338554"/>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𝑥</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𝑦</m:t>
                          </m:r>
                        </m:e>
                        <m:sup>
                          <m:r>
                            <a:rPr lang="en-US" sz="1600" b="0" i="1" smtClean="0">
                              <a:latin typeface="Cambria Math"/>
                            </a:rPr>
                            <m:t>2</m:t>
                          </m:r>
                        </m:sup>
                      </m:sSup>
                    </m:oMath>
                  </m:oMathPara>
                </a14:m>
                <a:endParaRPr lang="en-GB" sz="1600" dirty="0"/>
              </a:p>
            </p:txBody>
          </p:sp>
        </mc:Choice>
        <mc:Fallback xmlns="">
          <p:sp>
            <p:nvSpPr>
              <p:cNvPr id="62" name="TextBox 61"/>
              <p:cNvSpPr txBox="1">
                <a:spLocks noRot="1" noChangeAspect="1" noMove="1" noResize="1" noEditPoints="1" noAdjustHandles="1" noChangeArrowheads="1" noChangeShapeType="1" noTextEdit="1"/>
              </p:cNvSpPr>
              <p:nvPr/>
            </p:nvSpPr>
            <p:spPr>
              <a:xfrm>
                <a:off x="4321629" y="3276600"/>
                <a:ext cx="1373068" cy="338554"/>
              </a:xfrm>
              <a:prstGeom prst="rect">
                <a:avLst/>
              </a:prstGeom>
              <a:blipFill>
                <a:blip r:embed="rId10"/>
                <a:stretch>
                  <a:fillRect b="-3636"/>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4321629" y="3733800"/>
                <a:ext cx="1485900" cy="33855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5</m:t>
                          </m:r>
                        </m:e>
                        <m:sup>
                          <m:r>
                            <a:rPr lang="en-US" sz="1600" b="0" i="1" smtClean="0">
                              <a:latin typeface="Cambria Math"/>
                            </a:rPr>
                            <m:t>2</m:t>
                          </m:r>
                        </m:sup>
                      </m:sSup>
                      <m:r>
                        <a:rPr lang="en-US" sz="1600" b="0" i="1" smtClean="0">
                          <a:latin typeface="Cambria Math"/>
                        </a:rPr>
                        <m:t>+1</m:t>
                      </m:r>
                      <m:sSup>
                        <m:sSupPr>
                          <m:ctrlPr>
                            <a:rPr lang="en-US" sz="1600" b="0" i="1" smtClean="0">
                              <a:latin typeface="Cambria Math" panose="02040503050406030204" pitchFamily="18" charset="0"/>
                            </a:rPr>
                          </m:ctrlPr>
                        </m:sSupPr>
                        <m:e>
                          <m:r>
                            <a:rPr lang="en-US" sz="1600" b="0" i="1" smtClean="0">
                              <a:latin typeface="Cambria Math"/>
                            </a:rPr>
                            <m:t>2</m:t>
                          </m:r>
                        </m:e>
                        <m:sup>
                          <m:r>
                            <a:rPr lang="en-US" sz="1600" b="0" i="1" smtClean="0">
                              <a:latin typeface="Cambria Math"/>
                            </a:rPr>
                            <m:t>2</m:t>
                          </m:r>
                        </m:sup>
                      </m:sSup>
                    </m:oMath>
                  </m:oMathPara>
                </a14:m>
                <a:endParaRPr lang="en-GB" sz="1600" dirty="0"/>
              </a:p>
            </p:txBody>
          </p:sp>
        </mc:Choice>
        <mc:Fallback xmlns="">
          <p:sp>
            <p:nvSpPr>
              <p:cNvPr id="63" name="TextBox 62"/>
              <p:cNvSpPr txBox="1">
                <a:spLocks noRot="1" noChangeAspect="1" noMove="1" noResize="1" noEditPoints="1" noAdjustHandles="1" noChangeArrowheads="1" noChangeShapeType="1" noTextEdit="1"/>
              </p:cNvSpPr>
              <p:nvPr/>
            </p:nvSpPr>
            <p:spPr>
              <a:xfrm>
                <a:off x="4321629" y="3733800"/>
                <a:ext cx="1485900" cy="338554"/>
              </a:xfrm>
              <a:prstGeom prst="rect">
                <a:avLst/>
              </a:prstGeom>
              <a:blipFill>
                <a:blip r:embed="rId11"/>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4385953" y="4202876"/>
                <a:ext cx="922316" cy="33855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𝑟</m:t>
                      </m:r>
                      <m:r>
                        <a:rPr lang="en-US" sz="1600" b="0" i="1" smtClean="0">
                          <a:latin typeface="Cambria Math"/>
                        </a:rPr>
                        <m:t>=13</m:t>
                      </m:r>
                    </m:oMath>
                  </m:oMathPara>
                </a14:m>
                <a:endParaRPr lang="en-GB" sz="1600" dirty="0"/>
              </a:p>
            </p:txBody>
          </p:sp>
        </mc:Choice>
        <mc:Fallback xmlns="">
          <p:sp>
            <p:nvSpPr>
              <p:cNvPr id="64" name="TextBox 63"/>
              <p:cNvSpPr txBox="1">
                <a:spLocks noRot="1" noChangeAspect="1" noMove="1" noResize="1" noEditPoints="1" noAdjustHandles="1" noChangeArrowheads="1" noChangeShapeType="1" noTextEdit="1"/>
              </p:cNvSpPr>
              <p:nvPr/>
            </p:nvSpPr>
            <p:spPr>
              <a:xfrm>
                <a:off x="4385953" y="4202876"/>
                <a:ext cx="922316" cy="338554"/>
              </a:xfrm>
              <a:prstGeom prst="rect">
                <a:avLst/>
              </a:prstGeom>
              <a:blipFill>
                <a:blip r:embed="rId12"/>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4144487" y="5410200"/>
                <a:ext cx="1769425" cy="645561"/>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m:t>
                      </m:r>
                      <m:r>
                        <a:rPr lang="en-US" sz="1600" b="0" i="1" smtClean="0">
                          <a:latin typeface="Cambria Math"/>
                          <a:ea typeface="Cambria Math"/>
                        </a:rPr>
                        <m:t>𝑎𝑟𝑐𝑡𝑎𝑛</m:t>
                      </m:r>
                      <m:d>
                        <m:dPr>
                          <m:ctrlPr>
                            <a:rPr lang="en-US" sz="1600" b="0" i="1" smtClean="0">
                              <a:latin typeface="Cambria Math" panose="02040503050406030204" pitchFamily="18" charset="0"/>
                              <a:ea typeface="Cambria Math"/>
                            </a:rPr>
                          </m:ctrlPr>
                        </m:dPr>
                        <m:e>
                          <m:f>
                            <m:fPr>
                              <m:ctrlPr>
                                <a:rPr lang="en-US" sz="1600" b="0" i="1" smtClean="0">
                                  <a:latin typeface="Cambria Math" panose="02040503050406030204" pitchFamily="18" charset="0"/>
                                  <a:ea typeface="Cambria Math"/>
                                </a:rPr>
                              </m:ctrlPr>
                            </m:fPr>
                            <m:num>
                              <m:r>
                                <a:rPr lang="en-US" sz="1600" b="0" i="1" smtClean="0">
                                  <a:latin typeface="Cambria Math"/>
                                  <a:ea typeface="Cambria Math"/>
                                </a:rPr>
                                <m:t>12</m:t>
                              </m:r>
                            </m:num>
                            <m:den>
                              <m:r>
                                <a:rPr lang="en-US" sz="1600" b="0" i="1" smtClean="0">
                                  <a:latin typeface="Cambria Math"/>
                                  <a:ea typeface="Cambria Math"/>
                                </a:rPr>
                                <m:t>5</m:t>
                              </m:r>
                            </m:den>
                          </m:f>
                        </m:e>
                      </m:d>
                    </m:oMath>
                  </m:oMathPara>
                </a14:m>
                <a:endParaRPr lang="en-GB" sz="1600" dirty="0"/>
              </a:p>
            </p:txBody>
          </p:sp>
        </mc:Choice>
        <mc:Fallback xmlns="">
          <p:sp>
            <p:nvSpPr>
              <p:cNvPr id="65" name="TextBox 64"/>
              <p:cNvSpPr txBox="1">
                <a:spLocks noRot="1" noChangeAspect="1" noMove="1" noResize="1" noEditPoints="1" noAdjustHandles="1" noChangeArrowheads="1" noChangeShapeType="1" noTextEdit="1"/>
              </p:cNvSpPr>
              <p:nvPr/>
            </p:nvSpPr>
            <p:spPr>
              <a:xfrm>
                <a:off x="4144487" y="5410200"/>
                <a:ext cx="1769425" cy="645561"/>
              </a:xfrm>
              <a:prstGeom prst="rect">
                <a:avLst/>
              </a:prstGeom>
              <a:blipFill>
                <a:blip r:embed="rId13"/>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4169229" y="6096000"/>
                <a:ext cx="1066800" cy="33855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=67.4°</m:t>
                      </m:r>
                    </m:oMath>
                  </m:oMathPara>
                </a14:m>
                <a:endParaRPr lang="en-GB" sz="1600" dirty="0"/>
              </a:p>
            </p:txBody>
          </p:sp>
        </mc:Choice>
        <mc:Fallback xmlns="">
          <p:sp>
            <p:nvSpPr>
              <p:cNvPr id="66" name="TextBox 65"/>
              <p:cNvSpPr txBox="1">
                <a:spLocks noRot="1" noChangeAspect="1" noMove="1" noResize="1" noEditPoints="1" noAdjustHandles="1" noChangeArrowheads="1" noChangeShapeType="1" noTextEdit="1"/>
              </p:cNvSpPr>
              <p:nvPr/>
            </p:nvSpPr>
            <p:spPr>
              <a:xfrm>
                <a:off x="4169229" y="6096000"/>
                <a:ext cx="1066800" cy="338554"/>
              </a:xfrm>
              <a:prstGeom prst="rect">
                <a:avLst/>
              </a:prstGeom>
              <a:blipFill>
                <a:blip r:embed="rId14"/>
                <a:stretch>
                  <a:fillRect/>
                </a:stretch>
              </a:blipFill>
              <a:ln w="25400">
                <a:noFill/>
              </a:ln>
            </p:spPr>
            <p:txBody>
              <a:bodyPr/>
              <a:lstStyle/>
              <a:p>
                <a:r>
                  <a:rPr lang="en-GB">
                    <a:noFill/>
                  </a:rPr>
                  <a:t> </a:t>
                </a:r>
              </a:p>
            </p:txBody>
          </p:sp>
        </mc:Fallback>
      </mc:AlternateContent>
      <p:sp>
        <p:nvSpPr>
          <p:cNvPr id="67" name="TextBox 66"/>
          <p:cNvSpPr txBox="1"/>
          <p:nvPr/>
        </p:nvSpPr>
        <p:spPr>
          <a:xfrm>
            <a:off x="5845629" y="3429000"/>
            <a:ext cx="8382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Sub in x and y</a:t>
            </a:r>
            <a:endParaRPr lang="en-GB" sz="1200" dirty="0">
              <a:solidFill>
                <a:srgbClr val="FF0000"/>
              </a:solidFill>
              <a:latin typeface="Comic Sans MS" panose="030F0702030302020204" pitchFamily="66" charset="0"/>
            </a:endParaRPr>
          </a:p>
        </p:txBody>
      </p:sp>
      <p:sp>
        <p:nvSpPr>
          <p:cNvPr id="68" name="Arc 67"/>
          <p:cNvSpPr/>
          <p:nvPr/>
        </p:nvSpPr>
        <p:spPr>
          <a:xfrm>
            <a:off x="5540829" y="3886200"/>
            <a:ext cx="381000" cy="477672"/>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9" name="Arc 68"/>
          <p:cNvSpPr/>
          <p:nvPr/>
        </p:nvSpPr>
        <p:spPr>
          <a:xfrm>
            <a:off x="5540829" y="3429000"/>
            <a:ext cx="381000" cy="477672"/>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0" name="TextBox 69"/>
          <p:cNvSpPr txBox="1"/>
          <p:nvPr/>
        </p:nvSpPr>
        <p:spPr>
          <a:xfrm>
            <a:off x="5921829" y="3962400"/>
            <a:ext cx="8382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Calculate</a:t>
            </a:r>
            <a:endParaRPr lang="en-GB" sz="1200" dirty="0">
              <a:solidFill>
                <a:srgbClr val="FF0000"/>
              </a:solidFill>
              <a:latin typeface="Comic Sans MS" panose="030F0702030302020204" pitchFamily="66" charset="0"/>
            </a:endParaRPr>
          </a:p>
        </p:txBody>
      </p:sp>
      <p:sp>
        <p:nvSpPr>
          <p:cNvPr id="71" name="TextBox 70"/>
          <p:cNvSpPr txBox="1"/>
          <p:nvPr/>
        </p:nvSpPr>
        <p:spPr>
          <a:xfrm>
            <a:off x="5998029" y="5791200"/>
            <a:ext cx="15240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Calculate in degrees or radians</a:t>
            </a:r>
            <a:endParaRPr lang="en-GB" sz="1200" dirty="0">
              <a:solidFill>
                <a:srgbClr val="FF0000"/>
              </a:solidFill>
              <a:latin typeface="Comic Sans MS" panose="030F0702030302020204" pitchFamily="66" charset="0"/>
            </a:endParaRPr>
          </a:p>
        </p:txBody>
      </p:sp>
      <p:sp>
        <p:nvSpPr>
          <p:cNvPr id="72" name="Arc 71"/>
          <p:cNvSpPr/>
          <p:nvPr/>
        </p:nvSpPr>
        <p:spPr>
          <a:xfrm>
            <a:off x="5617029" y="5181600"/>
            <a:ext cx="381000" cy="6096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3" name="Arc 72"/>
          <p:cNvSpPr/>
          <p:nvPr/>
        </p:nvSpPr>
        <p:spPr>
          <a:xfrm>
            <a:off x="5617029" y="5791200"/>
            <a:ext cx="381000" cy="4572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4" name="TextBox 73"/>
          <p:cNvSpPr txBox="1"/>
          <p:nvPr/>
        </p:nvSpPr>
        <p:spPr>
          <a:xfrm>
            <a:off x="5998029" y="5257800"/>
            <a:ext cx="8382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Sub in x and y</a:t>
            </a:r>
            <a:endParaRPr lang="en-GB" sz="1200" dirty="0">
              <a:solidFill>
                <a:srgbClr val="FF0000"/>
              </a:solidFill>
              <a:latin typeface="Comic Sans MS" panose="030F0702030302020204" pitchFamily="66" charset="0"/>
            </a:endParaRPr>
          </a:p>
        </p:txBody>
      </p:sp>
      <p:sp>
        <p:nvSpPr>
          <p:cNvPr id="75" name="TextBox 74"/>
          <p:cNvSpPr txBox="1"/>
          <p:nvPr/>
        </p:nvSpPr>
        <p:spPr>
          <a:xfrm>
            <a:off x="485898" y="5777345"/>
            <a:ext cx="3064823"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Notice the angle is negative, as we have measured it the opposite way (clockwise)</a:t>
            </a:r>
            <a:endParaRPr lang="en-GB" sz="1200" dirty="0">
              <a:solidFill>
                <a:srgbClr val="FF0000"/>
              </a:solidFill>
              <a:latin typeface="Comic Sans MS" panose="030F0702030302020204" pitchFamily="66" charset="0"/>
            </a:endParaRPr>
          </a:p>
        </p:txBody>
      </p:sp>
      <p:cxnSp>
        <p:nvCxnSpPr>
          <p:cNvPr id="19" name="Straight Arrow Connector 18"/>
          <p:cNvCxnSpPr>
            <a:endCxn id="52" idx="2"/>
          </p:cNvCxnSpPr>
          <p:nvPr/>
        </p:nvCxnSpPr>
        <p:spPr>
          <a:xfrm flipV="1">
            <a:off x="2838203" y="5443954"/>
            <a:ext cx="183248" cy="30370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8" name="タイトル 1">
            <a:extLst>
              <a:ext uri="{FF2B5EF4-FFF2-40B4-BE49-F238E27FC236}">
                <a16:creationId xmlns:a16="http://schemas.microsoft.com/office/drawing/2014/main" id="{393E7F95-2D26-49C6-A00E-6483F1F474B8}"/>
              </a:ext>
            </a:extLst>
          </p:cNvPr>
          <p:cNvSpPr>
            <a:spLocks noGrp="1"/>
          </p:cNvSpPr>
          <p:nvPr>
            <p:ph type="title"/>
          </p:nvPr>
        </p:nvSpPr>
        <p:spPr>
          <a:xfrm>
            <a:off x="637359" y="302588"/>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49" name="テキスト ボックス 48">
            <a:extLst>
              <a:ext uri="{FF2B5EF4-FFF2-40B4-BE49-F238E27FC236}">
                <a16:creationId xmlns:a16="http://schemas.microsoft.com/office/drawing/2014/main" id="{1A516231-2CB6-48B1-B4FE-7AD0B1C1AFD7}"/>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5A</a:t>
            </a:r>
            <a:endParaRPr lang="en-GB" dirty="0">
              <a:latin typeface="Comic Sans MS" panose="030F0702030302020204" pitchFamily="66" charset="0"/>
            </a:endParaRPr>
          </a:p>
        </p:txBody>
      </p:sp>
    </p:spTree>
    <p:extLst>
      <p:ext uri="{BB962C8B-B14F-4D97-AF65-F5344CB8AC3E}">
        <p14:creationId xmlns:p14="http://schemas.microsoft.com/office/powerpoint/2010/main" val="76180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vertical)">
                                      <p:cBhvr>
                                        <p:cTn id="12" dur="500"/>
                                        <p:tgtEl>
                                          <p:spTgt spid="21"/>
                                        </p:tgtEl>
                                      </p:cBhvr>
                                    </p:animEffect>
                                  </p:childTnLst>
                                </p:cTn>
                              </p:par>
                              <p:par>
                                <p:cTn id="13" presetID="3" presetClass="entr" presetSubtype="1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linds(horizontal)">
                                      <p:cBhvr>
                                        <p:cTn id="20" dur="500"/>
                                        <p:tgtEl>
                                          <p:spTgt spid="22"/>
                                        </p:tgtEl>
                                      </p:cBhvr>
                                    </p:animEffect>
                                  </p:childTnLst>
                                </p:cTn>
                              </p:par>
                              <p:par>
                                <p:cTn id="21" presetID="3" presetClass="entr" presetSubtype="1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linds(horizontal)">
                                      <p:cBhvr>
                                        <p:cTn id="23" dur="500"/>
                                        <p:tgtEl>
                                          <p:spTgt spid="23"/>
                                        </p:tgtEl>
                                      </p:cBhvr>
                                    </p:animEffect>
                                  </p:childTnLst>
                                </p:cTn>
                              </p:par>
                              <p:par>
                                <p:cTn id="24" presetID="3" presetClass="entr" presetSubtype="5"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blinds(vertical)">
                                      <p:cBhvr>
                                        <p:cTn id="26" dur="500"/>
                                        <p:tgtEl>
                                          <p:spTgt spid="26"/>
                                        </p:tgtEl>
                                      </p:cBhvr>
                                    </p:animEffect>
                                  </p:childTnLst>
                                </p:cTn>
                              </p:par>
                              <p:par>
                                <p:cTn id="27" presetID="3" presetClass="entr" presetSubtype="1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blinds(horizontal)">
                                      <p:cBhvr>
                                        <p:cTn id="29" dur="500"/>
                                        <p:tgtEl>
                                          <p:spTgt spid="27"/>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linds(horizontal)">
                                      <p:cBhvr>
                                        <p:cTn id="32" dur="500"/>
                                        <p:tgtEl>
                                          <p:spTgt spid="28"/>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blinds(horizontal)">
                                      <p:cBhvr>
                                        <p:cTn id="35" dur="500"/>
                                        <p:tgtEl>
                                          <p:spTgt spid="29"/>
                                        </p:tgtEl>
                                      </p:cBhvr>
                                    </p:animEffect>
                                  </p:childTnLst>
                                </p:cTn>
                              </p:par>
                              <p:par>
                                <p:cTn id="36" presetID="3" presetClass="entr" presetSubtype="10" fill="hold"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blinds(horizontal)">
                                      <p:cBhvr>
                                        <p:cTn id="38" dur="500"/>
                                        <p:tgtEl>
                                          <p:spTgt spid="32"/>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blinds(horizontal)">
                                      <p:cBhvr>
                                        <p:cTn id="41" dur="500"/>
                                        <p:tgtEl>
                                          <p:spTgt spid="34"/>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blinds(horizontal)">
                                      <p:cBhvr>
                                        <p:cTn id="44" dur="500"/>
                                        <p:tgtEl>
                                          <p:spTgt spid="35"/>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blinds(horizontal)">
                                      <p:cBhvr>
                                        <p:cTn id="47" dur="500"/>
                                        <p:tgtEl>
                                          <p:spTgt spid="6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blinds(horizontal)">
                                      <p:cBhvr>
                                        <p:cTn id="52" dur="500"/>
                                        <p:tgtEl>
                                          <p:spTgt spid="6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blinds(horizontal)">
                                      <p:cBhvr>
                                        <p:cTn id="57" dur="500"/>
                                        <p:tgtEl>
                                          <p:spTgt spid="6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67"/>
                                        </p:tgtEl>
                                        <p:attrNameLst>
                                          <p:attrName>style.visibility</p:attrName>
                                        </p:attrNameLst>
                                      </p:cBhvr>
                                      <p:to>
                                        <p:strVal val="visible"/>
                                      </p:to>
                                    </p:set>
                                    <p:animEffect transition="in" filter="blinds(horizontal)">
                                      <p:cBhvr>
                                        <p:cTn id="62" dur="500"/>
                                        <p:tgtEl>
                                          <p:spTgt spid="6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blinds(horizontal)">
                                      <p:cBhvr>
                                        <p:cTn id="67" dur="500"/>
                                        <p:tgtEl>
                                          <p:spTgt spid="63"/>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blinds(horizontal)">
                                      <p:cBhvr>
                                        <p:cTn id="72" dur="500"/>
                                        <p:tgtEl>
                                          <p:spTgt spid="68"/>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blinds(horizontal)">
                                      <p:cBhvr>
                                        <p:cTn id="77" dur="500"/>
                                        <p:tgtEl>
                                          <p:spTgt spid="70"/>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64"/>
                                        </p:tgtEl>
                                        <p:attrNameLst>
                                          <p:attrName>style.visibility</p:attrName>
                                        </p:attrNameLst>
                                      </p:cBhvr>
                                      <p:to>
                                        <p:strVal val="visible"/>
                                      </p:to>
                                    </p:set>
                                    <p:animEffect transition="in" filter="blinds(horizontal)">
                                      <p:cBhvr>
                                        <p:cTn id="82" dur="500"/>
                                        <p:tgtEl>
                                          <p:spTgt spid="64"/>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blinds(horizontal)">
                                      <p:cBhvr>
                                        <p:cTn id="87" dur="500"/>
                                        <p:tgtEl>
                                          <p:spTgt spid="61"/>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72"/>
                                        </p:tgtEl>
                                        <p:attrNameLst>
                                          <p:attrName>style.visibility</p:attrName>
                                        </p:attrNameLst>
                                      </p:cBhvr>
                                      <p:to>
                                        <p:strVal val="visible"/>
                                      </p:to>
                                    </p:set>
                                    <p:animEffect transition="in" filter="blinds(horizontal)">
                                      <p:cBhvr>
                                        <p:cTn id="92" dur="500"/>
                                        <p:tgtEl>
                                          <p:spTgt spid="72"/>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blinds(horizontal)">
                                      <p:cBhvr>
                                        <p:cTn id="97" dur="500"/>
                                        <p:tgtEl>
                                          <p:spTgt spid="74"/>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blinds(horizontal)">
                                      <p:cBhvr>
                                        <p:cTn id="102" dur="500"/>
                                        <p:tgtEl>
                                          <p:spTgt spid="65"/>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blinds(horizontal)">
                                      <p:cBhvr>
                                        <p:cTn id="107" dur="500"/>
                                        <p:tgtEl>
                                          <p:spTgt spid="73"/>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71"/>
                                        </p:tgtEl>
                                        <p:attrNameLst>
                                          <p:attrName>style.visibility</p:attrName>
                                        </p:attrNameLst>
                                      </p:cBhvr>
                                      <p:to>
                                        <p:strVal val="visible"/>
                                      </p:to>
                                    </p:set>
                                    <p:animEffect transition="in" filter="blinds(horizontal)">
                                      <p:cBhvr>
                                        <p:cTn id="112" dur="500"/>
                                        <p:tgtEl>
                                          <p:spTgt spid="71"/>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blinds(horizontal)">
                                      <p:cBhvr>
                                        <p:cTn id="117" dur="500"/>
                                        <p:tgtEl>
                                          <p:spTgt spid="66"/>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31"/>
                                        </p:tgtEl>
                                        <p:attrNameLst>
                                          <p:attrName>style.visibility</p:attrName>
                                        </p:attrNameLst>
                                      </p:cBhvr>
                                      <p:to>
                                        <p:strVal val="visible"/>
                                      </p:to>
                                    </p:set>
                                    <p:animEffect transition="in" filter="blinds(horizontal)">
                                      <p:cBhvr>
                                        <p:cTn id="122" dur="500"/>
                                        <p:tgtEl>
                                          <p:spTgt spid="31"/>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51"/>
                                        </p:tgtEl>
                                        <p:attrNameLst>
                                          <p:attrName>style.visibility</p:attrName>
                                        </p:attrNameLst>
                                      </p:cBhvr>
                                      <p:to>
                                        <p:strVal val="visible"/>
                                      </p:to>
                                    </p:set>
                                    <p:animEffect transition="in" filter="blinds(horizontal)">
                                      <p:cBhvr>
                                        <p:cTn id="127" dur="500"/>
                                        <p:tgtEl>
                                          <p:spTgt spid="51"/>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5" fill="hold" nodeType="clickEffect">
                                  <p:stCondLst>
                                    <p:cond delay="0"/>
                                  </p:stCondLst>
                                  <p:childTnLst>
                                    <p:set>
                                      <p:cBhvr>
                                        <p:cTn id="131" dur="1" fill="hold">
                                          <p:stCondLst>
                                            <p:cond delay="0"/>
                                          </p:stCondLst>
                                        </p:cTn>
                                        <p:tgtEl>
                                          <p:spTgt spid="53"/>
                                        </p:tgtEl>
                                        <p:attrNameLst>
                                          <p:attrName>style.visibility</p:attrName>
                                        </p:attrNameLst>
                                      </p:cBhvr>
                                      <p:to>
                                        <p:strVal val="visible"/>
                                      </p:to>
                                    </p:set>
                                    <p:animEffect transition="in" filter="blinds(vertical)">
                                      <p:cBhvr>
                                        <p:cTn id="132" dur="500"/>
                                        <p:tgtEl>
                                          <p:spTgt spid="53"/>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59"/>
                                        </p:tgtEl>
                                        <p:attrNameLst>
                                          <p:attrName>style.visibility</p:attrName>
                                        </p:attrNameLst>
                                      </p:cBhvr>
                                      <p:to>
                                        <p:strVal val="visible"/>
                                      </p:to>
                                    </p:set>
                                    <p:animEffect transition="in" filter="blinds(horizontal)">
                                      <p:cBhvr>
                                        <p:cTn id="137" dur="500"/>
                                        <p:tgtEl>
                                          <p:spTgt spid="59"/>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52"/>
                                        </p:tgtEl>
                                        <p:attrNameLst>
                                          <p:attrName>style.visibility</p:attrName>
                                        </p:attrNameLst>
                                      </p:cBhvr>
                                      <p:to>
                                        <p:strVal val="visible"/>
                                      </p:to>
                                    </p:set>
                                    <p:animEffect transition="in" filter="blinds(horizontal)">
                                      <p:cBhvr>
                                        <p:cTn id="142" dur="500"/>
                                        <p:tgtEl>
                                          <p:spTgt spid="52"/>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nodeType="clickEffect">
                                  <p:stCondLst>
                                    <p:cond delay="0"/>
                                  </p:stCondLst>
                                  <p:childTnLst>
                                    <p:set>
                                      <p:cBhvr>
                                        <p:cTn id="146" dur="1" fill="hold">
                                          <p:stCondLst>
                                            <p:cond delay="0"/>
                                          </p:stCondLst>
                                        </p:cTn>
                                        <p:tgtEl>
                                          <p:spTgt spid="19"/>
                                        </p:tgtEl>
                                        <p:attrNameLst>
                                          <p:attrName>style.visibility</p:attrName>
                                        </p:attrNameLst>
                                      </p:cBhvr>
                                      <p:to>
                                        <p:strVal val="visible"/>
                                      </p:to>
                                    </p:set>
                                    <p:animEffect transition="in" filter="blinds(horizontal)">
                                      <p:cBhvr>
                                        <p:cTn id="147" dur="500"/>
                                        <p:tgtEl>
                                          <p:spTgt spid="19"/>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blinds(horizontal)">
                                      <p:cBhvr>
                                        <p:cTn id="15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8" grpId="0"/>
      <p:bldP spid="29" grpId="0"/>
      <p:bldP spid="34" grpId="0" animBg="1"/>
      <p:bldP spid="35" grpId="0"/>
      <p:bldP spid="51" grpId="0"/>
      <p:bldP spid="52" grpId="0"/>
      <p:bldP spid="31" grpId="0"/>
      <p:bldP spid="59" grpId="0"/>
      <p:bldP spid="33" grpId="0" animBg="1"/>
      <p:bldP spid="60" grpId="0"/>
      <p:bldP spid="61" grpId="0"/>
      <p:bldP spid="62" grpId="0"/>
      <p:bldP spid="63" grpId="0"/>
      <p:bldP spid="64" grpId="0"/>
      <p:bldP spid="65" grpId="0"/>
      <p:bldP spid="66" grpId="0"/>
      <p:bldP spid="67" grpId="0"/>
      <p:bldP spid="68" grpId="0" animBg="1"/>
      <p:bldP spid="69" grpId="0" animBg="1"/>
      <p:bldP spid="70" grpId="0"/>
      <p:bldP spid="71" grpId="0"/>
      <p:bldP spid="72" grpId="0" animBg="1"/>
      <p:bldP spid="73" grpId="0" animBg="1"/>
      <p:bldP spid="74" grpId="0"/>
      <p:bldP spid="7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3429000" cy="4773967"/>
          </a:xfrm>
        </p:spPr>
        <p:txBody>
          <a:bodyPr>
            <a:normAutofit fontScale="92500"/>
          </a:bodyPr>
          <a:lstStyle/>
          <a:p>
            <a:pPr marL="0" indent="0" algn="ctr">
              <a:buNone/>
            </a:pPr>
            <a:r>
              <a:rPr lang="en-GB" sz="1400" b="1" dirty="0">
                <a:latin typeface="Comic Sans MS" panose="030F0702030302020204" pitchFamily="66" charset="0"/>
              </a:rPr>
              <a:t>You can use the Polar equation to find tangents to a curve that are parallel or perpendicular to the original line</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Find the coordinates and the equations of the tangents to the curve:</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r = asin2</a:t>
            </a:r>
            <a:r>
              <a:rPr lang="el-GR" sz="1400" dirty="0">
                <a:latin typeface="Comic Sans MS" panose="030F0702030302020204" pitchFamily="66" charset="0"/>
              </a:rPr>
              <a:t>θ</a:t>
            </a:r>
            <a:r>
              <a:rPr lang="en-US" sz="1400" dirty="0">
                <a:latin typeface="Comic Sans MS" panose="030F0702030302020204" pitchFamily="66" charset="0"/>
              </a:rPr>
              <a:t>,     0 ≤ </a:t>
            </a:r>
            <a:r>
              <a:rPr lang="el-GR" sz="1400" dirty="0">
                <a:latin typeface="Comic Sans MS" panose="030F0702030302020204" pitchFamily="66" charset="0"/>
              </a:rPr>
              <a:t>θ</a:t>
            </a:r>
            <a:r>
              <a:rPr lang="en-US" sz="1400" dirty="0">
                <a:latin typeface="Comic Sans MS" panose="030F0702030302020204" pitchFamily="66" charset="0"/>
              </a:rPr>
              <a:t> ≤ </a:t>
            </a:r>
            <a:r>
              <a:rPr lang="el-GR" sz="1400" baseline="30000" dirty="0">
                <a:latin typeface="Comic Sans MS" panose="030F0702030302020204" pitchFamily="66" charset="0"/>
              </a:rPr>
              <a:t>π</a:t>
            </a:r>
            <a:r>
              <a:rPr lang="en-US" sz="1400" dirty="0">
                <a:latin typeface="Comic Sans MS" panose="030F0702030302020204" pitchFamily="66" charset="0"/>
              </a:rPr>
              <a:t>/</a:t>
            </a:r>
            <a:r>
              <a:rPr lang="en-US" sz="1400" baseline="-25000" dirty="0">
                <a:latin typeface="Comic Sans MS" panose="030F0702030302020204" pitchFamily="66" charset="0"/>
              </a:rPr>
              <a:t>2</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Where the tangents are:</a:t>
            </a:r>
          </a:p>
          <a:p>
            <a:pPr algn="ctr">
              <a:buAutoNum type="alphaLcParenR"/>
            </a:pPr>
            <a:r>
              <a:rPr lang="en-US" sz="1400" dirty="0">
                <a:latin typeface="Comic Sans MS" panose="030F0702030302020204" pitchFamily="66" charset="0"/>
              </a:rPr>
              <a:t>Parallel to the initial line</a:t>
            </a:r>
          </a:p>
          <a:p>
            <a:pPr algn="ctr">
              <a:buAutoNum type="alphaLcParenR"/>
            </a:pPr>
            <a:r>
              <a:rPr lang="en-US" sz="1400" dirty="0">
                <a:latin typeface="Comic Sans MS" panose="030F0702030302020204" pitchFamily="66" charset="0"/>
              </a:rPr>
              <a:t>Perpendicular to the initial line</a:t>
            </a:r>
          </a:p>
          <a:p>
            <a:pPr algn="ctr">
              <a:buAutoNum type="alphaLcParenR"/>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Give answers to 3 </a:t>
            </a:r>
            <a:r>
              <a:rPr lang="en-US" sz="1400" dirty="0" err="1">
                <a:latin typeface="Comic Sans MS" panose="030F0702030302020204" pitchFamily="66" charset="0"/>
              </a:rPr>
              <a:t>s.f</a:t>
            </a:r>
            <a:r>
              <a:rPr lang="en-US" sz="1400" dirty="0">
                <a:latin typeface="Comic Sans MS" panose="030F0702030302020204" pitchFamily="66" charset="0"/>
              </a:rPr>
              <a:t> where appropriate:</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sym typeface="Wingdings" panose="05000000000000000000" pitchFamily="2" charset="2"/>
              </a:rPr>
              <a:t> Sketch it to get an idea of where the tangents will be…</a:t>
            </a:r>
            <a:endParaRPr lang="en-GB" sz="1400" dirty="0">
              <a:latin typeface="Comic Sans MS" panose="030F0702030302020204" pitchFamily="66" charset="0"/>
            </a:endParaRP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4868" t="14783" r="1345" b="38782"/>
          <a:stretch/>
        </p:blipFill>
        <p:spPr bwMode="auto">
          <a:xfrm>
            <a:off x="4572000" y="1371600"/>
            <a:ext cx="3530669"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733800" y="3886200"/>
            <a:ext cx="5181600" cy="1600438"/>
          </a:xfrm>
          <a:prstGeom prst="rect">
            <a:avLst/>
          </a:prstGeom>
          <a:noFill/>
        </p:spPr>
        <p:txBody>
          <a:bodyPr wrap="square" rtlCol="0">
            <a:spAutoFit/>
          </a:bodyPr>
          <a:lstStyle/>
          <a:p>
            <a:pPr marL="285750" indent="-285750" algn="ctr">
              <a:buFont typeface="Wingdings"/>
              <a:buChar char="à"/>
            </a:pPr>
            <a:r>
              <a:rPr lang="en-US" sz="1400" dirty="0">
                <a:solidFill>
                  <a:srgbClr val="FF0000"/>
                </a:solidFill>
                <a:latin typeface="Comic Sans MS" panose="030F0702030302020204" pitchFamily="66" charset="0"/>
                <a:sym typeface="Wingdings" panose="05000000000000000000" pitchFamily="2" charset="2"/>
              </a:rPr>
              <a:t>So we need to find the equations of the tangents that are </a:t>
            </a:r>
            <a:r>
              <a:rPr lang="en-US" sz="1400" u="sng" dirty="0">
                <a:solidFill>
                  <a:srgbClr val="FF0000"/>
                </a:solidFill>
                <a:latin typeface="Comic Sans MS" panose="030F0702030302020204" pitchFamily="66" charset="0"/>
                <a:sym typeface="Wingdings" panose="05000000000000000000" pitchFamily="2" charset="2"/>
              </a:rPr>
              <a:t>parallel</a:t>
            </a:r>
            <a:r>
              <a:rPr lang="en-US" sz="1400" dirty="0">
                <a:solidFill>
                  <a:srgbClr val="FF0000"/>
                </a:solidFill>
                <a:latin typeface="Comic Sans MS" panose="030F0702030302020204" pitchFamily="66" charset="0"/>
                <a:sym typeface="Wingdings" panose="05000000000000000000" pitchFamily="2" charset="2"/>
              </a:rPr>
              <a:t> to the initial line</a:t>
            </a:r>
          </a:p>
          <a:p>
            <a:pPr marL="285750" indent="-285750" algn="ctr">
              <a:buFont typeface="Wingdings"/>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US" sz="1400" baseline="30000" dirty="0" err="1">
                <a:solidFill>
                  <a:srgbClr val="FF0000"/>
                </a:solidFill>
                <a:latin typeface="Comic Sans MS" panose="030F0702030302020204" pitchFamily="66" charset="0"/>
                <a:sym typeface="Wingdings" panose="05000000000000000000" pitchFamily="2" charset="2"/>
              </a:rPr>
              <a:t>dy</a:t>
            </a:r>
            <a:r>
              <a:rPr lang="en-US" sz="1400" dirty="0">
                <a:solidFill>
                  <a:srgbClr val="FF0000"/>
                </a:solidFill>
                <a:latin typeface="Comic Sans MS" panose="030F0702030302020204" pitchFamily="66" charset="0"/>
                <a:sym typeface="Wingdings" panose="05000000000000000000" pitchFamily="2" charset="2"/>
              </a:rPr>
              <a:t>/</a:t>
            </a:r>
            <a:r>
              <a:rPr lang="en-US" sz="1400" baseline="-25000" dirty="0">
                <a:solidFill>
                  <a:srgbClr val="FF0000"/>
                </a:solidFill>
                <a:latin typeface="Comic Sans MS" panose="030F0702030302020204" pitchFamily="66" charset="0"/>
                <a:sym typeface="Wingdings" panose="05000000000000000000" pitchFamily="2" charset="2"/>
              </a:rPr>
              <a:t>d</a:t>
            </a:r>
            <a:r>
              <a:rPr lang="el-GR" sz="1400" baseline="-25000" dirty="0">
                <a:solidFill>
                  <a:srgbClr val="FF0000"/>
                </a:solidFill>
                <a:latin typeface="Comic Sans MS" panose="030F0702030302020204" pitchFamily="66" charset="0"/>
                <a:sym typeface="Wingdings" panose="05000000000000000000" pitchFamily="2" charset="2"/>
              </a:rPr>
              <a:t>θ</a:t>
            </a:r>
            <a:r>
              <a:rPr lang="en-US" sz="1400" baseline="-25000" dirty="0">
                <a:solidFill>
                  <a:srgbClr val="FF0000"/>
                </a:solidFill>
                <a:latin typeface="Comic Sans MS" panose="030F0702030302020204" pitchFamily="66" charset="0"/>
                <a:sym typeface="Wingdings" panose="05000000000000000000" pitchFamily="2" charset="2"/>
              </a:rPr>
              <a:t> </a:t>
            </a:r>
            <a:r>
              <a:rPr lang="en-US" sz="1400" dirty="0">
                <a:solidFill>
                  <a:srgbClr val="FF0000"/>
                </a:solidFill>
                <a:latin typeface="Comic Sans MS" panose="030F0702030302020204" pitchFamily="66" charset="0"/>
                <a:sym typeface="Wingdings" panose="05000000000000000000" pitchFamily="2" charset="2"/>
              </a:rPr>
              <a:t>= 0</a:t>
            </a:r>
          </a:p>
          <a:p>
            <a:pPr marL="285750" indent="-285750" algn="ctr">
              <a:buFont typeface="Wingdings"/>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US" sz="1400" dirty="0">
                <a:solidFill>
                  <a:srgbClr val="FF0000"/>
                </a:solidFill>
                <a:latin typeface="Comic Sans MS" panose="030F0702030302020204" pitchFamily="66" charset="0"/>
                <a:sym typeface="Wingdings" panose="05000000000000000000" pitchFamily="2" charset="2"/>
              </a:rPr>
              <a:t>As in the previous example, we will need to find an expression for y</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6" name="TextBox 15"/>
              <p:cNvSpPr txBox="1"/>
              <p:nvPr/>
            </p:nvSpPr>
            <p:spPr>
              <a:xfrm>
                <a:off x="4038600" y="5562600"/>
                <a:ext cx="996490"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𝑦</m:t>
                      </m:r>
                      <m:r>
                        <a:rPr lang="en-GB" sz="1400" b="0" i="1" smtClean="0">
                          <a:latin typeface="Cambria Math"/>
                        </a:rPr>
                        <m:t>=</m:t>
                      </m:r>
                      <m:r>
                        <a:rPr lang="en-GB" sz="1400" b="0" i="1" smtClean="0">
                          <a:latin typeface="Cambria Math"/>
                        </a:rPr>
                        <m:t>𝑟𝑠𝑖𝑛</m:t>
                      </m:r>
                      <m:r>
                        <a:rPr lang="en-GB" sz="1400" b="0" i="1" smtClean="0">
                          <a:latin typeface="Cambria Math"/>
                          <a:ea typeface="Cambria Math"/>
                        </a:rPr>
                        <m:t>𝜃</m:t>
                      </m:r>
                    </m:oMath>
                  </m:oMathPara>
                </a14:m>
                <a:endParaRPr lang="en-GB" sz="1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038600" y="5562600"/>
                <a:ext cx="996490" cy="307777"/>
              </a:xfrm>
              <a:prstGeom prst="rect">
                <a:avLst/>
              </a:prstGeom>
              <a:blipFill>
                <a:blip r:embed="rId3"/>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038600" y="6019800"/>
                <a:ext cx="1453347"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𝑦</m:t>
                      </m:r>
                      <m:r>
                        <a:rPr lang="en-GB" sz="1400" b="0" i="1" smtClean="0">
                          <a:latin typeface="Cambria Math"/>
                        </a:rPr>
                        <m:t>=</m:t>
                      </m:r>
                      <m:r>
                        <a:rPr lang="en-US" sz="1400" b="0" i="1" smtClean="0">
                          <a:latin typeface="Cambria Math"/>
                        </a:rPr>
                        <m:t>𝑎𝑠𝑖𝑛</m:t>
                      </m:r>
                      <m:r>
                        <a:rPr lang="en-US" sz="1400" b="0" i="1" smtClean="0">
                          <a:latin typeface="Cambria Math"/>
                        </a:rPr>
                        <m:t>2</m:t>
                      </m:r>
                      <m:r>
                        <a:rPr lang="en-US" sz="1400" b="0" i="1" smtClean="0">
                          <a:latin typeface="Cambria Math"/>
                          <a:ea typeface="Cambria Math"/>
                        </a:rPr>
                        <m:t>𝜃</m:t>
                      </m:r>
                      <m:r>
                        <a:rPr lang="en-GB" sz="1400" b="0" i="1" smtClean="0">
                          <a:latin typeface="Cambria Math"/>
                        </a:rPr>
                        <m:t>𝑠𝑖𝑛</m:t>
                      </m:r>
                      <m:r>
                        <a:rPr lang="en-GB" sz="1400" b="0" i="1" smtClean="0">
                          <a:latin typeface="Cambria Math"/>
                          <a:ea typeface="Cambria Math"/>
                        </a:rPr>
                        <m:t>𝜃</m:t>
                      </m:r>
                    </m:oMath>
                  </m:oMathPara>
                </a14:m>
                <a:endParaRPr lang="en-GB" sz="1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4038600" y="6019800"/>
                <a:ext cx="1453347" cy="307777"/>
              </a:xfrm>
              <a:prstGeom prst="rect">
                <a:avLst/>
              </a:prstGeom>
              <a:blipFill>
                <a:blip r:embed="rId4"/>
                <a:stretch>
                  <a:fillRect/>
                </a:stretch>
              </a:blipFill>
              <a:ln w="25400">
                <a:noFill/>
              </a:ln>
            </p:spPr>
            <p:txBody>
              <a:bodyPr/>
              <a:lstStyle/>
              <a:p>
                <a:r>
                  <a:rPr lang="en-GB">
                    <a:noFill/>
                  </a:rPr>
                  <a:t> </a:t>
                </a:r>
              </a:p>
            </p:txBody>
          </p:sp>
        </mc:Fallback>
      </mc:AlternateContent>
      <p:sp>
        <p:nvSpPr>
          <p:cNvPr id="19" name="Arc 18"/>
          <p:cNvSpPr/>
          <p:nvPr/>
        </p:nvSpPr>
        <p:spPr>
          <a:xfrm>
            <a:off x="5334000" y="5715000"/>
            <a:ext cx="352302" cy="488867"/>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TextBox 19"/>
          <p:cNvSpPr txBox="1"/>
          <p:nvPr/>
        </p:nvSpPr>
        <p:spPr>
          <a:xfrm>
            <a:off x="5638800" y="5638800"/>
            <a:ext cx="3048000" cy="646331"/>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You can actually substitute r straight in if you want to (this was also an option on the previous example!)</a:t>
            </a:r>
          </a:p>
        </p:txBody>
      </p:sp>
      <p:sp>
        <p:nvSpPr>
          <p:cNvPr id="21" name="Rectangle 20"/>
          <p:cNvSpPr/>
          <p:nvPr/>
        </p:nvSpPr>
        <p:spPr>
          <a:xfrm>
            <a:off x="1990078" y="3345402"/>
            <a:ext cx="914400" cy="30480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449288" y="5605153"/>
            <a:ext cx="158338" cy="225631"/>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4471059" y="6042561"/>
            <a:ext cx="575954" cy="275112"/>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858980" y="3358180"/>
            <a:ext cx="898567" cy="29490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5" name="TextBox 24"/>
              <p:cNvSpPr txBox="1"/>
              <p:nvPr/>
            </p:nvSpPr>
            <p:spPr>
              <a:xfrm>
                <a:off x="1371599" y="16824"/>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𝑑𝑦</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1371599" y="16824"/>
                <a:ext cx="768992" cy="501356"/>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029199" y="11875"/>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𝑑𝑥</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5029199" y="11875"/>
                <a:ext cx="768992" cy="501356"/>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p:cxnSp>
        <p:nvCxnSpPr>
          <p:cNvPr id="27" name="Straight Arrow Connector 26"/>
          <p:cNvCxnSpPr/>
          <p:nvPr/>
        </p:nvCxnSpPr>
        <p:spPr>
          <a:xfrm>
            <a:off x="2133599" y="245424"/>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2590799" y="93024"/>
                <a:ext cx="2371162"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𝑷𝒂𝒓𝒂𝒍𝒍𝒆𝒍</m:t>
                      </m:r>
                      <m:r>
                        <a:rPr lang="en-GB" sz="1400" b="0"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2590799" y="93024"/>
                <a:ext cx="2371162" cy="307777"/>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p:cxnSp>
        <p:nvCxnSpPr>
          <p:cNvPr id="29" name="Straight Arrow Connector 28"/>
          <p:cNvCxnSpPr/>
          <p:nvPr/>
        </p:nvCxnSpPr>
        <p:spPr>
          <a:xfrm>
            <a:off x="5791199" y="240475"/>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8012343" y="482930"/>
                <a:ext cx="113165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𝑥</m:t>
                      </m:r>
                      <m:r>
                        <a:rPr lang="en-GB" sz="1600" b="0" i="1" smtClean="0">
                          <a:latin typeface="Cambria Math"/>
                        </a:rPr>
                        <m:t>=</m:t>
                      </m:r>
                      <m:r>
                        <a:rPr lang="en-GB" sz="1600" b="0" i="1" smtClean="0">
                          <a:latin typeface="Cambria Math"/>
                        </a:rPr>
                        <m:t>𝑟𝑐𝑜𝑠</m:t>
                      </m:r>
                      <m:r>
                        <a:rPr lang="en-GB" sz="1600" b="0" i="1" smtClean="0">
                          <a:latin typeface="Cambria Math"/>
                          <a:ea typeface="Cambria Math"/>
                        </a:rPr>
                        <m:t>𝜃</m:t>
                      </m:r>
                    </m:oMath>
                  </m:oMathPara>
                </a14:m>
                <a:endParaRPr lang="en-GB" sz="1600" dirty="0"/>
              </a:p>
            </p:txBody>
          </p:sp>
        </mc:Choice>
        <mc:Fallback xmlns="">
          <p:sp>
            <p:nvSpPr>
              <p:cNvPr id="30" name="TextBox 29"/>
              <p:cNvSpPr txBox="1">
                <a:spLocks noRot="1" noChangeAspect="1" noMove="1" noResize="1" noEditPoints="1" noAdjustHandles="1" noChangeArrowheads="1" noChangeShapeType="1" noTextEdit="1"/>
              </p:cNvSpPr>
              <p:nvPr/>
            </p:nvSpPr>
            <p:spPr>
              <a:xfrm>
                <a:off x="8012343" y="482930"/>
                <a:ext cx="1131656" cy="338554"/>
              </a:xfrm>
              <a:prstGeom prst="rect">
                <a:avLst/>
              </a:prstGeom>
              <a:blipFill>
                <a:blip r:embed="rId8"/>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8029463" y="863930"/>
                <a:ext cx="111453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𝑦</m:t>
                      </m:r>
                      <m:r>
                        <a:rPr lang="en-GB" sz="1600" b="0" i="1" smtClean="0">
                          <a:latin typeface="Cambria Math"/>
                        </a:rPr>
                        <m:t>=</m:t>
                      </m:r>
                      <m:r>
                        <a:rPr lang="en-GB" sz="1600" b="0" i="1" smtClean="0">
                          <a:latin typeface="Cambria Math"/>
                        </a:rPr>
                        <m:t>𝑟𝑠𝑖𝑛</m:t>
                      </m:r>
                      <m:r>
                        <a:rPr lang="en-GB" sz="1600" b="0" i="1" smtClean="0">
                          <a:latin typeface="Cambria Math"/>
                          <a:ea typeface="Cambria Math"/>
                        </a:rPr>
                        <m:t>𝜃</m:t>
                      </m:r>
                    </m:oMath>
                  </m:oMathPara>
                </a14:m>
                <a:endParaRPr lang="en-GB" sz="1600" dirty="0"/>
              </a:p>
            </p:txBody>
          </p:sp>
        </mc:Choice>
        <mc:Fallback xmlns="">
          <p:sp>
            <p:nvSpPr>
              <p:cNvPr id="31" name="TextBox 30"/>
              <p:cNvSpPr txBox="1">
                <a:spLocks noRot="1" noChangeAspect="1" noMove="1" noResize="1" noEditPoints="1" noAdjustHandles="1" noChangeArrowheads="1" noChangeShapeType="1" noTextEdit="1"/>
              </p:cNvSpPr>
              <p:nvPr/>
            </p:nvSpPr>
            <p:spPr>
              <a:xfrm>
                <a:off x="8029463" y="863930"/>
                <a:ext cx="1114536" cy="338554"/>
              </a:xfrm>
              <a:prstGeom prst="rect">
                <a:avLst/>
              </a:prstGeom>
              <a:blipFill>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248400" y="88075"/>
                <a:ext cx="2895600" cy="30777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𝑷𝒆𝒓𝒑𝒆𝒏𝒅𝒊𝒄𝒖𝒍𝒂𝒓</m:t>
                      </m:r>
                      <m:r>
                        <a:rPr lang="en-US" sz="1400" b="1"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6248400" y="88075"/>
                <a:ext cx="2895600" cy="307777"/>
              </a:xfrm>
              <a:prstGeom prst="rect">
                <a:avLst/>
              </a:prstGeom>
              <a:blipFill>
                <a:blip r:embed="rId10"/>
                <a:stretch>
                  <a:fillRect b="-3636"/>
                </a:stretch>
              </a:blipFill>
              <a:ln w="25400">
                <a:solidFill>
                  <a:schemeClr val="tx1"/>
                </a:solidFill>
              </a:ln>
            </p:spPr>
            <p:txBody>
              <a:bodyPr/>
              <a:lstStyle/>
              <a:p>
                <a:r>
                  <a:rPr lang="en-GB">
                    <a:noFill/>
                  </a:rPr>
                  <a:t> </a:t>
                </a:r>
              </a:p>
            </p:txBody>
          </p:sp>
        </mc:Fallback>
      </mc:AlternateContent>
      <p:sp>
        <p:nvSpPr>
          <p:cNvPr id="33" name="タイトル 1">
            <a:extLst>
              <a:ext uri="{FF2B5EF4-FFF2-40B4-BE49-F238E27FC236}">
                <a16:creationId xmlns:a16="http://schemas.microsoft.com/office/drawing/2014/main" id="{C4993AC5-4B8D-444F-B1A3-0E02E3CE0EDC}"/>
              </a:ext>
            </a:extLst>
          </p:cNvPr>
          <p:cNvSpPr>
            <a:spLocks noGrp="1"/>
          </p:cNvSpPr>
          <p:nvPr>
            <p:ph type="title"/>
          </p:nvPr>
        </p:nvSpPr>
        <p:spPr>
          <a:xfrm>
            <a:off x="628650" y="304281"/>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34" name="テキスト ボックス 33">
            <a:extLst>
              <a:ext uri="{FF2B5EF4-FFF2-40B4-BE49-F238E27FC236}">
                <a16:creationId xmlns:a16="http://schemas.microsoft.com/office/drawing/2014/main" id="{9AA31091-D8D1-4984-BACD-1BDC0823549F}"/>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5D</a:t>
            </a:r>
            <a:endParaRPr lang="en-GB" dirty="0">
              <a:latin typeface="Comic Sans MS" panose="030F0702030302020204" pitchFamily="66" charset="0"/>
            </a:endParaRPr>
          </a:p>
        </p:txBody>
      </p:sp>
    </p:spTree>
    <p:extLst>
      <p:ext uri="{BB962C8B-B14F-4D97-AF65-F5344CB8AC3E}">
        <p14:creationId xmlns:p14="http://schemas.microsoft.com/office/powerpoint/2010/main" val="75192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linds(horizontal)">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blinds(horizontal)">
                                      <p:cBhvr>
                                        <p:cTn id="37" dur="500"/>
                                        <p:tgtEl>
                                          <p:spTgt spid="3">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074"/>
                                        </p:tgtEl>
                                        <p:attrNameLst>
                                          <p:attrName>style.visibility</p:attrName>
                                        </p:attrNameLst>
                                      </p:cBhvr>
                                      <p:to>
                                        <p:strVal val="visible"/>
                                      </p:to>
                                    </p:set>
                                    <p:animEffect transition="in" filter="blinds(horizontal)">
                                      <p:cBhvr>
                                        <p:cTn id="42" dur="500"/>
                                        <p:tgtEl>
                                          <p:spTgt spid="307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linds(horizontal)">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grpId="1" nodeType="clickEffect">
                                  <p:stCondLst>
                                    <p:cond delay="0"/>
                                  </p:stCondLst>
                                  <p:childTnLst>
                                    <p:animEffect transition="out" filter="blinds(horizontal)">
                                      <p:cBhvr>
                                        <p:cTn id="51" dur="500"/>
                                        <p:tgtEl>
                                          <p:spTgt spid="21"/>
                                        </p:tgtEl>
                                      </p:cBhvr>
                                    </p:animEffect>
                                    <p:set>
                                      <p:cBhvr>
                                        <p:cTn id="52" dur="1" fill="hold">
                                          <p:stCondLst>
                                            <p:cond delay="499"/>
                                          </p:stCondLst>
                                        </p:cTn>
                                        <p:tgtEl>
                                          <p:spTgt spid="2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6">
                                            <p:txEl>
                                              <p:pRg st="0" end="0"/>
                                            </p:txEl>
                                          </p:spTgt>
                                        </p:tgtEl>
                                        <p:attrNameLst>
                                          <p:attrName>style.visibility</p:attrName>
                                        </p:attrNameLst>
                                      </p:cBhvr>
                                      <p:to>
                                        <p:strVal val="visible"/>
                                      </p:to>
                                    </p:set>
                                    <p:animEffect transition="in" filter="blinds(horizontal)">
                                      <p:cBhvr>
                                        <p:cTn id="57" dur="500"/>
                                        <p:tgtEl>
                                          <p:spTgt spid="6">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6">
                                            <p:txEl>
                                              <p:pRg st="2" end="2"/>
                                            </p:txEl>
                                          </p:spTgt>
                                        </p:tgtEl>
                                        <p:attrNameLst>
                                          <p:attrName>style.visibility</p:attrName>
                                        </p:attrNameLst>
                                      </p:cBhvr>
                                      <p:to>
                                        <p:strVal val="visible"/>
                                      </p:to>
                                    </p:set>
                                    <p:animEffect transition="in" filter="blinds(horizontal)">
                                      <p:cBhvr>
                                        <p:cTn id="62" dur="500"/>
                                        <p:tgtEl>
                                          <p:spTgt spid="6">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6">
                                            <p:txEl>
                                              <p:pRg st="4" end="4"/>
                                            </p:txEl>
                                          </p:spTgt>
                                        </p:tgtEl>
                                        <p:attrNameLst>
                                          <p:attrName>style.visibility</p:attrName>
                                        </p:attrNameLst>
                                      </p:cBhvr>
                                      <p:to>
                                        <p:strVal val="visible"/>
                                      </p:to>
                                    </p:set>
                                    <p:animEffect transition="in" filter="blinds(horizontal)">
                                      <p:cBhvr>
                                        <p:cTn id="67" dur="500"/>
                                        <p:tgtEl>
                                          <p:spTgt spid="6">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blinds(horizontal)">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blinds(horizontal)">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blinds(horizontal)">
                                      <p:cBhvr>
                                        <p:cTn id="82" dur="5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blinds(horizontal)">
                                      <p:cBhvr>
                                        <p:cTn id="87" dur="500"/>
                                        <p:tgtEl>
                                          <p:spTgt spid="18"/>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blinds(horizontal)">
                                      <p:cBhvr>
                                        <p:cTn id="92" dur="500"/>
                                        <p:tgtEl>
                                          <p:spTgt spid="22"/>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blinds(horizontal)">
                                      <p:cBhvr>
                                        <p:cTn id="97" dur="500"/>
                                        <p:tgtEl>
                                          <p:spTgt spid="23"/>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blinds(horizontal)">
                                      <p:cBhvr>
                                        <p:cTn id="102" dur="500"/>
                                        <p:tgtEl>
                                          <p:spTgt spid="24"/>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xit" presetSubtype="10" fill="hold" grpId="1" nodeType="clickEffect">
                                  <p:stCondLst>
                                    <p:cond delay="0"/>
                                  </p:stCondLst>
                                  <p:childTnLst>
                                    <p:animEffect transition="out" filter="blinds(horizontal)">
                                      <p:cBhvr>
                                        <p:cTn id="106" dur="500"/>
                                        <p:tgtEl>
                                          <p:spTgt spid="22"/>
                                        </p:tgtEl>
                                      </p:cBhvr>
                                    </p:animEffect>
                                    <p:set>
                                      <p:cBhvr>
                                        <p:cTn id="107" dur="1" fill="hold">
                                          <p:stCondLst>
                                            <p:cond delay="499"/>
                                          </p:stCondLst>
                                        </p:cTn>
                                        <p:tgtEl>
                                          <p:spTgt spid="22"/>
                                        </p:tgtEl>
                                        <p:attrNameLst>
                                          <p:attrName>style.visibility</p:attrName>
                                        </p:attrNameLst>
                                      </p:cBhvr>
                                      <p:to>
                                        <p:strVal val="hidden"/>
                                      </p:to>
                                    </p:set>
                                  </p:childTnLst>
                                </p:cTn>
                              </p:par>
                              <p:par>
                                <p:cTn id="108" presetID="3" presetClass="exit" presetSubtype="10" fill="hold" grpId="1" nodeType="withEffect">
                                  <p:stCondLst>
                                    <p:cond delay="0"/>
                                  </p:stCondLst>
                                  <p:childTnLst>
                                    <p:animEffect transition="out" filter="blinds(horizontal)">
                                      <p:cBhvr>
                                        <p:cTn id="109" dur="500"/>
                                        <p:tgtEl>
                                          <p:spTgt spid="23"/>
                                        </p:tgtEl>
                                      </p:cBhvr>
                                    </p:animEffect>
                                    <p:set>
                                      <p:cBhvr>
                                        <p:cTn id="110" dur="1" fill="hold">
                                          <p:stCondLst>
                                            <p:cond delay="499"/>
                                          </p:stCondLst>
                                        </p:cTn>
                                        <p:tgtEl>
                                          <p:spTgt spid="23"/>
                                        </p:tgtEl>
                                        <p:attrNameLst>
                                          <p:attrName>style.visibility</p:attrName>
                                        </p:attrNameLst>
                                      </p:cBhvr>
                                      <p:to>
                                        <p:strVal val="hidden"/>
                                      </p:to>
                                    </p:set>
                                  </p:childTnLst>
                                </p:cTn>
                              </p:par>
                              <p:par>
                                <p:cTn id="111" presetID="3" presetClass="exit" presetSubtype="10" fill="hold" grpId="1" nodeType="withEffect">
                                  <p:stCondLst>
                                    <p:cond delay="0"/>
                                  </p:stCondLst>
                                  <p:childTnLst>
                                    <p:animEffect transition="out" filter="blinds(horizontal)">
                                      <p:cBhvr>
                                        <p:cTn id="112" dur="500"/>
                                        <p:tgtEl>
                                          <p:spTgt spid="24"/>
                                        </p:tgtEl>
                                      </p:cBhvr>
                                    </p:animEffect>
                                    <p:set>
                                      <p:cBhvr>
                                        <p:cTn id="113"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animBg="1"/>
      <p:bldP spid="20" grpId="0"/>
      <p:bldP spid="21" grpId="0" animBg="1"/>
      <p:bldP spid="21" grpId="1" animBg="1"/>
      <p:bldP spid="22" grpId="0" animBg="1"/>
      <p:bldP spid="22" grpId="1" animBg="1"/>
      <p:bldP spid="23" grpId="0" animBg="1"/>
      <p:bldP spid="23" grpId="1" animBg="1"/>
      <p:bldP spid="24" grpId="0" animBg="1"/>
      <p:bldP spid="24" grpId="1"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3429000" cy="4623047"/>
          </a:xfrm>
        </p:spPr>
        <p:txBody>
          <a:bodyPr>
            <a:normAutofit fontScale="92500"/>
          </a:bodyPr>
          <a:lstStyle/>
          <a:p>
            <a:pPr marL="0" indent="0" algn="ctr">
              <a:buNone/>
            </a:pPr>
            <a:r>
              <a:rPr lang="en-GB" sz="1400" b="1" dirty="0">
                <a:latin typeface="Comic Sans MS" panose="030F0702030302020204" pitchFamily="66" charset="0"/>
              </a:rPr>
              <a:t>You can use the Polar equation to find tangents to a curve that are parallel or perpendicular to the original line</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Find the coordinates and the equations of the tangents to the curve:</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r = asin2</a:t>
            </a:r>
            <a:r>
              <a:rPr lang="el-GR" sz="1400" dirty="0">
                <a:latin typeface="Comic Sans MS" panose="030F0702030302020204" pitchFamily="66" charset="0"/>
              </a:rPr>
              <a:t>θ</a:t>
            </a:r>
            <a:r>
              <a:rPr lang="en-US" sz="1400" dirty="0">
                <a:latin typeface="Comic Sans MS" panose="030F0702030302020204" pitchFamily="66" charset="0"/>
              </a:rPr>
              <a:t>,     0 ≤ </a:t>
            </a:r>
            <a:r>
              <a:rPr lang="el-GR" sz="1400" dirty="0">
                <a:latin typeface="Comic Sans MS" panose="030F0702030302020204" pitchFamily="66" charset="0"/>
              </a:rPr>
              <a:t>θ</a:t>
            </a:r>
            <a:r>
              <a:rPr lang="en-US" sz="1400" dirty="0">
                <a:latin typeface="Comic Sans MS" panose="030F0702030302020204" pitchFamily="66" charset="0"/>
              </a:rPr>
              <a:t> ≤ </a:t>
            </a:r>
            <a:r>
              <a:rPr lang="el-GR" sz="1400" baseline="30000" dirty="0">
                <a:latin typeface="Comic Sans MS" panose="030F0702030302020204" pitchFamily="66" charset="0"/>
              </a:rPr>
              <a:t>π</a:t>
            </a:r>
            <a:r>
              <a:rPr lang="en-US" sz="1400" dirty="0">
                <a:latin typeface="Comic Sans MS" panose="030F0702030302020204" pitchFamily="66" charset="0"/>
              </a:rPr>
              <a:t>/</a:t>
            </a:r>
            <a:r>
              <a:rPr lang="en-US" sz="1400" baseline="-25000" dirty="0">
                <a:latin typeface="Comic Sans MS" panose="030F0702030302020204" pitchFamily="66" charset="0"/>
              </a:rPr>
              <a:t>2</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Where the tangents are:</a:t>
            </a:r>
          </a:p>
          <a:p>
            <a:pPr algn="ctr">
              <a:buAutoNum type="alphaLcParenR"/>
            </a:pPr>
            <a:r>
              <a:rPr lang="en-US" sz="1400" dirty="0">
                <a:latin typeface="Comic Sans MS" panose="030F0702030302020204" pitchFamily="66" charset="0"/>
              </a:rPr>
              <a:t>Parallel to the initial line</a:t>
            </a:r>
          </a:p>
          <a:p>
            <a:pPr algn="ctr">
              <a:buAutoNum type="alphaLcParenR"/>
            </a:pPr>
            <a:r>
              <a:rPr lang="en-US" sz="1400" dirty="0">
                <a:latin typeface="Comic Sans MS" panose="030F0702030302020204" pitchFamily="66" charset="0"/>
              </a:rPr>
              <a:t>Perpendicular to the initial line</a:t>
            </a:r>
          </a:p>
          <a:p>
            <a:pPr algn="ctr">
              <a:buAutoNum type="alphaLcParenR"/>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Give answers to 3 </a:t>
            </a:r>
            <a:r>
              <a:rPr lang="en-US" sz="1400" dirty="0" err="1">
                <a:latin typeface="Comic Sans MS" panose="030F0702030302020204" pitchFamily="66" charset="0"/>
              </a:rPr>
              <a:t>s.f</a:t>
            </a:r>
            <a:r>
              <a:rPr lang="en-US" sz="1400" dirty="0">
                <a:latin typeface="Comic Sans MS" panose="030F0702030302020204" pitchFamily="66" charset="0"/>
              </a:rPr>
              <a:t> where appropriate:</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sym typeface="Wingdings" panose="05000000000000000000" pitchFamily="2" charset="2"/>
              </a:rPr>
              <a:t> Now we can differentiate </a:t>
            </a:r>
            <a:endParaRPr lang="en-US"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8" name="TextBox 17"/>
              <p:cNvSpPr txBox="1"/>
              <p:nvPr/>
            </p:nvSpPr>
            <p:spPr>
              <a:xfrm>
                <a:off x="3878283" y="1500250"/>
                <a:ext cx="1403205" cy="27699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𝑦</m:t>
                      </m:r>
                      <m:r>
                        <a:rPr lang="en-GB" sz="1200" b="0" i="1" smtClean="0">
                          <a:latin typeface="Cambria Math"/>
                        </a:rPr>
                        <m:t>=</m:t>
                      </m:r>
                      <m:r>
                        <a:rPr lang="en-US" sz="1200" b="0" i="1" smtClean="0">
                          <a:latin typeface="Cambria Math"/>
                        </a:rPr>
                        <m:t>𝑎</m:t>
                      </m:r>
                      <m:r>
                        <a:rPr lang="en-US" sz="1200" b="0" i="1" smtClean="0">
                          <a:latin typeface="Cambria Math"/>
                        </a:rPr>
                        <m:t>(</m:t>
                      </m:r>
                      <m:r>
                        <a:rPr lang="en-US" sz="1200" b="0" i="1" smtClean="0">
                          <a:latin typeface="Cambria Math"/>
                        </a:rPr>
                        <m:t>𝑠𝑖𝑛</m:t>
                      </m:r>
                      <m:r>
                        <a:rPr lang="en-US" sz="1200" b="0" i="1" smtClean="0">
                          <a:latin typeface="Cambria Math"/>
                        </a:rPr>
                        <m:t>2</m:t>
                      </m:r>
                      <m:r>
                        <a:rPr lang="en-US" sz="1200" b="0" i="1" smtClean="0">
                          <a:latin typeface="Cambria Math"/>
                          <a:ea typeface="Cambria Math"/>
                        </a:rPr>
                        <m:t>𝜃</m:t>
                      </m:r>
                      <m:r>
                        <a:rPr lang="en-GB" sz="1200" b="0" i="1" smtClean="0">
                          <a:latin typeface="Cambria Math"/>
                        </a:rPr>
                        <m:t>𝑠𝑖𝑛</m:t>
                      </m:r>
                      <m:r>
                        <a:rPr lang="en-GB" sz="1200" b="0" i="1" smtClean="0">
                          <a:latin typeface="Cambria Math"/>
                          <a:ea typeface="Cambria Math"/>
                        </a:rPr>
                        <m:t>𝜃</m:t>
                      </m:r>
                      <m:r>
                        <a:rPr lang="en-US" sz="1200" b="0" i="1" smtClean="0">
                          <a:latin typeface="Cambria Math"/>
                          <a:ea typeface="Cambria Math"/>
                        </a:rPr>
                        <m:t>)</m:t>
                      </m:r>
                    </m:oMath>
                  </m:oMathPara>
                </a14:m>
                <a:endParaRPr lang="en-GB" sz="1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3878283" y="1500250"/>
                <a:ext cx="1403205" cy="276999"/>
              </a:xfrm>
              <a:prstGeom prst="rect">
                <a:avLst/>
              </a:prstGeom>
              <a:blipFill>
                <a:blip r:embed="rId2"/>
                <a:stretch>
                  <a:fillRect b="-6522"/>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1371599" y="16824"/>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𝑑𝑦</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1371599" y="16824"/>
                <a:ext cx="768992" cy="501356"/>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029199" y="11875"/>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𝑑𝑥</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5029199" y="11875"/>
                <a:ext cx="768992" cy="501356"/>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p:cxnSp>
        <p:nvCxnSpPr>
          <p:cNvPr id="27" name="Straight Arrow Connector 26"/>
          <p:cNvCxnSpPr/>
          <p:nvPr/>
        </p:nvCxnSpPr>
        <p:spPr>
          <a:xfrm>
            <a:off x="2133599" y="245424"/>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2590799" y="93024"/>
                <a:ext cx="2371162"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𝑷𝒂𝒓𝒂𝒍𝒍𝒆𝒍</m:t>
                      </m:r>
                      <m:r>
                        <a:rPr lang="en-GB" sz="1400" b="0"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2590799" y="93024"/>
                <a:ext cx="2371162" cy="307777"/>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p:cxnSp>
        <p:nvCxnSpPr>
          <p:cNvPr id="29" name="Straight Arrow Connector 28"/>
          <p:cNvCxnSpPr/>
          <p:nvPr/>
        </p:nvCxnSpPr>
        <p:spPr>
          <a:xfrm>
            <a:off x="5791199" y="240475"/>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8012343" y="482930"/>
                <a:ext cx="113165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𝑥</m:t>
                      </m:r>
                      <m:r>
                        <a:rPr lang="en-GB" sz="1600" b="0" i="1" smtClean="0">
                          <a:latin typeface="Cambria Math"/>
                        </a:rPr>
                        <m:t>=</m:t>
                      </m:r>
                      <m:r>
                        <a:rPr lang="en-GB" sz="1600" b="0" i="1" smtClean="0">
                          <a:latin typeface="Cambria Math"/>
                        </a:rPr>
                        <m:t>𝑟𝑐𝑜𝑠</m:t>
                      </m:r>
                      <m:r>
                        <a:rPr lang="en-GB" sz="1600" b="0" i="1" smtClean="0">
                          <a:latin typeface="Cambria Math"/>
                          <a:ea typeface="Cambria Math"/>
                        </a:rPr>
                        <m:t>𝜃</m:t>
                      </m:r>
                    </m:oMath>
                  </m:oMathPara>
                </a14:m>
                <a:endParaRPr lang="en-GB" sz="1600" dirty="0"/>
              </a:p>
            </p:txBody>
          </p:sp>
        </mc:Choice>
        <mc:Fallback xmlns="">
          <p:sp>
            <p:nvSpPr>
              <p:cNvPr id="30" name="TextBox 29"/>
              <p:cNvSpPr txBox="1">
                <a:spLocks noRot="1" noChangeAspect="1" noMove="1" noResize="1" noEditPoints="1" noAdjustHandles="1" noChangeArrowheads="1" noChangeShapeType="1" noTextEdit="1"/>
              </p:cNvSpPr>
              <p:nvPr/>
            </p:nvSpPr>
            <p:spPr>
              <a:xfrm>
                <a:off x="8012343" y="482930"/>
                <a:ext cx="1131656" cy="338554"/>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8029463" y="863930"/>
                <a:ext cx="111453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𝑦</m:t>
                      </m:r>
                      <m:r>
                        <a:rPr lang="en-GB" sz="1600" b="0" i="1" smtClean="0">
                          <a:latin typeface="Cambria Math"/>
                        </a:rPr>
                        <m:t>=</m:t>
                      </m:r>
                      <m:r>
                        <a:rPr lang="en-GB" sz="1600" b="0" i="1" smtClean="0">
                          <a:latin typeface="Cambria Math"/>
                        </a:rPr>
                        <m:t>𝑟𝑠𝑖𝑛</m:t>
                      </m:r>
                      <m:r>
                        <a:rPr lang="en-GB" sz="1600" b="0" i="1" smtClean="0">
                          <a:latin typeface="Cambria Math"/>
                          <a:ea typeface="Cambria Math"/>
                        </a:rPr>
                        <m:t>𝜃</m:t>
                      </m:r>
                    </m:oMath>
                  </m:oMathPara>
                </a14:m>
                <a:endParaRPr lang="en-GB" sz="1600" dirty="0"/>
              </a:p>
            </p:txBody>
          </p:sp>
        </mc:Choice>
        <mc:Fallback xmlns="">
          <p:sp>
            <p:nvSpPr>
              <p:cNvPr id="31" name="TextBox 30"/>
              <p:cNvSpPr txBox="1">
                <a:spLocks noRot="1" noChangeAspect="1" noMove="1" noResize="1" noEditPoints="1" noAdjustHandles="1" noChangeArrowheads="1" noChangeShapeType="1" noTextEdit="1"/>
              </p:cNvSpPr>
              <p:nvPr/>
            </p:nvSpPr>
            <p:spPr>
              <a:xfrm>
                <a:off x="8029463" y="863930"/>
                <a:ext cx="1114536" cy="338554"/>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248400" y="88075"/>
                <a:ext cx="2895600" cy="30777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𝑷𝒆𝒓𝒑𝒆𝒏𝒅𝒊𝒄𝒖𝒍𝒂𝒓</m:t>
                      </m:r>
                      <m:r>
                        <a:rPr lang="en-US" sz="1400" b="1"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6248400" y="88075"/>
                <a:ext cx="2895600" cy="307777"/>
              </a:xfrm>
              <a:prstGeom prst="rect">
                <a:avLst/>
              </a:prstGeom>
              <a:blipFill>
                <a:blip r:embed="rId8"/>
                <a:stretch>
                  <a:fillRect b="-3636"/>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3714008" y="1838696"/>
                <a:ext cx="685800" cy="442942"/>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200" b="0" i="1" smtClean="0">
                              <a:latin typeface="Cambria Math" panose="02040503050406030204" pitchFamily="18" charset="0"/>
                            </a:rPr>
                          </m:ctrlPr>
                        </m:fPr>
                        <m:num>
                          <m:r>
                            <a:rPr lang="en-US" sz="1200" b="0" i="1" smtClean="0">
                              <a:latin typeface="Cambria Math"/>
                            </a:rPr>
                            <m:t>𝑑𝑦</m:t>
                          </m:r>
                        </m:num>
                        <m:den>
                          <m:r>
                            <a:rPr lang="en-US" sz="1200" b="0" i="1" smtClean="0">
                              <a:latin typeface="Cambria Math"/>
                            </a:rPr>
                            <m:t>𝑑</m:t>
                          </m:r>
                          <m:r>
                            <a:rPr lang="en-US" sz="1200" b="0" i="1" smtClean="0">
                              <a:latin typeface="Cambria Math"/>
                              <a:ea typeface="Cambria Math"/>
                            </a:rPr>
                            <m:t>𝜃</m:t>
                          </m:r>
                        </m:den>
                      </m:f>
                      <m:r>
                        <a:rPr lang="en-GB" sz="1200" b="0" i="1" smtClean="0">
                          <a:latin typeface="Cambria Math"/>
                        </a:rPr>
                        <m:t>=</m:t>
                      </m:r>
                    </m:oMath>
                  </m:oMathPara>
                </a14:m>
                <a:endParaRPr lang="en-GB" sz="1200" dirty="0"/>
              </a:p>
            </p:txBody>
          </p:sp>
        </mc:Choice>
        <mc:Fallback xmlns="">
          <p:sp>
            <p:nvSpPr>
              <p:cNvPr id="33" name="TextBox 32"/>
              <p:cNvSpPr txBox="1">
                <a:spLocks noRot="1" noChangeAspect="1" noMove="1" noResize="1" noEditPoints="1" noAdjustHandles="1" noChangeArrowheads="1" noChangeShapeType="1" noTextEdit="1"/>
              </p:cNvSpPr>
              <p:nvPr/>
            </p:nvSpPr>
            <p:spPr>
              <a:xfrm>
                <a:off x="3714008" y="1838696"/>
                <a:ext cx="685800" cy="442942"/>
              </a:xfrm>
              <a:prstGeom prst="rect">
                <a:avLst/>
              </a:prstGeom>
              <a:blipFill>
                <a:blip r:embed="rId9"/>
                <a:stretch>
                  <a:fillRect b="-2778"/>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5076912" y="1938646"/>
                <a:ext cx="1146148" cy="27699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+ 2</m:t>
                      </m:r>
                      <m:r>
                        <a:rPr lang="en-US" sz="1200" b="0" i="1" smtClean="0">
                          <a:latin typeface="Cambria Math"/>
                        </a:rPr>
                        <m:t>𝑐𝑜𝑠</m:t>
                      </m:r>
                      <m:r>
                        <a:rPr lang="en-US" sz="1200" b="0" i="1" smtClean="0">
                          <a:latin typeface="Cambria Math"/>
                        </a:rPr>
                        <m:t>2</m:t>
                      </m:r>
                      <m:r>
                        <a:rPr lang="en-US" sz="1200" b="0" i="1" smtClean="0">
                          <a:latin typeface="Cambria Math"/>
                          <a:ea typeface="Cambria Math"/>
                        </a:rPr>
                        <m:t>𝜃</m:t>
                      </m:r>
                      <m:r>
                        <a:rPr lang="en-US" sz="1200" b="0" i="1" smtClean="0">
                          <a:latin typeface="Cambria Math"/>
                          <a:ea typeface="Cambria Math"/>
                        </a:rPr>
                        <m:t>𝑠𝑖𝑛</m:t>
                      </m:r>
                      <m:r>
                        <a:rPr lang="en-US" sz="1200" b="0" i="1" smtClean="0">
                          <a:latin typeface="Cambria Math"/>
                          <a:ea typeface="Cambria Math"/>
                        </a:rPr>
                        <m:t>𝜃</m:t>
                      </m:r>
                    </m:oMath>
                  </m:oMathPara>
                </a14:m>
                <a:endParaRPr lang="en-GB" sz="1200" dirty="0"/>
              </a:p>
            </p:txBody>
          </p:sp>
        </mc:Choice>
        <mc:Fallback xmlns="">
          <p:sp>
            <p:nvSpPr>
              <p:cNvPr id="34" name="TextBox 33"/>
              <p:cNvSpPr txBox="1">
                <a:spLocks noRot="1" noChangeAspect="1" noMove="1" noResize="1" noEditPoints="1" noAdjustHandles="1" noChangeArrowheads="1" noChangeShapeType="1" noTextEdit="1"/>
              </p:cNvSpPr>
              <p:nvPr/>
            </p:nvSpPr>
            <p:spPr>
              <a:xfrm>
                <a:off x="5076912" y="1938646"/>
                <a:ext cx="1146148" cy="276999"/>
              </a:xfrm>
              <a:prstGeom prst="rect">
                <a:avLst/>
              </a:prstGeom>
              <a:blipFill>
                <a:blip r:embed="rId10"/>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347054" y="1938646"/>
                <a:ext cx="960109"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𝑠𝑖𝑛</m:t>
                      </m:r>
                      <m:r>
                        <a:rPr lang="en-US" sz="1200" b="0" i="1" smtClean="0">
                          <a:latin typeface="Cambria Math"/>
                        </a:rPr>
                        <m:t>2</m:t>
                      </m:r>
                      <m:r>
                        <a:rPr lang="en-US" sz="1200" b="0" i="1" smtClean="0">
                          <a:latin typeface="Cambria Math"/>
                          <a:ea typeface="Cambria Math"/>
                        </a:rPr>
                        <m:t>𝜃</m:t>
                      </m:r>
                      <m:r>
                        <a:rPr lang="en-US" sz="1200" b="0" i="1" smtClean="0">
                          <a:latin typeface="Cambria Math"/>
                          <a:ea typeface="Cambria Math"/>
                        </a:rPr>
                        <m:t>𝑐𝑜𝑠</m:t>
                      </m:r>
                      <m:r>
                        <a:rPr lang="en-US" sz="1200" b="0" i="1" smtClean="0">
                          <a:latin typeface="Cambria Math"/>
                          <a:ea typeface="Cambria Math"/>
                        </a:rPr>
                        <m:t>𝜃</m:t>
                      </m:r>
                    </m:oMath>
                  </m:oMathPara>
                </a14:m>
                <a:endParaRPr lang="en-GB"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347054" y="1938646"/>
                <a:ext cx="960109" cy="276999"/>
              </a:xfrm>
              <a:prstGeom prst="rect">
                <a:avLst/>
              </a:prstGeom>
              <a:blipFill>
                <a:blip r:embed="rId11"/>
                <a:stretch>
                  <a:fillRect/>
                </a:stretch>
              </a:blipFill>
              <a:ln w="25400">
                <a:noFill/>
              </a:ln>
            </p:spPr>
            <p:txBody>
              <a:bodyPr/>
              <a:lstStyle/>
              <a:p>
                <a:r>
                  <a:rPr lang="en-GB">
                    <a:noFill/>
                  </a:rPr>
                  <a:t> </a:t>
                </a:r>
              </a:p>
            </p:txBody>
          </p:sp>
        </mc:Fallback>
      </mc:AlternateContent>
      <p:sp>
        <p:nvSpPr>
          <p:cNvPr id="36" name="TextBox 35"/>
          <p:cNvSpPr txBox="1"/>
          <p:nvPr/>
        </p:nvSpPr>
        <p:spPr>
          <a:xfrm>
            <a:off x="6629400" y="1524000"/>
            <a:ext cx="2079415" cy="276999"/>
          </a:xfrm>
          <a:prstGeom prst="rect">
            <a:avLst/>
          </a:prstGeom>
          <a:noFill/>
        </p:spPr>
        <p:txBody>
          <a:bodyPr wrap="none" rtlCol="0">
            <a:spAutoFit/>
          </a:bodyPr>
          <a:lstStyle/>
          <a:p>
            <a:r>
              <a:rPr lang="en-GB" sz="1200" b="1" u="sng" dirty="0">
                <a:latin typeface="Comic Sans MS" panose="030F0702030302020204" pitchFamily="66" charset="0"/>
              </a:rPr>
              <a:t>Product rule for sin</a:t>
            </a:r>
            <a:r>
              <a:rPr lang="el-GR" sz="1200" b="1" u="sng" dirty="0">
                <a:latin typeface="Comic Sans MS" panose="030F0702030302020204" pitchFamily="66" charset="0"/>
              </a:rPr>
              <a:t>θ</a:t>
            </a:r>
            <a:r>
              <a:rPr lang="en-GB" sz="1200" b="1" u="sng" dirty="0">
                <a:latin typeface="Comic Sans MS" panose="030F0702030302020204" pitchFamily="66" charset="0"/>
              </a:rPr>
              <a:t>cos</a:t>
            </a:r>
            <a:r>
              <a:rPr lang="el-GR" sz="1200" b="1" u="sng" dirty="0">
                <a:latin typeface="Comic Sans MS" panose="030F0702030302020204" pitchFamily="66" charset="0"/>
              </a:rPr>
              <a:t>θ</a:t>
            </a:r>
            <a:endParaRPr lang="en-GB" sz="1200" b="1"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7" name="TextBox 36"/>
              <p:cNvSpPr txBox="1"/>
              <p:nvPr/>
            </p:nvSpPr>
            <p:spPr>
              <a:xfrm>
                <a:off x="6781800" y="1905000"/>
                <a:ext cx="743729"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𝑠𝑖𝑛</m:t>
                      </m:r>
                      <m:r>
                        <a:rPr lang="en-US" sz="1600" b="0" i="1" smtClean="0">
                          <a:latin typeface="Cambria Math"/>
                        </a:rPr>
                        <m:t>2</m:t>
                      </m:r>
                      <m:r>
                        <a:rPr lang="en-GB" sz="1600" b="0" i="1" smtClean="0">
                          <a:latin typeface="Cambria Math"/>
                          <a:ea typeface="Cambria Math"/>
                        </a:rPr>
                        <m:t>𝜃</m:t>
                      </m:r>
                    </m:oMath>
                  </m:oMathPara>
                </a14:m>
                <a:endParaRPr lang="en-GB" sz="1600" dirty="0"/>
              </a:p>
            </p:txBody>
          </p:sp>
        </mc:Choice>
        <mc:Fallback xmlns="">
          <p:sp>
            <p:nvSpPr>
              <p:cNvPr id="37" name="TextBox 36"/>
              <p:cNvSpPr txBox="1">
                <a:spLocks noRot="1" noChangeAspect="1" noMove="1" noResize="1" noEditPoints="1" noAdjustHandles="1" noChangeArrowheads="1" noChangeShapeType="1" noTextEdit="1"/>
              </p:cNvSpPr>
              <p:nvPr/>
            </p:nvSpPr>
            <p:spPr>
              <a:xfrm>
                <a:off x="6781800" y="1905000"/>
                <a:ext cx="743729" cy="338554"/>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7848600" y="1905000"/>
                <a:ext cx="62991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𝑠𝑖𝑛</m:t>
                      </m:r>
                      <m:r>
                        <a:rPr lang="en-GB" sz="1600" b="0" i="1" smtClean="0">
                          <a:latin typeface="Cambria Math"/>
                          <a:ea typeface="Cambria Math"/>
                        </a:rPr>
                        <m:t>𝜃</m:t>
                      </m:r>
                    </m:oMath>
                  </m:oMathPara>
                </a14:m>
                <a:endParaRPr lang="en-GB" sz="1600" dirty="0"/>
              </a:p>
            </p:txBody>
          </p:sp>
        </mc:Choice>
        <mc:Fallback xmlns="">
          <p:sp>
            <p:nvSpPr>
              <p:cNvPr id="38" name="TextBox 37"/>
              <p:cNvSpPr txBox="1">
                <a:spLocks noRot="1" noChangeAspect="1" noMove="1" noResize="1" noEditPoints="1" noAdjustHandles="1" noChangeArrowheads="1" noChangeShapeType="1" noTextEdit="1"/>
              </p:cNvSpPr>
              <p:nvPr/>
            </p:nvSpPr>
            <p:spPr>
              <a:xfrm>
                <a:off x="7848600" y="1905000"/>
                <a:ext cx="629916" cy="338554"/>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6705600" y="2514600"/>
                <a:ext cx="87838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2</m:t>
                      </m:r>
                      <m:r>
                        <a:rPr lang="en-US" sz="1600" b="0" i="1" smtClean="0">
                          <a:latin typeface="Cambria Math"/>
                        </a:rPr>
                        <m:t>𝑐𝑜𝑠</m:t>
                      </m:r>
                      <m:r>
                        <a:rPr lang="en-US" sz="1600" b="0" i="1" smtClean="0">
                          <a:latin typeface="Cambria Math"/>
                        </a:rPr>
                        <m:t>2</m:t>
                      </m:r>
                      <m:r>
                        <a:rPr lang="en-GB" sz="1600" b="0" i="1" smtClean="0">
                          <a:latin typeface="Cambria Math"/>
                          <a:ea typeface="Cambria Math"/>
                        </a:rPr>
                        <m:t>𝜃</m:t>
                      </m:r>
                    </m:oMath>
                  </m:oMathPara>
                </a14:m>
                <a:endParaRPr lang="en-GB"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6705600" y="2514600"/>
                <a:ext cx="878381" cy="338554"/>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7848600" y="2514600"/>
                <a:ext cx="65075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𝑐𝑜𝑠</m:t>
                      </m:r>
                      <m:r>
                        <a:rPr lang="en-GB" sz="1600" b="0" i="1" smtClean="0">
                          <a:latin typeface="Cambria Math"/>
                          <a:ea typeface="Cambria Math"/>
                        </a:rPr>
                        <m:t>𝜃</m:t>
                      </m:r>
                    </m:oMath>
                  </m:oMathPara>
                </a14:m>
                <a:endParaRPr lang="en-GB" sz="1600" dirty="0"/>
              </a:p>
            </p:txBody>
          </p:sp>
        </mc:Choice>
        <mc:Fallback xmlns="">
          <p:sp>
            <p:nvSpPr>
              <p:cNvPr id="40" name="TextBox 39"/>
              <p:cNvSpPr txBox="1">
                <a:spLocks noRot="1" noChangeAspect="1" noMove="1" noResize="1" noEditPoints="1" noAdjustHandles="1" noChangeArrowheads="1" noChangeShapeType="1" noTextEdit="1"/>
              </p:cNvSpPr>
              <p:nvPr/>
            </p:nvSpPr>
            <p:spPr>
              <a:xfrm>
                <a:off x="7848600" y="2514600"/>
                <a:ext cx="650756" cy="338554"/>
              </a:xfrm>
              <a:prstGeom prst="rect">
                <a:avLst/>
              </a:prstGeom>
              <a:blipFill>
                <a:blip r:embed="rId15"/>
                <a:stretch>
                  <a:fillRect/>
                </a:stretch>
              </a:blipFill>
            </p:spPr>
            <p:txBody>
              <a:bodyPr/>
              <a:lstStyle/>
              <a:p>
                <a:r>
                  <a:rPr lang="en-GB">
                    <a:noFill/>
                  </a:rPr>
                  <a:t> </a:t>
                </a:r>
              </a:p>
            </p:txBody>
          </p:sp>
        </mc:Fallback>
      </mc:AlternateContent>
      <p:cxnSp>
        <p:nvCxnSpPr>
          <p:cNvPr id="41" name="Straight Arrow Connector 40"/>
          <p:cNvCxnSpPr/>
          <p:nvPr/>
        </p:nvCxnSpPr>
        <p:spPr>
          <a:xfrm>
            <a:off x="7315200" y="2209800"/>
            <a:ext cx="609600" cy="38100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7315200" y="2209800"/>
            <a:ext cx="609600" cy="38100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p:cNvSpPr txBox="1"/>
              <p:nvPr/>
            </p:nvSpPr>
            <p:spPr>
              <a:xfrm>
                <a:off x="4179125" y="1938646"/>
                <a:ext cx="4572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𝑎</m:t>
                      </m:r>
                      <m:r>
                        <a:rPr lang="en-US" sz="1200" b="0" i="1" smtClean="0">
                          <a:latin typeface="Cambria Math"/>
                        </a:rPr>
                        <m:t>(</m:t>
                      </m:r>
                    </m:oMath>
                  </m:oMathPara>
                </a14:m>
                <a:endParaRPr lang="en-GB" sz="1200" dirty="0"/>
              </a:p>
            </p:txBody>
          </p:sp>
        </mc:Choice>
        <mc:Fallback xmlns="">
          <p:sp>
            <p:nvSpPr>
              <p:cNvPr id="43" name="TextBox 42"/>
              <p:cNvSpPr txBox="1">
                <a:spLocks noRot="1" noChangeAspect="1" noMove="1" noResize="1" noEditPoints="1" noAdjustHandles="1" noChangeArrowheads="1" noChangeShapeType="1" noTextEdit="1"/>
              </p:cNvSpPr>
              <p:nvPr/>
            </p:nvSpPr>
            <p:spPr>
              <a:xfrm>
                <a:off x="4179125" y="1938646"/>
                <a:ext cx="457200" cy="276999"/>
              </a:xfrm>
              <a:prstGeom prst="rect">
                <a:avLst/>
              </a:prstGeom>
              <a:blipFill>
                <a:blip r:embed="rId16"/>
                <a:stretch>
                  <a:fillRect b="-888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6011175" y="1916978"/>
                <a:ext cx="284052" cy="27699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m:t>
                      </m:r>
                    </m:oMath>
                  </m:oMathPara>
                </a14:m>
                <a:endParaRPr lang="en-GB" sz="1200" dirty="0"/>
              </a:p>
            </p:txBody>
          </p:sp>
        </mc:Choice>
        <mc:Fallback xmlns="">
          <p:sp>
            <p:nvSpPr>
              <p:cNvPr id="44" name="TextBox 43"/>
              <p:cNvSpPr txBox="1">
                <a:spLocks noRot="1" noChangeAspect="1" noMove="1" noResize="1" noEditPoints="1" noAdjustHandles="1" noChangeArrowheads="1" noChangeShapeType="1" noTextEdit="1"/>
              </p:cNvSpPr>
              <p:nvPr/>
            </p:nvSpPr>
            <p:spPr>
              <a:xfrm>
                <a:off x="6011175" y="1916978"/>
                <a:ext cx="284052" cy="276999"/>
              </a:xfrm>
              <a:prstGeom prst="rect">
                <a:avLst/>
              </a:prstGeom>
              <a:blipFill>
                <a:blip r:embed="rId17"/>
                <a:stretch>
                  <a:fillRect b="-6522"/>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3352800" y="3429000"/>
                <a:ext cx="1298368"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2</m:t>
                      </m:r>
                      <m:r>
                        <a:rPr lang="en-US" sz="1200" b="0" i="1" smtClean="0">
                          <a:latin typeface="Cambria Math"/>
                          <a:ea typeface="Cambria Math"/>
                        </a:rPr>
                        <m:t>𝑠𝑖𝑛</m:t>
                      </m:r>
                      <m:r>
                        <a:rPr lang="en-US" sz="1200" b="0" i="1" smtClean="0">
                          <a:latin typeface="Cambria Math"/>
                          <a:ea typeface="Cambria Math"/>
                        </a:rPr>
                        <m:t>𝜃</m:t>
                      </m:r>
                      <m:r>
                        <a:rPr lang="en-US" sz="1200" b="0" i="1" smtClean="0">
                          <a:latin typeface="Cambria Math"/>
                          <a:ea typeface="Cambria Math"/>
                        </a:rPr>
                        <m:t>𝑐𝑜𝑠</m:t>
                      </m:r>
                      <m:r>
                        <a:rPr lang="en-US" sz="1200" b="0" i="1" smtClean="0">
                          <a:latin typeface="Cambria Math"/>
                          <a:ea typeface="Cambria Math"/>
                        </a:rPr>
                        <m:t>𝜃</m:t>
                      </m:r>
                      <m:r>
                        <a:rPr lang="en-US" sz="1200" b="0" i="1" smtClean="0">
                          <a:latin typeface="Cambria Math"/>
                          <a:ea typeface="Cambria Math"/>
                        </a:rPr>
                        <m:t>𝑐𝑜𝑠</m:t>
                      </m:r>
                      <m:r>
                        <a:rPr lang="en-US" sz="1200" b="0" i="1" smtClean="0">
                          <a:latin typeface="Cambria Math"/>
                          <a:ea typeface="Cambria Math"/>
                        </a:rPr>
                        <m:t>𝜃</m:t>
                      </m:r>
                    </m:oMath>
                  </m:oMathPara>
                </a14:m>
                <a:endParaRPr lang="en-GB" sz="1200" dirty="0"/>
              </a:p>
            </p:txBody>
          </p:sp>
        </mc:Choice>
        <mc:Fallback xmlns="">
          <p:sp>
            <p:nvSpPr>
              <p:cNvPr id="45" name="TextBox 44"/>
              <p:cNvSpPr txBox="1">
                <a:spLocks noRot="1" noChangeAspect="1" noMove="1" noResize="1" noEditPoints="1" noAdjustHandles="1" noChangeArrowheads="1" noChangeShapeType="1" noTextEdit="1"/>
              </p:cNvSpPr>
              <p:nvPr/>
            </p:nvSpPr>
            <p:spPr>
              <a:xfrm>
                <a:off x="3352800" y="3429000"/>
                <a:ext cx="1298368" cy="276999"/>
              </a:xfrm>
              <a:prstGeom prst="rect">
                <a:avLst/>
              </a:prstGeom>
              <a:blipFill>
                <a:blip r:embed="rId18"/>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4419600" y="3429000"/>
                <a:ext cx="19050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+ 2</m:t>
                      </m:r>
                      <m:d>
                        <m:dPr>
                          <m:ctrlPr>
                            <a:rPr lang="en-US" sz="1200" b="0" i="1" smtClean="0">
                              <a:latin typeface="Cambria Math" panose="02040503050406030204" pitchFamily="18" charset="0"/>
                              <a:ea typeface="Cambria Math"/>
                            </a:rPr>
                          </m:ctrlPr>
                        </m:dPr>
                        <m:e>
                          <m:r>
                            <a:rPr lang="en-US" sz="1200" b="0" i="1" smtClean="0">
                              <a:latin typeface="Cambria Math"/>
                              <a:ea typeface="Cambria Math"/>
                            </a:rPr>
                            <m:t>2</m:t>
                          </m:r>
                          <m:sSup>
                            <m:sSupPr>
                              <m:ctrlPr>
                                <a:rPr lang="en-US" sz="1200" b="0" i="1" smtClean="0">
                                  <a:latin typeface="Cambria Math" panose="02040503050406030204" pitchFamily="18" charset="0"/>
                                  <a:ea typeface="Cambria Math"/>
                                </a:rPr>
                              </m:ctrlPr>
                            </m:sSupPr>
                            <m:e>
                              <m:r>
                                <a:rPr lang="en-US" sz="1200" b="0" i="1" smtClean="0">
                                  <a:latin typeface="Cambria Math"/>
                                  <a:ea typeface="Cambria Math"/>
                                </a:rPr>
                                <m:t>𝑐𝑜𝑠</m:t>
                              </m:r>
                            </m:e>
                            <m:sup>
                              <m:r>
                                <a:rPr lang="en-US" sz="1200" b="0" i="1" smtClean="0">
                                  <a:latin typeface="Cambria Math"/>
                                  <a:ea typeface="Cambria Math"/>
                                </a:rPr>
                                <m:t>2</m:t>
                              </m:r>
                            </m:sup>
                          </m:sSup>
                          <m:r>
                            <a:rPr lang="en-US" sz="1200" b="0" i="1" smtClean="0">
                              <a:latin typeface="Cambria Math"/>
                              <a:ea typeface="Cambria Math"/>
                            </a:rPr>
                            <m:t>𝜃</m:t>
                          </m:r>
                          <m:r>
                            <a:rPr lang="en-US" sz="1200" b="0" i="1" smtClean="0">
                              <a:latin typeface="Cambria Math"/>
                              <a:ea typeface="Cambria Math"/>
                            </a:rPr>
                            <m:t>−1</m:t>
                          </m:r>
                        </m:e>
                      </m:d>
                      <m:r>
                        <a:rPr lang="en-US" sz="1200" b="0" i="1" smtClean="0">
                          <a:latin typeface="Cambria Math"/>
                          <a:ea typeface="Cambria Math"/>
                        </a:rPr>
                        <m:t>𝑠𝑖𝑛</m:t>
                      </m:r>
                      <m:r>
                        <a:rPr lang="en-US" sz="1200" b="0" i="1" smtClean="0">
                          <a:latin typeface="Cambria Math"/>
                          <a:ea typeface="Cambria Math"/>
                        </a:rPr>
                        <m:t>𝜃</m:t>
                      </m:r>
                      <m:r>
                        <a:rPr lang="en-US" sz="1200" b="0" i="1" smtClean="0">
                          <a:latin typeface="Cambria Math"/>
                          <a:ea typeface="Cambria Math"/>
                        </a:rPr>
                        <m:t>=0</m:t>
                      </m:r>
                    </m:oMath>
                  </m:oMathPara>
                </a14:m>
                <a:endParaRPr lang="en-GB" sz="1200" dirty="0"/>
              </a:p>
            </p:txBody>
          </p:sp>
        </mc:Choice>
        <mc:Fallback xmlns="">
          <p:sp>
            <p:nvSpPr>
              <p:cNvPr id="46" name="TextBox 45"/>
              <p:cNvSpPr txBox="1">
                <a:spLocks noRot="1" noChangeAspect="1" noMove="1" noResize="1" noEditPoints="1" noAdjustHandles="1" noChangeArrowheads="1" noChangeShapeType="1" noTextEdit="1"/>
              </p:cNvSpPr>
              <p:nvPr/>
            </p:nvSpPr>
            <p:spPr>
              <a:xfrm>
                <a:off x="4419600" y="3429000"/>
                <a:ext cx="1905000" cy="276999"/>
              </a:xfrm>
              <a:prstGeom prst="rect">
                <a:avLst/>
              </a:prstGeom>
              <a:blipFill>
                <a:blip r:embed="rId19"/>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4114800" y="2971800"/>
                <a:ext cx="22860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rPr>
                        <m:t>𝑠𝑖𝑛</m:t>
                      </m:r>
                      <m:r>
                        <a:rPr lang="en-US" sz="1200" i="1" smtClean="0">
                          <a:latin typeface="Cambria Math"/>
                        </a:rPr>
                        <m:t>2</m:t>
                      </m:r>
                      <m:r>
                        <a:rPr lang="en-US" sz="1200" i="1">
                          <a:latin typeface="Cambria Math"/>
                          <a:ea typeface="Cambria Math"/>
                        </a:rPr>
                        <m:t>𝜃</m:t>
                      </m:r>
                      <m:r>
                        <a:rPr lang="en-US" sz="1200" i="1">
                          <a:latin typeface="Cambria Math"/>
                          <a:ea typeface="Cambria Math"/>
                        </a:rPr>
                        <m:t>𝑐𝑜𝑠</m:t>
                      </m:r>
                      <m:r>
                        <a:rPr lang="en-US" sz="1200" i="1">
                          <a:latin typeface="Cambria Math"/>
                          <a:ea typeface="Cambria Math"/>
                        </a:rPr>
                        <m:t>𝜃</m:t>
                      </m:r>
                      <m:r>
                        <a:rPr lang="en-US" sz="1200" b="0" i="1" smtClean="0">
                          <a:latin typeface="Cambria Math"/>
                          <a:ea typeface="Cambria Math"/>
                        </a:rPr>
                        <m:t>+</m:t>
                      </m:r>
                      <m:r>
                        <a:rPr lang="en-US" sz="1200" b="0" i="1" smtClean="0">
                          <a:latin typeface="Cambria Math"/>
                        </a:rPr>
                        <m:t>2</m:t>
                      </m:r>
                      <m:r>
                        <a:rPr lang="en-US" sz="1200" b="0" i="1" smtClean="0">
                          <a:latin typeface="Cambria Math"/>
                        </a:rPr>
                        <m:t>𝑐𝑜𝑠</m:t>
                      </m:r>
                      <m:r>
                        <a:rPr lang="en-US" sz="1200" b="0" i="1" smtClean="0">
                          <a:latin typeface="Cambria Math"/>
                        </a:rPr>
                        <m:t>2</m:t>
                      </m:r>
                      <m:r>
                        <a:rPr lang="en-US" sz="1200" b="0" i="1" smtClean="0">
                          <a:latin typeface="Cambria Math"/>
                          <a:ea typeface="Cambria Math"/>
                        </a:rPr>
                        <m:t>𝜃</m:t>
                      </m:r>
                      <m:r>
                        <a:rPr lang="en-US" sz="1200" b="0" i="1" smtClean="0">
                          <a:latin typeface="Cambria Math"/>
                          <a:ea typeface="Cambria Math"/>
                        </a:rPr>
                        <m:t>𝑠𝑖𝑛</m:t>
                      </m:r>
                      <m:r>
                        <a:rPr lang="en-US" sz="1200" b="0" i="1" smtClean="0">
                          <a:latin typeface="Cambria Math"/>
                          <a:ea typeface="Cambria Math"/>
                        </a:rPr>
                        <m:t>𝜃</m:t>
                      </m:r>
                      <m:r>
                        <a:rPr lang="en-US" sz="1200" b="0" i="1" smtClean="0">
                          <a:latin typeface="Cambria Math"/>
                          <a:ea typeface="Cambria Math"/>
                        </a:rPr>
                        <m:t>=0</m:t>
                      </m:r>
                    </m:oMath>
                  </m:oMathPara>
                </a14:m>
                <a:endParaRPr lang="en-GB" sz="1200" dirty="0"/>
              </a:p>
            </p:txBody>
          </p:sp>
        </mc:Choice>
        <mc:Fallback xmlns="">
          <p:sp>
            <p:nvSpPr>
              <p:cNvPr id="47" name="TextBox 46"/>
              <p:cNvSpPr txBox="1">
                <a:spLocks noRot="1" noChangeAspect="1" noMove="1" noResize="1" noEditPoints="1" noAdjustHandles="1" noChangeArrowheads="1" noChangeShapeType="1" noTextEdit="1"/>
              </p:cNvSpPr>
              <p:nvPr/>
            </p:nvSpPr>
            <p:spPr>
              <a:xfrm>
                <a:off x="4114800" y="2971800"/>
                <a:ext cx="2286000" cy="276999"/>
              </a:xfrm>
              <a:prstGeom prst="rect">
                <a:avLst/>
              </a:prstGeom>
              <a:blipFill>
                <a:blip r:embed="rId20"/>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3517076" y="3886200"/>
                <a:ext cx="28194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2</m:t>
                      </m:r>
                      <m:r>
                        <a:rPr lang="en-US" sz="1200" b="0" i="1" smtClean="0">
                          <a:latin typeface="Cambria Math"/>
                          <a:ea typeface="Cambria Math"/>
                        </a:rPr>
                        <m:t>𝑠𝑖𝑛</m:t>
                      </m:r>
                      <m:r>
                        <a:rPr lang="en-US" sz="1200" b="0" i="1" smtClean="0">
                          <a:latin typeface="Cambria Math"/>
                          <a:ea typeface="Cambria Math"/>
                        </a:rPr>
                        <m:t>𝜃</m:t>
                      </m:r>
                      <m:r>
                        <a:rPr lang="en-US" sz="1200" b="0" i="1" smtClean="0">
                          <a:latin typeface="Cambria Math"/>
                          <a:ea typeface="Cambria Math"/>
                        </a:rPr>
                        <m:t>𝑐𝑜</m:t>
                      </m:r>
                      <m:sSup>
                        <m:sSupPr>
                          <m:ctrlPr>
                            <a:rPr lang="en-US" sz="1200" b="0" i="1" smtClean="0">
                              <a:latin typeface="Cambria Math" panose="02040503050406030204" pitchFamily="18" charset="0"/>
                              <a:ea typeface="Cambria Math"/>
                            </a:rPr>
                          </m:ctrlPr>
                        </m:sSupPr>
                        <m:e>
                          <m:r>
                            <a:rPr lang="en-US" sz="1200" b="0" i="1" smtClean="0">
                              <a:latin typeface="Cambria Math"/>
                              <a:ea typeface="Cambria Math"/>
                            </a:rPr>
                            <m:t>𝑠</m:t>
                          </m:r>
                        </m:e>
                        <m:sup>
                          <m:r>
                            <a:rPr lang="en-US" sz="1200" b="0" i="1" smtClean="0">
                              <a:latin typeface="Cambria Math"/>
                              <a:ea typeface="Cambria Math"/>
                            </a:rPr>
                            <m:t>2</m:t>
                          </m:r>
                        </m:sup>
                      </m:sSup>
                      <m:r>
                        <a:rPr lang="en-US" sz="1200" b="0" i="1" smtClean="0">
                          <a:latin typeface="Cambria Math"/>
                          <a:ea typeface="Cambria Math"/>
                        </a:rPr>
                        <m:t>𝜃</m:t>
                      </m:r>
                      <m:r>
                        <a:rPr lang="en-US" sz="1200" b="0" i="1" smtClean="0">
                          <a:latin typeface="Cambria Math"/>
                          <a:ea typeface="Cambria Math"/>
                        </a:rPr>
                        <m:t>+4</m:t>
                      </m:r>
                      <m:sSup>
                        <m:sSupPr>
                          <m:ctrlPr>
                            <a:rPr lang="en-US" sz="1200" b="0" i="1" smtClean="0">
                              <a:latin typeface="Cambria Math" panose="02040503050406030204" pitchFamily="18" charset="0"/>
                              <a:ea typeface="Cambria Math"/>
                            </a:rPr>
                          </m:ctrlPr>
                        </m:sSupPr>
                        <m:e>
                          <m:r>
                            <a:rPr lang="en-US" sz="1200" b="0" i="1" smtClean="0">
                              <a:latin typeface="Cambria Math"/>
                              <a:ea typeface="Cambria Math"/>
                            </a:rPr>
                            <m:t>𝑐𝑜𝑠</m:t>
                          </m:r>
                        </m:e>
                        <m:sup>
                          <m:r>
                            <a:rPr lang="en-US" sz="1200" b="0" i="1" smtClean="0">
                              <a:latin typeface="Cambria Math"/>
                              <a:ea typeface="Cambria Math"/>
                            </a:rPr>
                            <m:t>2</m:t>
                          </m:r>
                        </m:sup>
                      </m:sSup>
                      <m:r>
                        <a:rPr lang="en-US" sz="1200" b="0" i="1" smtClean="0">
                          <a:latin typeface="Cambria Math"/>
                          <a:ea typeface="Cambria Math"/>
                        </a:rPr>
                        <m:t>𝜃</m:t>
                      </m:r>
                      <m:r>
                        <a:rPr lang="en-US" sz="1200" b="0" i="1" smtClean="0">
                          <a:latin typeface="Cambria Math"/>
                          <a:ea typeface="Cambria Math"/>
                        </a:rPr>
                        <m:t>𝑠𝑖𝑛</m:t>
                      </m:r>
                      <m:r>
                        <a:rPr lang="en-US" sz="1200" b="0" i="1" smtClean="0">
                          <a:latin typeface="Cambria Math"/>
                          <a:ea typeface="Cambria Math"/>
                        </a:rPr>
                        <m:t>𝜃</m:t>
                      </m:r>
                      <m:r>
                        <a:rPr lang="en-US" sz="1200" b="0" i="1" smtClean="0">
                          <a:latin typeface="Cambria Math"/>
                          <a:ea typeface="Cambria Math"/>
                        </a:rPr>
                        <m:t>−2</m:t>
                      </m:r>
                      <m:r>
                        <a:rPr lang="en-US" sz="1200" b="0" i="1" smtClean="0">
                          <a:latin typeface="Cambria Math"/>
                          <a:ea typeface="Cambria Math"/>
                        </a:rPr>
                        <m:t>𝑠𝑖𝑛</m:t>
                      </m:r>
                      <m:r>
                        <a:rPr lang="en-US" sz="1200" b="0" i="1" smtClean="0">
                          <a:latin typeface="Cambria Math"/>
                          <a:ea typeface="Cambria Math"/>
                        </a:rPr>
                        <m:t>𝜃</m:t>
                      </m:r>
                      <m:r>
                        <a:rPr lang="en-US" sz="1200" b="0" i="1" smtClean="0">
                          <a:latin typeface="Cambria Math"/>
                          <a:ea typeface="Cambria Math"/>
                        </a:rPr>
                        <m:t>=0</m:t>
                      </m:r>
                    </m:oMath>
                  </m:oMathPara>
                </a14:m>
                <a:endParaRPr lang="en-GB" sz="1200" dirty="0"/>
              </a:p>
            </p:txBody>
          </p:sp>
        </mc:Choice>
        <mc:Fallback xmlns="">
          <p:sp>
            <p:nvSpPr>
              <p:cNvPr id="49" name="TextBox 48"/>
              <p:cNvSpPr txBox="1">
                <a:spLocks noRot="1" noChangeAspect="1" noMove="1" noResize="1" noEditPoints="1" noAdjustHandles="1" noChangeArrowheads="1" noChangeShapeType="1" noTextEdit="1"/>
              </p:cNvSpPr>
              <p:nvPr/>
            </p:nvSpPr>
            <p:spPr>
              <a:xfrm>
                <a:off x="3517076" y="3886200"/>
                <a:ext cx="2819400" cy="276999"/>
              </a:xfrm>
              <a:prstGeom prst="rect">
                <a:avLst/>
              </a:prstGeom>
              <a:blipFill>
                <a:blip r:embed="rId21"/>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4495800" y="4343400"/>
                <a:ext cx="18288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6</m:t>
                      </m:r>
                      <m:r>
                        <a:rPr lang="en-US" sz="1200" b="0" i="1" smtClean="0">
                          <a:latin typeface="Cambria Math"/>
                          <a:ea typeface="Cambria Math"/>
                        </a:rPr>
                        <m:t>𝑠𝑖𝑛</m:t>
                      </m:r>
                      <m:r>
                        <a:rPr lang="en-US" sz="1200" b="0" i="1" smtClean="0">
                          <a:latin typeface="Cambria Math"/>
                          <a:ea typeface="Cambria Math"/>
                        </a:rPr>
                        <m:t>𝜃</m:t>
                      </m:r>
                      <m:r>
                        <a:rPr lang="en-US" sz="1200" b="0" i="1" smtClean="0">
                          <a:latin typeface="Cambria Math"/>
                          <a:ea typeface="Cambria Math"/>
                        </a:rPr>
                        <m:t>𝑐𝑜</m:t>
                      </m:r>
                      <m:sSup>
                        <m:sSupPr>
                          <m:ctrlPr>
                            <a:rPr lang="en-US" sz="1200" b="0" i="1" smtClean="0">
                              <a:latin typeface="Cambria Math" panose="02040503050406030204" pitchFamily="18" charset="0"/>
                              <a:ea typeface="Cambria Math"/>
                            </a:rPr>
                          </m:ctrlPr>
                        </m:sSupPr>
                        <m:e>
                          <m:r>
                            <a:rPr lang="en-US" sz="1200" b="0" i="1" smtClean="0">
                              <a:latin typeface="Cambria Math"/>
                              <a:ea typeface="Cambria Math"/>
                            </a:rPr>
                            <m:t>𝑠</m:t>
                          </m:r>
                        </m:e>
                        <m:sup>
                          <m:r>
                            <a:rPr lang="en-US" sz="1200" b="0" i="1" smtClean="0">
                              <a:latin typeface="Cambria Math"/>
                              <a:ea typeface="Cambria Math"/>
                            </a:rPr>
                            <m:t>2</m:t>
                          </m:r>
                        </m:sup>
                      </m:sSup>
                      <m:r>
                        <a:rPr lang="en-US" sz="1200" b="0" i="1" smtClean="0">
                          <a:latin typeface="Cambria Math"/>
                          <a:ea typeface="Cambria Math"/>
                        </a:rPr>
                        <m:t>𝜃</m:t>
                      </m:r>
                      <m:r>
                        <a:rPr lang="en-US" sz="1200" b="0" i="1" smtClean="0">
                          <a:latin typeface="Cambria Math"/>
                          <a:ea typeface="Cambria Math"/>
                        </a:rPr>
                        <m:t>−2</m:t>
                      </m:r>
                      <m:r>
                        <a:rPr lang="en-US" sz="1200" b="0" i="1" smtClean="0">
                          <a:latin typeface="Cambria Math"/>
                          <a:ea typeface="Cambria Math"/>
                        </a:rPr>
                        <m:t>𝑠𝑖𝑛</m:t>
                      </m:r>
                      <m:r>
                        <a:rPr lang="en-US" sz="1200" b="0" i="1" smtClean="0">
                          <a:latin typeface="Cambria Math"/>
                          <a:ea typeface="Cambria Math"/>
                        </a:rPr>
                        <m:t>𝜃</m:t>
                      </m:r>
                      <m:r>
                        <a:rPr lang="en-US" sz="1200" b="0" i="1" smtClean="0">
                          <a:latin typeface="Cambria Math"/>
                          <a:ea typeface="Cambria Math"/>
                        </a:rPr>
                        <m:t>=0</m:t>
                      </m:r>
                    </m:oMath>
                  </m:oMathPara>
                </a14:m>
                <a:endParaRPr lang="en-GB" sz="1200" dirty="0"/>
              </a:p>
            </p:txBody>
          </p:sp>
        </mc:Choice>
        <mc:Fallback xmlns="">
          <p:sp>
            <p:nvSpPr>
              <p:cNvPr id="50" name="TextBox 49"/>
              <p:cNvSpPr txBox="1">
                <a:spLocks noRot="1" noChangeAspect="1" noMove="1" noResize="1" noEditPoints="1" noAdjustHandles="1" noChangeArrowheads="1" noChangeShapeType="1" noTextEdit="1"/>
              </p:cNvSpPr>
              <p:nvPr/>
            </p:nvSpPr>
            <p:spPr>
              <a:xfrm>
                <a:off x="4495800" y="4343400"/>
                <a:ext cx="1828800" cy="276999"/>
              </a:xfrm>
              <a:prstGeom prst="rect">
                <a:avLst/>
              </a:prstGeom>
              <a:blipFill>
                <a:blip r:embed="rId22"/>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4515592" y="4797631"/>
                <a:ext cx="183078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2</m:t>
                      </m:r>
                      <m:r>
                        <a:rPr lang="en-US" sz="1200" b="0" i="1" smtClean="0">
                          <a:latin typeface="Cambria Math"/>
                          <a:ea typeface="Cambria Math"/>
                        </a:rPr>
                        <m:t>𝑠𝑖𝑛</m:t>
                      </m:r>
                      <m:r>
                        <a:rPr lang="en-US" sz="1200" b="0" i="1" smtClean="0">
                          <a:latin typeface="Cambria Math"/>
                          <a:ea typeface="Cambria Math"/>
                        </a:rPr>
                        <m:t>𝜃</m:t>
                      </m:r>
                      <m:r>
                        <a:rPr lang="en-US" sz="1200" b="0" i="1" smtClean="0">
                          <a:latin typeface="Cambria Math"/>
                          <a:ea typeface="Cambria Math"/>
                        </a:rPr>
                        <m:t>(3</m:t>
                      </m:r>
                      <m:r>
                        <a:rPr lang="en-US" sz="1200" b="0" i="1" smtClean="0">
                          <a:latin typeface="Cambria Math"/>
                          <a:ea typeface="Cambria Math"/>
                        </a:rPr>
                        <m:t>𝑐𝑜</m:t>
                      </m:r>
                      <m:sSup>
                        <m:sSupPr>
                          <m:ctrlPr>
                            <a:rPr lang="en-US" sz="1200" b="0" i="1" smtClean="0">
                              <a:latin typeface="Cambria Math" panose="02040503050406030204" pitchFamily="18" charset="0"/>
                              <a:ea typeface="Cambria Math"/>
                            </a:rPr>
                          </m:ctrlPr>
                        </m:sSupPr>
                        <m:e>
                          <m:r>
                            <a:rPr lang="en-US" sz="1200" b="0" i="1" smtClean="0">
                              <a:latin typeface="Cambria Math"/>
                              <a:ea typeface="Cambria Math"/>
                            </a:rPr>
                            <m:t>𝑠</m:t>
                          </m:r>
                        </m:e>
                        <m:sup>
                          <m:r>
                            <a:rPr lang="en-US" sz="1200" b="0" i="1" smtClean="0">
                              <a:latin typeface="Cambria Math"/>
                              <a:ea typeface="Cambria Math"/>
                            </a:rPr>
                            <m:t>2</m:t>
                          </m:r>
                        </m:sup>
                      </m:sSup>
                      <m:r>
                        <a:rPr lang="en-US" sz="1200" b="0" i="1" smtClean="0">
                          <a:latin typeface="Cambria Math"/>
                          <a:ea typeface="Cambria Math"/>
                        </a:rPr>
                        <m:t>𝜃</m:t>
                      </m:r>
                      <m:r>
                        <a:rPr lang="en-US" sz="1200" b="0" i="1" smtClean="0">
                          <a:latin typeface="Cambria Math"/>
                          <a:ea typeface="Cambria Math"/>
                        </a:rPr>
                        <m:t>−1)=0</m:t>
                      </m:r>
                    </m:oMath>
                  </m:oMathPara>
                </a14:m>
                <a:endParaRPr lang="en-GB" sz="1200" dirty="0"/>
              </a:p>
            </p:txBody>
          </p:sp>
        </mc:Choice>
        <mc:Fallback xmlns="">
          <p:sp>
            <p:nvSpPr>
              <p:cNvPr id="51" name="TextBox 50"/>
              <p:cNvSpPr txBox="1">
                <a:spLocks noRot="1" noChangeAspect="1" noMove="1" noResize="1" noEditPoints="1" noAdjustHandles="1" noChangeArrowheads="1" noChangeShapeType="1" noTextEdit="1"/>
              </p:cNvSpPr>
              <p:nvPr/>
            </p:nvSpPr>
            <p:spPr>
              <a:xfrm>
                <a:off x="4515592" y="4797631"/>
                <a:ext cx="1830780" cy="276999"/>
              </a:xfrm>
              <a:prstGeom prst="rect">
                <a:avLst/>
              </a:prstGeom>
              <a:blipFill>
                <a:blip r:embed="rId23"/>
                <a:stretch>
                  <a:fillRect b="-11111"/>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3596244" y="5427024"/>
                <a:ext cx="1115291"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2</m:t>
                      </m:r>
                      <m:r>
                        <a:rPr lang="en-US" sz="1200" b="0" i="1" smtClean="0">
                          <a:latin typeface="Cambria Math"/>
                          <a:ea typeface="Cambria Math"/>
                        </a:rPr>
                        <m:t>𝑠𝑖𝑛</m:t>
                      </m:r>
                      <m:r>
                        <a:rPr lang="en-US" sz="1200" b="0" i="1" smtClean="0">
                          <a:latin typeface="Cambria Math"/>
                          <a:ea typeface="Cambria Math"/>
                        </a:rPr>
                        <m:t>𝜃</m:t>
                      </m:r>
                      <m:r>
                        <a:rPr lang="en-US" sz="1200" b="0" i="1" smtClean="0">
                          <a:latin typeface="Cambria Math"/>
                          <a:ea typeface="Cambria Math"/>
                        </a:rPr>
                        <m:t>=0</m:t>
                      </m:r>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3596244" y="5427024"/>
                <a:ext cx="1115291" cy="276999"/>
              </a:xfrm>
              <a:prstGeom prst="rect">
                <a:avLst/>
              </a:prstGeom>
              <a:blipFill>
                <a:blip r:embed="rId24"/>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5140037" y="5306291"/>
                <a:ext cx="1115291" cy="439223"/>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ea typeface="Cambria Math"/>
                            </a:rPr>
                          </m:ctrlPr>
                        </m:sSupPr>
                        <m:e>
                          <m:r>
                            <a:rPr lang="en-US" sz="1200" b="0" i="1" smtClean="0">
                              <a:latin typeface="Cambria Math"/>
                              <a:ea typeface="Cambria Math"/>
                            </a:rPr>
                            <m:t>𝑐𝑜𝑠</m:t>
                          </m:r>
                        </m:e>
                        <m:sup>
                          <m:r>
                            <a:rPr lang="en-US" sz="1200" b="0" i="1" smtClean="0">
                              <a:latin typeface="Cambria Math"/>
                              <a:ea typeface="Cambria Math"/>
                            </a:rPr>
                            <m:t>2</m:t>
                          </m:r>
                        </m:sup>
                      </m:sSup>
                      <m:r>
                        <a:rPr lang="en-US" sz="1200" b="0" i="1" smtClean="0">
                          <a:latin typeface="Cambria Math"/>
                          <a:ea typeface="Cambria Math"/>
                        </a:rPr>
                        <m:t>𝜃</m:t>
                      </m:r>
                      <m:r>
                        <a:rPr lang="en-US" sz="1200" b="0" i="1" smtClean="0">
                          <a:latin typeface="Cambria Math"/>
                          <a:ea typeface="Cambria Math"/>
                        </a:rPr>
                        <m:t>=</m:t>
                      </m:r>
                      <m:f>
                        <m:fPr>
                          <m:ctrlPr>
                            <a:rPr lang="en-US" sz="1200" b="0" i="1" smtClean="0">
                              <a:latin typeface="Cambria Math" panose="02040503050406030204" pitchFamily="18" charset="0"/>
                              <a:ea typeface="Cambria Math"/>
                            </a:rPr>
                          </m:ctrlPr>
                        </m:fPr>
                        <m:num>
                          <m:r>
                            <a:rPr lang="en-US" sz="1200" b="0" i="1" smtClean="0">
                              <a:latin typeface="Cambria Math"/>
                              <a:ea typeface="Cambria Math"/>
                            </a:rPr>
                            <m:t>1</m:t>
                          </m:r>
                        </m:num>
                        <m:den>
                          <m:r>
                            <a:rPr lang="en-US" sz="1200" b="0" i="1" smtClean="0">
                              <a:latin typeface="Cambria Math"/>
                              <a:ea typeface="Cambria Math"/>
                            </a:rPr>
                            <m:t>3</m:t>
                          </m:r>
                        </m:den>
                      </m:f>
                    </m:oMath>
                  </m:oMathPara>
                </a14:m>
                <a:endParaRPr lang="en-GB" sz="1200" dirty="0"/>
              </a:p>
            </p:txBody>
          </p:sp>
        </mc:Choice>
        <mc:Fallback xmlns="">
          <p:sp>
            <p:nvSpPr>
              <p:cNvPr id="53" name="TextBox 52"/>
              <p:cNvSpPr txBox="1">
                <a:spLocks noRot="1" noChangeAspect="1" noMove="1" noResize="1" noEditPoints="1" noAdjustHandles="1" noChangeArrowheads="1" noChangeShapeType="1" noTextEdit="1"/>
              </p:cNvSpPr>
              <p:nvPr/>
            </p:nvSpPr>
            <p:spPr>
              <a:xfrm>
                <a:off x="5140037" y="5306291"/>
                <a:ext cx="1115291" cy="439223"/>
              </a:xfrm>
              <a:prstGeom prst="rect">
                <a:avLst/>
              </a:prstGeom>
              <a:blipFill>
                <a:blip r:embed="rId25"/>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5226133" y="5753595"/>
                <a:ext cx="1115291" cy="47378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𝑐𝑜𝑠</m:t>
                      </m:r>
                      <m:r>
                        <a:rPr lang="en-US" sz="1200" b="0" i="1" smtClean="0">
                          <a:latin typeface="Cambria Math"/>
                          <a:ea typeface="Cambria Math"/>
                        </a:rPr>
                        <m:t>𝜃</m:t>
                      </m:r>
                      <m:r>
                        <a:rPr lang="en-US" sz="1200" b="0" i="1" smtClean="0">
                          <a:latin typeface="Cambria Math"/>
                          <a:ea typeface="Cambria Math"/>
                        </a:rPr>
                        <m:t>=</m:t>
                      </m:r>
                      <m:f>
                        <m:fPr>
                          <m:ctrlPr>
                            <a:rPr lang="en-US" sz="1200" b="0" i="1" smtClean="0">
                              <a:latin typeface="Cambria Math" panose="02040503050406030204" pitchFamily="18" charset="0"/>
                              <a:ea typeface="Cambria Math"/>
                            </a:rPr>
                          </m:ctrlPr>
                        </m:fPr>
                        <m:num>
                          <m:r>
                            <a:rPr lang="en-US" sz="1200" b="0" i="1" smtClean="0">
                              <a:latin typeface="Cambria Math"/>
                              <a:ea typeface="Cambria Math"/>
                            </a:rPr>
                            <m:t>1</m:t>
                          </m:r>
                        </m:num>
                        <m:den>
                          <m:rad>
                            <m:radPr>
                              <m:degHide m:val="on"/>
                              <m:ctrlPr>
                                <a:rPr lang="en-US" sz="1200" b="0" i="1" smtClean="0">
                                  <a:latin typeface="Cambria Math" panose="02040503050406030204" pitchFamily="18" charset="0"/>
                                  <a:ea typeface="Cambria Math"/>
                                </a:rPr>
                              </m:ctrlPr>
                            </m:radPr>
                            <m:deg/>
                            <m:e>
                              <m:r>
                                <a:rPr lang="en-US" sz="1200" b="0" i="1" smtClean="0">
                                  <a:latin typeface="Cambria Math"/>
                                  <a:ea typeface="Cambria Math"/>
                                </a:rPr>
                                <m:t>3</m:t>
                              </m:r>
                            </m:e>
                          </m:rad>
                        </m:den>
                      </m:f>
                    </m:oMath>
                  </m:oMathPara>
                </a14:m>
                <a:endParaRPr lang="en-GB" sz="1200" dirty="0"/>
              </a:p>
            </p:txBody>
          </p:sp>
        </mc:Choice>
        <mc:Fallback xmlns="">
          <p:sp>
            <p:nvSpPr>
              <p:cNvPr id="54" name="TextBox 53"/>
              <p:cNvSpPr txBox="1">
                <a:spLocks noRot="1" noChangeAspect="1" noMove="1" noResize="1" noEditPoints="1" noAdjustHandles="1" noChangeArrowheads="1" noChangeShapeType="1" noTextEdit="1"/>
              </p:cNvSpPr>
              <p:nvPr/>
            </p:nvSpPr>
            <p:spPr>
              <a:xfrm>
                <a:off x="5226133" y="5753595"/>
                <a:ext cx="1115291" cy="473784"/>
              </a:xfrm>
              <a:prstGeom prst="rect">
                <a:avLst/>
              </a:prstGeom>
              <a:blipFill>
                <a:blip r:embed="rId26"/>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3926775" y="5864433"/>
                <a:ext cx="787730" cy="286986"/>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𝜃</m:t>
                      </m:r>
                      <m:r>
                        <a:rPr lang="en-US" sz="1200" b="0" i="1" smtClean="0">
                          <a:latin typeface="Cambria Math"/>
                          <a:ea typeface="Cambria Math"/>
                        </a:rPr>
                        <m:t>=0</m:t>
                      </m:r>
                    </m:oMath>
                  </m:oMathPara>
                </a14:m>
                <a:endParaRPr lang="en-GB" sz="1200" dirty="0"/>
              </a:p>
            </p:txBody>
          </p:sp>
        </mc:Choice>
        <mc:Fallback xmlns="">
          <p:sp>
            <p:nvSpPr>
              <p:cNvPr id="55" name="TextBox 54"/>
              <p:cNvSpPr txBox="1">
                <a:spLocks noRot="1" noChangeAspect="1" noMove="1" noResize="1" noEditPoints="1" noAdjustHandles="1" noChangeArrowheads="1" noChangeShapeType="1" noTextEdit="1"/>
              </p:cNvSpPr>
              <p:nvPr/>
            </p:nvSpPr>
            <p:spPr>
              <a:xfrm>
                <a:off x="3926775" y="5864433"/>
                <a:ext cx="787730" cy="286986"/>
              </a:xfrm>
              <a:prstGeom prst="rect">
                <a:avLst/>
              </a:prstGeom>
              <a:blipFill>
                <a:blip r:embed="rId27"/>
                <a:stretch>
                  <a:fillRect/>
                </a:stretch>
              </a:blipFill>
              <a:ln w="25400">
                <a:noFill/>
              </a:ln>
            </p:spPr>
            <p:txBody>
              <a:bodyPr/>
              <a:lstStyle/>
              <a:p>
                <a:r>
                  <a:rPr lang="en-GB">
                    <a:noFill/>
                  </a:rPr>
                  <a:t> </a:t>
                </a:r>
              </a:p>
            </p:txBody>
          </p:sp>
        </mc:Fallback>
      </mc:AlternateContent>
      <p:sp>
        <p:nvSpPr>
          <p:cNvPr id="56" name="TextBox 55"/>
          <p:cNvSpPr txBox="1"/>
          <p:nvPr/>
        </p:nvSpPr>
        <p:spPr>
          <a:xfrm>
            <a:off x="3900055" y="2413659"/>
            <a:ext cx="4828309" cy="307777"/>
          </a:xfrm>
          <a:prstGeom prst="rect">
            <a:avLst/>
          </a:prstGeom>
          <a:noFill/>
        </p:spPr>
        <p:txBody>
          <a:bodyPr wrap="square" rtlCol="0">
            <a:spAutoFit/>
          </a:bodyPr>
          <a:lstStyle/>
          <a:p>
            <a:pPr marL="285750" indent="-285750" algn="ctr">
              <a:buFont typeface="Wingdings"/>
              <a:buChar char="à"/>
            </a:pPr>
            <a:r>
              <a:rPr lang="en-US" sz="1400" dirty="0">
                <a:solidFill>
                  <a:srgbClr val="FF0000"/>
                </a:solidFill>
                <a:latin typeface="Comic Sans MS" panose="030F0702030302020204" pitchFamily="66" charset="0"/>
                <a:sym typeface="Wingdings" panose="05000000000000000000" pitchFamily="2" charset="2"/>
              </a:rPr>
              <a:t>If </a:t>
            </a:r>
            <a:r>
              <a:rPr lang="en-US" sz="1400" baseline="30000" dirty="0" err="1">
                <a:solidFill>
                  <a:srgbClr val="FF0000"/>
                </a:solidFill>
                <a:latin typeface="Comic Sans MS" panose="030F0702030302020204" pitchFamily="66" charset="0"/>
                <a:sym typeface="Wingdings" panose="05000000000000000000" pitchFamily="2" charset="2"/>
              </a:rPr>
              <a:t>dy</a:t>
            </a:r>
            <a:r>
              <a:rPr lang="en-US" sz="1400" dirty="0">
                <a:solidFill>
                  <a:srgbClr val="FF0000"/>
                </a:solidFill>
                <a:latin typeface="Comic Sans MS" panose="030F0702030302020204" pitchFamily="66" charset="0"/>
                <a:sym typeface="Wingdings" panose="05000000000000000000" pitchFamily="2" charset="2"/>
              </a:rPr>
              <a:t>/</a:t>
            </a:r>
            <a:r>
              <a:rPr lang="en-US" sz="1400" baseline="-25000" dirty="0">
                <a:solidFill>
                  <a:srgbClr val="FF0000"/>
                </a:solidFill>
                <a:latin typeface="Comic Sans MS" panose="030F0702030302020204" pitchFamily="66" charset="0"/>
                <a:sym typeface="Wingdings" panose="05000000000000000000" pitchFamily="2" charset="2"/>
              </a:rPr>
              <a:t>d</a:t>
            </a:r>
            <a:r>
              <a:rPr lang="el-GR" sz="1400" baseline="-25000" dirty="0">
                <a:solidFill>
                  <a:srgbClr val="FF0000"/>
                </a:solidFill>
                <a:latin typeface="Comic Sans MS" panose="030F0702030302020204" pitchFamily="66" charset="0"/>
                <a:sym typeface="Wingdings" panose="05000000000000000000" pitchFamily="2" charset="2"/>
              </a:rPr>
              <a:t>θ</a:t>
            </a:r>
            <a:r>
              <a:rPr lang="en-US" sz="1400" baseline="-25000" dirty="0">
                <a:solidFill>
                  <a:srgbClr val="FF0000"/>
                </a:solidFill>
                <a:latin typeface="Comic Sans MS" panose="030F0702030302020204" pitchFamily="66" charset="0"/>
                <a:sym typeface="Wingdings" panose="05000000000000000000" pitchFamily="2" charset="2"/>
              </a:rPr>
              <a:t> </a:t>
            </a:r>
            <a:r>
              <a:rPr lang="en-US" sz="1400" dirty="0">
                <a:solidFill>
                  <a:srgbClr val="FF0000"/>
                </a:solidFill>
                <a:latin typeface="Comic Sans MS" panose="030F0702030302020204" pitchFamily="66" charset="0"/>
                <a:sym typeface="Wingdings" panose="05000000000000000000" pitchFamily="2" charset="2"/>
              </a:rPr>
              <a:t>= 0, then the part in the bracket must be 0</a:t>
            </a:r>
            <a:endParaRPr lang="en-GB" sz="1400" dirty="0">
              <a:solidFill>
                <a:srgbClr val="FF0000"/>
              </a:solidFill>
              <a:latin typeface="Comic Sans MS" panose="030F0702030302020204" pitchFamily="66" charset="0"/>
            </a:endParaRPr>
          </a:p>
        </p:txBody>
      </p:sp>
      <p:sp>
        <p:nvSpPr>
          <p:cNvPr id="57" name="Arc 56"/>
          <p:cNvSpPr/>
          <p:nvPr/>
        </p:nvSpPr>
        <p:spPr>
          <a:xfrm>
            <a:off x="6127667" y="3117272"/>
            <a:ext cx="356260" cy="457201"/>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TextBox 57"/>
          <p:cNvSpPr txBox="1"/>
          <p:nvPr/>
        </p:nvSpPr>
        <p:spPr>
          <a:xfrm>
            <a:off x="6448301" y="3085607"/>
            <a:ext cx="2408711"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Replace sin2</a:t>
            </a:r>
            <a:r>
              <a:rPr lang="el-GR" sz="1200" dirty="0">
                <a:solidFill>
                  <a:srgbClr val="FF0000"/>
                </a:solidFill>
                <a:latin typeface="Comic Sans MS" panose="030F0702030302020204" pitchFamily="66" charset="0"/>
              </a:rPr>
              <a:t>θ</a:t>
            </a:r>
            <a:r>
              <a:rPr lang="en-US" sz="1200" dirty="0">
                <a:solidFill>
                  <a:srgbClr val="FF0000"/>
                </a:solidFill>
                <a:latin typeface="Comic Sans MS" panose="030F0702030302020204" pitchFamily="66" charset="0"/>
              </a:rPr>
              <a:t> and cos2</a:t>
            </a:r>
            <a:r>
              <a:rPr lang="el-GR" sz="1200" dirty="0">
                <a:solidFill>
                  <a:srgbClr val="FF0000"/>
                </a:solidFill>
                <a:latin typeface="Comic Sans MS" panose="030F0702030302020204" pitchFamily="66" charset="0"/>
              </a:rPr>
              <a:t>θ</a:t>
            </a:r>
            <a:r>
              <a:rPr lang="en-US" sz="1200" dirty="0">
                <a:solidFill>
                  <a:srgbClr val="FF0000"/>
                </a:solidFill>
                <a:latin typeface="Comic Sans MS" panose="030F0702030302020204" pitchFamily="66" charset="0"/>
              </a:rPr>
              <a:t> with equivalent expressions from C3</a:t>
            </a:r>
            <a:endParaRPr lang="en-GB" sz="1200" dirty="0">
              <a:solidFill>
                <a:srgbClr val="FF0000"/>
              </a:solidFill>
              <a:latin typeface="Comic Sans MS" panose="030F0702030302020204" pitchFamily="66" charset="0"/>
            </a:endParaRPr>
          </a:p>
        </p:txBody>
      </p:sp>
      <p:sp>
        <p:nvSpPr>
          <p:cNvPr id="59" name="Arc 58"/>
          <p:cNvSpPr/>
          <p:nvPr/>
        </p:nvSpPr>
        <p:spPr>
          <a:xfrm>
            <a:off x="6125688" y="3566555"/>
            <a:ext cx="356260" cy="457201"/>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0" name="Arc 59"/>
          <p:cNvSpPr/>
          <p:nvPr/>
        </p:nvSpPr>
        <p:spPr>
          <a:xfrm>
            <a:off x="6149438" y="4029693"/>
            <a:ext cx="356260" cy="457201"/>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1" name="Arc 60"/>
          <p:cNvSpPr/>
          <p:nvPr/>
        </p:nvSpPr>
        <p:spPr>
          <a:xfrm>
            <a:off x="6159334" y="4478976"/>
            <a:ext cx="356260" cy="457201"/>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2" name="TextBox 61"/>
          <p:cNvSpPr txBox="1"/>
          <p:nvPr/>
        </p:nvSpPr>
        <p:spPr>
          <a:xfrm>
            <a:off x="6474032" y="3629892"/>
            <a:ext cx="2408711"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Simplify/Multiply out brackets</a:t>
            </a:r>
            <a:endParaRPr lang="en-GB" sz="1200" dirty="0">
              <a:solidFill>
                <a:srgbClr val="FF0000"/>
              </a:solidFill>
              <a:latin typeface="Comic Sans MS" panose="030F0702030302020204" pitchFamily="66" charset="0"/>
            </a:endParaRPr>
          </a:p>
        </p:txBody>
      </p:sp>
      <p:sp>
        <p:nvSpPr>
          <p:cNvPr id="63" name="TextBox 62"/>
          <p:cNvSpPr txBox="1"/>
          <p:nvPr/>
        </p:nvSpPr>
        <p:spPr>
          <a:xfrm>
            <a:off x="6460178" y="4091051"/>
            <a:ext cx="1163781"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Group terms</a:t>
            </a:r>
            <a:endParaRPr lang="en-GB" sz="1200" dirty="0">
              <a:solidFill>
                <a:srgbClr val="FF0000"/>
              </a:solidFill>
              <a:latin typeface="Comic Sans MS" panose="030F0702030302020204" pitchFamily="66" charset="0"/>
            </a:endParaRPr>
          </a:p>
        </p:txBody>
      </p:sp>
      <p:sp>
        <p:nvSpPr>
          <p:cNvPr id="64" name="TextBox 63"/>
          <p:cNvSpPr txBox="1"/>
          <p:nvPr/>
        </p:nvSpPr>
        <p:spPr>
          <a:xfrm>
            <a:off x="6470074" y="4564085"/>
            <a:ext cx="1047007" cy="281047"/>
          </a:xfrm>
          <a:prstGeom prst="rect">
            <a:avLst/>
          </a:prstGeom>
          <a:noFill/>
        </p:spPr>
        <p:txBody>
          <a:bodyPr wrap="square" rtlCol="0">
            <a:spAutoFit/>
          </a:bodyPr>
          <a:lstStyle/>
          <a:p>
            <a:pPr algn="ctr"/>
            <a:r>
              <a:rPr lang="en-US" sz="1200" dirty="0" err="1">
                <a:solidFill>
                  <a:srgbClr val="FF0000"/>
                </a:solidFill>
                <a:latin typeface="Comic Sans MS" panose="030F0702030302020204" pitchFamily="66" charset="0"/>
              </a:rPr>
              <a:t>Factorise</a:t>
            </a:r>
            <a:endParaRPr lang="en-GB" sz="1200" dirty="0">
              <a:solidFill>
                <a:srgbClr val="FF0000"/>
              </a:solidFill>
              <a:latin typeface="Comic Sans MS" panose="030F0702030302020204" pitchFamily="66" charset="0"/>
            </a:endParaRPr>
          </a:p>
        </p:txBody>
      </p:sp>
      <p:cxnSp>
        <p:nvCxnSpPr>
          <p:cNvPr id="65" name="Straight Arrow Connector 64"/>
          <p:cNvCxnSpPr/>
          <p:nvPr/>
        </p:nvCxnSpPr>
        <p:spPr>
          <a:xfrm flipH="1">
            <a:off x="4346369" y="5068784"/>
            <a:ext cx="432459" cy="32261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6" name="TextBox 65"/>
              <p:cNvSpPr txBox="1"/>
              <p:nvPr/>
            </p:nvSpPr>
            <p:spPr>
              <a:xfrm>
                <a:off x="5307282" y="6262255"/>
                <a:ext cx="1022267"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𝜃</m:t>
                      </m:r>
                      <m:r>
                        <a:rPr lang="en-US" sz="1200" b="0" i="1" smtClean="0">
                          <a:latin typeface="Cambria Math"/>
                          <a:ea typeface="Cambria Math"/>
                        </a:rPr>
                        <m:t>=0.955</m:t>
                      </m:r>
                    </m:oMath>
                  </m:oMathPara>
                </a14:m>
                <a:endParaRPr lang="en-GB" sz="1200" dirty="0"/>
              </a:p>
            </p:txBody>
          </p:sp>
        </mc:Choice>
        <mc:Fallback xmlns="">
          <p:sp>
            <p:nvSpPr>
              <p:cNvPr id="66" name="TextBox 65"/>
              <p:cNvSpPr txBox="1">
                <a:spLocks noRot="1" noChangeAspect="1" noMove="1" noResize="1" noEditPoints="1" noAdjustHandles="1" noChangeArrowheads="1" noChangeShapeType="1" noTextEdit="1"/>
              </p:cNvSpPr>
              <p:nvPr/>
            </p:nvSpPr>
            <p:spPr>
              <a:xfrm>
                <a:off x="5307282" y="6262255"/>
                <a:ext cx="1022267" cy="276999"/>
              </a:xfrm>
              <a:prstGeom prst="rect">
                <a:avLst/>
              </a:prstGeom>
              <a:blipFill>
                <a:blip r:embed="rId28"/>
                <a:stretch>
                  <a:fillRect/>
                </a:stretch>
              </a:blipFill>
              <a:ln w="25400">
                <a:noFill/>
              </a:ln>
            </p:spPr>
            <p:txBody>
              <a:bodyPr/>
              <a:lstStyle/>
              <a:p>
                <a:r>
                  <a:rPr lang="en-GB">
                    <a:noFill/>
                  </a:rPr>
                  <a:t> </a:t>
                </a:r>
              </a:p>
            </p:txBody>
          </p:sp>
        </mc:Fallback>
      </mc:AlternateContent>
      <p:cxnSp>
        <p:nvCxnSpPr>
          <p:cNvPr id="67" name="Straight Arrow Connector 66"/>
          <p:cNvCxnSpPr>
            <a:endCxn id="53" idx="0"/>
          </p:cNvCxnSpPr>
          <p:nvPr/>
        </p:nvCxnSpPr>
        <p:spPr>
          <a:xfrm>
            <a:off x="5465619" y="5054929"/>
            <a:ext cx="232064" cy="2513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263241" y="2992581"/>
            <a:ext cx="415637" cy="21375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p:cNvSpPr/>
          <p:nvPr/>
        </p:nvSpPr>
        <p:spPr>
          <a:xfrm>
            <a:off x="3453740" y="3465614"/>
            <a:ext cx="750125" cy="203861"/>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p:cNvSpPr/>
          <p:nvPr/>
        </p:nvSpPr>
        <p:spPr>
          <a:xfrm>
            <a:off x="5244936" y="3000497"/>
            <a:ext cx="407720" cy="19396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p:cNvSpPr/>
          <p:nvPr/>
        </p:nvSpPr>
        <p:spPr>
          <a:xfrm>
            <a:off x="4779819" y="3473530"/>
            <a:ext cx="825334" cy="207821"/>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TextBox 70"/>
          <p:cNvSpPr txBox="1"/>
          <p:nvPr/>
        </p:nvSpPr>
        <p:spPr>
          <a:xfrm>
            <a:off x="6586848" y="5070764"/>
            <a:ext cx="1523999"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Solve in the range you’re given</a:t>
            </a:r>
            <a:endParaRPr lang="en-GB" sz="1200" dirty="0">
              <a:solidFill>
                <a:srgbClr val="FF0000"/>
              </a:solidFill>
              <a:latin typeface="Comic Sans MS" panose="030F0702030302020204" pitchFamily="66" charset="0"/>
            </a:endParaRPr>
          </a:p>
        </p:txBody>
      </p:sp>
      <p:sp>
        <p:nvSpPr>
          <p:cNvPr id="72" name="Rectangle 71"/>
          <p:cNvSpPr/>
          <p:nvPr/>
        </p:nvSpPr>
        <p:spPr>
          <a:xfrm>
            <a:off x="1979221" y="3315712"/>
            <a:ext cx="894608" cy="33646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タイトル 1">
            <a:extLst>
              <a:ext uri="{FF2B5EF4-FFF2-40B4-BE49-F238E27FC236}">
                <a16:creationId xmlns:a16="http://schemas.microsoft.com/office/drawing/2014/main" id="{C0656DDA-F04D-47E4-BD8D-DFBCBABAFD8A}"/>
              </a:ext>
            </a:extLst>
          </p:cNvPr>
          <p:cNvSpPr>
            <a:spLocks noGrp="1"/>
          </p:cNvSpPr>
          <p:nvPr>
            <p:ph type="title"/>
          </p:nvPr>
        </p:nvSpPr>
        <p:spPr>
          <a:xfrm>
            <a:off x="628650" y="304281"/>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74" name="テキスト ボックス 73">
            <a:extLst>
              <a:ext uri="{FF2B5EF4-FFF2-40B4-BE49-F238E27FC236}">
                <a16:creationId xmlns:a16="http://schemas.microsoft.com/office/drawing/2014/main" id="{49F93BDF-0D53-46A3-961D-CA73DCC83060}"/>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5D</a:t>
            </a:r>
            <a:endParaRPr lang="en-GB" dirty="0">
              <a:latin typeface="Comic Sans MS" panose="030F0702030302020204" pitchFamily="66" charset="0"/>
            </a:endParaRPr>
          </a:p>
        </p:txBody>
      </p:sp>
    </p:spTree>
    <p:extLst>
      <p:ext uri="{BB962C8B-B14F-4D97-AF65-F5344CB8AC3E}">
        <p14:creationId xmlns:p14="http://schemas.microsoft.com/office/powerpoint/2010/main" val="81434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animEffect transition="in" filter="blinds(horizontal)">
                                      <p:cBhvr>
                                        <p:cTn id="7" dur="500"/>
                                        <p:tgtEl>
                                          <p:spTgt spid="3">
                                            <p:txEl>
                                              <p:pRg st="12" end="1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linds(horizont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linds(horizontal)">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linds(horizontal)">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blinds(horizontal)">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blinds(horizontal)">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blinds(horizontal)">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blinds(horizontal)">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blinds(horizontal)">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blinds(horizontal)">
                                      <p:cBhvr>
                                        <p:cTn id="52" dur="50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xit" presetSubtype="10" fill="hold" nodeType="clickEffect">
                                  <p:stCondLst>
                                    <p:cond delay="0"/>
                                  </p:stCondLst>
                                  <p:childTnLst>
                                    <p:animEffect transition="out" filter="blinds(horizontal)">
                                      <p:cBhvr>
                                        <p:cTn id="56" dur="500"/>
                                        <p:tgtEl>
                                          <p:spTgt spid="41"/>
                                        </p:tgtEl>
                                      </p:cBhvr>
                                    </p:animEffect>
                                    <p:set>
                                      <p:cBhvr>
                                        <p:cTn id="57" dur="1" fill="hold">
                                          <p:stCondLst>
                                            <p:cond delay="499"/>
                                          </p:stCondLst>
                                        </p:cTn>
                                        <p:tgtEl>
                                          <p:spTgt spid="41"/>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blinds(horizont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blinds(horizontal)">
                                      <p:cBhvr>
                                        <p:cTn id="67" dur="500"/>
                                        <p:tgtEl>
                                          <p:spTgt spid="34"/>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blinds(horizontal)">
                                      <p:cBhvr>
                                        <p:cTn id="70" dur="500"/>
                                        <p:tgtEl>
                                          <p:spTgt spid="44"/>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xit" presetSubtype="10" fill="hold" nodeType="clickEffect">
                                  <p:stCondLst>
                                    <p:cond delay="0"/>
                                  </p:stCondLst>
                                  <p:childTnLst>
                                    <p:animEffect transition="out" filter="blinds(horizontal)">
                                      <p:cBhvr>
                                        <p:cTn id="74" dur="500"/>
                                        <p:tgtEl>
                                          <p:spTgt spid="42"/>
                                        </p:tgtEl>
                                      </p:cBhvr>
                                    </p:animEffect>
                                    <p:set>
                                      <p:cBhvr>
                                        <p:cTn id="75" dur="1" fill="hold">
                                          <p:stCondLst>
                                            <p:cond delay="499"/>
                                          </p:stCondLst>
                                        </p:cTn>
                                        <p:tgtEl>
                                          <p:spTgt spid="42"/>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3" presetClass="exit" presetSubtype="10" fill="hold" grpId="1" nodeType="clickEffect">
                                  <p:stCondLst>
                                    <p:cond delay="0"/>
                                  </p:stCondLst>
                                  <p:childTnLst>
                                    <p:animEffect transition="out" filter="blinds(horizontal)">
                                      <p:cBhvr>
                                        <p:cTn id="79" dur="500"/>
                                        <p:tgtEl>
                                          <p:spTgt spid="36"/>
                                        </p:tgtEl>
                                      </p:cBhvr>
                                    </p:animEffect>
                                    <p:set>
                                      <p:cBhvr>
                                        <p:cTn id="80" dur="1" fill="hold">
                                          <p:stCondLst>
                                            <p:cond delay="499"/>
                                          </p:stCondLst>
                                        </p:cTn>
                                        <p:tgtEl>
                                          <p:spTgt spid="36"/>
                                        </p:tgtEl>
                                        <p:attrNameLst>
                                          <p:attrName>style.visibility</p:attrName>
                                        </p:attrNameLst>
                                      </p:cBhvr>
                                      <p:to>
                                        <p:strVal val="hidden"/>
                                      </p:to>
                                    </p:set>
                                  </p:childTnLst>
                                </p:cTn>
                              </p:par>
                              <p:par>
                                <p:cTn id="81" presetID="3" presetClass="exit" presetSubtype="10" fill="hold" grpId="1" nodeType="withEffect">
                                  <p:stCondLst>
                                    <p:cond delay="0"/>
                                  </p:stCondLst>
                                  <p:childTnLst>
                                    <p:animEffect transition="out" filter="blinds(horizontal)">
                                      <p:cBhvr>
                                        <p:cTn id="82" dur="500"/>
                                        <p:tgtEl>
                                          <p:spTgt spid="37"/>
                                        </p:tgtEl>
                                      </p:cBhvr>
                                    </p:animEffect>
                                    <p:set>
                                      <p:cBhvr>
                                        <p:cTn id="83" dur="1" fill="hold">
                                          <p:stCondLst>
                                            <p:cond delay="499"/>
                                          </p:stCondLst>
                                        </p:cTn>
                                        <p:tgtEl>
                                          <p:spTgt spid="37"/>
                                        </p:tgtEl>
                                        <p:attrNameLst>
                                          <p:attrName>style.visibility</p:attrName>
                                        </p:attrNameLst>
                                      </p:cBhvr>
                                      <p:to>
                                        <p:strVal val="hidden"/>
                                      </p:to>
                                    </p:set>
                                  </p:childTnLst>
                                </p:cTn>
                              </p:par>
                              <p:par>
                                <p:cTn id="84" presetID="3" presetClass="exit" presetSubtype="10" fill="hold" grpId="1" nodeType="withEffect">
                                  <p:stCondLst>
                                    <p:cond delay="0"/>
                                  </p:stCondLst>
                                  <p:childTnLst>
                                    <p:animEffect transition="out" filter="blinds(horizontal)">
                                      <p:cBhvr>
                                        <p:cTn id="85" dur="500"/>
                                        <p:tgtEl>
                                          <p:spTgt spid="38"/>
                                        </p:tgtEl>
                                      </p:cBhvr>
                                    </p:animEffect>
                                    <p:set>
                                      <p:cBhvr>
                                        <p:cTn id="86" dur="1" fill="hold">
                                          <p:stCondLst>
                                            <p:cond delay="499"/>
                                          </p:stCondLst>
                                        </p:cTn>
                                        <p:tgtEl>
                                          <p:spTgt spid="38"/>
                                        </p:tgtEl>
                                        <p:attrNameLst>
                                          <p:attrName>style.visibility</p:attrName>
                                        </p:attrNameLst>
                                      </p:cBhvr>
                                      <p:to>
                                        <p:strVal val="hidden"/>
                                      </p:to>
                                    </p:set>
                                  </p:childTnLst>
                                </p:cTn>
                              </p:par>
                              <p:par>
                                <p:cTn id="87" presetID="3" presetClass="exit" presetSubtype="10" fill="hold" grpId="1" nodeType="withEffect">
                                  <p:stCondLst>
                                    <p:cond delay="0"/>
                                  </p:stCondLst>
                                  <p:childTnLst>
                                    <p:animEffect transition="out" filter="blinds(horizontal)">
                                      <p:cBhvr>
                                        <p:cTn id="88" dur="500"/>
                                        <p:tgtEl>
                                          <p:spTgt spid="39"/>
                                        </p:tgtEl>
                                      </p:cBhvr>
                                    </p:animEffect>
                                    <p:set>
                                      <p:cBhvr>
                                        <p:cTn id="89" dur="1" fill="hold">
                                          <p:stCondLst>
                                            <p:cond delay="499"/>
                                          </p:stCondLst>
                                        </p:cTn>
                                        <p:tgtEl>
                                          <p:spTgt spid="39"/>
                                        </p:tgtEl>
                                        <p:attrNameLst>
                                          <p:attrName>style.visibility</p:attrName>
                                        </p:attrNameLst>
                                      </p:cBhvr>
                                      <p:to>
                                        <p:strVal val="hidden"/>
                                      </p:to>
                                    </p:set>
                                  </p:childTnLst>
                                </p:cTn>
                              </p:par>
                              <p:par>
                                <p:cTn id="90" presetID="3" presetClass="exit" presetSubtype="10" fill="hold" grpId="1" nodeType="withEffect">
                                  <p:stCondLst>
                                    <p:cond delay="0"/>
                                  </p:stCondLst>
                                  <p:childTnLst>
                                    <p:animEffect transition="out" filter="blinds(horizontal)">
                                      <p:cBhvr>
                                        <p:cTn id="91" dur="500"/>
                                        <p:tgtEl>
                                          <p:spTgt spid="40"/>
                                        </p:tgtEl>
                                      </p:cBhvr>
                                    </p:animEffect>
                                    <p:set>
                                      <p:cBhvr>
                                        <p:cTn id="92" dur="1" fill="hold">
                                          <p:stCondLst>
                                            <p:cond delay="499"/>
                                          </p:stCondLst>
                                        </p:cTn>
                                        <p:tgtEl>
                                          <p:spTgt spid="40"/>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blinds(horizontal)">
                                      <p:cBhvr>
                                        <p:cTn id="97" dur="500"/>
                                        <p:tgtEl>
                                          <p:spTgt spid="56"/>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blinds(horizontal)">
                                      <p:cBhvr>
                                        <p:cTn id="102" dur="500"/>
                                        <p:tgtEl>
                                          <p:spTgt spid="47"/>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blinds(horizontal)">
                                      <p:cBhvr>
                                        <p:cTn id="107" dur="500"/>
                                        <p:tgtEl>
                                          <p:spTgt spid="57"/>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58"/>
                                        </p:tgtEl>
                                        <p:attrNameLst>
                                          <p:attrName>style.visibility</p:attrName>
                                        </p:attrNameLst>
                                      </p:cBhvr>
                                      <p:to>
                                        <p:strVal val="visible"/>
                                      </p:to>
                                    </p:set>
                                    <p:animEffect transition="in" filter="blinds(horizontal)">
                                      <p:cBhvr>
                                        <p:cTn id="112" dur="500"/>
                                        <p:tgtEl>
                                          <p:spTgt spid="58"/>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blinds(horizontal)">
                                      <p:cBhvr>
                                        <p:cTn id="117" dur="500"/>
                                        <p:tgtEl>
                                          <p:spTgt spid="45"/>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46"/>
                                        </p:tgtEl>
                                        <p:attrNameLst>
                                          <p:attrName>style.visibility</p:attrName>
                                        </p:attrNameLst>
                                      </p:cBhvr>
                                      <p:to>
                                        <p:strVal val="visible"/>
                                      </p:to>
                                    </p:set>
                                    <p:animEffect transition="in" filter="blinds(horizontal)">
                                      <p:cBhvr>
                                        <p:cTn id="122" dur="500"/>
                                        <p:tgtEl>
                                          <p:spTgt spid="46"/>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9"/>
                                        </p:tgtEl>
                                        <p:attrNameLst>
                                          <p:attrName>style.visibility</p:attrName>
                                        </p:attrNameLst>
                                      </p:cBhvr>
                                      <p:to>
                                        <p:strVal val="visible"/>
                                      </p:to>
                                    </p:set>
                                    <p:animEffect transition="in" filter="blinds(horizontal)">
                                      <p:cBhvr>
                                        <p:cTn id="127" dur="500"/>
                                        <p:tgtEl>
                                          <p:spTgt spid="9"/>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68"/>
                                        </p:tgtEl>
                                        <p:attrNameLst>
                                          <p:attrName>style.visibility</p:attrName>
                                        </p:attrNameLst>
                                      </p:cBhvr>
                                      <p:to>
                                        <p:strVal val="visible"/>
                                      </p:to>
                                    </p:set>
                                    <p:animEffect transition="in" filter="blinds(horizontal)">
                                      <p:cBhvr>
                                        <p:cTn id="132" dur="500"/>
                                        <p:tgtEl>
                                          <p:spTgt spid="68"/>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xit" presetSubtype="10" fill="hold" grpId="1" nodeType="clickEffect">
                                  <p:stCondLst>
                                    <p:cond delay="0"/>
                                  </p:stCondLst>
                                  <p:childTnLst>
                                    <p:animEffect transition="out" filter="blinds(horizontal)">
                                      <p:cBhvr>
                                        <p:cTn id="136" dur="500"/>
                                        <p:tgtEl>
                                          <p:spTgt spid="9"/>
                                        </p:tgtEl>
                                      </p:cBhvr>
                                    </p:animEffect>
                                    <p:set>
                                      <p:cBhvr>
                                        <p:cTn id="137" dur="1" fill="hold">
                                          <p:stCondLst>
                                            <p:cond delay="499"/>
                                          </p:stCondLst>
                                        </p:cTn>
                                        <p:tgtEl>
                                          <p:spTgt spid="9"/>
                                        </p:tgtEl>
                                        <p:attrNameLst>
                                          <p:attrName>style.visibility</p:attrName>
                                        </p:attrNameLst>
                                      </p:cBhvr>
                                      <p:to>
                                        <p:strVal val="hidden"/>
                                      </p:to>
                                    </p:set>
                                  </p:childTnLst>
                                </p:cTn>
                              </p:par>
                              <p:par>
                                <p:cTn id="138" presetID="3" presetClass="exit" presetSubtype="10" fill="hold" grpId="1" nodeType="withEffect">
                                  <p:stCondLst>
                                    <p:cond delay="0"/>
                                  </p:stCondLst>
                                  <p:childTnLst>
                                    <p:animEffect transition="out" filter="blinds(horizontal)">
                                      <p:cBhvr>
                                        <p:cTn id="139" dur="500"/>
                                        <p:tgtEl>
                                          <p:spTgt spid="68"/>
                                        </p:tgtEl>
                                      </p:cBhvr>
                                    </p:animEffect>
                                    <p:set>
                                      <p:cBhvr>
                                        <p:cTn id="140" dur="1" fill="hold">
                                          <p:stCondLst>
                                            <p:cond delay="499"/>
                                          </p:stCondLst>
                                        </p:cTn>
                                        <p:tgtEl>
                                          <p:spTgt spid="68"/>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69"/>
                                        </p:tgtEl>
                                        <p:attrNameLst>
                                          <p:attrName>style.visibility</p:attrName>
                                        </p:attrNameLst>
                                      </p:cBhvr>
                                      <p:to>
                                        <p:strVal val="visible"/>
                                      </p:to>
                                    </p:set>
                                    <p:animEffect transition="in" filter="blinds(horizontal)">
                                      <p:cBhvr>
                                        <p:cTn id="145" dur="500"/>
                                        <p:tgtEl>
                                          <p:spTgt spid="69"/>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70"/>
                                        </p:tgtEl>
                                        <p:attrNameLst>
                                          <p:attrName>style.visibility</p:attrName>
                                        </p:attrNameLst>
                                      </p:cBhvr>
                                      <p:to>
                                        <p:strVal val="visible"/>
                                      </p:to>
                                    </p:set>
                                    <p:animEffect transition="in" filter="blinds(horizontal)">
                                      <p:cBhvr>
                                        <p:cTn id="150" dur="500"/>
                                        <p:tgtEl>
                                          <p:spTgt spid="70"/>
                                        </p:tgtEl>
                                      </p:cBhvr>
                                    </p:animEffect>
                                  </p:childTnLst>
                                </p:cTn>
                              </p:par>
                            </p:childTnLst>
                          </p:cTn>
                        </p:par>
                      </p:childTnLst>
                    </p:cTn>
                  </p:par>
                  <p:par>
                    <p:cTn id="151" fill="hold">
                      <p:stCondLst>
                        <p:cond delay="indefinite"/>
                      </p:stCondLst>
                      <p:childTnLst>
                        <p:par>
                          <p:cTn id="152" fill="hold">
                            <p:stCondLst>
                              <p:cond delay="0"/>
                            </p:stCondLst>
                            <p:childTnLst>
                              <p:par>
                                <p:cTn id="153" presetID="3" presetClass="exit" presetSubtype="10" fill="hold" grpId="1" nodeType="clickEffect">
                                  <p:stCondLst>
                                    <p:cond delay="0"/>
                                  </p:stCondLst>
                                  <p:childTnLst>
                                    <p:animEffect transition="out" filter="blinds(horizontal)">
                                      <p:cBhvr>
                                        <p:cTn id="154" dur="500"/>
                                        <p:tgtEl>
                                          <p:spTgt spid="69"/>
                                        </p:tgtEl>
                                      </p:cBhvr>
                                    </p:animEffect>
                                    <p:set>
                                      <p:cBhvr>
                                        <p:cTn id="155" dur="1" fill="hold">
                                          <p:stCondLst>
                                            <p:cond delay="499"/>
                                          </p:stCondLst>
                                        </p:cTn>
                                        <p:tgtEl>
                                          <p:spTgt spid="69"/>
                                        </p:tgtEl>
                                        <p:attrNameLst>
                                          <p:attrName>style.visibility</p:attrName>
                                        </p:attrNameLst>
                                      </p:cBhvr>
                                      <p:to>
                                        <p:strVal val="hidden"/>
                                      </p:to>
                                    </p:set>
                                  </p:childTnLst>
                                </p:cTn>
                              </p:par>
                              <p:par>
                                <p:cTn id="156" presetID="3" presetClass="exit" presetSubtype="10" fill="hold" grpId="1" nodeType="withEffect">
                                  <p:stCondLst>
                                    <p:cond delay="0"/>
                                  </p:stCondLst>
                                  <p:childTnLst>
                                    <p:animEffect transition="out" filter="blinds(horizontal)">
                                      <p:cBhvr>
                                        <p:cTn id="157" dur="500"/>
                                        <p:tgtEl>
                                          <p:spTgt spid="70"/>
                                        </p:tgtEl>
                                      </p:cBhvr>
                                    </p:animEffect>
                                    <p:set>
                                      <p:cBhvr>
                                        <p:cTn id="158" dur="1" fill="hold">
                                          <p:stCondLst>
                                            <p:cond delay="499"/>
                                          </p:stCondLst>
                                        </p:cTn>
                                        <p:tgtEl>
                                          <p:spTgt spid="70"/>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3" presetClass="entr" presetSubtype="10" fill="hold" grpId="0" nodeType="click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blinds(horizontal)">
                                      <p:cBhvr>
                                        <p:cTn id="163" dur="500"/>
                                        <p:tgtEl>
                                          <p:spTgt spid="59"/>
                                        </p:tgtEl>
                                      </p:cBhvr>
                                    </p:animEffect>
                                  </p:childTnLst>
                                </p:cTn>
                              </p:par>
                            </p:childTnLst>
                          </p:cTn>
                        </p:par>
                      </p:childTnLst>
                    </p:cTn>
                  </p:par>
                  <p:par>
                    <p:cTn id="164" fill="hold">
                      <p:stCondLst>
                        <p:cond delay="indefinite"/>
                      </p:stCondLst>
                      <p:childTnLst>
                        <p:par>
                          <p:cTn id="165" fill="hold">
                            <p:stCondLst>
                              <p:cond delay="0"/>
                            </p:stCondLst>
                            <p:childTnLst>
                              <p:par>
                                <p:cTn id="166" presetID="3" presetClass="entr" presetSubtype="10" fill="hold" grpId="0" nodeType="clickEffect">
                                  <p:stCondLst>
                                    <p:cond delay="0"/>
                                  </p:stCondLst>
                                  <p:childTnLst>
                                    <p:set>
                                      <p:cBhvr>
                                        <p:cTn id="167" dur="1" fill="hold">
                                          <p:stCondLst>
                                            <p:cond delay="0"/>
                                          </p:stCondLst>
                                        </p:cTn>
                                        <p:tgtEl>
                                          <p:spTgt spid="62"/>
                                        </p:tgtEl>
                                        <p:attrNameLst>
                                          <p:attrName>style.visibility</p:attrName>
                                        </p:attrNameLst>
                                      </p:cBhvr>
                                      <p:to>
                                        <p:strVal val="visible"/>
                                      </p:to>
                                    </p:set>
                                    <p:animEffect transition="in" filter="blinds(horizontal)">
                                      <p:cBhvr>
                                        <p:cTn id="168" dur="500"/>
                                        <p:tgtEl>
                                          <p:spTgt spid="62"/>
                                        </p:tgtEl>
                                      </p:cBhvr>
                                    </p:animEffect>
                                  </p:childTnLst>
                                </p:cTn>
                              </p:par>
                            </p:childTnLst>
                          </p:cTn>
                        </p:par>
                      </p:childTnLst>
                    </p:cTn>
                  </p:par>
                  <p:par>
                    <p:cTn id="169" fill="hold">
                      <p:stCondLst>
                        <p:cond delay="indefinite"/>
                      </p:stCondLst>
                      <p:childTnLst>
                        <p:par>
                          <p:cTn id="170" fill="hold">
                            <p:stCondLst>
                              <p:cond delay="0"/>
                            </p:stCondLst>
                            <p:childTnLst>
                              <p:par>
                                <p:cTn id="171" presetID="3" presetClass="entr" presetSubtype="10" fill="hold" grpId="0" nodeType="clickEffect">
                                  <p:stCondLst>
                                    <p:cond delay="0"/>
                                  </p:stCondLst>
                                  <p:childTnLst>
                                    <p:set>
                                      <p:cBhvr>
                                        <p:cTn id="172" dur="1" fill="hold">
                                          <p:stCondLst>
                                            <p:cond delay="0"/>
                                          </p:stCondLst>
                                        </p:cTn>
                                        <p:tgtEl>
                                          <p:spTgt spid="49"/>
                                        </p:tgtEl>
                                        <p:attrNameLst>
                                          <p:attrName>style.visibility</p:attrName>
                                        </p:attrNameLst>
                                      </p:cBhvr>
                                      <p:to>
                                        <p:strVal val="visible"/>
                                      </p:to>
                                    </p:set>
                                    <p:animEffect transition="in" filter="blinds(horizontal)">
                                      <p:cBhvr>
                                        <p:cTn id="173" dur="500"/>
                                        <p:tgtEl>
                                          <p:spTgt spid="49"/>
                                        </p:tgtEl>
                                      </p:cBhvr>
                                    </p:animEffect>
                                  </p:childTnLst>
                                </p:cTn>
                              </p:par>
                            </p:childTnLst>
                          </p:cTn>
                        </p:par>
                      </p:childTnLst>
                    </p:cTn>
                  </p:par>
                  <p:par>
                    <p:cTn id="174" fill="hold">
                      <p:stCondLst>
                        <p:cond delay="indefinite"/>
                      </p:stCondLst>
                      <p:childTnLst>
                        <p:par>
                          <p:cTn id="175" fill="hold">
                            <p:stCondLst>
                              <p:cond delay="0"/>
                            </p:stCondLst>
                            <p:childTnLst>
                              <p:par>
                                <p:cTn id="176" presetID="3" presetClass="entr" presetSubtype="10" fill="hold" grpId="0" nodeType="clickEffect">
                                  <p:stCondLst>
                                    <p:cond delay="0"/>
                                  </p:stCondLst>
                                  <p:childTnLst>
                                    <p:set>
                                      <p:cBhvr>
                                        <p:cTn id="177" dur="1" fill="hold">
                                          <p:stCondLst>
                                            <p:cond delay="0"/>
                                          </p:stCondLst>
                                        </p:cTn>
                                        <p:tgtEl>
                                          <p:spTgt spid="60"/>
                                        </p:tgtEl>
                                        <p:attrNameLst>
                                          <p:attrName>style.visibility</p:attrName>
                                        </p:attrNameLst>
                                      </p:cBhvr>
                                      <p:to>
                                        <p:strVal val="visible"/>
                                      </p:to>
                                    </p:set>
                                    <p:animEffect transition="in" filter="blinds(horizontal)">
                                      <p:cBhvr>
                                        <p:cTn id="178" dur="500"/>
                                        <p:tgtEl>
                                          <p:spTgt spid="60"/>
                                        </p:tgtEl>
                                      </p:cBhvr>
                                    </p:animEffect>
                                  </p:childTnLst>
                                </p:cTn>
                              </p:par>
                            </p:childTnLst>
                          </p:cTn>
                        </p:par>
                      </p:childTnLst>
                    </p:cTn>
                  </p:par>
                  <p:par>
                    <p:cTn id="179" fill="hold">
                      <p:stCondLst>
                        <p:cond delay="indefinite"/>
                      </p:stCondLst>
                      <p:childTnLst>
                        <p:par>
                          <p:cTn id="180" fill="hold">
                            <p:stCondLst>
                              <p:cond delay="0"/>
                            </p:stCondLst>
                            <p:childTnLst>
                              <p:par>
                                <p:cTn id="181" presetID="3" presetClass="entr" presetSubtype="10" fill="hold" grpId="0" nodeType="clickEffect">
                                  <p:stCondLst>
                                    <p:cond delay="0"/>
                                  </p:stCondLst>
                                  <p:childTnLst>
                                    <p:set>
                                      <p:cBhvr>
                                        <p:cTn id="182" dur="1" fill="hold">
                                          <p:stCondLst>
                                            <p:cond delay="0"/>
                                          </p:stCondLst>
                                        </p:cTn>
                                        <p:tgtEl>
                                          <p:spTgt spid="63"/>
                                        </p:tgtEl>
                                        <p:attrNameLst>
                                          <p:attrName>style.visibility</p:attrName>
                                        </p:attrNameLst>
                                      </p:cBhvr>
                                      <p:to>
                                        <p:strVal val="visible"/>
                                      </p:to>
                                    </p:set>
                                    <p:animEffect transition="in" filter="blinds(horizontal)">
                                      <p:cBhvr>
                                        <p:cTn id="183" dur="500"/>
                                        <p:tgtEl>
                                          <p:spTgt spid="63"/>
                                        </p:tgtEl>
                                      </p:cBhvr>
                                    </p:animEffect>
                                  </p:childTnLst>
                                </p:cTn>
                              </p:par>
                            </p:childTnLst>
                          </p:cTn>
                        </p:par>
                      </p:childTnLst>
                    </p:cTn>
                  </p:par>
                  <p:par>
                    <p:cTn id="184" fill="hold">
                      <p:stCondLst>
                        <p:cond delay="indefinite"/>
                      </p:stCondLst>
                      <p:childTnLst>
                        <p:par>
                          <p:cTn id="185" fill="hold">
                            <p:stCondLst>
                              <p:cond delay="0"/>
                            </p:stCondLst>
                            <p:childTnLst>
                              <p:par>
                                <p:cTn id="186" presetID="3" presetClass="entr" presetSubtype="10" fill="hold" grpId="0" nodeType="clickEffect">
                                  <p:stCondLst>
                                    <p:cond delay="0"/>
                                  </p:stCondLst>
                                  <p:childTnLst>
                                    <p:set>
                                      <p:cBhvr>
                                        <p:cTn id="187" dur="1" fill="hold">
                                          <p:stCondLst>
                                            <p:cond delay="0"/>
                                          </p:stCondLst>
                                        </p:cTn>
                                        <p:tgtEl>
                                          <p:spTgt spid="50"/>
                                        </p:tgtEl>
                                        <p:attrNameLst>
                                          <p:attrName>style.visibility</p:attrName>
                                        </p:attrNameLst>
                                      </p:cBhvr>
                                      <p:to>
                                        <p:strVal val="visible"/>
                                      </p:to>
                                    </p:set>
                                    <p:animEffect transition="in" filter="blinds(horizontal)">
                                      <p:cBhvr>
                                        <p:cTn id="188" dur="500"/>
                                        <p:tgtEl>
                                          <p:spTgt spid="50"/>
                                        </p:tgtEl>
                                      </p:cBhvr>
                                    </p:animEffect>
                                  </p:childTnLst>
                                </p:cTn>
                              </p:par>
                            </p:childTnLst>
                          </p:cTn>
                        </p:par>
                      </p:childTnLst>
                    </p:cTn>
                  </p:par>
                  <p:par>
                    <p:cTn id="189" fill="hold">
                      <p:stCondLst>
                        <p:cond delay="indefinite"/>
                      </p:stCondLst>
                      <p:childTnLst>
                        <p:par>
                          <p:cTn id="190" fill="hold">
                            <p:stCondLst>
                              <p:cond delay="0"/>
                            </p:stCondLst>
                            <p:childTnLst>
                              <p:par>
                                <p:cTn id="191" presetID="3" presetClass="entr" presetSubtype="10" fill="hold" grpId="0" nodeType="clickEffect">
                                  <p:stCondLst>
                                    <p:cond delay="0"/>
                                  </p:stCondLst>
                                  <p:childTnLst>
                                    <p:set>
                                      <p:cBhvr>
                                        <p:cTn id="192" dur="1" fill="hold">
                                          <p:stCondLst>
                                            <p:cond delay="0"/>
                                          </p:stCondLst>
                                        </p:cTn>
                                        <p:tgtEl>
                                          <p:spTgt spid="61"/>
                                        </p:tgtEl>
                                        <p:attrNameLst>
                                          <p:attrName>style.visibility</p:attrName>
                                        </p:attrNameLst>
                                      </p:cBhvr>
                                      <p:to>
                                        <p:strVal val="visible"/>
                                      </p:to>
                                    </p:set>
                                    <p:animEffect transition="in" filter="blinds(horizontal)">
                                      <p:cBhvr>
                                        <p:cTn id="193" dur="500"/>
                                        <p:tgtEl>
                                          <p:spTgt spid="61"/>
                                        </p:tgtEl>
                                      </p:cBhvr>
                                    </p:animEffect>
                                  </p:childTnLst>
                                </p:cTn>
                              </p:par>
                            </p:childTnLst>
                          </p:cTn>
                        </p:par>
                      </p:childTnLst>
                    </p:cTn>
                  </p:par>
                  <p:par>
                    <p:cTn id="194" fill="hold">
                      <p:stCondLst>
                        <p:cond delay="indefinite"/>
                      </p:stCondLst>
                      <p:childTnLst>
                        <p:par>
                          <p:cTn id="195" fill="hold">
                            <p:stCondLst>
                              <p:cond delay="0"/>
                            </p:stCondLst>
                            <p:childTnLst>
                              <p:par>
                                <p:cTn id="196" presetID="3" presetClass="entr" presetSubtype="10" fill="hold" grpId="0" nodeType="clickEffect">
                                  <p:stCondLst>
                                    <p:cond delay="0"/>
                                  </p:stCondLst>
                                  <p:childTnLst>
                                    <p:set>
                                      <p:cBhvr>
                                        <p:cTn id="197" dur="1" fill="hold">
                                          <p:stCondLst>
                                            <p:cond delay="0"/>
                                          </p:stCondLst>
                                        </p:cTn>
                                        <p:tgtEl>
                                          <p:spTgt spid="64"/>
                                        </p:tgtEl>
                                        <p:attrNameLst>
                                          <p:attrName>style.visibility</p:attrName>
                                        </p:attrNameLst>
                                      </p:cBhvr>
                                      <p:to>
                                        <p:strVal val="visible"/>
                                      </p:to>
                                    </p:set>
                                    <p:animEffect transition="in" filter="blinds(horizontal)">
                                      <p:cBhvr>
                                        <p:cTn id="198" dur="500"/>
                                        <p:tgtEl>
                                          <p:spTgt spid="64"/>
                                        </p:tgtEl>
                                      </p:cBhvr>
                                    </p:animEffect>
                                  </p:childTnLst>
                                </p:cTn>
                              </p:par>
                            </p:childTnLst>
                          </p:cTn>
                        </p:par>
                      </p:childTnLst>
                    </p:cTn>
                  </p:par>
                  <p:par>
                    <p:cTn id="199" fill="hold">
                      <p:stCondLst>
                        <p:cond delay="indefinite"/>
                      </p:stCondLst>
                      <p:childTnLst>
                        <p:par>
                          <p:cTn id="200" fill="hold">
                            <p:stCondLst>
                              <p:cond delay="0"/>
                            </p:stCondLst>
                            <p:childTnLst>
                              <p:par>
                                <p:cTn id="201" presetID="3" presetClass="entr" presetSubtype="10" fill="hold" grpId="0" nodeType="click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blinds(horizontal)">
                                      <p:cBhvr>
                                        <p:cTn id="203" dur="500"/>
                                        <p:tgtEl>
                                          <p:spTgt spid="51"/>
                                        </p:tgtEl>
                                      </p:cBhvr>
                                    </p:animEffect>
                                  </p:childTnLst>
                                </p:cTn>
                              </p:par>
                            </p:childTnLst>
                          </p:cTn>
                        </p:par>
                      </p:childTnLst>
                    </p:cTn>
                  </p:par>
                  <p:par>
                    <p:cTn id="204" fill="hold">
                      <p:stCondLst>
                        <p:cond delay="indefinite"/>
                      </p:stCondLst>
                      <p:childTnLst>
                        <p:par>
                          <p:cTn id="205" fill="hold">
                            <p:stCondLst>
                              <p:cond delay="0"/>
                            </p:stCondLst>
                            <p:childTnLst>
                              <p:par>
                                <p:cTn id="206" presetID="3" presetClass="entr" presetSubtype="10" fill="hold" grpId="0" nodeType="clickEffect">
                                  <p:stCondLst>
                                    <p:cond delay="0"/>
                                  </p:stCondLst>
                                  <p:childTnLst>
                                    <p:set>
                                      <p:cBhvr>
                                        <p:cTn id="207" dur="1" fill="hold">
                                          <p:stCondLst>
                                            <p:cond delay="0"/>
                                          </p:stCondLst>
                                        </p:cTn>
                                        <p:tgtEl>
                                          <p:spTgt spid="71"/>
                                        </p:tgtEl>
                                        <p:attrNameLst>
                                          <p:attrName>style.visibility</p:attrName>
                                        </p:attrNameLst>
                                      </p:cBhvr>
                                      <p:to>
                                        <p:strVal val="visible"/>
                                      </p:to>
                                    </p:set>
                                    <p:animEffect transition="in" filter="blinds(horizontal)">
                                      <p:cBhvr>
                                        <p:cTn id="208" dur="500"/>
                                        <p:tgtEl>
                                          <p:spTgt spid="71"/>
                                        </p:tgtEl>
                                      </p:cBhvr>
                                    </p:animEffect>
                                  </p:childTnLst>
                                </p:cTn>
                              </p:par>
                            </p:childTnLst>
                          </p:cTn>
                        </p:par>
                      </p:childTnLst>
                    </p:cTn>
                  </p:par>
                  <p:par>
                    <p:cTn id="209" fill="hold">
                      <p:stCondLst>
                        <p:cond delay="indefinite"/>
                      </p:stCondLst>
                      <p:childTnLst>
                        <p:par>
                          <p:cTn id="210" fill="hold">
                            <p:stCondLst>
                              <p:cond delay="0"/>
                            </p:stCondLst>
                            <p:childTnLst>
                              <p:par>
                                <p:cTn id="211" presetID="3" presetClass="entr" presetSubtype="10" fill="hold" grpId="0" nodeType="clickEffect">
                                  <p:stCondLst>
                                    <p:cond delay="0"/>
                                  </p:stCondLst>
                                  <p:childTnLst>
                                    <p:set>
                                      <p:cBhvr>
                                        <p:cTn id="212" dur="1" fill="hold">
                                          <p:stCondLst>
                                            <p:cond delay="0"/>
                                          </p:stCondLst>
                                        </p:cTn>
                                        <p:tgtEl>
                                          <p:spTgt spid="72"/>
                                        </p:tgtEl>
                                        <p:attrNameLst>
                                          <p:attrName>style.visibility</p:attrName>
                                        </p:attrNameLst>
                                      </p:cBhvr>
                                      <p:to>
                                        <p:strVal val="visible"/>
                                      </p:to>
                                    </p:set>
                                    <p:animEffect transition="in" filter="blinds(horizontal)">
                                      <p:cBhvr>
                                        <p:cTn id="213" dur="500"/>
                                        <p:tgtEl>
                                          <p:spTgt spid="72"/>
                                        </p:tgtEl>
                                      </p:cBhvr>
                                    </p:animEffect>
                                  </p:childTnLst>
                                </p:cTn>
                              </p:par>
                            </p:childTnLst>
                          </p:cTn>
                        </p:par>
                      </p:childTnLst>
                    </p:cTn>
                  </p:par>
                  <p:par>
                    <p:cTn id="214" fill="hold">
                      <p:stCondLst>
                        <p:cond delay="indefinite"/>
                      </p:stCondLst>
                      <p:childTnLst>
                        <p:par>
                          <p:cTn id="215" fill="hold">
                            <p:stCondLst>
                              <p:cond delay="0"/>
                            </p:stCondLst>
                            <p:childTnLst>
                              <p:par>
                                <p:cTn id="216" presetID="3" presetClass="entr" presetSubtype="10" fill="hold" nodeType="clickEffect">
                                  <p:stCondLst>
                                    <p:cond delay="0"/>
                                  </p:stCondLst>
                                  <p:childTnLst>
                                    <p:set>
                                      <p:cBhvr>
                                        <p:cTn id="217" dur="1" fill="hold">
                                          <p:stCondLst>
                                            <p:cond delay="0"/>
                                          </p:stCondLst>
                                        </p:cTn>
                                        <p:tgtEl>
                                          <p:spTgt spid="65"/>
                                        </p:tgtEl>
                                        <p:attrNameLst>
                                          <p:attrName>style.visibility</p:attrName>
                                        </p:attrNameLst>
                                      </p:cBhvr>
                                      <p:to>
                                        <p:strVal val="visible"/>
                                      </p:to>
                                    </p:set>
                                    <p:animEffect transition="in" filter="blinds(horizontal)">
                                      <p:cBhvr>
                                        <p:cTn id="218" dur="500"/>
                                        <p:tgtEl>
                                          <p:spTgt spid="65"/>
                                        </p:tgtEl>
                                      </p:cBhvr>
                                    </p:animEffect>
                                  </p:childTnLst>
                                </p:cTn>
                              </p:par>
                            </p:childTnLst>
                          </p:cTn>
                        </p:par>
                      </p:childTnLst>
                    </p:cTn>
                  </p:par>
                  <p:par>
                    <p:cTn id="219" fill="hold">
                      <p:stCondLst>
                        <p:cond delay="indefinite"/>
                      </p:stCondLst>
                      <p:childTnLst>
                        <p:par>
                          <p:cTn id="220" fill="hold">
                            <p:stCondLst>
                              <p:cond delay="0"/>
                            </p:stCondLst>
                            <p:childTnLst>
                              <p:par>
                                <p:cTn id="221" presetID="3" presetClass="entr" presetSubtype="10" fill="hold" grpId="0" nodeType="clickEffect">
                                  <p:stCondLst>
                                    <p:cond delay="0"/>
                                  </p:stCondLst>
                                  <p:childTnLst>
                                    <p:set>
                                      <p:cBhvr>
                                        <p:cTn id="222" dur="1" fill="hold">
                                          <p:stCondLst>
                                            <p:cond delay="0"/>
                                          </p:stCondLst>
                                        </p:cTn>
                                        <p:tgtEl>
                                          <p:spTgt spid="52"/>
                                        </p:tgtEl>
                                        <p:attrNameLst>
                                          <p:attrName>style.visibility</p:attrName>
                                        </p:attrNameLst>
                                      </p:cBhvr>
                                      <p:to>
                                        <p:strVal val="visible"/>
                                      </p:to>
                                    </p:set>
                                    <p:animEffect transition="in" filter="blinds(horizontal)">
                                      <p:cBhvr>
                                        <p:cTn id="223" dur="500"/>
                                        <p:tgtEl>
                                          <p:spTgt spid="52"/>
                                        </p:tgtEl>
                                      </p:cBhvr>
                                    </p:animEffect>
                                  </p:childTnLst>
                                </p:cTn>
                              </p:par>
                            </p:childTnLst>
                          </p:cTn>
                        </p:par>
                      </p:childTnLst>
                    </p:cTn>
                  </p:par>
                  <p:par>
                    <p:cTn id="224" fill="hold">
                      <p:stCondLst>
                        <p:cond delay="indefinite"/>
                      </p:stCondLst>
                      <p:childTnLst>
                        <p:par>
                          <p:cTn id="225" fill="hold">
                            <p:stCondLst>
                              <p:cond delay="0"/>
                            </p:stCondLst>
                            <p:childTnLst>
                              <p:par>
                                <p:cTn id="226" presetID="3" presetClass="entr" presetSubtype="10" fill="hold" grpId="0" nodeType="clickEffect">
                                  <p:stCondLst>
                                    <p:cond delay="0"/>
                                  </p:stCondLst>
                                  <p:childTnLst>
                                    <p:set>
                                      <p:cBhvr>
                                        <p:cTn id="227" dur="1" fill="hold">
                                          <p:stCondLst>
                                            <p:cond delay="0"/>
                                          </p:stCondLst>
                                        </p:cTn>
                                        <p:tgtEl>
                                          <p:spTgt spid="55"/>
                                        </p:tgtEl>
                                        <p:attrNameLst>
                                          <p:attrName>style.visibility</p:attrName>
                                        </p:attrNameLst>
                                      </p:cBhvr>
                                      <p:to>
                                        <p:strVal val="visible"/>
                                      </p:to>
                                    </p:set>
                                    <p:animEffect transition="in" filter="blinds(horizontal)">
                                      <p:cBhvr>
                                        <p:cTn id="228" dur="500"/>
                                        <p:tgtEl>
                                          <p:spTgt spid="55"/>
                                        </p:tgtEl>
                                      </p:cBhvr>
                                    </p:animEffect>
                                  </p:childTnLst>
                                </p:cTn>
                              </p:par>
                            </p:childTnLst>
                          </p:cTn>
                        </p:par>
                      </p:childTnLst>
                    </p:cTn>
                  </p:par>
                  <p:par>
                    <p:cTn id="229" fill="hold">
                      <p:stCondLst>
                        <p:cond delay="indefinite"/>
                      </p:stCondLst>
                      <p:childTnLst>
                        <p:par>
                          <p:cTn id="230" fill="hold">
                            <p:stCondLst>
                              <p:cond delay="0"/>
                            </p:stCondLst>
                            <p:childTnLst>
                              <p:par>
                                <p:cTn id="231" presetID="3" presetClass="entr" presetSubtype="10" fill="hold" nodeType="clickEffect">
                                  <p:stCondLst>
                                    <p:cond delay="0"/>
                                  </p:stCondLst>
                                  <p:childTnLst>
                                    <p:set>
                                      <p:cBhvr>
                                        <p:cTn id="232" dur="1" fill="hold">
                                          <p:stCondLst>
                                            <p:cond delay="0"/>
                                          </p:stCondLst>
                                        </p:cTn>
                                        <p:tgtEl>
                                          <p:spTgt spid="67"/>
                                        </p:tgtEl>
                                        <p:attrNameLst>
                                          <p:attrName>style.visibility</p:attrName>
                                        </p:attrNameLst>
                                      </p:cBhvr>
                                      <p:to>
                                        <p:strVal val="visible"/>
                                      </p:to>
                                    </p:set>
                                    <p:animEffect transition="in" filter="blinds(horizontal)">
                                      <p:cBhvr>
                                        <p:cTn id="233" dur="500"/>
                                        <p:tgtEl>
                                          <p:spTgt spid="67"/>
                                        </p:tgtEl>
                                      </p:cBhvr>
                                    </p:animEffect>
                                  </p:childTnLst>
                                </p:cTn>
                              </p:par>
                            </p:childTnLst>
                          </p:cTn>
                        </p:par>
                      </p:childTnLst>
                    </p:cTn>
                  </p:par>
                  <p:par>
                    <p:cTn id="234" fill="hold">
                      <p:stCondLst>
                        <p:cond delay="indefinite"/>
                      </p:stCondLst>
                      <p:childTnLst>
                        <p:par>
                          <p:cTn id="235" fill="hold">
                            <p:stCondLst>
                              <p:cond delay="0"/>
                            </p:stCondLst>
                            <p:childTnLst>
                              <p:par>
                                <p:cTn id="236" presetID="3" presetClass="entr" presetSubtype="10" fill="hold" grpId="0" nodeType="clickEffect">
                                  <p:stCondLst>
                                    <p:cond delay="0"/>
                                  </p:stCondLst>
                                  <p:childTnLst>
                                    <p:set>
                                      <p:cBhvr>
                                        <p:cTn id="237" dur="1" fill="hold">
                                          <p:stCondLst>
                                            <p:cond delay="0"/>
                                          </p:stCondLst>
                                        </p:cTn>
                                        <p:tgtEl>
                                          <p:spTgt spid="53"/>
                                        </p:tgtEl>
                                        <p:attrNameLst>
                                          <p:attrName>style.visibility</p:attrName>
                                        </p:attrNameLst>
                                      </p:cBhvr>
                                      <p:to>
                                        <p:strVal val="visible"/>
                                      </p:to>
                                    </p:set>
                                    <p:animEffect transition="in" filter="blinds(horizontal)">
                                      <p:cBhvr>
                                        <p:cTn id="238" dur="500"/>
                                        <p:tgtEl>
                                          <p:spTgt spid="53"/>
                                        </p:tgtEl>
                                      </p:cBhvr>
                                    </p:animEffect>
                                  </p:childTnLst>
                                </p:cTn>
                              </p:par>
                            </p:childTnLst>
                          </p:cTn>
                        </p:par>
                      </p:childTnLst>
                    </p:cTn>
                  </p:par>
                  <p:par>
                    <p:cTn id="239" fill="hold">
                      <p:stCondLst>
                        <p:cond delay="indefinite"/>
                      </p:stCondLst>
                      <p:childTnLst>
                        <p:par>
                          <p:cTn id="240" fill="hold">
                            <p:stCondLst>
                              <p:cond delay="0"/>
                            </p:stCondLst>
                            <p:childTnLst>
                              <p:par>
                                <p:cTn id="241" presetID="3" presetClass="entr" presetSubtype="10" fill="hold" grpId="0" nodeType="clickEffect">
                                  <p:stCondLst>
                                    <p:cond delay="0"/>
                                  </p:stCondLst>
                                  <p:childTnLst>
                                    <p:set>
                                      <p:cBhvr>
                                        <p:cTn id="242" dur="1" fill="hold">
                                          <p:stCondLst>
                                            <p:cond delay="0"/>
                                          </p:stCondLst>
                                        </p:cTn>
                                        <p:tgtEl>
                                          <p:spTgt spid="54"/>
                                        </p:tgtEl>
                                        <p:attrNameLst>
                                          <p:attrName>style.visibility</p:attrName>
                                        </p:attrNameLst>
                                      </p:cBhvr>
                                      <p:to>
                                        <p:strVal val="visible"/>
                                      </p:to>
                                    </p:set>
                                    <p:animEffect transition="in" filter="blinds(horizontal)">
                                      <p:cBhvr>
                                        <p:cTn id="243" dur="500"/>
                                        <p:tgtEl>
                                          <p:spTgt spid="54"/>
                                        </p:tgtEl>
                                      </p:cBhvr>
                                    </p:animEffect>
                                  </p:childTnLst>
                                </p:cTn>
                              </p:par>
                            </p:childTnLst>
                          </p:cTn>
                        </p:par>
                      </p:childTnLst>
                    </p:cTn>
                  </p:par>
                  <p:par>
                    <p:cTn id="244" fill="hold">
                      <p:stCondLst>
                        <p:cond delay="indefinite"/>
                      </p:stCondLst>
                      <p:childTnLst>
                        <p:par>
                          <p:cTn id="245" fill="hold">
                            <p:stCondLst>
                              <p:cond delay="0"/>
                            </p:stCondLst>
                            <p:childTnLst>
                              <p:par>
                                <p:cTn id="246" presetID="3" presetClass="entr" presetSubtype="10" fill="hold" grpId="0" nodeType="clickEffect">
                                  <p:stCondLst>
                                    <p:cond delay="0"/>
                                  </p:stCondLst>
                                  <p:childTnLst>
                                    <p:set>
                                      <p:cBhvr>
                                        <p:cTn id="247" dur="1" fill="hold">
                                          <p:stCondLst>
                                            <p:cond delay="0"/>
                                          </p:stCondLst>
                                        </p:cTn>
                                        <p:tgtEl>
                                          <p:spTgt spid="66"/>
                                        </p:tgtEl>
                                        <p:attrNameLst>
                                          <p:attrName>style.visibility</p:attrName>
                                        </p:attrNameLst>
                                      </p:cBhvr>
                                      <p:to>
                                        <p:strVal val="visible"/>
                                      </p:to>
                                    </p:set>
                                    <p:animEffect transition="in" filter="blinds(horizontal)">
                                      <p:cBhvr>
                                        <p:cTn id="248" dur="500"/>
                                        <p:tgtEl>
                                          <p:spTgt spid="66"/>
                                        </p:tgtEl>
                                      </p:cBhvr>
                                    </p:animEffect>
                                  </p:childTnLst>
                                </p:cTn>
                              </p:par>
                            </p:childTnLst>
                          </p:cTn>
                        </p:par>
                      </p:childTnLst>
                    </p:cTn>
                  </p:par>
                  <p:par>
                    <p:cTn id="249" fill="hold">
                      <p:stCondLst>
                        <p:cond delay="indefinite"/>
                      </p:stCondLst>
                      <p:childTnLst>
                        <p:par>
                          <p:cTn id="250" fill="hold">
                            <p:stCondLst>
                              <p:cond delay="0"/>
                            </p:stCondLst>
                            <p:childTnLst>
                              <p:par>
                                <p:cTn id="251" presetID="3" presetClass="exit" presetSubtype="10" fill="hold" grpId="1" nodeType="clickEffect">
                                  <p:stCondLst>
                                    <p:cond delay="0"/>
                                  </p:stCondLst>
                                  <p:childTnLst>
                                    <p:animEffect transition="out" filter="blinds(horizontal)">
                                      <p:cBhvr>
                                        <p:cTn id="252" dur="500"/>
                                        <p:tgtEl>
                                          <p:spTgt spid="72"/>
                                        </p:tgtEl>
                                      </p:cBhvr>
                                    </p:animEffect>
                                    <p:set>
                                      <p:cBhvr>
                                        <p:cTn id="253" dur="1" fill="hold">
                                          <p:stCondLst>
                                            <p:cond delay="499"/>
                                          </p:stCondLst>
                                        </p:cTn>
                                        <p:tgtEl>
                                          <p:spTgt spid="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6" grpId="1"/>
      <p:bldP spid="37" grpId="0"/>
      <p:bldP spid="37" grpId="1"/>
      <p:bldP spid="38" grpId="0"/>
      <p:bldP spid="38" grpId="1"/>
      <p:bldP spid="39" grpId="0"/>
      <p:bldP spid="39" grpId="1"/>
      <p:bldP spid="40" grpId="0"/>
      <p:bldP spid="40" grpId="1"/>
      <p:bldP spid="43" grpId="0"/>
      <p:bldP spid="44" grpId="0"/>
      <p:bldP spid="45" grpId="0"/>
      <p:bldP spid="46" grpId="0"/>
      <p:bldP spid="47" grpId="0"/>
      <p:bldP spid="49" grpId="0"/>
      <p:bldP spid="50" grpId="0"/>
      <p:bldP spid="51" grpId="0"/>
      <p:bldP spid="52" grpId="0"/>
      <p:bldP spid="53" grpId="0"/>
      <p:bldP spid="54" grpId="0"/>
      <p:bldP spid="55" grpId="0"/>
      <p:bldP spid="56" grpId="0"/>
      <p:bldP spid="57" grpId="0" animBg="1"/>
      <p:bldP spid="58" grpId="0"/>
      <p:bldP spid="59" grpId="0" animBg="1"/>
      <p:bldP spid="60" grpId="0" animBg="1"/>
      <p:bldP spid="61" grpId="0" animBg="1"/>
      <p:bldP spid="62" grpId="0"/>
      <p:bldP spid="63" grpId="0"/>
      <p:bldP spid="64" grpId="0"/>
      <p:bldP spid="66" grpId="0"/>
      <p:bldP spid="9" grpId="0" animBg="1"/>
      <p:bldP spid="9" grpId="1" animBg="1"/>
      <p:bldP spid="68" grpId="0" animBg="1"/>
      <p:bldP spid="68" grpId="1" animBg="1"/>
      <p:bldP spid="69" grpId="0" animBg="1"/>
      <p:bldP spid="69" grpId="1" animBg="1"/>
      <p:bldP spid="70" grpId="0" animBg="1"/>
      <p:bldP spid="70" grpId="1" animBg="1"/>
      <p:bldP spid="71" grpId="0"/>
      <p:bldP spid="72" grpId="0" animBg="1"/>
      <p:bldP spid="72" grpId="1"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3429000" cy="4895603"/>
          </a:xfrm>
        </p:spPr>
        <p:txBody>
          <a:bodyPr>
            <a:normAutofit fontScale="92500"/>
          </a:bodyPr>
          <a:lstStyle/>
          <a:p>
            <a:pPr marL="0" indent="0" algn="ctr">
              <a:buNone/>
            </a:pPr>
            <a:r>
              <a:rPr lang="en-GB" sz="1400" b="1" dirty="0">
                <a:latin typeface="Comic Sans MS" panose="030F0702030302020204" pitchFamily="66" charset="0"/>
              </a:rPr>
              <a:t>You can use the Polar equation to find tangents to a curve that are parallel or perpendicular to the original line</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Find the coordinates and the equations of the tangents to the curve:</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r = asin2</a:t>
            </a:r>
            <a:r>
              <a:rPr lang="el-GR" sz="1400" dirty="0">
                <a:latin typeface="Comic Sans MS" panose="030F0702030302020204" pitchFamily="66" charset="0"/>
              </a:rPr>
              <a:t>θ</a:t>
            </a:r>
            <a:r>
              <a:rPr lang="en-US" sz="1400" dirty="0">
                <a:latin typeface="Comic Sans MS" panose="030F0702030302020204" pitchFamily="66" charset="0"/>
              </a:rPr>
              <a:t>,     0 ≤ </a:t>
            </a:r>
            <a:r>
              <a:rPr lang="el-GR" sz="1400" dirty="0">
                <a:latin typeface="Comic Sans MS" panose="030F0702030302020204" pitchFamily="66" charset="0"/>
              </a:rPr>
              <a:t>θ</a:t>
            </a:r>
            <a:r>
              <a:rPr lang="en-US" sz="1400" dirty="0">
                <a:latin typeface="Comic Sans MS" panose="030F0702030302020204" pitchFamily="66" charset="0"/>
              </a:rPr>
              <a:t> ≤ </a:t>
            </a:r>
            <a:r>
              <a:rPr lang="el-GR" sz="1400" baseline="30000" dirty="0">
                <a:latin typeface="Comic Sans MS" panose="030F0702030302020204" pitchFamily="66" charset="0"/>
              </a:rPr>
              <a:t>π</a:t>
            </a:r>
            <a:r>
              <a:rPr lang="en-US" sz="1400" dirty="0">
                <a:latin typeface="Comic Sans MS" panose="030F0702030302020204" pitchFamily="66" charset="0"/>
              </a:rPr>
              <a:t>/</a:t>
            </a:r>
            <a:r>
              <a:rPr lang="en-US" sz="1400" baseline="-25000" dirty="0">
                <a:latin typeface="Comic Sans MS" panose="030F0702030302020204" pitchFamily="66" charset="0"/>
              </a:rPr>
              <a:t>2</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Where the tangents are:</a:t>
            </a:r>
          </a:p>
          <a:p>
            <a:pPr algn="ctr">
              <a:buAutoNum type="alphaLcParenR"/>
            </a:pPr>
            <a:r>
              <a:rPr lang="en-US" sz="1400" dirty="0">
                <a:latin typeface="Comic Sans MS" panose="030F0702030302020204" pitchFamily="66" charset="0"/>
              </a:rPr>
              <a:t>Parallel to the initial line</a:t>
            </a:r>
          </a:p>
          <a:p>
            <a:pPr algn="ctr">
              <a:buAutoNum type="alphaLcParenR"/>
            </a:pPr>
            <a:r>
              <a:rPr lang="en-US" sz="1400" dirty="0">
                <a:latin typeface="Comic Sans MS" panose="030F0702030302020204" pitchFamily="66" charset="0"/>
              </a:rPr>
              <a:t>Perpendicular to the initial line</a:t>
            </a:r>
          </a:p>
          <a:p>
            <a:pPr algn="ctr">
              <a:buAutoNum type="alphaLcParenR"/>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Give answers to 3 </a:t>
            </a:r>
            <a:r>
              <a:rPr lang="en-US" sz="1400" dirty="0" err="1">
                <a:latin typeface="Comic Sans MS" panose="030F0702030302020204" pitchFamily="66" charset="0"/>
              </a:rPr>
              <a:t>s.f</a:t>
            </a:r>
            <a:r>
              <a:rPr lang="en-US" sz="1400" dirty="0">
                <a:latin typeface="Comic Sans MS" panose="030F0702030302020204" pitchFamily="66" charset="0"/>
              </a:rPr>
              <a:t> where appropriate:</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sym typeface="Wingdings" panose="05000000000000000000" pitchFamily="2" charset="2"/>
              </a:rPr>
              <a:t> You can find the value of r for each, and use the sketch to find the equation of the tangent</a:t>
            </a:r>
            <a:endParaRPr lang="en-US"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5" name="TextBox 24"/>
              <p:cNvSpPr txBox="1"/>
              <p:nvPr/>
            </p:nvSpPr>
            <p:spPr>
              <a:xfrm>
                <a:off x="1371599" y="16824"/>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𝑑𝑦</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1371599" y="16824"/>
                <a:ext cx="768992" cy="501356"/>
              </a:xfrm>
              <a:prstGeom prst="rect">
                <a:avLst/>
              </a:prstGeom>
              <a:blipFill>
                <a:blip r:embed="rId2"/>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029199" y="11875"/>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𝑑𝑥</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5029199" y="11875"/>
                <a:ext cx="768992" cy="501356"/>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p:cxnSp>
        <p:nvCxnSpPr>
          <p:cNvPr id="27" name="Straight Arrow Connector 26"/>
          <p:cNvCxnSpPr/>
          <p:nvPr/>
        </p:nvCxnSpPr>
        <p:spPr>
          <a:xfrm>
            <a:off x="2133599" y="245424"/>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2590799" y="93024"/>
                <a:ext cx="2371162"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𝑷𝒂𝒓𝒂𝒍𝒍𝒆𝒍</m:t>
                      </m:r>
                      <m:r>
                        <a:rPr lang="en-GB" sz="1400" b="0"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2590799" y="93024"/>
                <a:ext cx="2371162" cy="307777"/>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p:cxnSp>
        <p:nvCxnSpPr>
          <p:cNvPr id="29" name="Straight Arrow Connector 28"/>
          <p:cNvCxnSpPr/>
          <p:nvPr/>
        </p:nvCxnSpPr>
        <p:spPr>
          <a:xfrm>
            <a:off x="5791199" y="240475"/>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8012343" y="482930"/>
                <a:ext cx="113165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𝑥</m:t>
                      </m:r>
                      <m:r>
                        <a:rPr lang="en-GB" sz="1600" b="0" i="1" smtClean="0">
                          <a:latin typeface="Cambria Math"/>
                        </a:rPr>
                        <m:t>=</m:t>
                      </m:r>
                      <m:r>
                        <a:rPr lang="en-GB" sz="1600" b="0" i="1" smtClean="0">
                          <a:latin typeface="Cambria Math"/>
                        </a:rPr>
                        <m:t>𝑟𝑐𝑜𝑠</m:t>
                      </m:r>
                      <m:r>
                        <a:rPr lang="en-GB" sz="1600" b="0" i="1" smtClean="0">
                          <a:latin typeface="Cambria Math"/>
                          <a:ea typeface="Cambria Math"/>
                        </a:rPr>
                        <m:t>𝜃</m:t>
                      </m:r>
                    </m:oMath>
                  </m:oMathPara>
                </a14:m>
                <a:endParaRPr lang="en-GB" sz="1600" dirty="0"/>
              </a:p>
            </p:txBody>
          </p:sp>
        </mc:Choice>
        <mc:Fallback xmlns="">
          <p:sp>
            <p:nvSpPr>
              <p:cNvPr id="30" name="TextBox 29"/>
              <p:cNvSpPr txBox="1">
                <a:spLocks noRot="1" noChangeAspect="1" noMove="1" noResize="1" noEditPoints="1" noAdjustHandles="1" noChangeArrowheads="1" noChangeShapeType="1" noTextEdit="1"/>
              </p:cNvSpPr>
              <p:nvPr/>
            </p:nvSpPr>
            <p:spPr>
              <a:xfrm>
                <a:off x="8012343" y="482930"/>
                <a:ext cx="1131656" cy="338554"/>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8029463" y="863930"/>
                <a:ext cx="111453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𝑦</m:t>
                      </m:r>
                      <m:r>
                        <a:rPr lang="en-GB" sz="1600" b="0" i="1" smtClean="0">
                          <a:latin typeface="Cambria Math"/>
                        </a:rPr>
                        <m:t>=</m:t>
                      </m:r>
                      <m:r>
                        <a:rPr lang="en-GB" sz="1600" b="0" i="1" smtClean="0">
                          <a:latin typeface="Cambria Math"/>
                        </a:rPr>
                        <m:t>𝑟𝑠𝑖𝑛</m:t>
                      </m:r>
                      <m:r>
                        <a:rPr lang="en-GB" sz="1600" b="0" i="1" smtClean="0">
                          <a:latin typeface="Cambria Math"/>
                          <a:ea typeface="Cambria Math"/>
                        </a:rPr>
                        <m:t>𝜃</m:t>
                      </m:r>
                    </m:oMath>
                  </m:oMathPara>
                </a14:m>
                <a:endParaRPr lang="en-GB" sz="1600" dirty="0"/>
              </a:p>
            </p:txBody>
          </p:sp>
        </mc:Choice>
        <mc:Fallback xmlns="">
          <p:sp>
            <p:nvSpPr>
              <p:cNvPr id="31" name="TextBox 30"/>
              <p:cNvSpPr txBox="1">
                <a:spLocks noRot="1" noChangeAspect="1" noMove="1" noResize="1" noEditPoints="1" noAdjustHandles="1" noChangeArrowheads="1" noChangeShapeType="1" noTextEdit="1"/>
              </p:cNvSpPr>
              <p:nvPr/>
            </p:nvSpPr>
            <p:spPr>
              <a:xfrm>
                <a:off x="8029463" y="863930"/>
                <a:ext cx="1114536" cy="338554"/>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248400" y="88075"/>
                <a:ext cx="2895600" cy="30777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𝑷𝒆𝒓𝒑𝒆𝒏𝒅𝒊𝒄𝒖𝒍𝒂𝒓</m:t>
                      </m:r>
                      <m:r>
                        <a:rPr lang="en-US" sz="1400" b="1"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6248400" y="88075"/>
                <a:ext cx="2895600" cy="307777"/>
              </a:xfrm>
              <a:prstGeom prst="rect">
                <a:avLst/>
              </a:prstGeom>
              <a:blipFill>
                <a:blip r:embed="rId7"/>
                <a:stretch>
                  <a:fillRect b="-3636"/>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3689268" y="1494314"/>
                <a:ext cx="208214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a:ea typeface="Cambria Math"/>
                        </a:rPr>
                        <m:t>𝜃</m:t>
                      </m:r>
                      <m:r>
                        <a:rPr lang="en-US" sz="1400" i="1" smtClean="0">
                          <a:latin typeface="Cambria Math"/>
                          <a:ea typeface="Cambria Math"/>
                        </a:rPr>
                        <m:t>=0   </m:t>
                      </m:r>
                      <m:r>
                        <a:rPr lang="en-US" sz="1400" i="1" smtClean="0">
                          <a:latin typeface="Cambria Math"/>
                          <a:ea typeface="Cambria Math"/>
                        </a:rPr>
                        <m:t>𝑜𝑟</m:t>
                      </m:r>
                      <m:r>
                        <a:rPr lang="en-US" sz="1400" b="0" i="1" smtClean="0">
                          <a:latin typeface="Cambria Math"/>
                          <a:ea typeface="Cambria Math"/>
                        </a:rPr>
                        <m:t>   </m:t>
                      </m:r>
                      <m:r>
                        <a:rPr lang="en-US" sz="1400" i="1">
                          <a:latin typeface="Cambria Math"/>
                          <a:ea typeface="Cambria Math"/>
                        </a:rPr>
                        <m:t>𝜃</m:t>
                      </m:r>
                      <m:r>
                        <a:rPr lang="en-US" sz="1400" i="1">
                          <a:latin typeface="Cambria Math"/>
                          <a:ea typeface="Cambria Math"/>
                        </a:rPr>
                        <m:t>=0.955</m:t>
                      </m:r>
                    </m:oMath>
                  </m:oMathPara>
                </a14:m>
                <a:endParaRPr lang="en-GB" sz="1400" dirty="0"/>
              </a:p>
            </p:txBody>
          </p:sp>
        </mc:Choice>
        <mc:Fallback xmlns="">
          <p:sp>
            <p:nvSpPr>
              <p:cNvPr id="55" name="TextBox 54"/>
              <p:cNvSpPr txBox="1">
                <a:spLocks noRot="1" noChangeAspect="1" noMove="1" noResize="1" noEditPoints="1" noAdjustHandles="1" noChangeArrowheads="1" noChangeShapeType="1" noTextEdit="1"/>
              </p:cNvSpPr>
              <p:nvPr/>
            </p:nvSpPr>
            <p:spPr>
              <a:xfrm>
                <a:off x="3689268" y="1494314"/>
                <a:ext cx="2082140" cy="307777"/>
              </a:xfrm>
              <a:prstGeom prst="rect">
                <a:avLst/>
              </a:prstGeom>
              <a:blipFill>
                <a:blip r:embed="rId8"/>
                <a:stretch>
                  <a:fillRect/>
                </a:stretch>
              </a:blipFill>
              <a:ln w="25400">
                <a:noFill/>
              </a:ln>
            </p:spPr>
            <p:txBody>
              <a:bodyPr/>
              <a:lstStyle/>
              <a:p>
                <a:r>
                  <a:rPr lang="en-GB">
                    <a:noFill/>
                  </a:rPr>
                  <a:t> </a:t>
                </a:r>
              </a:p>
            </p:txBody>
          </p:sp>
        </mc:Fallback>
      </mc:AlternateContent>
      <p:pic>
        <p:nvPicPr>
          <p:cNvPr id="73"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44868" t="14783" r="1345" b="38782"/>
          <a:stretch/>
        </p:blipFill>
        <p:spPr bwMode="auto">
          <a:xfrm>
            <a:off x="5913912" y="1442853"/>
            <a:ext cx="3008155" cy="2077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74" name="TextBox 73"/>
              <p:cNvSpPr txBox="1"/>
              <p:nvPr/>
            </p:nvSpPr>
            <p:spPr>
              <a:xfrm>
                <a:off x="3817917" y="1777342"/>
                <a:ext cx="1799112" cy="554126"/>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ea typeface="Cambria Math"/>
                        </a:rPr>
                        <m:t>𝑟</m:t>
                      </m:r>
                      <m:r>
                        <a:rPr lang="en-US" sz="1400" i="1" smtClean="0">
                          <a:latin typeface="Cambria Math"/>
                          <a:ea typeface="Cambria Math"/>
                        </a:rPr>
                        <m:t>=0  </m:t>
                      </m:r>
                      <m:r>
                        <a:rPr lang="en-US" sz="1400" b="0" i="1" smtClean="0">
                          <a:latin typeface="Cambria Math"/>
                          <a:ea typeface="Cambria Math"/>
                        </a:rPr>
                        <m:t> </m:t>
                      </m:r>
                      <m:r>
                        <a:rPr lang="en-US" sz="1400" i="1" smtClean="0">
                          <a:latin typeface="Cambria Math"/>
                          <a:ea typeface="Cambria Math"/>
                        </a:rPr>
                        <m:t>𝑜𝑟</m:t>
                      </m:r>
                      <m:r>
                        <a:rPr lang="en-US" sz="1400" b="0" i="1" smtClean="0">
                          <a:latin typeface="Cambria Math"/>
                          <a:ea typeface="Cambria Math"/>
                        </a:rPr>
                        <m:t>  </m:t>
                      </m:r>
                      <m:r>
                        <a:rPr lang="en-US" sz="1400" b="0" i="1" smtClean="0">
                          <a:latin typeface="Cambria Math"/>
                          <a:ea typeface="Cambria Math"/>
                        </a:rPr>
                        <m:t>𝑟</m:t>
                      </m:r>
                      <m:r>
                        <a:rPr lang="en-US" sz="1400" i="1">
                          <a:latin typeface="Cambria Math"/>
                          <a:ea typeface="Cambria Math"/>
                        </a:rPr>
                        <m:t>=</m:t>
                      </m:r>
                      <m:f>
                        <m:fPr>
                          <m:ctrlPr>
                            <a:rPr lang="en-US" sz="1400" i="1" smtClean="0">
                              <a:latin typeface="Cambria Math" panose="02040503050406030204" pitchFamily="18" charset="0"/>
                              <a:ea typeface="Cambria Math"/>
                            </a:rPr>
                          </m:ctrlPr>
                        </m:fPr>
                        <m:num>
                          <m:r>
                            <a:rPr lang="en-US" sz="1400" b="0" i="1" smtClean="0">
                              <a:latin typeface="Cambria Math"/>
                              <a:ea typeface="Cambria Math"/>
                            </a:rPr>
                            <m:t>2</m:t>
                          </m:r>
                          <m:r>
                            <a:rPr lang="en-US" sz="1400" b="0" i="1" smtClean="0">
                              <a:latin typeface="Cambria Math"/>
                              <a:ea typeface="Cambria Math"/>
                            </a:rPr>
                            <m:t>𝑎</m:t>
                          </m:r>
                          <m:rad>
                            <m:radPr>
                              <m:degHide m:val="on"/>
                              <m:ctrlPr>
                                <a:rPr lang="en-US" sz="1400" b="0" i="1" smtClean="0">
                                  <a:latin typeface="Cambria Math" panose="02040503050406030204" pitchFamily="18" charset="0"/>
                                  <a:ea typeface="Cambria Math"/>
                                </a:rPr>
                              </m:ctrlPr>
                            </m:radPr>
                            <m:deg/>
                            <m:e>
                              <m:r>
                                <a:rPr lang="en-US" sz="1400" b="0" i="1" smtClean="0">
                                  <a:latin typeface="Cambria Math"/>
                                  <a:ea typeface="Cambria Math"/>
                                </a:rPr>
                                <m:t>2</m:t>
                              </m:r>
                            </m:e>
                          </m:rad>
                        </m:num>
                        <m:den>
                          <m:r>
                            <a:rPr lang="en-US" sz="1400" b="0" i="1" smtClean="0">
                              <a:latin typeface="Cambria Math"/>
                              <a:ea typeface="Cambria Math"/>
                            </a:rPr>
                            <m:t>3</m:t>
                          </m:r>
                        </m:den>
                      </m:f>
                    </m:oMath>
                  </m:oMathPara>
                </a14:m>
                <a:endParaRPr lang="en-GB" sz="1400" dirty="0"/>
              </a:p>
            </p:txBody>
          </p:sp>
        </mc:Choice>
        <mc:Fallback xmlns="">
          <p:sp>
            <p:nvSpPr>
              <p:cNvPr id="74" name="TextBox 73"/>
              <p:cNvSpPr txBox="1">
                <a:spLocks noRot="1" noChangeAspect="1" noMove="1" noResize="1" noEditPoints="1" noAdjustHandles="1" noChangeArrowheads="1" noChangeShapeType="1" noTextEdit="1"/>
              </p:cNvSpPr>
              <p:nvPr/>
            </p:nvSpPr>
            <p:spPr>
              <a:xfrm>
                <a:off x="3817917" y="1777342"/>
                <a:ext cx="1799112" cy="554126"/>
              </a:xfrm>
              <a:prstGeom prst="rect">
                <a:avLst/>
              </a:prstGeom>
              <a:blipFill>
                <a:blip r:embed="rId10"/>
                <a:stretch>
                  <a:fillRect/>
                </a:stretch>
              </a:blipFill>
              <a:ln w="25400">
                <a:noFill/>
              </a:ln>
            </p:spPr>
            <p:txBody>
              <a:bodyPr/>
              <a:lstStyle/>
              <a:p>
                <a:r>
                  <a:rPr lang="en-GB">
                    <a:noFill/>
                  </a:rPr>
                  <a:t> </a:t>
                </a:r>
              </a:p>
            </p:txBody>
          </p:sp>
        </mc:Fallback>
      </mc:AlternateContent>
      <p:grpSp>
        <p:nvGrpSpPr>
          <p:cNvPr id="75" name="Group 74"/>
          <p:cNvGrpSpPr/>
          <p:nvPr/>
        </p:nvGrpSpPr>
        <p:grpSpPr>
          <a:xfrm>
            <a:off x="6209805" y="2951018"/>
            <a:ext cx="152400" cy="152400"/>
            <a:chOff x="5105400" y="5029200"/>
            <a:chExt cx="152400" cy="152400"/>
          </a:xfrm>
        </p:grpSpPr>
        <p:cxnSp>
          <p:nvCxnSpPr>
            <p:cNvPr id="76" name="Straight Connector 75"/>
            <p:cNvCxnSpPr/>
            <p:nvPr/>
          </p:nvCxnSpPr>
          <p:spPr>
            <a:xfrm>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78" name="TextBox 77"/>
          <p:cNvSpPr txBox="1"/>
          <p:nvPr/>
        </p:nvSpPr>
        <p:spPr>
          <a:xfrm>
            <a:off x="5733574" y="2738228"/>
            <a:ext cx="553357" cy="276999"/>
          </a:xfrm>
          <a:prstGeom prst="rect">
            <a:avLst/>
          </a:prstGeom>
          <a:noFill/>
        </p:spPr>
        <p:txBody>
          <a:bodyPr wrap="none" rtlCol="0">
            <a:spAutoFit/>
          </a:bodyPr>
          <a:lstStyle/>
          <a:p>
            <a:r>
              <a:rPr lang="en-US" sz="1200" b="1" dirty="0">
                <a:solidFill>
                  <a:srgbClr val="0000FF"/>
                </a:solidFill>
                <a:latin typeface="Comic Sans MS" panose="030F0702030302020204" pitchFamily="66" charset="0"/>
              </a:rPr>
              <a:t>(0,0)</a:t>
            </a:r>
            <a:endParaRPr lang="en-GB" sz="1200" b="1" dirty="0">
              <a:solidFill>
                <a:srgbClr val="0000FF"/>
              </a:solidFill>
              <a:latin typeface="Comic Sans MS" panose="030F0702030302020204" pitchFamily="66" charset="0"/>
            </a:endParaRPr>
          </a:p>
        </p:txBody>
      </p:sp>
      <p:cxnSp>
        <p:nvCxnSpPr>
          <p:cNvPr id="79" name="Straight Connector 78"/>
          <p:cNvCxnSpPr/>
          <p:nvPr/>
        </p:nvCxnSpPr>
        <p:spPr>
          <a:xfrm>
            <a:off x="5770418" y="3038105"/>
            <a:ext cx="1091540" cy="0"/>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grpSp>
        <p:nvGrpSpPr>
          <p:cNvPr id="80" name="Group 79"/>
          <p:cNvGrpSpPr/>
          <p:nvPr/>
        </p:nvGrpSpPr>
        <p:grpSpPr>
          <a:xfrm>
            <a:off x="7134102" y="1761506"/>
            <a:ext cx="152400" cy="152400"/>
            <a:chOff x="5105400" y="5029200"/>
            <a:chExt cx="152400" cy="152400"/>
          </a:xfrm>
        </p:grpSpPr>
        <p:cxnSp>
          <p:nvCxnSpPr>
            <p:cNvPr id="81" name="Straight Connector 80"/>
            <p:cNvCxnSpPr/>
            <p:nvPr/>
          </p:nvCxnSpPr>
          <p:spPr>
            <a:xfrm>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83" name="Straight Connector 82"/>
          <p:cNvCxnSpPr/>
          <p:nvPr/>
        </p:nvCxnSpPr>
        <p:spPr>
          <a:xfrm>
            <a:off x="6647214" y="1836717"/>
            <a:ext cx="1091540" cy="0"/>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6634119" y="1477464"/>
            <a:ext cx="1196161" cy="276999"/>
          </a:xfrm>
          <a:prstGeom prst="rect">
            <a:avLst/>
          </a:prstGeom>
          <a:noFill/>
        </p:spPr>
        <p:txBody>
          <a:bodyPr wrap="none" rtlCol="0">
            <a:spAutoFit/>
          </a:bodyPr>
          <a:lstStyle/>
          <a:p>
            <a:r>
              <a:rPr lang="en-US" sz="1200" b="1" dirty="0">
                <a:solidFill>
                  <a:srgbClr val="0000FF"/>
                </a:solidFill>
                <a:latin typeface="Comic Sans MS" panose="030F0702030302020204" pitchFamily="66" charset="0"/>
              </a:rPr>
              <a:t>(</a:t>
            </a:r>
            <a:r>
              <a:rPr lang="en-US" sz="1200" b="1" baseline="30000" dirty="0">
                <a:solidFill>
                  <a:srgbClr val="0000FF"/>
                </a:solidFill>
                <a:latin typeface="Comic Sans MS" panose="030F0702030302020204" pitchFamily="66" charset="0"/>
              </a:rPr>
              <a:t>2a√2</a:t>
            </a:r>
            <a:r>
              <a:rPr lang="en-US" sz="1200" b="1" dirty="0">
                <a:solidFill>
                  <a:srgbClr val="0000FF"/>
                </a:solidFill>
                <a:latin typeface="Comic Sans MS" panose="030F0702030302020204" pitchFamily="66" charset="0"/>
              </a:rPr>
              <a:t>/</a:t>
            </a:r>
            <a:r>
              <a:rPr lang="en-US" sz="1200" b="1" baseline="-25000" dirty="0">
                <a:solidFill>
                  <a:srgbClr val="0000FF"/>
                </a:solidFill>
                <a:latin typeface="Comic Sans MS" panose="030F0702030302020204" pitchFamily="66" charset="0"/>
              </a:rPr>
              <a:t>3</a:t>
            </a:r>
            <a:r>
              <a:rPr lang="en-US" sz="1200" b="1" dirty="0">
                <a:solidFill>
                  <a:srgbClr val="0000FF"/>
                </a:solidFill>
                <a:latin typeface="Comic Sans MS" panose="030F0702030302020204" pitchFamily="66" charset="0"/>
              </a:rPr>
              <a:t>,0.955)</a:t>
            </a:r>
            <a:endParaRPr lang="en-GB" sz="1200" b="1" dirty="0">
              <a:solidFill>
                <a:srgbClr val="0000FF"/>
              </a:solidFill>
              <a:latin typeface="Comic Sans MS" panose="030F0702030302020204" pitchFamily="66" charset="0"/>
            </a:endParaRPr>
          </a:p>
        </p:txBody>
      </p:sp>
      <p:sp>
        <p:nvSpPr>
          <p:cNvPr id="6" name="TextBox 5"/>
          <p:cNvSpPr txBox="1"/>
          <p:nvPr/>
        </p:nvSpPr>
        <p:spPr>
          <a:xfrm>
            <a:off x="5343896" y="3800103"/>
            <a:ext cx="2858475" cy="307777"/>
          </a:xfrm>
          <a:prstGeom prst="rect">
            <a:avLst/>
          </a:prstGeom>
          <a:noFill/>
        </p:spPr>
        <p:txBody>
          <a:bodyPr wrap="none" rtlCol="0">
            <a:spAutoFit/>
          </a:bodyPr>
          <a:lstStyle/>
          <a:p>
            <a:r>
              <a:rPr lang="en-US" sz="1400" dirty="0">
                <a:solidFill>
                  <a:srgbClr val="0000FF"/>
                </a:solidFill>
                <a:latin typeface="Comic Sans MS" panose="030F0702030302020204" pitchFamily="66" charset="0"/>
              </a:rPr>
              <a:t>The equation of this line is just:</a:t>
            </a:r>
            <a:endParaRPr lang="en-GB" sz="1400" dirty="0">
              <a:solidFill>
                <a:srgbClr val="0000FF"/>
              </a:solidFill>
              <a:latin typeface="Comic Sans MS" panose="030F0702030302020204" pitchFamily="66" charset="0"/>
            </a:endParaRPr>
          </a:p>
        </p:txBody>
      </p:sp>
      <p:cxnSp>
        <p:nvCxnSpPr>
          <p:cNvPr id="8" name="Straight Arrow Connector 7"/>
          <p:cNvCxnSpPr/>
          <p:nvPr/>
        </p:nvCxnSpPr>
        <p:spPr>
          <a:xfrm flipH="1" flipV="1">
            <a:off x="6578930" y="3135087"/>
            <a:ext cx="178130" cy="641266"/>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6460176" y="4102924"/>
                <a:ext cx="75071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1" i="1" smtClean="0">
                          <a:solidFill>
                            <a:srgbClr val="0000FF"/>
                          </a:solidFill>
                          <a:latin typeface="Cambria Math"/>
                          <a:ea typeface="Cambria Math"/>
                        </a:rPr>
                        <m:t>𝜽</m:t>
                      </m:r>
                      <m:r>
                        <a:rPr lang="en-US" sz="1600" b="1" i="1" smtClean="0">
                          <a:solidFill>
                            <a:srgbClr val="0000FF"/>
                          </a:solidFill>
                          <a:latin typeface="Cambria Math"/>
                          <a:ea typeface="Cambria Math"/>
                        </a:rPr>
                        <m:t>=</m:t>
                      </m:r>
                      <m:r>
                        <a:rPr lang="en-US" sz="1600" b="1" i="1" smtClean="0">
                          <a:solidFill>
                            <a:srgbClr val="0000FF"/>
                          </a:solidFill>
                          <a:latin typeface="Cambria Math"/>
                          <a:ea typeface="Cambria Math"/>
                        </a:rPr>
                        <m:t>𝟎</m:t>
                      </m:r>
                    </m:oMath>
                  </m:oMathPara>
                </a14:m>
                <a:endParaRPr lang="en-GB" sz="1600" b="1" dirty="0">
                  <a:solidFill>
                    <a:srgbClr val="0000FF"/>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6460176" y="4102924"/>
                <a:ext cx="750718" cy="338554"/>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5" name="TextBox 84"/>
              <p:cNvSpPr txBox="1"/>
              <p:nvPr/>
            </p:nvSpPr>
            <p:spPr>
              <a:xfrm>
                <a:off x="4332514" y="2580903"/>
                <a:ext cx="75071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tx1"/>
                          </a:solidFill>
                          <a:latin typeface="Cambria Math"/>
                          <a:ea typeface="Cambria Math"/>
                        </a:rPr>
                        <m:t>𝜃</m:t>
                      </m:r>
                      <m:r>
                        <a:rPr lang="en-US" sz="1600" b="0" i="1" smtClean="0">
                          <a:solidFill>
                            <a:schemeClr val="tx1"/>
                          </a:solidFill>
                          <a:latin typeface="Cambria Math"/>
                          <a:ea typeface="Cambria Math"/>
                        </a:rPr>
                        <m:t>=0</m:t>
                      </m:r>
                    </m:oMath>
                  </m:oMathPara>
                </a14:m>
                <a:endParaRPr lang="en-GB" sz="1600" dirty="0">
                  <a:solidFill>
                    <a:schemeClr val="tx1"/>
                  </a:solidFill>
                </a:endParaRPr>
              </a:p>
            </p:txBody>
          </p:sp>
        </mc:Choice>
        <mc:Fallback xmlns="">
          <p:sp>
            <p:nvSpPr>
              <p:cNvPr id="85" name="TextBox 84"/>
              <p:cNvSpPr txBox="1">
                <a:spLocks noRot="1" noChangeAspect="1" noMove="1" noResize="1" noEditPoints="1" noAdjustHandles="1" noChangeArrowheads="1" noChangeShapeType="1" noTextEdit="1"/>
              </p:cNvSpPr>
              <p:nvPr/>
            </p:nvSpPr>
            <p:spPr>
              <a:xfrm>
                <a:off x="4332514" y="2580903"/>
                <a:ext cx="750718" cy="338554"/>
              </a:xfrm>
              <a:prstGeom prst="rect">
                <a:avLst/>
              </a:prstGeom>
              <a:blipFill>
                <a:blip r:embed="rId12"/>
                <a:stretch>
                  <a:fillRect/>
                </a:stretch>
              </a:blipFill>
            </p:spPr>
            <p:txBody>
              <a:bodyPr/>
              <a:lstStyle/>
              <a:p>
                <a:r>
                  <a:rPr lang="en-GB">
                    <a:noFill/>
                  </a:rPr>
                  <a:t> </a:t>
                </a:r>
              </a:p>
            </p:txBody>
          </p:sp>
        </mc:Fallback>
      </mc:AlternateContent>
      <p:sp>
        <p:nvSpPr>
          <p:cNvPr id="33" name="タイトル 1">
            <a:extLst>
              <a:ext uri="{FF2B5EF4-FFF2-40B4-BE49-F238E27FC236}">
                <a16:creationId xmlns:a16="http://schemas.microsoft.com/office/drawing/2014/main" id="{F15C2E73-087B-430C-B0D2-2ED9FCDF1BA0}"/>
              </a:ext>
            </a:extLst>
          </p:cNvPr>
          <p:cNvSpPr>
            <a:spLocks noGrp="1"/>
          </p:cNvSpPr>
          <p:nvPr>
            <p:ph type="title"/>
          </p:nvPr>
        </p:nvSpPr>
        <p:spPr>
          <a:xfrm>
            <a:off x="628650" y="304281"/>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34" name="テキスト ボックス 33">
            <a:extLst>
              <a:ext uri="{FF2B5EF4-FFF2-40B4-BE49-F238E27FC236}">
                <a16:creationId xmlns:a16="http://schemas.microsoft.com/office/drawing/2014/main" id="{E1C870F4-3DEF-4132-9FDC-5B02191C9922}"/>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5D</a:t>
            </a:r>
            <a:endParaRPr lang="en-GB" dirty="0">
              <a:latin typeface="Comic Sans MS" panose="030F0702030302020204" pitchFamily="66" charset="0"/>
            </a:endParaRPr>
          </a:p>
        </p:txBody>
      </p:sp>
    </p:spTree>
    <p:extLst>
      <p:ext uri="{BB962C8B-B14F-4D97-AF65-F5344CB8AC3E}">
        <p14:creationId xmlns:p14="http://schemas.microsoft.com/office/powerpoint/2010/main" val="11103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animEffect transition="in" filter="blinds(horizontal)">
                                      <p:cBhvr>
                                        <p:cTn id="7" dur="500"/>
                                        <p:tgtEl>
                                          <p:spTgt spid="3">
                                            <p:txEl>
                                              <p:pRg st="12" end="1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blinds(horizontal)">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blinds(horizontal)">
                                      <p:cBhvr>
                                        <p:cTn id="17" dur="500"/>
                                        <p:tgtEl>
                                          <p:spTgt spid="7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blinds(horizontal)">
                                      <p:cBhvr>
                                        <p:cTn id="22" dur="500"/>
                                        <p:tgtEl>
                                          <p:spTgt spid="7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blinds(horizontal)">
                                      <p:cBhvr>
                                        <p:cTn id="25" dur="500"/>
                                        <p:tgtEl>
                                          <p:spTgt spid="7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5" fill="hold" nodeType="clickEffect">
                                  <p:stCondLst>
                                    <p:cond delay="0"/>
                                  </p:stCondLst>
                                  <p:childTnLst>
                                    <p:set>
                                      <p:cBhvr>
                                        <p:cTn id="29" dur="1" fill="hold">
                                          <p:stCondLst>
                                            <p:cond delay="0"/>
                                          </p:stCondLst>
                                        </p:cTn>
                                        <p:tgtEl>
                                          <p:spTgt spid="79"/>
                                        </p:tgtEl>
                                        <p:attrNameLst>
                                          <p:attrName>style.visibility</p:attrName>
                                        </p:attrNameLst>
                                      </p:cBhvr>
                                      <p:to>
                                        <p:strVal val="visible"/>
                                      </p:to>
                                    </p:set>
                                    <p:animEffect transition="in" filter="blinds(vertical)">
                                      <p:cBhvr>
                                        <p:cTn id="30" dur="500"/>
                                        <p:tgtEl>
                                          <p:spTgt spid="7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80"/>
                                        </p:tgtEl>
                                        <p:attrNameLst>
                                          <p:attrName>style.visibility</p:attrName>
                                        </p:attrNameLst>
                                      </p:cBhvr>
                                      <p:to>
                                        <p:strVal val="visible"/>
                                      </p:to>
                                    </p:set>
                                    <p:animEffect transition="in" filter="blinds(horizontal)">
                                      <p:cBhvr>
                                        <p:cTn id="35" dur="500"/>
                                        <p:tgtEl>
                                          <p:spTgt spid="80"/>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84"/>
                                        </p:tgtEl>
                                        <p:attrNameLst>
                                          <p:attrName>style.visibility</p:attrName>
                                        </p:attrNameLst>
                                      </p:cBhvr>
                                      <p:to>
                                        <p:strVal val="visible"/>
                                      </p:to>
                                    </p:set>
                                    <p:animEffect transition="in" filter="blinds(horizontal)">
                                      <p:cBhvr>
                                        <p:cTn id="38" dur="500"/>
                                        <p:tgtEl>
                                          <p:spTgt spid="84"/>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5" fill="hold" nodeType="click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blinds(vertical)">
                                      <p:cBhvr>
                                        <p:cTn id="43" dur="500"/>
                                        <p:tgtEl>
                                          <p:spTgt spid="83"/>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blinds(horizontal)">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blinds(horizontal)">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blinds(horizontal)">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85"/>
                                        </p:tgtEl>
                                        <p:attrNameLst>
                                          <p:attrName>style.visibility</p:attrName>
                                        </p:attrNameLst>
                                      </p:cBhvr>
                                      <p:to>
                                        <p:strVal val="visible"/>
                                      </p:to>
                                    </p:set>
                                    <p:animEffect transition="in" filter="blinds(horizontal)">
                                      <p:cBhvr>
                                        <p:cTn id="63" dur="500"/>
                                        <p:tgtEl>
                                          <p:spTgt spid="85"/>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xit" presetSubtype="10" fill="hold" nodeType="clickEffect">
                                  <p:stCondLst>
                                    <p:cond delay="0"/>
                                  </p:stCondLst>
                                  <p:childTnLst>
                                    <p:animEffect transition="out" filter="blinds(horizontal)">
                                      <p:cBhvr>
                                        <p:cTn id="67" dur="500"/>
                                        <p:tgtEl>
                                          <p:spTgt spid="75"/>
                                        </p:tgtEl>
                                      </p:cBhvr>
                                    </p:animEffect>
                                    <p:set>
                                      <p:cBhvr>
                                        <p:cTn id="68" dur="1" fill="hold">
                                          <p:stCondLst>
                                            <p:cond delay="499"/>
                                          </p:stCondLst>
                                        </p:cTn>
                                        <p:tgtEl>
                                          <p:spTgt spid="75"/>
                                        </p:tgtEl>
                                        <p:attrNameLst>
                                          <p:attrName>style.visibility</p:attrName>
                                        </p:attrNameLst>
                                      </p:cBhvr>
                                      <p:to>
                                        <p:strVal val="hidden"/>
                                      </p:to>
                                    </p:set>
                                  </p:childTnLst>
                                </p:cTn>
                              </p:par>
                              <p:par>
                                <p:cTn id="69" presetID="3" presetClass="exit" presetSubtype="10" fill="hold" grpId="1" nodeType="withEffect">
                                  <p:stCondLst>
                                    <p:cond delay="0"/>
                                  </p:stCondLst>
                                  <p:childTnLst>
                                    <p:animEffect transition="out" filter="blinds(horizontal)">
                                      <p:cBhvr>
                                        <p:cTn id="70" dur="500"/>
                                        <p:tgtEl>
                                          <p:spTgt spid="78"/>
                                        </p:tgtEl>
                                      </p:cBhvr>
                                    </p:animEffect>
                                    <p:set>
                                      <p:cBhvr>
                                        <p:cTn id="71" dur="1" fill="hold">
                                          <p:stCondLst>
                                            <p:cond delay="499"/>
                                          </p:stCondLst>
                                        </p:cTn>
                                        <p:tgtEl>
                                          <p:spTgt spid="78"/>
                                        </p:tgtEl>
                                        <p:attrNameLst>
                                          <p:attrName>style.visibility</p:attrName>
                                        </p:attrNameLst>
                                      </p:cBhvr>
                                      <p:to>
                                        <p:strVal val="hidden"/>
                                      </p:to>
                                    </p:set>
                                  </p:childTnLst>
                                </p:cTn>
                              </p:par>
                              <p:par>
                                <p:cTn id="72" presetID="3" presetClass="exit" presetSubtype="10" fill="hold" nodeType="withEffect">
                                  <p:stCondLst>
                                    <p:cond delay="0"/>
                                  </p:stCondLst>
                                  <p:childTnLst>
                                    <p:animEffect transition="out" filter="blinds(horizontal)">
                                      <p:cBhvr>
                                        <p:cTn id="73" dur="500"/>
                                        <p:tgtEl>
                                          <p:spTgt spid="79"/>
                                        </p:tgtEl>
                                      </p:cBhvr>
                                    </p:animEffect>
                                    <p:set>
                                      <p:cBhvr>
                                        <p:cTn id="74" dur="1" fill="hold">
                                          <p:stCondLst>
                                            <p:cond delay="499"/>
                                          </p:stCondLst>
                                        </p:cTn>
                                        <p:tgtEl>
                                          <p:spTgt spid="79"/>
                                        </p:tgtEl>
                                        <p:attrNameLst>
                                          <p:attrName>style.visibility</p:attrName>
                                        </p:attrNameLst>
                                      </p:cBhvr>
                                      <p:to>
                                        <p:strVal val="hidden"/>
                                      </p:to>
                                    </p:set>
                                  </p:childTnLst>
                                </p:cTn>
                              </p:par>
                              <p:par>
                                <p:cTn id="75" presetID="3" presetClass="exit" presetSubtype="10" fill="hold" nodeType="withEffect">
                                  <p:stCondLst>
                                    <p:cond delay="0"/>
                                  </p:stCondLst>
                                  <p:childTnLst>
                                    <p:animEffect transition="out" filter="blinds(horizontal)">
                                      <p:cBhvr>
                                        <p:cTn id="76" dur="500"/>
                                        <p:tgtEl>
                                          <p:spTgt spid="8"/>
                                        </p:tgtEl>
                                      </p:cBhvr>
                                    </p:animEffect>
                                    <p:set>
                                      <p:cBhvr>
                                        <p:cTn id="77" dur="1" fill="hold">
                                          <p:stCondLst>
                                            <p:cond delay="499"/>
                                          </p:stCondLst>
                                        </p:cTn>
                                        <p:tgtEl>
                                          <p:spTgt spid="8"/>
                                        </p:tgtEl>
                                        <p:attrNameLst>
                                          <p:attrName>style.visibility</p:attrName>
                                        </p:attrNameLst>
                                      </p:cBhvr>
                                      <p:to>
                                        <p:strVal val="hidden"/>
                                      </p:to>
                                    </p:set>
                                  </p:childTnLst>
                                </p:cTn>
                              </p:par>
                              <p:par>
                                <p:cTn id="78" presetID="3" presetClass="exit" presetSubtype="10" fill="hold" grpId="1" nodeType="withEffect">
                                  <p:stCondLst>
                                    <p:cond delay="0"/>
                                  </p:stCondLst>
                                  <p:childTnLst>
                                    <p:animEffect transition="out" filter="blinds(horizontal)">
                                      <p:cBhvr>
                                        <p:cTn id="79" dur="500"/>
                                        <p:tgtEl>
                                          <p:spTgt spid="6"/>
                                        </p:tgtEl>
                                      </p:cBhvr>
                                    </p:animEffect>
                                    <p:set>
                                      <p:cBhvr>
                                        <p:cTn id="80" dur="1" fill="hold">
                                          <p:stCondLst>
                                            <p:cond delay="499"/>
                                          </p:stCondLst>
                                        </p:cTn>
                                        <p:tgtEl>
                                          <p:spTgt spid="6"/>
                                        </p:tgtEl>
                                        <p:attrNameLst>
                                          <p:attrName>style.visibility</p:attrName>
                                        </p:attrNameLst>
                                      </p:cBhvr>
                                      <p:to>
                                        <p:strVal val="hidden"/>
                                      </p:to>
                                    </p:set>
                                  </p:childTnLst>
                                </p:cTn>
                              </p:par>
                              <p:par>
                                <p:cTn id="81" presetID="3" presetClass="exit" presetSubtype="10" fill="hold" grpId="1" nodeType="withEffect">
                                  <p:stCondLst>
                                    <p:cond delay="0"/>
                                  </p:stCondLst>
                                  <p:childTnLst>
                                    <p:animEffect transition="out" filter="blinds(horizontal)">
                                      <p:cBhvr>
                                        <p:cTn id="82" dur="500"/>
                                        <p:tgtEl>
                                          <p:spTgt spid="11"/>
                                        </p:tgtEl>
                                      </p:cBhvr>
                                    </p:animEffect>
                                    <p:set>
                                      <p:cBhvr>
                                        <p:cTn id="83"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8" grpId="0"/>
      <p:bldP spid="78" grpId="1"/>
      <p:bldP spid="84" grpId="0"/>
      <p:bldP spid="6" grpId="0"/>
      <p:bldP spid="6" grpId="1"/>
      <p:bldP spid="11" grpId="0"/>
      <p:bldP spid="11" grpId="1"/>
      <p:bldP spid="8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2"/>
            <a:ext cx="3429000" cy="4072630"/>
          </a:xfrm>
        </p:spPr>
        <p:txBody>
          <a:bodyPr>
            <a:normAutofit fontScale="92500"/>
          </a:bodyPr>
          <a:lstStyle/>
          <a:p>
            <a:pPr marL="0" indent="0" algn="ctr">
              <a:buNone/>
            </a:pPr>
            <a:r>
              <a:rPr lang="en-GB" sz="1400" b="1" dirty="0">
                <a:latin typeface="Comic Sans MS" panose="030F0702030302020204" pitchFamily="66" charset="0"/>
              </a:rPr>
              <a:t>You can use the Polar equation to find tangents to a curve that are parallel or perpendicular to the original line</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Find the coordinates and the equations of the tangents to the curve:</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r = asin2</a:t>
            </a:r>
            <a:r>
              <a:rPr lang="el-GR" sz="1400" dirty="0">
                <a:latin typeface="Comic Sans MS" panose="030F0702030302020204" pitchFamily="66" charset="0"/>
              </a:rPr>
              <a:t>θ</a:t>
            </a:r>
            <a:r>
              <a:rPr lang="en-US" sz="1400" dirty="0">
                <a:latin typeface="Comic Sans MS" panose="030F0702030302020204" pitchFamily="66" charset="0"/>
              </a:rPr>
              <a:t>,     0 ≤ </a:t>
            </a:r>
            <a:r>
              <a:rPr lang="el-GR" sz="1400" dirty="0">
                <a:latin typeface="Comic Sans MS" panose="030F0702030302020204" pitchFamily="66" charset="0"/>
              </a:rPr>
              <a:t>θ</a:t>
            </a:r>
            <a:r>
              <a:rPr lang="en-US" sz="1400" dirty="0">
                <a:latin typeface="Comic Sans MS" panose="030F0702030302020204" pitchFamily="66" charset="0"/>
              </a:rPr>
              <a:t> ≤ </a:t>
            </a:r>
            <a:r>
              <a:rPr lang="el-GR" sz="1400" baseline="30000" dirty="0">
                <a:latin typeface="Comic Sans MS" panose="030F0702030302020204" pitchFamily="66" charset="0"/>
              </a:rPr>
              <a:t>π</a:t>
            </a:r>
            <a:r>
              <a:rPr lang="en-US" sz="1400" dirty="0">
                <a:latin typeface="Comic Sans MS" panose="030F0702030302020204" pitchFamily="66" charset="0"/>
              </a:rPr>
              <a:t>/</a:t>
            </a:r>
            <a:r>
              <a:rPr lang="en-US" sz="1400" baseline="-25000" dirty="0">
                <a:latin typeface="Comic Sans MS" panose="030F0702030302020204" pitchFamily="66" charset="0"/>
              </a:rPr>
              <a:t>2</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Where the tangents are:</a:t>
            </a:r>
          </a:p>
          <a:p>
            <a:pPr algn="ctr">
              <a:buAutoNum type="alphaLcParenR"/>
            </a:pPr>
            <a:r>
              <a:rPr lang="en-US" sz="1400" dirty="0">
                <a:latin typeface="Comic Sans MS" panose="030F0702030302020204" pitchFamily="66" charset="0"/>
              </a:rPr>
              <a:t>Parallel to the initial line</a:t>
            </a:r>
          </a:p>
          <a:p>
            <a:pPr algn="ctr">
              <a:buAutoNum type="alphaLcParenR"/>
            </a:pPr>
            <a:r>
              <a:rPr lang="en-US" sz="1400" dirty="0">
                <a:latin typeface="Comic Sans MS" panose="030F0702030302020204" pitchFamily="66" charset="0"/>
              </a:rPr>
              <a:t>Perpendicular to the initial line</a:t>
            </a:r>
          </a:p>
          <a:p>
            <a:pPr algn="ctr">
              <a:buAutoNum type="alphaLcParenR"/>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Give answers to 3 </a:t>
            </a:r>
            <a:r>
              <a:rPr lang="en-US" sz="1400" dirty="0" err="1">
                <a:latin typeface="Comic Sans MS" panose="030F0702030302020204" pitchFamily="66" charset="0"/>
              </a:rPr>
              <a:t>s.f</a:t>
            </a:r>
            <a:r>
              <a:rPr lang="en-US" sz="1400" dirty="0">
                <a:latin typeface="Comic Sans MS" panose="030F0702030302020204" pitchFamily="66" charset="0"/>
              </a:rPr>
              <a:t> where appropriate:</a:t>
            </a:r>
          </a:p>
        </p:txBody>
      </p:sp>
      <mc:AlternateContent xmlns:mc="http://schemas.openxmlformats.org/markup-compatibility/2006" xmlns:a14="http://schemas.microsoft.com/office/drawing/2010/main">
        <mc:Choice Requires="a14">
          <p:sp>
            <p:nvSpPr>
              <p:cNvPr id="25" name="TextBox 24"/>
              <p:cNvSpPr txBox="1"/>
              <p:nvPr/>
            </p:nvSpPr>
            <p:spPr>
              <a:xfrm>
                <a:off x="1371599" y="16824"/>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𝑑𝑦</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1371599" y="16824"/>
                <a:ext cx="768992" cy="501356"/>
              </a:xfrm>
              <a:prstGeom prst="rect">
                <a:avLst/>
              </a:prstGeom>
              <a:blipFill>
                <a:blip r:embed="rId2"/>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029199" y="11875"/>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𝑑𝑥</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5029199" y="11875"/>
                <a:ext cx="768992" cy="501356"/>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p:cxnSp>
        <p:nvCxnSpPr>
          <p:cNvPr id="27" name="Straight Arrow Connector 26"/>
          <p:cNvCxnSpPr/>
          <p:nvPr/>
        </p:nvCxnSpPr>
        <p:spPr>
          <a:xfrm>
            <a:off x="2133599" y="245424"/>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2590799" y="93024"/>
                <a:ext cx="2371162"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𝑷𝒂𝒓𝒂𝒍𝒍𝒆𝒍</m:t>
                      </m:r>
                      <m:r>
                        <a:rPr lang="en-GB" sz="1400" b="0"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2590799" y="93024"/>
                <a:ext cx="2371162" cy="307777"/>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p:cxnSp>
        <p:nvCxnSpPr>
          <p:cNvPr id="29" name="Straight Arrow Connector 28"/>
          <p:cNvCxnSpPr/>
          <p:nvPr/>
        </p:nvCxnSpPr>
        <p:spPr>
          <a:xfrm>
            <a:off x="5791199" y="240475"/>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8012343" y="482930"/>
                <a:ext cx="113165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𝑥</m:t>
                      </m:r>
                      <m:r>
                        <a:rPr lang="en-GB" sz="1600" b="0" i="1" smtClean="0">
                          <a:latin typeface="Cambria Math"/>
                        </a:rPr>
                        <m:t>=</m:t>
                      </m:r>
                      <m:r>
                        <a:rPr lang="en-GB" sz="1600" b="0" i="1" smtClean="0">
                          <a:latin typeface="Cambria Math"/>
                        </a:rPr>
                        <m:t>𝑟𝑐𝑜𝑠</m:t>
                      </m:r>
                      <m:r>
                        <a:rPr lang="en-GB" sz="1600" b="0" i="1" smtClean="0">
                          <a:latin typeface="Cambria Math"/>
                          <a:ea typeface="Cambria Math"/>
                        </a:rPr>
                        <m:t>𝜃</m:t>
                      </m:r>
                    </m:oMath>
                  </m:oMathPara>
                </a14:m>
                <a:endParaRPr lang="en-GB" sz="1600" dirty="0"/>
              </a:p>
            </p:txBody>
          </p:sp>
        </mc:Choice>
        <mc:Fallback xmlns="">
          <p:sp>
            <p:nvSpPr>
              <p:cNvPr id="30" name="TextBox 29"/>
              <p:cNvSpPr txBox="1">
                <a:spLocks noRot="1" noChangeAspect="1" noMove="1" noResize="1" noEditPoints="1" noAdjustHandles="1" noChangeArrowheads="1" noChangeShapeType="1" noTextEdit="1"/>
              </p:cNvSpPr>
              <p:nvPr/>
            </p:nvSpPr>
            <p:spPr>
              <a:xfrm>
                <a:off x="8012343" y="482930"/>
                <a:ext cx="1131656" cy="338554"/>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8029463" y="863930"/>
                <a:ext cx="111453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𝑦</m:t>
                      </m:r>
                      <m:r>
                        <a:rPr lang="en-GB" sz="1600" b="0" i="1" smtClean="0">
                          <a:latin typeface="Cambria Math"/>
                        </a:rPr>
                        <m:t>=</m:t>
                      </m:r>
                      <m:r>
                        <a:rPr lang="en-GB" sz="1600" b="0" i="1" smtClean="0">
                          <a:latin typeface="Cambria Math"/>
                        </a:rPr>
                        <m:t>𝑟𝑠𝑖𝑛</m:t>
                      </m:r>
                      <m:r>
                        <a:rPr lang="en-GB" sz="1600" b="0" i="1" smtClean="0">
                          <a:latin typeface="Cambria Math"/>
                          <a:ea typeface="Cambria Math"/>
                        </a:rPr>
                        <m:t>𝜃</m:t>
                      </m:r>
                    </m:oMath>
                  </m:oMathPara>
                </a14:m>
                <a:endParaRPr lang="en-GB" sz="1600" dirty="0"/>
              </a:p>
            </p:txBody>
          </p:sp>
        </mc:Choice>
        <mc:Fallback xmlns="">
          <p:sp>
            <p:nvSpPr>
              <p:cNvPr id="31" name="TextBox 30"/>
              <p:cNvSpPr txBox="1">
                <a:spLocks noRot="1" noChangeAspect="1" noMove="1" noResize="1" noEditPoints="1" noAdjustHandles="1" noChangeArrowheads="1" noChangeShapeType="1" noTextEdit="1"/>
              </p:cNvSpPr>
              <p:nvPr/>
            </p:nvSpPr>
            <p:spPr>
              <a:xfrm>
                <a:off x="8029463" y="863930"/>
                <a:ext cx="1114536" cy="338554"/>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248400" y="88075"/>
                <a:ext cx="2895600" cy="30777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𝑷𝒆𝒓𝒑𝒆𝒏𝒅𝒊𝒄𝒖𝒍𝒂𝒓</m:t>
                      </m:r>
                      <m:r>
                        <a:rPr lang="en-US" sz="1400" b="1"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6248400" y="88075"/>
                <a:ext cx="2895600" cy="307777"/>
              </a:xfrm>
              <a:prstGeom prst="rect">
                <a:avLst/>
              </a:prstGeom>
              <a:blipFill>
                <a:blip r:embed="rId7"/>
                <a:stretch>
                  <a:fillRect b="-3636"/>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3689268" y="1494314"/>
                <a:ext cx="208214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a:ea typeface="Cambria Math"/>
                        </a:rPr>
                        <m:t>𝜃</m:t>
                      </m:r>
                      <m:r>
                        <a:rPr lang="en-US" sz="1400" i="1" smtClean="0">
                          <a:latin typeface="Cambria Math"/>
                          <a:ea typeface="Cambria Math"/>
                        </a:rPr>
                        <m:t>=0   </m:t>
                      </m:r>
                      <m:r>
                        <a:rPr lang="en-US" sz="1400" i="1" smtClean="0">
                          <a:latin typeface="Cambria Math"/>
                          <a:ea typeface="Cambria Math"/>
                        </a:rPr>
                        <m:t>𝑜𝑟</m:t>
                      </m:r>
                      <m:r>
                        <a:rPr lang="en-US" sz="1400" b="0" i="1" smtClean="0">
                          <a:latin typeface="Cambria Math"/>
                          <a:ea typeface="Cambria Math"/>
                        </a:rPr>
                        <m:t>   </m:t>
                      </m:r>
                      <m:r>
                        <a:rPr lang="en-US" sz="1400" i="1">
                          <a:latin typeface="Cambria Math"/>
                          <a:ea typeface="Cambria Math"/>
                        </a:rPr>
                        <m:t>𝜃</m:t>
                      </m:r>
                      <m:r>
                        <a:rPr lang="en-US" sz="1400" i="1">
                          <a:latin typeface="Cambria Math"/>
                          <a:ea typeface="Cambria Math"/>
                        </a:rPr>
                        <m:t>=0.955</m:t>
                      </m:r>
                    </m:oMath>
                  </m:oMathPara>
                </a14:m>
                <a:endParaRPr lang="en-GB" sz="1400" dirty="0"/>
              </a:p>
            </p:txBody>
          </p:sp>
        </mc:Choice>
        <mc:Fallback xmlns="">
          <p:sp>
            <p:nvSpPr>
              <p:cNvPr id="55" name="TextBox 54"/>
              <p:cNvSpPr txBox="1">
                <a:spLocks noRot="1" noChangeAspect="1" noMove="1" noResize="1" noEditPoints="1" noAdjustHandles="1" noChangeArrowheads="1" noChangeShapeType="1" noTextEdit="1"/>
              </p:cNvSpPr>
              <p:nvPr/>
            </p:nvSpPr>
            <p:spPr>
              <a:xfrm>
                <a:off x="3689268" y="1494314"/>
                <a:ext cx="2082140" cy="307777"/>
              </a:xfrm>
              <a:prstGeom prst="rect">
                <a:avLst/>
              </a:prstGeom>
              <a:blipFill>
                <a:blip r:embed="rId8"/>
                <a:stretch>
                  <a:fillRect/>
                </a:stretch>
              </a:blipFill>
              <a:ln w="25400">
                <a:noFill/>
              </a:ln>
            </p:spPr>
            <p:txBody>
              <a:bodyPr/>
              <a:lstStyle/>
              <a:p>
                <a:r>
                  <a:rPr lang="en-GB">
                    <a:noFill/>
                  </a:rPr>
                  <a:t> </a:t>
                </a:r>
              </a:p>
            </p:txBody>
          </p:sp>
        </mc:Fallback>
      </mc:AlternateContent>
      <p:pic>
        <p:nvPicPr>
          <p:cNvPr id="73"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44868" t="14783" r="1345" b="38782"/>
          <a:stretch/>
        </p:blipFill>
        <p:spPr bwMode="auto">
          <a:xfrm>
            <a:off x="5913912" y="1442853"/>
            <a:ext cx="3008155" cy="2077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74" name="TextBox 73"/>
              <p:cNvSpPr txBox="1"/>
              <p:nvPr/>
            </p:nvSpPr>
            <p:spPr>
              <a:xfrm>
                <a:off x="3817917" y="1777342"/>
                <a:ext cx="1799112" cy="554126"/>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ea typeface="Cambria Math"/>
                        </a:rPr>
                        <m:t>𝑟</m:t>
                      </m:r>
                      <m:r>
                        <a:rPr lang="en-US" sz="1400" i="1" smtClean="0">
                          <a:latin typeface="Cambria Math"/>
                          <a:ea typeface="Cambria Math"/>
                        </a:rPr>
                        <m:t>=0  </m:t>
                      </m:r>
                      <m:r>
                        <a:rPr lang="en-US" sz="1400" b="0" i="1" smtClean="0">
                          <a:latin typeface="Cambria Math"/>
                          <a:ea typeface="Cambria Math"/>
                        </a:rPr>
                        <m:t> </m:t>
                      </m:r>
                      <m:r>
                        <a:rPr lang="en-US" sz="1400" i="1" smtClean="0">
                          <a:latin typeface="Cambria Math"/>
                          <a:ea typeface="Cambria Math"/>
                        </a:rPr>
                        <m:t>𝑜𝑟</m:t>
                      </m:r>
                      <m:r>
                        <a:rPr lang="en-US" sz="1400" b="0" i="1" smtClean="0">
                          <a:latin typeface="Cambria Math"/>
                          <a:ea typeface="Cambria Math"/>
                        </a:rPr>
                        <m:t>  </m:t>
                      </m:r>
                      <m:r>
                        <a:rPr lang="en-US" sz="1400" b="0" i="1" smtClean="0">
                          <a:latin typeface="Cambria Math"/>
                          <a:ea typeface="Cambria Math"/>
                        </a:rPr>
                        <m:t>𝑟</m:t>
                      </m:r>
                      <m:r>
                        <a:rPr lang="en-US" sz="1400" i="1">
                          <a:latin typeface="Cambria Math"/>
                          <a:ea typeface="Cambria Math"/>
                        </a:rPr>
                        <m:t>=</m:t>
                      </m:r>
                      <m:f>
                        <m:fPr>
                          <m:ctrlPr>
                            <a:rPr lang="en-US" sz="1400" i="1" smtClean="0">
                              <a:latin typeface="Cambria Math" panose="02040503050406030204" pitchFamily="18" charset="0"/>
                              <a:ea typeface="Cambria Math"/>
                            </a:rPr>
                          </m:ctrlPr>
                        </m:fPr>
                        <m:num>
                          <m:r>
                            <a:rPr lang="en-US" sz="1400" b="0" i="1" smtClean="0">
                              <a:latin typeface="Cambria Math"/>
                              <a:ea typeface="Cambria Math"/>
                            </a:rPr>
                            <m:t>2</m:t>
                          </m:r>
                          <m:r>
                            <a:rPr lang="en-US" sz="1400" b="0" i="1" smtClean="0">
                              <a:latin typeface="Cambria Math"/>
                              <a:ea typeface="Cambria Math"/>
                            </a:rPr>
                            <m:t>𝑎</m:t>
                          </m:r>
                          <m:rad>
                            <m:radPr>
                              <m:degHide m:val="on"/>
                              <m:ctrlPr>
                                <a:rPr lang="en-US" sz="1400" b="0" i="1" smtClean="0">
                                  <a:latin typeface="Cambria Math" panose="02040503050406030204" pitchFamily="18" charset="0"/>
                                  <a:ea typeface="Cambria Math"/>
                                </a:rPr>
                              </m:ctrlPr>
                            </m:radPr>
                            <m:deg/>
                            <m:e>
                              <m:r>
                                <a:rPr lang="en-US" sz="1400" b="0" i="1" smtClean="0">
                                  <a:latin typeface="Cambria Math"/>
                                  <a:ea typeface="Cambria Math"/>
                                </a:rPr>
                                <m:t>2</m:t>
                              </m:r>
                            </m:e>
                          </m:rad>
                        </m:num>
                        <m:den>
                          <m:r>
                            <a:rPr lang="en-US" sz="1400" b="0" i="1" smtClean="0">
                              <a:latin typeface="Cambria Math"/>
                              <a:ea typeface="Cambria Math"/>
                            </a:rPr>
                            <m:t>3</m:t>
                          </m:r>
                        </m:den>
                      </m:f>
                    </m:oMath>
                  </m:oMathPara>
                </a14:m>
                <a:endParaRPr lang="en-GB" sz="1400" dirty="0"/>
              </a:p>
            </p:txBody>
          </p:sp>
        </mc:Choice>
        <mc:Fallback xmlns="">
          <p:sp>
            <p:nvSpPr>
              <p:cNvPr id="74" name="TextBox 73"/>
              <p:cNvSpPr txBox="1">
                <a:spLocks noRot="1" noChangeAspect="1" noMove="1" noResize="1" noEditPoints="1" noAdjustHandles="1" noChangeArrowheads="1" noChangeShapeType="1" noTextEdit="1"/>
              </p:cNvSpPr>
              <p:nvPr/>
            </p:nvSpPr>
            <p:spPr>
              <a:xfrm>
                <a:off x="3817917" y="1777342"/>
                <a:ext cx="1799112" cy="554126"/>
              </a:xfrm>
              <a:prstGeom prst="rect">
                <a:avLst/>
              </a:prstGeom>
              <a:blipFill>
                <a:blip r:embed="rId10"/>
                <a:stretch>
                  <a:fillRect/>
                </a:stretch>
              </a:blipFill>
              <a:ln w="25400">
                <a:noFill/>
              </a:ln>
            </p:spPr>
            <p:txBody>
              <a:bodyPr/>
              <a:lstStyle/>
              <a:p>
                <a:r>
                  <a:rPr lang="en-GB">
                    <a:noFill/>
                  </a:rPr>
                  <a:t> </a:t>
                </a:r>
              </a:p>
            </p:txBody>
          </p:sp>
        </mc:Fallback>
      </mc:AlternateContent>
      <p:grpSp>
        <p:nvGrpSpPr>
          <p:cNvPr id="80" name="Group 79"/>
          <p:cNvGrpSpPr/>
          <p:nvPr/>
        </p:nvGrpSpPr>
        <p:grpSpPr>
          <a:xfrm>
            <a:off x="7134102" y="1761506"/>
            <a:ext cx="152400" cy="152400"/>
            <a:chOff x="5105400" y="5029200"/>
            <a:chExt cx="152400" cy="152400"/>
          </a:xfrm>
        </p:grpSpPr>
        <p:cxnSp>
          <p:nvCxnSpPr>
            <p:cNvPr id="81" name="Straight Connector 80"/>
            <p:cNvCxnSpPr/>
            <p:nvPr/>
          </p:nvCxnSpPr>
          <p:spPr>
            <a:xfrm>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83" name="Straight Connector 82"/>
          <p:cNvCxnSpPr/>
          <p:nvPr/>
        </p:nvCxnSpPr>
        <p:spPr>
          <a:xfrm>
            <a:off x="6647214" y="1836717"/>
            <a:ext cx="1091540" cy="0"/>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6634119" y="1477464"/>
            <a:ext cx="1196161" cy="276999"/>
          </a:xfrm>
          <a:prstGeom prst="rect">
            <a:avLst/>
          </a:prstGeom>
          <a:noFill/>
        </p:spPr>
        <p:txBody>
          <a:bodyPr wrap="none" rtlCol="0">
            <a:spAutoFit/>
          </a:bodyPr>
          <a:lstStyle/>
          <a:p>
            <a:r>
              <a:rPr lang="en-US" sz="1200" b="1" dirty="0">
                <a:solidFill>
                  <a:srgbClr val="0000FF"/>
                </a:solidFill>
                <a:latin typeface="Comic Sans MS" panose="030F0702030302020204" pitchFamily="66" charset="0"/>
              </a:rPr>
              <a:t>(</a:t>
            </a:r>
            <a:r>
              <a:rPr lang="en-US" sz="1200" b="1" baseline="30000" dirty="0">
                <a:solidFill>
                  <a:srgbClr val="0000FF"/>
                </a:solidFill>
                <a:latin typeface="Comic Sans MS" panose="030F0702030302020204" pitchFamily="66" charset="0"/>
              </a:rPr>
              <a:t>2a√2</a:t>
            </a:r>
            <a:r>
              <a:rPr lang="en-US" sz="1200" b="1" dirty="0">
                <a:solidFill>
                  <a:srgbClr val="0000FF"/>
                </a:solidFill>
                <a:latin typeface="Comic Sans MS" panose="030F0702030302020204" pitchFamily="66" charset="0"/>
              </a:rPr>
              <a:t>/</a:t>
            </a:r>
            <a:r>
              <a:rPr lang="en-US" sz="1200" b="1" baseline="-25000" dirty="0">
                <a:solidFill>
                  <a:srgbClr val="0000FF"/>
                </a:solidFill>
                <a:latin typeface="Comic Sans MS" panose="030F0702030302020204" pitchFamily="66" charset="0"/>
              </a:rPr>
              <a:t>3</a:t>
            </a:r>
            <a:r>
              <a:rPr lang="en-US" sz="1200" b="1" dirty="0">
                <a:solidFill>
                  <a:srgbClr val="0000FF"/>
                </a:solidFill>
                <a:latin typeface="Comic Sans MS" panose="030F0702030302020204" pitchFamily="66" charset="0"/>
              </a:rPr>
              <a:t>,0.955)</a:t>
            </a:r>
            <a:endParaRPr lang="en-GB" sz="1200" b="1" dirty="0">
              <a:solidFill>
                <a:srgbClr val="0000FF"/>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5" name="TextBox 84"/>
              <p:cNvSpPr txBox="1"/>
              <p:nvPr/>
            </p:nvSpPr>
            <p:spPr>
              <a:xfrm>
                <a:off x="4332514" y="2580903"/>
                <a:ext cx="75071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tx1"/>
                          </a:solidFill>
                          <a:latin typeface="Cambria Math"/>
                          <a:ea typeface="Cambria Math"/>
                        </a:rPr>
                        <m:t>𝜃</m:t>
                      </m:r>
                      <m:r>
                        <a:rPr lang="en-US" sz="1600" b="0" i="1" smtClean="0">
                          <a:solidFill>
                            <a:schemeClr val="tx1"/>
                          </a:solidFill>
                          <a:latin typeface="Cambria Math"/>
                          <a:ea typeface="Cambria Math"/>
                        </a:rPr>
                        <m:t>=0</m:t>
                      </m:r>
                    </m:oMath>
                  </m:oMathPara>
                </a14:m>
                <a:endParaRPr lang="en-GB" sz="1600" dirty="0">
                  <a:solidFill>
                    <a:schemeClr val="tx1"/>
                  </a:solidFill>
                </a:endParaRPr>
              </a:p>
            </p:txBody>
          </p:sp>
        </mc:Choice>
        <mc:Fallback xmlns="">
          <p:sp>
            <p:nvSpPr>
              <p:cNvPr id="85" name="TextBox 84"/>
              <p:cNvSpPr txBox="1">
                <a:spLocks noRot="1" noChangeAspect="1" noMove="1" noResize="1" noEditPoints="1" noAdjustHandles="1" noChangeArrowheads="1" noChangeShapeType="1" noTextEdit="1"/>
              </p:cNvSpPr>
              <p:nvPr/>
            </p:nvSpPr>
            <p:spPr>
              <a:xfrm>
                <a:off x="4332514" y="2580903"/>
                <a:ext cx="750718" cy="338554"/>
              </a:xfrm>
              <a:prstGeom prst="rect">
                <a:avLst/>
              </a:prstGeom>
              <a:blipFill>
                <a:blip r:embed="rId11"/>
                <a:stretch>
                  <a:fillRect/>
                </a:stretch>
              </a:blipFill>
            </p:spPr>
            <p:txBody>
              <a:bodyPr/>
              <a:lstStyle/>
              <a:p>
                <a:r>
                  <a:rPr lang="en-GB">
                    <a:noFill/>
                  </a:rPr>
                  <a:t> </a:t>
                </a:r>
              </a:p>
            </p:txBody>
          </p:sp>
        </mc:Fallback>
      </mc:AlternateContent>
      <p:sp>
        <p:nvSpPr>
          <p:cNvPr id="33" name="TextBox 32"/>
          <p:cNvSpPr txBox="1"/>
          <p:nvPr/>
        </p:nvSpPr>
        <p:spPr>
          <a:xfrm>
            <a:off x="3356038" y="3610097"/>
            <a:ext cx="5787962" cy="523220"/>
          </a:xfrm>
          <a:prstGeom prst="rect">
            <a:avLst/>
          </a:prstGeom>
          <a:noFill/>
        </p:spPr>
        <p:txBody>
          <a:bodyPr wrap="square" rtlCol="0">
            <a:spAutoFit/>
          </a:bodyPr>
          <a:lstStyle/>
          <a:p>
            <a:pPr algn="ctr"/>
            <a:r>
              <a:rPr lang="en-US" sz="1400" dirty="0">
                <a:solidFill>
                  <a:srgbClr val="0000FF"/>
                </a:solidFill>
                <a:latin typeface="Comic Sans MS" panose="030F0702030302020204" pitchFamily="66" charset="0"/>
              </a:rPr>
              <a:t>We need to find the equation of the dotted line above (in polar form…)</a:t>
            </a:r>
            <a:endParaRPr lang="en-GB" sz="1400" dirty="0">
              <a:solidFill>
                <a:srgbClr val="0000FF"/>
              </a:solidFill>
              <a:latin typeface="Comic Sans MS" panose="030F0702030302020204" pitchFamily="66" charset="0"/>
            </a:endParaRPr>
          </a:p>
        </p:txBody>
      </p:sp>
      <p:sp>
        <p:nvSpPr>
          <p:cNvPr id="24" name="TextBox 23"/>
          <p:cNvSpPr txBox="1"/>
          <p:nvPr/>
        </p:nvSpPr>
        <p:spPr>
          <a:xfrm>
            <a:off x="3526972" y="4067001"/>
            <a:ext cx="5427023" cy="523220"/>
          </a:xfrm>
          <a:prstGeom prst="rect">
            <a:avLst/>
          </a:prstGeom>
          <a:noFill/>
        </p:spPr>
        <p:txBody>
          <a:bodyPr wrap="square" rtlCol="0">
            <a:spAutoFit/>
          </a:bodyPr>
          <a:lstStyle/>
          <a:p>
            <a:pPr algn="ctr"/>
            <a:r>
              <a:rPr lang="en-US" sz="1400" dirty="0">
                <a:solidFill>
                  <a:srgbClr val="0000FF"/>
                </a:solidFill>
                <a:latin typeface="Comic Sans MS" panose="030F0702030302020204" pitchFamily="66" charset="0"/>
                <a:sym typeface="Wingdings" panose="05000000000000000000" pitchFamily="2" charset="2"/>
              </a:rPr>
              <a:t> </a:t>
            </a:r>
            <a:r>
              <a:rPr lang="en-US" sz="1400" dirty="0">
                <a:solidFill>
                  <a:srgbClr val="0000FF"/>
                </a:solidFill>
                <a:latin typeface="Comic Sans MS" panose="030F0702030302020204" pitchFamily="66" charset="0"/>
              </a:rPr>
              <a:t>A couple of trig ratios will be useful to us here. We already know that for this point:</a:t>
            </a:r>
            <a:endParaRPr lang="en-GB" sz="1400" dirty="0">
              <a:solidFill>
                <a:srgbClr val="0000FF"/>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4" name="TextBox 33"/>
              <p:cNvSpPr txBox="1"/>
              <p:nvPr/>
            </p:nvSpPr>
            <p:spPr>
              <a:xfrm>
                <a:off x="3658590" y="4625439"/>
                <a:ext cx="1115291" cy="47378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𝑐𝑜𝑠</m:t>
                      </m:r>
                      <m:r>
                        <a:rPr lang="en-US" sz="1200" b="0" i="1" smtClean="0">
                          <a:latin typeface="Cambria Math"/>
                          <a:ea typeface="Cambria Math"/>
                        </a:rPr>
                        <m:t>𝜃</m:t>
                      </m:r>
                      <m:r>
                        <a:rPr lang="en-US" sz="1200" b="0" i="1" smtClean="0">
                          <a:latin typeface="Cambria Math"/>
                          <a:ea typeface="Cambria Math"/>
                        </a:rPr>
                        <m:t>=</m:t>
                      </m:r>
                      <m:f>
                        <m:fPr>
                          <m:ctrlPr>
                            <a:rPr lang="en-US" sz="1200" b="0" i="1" smtClean="0">
                              <a:latin typeface="Cambria Math" panose="02040503050406030204" pitchFamily="18" charset="0"/>
                              <a:ea typeface="Cambria Math"/>
                            </a:rPr>
                          </m:ctrlPr>
                        </m:fPr>
                        <m:num>
                          <m:r>
                            <a:rPr lang="en-US" sz="1200" b="0" i="1" smtClean="0">
                              <a:latin typeface="Cambria Math"/>
                              <a:ea typeface="Cambria Math"/>
                            </a:rPr>
                            <m:t>1</m:t>
                          </m:r>
                        </m:num>
                        <m:den>
                          <m:rad>
                            <m:radPr>
                              <m:degHide m:val="on"/>
                              <m:ctrlPr>
                                <a:rPr lang="en-US" sz="1200" b="0" i="1" smtClean="0">
                                  <a:latin typeface="Cambria Math" panose="02040503050406030204" pitchFamily="18" charset="0"/>
                                  <a:ea typeface="Cambria Math"/>
                                </a:rPr>
                              </m:ctrlPr>
                            </m:radPr>
                            <m:deg/>
                            <m:e>
                              <m:r>
                                <a:rPr lang="en-US" sz="1200" b="0" i="1" smtClean="0">
                                  <a:latin typeface="Cambria Math"/>
                                  <a:ea typeface="Cambria Math"/>
                                </a:rPr>
                                <m:t>3</m:t>
                              </m:r>
                            </m:e>
                          </m:rad>
                        </m:den>
                      </m:f>
                    </m:oMath>
                  </m:oMathPara>
                </a14:m>
                <a:endParaRPr lang="en-GB" sz="1200" dirty="0"/>
              </a:p>
            </p:txBody>
          </p:sp>
        </mc:Choice>
        <mc:Fallback xmlns="">
          <p:sp>
            <p:nvSpPr>
              <p:cNvPr id="34" name="TextBox 33"/>
              <p:cNvSpPr txBox="1">
                <a:spLocks noRot="1" noChangeAspect="1" noMove="1" noResize="1" noEditPoints="1" noAdjustHandles="1" noChangeArrowheads="1" noChangeShapeType="1" noTextEdit="1"/>
              </p:cNvSpPr>
              <p:nvPr/>
            </p:nvSpPr>
            <p:spPr>
              <a:xfrm>
                <a:off x="3658590" y="4625439"/>
                <a:ext cx="1115291" cy="473784"/>
              </a:xfrm>
              <a:prstGeom prst="rect">
                <a:avLst/>
              </a:prstGeom>
              <a:blipFill>
                <a:blip r:embed="rId12"/>
                <a:stretch>
                  <a:fillRect/>
                </a:stretch>
              </a:blipFill>
              <a:ln w="25400">
                <a:noFill/>
              </a:ln>
            </p:spPr>
            <p:txBody>
              <a:bodyPr/>
              <a:lstStyle/>
              <a:p>
                <a:r>
                  <a:rPr lang="en-GB">
                    <a:noFill/>
                  </a:rPr>
                  <a:t> </a:t>
                </a:r>
              </a:p>
            </p:txBody>
          </p:sp>
        </mc:Fallback>
      </mc:AlternateContent>
      <p:grpSp>
        <p:nvGrpSpPr>
          <p:cNvPr id="8" name="Group 7"/>
          <p:cNvGrpSpPr/>
          <p:nvPr/>
        </p:nvGrpSpPr>
        <p:grpSpPr>
          <a:xfrm>
            <a:off x="5474524" y="4714504"/>
            <a:ext cx="2161310" cy="1035908"/>
            <a:chOff x="5474524" y="4714504"/>
            <a:chExt cx="2161310" cy="1035908"/>
          </a:xfrm>
        </p:grpSpPr>
        <p:sp>
          <p:nvSpPr>
            <p:cNvPr id="6" name="Right Triangle 5"/>
            <p:cNvSpPr/>
            <p:nvPr/>
          </p:nvSpPr>
          <p:spPr>
            <a:xfrm flipH="1">
              <a:off x="5474524" y="4714504"/>
              <a:ext cx="2161310" cy="1033153"/>
            </a:xfrm>
            <a:prstGeom prst="r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517081" y="5631659"/>
              <a:ext cx="118753" cy="118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Arc 8"/>
          <p:cNvSpPr/>
          <p:nvPr/>
        </p:nvSpPr>
        <p:spPr>
          <a:xfrm>
            <a:off x="5061098" y="5273750"/>
            <a:ext cx="914400" cy="914400"/>
          </a:xfrm>
          <a:prstGeom prst="arc">
            <a:avLst>
              <a:gd name="adj1" fmla="val 20121106"/>
              <a:gd name="adj2" fmla="val 2155721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p:cNvSpPr txBox="1"/>
          <p:nvPr/>
        </p:nvSpPr>
        <p:spPr>
          <a:xfrm>
            <a:off x="5932967" y="5475767"/>
            <a:ext cx="293670" cy="307777"/>
          </a:xfrm>
          <a:prstGeom prst="rect">
            <a:avLst/>
          </a:prstGeom>
          <a:noFill/>
        </p:spPr>
        <p:txBody>
          <a:bodyPr wrap="none" rtlCol="0">
            <a:spAutoFit/>
          </a:bodyPr>
          <a:lstStyle/>
          <a:p>
            <a:r>
              <a:rPr lang="el-GR" sz="1400" dirty="0">
                <a:latin typeface="Comic Sans MS" panose="030F0702030302020204" pitchFamily="66" charset="0"/>
              </a:rPr>
              <a:t>θ</a:t>
            </a:r>
            <a:endParaRPr lang="en-GB" sz="1400" dirty="0">
              <a:latin typeface="Comic Sans MS" panose="030F0702030302020204" pitchFamily="66" charset="0"/>
            </a:endParaRPr>
          </a:p>
        </p:txBody>
      </p:sp>
      <p:sp>
        <p:nvSpPr>
          <p:cNvPr id="35" name="TextBox 34"/>
          <p:cNvSpPr txBox="1"/>
          <p:nvPr/>
        </p:nvSpPr>
        <p:spPr>
          <a:xfrm>
            <a:off x="6457508" y="5766390"/>
            <a:ext cx="264816" cy="307777"/>
          </a:xfrm>
          <a:prstGeom prst="rect">
            <a:avLst/>
          </a:prstGeom>
          <a:noFill/>
        </p:spPr>
        <p:txBody>
          <a:bodyPr wrap="none" rtlCol="0">
            <a:spAutoFit/>
          </a:bodyPr>
          <a:lstStyle/>
          <a:p>
            <a:r>
              <a:rPr lang="en-US" sz="1400" dirty="0">
                <a:latin typeface="Comic Sans MS" panose="030F0702030302020204" pitchFamily="66" charset="0"/>
              </a:rPr>
              <a:t>1</a:t>
            </a:r>
            <a:endParaRPr lang="en-GB" sz="1400" dirty="0">
              <a:latin typeface="Comic Sans MS" panose="030F0702030302020204" pitchFamily="66" charset="0"/>
            </a:endParaRPr>
          </a:p>
        </p:txBody>
      </p:sp>
      <p:sp>
        <p:nvSpPr>
          <p:cNvPr id="36" name="TextBox 35"/>
          <p:cNvSpPr txBox="1"/>
          <p:nvPr/>
        </p:nvSpPr>
        <p:spPr>
          <a:xfrm>
            <a:off x="6280298" y="4866167"/>
            <a:ext cx="402674" cy="307777"/>
          </a:xfrm>
          <a:prstGeom prst="rect">
            <a:avLst/>
          </a:prstGeom>
          <a:noFill/>
        </p:spPr>
        <p:txBody>
          <a:bodyPr wrap="none" rtlCol="0">
            <a:spAutoFit/>
          </a:bodyPr>
          <a:lstStyle/>
          <a:p>
            <a:r>
              <a:rPr lang="en-US" sz="1400" dirty="0">
                <a:latin typeface="Comic Sans MS" panose="030F0702030302020204" pitchFamily="66" charset="0"/>
              </a:rPr>
              <a:t>√3</a:t>
            </a:r>
            <a:endParaRPr lang="en-GB" sz="1400" dirty="0">
              <a:latin typeface="Comic Sans MS" panose="030F0702030302020204" pitchFamily="66" charset="0"/>
            </a:endParaRPr>
          </a:p>
        </p:txBody>
      </p:sp>
      <p:sp>
        <p:nvSpPr>
          <p:cNvPr id="37" name="TextBox 36"/>
          <p:cNvSpPr txBox="1"/>
          <p:nvPr/>
        </p:nvSpPr>
        <p:spPr>
          <a:xfrm>
            <a:off x="7634176" y="5092995"/>
            <a:ext cx="402674" cy="307777"/>
          </a:xfrm>
          <a:prstGeom prst="rect">
            <a:avLst/>
          </a:prstGeom>
          <a:noFill/>
        </p:spPr>
        <p:txBody>
          <a:bodyPr wrap="none" rtlCol="0">
            <a:spAutoFit/>
          </a:bodyPr>
          <a:lstStyle/>
          <a:p>
            <a:r>
              <a:rPr lang="en-US" sz="1400" dirty="0">
                <a:latin typeface="Comic Sans MS" panose="030F0702030302020204" pitchFamily="66" charset="0"/>
              </a:rPr>
              <a:t>√2</a:t>
            </a:r>
            <a:endParaRPr lang="en-GB" sz="1400" dirty="0">
              <a:latin typeface="Comic Sans MS" panose="030F0702030302020204" pitchFamily="66" charset="0"/>
            </a:endParaRPr>
          </a:p>
        </p:txBody>
      </p:sp>
      <p:sp>
        <p:nvSpPr>
          <p:cNvPr id="38" name="TextBox 37"/>
          <p:cNvSpPr txBox="1"/>
          <p:nvPr/>
        </p:nvSpPr>
        <p:spPr>
          <a:xfrm>
            <a:off x="6372446" y="6053469"/>
            <a:ext cx="494046" cy="307777"/>
          </a:xfrm>
          <a:prstGeom prst="rect">
            <a:avLst/>
          </a:prstGeom>
          <a:noFill/>
        </p:spPr>
        <p:txBody>
          <a:bodyPr wrap="none" rtlCol="0">
            <a:spAutoFit/>
          </a:bodyPr>
          <a:lstStyle/>
          <a:p>
            <a:r>
              <a:rPr lang="en-US" sz="1400" dirty="0" err="1">
                <a:solidFill>
                  <a:srgbClr val="FF0000"/>
                </a:solidFill>
                <a:latin typeface="Comic Sans MS" panose="030F0702030302020204" pitchFamily="66" charset="0"/>
              </a:rPr>
              <a:t>Adj</a:t>
            </a:r>
            <a:endParaRPr lang="en-GB" sz="1400" dirty="0">
              <a:solidFill>
                <a:srgbClr val="FF0000"/>
              </a:solidFill>
              <a:latin typeface="Comic Sans MS" panose="030F0702030302020204" pitchFamily="66" charset="0"/>
            </a:endParaRPr>
          </a:p>
        </p:txBody>
      </p:sp>
      <p:sp>
        <p:nvSpPr>
          <p:cNvPr id="39" name="TextBox 38"/>
          <p:cNvSpPr txBox="1"/>
          <p:nvPr/>
        </p:nvSpPr>
        <p:spPr>
          <a:xfrm>
            <a:off x="7928344" y="5068186"/>
            <a:ext cx="519694" cy="307777"/>
          </a:xfrm>
          <a:prstGeom prst="rect">
            <a:avLst/>
          </a:prstGeom>
          <a:noFill/>
        </p:spPr>
        <p:txBody>
          <a:bodyPr wrap="none" rtlCol="0">
            <a:spAutoFit/>
          </a:bodyPr>
          <a:lstStyle/>
          <a:p>
            <a:r>
              <a:rPr lang="en-US" sz="1400" dirty="0" err="1">
                <a:solidFill>
                  <a:srgbClr val="FF0000"/>
                </a:solidFill>
                <a:latin typeface="Comic Sans MS" panose="030F0702030302020204" pitchFamily="66" charset="0"/>
              </a:rPr>
              <a:t>Opp</a:t>
            </a:r>
            <a:endParaRPr lang="en-GB" sz="1400" dirty="0">
              <a:solidFill>
                <a:srgbClr val="FF0000"/>
              </a:solidFill>
              <a:latin typeface="Comic Sans MS" panose="030F0702030302020204" pitchFamily="66" charset="0"/>
            </a:endParaRPr>
          </a:p>
        </p:txBody>
      </p:sp>
      <p:sp>
        <p:nvSpPr>
          <p:cNvPr id="40" name="TextBox 39"/>
          <p:cNvSpPr txBox="1"/>
          <p:nvPr/>
        </p:nvSpPr>
        <p:spPr>
          <a:xfrm>
            <a:off x="6092455" y="4614531"/>
            <a:ext cx="511679" cy="307777"/>
          </a:xfrm>
          <a:prstGeom prst="rect">
            <a:avLst/>
          </a:prstGeom>
          <a:noFill/>
        </p:spPr>
        <p:txBody>
          <a:bodyPr wrap="none" rtlCol="0">
            <a:spAutoFit/>
          </a:bodyPr>
          <a:lstStyle/>
          <a:p>
            <a:r>
              <a:rPr lang="en-US" sz="1400" dirty="0" err="1">
                <a:solidFill>
                  <a:srgbClr val="FF0000"/>
                </a:solidFill>
                <a:latin typeface="Comic Sans MS" panose="030F0702030302020204" pitchFamily="66" charset="0"/>
              </a:rPr>
              <a:t>Hyp</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1" name="TextBox 40"/>
              <p:cNvSpPr txBox="1"/>
              <p:nvPr/>
            </p:nvSpPr>
            <p:spPr>
              <a:xfrm>
                <a:off x="4650963" y="4618352"/>
                <a:ext cx="612154" cy="507318"/>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ea typeface="Cambria Math"/>
                            </a:rPr>
                          </m:ctrlPr>
                        </m:dPr>
                        <m:e>
                          <m:f>
                            <m:fPr>
                              <m:ctrlPr>
                                <a:rPr lang="en-US" sz="1200" i="1">
                                  <a:latin typeface="Cambria Math" panose="02040503050406030204" pitchFamily="18" charset="0"/>
                                  <a:ea typeface="Cambria Math"/>
                                </a:rPr>
                              </m:ctrlPr>
                            </m:fPr>
                            <m:num>
                              <m:r>
                                <a:rPr lang="en-US" sz="1200" i="1">
                                  <a:latin typeface="Cambria Math"/>
                                  <a:ea typeface="Cambria Math"/>
                                </a:rPr>
                                <m:t>𝐴𝑑𝑗</m:t>
                              </m:r>
                            </m:num>
                            <m:den>
                              <m:r>
                                <a:rPr lang="en-US" sz="1200" i="1">
                                  <a:latin typeface="Cambria Math"/>
                                  <a:ea typeface="Cambria Math"/>
                                </a:rPr>
                                <m:t>𝐻𝑦𝑝</m:t>
                              </m:r>
                            </m:den>
                          </m:f>
                        </m:e>
                      </m:d>
                    </m:oMath>
                  </m:oMathPara>
                </a14:m>
                <a:endParaRPr lang="en-GB" sz="1200" dirty="0"/>
              </a:p>
            </p:txBody>
          </p:sp>
        </mc:Choice>
        <mc:Fallback xmlns="">
          <p:sp>
            <p:nvSpPr>
              <p:cNvPr id="41" name="TextBox 40"/>
              <p:cNvSpPr txBox="1">
                <a:spLocks noRot="1" noChangeAspect="1" noMove="1" noResize="1" noEditPoints="1" noAdjustHandles="1" noChangeArrowheads="1" noChangeShapeType="1" noTextEdit="1"/>
              </p:cNvSpPr>
              <p:nvPr/>
            </p:nvSpPr>
            <p:spPr>
              <a:xfrm>
                <a:off x="4650963" y="4618352"/>
                <a:ext cx="612154" cy="507318"/>
              </a:xfrm>
              <a:prstGeom prst="rect">
                <a:avLst/>
              </a:prstGeom>
              <a:blipFill>
                <a:blip r:embed="rId13"/>
                <a:stretch>
                  <a:fillRect b="-1205"/>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3672767" y="5383895"/>
                <a:ext cx="1115291" cy="523926"/>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𝑠𝑖𝑛</m:t>
                      </m:r>
                      <m:r>
                        <a:rPr lang="en-US" sz="1200" b="0" i="1" smtClean="0">
                          <a:latin typeface="Cambria Math"/>
                          <a:ea typeface="Cambria Math"/>
                        </a:rPr>
                        <m:t>𝜃</m:t>
                      </m:r>
                      <m:r>
                        <a:rPr lang="en-US" sz="1200" b="0" i="1" smtClean="0">
                          <a:latin typeface="Cambria Math"/>
                          <a:ea typeface="Cambria Math"/>
                        </a:rPr>
                        <m:t>=</m:t>
                      </m:r>
                      <m:f>
                        <m:fPr>
                          <m:ctrlPr>
                            <a:rPr lang="en-US" sz="1200" b="0" i="1" smtClean="0">
                              <a:latin typeface="Cambria Math" panose="02040503050406030204" pitchFamily="18" charset="0"/>
                              <a:ea typeface="Cambria Math"/>
                            </a:rPr>
                          </m:ctrlPr>
                        </m:fPr>
                        <m:num>
                          <m:rad>
                            <m:radPr>
                              <m:degHide m:val="on"/>
                              <m:ctrlPr>
                                <a:rPr lang="en-US" sz="1200" b="0" i="1" smtClean="0">
                                  <a:latin typeface="Cambria Math" panose="02040503050406030204" pitchFamily="18" charset="0"/>
                                  <a:ea typeface="Cambria Math"/>
                                </a:rPr>
                              </m:ctrlPr>
                            </m:radPr>
                            <m:deg/>
                            <m:e>
                              <m:r>
                                <a:rPr lang="en-US" sz="1200" b="0" i="1" smtClean="0">
                                  <a:latin typeface="Cambria Math"/>
                                  <a:ea typeface="Cambria Math"/>
                                </a:rPr>
                                <m:t>2</m:t>
                              </m:r>
                            </m:e>
                          </m:rad>
                        </m:num>
                        <m:den>
                          <m:rad>
                            <m:radPr>
                              <m:degHide m:val="on"/>
                              <m:ctrlPr>
                                <a:rPr lang="en-US" sz="1200" b="0" i="1" smtClean="0">
                                  <a:latin typeface="Cambria Math" panose="02040503050406030204" pitchFamily="18" charset="0"/>
                                  <a:ea typeface="Cambria Math"/>
                                </a:rPr>
                              </m:ctrlPr>
                            </m:radPr>
                            <m:deg/>
                            <m:e>
                              <m:r>
                                <a:rPr lang="en-US" sz="1200" b="0" i="1" smtClean="0">
                                  <a:latin typeface="Cambria Math"/>
                                  <a:ea typeface="Cambria Math"/>
                                </a:rPr>
                                <m:t>3</m:t>
                              </m:r>
                            </m:e>
                          </m:rad>
                        </m:den>
                      </m:f>
                    </m:oMath>
                  </m:oMathPara>
                </a14:m>
                <a:endParaRPr lang="en-GB" sz="1200" dirty="0"/>
              </a:p>
            </p:txBody>
          </p:sp>
        </mc:Choice>
        <mc:Fallback xmlns="">
          <p:sp>
            <p:nvSpPr>
              <p:cNvPr id="42" name="TextBox 41"/>
              <p:cNvSpPr txBox="1">
                <a:spLocks noRot="1" noChangeAspect="1" noMove="1" noResize="1" noEditPoints="1" noAdjustHandles="1" noChangeArrowheads="1" noChangeShapeType="1" noTextEdit="1"/>
              </p:cNvSpPr>
              <p:nvPr/>
            </p:nvSpPr>
            <p:spPr>
              <a:xfrm>
                <a:off x="3672767" y="5383895"/>
                <a:ext cx="1115291" cy="523926"/>
              </a:xfrm>
              <a:prstGeom prst="rect">
                <a:avLst/>
              </a:prstGeom>
              <a:blipFill>
                <a:blip r:embed="rId14"/>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4686405" y="5376808"/>
                <a:ext cx="612154" cy="507318"/>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ea typeface="Cambria Math"/>
                            </a:rPr>
                          </m:ctrlPr>
                        </m:dPr>
                        <m:e>
                          <m:f>
                            <m:fPr>
                              <m:ctrlPr>
                                <a:rPr lang="en-US" sz="1200" i="1">
                                  <a:latin typeface="Cambria Math" panose="02040503050406030204" pitchFamily="18" charset="0"/>
                                  <a:ea typeface="Cambria Math"/>
                                </a:rPr>
                              </m:ctrlPr>
                            </m:fPr>
                            <m:num>
                              <m:r>
                                <a:rPr lang="en-US" sz="1200" b="0" i="1" smtClean="0">
                                  <a:latin typeface="Cambria Math"/>
                                  <a:ea typeface="Cambria Math"/>
                                </a:rPr>
                                <m:t>𝑂𝑝𝑝</m:t>
                              </m:r>
                            </m:num>
                            <m:den>
                              <m:r>
                                <a:rPr lang="en-US" sz="1200" i="1">
                                  <a:latin typeface="Cambria Math"/>
                                  <a:ea typeface="Cambria Math"/>
                                </a:rPr>
                                <m:t>𝐻𝑦𝑝</m:t>
                              </m:r>
                            </m:den>
                          </m:f>
                        </m:e>
                      </m:d>
                    </m:oMath>
                  </m:oMathPara>
                </a14:m>
                <a:endParaRPr lang="en-GB" sz="1200" dirty="0"/>
              </a:p>
            </p:txBody>
          </p:sp>
        </mc:Choice>
        <mc:Fallback xmlns="">
          <p:sp>
            <p:nvSpPr>
              <p:cNvPr id="43" name="TextBox 42"/>
              <p:cNvSpPr txBox="1">
                <a:spLocks noRot="1" noChangeAspect="1" noMove="1" noResize="1" noEditPoints="1" noAdjustHandles="1" noChangeArrowheads="1" noChangeShapeType="1" noTextEdit="1"/>
              </p:cNvSpPr>
              <p:nvPr/>
            </p:nvSpPr>
            <p:spPr>
              <a:xfrm>
                <a:off x="4686405" y="5376808"/>
                <a:ext cx="612154" cy="507318"/>
              </a:xfrm>
              <a:prstGeom prst="rect">
                <a:avLst/>
              </a:prstGeom>
              <a:blipFill>
                <a:blip r:embed="rId15"/>
                <a:stretch>
                  <a:fillRect b="-1205"/>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4632689" y="2983100"/>
                <a:ext cx="1115291" cy="523926"/>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𝑠𝑖𝑛</m:t>
                      </m:r>
                      <m:r>
                        <a:rPr lang="en-US" sz="1200" b="0" i="1" smtClean="0">
                          <a:latin typeface="Cambria Math"/>
                          <a:ea typeface="Cambria Math"/>
                        </a:rPr>
                        <m:t>𝜃</m:t>
                      </m:r>
                      <m:r>
                        <a:rPr lang="en-US" sz="1200" b="0" i="1" smtClean="0">
                          <a:latin typeface="Cambria Math"/>
                          <a:ea typeface="Cambria Math"/>
                        </a:rPr>
                        <m:t>=</m:t>
                      </m:r>
                      <m:f>
                        <m:fPr>
                          <m:ctrlPr>
                            <a:rPr lang="en-US" sz="1200" b="0" i="1" smtClean="0">
                              <a:latin typeface="Cambria Math" panose="02040503050406030204" pitchFamily="18" charset="0"/>
                              <a:ea typeface="Cambria Math"/>
                            </a:rPr>
                          </m:ctrlPr>
                        </m:fPr>
                        <m:num>
                          <m:rad>
                            <m:radPr>
                              <m:degHide m:val="on"/>
                              <m:ctrlPr>
                                <a:rPr lang="en-US" sz="1200" b="0" i="1" smtClean="0">
                                  <a:latin typeface="Cambria Math" panose="02040503050406030204" pitchFamily="18" charset="0"/>
                                  <a:ea typeface="Cambria Math"/>
                                </a:rPr>
                              </m:ctrlPr>
                            </m:radPr>
                            <m:deg/>
                            <m:e>
                              <m:r>
                                <a:rPr lang="en-US" sz="1200" b="0" i="1" smtClean="0">
                                  <a:latin typeface="Cambria Math"/>
                                  <a:ea typeface="Cambria Math"/>
                                </a:rPr>
                                <m:t>2</m:t>
                              </m:r>
                            </m:e>
                          </m:rad>
                        </m:num>
                        <m:den>
                          <m:rad>
                            <m:radPr>
                              <m:degHide m:val="on"/>
                              <m:ctrlPr>
                                <a:rPr lang="en-US" sz="1200" b="0" i="1" smtClean="0">
                                  <a:latin typeface="Cambria Math" panose="02040503050406030204" pitchFamily="18" charset="0"/>
                                  <a:ea typeface="Cambria Math"/>
                                </a:rPr>
                              </m:ctrlPr>
                            </m:radPr>
                            <m:deg/>
                            <m:e>
                              <m:r>
                                <a:rPr lang="en-US" sz="1200" b="0" i="1" smtClean="0">
                                  <a:latin typeface="Cambria Math"/>
                                  <a:ea typeface="Cambria Math"/>
                                </a:rPr>
                                <m:t>3</m:t>
                              </m:r>
                            </m:e>
                          </m:rad>
                        </m:den>
                      </m:f>
                    </m:oMath>
                  </m:oMathPara>
                </a14:m>
                <a:endParaRPr lang="en-GB" sz="1200" dirty="0"/>
              </a:p>
            </p:txBody>
          </p:sp>
        </mc:Choice>
        <mc:Fallback xmlns="">
          <p:sp>
            <p:nvSpPr>
              <p:cNvPr id="44" name="TextBox 43"/>
              <p:cNvSpPr txBox="1">
                <a:spLocks noRot="1" noChangeAspect="1" noMove="1" noResize="1" noEditPoints="1" noAdjustHandles="1" noChangeArrowheads="1" noChangeShapeType="1" noTextEdit="1"/>
              </p:cNvSpPr>
              <p:nvPr/>
            </p:nvSpPr>
            <p:spPr>
              <a:xfrm>
                <a:off x="4632689" y="2983100"/>
                <a:ext cx="1115291" cy="523926"/>
              </a:xfrm>
              <a:prstGeom prst="rect">
                <a:avLst/>
              </a:prstGeom>
              <a:blipFill>
                <a:blip r:embed="rId16"/>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3656610" y="3032165"/>
                <a:ext cx="1115291" cy="47378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𝑐𝑜𝑠</m:t>
                      </m:r>
                      <m:r>
                        <a:rPr lang="en-US" sz="1200" b="0" i="1" smtClean="0">
                          <a:latin typeface="Cambria Math"/>
                          <a:ea typeface="Cambria Math"/>
                        </a:rPr>
                        <m:t>𝜃</m:t>
                      </m:r>
                      <m:r>
                        <a:rPr lang="en-US" sz="1200" b="0" i="1" smtClean="0">
                          <a:latin typeface="Cambria Math"/>
                          <a:ea typeface="Cambria Math"/>
                        </a:rPr>
                        <m:t>=</m:t>
                      </m:r>
                      <m:f>
                        <m:fPr>
                          <m:ctrlPr>
                            <a:rPr lang="en-US" sz="1200" b="0" i="1" smtClean="0">
                              <a:latin typeface="Cambria Math" panose="02040503050406030204" pitchFamily="18" charset="0"/>
                              <a:ea typeface="Cambria Math"/>
                            </a:rPr>
                          </m:ctrlPr>
                        </m:fPr>
                        <m:num>
                          <m:r>
                            <a:rPr lang="en-US" sz="1200" b="0" i="1" smtClean="0">
                              <a:latin typeface="Cambria Math"/>
                              <a:ea typeface="Cambria Math"/>
                            </a:rPr>
                            <m:t>1</m:t>
                          </m:r>
                        </m:num>
                        <m:den>
                          <m:rad>
                            <m:radPr>
                              <m:degHide m:val="on"/>
                              <m:ctrlPr>
                                <a:rPr lang="en-US" sz="1200" b="0" i="1" smtClean="0">
                                  <a:latin typeface="Cambria Math" panose="02040503050406030204" pitchFamily="18" charset="0"/>
                                  <a:ea typeface="Cambria Math"/>
                                </a:rPr>
                              </m:ctrlPr>
                            </m:radPr>
                            <m:deg/>
                            <m:e>
                              <m:r>
                                <a:rPr lang="en-US" sz="1200" b="0" i="1" smtClean="0">
                                  <a:latin typeface="Cambria Math"/>
                                  <a:ea typeface="Cambria Math"/>
                                </a:rPr>
                                <m:t>3</m:t>
                              </m:r>
                            </m:e>
                          </m:rad>
                        </m:den>
                      </m:f>
                    </m:oMath>
                  </m:oMathPara>
                </a14:m>
                <a:endParaRPr lang="en-GB" sz="1200" dirty="0"/>
              </a:p>
            </p:txBody>
          </p:sp>
        </mc:Choice>
        <mc:Fallback xmlns="">
          <p:sp>
            <p:nvSpPr>
              <p:cNvPr id="45" name="TextBox 44"/>
              <p:cNvSpPr txBox="1">
                <a:spLocks noRot="1" noChangeAspect="1" noMove="1" noResize="1" noEditPoints="1" noAdjustHandles="1" noChangeArrowheads="1" noChangeShapeType="1" noTextEdit="1"/>
              </p:cNvSpPr>
              <p:nvPr/>
            </p:nvSpPr>
            <p:spPr>
              <a:xfrm>
                <a:off x="3656610" y="3032165"/>
                <a:ext cx="1115291" cy="473784"/>
              </a:xfrm>
              <a:prstGeom prst="rect">
                <a:avLst/>
              </a:prstGeom>
              <a:blipFill>
                <a:blip r:embed="rId17"/>
                <a:stretch>
                  <a:fillRect/>
                </a:stretch>
              </a:blipFill>
              <a:ln w="25400">
                <a:noFill/>
              </a:ln>
            </p:spPr>
            <p:txBody>
              <a:bodyPr/>
              <a:lstStyle/>
              <a:p>
                <a:r>
                  <a:rPr lang="en-GB">
                    <a:noFill/>
                  </a:rPr>
                  <a:t> </a:t>
                </a:r>
              </a:p>
            </p:txBody>
          </p:sp>
        </mc:Fallback>
      </mc:AlternateContent>
      <p:sp>
        <p:nvSpPr>
          <p:cNvPr id="46" name="タイトル 1">
            <a:extLst>
              <a:ext uri="{FF2B5EF4-FFF2-40B4-BE49-F238E27FC236}">
                <a16:creationId xmlns:a16="http://schemas.microsoft.com/office/drawing/2014/main" id="{EDF0D660-2A74-4CC1-A160-D9E149B0B2C9}"/>
              </a:ext>
            </a:extLst>
          </p:cNvPr>
          <p:cNvSpPr>
            <a:spLocks noGrp="1"/>
          </p:cNvSpPr>
          <p:nvPr>
            <p:ph type="title"/>
          </p:nvPr>
        </p:nvSpPr>
        <p:spPr>
          <a:xfrm>
            <a:off x="628650" y="304281"/>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47" name="テキスト ボックス 46">
            <a:extLst>
              <a:ext uri="{FF2B5EF4-FFF2-40B4-BE49-F238E27FC236}">
                <a16:creationId xmlns:a16="http://schemas.microsoft.com/office/drawing/2014/main" id="{673193EA-F09B-43DF-978A-82744758FACE}"/>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5D</a:t>
            </a:r>
            <a:endParaRPr lang="en-GB" dirty="0">
              <a:latin typeface="Comic Sans MS" panose="030F0702030302020204" pitchFamily="66" charset="0"/>
            </a:endParaRPr>
          </a:p>
        </p:txBody>
      </p:sp>
    </p:spTree>
    <p:extLst>
      <p:ext uri="{BB962C8B-B14F-4D97-AF65-F5344CB8AC3E}">
        <p14:creationId xmlns:p14="http://schemas.microsoft.com/office/powerpoint/2010/main" val="196713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linds(horizontal)">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linds(horizontal)">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par>
                                <p:cTn id="31" presetID="3" presetClass="entr" presetSubtype="1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blinds(horizontal)">
                                      <p:cBhvr>
                                        <p:cTn id="38" dur="500"/>
                                        <p:tgtEl>
                                          <p:spTgt spid="38"/>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blinds(horizontal)">
                                      <p:cBhvr>
                                        <p:cTn id="43" dur="500"/>
                                        <p:tgtEl>
                                          <p:spTgt spid="39"/>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blinds(horizontal)">
                                      <p:cBhvr>
                                        <p:cTn id="48" dur="500"/>
                                        <p:tgtEl>
                                          <p:spTgt spid="40"/>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blinds(horizontal)">
                                      <p:cBhvr>
                                        <p:cTn id="53" dur="500"/>
                                        <p:tgtEl>
                                          <p:spTgt spid="35"/>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blinds(horizontal)">
                                      <p:cBhvr>
                                        <p:cTn id="58" dur="5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blinds(horizontal)">
                                      <p:cBhvr>
                                        <p:cTn id="63" dur="500"/>
                                        <p:tgtEl>
                                          <p:spTgt spid="37"/>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blinds(horizontal)">
                                      <p:cBhvr>
                                        <p:cTn id="68" dur="500"/>
                                        <p:tgtEl>
                                          <p:spTgt spid="42"/>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blinds(horizontal)">
                                      <p:cBhvr>
                                        <p:cTn id="73" dur="500"/>
                                        <p:tgtEl>
                                          <p:spTgt spid="43"/>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blinds(horizontal)">
                                      <p:cBhvr>
                                        <p:cTn id="78" dur="500"/>
                                        <p:tgtEl>
                                          <p:spTgt spid="44"/>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blinds(horizontal)">
                                      <p:cBhvr>
                                        <p:cTn id="8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4" grpId="0"/>
      <p:bldP spid="34" grpId="0"/>
      <p:bldP spid="9" grpId="0" animBg="1"/>
      <p:bldP spid="10" grpId="0"/>
      <p:bldP spid="35" grpId="0"/>
      <p:bldP spid="36" grpId="0"/>
      <p:bldP spid="37" grpId="0"/>
      <p:bldP spid="38" grpId="0"/>
      <p:bldP spid="39" grpId="0"/>
      <p:bldP spid="40" grpId="0"/>
      <p:bldP spid="41" grpId="0"/>
      <p:bldP spid="42" grpId="0"/>
      <p:bldP spid="43" grpId="0"/>
      <p:bldP spid="44" grpId="0"/>
      <p:bldP spid="45"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3429000" cy="4063753"/>
          </a:xfrm>
        </p:spPr>
        <p:txBody>
          <a:bodyPr>
            <a:normAutofit fontScale="92500"/>
          </a:bodyPr>
          <a:lstStyle/>
          <a:p>
            <a:pPr marL="0" indent="0" algn="ctr">
              <a:buNone/>
            </a:pPr>
            <a:r>
              <a:rPr lang="en-GB" sz="1400" b="1" dirty="0">
                <a:latin typeface="Comic Sans MS" panose="030F0702030302020204" pitchFamily="66" charset="0"/>
              </a:rPr>
              <a:t>You can use the Polar equation to find tangents to a curve that are parallel or perpendicular to the original line</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Find the coordinates and the equations of the tangents to the curve:</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r = asin2</a:t>
            </a:r>
            <a:r>
              <a:rPr lang="el-GR" sz="1400" dirty="0">
                <a:latin typeface="Comic Sans MS" panose="030F0702030302020204" pitchFamily="66" charset="0"/>
              </a:rPr>
              <a:t>θ</a:t>
            </a:r>
            <a:r>
              <a:rPr lang="en-US" sz="1400" dirty="0">
                <a:latin typeface="Comic Sans MS" panose="030F0702030302020204" pitchFamily="66" charset="0"/>
              </a:rPr>
              <a:t>,     0 ≤ </a:t>
            </a:r>
            <a:r>
              <a:rPr lang="el-GR" sz="1400" dirty="0">
                <a:latin typeface="Comic Sans MS" panose="030F0702030302020204" pitchFamily="66" charset="0"/>
              </a:rPr>
              <a:t>θ</a:t>
            </a:r>
            <a:r>
              <a:rPr lang="en-US" sz="1400" dirty="0">
                <a:latin typeface="Comic Sans MS" panose="030F0702030302020204" pitchFamily="66" charset="0"/>
              </a:rPr>
              <a:t> ≤ </a:t>
            </a:r>
            <a:r>
              <a:rPr lang="el-GR" sz="1400" baseline="30000" dirty="0">
                <a:latin typeface="Comic Sans MS" panose="030F0702030302020204" pitchFamily="66" charset="0"/>
              </a:rPr>
              <a:t>π</a:t>
            </a:r>
            <a:r>
              <a:rPr lang="en-US" sz="1400" dirty="0">
                <a:latin typeface="Comic Sans MS" panose="030F0702030302020204" pitchFamily="66" charset="0"/>
              </a:rPr>
              <a:t>/</a:t>
            </a:r>
            <a:r>
              <a:rPr lang="en-US" sz="1400" baseline="-25000" dirty="0">
                <a:latin typeface="Comic Sans MS" panose="030F0702030302020204" pitchFamily="66" charset="0"/>
              </a:rPr>
              <a:t>2</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Where the tangents are:</a:t>
            </a:r>
          </a:p>
          <a:p>
            <a:pPr algn="ctr">
              <a:buAutoNum type="alphaLcParenR"/>
            </a:pPr>
            <a:r>
              <a:rPr lang="en-US" sz="1400" dirty="0">
                <a:latin typeface="Comic Sans MS" panose="030F0702030302020204" pitchFamily="66" charset="0"/>
              </a:rPr>
              <a:t>Parallel to the initial line</a:t>
            </a:r>
          </a:p>
          <a:p>
            <a:pPr algn="ctr">
              <a:buAutoNum type="alphaLcParenR"/>
            </a:pPr>
            <a:r>
              <a:rPr lang="en-US" sz="1400" dirty="0">
                <a:latin typeface="Comic Sans MS" panose="030F0702030302020204" pitchFamily="66" charset="0"/>
              </a:rPr>
              <a:t>Perpendicular to the initial line</a:t>
            </a:r>
          </a:p>
          <a:p>
            <a:pPr algn="ctr">
              <a:buAutoNum type="alphaLcParenR"/>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Give answers to 3 </a:t>
            </a:r>
            <a:r>
              <a:rPr lang="en-US" sz="1400" dirty="0" err="1">
                <a:latin typeface="Comic Sans MS" panose="030F0702030302020204" pitchFamily="66" charset="0"/>
              </a:rPr>
              <a:t>s.f</a:t>
            </a:r>
            <a:r>
              <a:rPr lang="en-US" sz="1400" dirty="0">
                <a:latin typeface="Comic Sans MS" panose="030F0702030302020204" pitchFamily="66" charset="0"/>
              </a:rPr>
              <a:t> where appropriate:</a:t>
            </a:r>
          </a:p>
        </p:txBody>
      </p:sp>
      <mc:AlternateContent xmlns:mc="http://schemas.openxmlformats.org/markup-compatibility/2006" xmlns:a14="http://schemas.microsoft.com/office/drawing/2010/main">
        <mc:Choice Requires="a14">
          <p:sp>
            <p:nvSpPr>
              <p:cNvPr id="25" name="TextBox 24"/>
              <p:cNvSpPr txBox="1"/>
              <p:nvPr/>
            </p:nvSpPr>
            <p:spPr>
              <a:xfrm>
                <a:off x="1371599" y="16824"/>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𝑑𝑦</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1371599" y="16824"/>
                <a:ext cx="768992" cy="501356"/>
              </a:xfrm>
              <a:prstGeom prst="rect">
                <a:avLst/>
              </a:prstGeom>
              <a:blipFill>
                <a:blip r:embed="rId2"/>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029199" y="11875"/>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𝑑𝑥</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5029199" y="11875"/>
                <a:ext cx="768992" cy="501356"/>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p:cxnSp>
        <p:nvCxnSpPr>
          <p:cNvPr id="27" name="Straight Arrow Connector 26"/>
          <p:cNvCxnSpPr/>
          <p:nvPr/>
        </p:nvCxnSpPr>
        <p:spPr>
          <a:xfrm>
            <a:off x="2133599" y="245424"/>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2590799" y="93024"/>
                <a:ext cx="2371162"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𝑷𝒂𝒓𝒂𝒍𝒍𝒆𝒍</m:t>
                      </m:r>
                      <m:r>
                        <a:rPr lang="en-GB" sz="1400" b="0"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2590799" y="93024"/>
                <a:ext cx="2371162" cy="307777"/>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p:cxnSp>
        <p:nvCxnSpPr>
          <p:cNvPr id="29" name="Straight Arrow Connector 28"/>
          <p:cNvCxnSpPr/>
          <p:nvPr/>
        </p:nvCxnSpPr>
        <p:spPr>
          <a:xfrm>
            <a:off x="5791199" y="240475"/>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8012343" y="482930"/>
                <a:ext cx="113165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𝑥</m:t>
                      </m:r>
                      <m:r>
                        <a:rPr lang="en-GB" sz="1600" b="0" i="1" smtClean="0">
                          <a:latin typeface="Cambria Math"/>
                        </a:rPr>
                        <m:t>=</m:t>
                      </m:r>
                      <m:r>
                        <a:rPr lang="en-GB" sz="1600" b="0" i="1" smtClean="0">
                          <a:latin typeface="Cambria Math"/>
                        </a:rPr>
                        <m:t>𝑟𝑐𝑜𝑠</m:t>
                      </m:r>
                      <m:r>
                        <a:rPr lang="en-GB" sz="1600" b="0" i="1" smtClean="0">
                          <a:latin typeface="Cambria Math"/>
                          <a:ea typeface="Cambria Math"/>
                        </a:rPr>
                        <m:t>𝜃</m:t>
                      </m:r>
                    </m:oMath>
                  </m:oMathPara>
                </a14:m>
                <a:endParaRPr lang="en-GB" sz="1600" dirty="0"/>
              </a:p>
            </p:txBody>
          </p:sp>
        </mc:Choice>
        <mc:Fallback xmlns="">
          <p:sp>
            <p:nvSpPr>
              <p:cNvPr id="30" name="TextBox 29"/>
              <p:cNvSpPr txBox="1">
                <a:spLocks noRot="1" noChangeAspect="1" noMove="1" noResize="1" noEditPoints="1" noAdjustHandles="1" noChangeArrowheads="1" noChangeShapeType="1" noTextEdit="1"/>
              </p:cNvSpPr>
              <p:nvPr/>
            </p:nvSpPr>
            <p:spPr>
              <a:xfrm>
                <a:off x="8012343" y="482930"/>
                <a:ext cx="1131656" cy="338554"/>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8029463" y="863930"/>
                <a:ext cx="111453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𝑦</m:t>
                      </m:r>
                      <m:r>
                        <a:rPr lang="en-GB" sz="1600" b="0" i="1" smtClean="0">
                          <a:latin typeface="Cambria Math"/>
                        </a:rPr>
                        <m:t>=</m:t>
                      </m:r>
                      <m:r>
                        <a:rPr lang="en-GB" sz="1600" b="0" i="1" smtClean="0">
                          <a:latin typeface="Cambria Math"/>
                        </a:rPr>
                        <m:t>𝑟𝑠𝑖𝑛</m:t>
                      </m:r>
                      <m:r>
                        <a:rPr lang="en-GB" sz="1600" b="0" i="1" smtClean="0">
                          <a:latin typeface="Cambria Math"/>
                          <a:ea typeface="Cambria Math"/>
                        </a:rPr>
                        <m:t>𝜃</m:t>
                      </m:r>
                    </m:oMath>
                  </m:oMathPara>
                </a14:m>
                <a:endParaRPr lang="en-GB" sz="1600" dirty="0"/>
              </a:p>
            </p:txBody>
          </p:sp>
        </mc:Choice>
        <mc:Fallback xmlns="">
          <p:sp>
            <p:nvSpPr>
              <p:cNvPr id="31" name="TextBox 30"/>
              <p:cNvSpPr txBox="1">
                <a:spLocks noRot="1" noChangeAspect="1" noMove="1" noResize="1" noEditPoints="1" noAdjustHandles="1" noChangeArrowheads="1" noChangeShapeType="1" noTextEdit="1"/>
              </p:cNvSpPr>
              <p:nvPr/>
            </p:nvSpPr>
            <p:spPr>
              <a:xfrm>
                <a:off x="8029463" y="863930"/>
                <a:ext cx="1114536" cy="338554"/>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248400" y="88075"/>
                <a:ext cx="2895600" cy="30777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𝑷𝒆𝒓𝒑𝒆𝒏𝒅𝒊𝒄𝒖𝒍𝒂𝒓</m:t>
                      </m:r>
                      <m:r>
                        <a:rPr lang="en-US" sz="1400" b="1"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6248400" y="88075"/>
                <a:ext cx="2895600" cy="307777"/>
              </a:xfrm>
              <a:prstGeom prst="rect">
                <a:avLst/>
              </a:prstGeom>
              <a:blipFill>
                <a:blip r:embed="rId7"/>
                <a:stretch>
                  <a:fillRect b="-3636"/>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3689268" y="1494314"/>
                <a:ext cx="208214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a:ea typeface="Cambria Math"/>
                        </a:rPr>
                        <m:t>𝜃</m:t>
                      </m:r>
                      <m:r>
                        <a:rPr lang="en-US" sz="1400" i="1" smtClean="0">
                          <a:latin typeface="Cambria Math"/>
                          <a:ea typeface="Cambria Math"/>
                        </a:rPr>
                        <m:t>=0   </m:t>
                      </m:r>
                      <m:r>
                        <a:rPr lang="en-US" sz="1400" i="1" smtClean="0">
                          <a:latin typeface="Cambria Math"/>
                          <a:ea typeface="Cambria Math"/>
                        </a:rPr>
                        <m:t>𝑜𝑟</m:t>
                      </m:r>
                      <m:r>
                        <a:rPr lang="en-US" sz="1400" b="0" i="1" smtClean="0">
                          <a:latin typeface="Cambria Math"/>
                          <a:ea typeface="Cambria Math"/>
                        </a:rPr>
                        <m:t>   </m:t>
                      </m:r>
                      <m:r>
                        <a:rPr lang="en-US" sz="1400" i="1">
                          <a:latin typeface="Cambria Math"/>
                          <a:ea typeface="Cambria Math"/>
                        </a:rPr>
                        <m:t>𝜃</m:t>
                      </m:r>
                      <m:r>
                        <a:rPr lang="en-US" sz="1400" i="1">
                          <a:latin typeface="Cambria Math"/>
                          <a:ea typeface="Cambria Math"/>
                        </a:rPr>
                        <m:t>=0.955</m:t>
                      </m:r>
                    </m:oMath>
                  </m:oMathPara>
                </a14:m>
                <a:endParaRPr lang="en-GB" sz="1400" dirty="0"/>
              </a:p>
            </p:txBody>
          </p:sp>
        </mc:Choice>
        <mc:Fallback xmlns="">
          <p:sp>
            <p:nvSpPr>
              <p:cNvPr id="55" name="TextBox 54"/>
              <p:cNvSpPr txBox="1">
                <a:spLocks noRot="1" noChangeAspect="1" noMove="1" noResize="1" noEditPoints="1" noAdjustHandles="1" noChangeArrowheads="1" noChangeShapeType="1" noTextEdit="1"/>
              </p:cNvSpPr>
              <p:nvPr/>
            </p:nvSpPr>
            <p:spPr>
              <a:xfrm>
                <a:off x="3689268" y="1494314"/>
                <a:ext cx="2082140" cy="307777"/>
              </a:xfrm>
              <a:prstGeom prst="rect">
                <a:avLst/>
              </a:prstGeom>
              <a:blipFill>
                <a:blip r:embed="rId8"/>
                <a:stretch>
                  <a:fillRect/>
                </a:stretch>
              </a:blipFill>
              <a:ln w="25400">
                <a:noFill/>
              </a:ln>
            </p:spPr>
            <p:txBody>
              <a:bodyPr/>
              <a:lstStyle/>
              <a:p>
                <a:r>
                  <a:rPr lang="en-GB">
                    <a:noFill/>
                  </a:rPr>
                  <a:t> </a:t>
                </a:r>
              </a:p>
            </p:txBody>
          </p:sp>
        </mc:Fallback>
      </mc:AlternateContent>
      <p:pic>
        <p:nvPicPr>
          <p:cNvPr id="73"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44868" t="14783" r="1345" b="38782"/>
          <a:stretch/>
        </p:blipFill>
        <p:spPr bwMode="auto">
          <a:xfrm>
            <a:off x="5913912" y="1442853"/>
            <a:ext cx="3008155" cy="2077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74" name="TextBox 73"/>
              <p:cNvSpPr txBox="1"/>
              <p:nvPr/>
            </p:nvSpPr>
            <p:spPr>
              <a:xfrm>
                <a:off x="3817917" y="1777342"/>
                <a:ext cx="1799112" cy="554126"/>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ea typeface="Cambria Math"/>
                        </a:rPr>
                        <m:t>𝑟</m:t>
                      </m:r>
                      <m:r>
                        <a:rPr lang="en-US" sz="1400" i="1" smtClean="0">
                          <a:latin typeface="Cambria Math"/>
                          <a:ea typeface="Cambria Math"/>
                        </a:rPr>
                        <m:t>=0  </m:t>
                      </m:r>
                      <m:r>
                        <a:rPr lang="en-US" sz="1400" b="0" i="1" smtClean="0">
                          <a:latin typeface="Cambria Math"/>
                          <a:ea typeface="Cambria Math"/>
                        </a:rPr>
                        <m:t> </m:t>
                      </m:r>
                      <m:r>
                        <a:rPr lang="en-US" sz="1400" i="1" smtClean="0">
                          <a:latin typeface="Cambria Math"/>
                          <a:ea typeface="Cambria Math"/>
                        </a:rPr>
                        <m:t>𝑜𝑟</m:t>
                      </m:r>
                      <m:r>
                        <a:rPr lang="en-US" sz="1400" b="0" i="1" smtClean="0">
                          <a:latin typeface="Cambria Math"/>
                          <a:ea typeface="Cambria Math"/>
                        </a:rPr>
                        <m:t>  </m:t>
                      </m:r>
                      <m:r>
                        <a:rPr lang="en-US" sz="1400" b="0" i="1" smtClean="0">
                          <a:latin typeface="Cambria Math"/>
                          <a:ea typeface="Cambria Math"/>
                        </a:rPr>
                        <m:t>𝑟</m:t>
                      </m:r>
                      <m:r>
                        <a:rPr lang="en-US" sz="1400" i="1">
                          <a:latin typeface="Cambria Math"/>
                          <a:ea typeface="Cambria Math"/>
                        </a:rPr>
                        <m:t>=</m:t>
                      </m:r>
                      <m:f>
                        <m:fPr>
                          <m:ctrlPr>
                            <a:rPr lang="en-US" sz="1400" i="1" smtClean="0">
                              <a:latin typeface="Cambria Math" panose="02040503050406030204" pitchFamily="18" charset="0"/>
                              <a:ea typeface="Cambria Math"/>
                            </a:rPr>
                          </m:ctrlPr>
                        </m:fPr>
                        <m:num>
                          <m:r>
                            <a:rPr lang="en-US" sz="1400" b="0" i="1" smtClean="0">
                              <a:latin typeface="Cambria Math"/>
                              <a:ea typeface="Cambria Math"/>
                            </a:rPr>
                            <m:t>2</m:t>
                          </m:r>
                          <m:r>
                            <a:rPr lang="en-US" sz="1400" b="0" i="1" smtClean="0">
                              <a:latin typeface="Cambria Math"/>
                              <a:ea typeface="Cambria Math"/>
                            </a:rPr>
                            <m:t>𝑎</m:t>
                          </m:r>
                          <m:rad>
                            <m:radPr>
                              <m:degHide m:val="on"/>
                              <m:ctrlPr>
                                <a:rPr lang="en-US" sz="1400" b="0" i="1" smtClean="0">
                                  <a:latin typeface="Cambria Math" panose="02040503050406030204" pitchFamily="18" charset="0"/>
                                  <a:ea typeface="Cambria Math"/>
                                </a:rPr>
                              </m:ctrlPr>
                            </m:radPr>
                            <m:deg/>
                            <m:e>
                              <m:r>
                                <a:rPr lang="en-US" sz="1400" b="0" i="1" smtClean="0">
                                  <a:latin typeface="Cambria Math"/>
                                  <a:ea typeface="Cambria Math"/>
                                </a:rPr>
                                <m:t>2</m:t>
                              </m:r>
                            </m:e>
                          </m:rad>
                        </m:num>
                        <m:den>
                          <m:r>
                            <a:rPr lang="en-US" sz="1400" b="0" i="1" smtClean="0">
                              <a:latin typeface="Cambria Math"/>
                              <a:ea typeface="Cambria Math"/>
                            </a:rPr>
                            <m:t>3</m:t>
                          </m:r>
                        </m:den>
                      </m:f>
                    </m:oMath>
                  </m:oMathPara>
                </a14:m>
                <a:endParaRPr lang="en-GB" sz="1400" dirty="0"/>
              </a:p>
            </p:txBody>
          </p:sp>
        </mc:Choice>
        <mc:Fallback xmlns="">
          <p:sp>
            <p:nvSpPr>
              <p:cNvPr id="74" name="TextBox 73"/>
              <p:cNvSpPr txBox="1">
                <a:spLocks noRot="1" noChangeAspect="1" noMove="1" noResize="1" noEditPoints="1" noAdjustHandles="1" noChangeArrowheads="1" noChangeShapeType="1" noTextEdit="1"/>
              </p:cNvSpPr>
              <p:nvPr/>
            </p:nvSpPr>
            <p:spPr>
              <a:xfrm>
                <a:off x="3817917" y="1777342"/>
                <a:ext cx="1799112" cy="554126"/>
              </a:xfrm>
              <a:prstGeom prst="rect">
                <a:avLst/>
              </a:prstGeom>
              <a:blipFill>
                <a:blip r:embed="rId10"/>
                <a:stretch>
                  <a:fillRect/>
                </a:stretch>
              </a:blipFill>
              <a:ln w="25400">
                <a:noFill/>
              </a:ln>
            </p:spPr>
            <p:txBody>
              <a:bodyPr/>
              <a:lstStyle/>
              <a:p>
                <a:r>
                  <a:rPr lang="en-GB">
                    <a:noFill/>
                  </a:rPr>
                  <a:t> </a:t>
                </a:r>
              </a:p>
            </p:txBody>
          </p:sp>
        </mc:Fallback>
      </mc:AlternateContent>
      <p:grpSp>
        <p:nvGrpSpPr>
          <p:cNvPr id="80" name="Group 79"/>
          <p:cNvGrpSpPr/>
          <p:nvPr/>
        </p:nvGrpSpPr>
        <p:grpSpPr>
          <a:xfrm>
            <a:off x="7134102" y="1761506"/>
            <a:ext cx="152400" cy="152400"/>
            <a:chOff x="5105400" y="5029200"/>
            <a:chExt cx="152400" cy="152400"/>
          </a:xfrm>
        </p:grpSpPr>
        <p:cxnSp>
          <p:nvCxnSpPr>
            <p:cNvPr id="81" name="Straight Connector 80"/>
            <p:cNvCxnSpPr/>
            <p:nvPr/>
          </p:nvCxnSpPr>
          <p:spPr>
            <a:xfrm>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83" name="Straight Connector 82"/>
          <p:cNvCxnSpPr/>
          <p:nvPr/>
        </p:nvCxnSpPr>
        <p:spPr>
          <a:xfrm>
            <a:off x="6647214" y="1836717"/>
            <a:ext cx="1091540" cy="0"/>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6634119" y="1477464"/>
            <a:ext cx="1196161" cy="276999"/>
          </a:xfrm>
          <a:prstGeom prst="rect">
            <a:avLst/>
          </a:prstGeom>
          <a:noFill/>
        </p:spPr>
        <p:txBody>
          <a:bodyPr wrap="none" rtlCol="0">
            <a:spAutoFit/>
          </a:bodyPr>
          <a:lstStyle/>
          <a:p>
            <a:r>
              <a:rPr lang="en-US" sz="1200" b="1" dirty="0">
                <a:solidFill>
                  <a:srgbClr val="0000FF"/>
                </a:solidFill>
                <a:latin typeface="Comic Sans MS" panose="030F0702030302020204" pitchFamily="66" charset="0"/>
              </a:rPr>
              <a:t>(</a:t>
            </a:r>
            <a:r>
              <a:rPr lang="en-US" sz="1200" b="1" baseline="30000" dirty="0">
                <a:solidFill>
                  <a:srgbClr val="0000FF"/>
                </a:solidFill>
                <a:latin typeface="Comic Sans MS" panose="030F0702030302020204" pitchFamily="66" charset="0"/>
              </a:rPr>
              <a:t>2a√2</a:t>
            </a:r>
            <a:r>
              <a:rPr lang="en-US" sz="1200" b="1" dirty="0">
                <a:solidFill>
                  <a:srgbClr val="0000FF"/>
                </a:solidFill>
                <a:latin typeface="Comic Sans MS" panose="030F0702030302020204" pitchFamily="66" charset="0"/>
              </a:rPr>
              <a:t>/</a:t>
            </a:r>
            <a:r>
              <a:rPr lang="en-US" sz="1200" b="1" baseline="-25000" dirty="0">
                <a:solidFill>
                  <a:srgbClr val="0000FF"/>
                </a:solidFill>
                <a:latin typeface="Comic Sans MS" panose="030F0702030302020204" pitchFamily="66" charset="0"/>
              </a:rPr>
              <a:t>3</a:t>
            </a:r>
            <a:r>
              <a:rPr lang="en-US" sz="1200" b="1" dirty="0">
                <a:solidFill>
                  <a:srgbClr val="0000FF"/>
                </a:solidFill>
                <a:latin typeface="Comic Sans MS" panose="030F0702030302020204" pitchFamily="66" charset="0"/>
              </a:rPr>
              <a:t>,0.955)</a:t>
            </a:r>
            <a:endParaRPr lang="en-GB" sz="1200" b="1" dirty="0">
              <a:solidFill>
                <a:srgbClr val="0000FF"/>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5" name="TextBox 84"/>
              <p:cNvSpPr txBox="1"/>
              <p:nvPr/>
            </p:nvSpPr>
            <p:spPr>
              <a:xfrm>
                <a:off x="4332514" y="2580903"/>
                <a:ext cx="75071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tx1"/>
                          </a:solidFill>
                          <a:latin typeface="Cambria Math"/>
                          <a:ea typeface="Cambria Math"/>
                        </a:rPr>
                        <m:t>𝜃</m:t>
                      </m:r>
                      <m:r>
                        <a:rPr lang="en-US" sz="1600" b="0" i="1" smtClean="0">
                          <a:solidFill>
                            <a:schemeClr val="tx1"/>
                          </a:solidFill>
                          <a:latin typeface="Cambria Math"/>
                          <a:ea typeface="Cambria Math"/>
                        </a:rPr>
                        <m:t>=0</m:t>
                      </m:r>
                    </m:oMath>
                  </m:oMathPara>
                </a14:m>
                <a:endParaRPr lang="en-GB" sz="1600" dirty="0">
                  <a:solidFill>
                    <a:schemeClr val="tx1"/>
                  </a:solidFill>
                </a:endParaRPr>
              </a:p>
            </p:txBody>
          </p:sp>
        </mc:Choice>
        <mc:Fallback xmlns="">
          <p:sp>
            <p:nvSpPr>
              <p:cNvPr id="85" name="TextBox 84"/>
              <p:cNvSpPr txBox="1">
                <a:spLocks noRot="1" noChangeAspect="1" noMove="1" noResize="1" noEditPoints="1" noAdjustHandles="1" noChangeArrowheads="1" noChangeShapeType="1" noTextEdit="1"/>
              </p:cNvSpPr>
              <p:nvPr/>
            </p:nvSpPr>
            <p:spPr>
              <a:xfrm>
                <a:off x="4332514" y="2580903"/>
                <a:ext cx="750718" cy="338554"/>
              </a:xfrm>
              <a:prstGeom prst="rect">
                <a:avLst/>
              </a:prstGeom>
              <a:blipFill>
                <a:blip r:embed="rId11"/>
                <a:stretch>
                  <a:fillRect/>
                </a:stretch>
              </a:blipFill>
            </p:spPr>
            <p:txBody>
              <a:bodyPr/>
              <a:lstStyle/>
              <a:p>
                <a:r>
                  <a:rPr lang="en-GB">
                    <a:noFill/>
                  </a:rPr>
                  <a:t> </a:t>
                </a:r>
              </a:p>
            </p:txBody>
          </p:sp>
        </mc:Fallback>
      </mc:AlternateContent>
      <p:sp>
        <p:nvSpPr>
          <p:cNvPr id="33" name="TextBox 32"/>
          <p:cNvSpPr txBox="1"/>
          <p:nvPr/>
        </p:nvSpPr>
        <p:spPr>
          <a:xfrm>
            <a:off x="3526971" y="3610097"/>
            <a:ext cx="5617029" cy="646331"/>
          </a:xfrm>
          <a:prstGeom prst="rect">
            <a:avLst/>
          </a:prstGeom>
          <a:noFill/>
        </p:spPr>
        <p:txBody>
          <a:bodyPr wrap="square" rtlCol="0">
            <a:spAutoFit/>
          </a:bodyPr>
          <a:lstStyle/>
          <a:p>
            <a:pPr marL="285750" indent="-285750" algn="ctr">
              <a:buFont typeface="Wingdings"/>
              <a:buChar char="à"/>
            </a:pPr>
            <a:r>
              <a:rPr lang="en-US" sz="1200" dirty="0">
                <a:solidFill>
                  <a:srgbClr val="0000FF"/>
                </a:solidFill>
                <a:latin typeface="Comic Sans MS" panose="030F0702030302020204" pitchFamily="66" charset="0"/>
                <a:sym typeface="Wingdings" panose="05000000000000000000" pitchFamily="2" charset="2"/>
              </a:rPr>
              <a:t>You can find the equation of the line in Cartesian form, then substitute it into the link between y and r above</a:t>
            </a:r>
          </a:p>
          <a:p>
            <a:pPr marL="285750" indent="-285750" algn="ctr">
              <a:buFont typeface="Wingdings"/>
              <a:buChar char="à"/>
            </a:pPr>
            <a:r>
              <a:rPr lang="en-US" sz="1200" dirty="0">
                <a:solidFill>
                  <a:srgbClr val="0000FF"/>
                </a:solidFill>
                <a:latin typeface="Comic Sans MS" panose="030F0702030302020204" pitchFamily="66" charset="0"/>
                <a:sym typeface="Wingdings" panose="05000000000000000000" pitchFamily="2" charset="2"/>
              </a:rPr>
              <a:t>The Cartesian form will just be y = a, where a is the height of the line</a:t>
            </a:r>
            <a:endParaRPr lang="en-GB" sz="1200" dirty="0">
              <a:solidFill>
                <a:srgbClr val="0000FF"/>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4" name="TextBox 43"/>
              <p:cNvSpPr txBox="1"/>
              <p:nvPr/>
            </p:nvSpPr>
            <p:spPr>
              <a:xfrm>
                <a:off x="4632689" y="2983100"/>
                <a:ext cx="1115291" cy="523926"/>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𝑠𝑖𝑛</m:t>
                      </m:r>
                      <m:r>
                        <a:rPr lang="en-US" sz="1200" b="0" i="1" smtClean="0">
                          <a:latin typeface="Cambria Math"/>
                          <a:ea typeface="Cambria Math"/>
                        </a:rPr>
                        <m:t>𝜃</m:t>
                      </m:r>
                      <m:r>
                        <a:rPr lang="en-US" sz="1200" b="0" i="1" smtClean="0">
                          <a:latin typeface="Cambria Math"/>
                          <a:ea typeface="Cambria Math"/>
                        </a:rPr>
                        <m:t>=</m:t>
                      </m:r>
                      <m:f>
                        <m:fPr>
                          <m:ctrlPr>
                            <a:rPr lang="en-US" sz="1200" b="0" i="1" smtClean="0">
                              <a:latin typeface="Cambria Math" panose="02040503050406030204" pitchFamily="18" charset="0"/>
                              <a:ea typeface="Cambria Math"/>
                            </a:rPr>
                          </m:ctrlPr>
                        </m:fPr>
                        <m:num>
                          <m:rad>
                            <m:radPr>
                              <m:degHide m:val="on"/>
                              <m:ctrlPr>
                                <a:rPr lang="en-US" sz="1200" b="0" i="1" smtClean="0">
                                  <a:latin typeface="Cambria Math" panose="02040503050406030204" pitchFamily="18" charset="0"/>
                                  <a:ea typeface="Cambria Math"/>
                                </a:rPr>
                              </m:ctrlPr>
                            </m:radPr>
                            <m:deg/>
                            <m:e>
                              <m:r>
                                <a:rPr lang="en-US" sz="1200" b="0" i="1" smtClean="0">
                                  <a:latin typeface="Cambria Math"/>
                                  <a:ea typeface="Cambria Math"/>
                                </a:rPr>
                                <m:t>2</m:t>
                              </m:r>
                            </m:e>
                          </m:rad>
                        </m:num>
                        <m:den>
                          <m:rad>
                            <m:radPr>
                              <m:degHide m:val="on"/>
                              <m:ctrlPr>
                                <a:rPr lang="en-US" sz="1200" b="0" i="1" smtClean="0">
                                  <a:latin typeface="Cambria Math" panose="02040503050406030204" pitchFamily="18" charset="0"/>
                                  <a:ea typeface="Cambria Math"/>
                                </a:rPr>
                              </m:ctrlPr>
                            </m:radPr>
                            <m:deg/>
                            <m:e>
                              <m:r>
                                <a:rPr lang="en-US" sz="1200" b="0" i="1" smtClean="0">
                                  <a:latin typeface="Cambria Math"/>
                                  <a:ea typeface="Cambria Math"/>
                                </a:rPr>
                                <m:t>3</m:t>
                              </m:r>
                            </m:e>
                          </m:rad>
                        </m:den>
                      </m:f>
                    </m:oMath>
                  </m:oMathPara>
                </a14:m>
                <a:endParaRPr lang="en-GB" sz="1200" dirty="0"/>
              </a:p>
            </p:txBody>
          </p:sp>
        </mc:Choice>
        <mc:Fallback xmlns="">
          <p:sp>
            <p:nvSpPr>
              <p:cNvPr id="44" name="TextBox 43"/>
              <p:cNvSpPr txBox="1">
                <a:spLocks noRot="1" noChangeAspect="1" noMove="1" noResize="1" noEditPoints="1" noAdjustHandles="1" noChangeArrowheads="1" noChangeShapeType="1" noTextEdit="1"/>
              </p:cNvSpPr>
              <p:nvPr/>
            </p:nvSpPr>
            <p:spPr>
              <a:xfrm>
                <a:off x="4632689" y="2983100"/>
                <a:ext cx="1115291" cy="523926"/>
              </a:xfrm>
              <a:prstGeom prst="rect">
                <a:avLst/>
              </a:prstGeom>
              <a:blipFill>
                <a:blip r:embed="rId12"/>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3656610" y="3032165"/>
                <a:ext cx="1115291" cy="47378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𝑐𝑜𝑠</m:t>
                      </m:r>
                      <m:r>
                        <a:rPr lang="en-US" sz="1200" b="0" i="1" smtClean="0">
                          <a:latin typeface="Cambria Math"/>
                          <a:ea typeface="Cambria Math"/>
                        </a:rPr>
                        <m:t>𝜃</m:t>
                      </m:r>
                      <m:r>
                        <a:rPr lang="en-US" sz="1200" b="0" i="1" smtClean="0">
                          <a:latin typeface="Cambria Math"/>
                          <a:ea typeface="Cambria Math"/>
                        </a:rPr>
                        <m:t>=</m:t>
                      </m:r>
                      <m:f>
                        <m:fPr>
                          <m:ctrlPr>
                            <a:rPr lang="en-US" sz="1200" b="0" i="1" smtClean="0">
                              <a:latin typeface="Cambria Math" panose="02040503050406030204" pitchFamily="18" charset="0"/>
                              <a:ea typeface="Cambria Math"/>
                            </a:rPr>
                          </m:ctrlPr>
                        </m:fPr>
                        <m:num>
                          <m:r>
                            <a:rPr lang="en-US" sz="1200" b="0" i="1" smtClean="0">
                              <a:latin typeface="Cambria Math"/>
                              <a:ea typeface="Cambria Math"/>
                            </a:rPr>
                            <m:t>1</m:t>
                          </m:r>
                        </m:num>
                        <m:den>
                          <m:rad>
                            <m:radPr>
                              <m:degHide m:val="on"/>
                              <m:ctrlPr>
                                <a:rPr lang="en-US" sz="1200" b="0" i="1" smtClean="0">
                                  <a:latin typeface="Cambria Math" panose="02040503050406030204" pitchFamily="18" charset="0"/>
                                  <a:ea typeface="Cambria Math"/>
                                </a:rPr>
                              </m:ctrlPr>
                            </m:radPr>
                            <m:deg/>
                            <m:e>
                              <m:r>
                                <a:rPr lang="en-US" sz="1200" b="0" i="1" smtClean="0">
                                  <a:latin typeface="Cambria Math"/>
                                  <a:ea typeface="Cambria Math"/>
                                </a:rPr>
                                <m:t>3</m:t>
                              </m:r>
                            </m:e>
                          </m:rad>
                        </m:den>
                      </m:f>
                    </m:oMath>
                  </m:oMathPara>
                </a14:m>
                <a:endParaRPr lang="en-GB" sz="1200" dirty="0"/>
              </a:p>
            </p:txBody>
          </p:sp>
        </mc:Choice>
        <mc:Fallback xmlns="">
          <p:sp>
            <p:nvSpPr>
              <p:cNvPr id="45" name="TextBox 44"/>
              <p:cNvSpPr txBox="1">
                <a:spLocks noRot="1" noChangeAspect="1" noMove="1" noResize="1" noEditPoints="1" noAdjustHandles="1" noChangeArrowheads="1" noChangeShapeType="1" noTextEdit="1"/>
              </p:cNvSpPr>
              <p:nvPr/>
            </p:nvSpPr>
            <p:spPr>
              <a:xfrm>
                <a:off x="3656610" y="3032165"/>
                <a:ext cx="1115291" cy="473784"/>
              </a:xfrm>
              <a:prstGeom prst="rect">
                <a:avLst/>
              </a:prstGeom>
              <a:blipFill>
                <a:blip r:embed="rId13"/>
                <a:stretch>
                  <a:fillRect/>
                </a:stretch>
              </a:blipFill>
              <a:ln w="25400">
                <a:noFill/>
              </a:ln>
            </p:spPr>
            <p:txBody>
              <a:bodyPr/>
              <a:lstStyle/>
              <a:p>
                <a:r>
                  <a:rPr lang="en-GB">
                    <a:noFill/>
                  </a:rPr>
                  <a:t> </a:t>
                </a:r>
              </a:p>
            </p:txBody>
          </p:sp>
        </mc:Fallback>
      </mc:AlternateContent>
      <p:cxnSp>
        <p:nvCxnSpPr>
          <p:cNvPr id="47" name="Straight Connector 46"/>
          <p:cNvCxnSpPr/>
          <p:nvPr/>
        </p:nvCxnSpPr>
        <p:spPr>
          <a:xfrm flipV="1">
            <a:off x="6277099" y="1840675"/>
            <a:ext cx="931223" cy="1193470"/>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7218218" y="1826822"/>
            <a:ext cx="13855" cy="1213261"/>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6248400" y="3048000"/>
            <a:ext cx="990599" cy="0"/>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248400" y="2209800"/>
            <a:ext cx="570990" cy="276999"/>
          </a:xfrm>
          <a:prstGeom prst="rect">
            <a:avLst/>
          </a:prstGeom>
          <a:noFill/>
        </p:spPr>
        <p:txBody>
          <a:bodyPr wrap="none" rtlCol="0">
            <a:spAutoFit/>
          </a:bodyPr>
          <a:lstStyle/>
          <a:p>
            <a:r>
              <a:rPr lang="en-US" sz="1200" b="1" baseline="30000" dirty="0">
                <a:solidFill>
                  <a:srgbClr val="0000FF"/>
                </a:solidFill>
                <a:latin typeface="Comic Sans MS" panose="030F0702030302020204" pitchFamily="66" charset="0"/>
              </a:rPr>
              <a:t>2a√2</a:t>
            </a:r>
            <a:r>
              <a:rPr lang="en-US" sz="1200" b="1" dirty="0">
                <a:solidFill>
                  <a:srgbClr val="0000FF"/>
                </a:solidFill>
                <a:latin typeface="Comic Sans MS" panose="030F0702030302020204" pitchFamily="66" charset="0"/>
              </a:rPr>
              <a:t>/</a:t>
            </a:r>
            <a:r>
              <a:rPr lang="en-US" sz="1200" b="1" baseline="-25000" dirty="0">
                <a:solidFill>
                  <a:srgbClr val="0000FF"/>
                </a:solidFill>
                <a:latin typeface="Comic Sans MS" panose="030F0702030302020204" pitchFamily="66" charset="0"/>
              </a:rPr>
              <a:t>3</a:t>
            </a:r>
            <a:endParaRPr lang="en-GB" sz="1200" b="1" dirty="0">
              <a:solidFill>
                <a:srgbClr val="0000FF"/>
              </a:solidFill>
              <a:latin typeface="Comic Sans MS" panose="030F0702030302020204" pitchFamily="66" charset="0"/>
            </a:endParaRPr>
          </a:p>
        </p:txBody>
      </p:sp>
      <p:sp>
        <p:nvSpPr>
          <p:cNvPr id="57" name="TextBox 56"/>
          <p:cNvSpPr txBox="1"/>
          <p:nvPr/>
        </p:nvSpPr>
        <p:spPr>
          <a:xfrm>
            <a:off x="6324600" y="2819400"/>
            <a:ext cx="279244" cy="276999"/>
          </a:xfrm>
          <a:prstGeom prst="rect">
            <a:avLst/>
          </a:prstGeom>
          <a:noFill/>
        </p:spPr>
        <p:txBody>
          <a:bodyPr wrap="none" rtlCol="0">
            <a:spAutoFit/>
          </a:bodyPr>
          <a:lstStyle/>
          <a:p>
            <a:r>
              <a:rPr lang="el-GR" sz="1200" b="1" dirty="0">
                <a:solidFill>
                  <a:srgbClr val="0000FF"/>
                </a:solidFill>
                <a:latin typeface="Comic Sans MS" panose="030F0702030302020204" pitchFamily="66" charset="0"/>
              </a:rPr>
              <a:t>θ</a:t>
            </a:r>
            <a:endParaRPr lang="en-GB" sz="1200" b="1" dirty="0">
              <a:solidFill>
                <a:srgbClr val="0000FF"/>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0" name="TextBox 19"/>
              <p:cNvSpPr txBox="1"/>
              <p:nvPr/>
            </p:nvSpPr>
            <p:spPr>
              <a:xfrm>
                <a:off x="3810000" y="4495800"/>
                <a:ext cx="147527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𝑂𝑝𝑝</m:t>
                      </m:r>
                      <m:r>
                        <a:rPr lang="en-US" sz="1200" b="0" i="1" smtClean="0">
                          <a:latin typeface="Cambria Math"/>
                        </a:rPr>
                        <m:t>=</m:t>
                      </m:r>
                      <m:r>
                        <a:rPr lang="en-US" sz="1200" b="0" i="1" smtClean="0">
                          <a:latin typeface="Cambria Math"/>
                        </a:rPr>
                        <m:t>𝐻𝑦𝑝</m:t>
                      </m:r>
                      <m:r>
                        <a:rPr lang="en-US" sz="1200" b="0" i="1" smtClean="0">
                          <a:latin typeface="Cambria Math"/>
                          <a:ea typeface="Cambria Math"/>
                        </a:rPr>
                        <m:t>×</m:t>
                      </m:r>
                      <m:r>
                        <a:rPr lang="en-US" sz="1200" b="0" i="1" smtClean="0">
                          <a:latin typeface="Cambria Math"/>
                          <a:ea typeface="Cambria Math"/>
                        </a:rPr>
                        <m:t>𝑆𝑖𝑛</m:t>
                      </m:r>
                      <m:r>
                        <a:rPr lang="en-US" sz="1200" b="0" i="1" smtClean="0">
                          <a:latin typeface="Cambria Math"/>
                          <a:ea typeface="Cambria Math"/>
                        </a:rPr>
                        <m:t>𝜃</m:t>
                      </m:r>
                    </m:oMath>
                  </m:oMathPara>
                </a14:m>
                <a:endParaRPr lang="en-GB" sz="12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810000" y="4495800"/>
                <a:ext cx="1475276" cy="276999"/>
              </a:xfrm>
              <a:prstGeom prst="rect">
                <a:avLst/>
              </a:prstGeom>
              <a:blipFill>
                <a:blip r:embed="rId14"/>
                <a:stretch>
                  <a:fillRect b="-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3810000" y="4800600"/>
                <a:ext cx="1480855" cy="5159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𝑂𝑝𝑝</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2</m:t>
                          </m:r>
                          <m:r>
                            <a:rPr lang="en-US" sz="1200" b="0" i="1" smtClean="0">
                              <a:latin typeface="Cambria Math"/>
                            </a:rPr>
                            <m:t>𝑎</m:t>
                          </m:r>
                          <m:rad>
                            <m:radPr>
                              <m:degHide m:val="on"/>
                              <m:ctrlPr>
                                <a:rPr lang="en-US" sz="1200" b="0" i="1" smtClean="0">
                                  <a:latin typeface="Cambria Math" panose="02040503050406030204" pitchFamily="18" charset="0"/>
                                </a:rPr>
                              </m:ctrlPr>
                            </m:radPr>
                            <m:deg/>
                            <m:e>
                              <m:r>
                                <a:rPr lang="en-US" sz="1200" b="0" i="1" smtClean="0">
                                  <a:latin typeface="Cambria Math"/>
                                </a:rPr>
                                <m:t>2</m:t>
                              </m:r>
                            </m:e>
                          </m:rad>
                        </m:num>
                        <m:den>
                          <m:r>
                            <a:rPr lang="en-US" sz="1200" b="0" i="1" smtClean="0">
                              <a:latin typeface="Cambria Math"/>
                            </a:rPr>
                            <m:t>3</m:t>
                          </m:r>
                        </m:den>
                      </m:f>
                      <m:r>
                        <a:rPr lang="en-US" sz="1200" b="0" i="1" smtClean="0">
                          <a:latin typeface="Cambria Math"/>
                          <a:ea typeface="Cambria Math"/>
                        </a:rPr>
                        <m:t>×</m:t>
                      </m:r>
                      <m:f>
                        <m:fPr>
                          <m:ctrlPr>
                            <a:rPr lang="en-US" sz="1200" b="0" i="1" smtClean="0">
                              <a:latin typeface="Cambria Math" panose="02040503050406030204" pitchFamily="18" charset="0"/>
                              <a:ea typeface="Cambria Math"/>
                            </a:rPr>
                          </m:ctrlPr>
                        </m:fPr>
                        <m:num>
                          <m:rad>
                            <m:radPr>
                              <m:degHide m:val="on"/>
                              <m:ctrlPr>
                                <a:rPr lang="en-US" sz="1200" b="0" i="1" smtClean="0">
                                  <a:latin typeface="Cambria Math" panose="02040503050406030204" pitchFamily="18" charset="0"/>
                                  <a:ea typeface="Cambria Math"/>
                                </a:rPr>
                              </m:ctrlPr>
                            </m:radPr>
                            <m:deg/>
                            <m:e>
                              <m:r>
                                <a:rPr lang="en-US" sz="1200" b="0" i="1" smtClean="0">
                                  <a:latin typeface="Cambria Math"/>
                                  <a:ea typeface="Cambria Math"/>
                                </a:rPr>
                                <m:t>2</m:t>
                              </m:r>
                            </m:e>
                          </m:rad>
                        </m:num>
                        <m:den>
                          <m:rad>
                            <m:radPr>
                              <m:degHide m:val="on"/>
                              <m:ctrlPr>
                                <a:rPr lang="en-US" sz="1200" b="0" i="1" smtClean="0">
                                  <a:latin typeface="Cambria Math" panose="02040503050406030204" pitchFamily="18" charset="0"/>
                                  <a:ea typeface="Cambria Math"/>
                                </a:rPr>
                              </m:ctrlPr>
                            </m:radPr>
                            <m:deg/>
                            <m:e>
                              <m:r>
                                <a:rPr lang="en-US" sz="1200" b="0" i="1" smtClean="0">
                                  <a:latin typeface="Cambria Math"/>
                                  <a:ea typeface="Cambria Math"/>
                                </a:rPr>
                                <m:t>3</m:t>
                              </m:r>
                            </m:e>
                          </m:rad>
                        </m:den>
                      </m:f>
                    </m:oMath>
                  </m:oMathPara>
                </a14:m>
                <a:endParaRPr lang="en-GB" sz="1200" dirty="0"/>
              </a:p>
            </p:txBody>
          </p:sp>
        </mc:Choice>
        <mc:Fallback xmlns="">
          <p:sp>
            <p:nvSpPr>
              <p:cNvPr id="58" name="TextBox 57"/>
              <p:cNvSpPr txBox="1">
                <a:spLocks noRot="1" noChangeAspect="1" noMove="1" noResize="1" noEditPoints="1" noAdjustHandles="1" noChangeArrowheads="1" noChangeShapeType="1" noTextEdit="1"/>
              </p:cNvSpPr>
              <p:nvPr/>
            </p:nvSpPr>
            <p:spPr>
              <a:xfrm>
                <a:off x="3810000" y="4800600"/>
                <a:ext cx="1480855" cy="515975"/>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3810000" y="5334000"/>
                <a:ext cx="971035" cy="4731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𝑂𝑝𝑝</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4</m:t>
                          </m:r>
                          <m:r>
                            <a:rPr lang="en-US" sz="1200" b="0" i="1" smtClean="0">
                              <a:latin typeface="Cambria Math"/>
                            </a:rPr>
                            <m:t>𝑎</m:t>
                          </m:r>
                        </m:num>
                        <m:den>
                          <m:r>
                            <a:rPr lang="en-US" sz="1200" b="0" i="1" smtClean="0">
                              <a:latin typeface="Cambria Math"/>
                            </a:rPr>
                            <m:t>3</m:t>
                          </m:r>
                          <m:rad>
                            <m:radPr>
                              <m:degHide m:val="on"/>
                              <m:ctrlPr>
                                <a:rPr lang="en-US" sz="1200" b="0" i="1" smtClean="0">
                                  <a:latin typeface="Cambria Math" panose="02040503050406030204" pitchFamily="18" charset="0"/>
                                </a:rPr>
                              </m:ctrlPr>
                            </m:radPr>
                            <m:deg/>
                            <m:e>
                              <m:r>
                                <a:rPr lang="en-US" sz="1200" b="0" i="1" smtClean="0">
                                  <a:latin typeface="Cambria Math"/>
                                </a:rPr>
                                <m:t>3</m:t>
                              </m:r>
                            </m:e>
                          </m:rad>
                        </m:den>
                      </m:f>
                    </m:oMath>
                  </m:oMathPara>
                </a14:m>
                <a:endParaRPr lang="en-GB" sz="1200" dirty="0"/>
              </a:p>
            </p:txBody>
          </p:sp>
        </mc:Choice>
        <mc:Fallback xmlns="">
          <p:sp>
            <p:nvSpPr>
              <p:cNvPr id="59" name="TextBox 58"/>
              <p:cNvSpPr txBox="1">
                <a:spLocks noRot="1" noChangeAspect="1" noMove="1" noResize="1" noEditPoints="1" noAdjustHandles="1" noChangeArrowheads="1" noChangeShapeType="1" noTextEdit="1"/>
              </p:cNvSpPr>
              <p:nvPr/>
            </p:nvSpPr>
            <p:spPr>
              <a:xfrm>
                <a:off x="3810000" y="5334000"/>
                <a:ext cx="971035" cy="473143"/>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3962400" y="5867400"/>
                <a:ext cx="857248" cy="4731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𝑦</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4</m:t>
                          </m:r>
                          <m:r>
                            <a:rPr lang="en-US" sz="1200" b="0" i="1" smtClean="0">
                              <a:latin typeface="Cambria Math"/>
                            </a:rPr>
                            <m:t>𝑎</m:t>
                          </m:r>
                        </m:num>
                        <m:den>
                          <m:r>
                            <a:rPr lang="en-US" sz="1200" b="0" i="1" smtClean="0">
                              <a:latin typeface="Cambria Math"/>
                            </a:rPr>
                            <m:t>3</m:t>
                          </m:r>
                          <m:rad>
                            <m:radPr>
                              <m:degHide m:val="on"/>
                              <m:ctrlPr>
                                <a:rPr lang="en-US" sz="1200" b="0" i="1" smtClean="0">
                                  <a:latin typeface="Cambria Math" panose="02040503050406030204" pitchFamily="18" charset="0"/>
                                </a:rPr>
                              </m:ctrlPr>
                            </m:radPr>
                            <m:deg/>
                            <m:e>
                              <m:r>
                                <a:rPr lang="en-US" sz="1200" b="0" i="1" smtClean="0">
                                  <a:latin typeface="Cambria Math"/>
                                </a:rPr>
                                <m:t>3</m:t>
                              </m:r>
                            </m:e>
                          </m:rad>
                        </m:den>
                      </m:f>
                    </m:oMath>
                  </m:oMathPara>
                </a14:m>
                <a:endParaRPr lang="en-GB" sz="1200" dirty="0"/>
              </a:p>
            </p:txBody>
          </p:sp>
        </mc:Choice>
        <mc:Fallback xmlns="">
          <p:sp>
            <p:nvSpPr>
              <p:cNvPr id="60" name="TextBox 59"/>
              <p:cNvSpPr txBox="1">
                <a:spLocks noRot="1" noChangeAspect="1" noMove="1" noResize="1" noEditPoints="1" noAdjustHandles="1" noChangeArrowheads="1" noChangeShapeType="1" noTextEdit="1"/>
              </p:cNvSpPr>
              <p:nvPr/>
            </p:nvSpPr>
            <p:spPr>
              <a:xfrm>
                <a:off x="3962400" y="5867400"/>
                <a:ext cx="857248" cy="473143"/>
              </a:xfrm>
              <a:prstGeom prst="rect">
                <a:avLst/>
              </a:prstGeom>
              <a:blipFill>
                <a:blip r:embed="rId17"/>
                <a:stretch>
                  <a:fillRect/>
                </a:stretch>
              </a:blipFill>
            </p:spPr>
            <p:txBody>
              <a:bodyPr/>
              <a:lstStyle/>
              <a:p>
                <a:r>
                  <a:rPr lang="en-GB">
                    <a:noFill/>
                  </a:rPr>
                  <a:t> </a:t>
                </a:r>
              </a:p>
            </p:txBody>
          </p:sp>
        </mc:Fallback>
      </mc:AlternateContent>
      <p:sp>
        <p:nvSpPr>
          <p:cNvPr id="61" name="Arc 60"/>
          <p:cNvSpPr/>
          <p:nvPr/>
        </p:nvSpPr>
        <p:spPr>
          <a:xfrm>
            <a:off x="5105400" y="4648200"/>
            <a:ext cx="356260" cy="457201"/>
          </a:xfrm>
          <a:prstGeom prst="arc">
            <a:avLst>
              <a:gd name="adj1" fmla="val 16200000"/>
              <a:gd name="adj2" fmla="val 5426045"/>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2" name="TextBox 61"/>
          <p:cNvSpPr txBox="1"/>
          <p:nvPr/>
        </p:nvSpPr>
        <p:spPr>
          <a:xfrm>
            <a:off x="5410200" y="4724400"/>
            <a:ext cx="1226126" cy="276999"/>
          </a:xfrm>
          <a:prstGeom prst="rect">
            <a:avLst/>
          </a:prstGeom>
          <a:noFill/>
        </p:spPr>
        <p:txBody>
          <a:bodyPr wrap="square" rtlCol="0">
            <a:spAutoFit/>
          </a:bodyPr>
          <a:lstStyle/>
          <a:p>
            <a:pPr algn="ctr"/>
            <a:r>
              <a:rPr lang="en-US" sz="1200" dirty="0">
                <a:solidFill>
                  <a:srgbClr val="0000FF"/>
                </a:solidFill>
                <a:latin typeface="Comic Sans MS" panose="030F0702030302020204" pitchFamily="66" charset="0"/>
              </a:rPr>
              <a:t>Sub in values</a:t>
            </a:r>
            <a:endParaRPr lang="en-GB" sz="1200" dirty="0">
              <a:solidFill>
                <a:srgbClr val="0000FF"/>
              </a:solidFill>
              <a:latin typeface="Comic Sans MS" panose="030F0702030302020204" pitchFamily="66" charset="0"/>
            </a:endParaRPr>
          </a:p>
        </p:txBody>
      </p:sp>
      <p:sp>
        <p:nvSpPr>
          <p:cNvPr id="63" name="Arc 62"/>
          <p:cNvSpPr/>
          <p:nvPr/>
        </p:nvSpPr>
        <p:spPr>
          <a:xfrm>
            <a:off x="5105400" y="5105400"/>
            <a:ext cx="356260" cy="457201"/>
          </a:xfrm>
          <a:prstGeom prst="arc">
            <a:avLst>
              <a:gd name="adj1" fmla="val 16200000"/>
              <a:gd name="adj2" fmla="val 5426045"/>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4" name="Arc 63"/>
          <p:cNvSpPr/>
          <p:nvPr/>
        </p:nvSpPr>
        <p:spPr>
          <a:xfrm>
            <a:off x="4724400" y="5638800"/>
            <a:ext cx="356260" cy="457201"/>
          </a:xfrm>
          <a:prstGeom prst="arc">
            <a:avLst>
              <a:gd name="adj1" fmla="val 16200000"/>
              <a:gd name="adj2" fmla="val 5426045"/>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TextBox 20"/>
          <p:cNvSpPr txBox="1"/>
          <p:nvPr/>
        </p:nvSpPr>
        <p:spPr>
          <a:xfrm>
            <a:off x="7162800" y="2133600"/>
            <a:ext cx="519694" cy="307777"/>
          </a:xfrm>
          <a:prstGeom prst="rect">
            <a:avLst/>
          </a:prstGeom>
          <a:noFill/>
        </p:spPr>
        <p:txBody>
          <a:bodyPr wrap="none" rtlCol="0">
            <a:spAutoFit/>
          </a:bodyPr>
          <a:lstStyle/>
          <a:p>
            <a:r>
              <a:rPr lang="en-US" sz="1400" dirty="0" err="1">
                <a:solidFill>
                  <a:srgbClr val="0000FF"/>
                </a:solidFill>
                <a:latin typeface="Comic Sans MS" panose="030F0702030302020204" pitchFamily="66" charset="0"/>
              </a:rPr>
              <a:t>Opp</a:t>
            </a:r>
            <a:endParaRPr lang="en-GB" sz="1400" dirty="0">
              <a:solidFill>
                <a:srgbClr val="0000FF"/>
              </a:solidFill>
              <a:latin typeface="Comic Sans MS" panose="030F0702030302020204" pitchFamily="66" charset="0"/>
            </a:endParaRPr>
          </a:p>
        </p:txBody>
      </p:sp>
      <p:sp>
        <p:nvSpPr>
          <p:cNvPr id="66" name="TextBox 65"/>
          <p:cNvSpPr txBox="1"/>
          <p:nvPr/>
        </p:nvSpPr>
        <p:spPr>
          <a:xfrm>
            <a:off x="5486400" y="5181600"/>
            <a:ext cx="914400" cy="276999"/>
          </a:xfrm>
          <a:prstGeom prst="rect">
            <a:avLst/>
          </a:prstGeom>
          <a:noFill/>
        </p:spPr>
        <p:txBody>
          <a:bodyPr wrap="square" rtlCol="0">
            <a:spAutoFit/>
          </a:bodyPr>
          <a:lstStyle/>
          <a:p>
            <a:pPr algn="ctr"/>
            <a:r>
              <a:rPr lang="en-US" sz="1200" dirty="0">
                <a:solidFill>
                  <a:srgbClr val="0000FF"/>
                </a:solidFill>
                <a:latin typeface="Comic Sans MS" panose="030F0702030302020204" pitchFamily="66" charset="0"/>
              </a:rPr>
              <a:t>Calculate</a:t>
            </a:r>
            <a:endParaRPr lang="en-GB" sz="1200" dirty="0">
              <a:solidFill>
                <a:srgbClr val="0000FF"/>
              </a:solidFill>
              <a:latin typeface="Comic Sans MS" panose="030F0702030302020204" pitchFamily="66" charset="0"/>
            </a:endParaRPr>
          </a:p>
        </p:txBody>
      </p:sp>
      <p:sp>
        <p:nvSpPr>
          <p:cNvPr id="67" name="TextBox 66"/>
          <p:cNvSpPr txBox="1"/>
          <p:nvPr/>
        </p:nvSpPr>
        <p:spPr>
          <a:xfrm>
            <a:off x="5029200" y="5638800"/>
            <a:ext cx="2057400" cy="461665"/>
          </a:xfrm>
          <a:prstGeom prst="rect">
            <a:avLst/>
          </a:prstGeom>
          <a:noFill/>
        </p:spPr>
        <p:txBody>
          <a:bodyPr wrap="square" rtlCol="0">
            <a:spAutoFit/>
          </a:bodyPr>
          <a:lstStyle/>
          <a:p>
            <a:pPr algn="ctr"/>
            <a:r>
              <a:rPr lang="en-US" sz="1200" dirty="0">
                <a:solidFill>
                  <a:srgbClr val="0000FF"/>
                </a:solidFill>
                <a:latin typeface="Comic Sans MS" panose="030F0702030302020204" pitchFamily="66" charset="0"/>
              </a:rPr>
              <a:t>So this is the </a:t>
            </a:r>
            <a:r>
              <a:rPr lang="en-US" sz="1200" u="sng" dirty="0">
                <a:solidFill>
                  <a:srgbClr val="0000FF"/>
                </a:solidFill>
                <a:latin typeface="Comic Sans MS" panose="030F0702030302020204" pitchFamily="66" charset="0"/>
              </a:rPr>
              <a:t>Cartesian</a:t>
            </a:r>
            <a:r>
              <a:rPr lang="en-US" sz="1200" dirty="0">
                <a:solidFill>
                  <a:srgbClr val="0000FF"/>
                </a:solidFill>
                <a:latin typeface="Comic Sans MS" panose="030F0702030302020204" pitchFamily="66" charset="0"/>
              </a:rPr>
              <a:t> equation of the tangent…</a:t>
            </a:r>
            <a:endParaRPr lang="en-GB" sz="1200" dirty="0">
              <a:solidFill>
                <a:srgbClr val="0000FF"/>
              </a:solidFill>
              <a:latin typeface="Comic Sans MS" panose="030F0702030302020204" pitchFamily="66" charset="0"/>
            </a:endParaRPr>
          </a:p>
        </p:txBody>
      </p:sp>
      <p:sp>
        <p:nvSpPr>
          <p:cNvPr id="68" name="Rectangle 67"/>
          <p:cNvSpPr/>
          <p:nvPr/>
        </p:nvSpPr>
        <p:spPr>
          <a:xfrm>
            <a:off x="4800600" y="2971800"/>
            <a:ext cx="838200" cy="5334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p:cNvSpPr/>
          <p:nvPr/>
        </p:nvSpPr>
        <p:spPr>
          <a:xfrm>
            <a:off x="4800600" y="4495800"/>
            <a:ext cx="457200" cy="2286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p:cNvSpPr/>
          <p:nvPr/>
        </p:nvSpPr>
        <p:spPr>
          <a:xfrm>
            <a:off x="4876800" y="4800600"/>
            <a:ext cx="381000" cy="5334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タイトル 1">
            <a:extLst>
              <a:ext uri="{FF2B5EF4-FFF2-40B4-BE49-F238E27FC236}">
                <a16:creationId xmlns:a16="http://schemas.microsoft.com/office/drawing/2014/main" id="{23B86D46-0ADA-4DE4-B818-45020C25BAA1}"/>
              </a:ext>
            </a:extLst>
          </p:cNvPr>
          <p:cNvSpPr>
            <a:spLocks noGrp="1"/>
          </p:cNvSpPr>
          <p:nvPr>
            <p:ph type="title"/>
          </p:nvPr>
        </p:nvSpPr>
        <p:spPr>
          <a:xfrm>
            <a:off x="628650" y="304281"/>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50" name="テキスト ボックス 49">
            <a:extLst>
              <a:ext uri="{FF2B5EF4-FFF2-40B4-BE49-F238E27FC236}">
                <a16:creationId xmlns:a16="http://schemas.microsoft.com/office/drawing/2014/main" id="{8F681293-EDB2-4A45-B92C-6215CBA6B40B}"/>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5D</a:t>
            </a:r>
            <a:endParaRPr lang="en-GB" dirty="0">
              <a:latin typeface="Comic Sans MS" panose="030F0702030302020204" pitchFamily="66" charset="0"/>
            </a:endParaRPr>
          </a:p>
        </p:txBody>
      </p:sp>
    </p:spTree>
    <p:extLst>
      <p:ext uri="{BB962C8B-B14F-4D97-AF65-F5344CB8AC3E}">
        <p14:creationId xmlns:p14="http://schemas.microsoft.com/office/powerpoint/2010/main" val="302480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blinds(horizontal)">
                                      <p:cBhvr>
                                        <p:cTn id="7" dur="500"/>
                                        <p:tgtEl>
                                          <p:spTgt spid="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3">
                                            <p:txEl>
                                              <p:pRg st="1" end="1"/>
                                            </p:txEl>
                                          </p:spTgt>
                                        </p:tgtEl>
                                        <p:attrNameLst>
                                          <p:attrName>style.visibility</p:attrName>
                                        </p:attrNameLst>
                                      </p:cBhvr>
                                      <p:to>
                                        <p:strVal val="visible"/>
                                      </p:to>
                                    </p:set>
                                    <p:animEffect transition="in" filter="blinds(horizontal)">
                                      <p:cBhvr>
                                        <p:cTn id="12" dur="500"/>
                                        <p:tgtEl>
                                          <p:spTgt spid="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blinds(vertical)">
                                      <p:cBhvr>
                                        <p:cTn id="17" dur="500"/>
                                        <p:tgtEl>
                                          <p:spTgt spid="49"/>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blinds(horizontal)">
                                      <p:cBhvr>
                                        <p:cTn id="20" dur="500"/>
                                        <p:tgtEl>
                                          <p:spTgt spid="57"/>
                                        </p:tgtEl>
                                      </p:cBhvr>
                                    </p:animEffect>
                                  </p:childTnLst>
                                </p:cTn>
                              </p:par>
                              <p:par>
                                <p:cTn id="21" presetID="3" presetClass="entr" presetSubtype="10"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blinds(horizontal)">
                                      <p:cBhvr>
                                        <p:cTn id="23" dur="500"/>
                                        <p:tgtEl>
                                          <p:spTgt spid="48"/>
                                        </p:tgtEl>
                                      </p:cBhvr>
                                    </p:animEffect>
                                  </p:childTnLst>
                                </p:cTn>
                              </p:par>
                              <p:par>
                                <p:cTn id="24" presetID="3" presetClass="entr" presetSubtype="10" fill="hold"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blinds(horizontal)">
                                      <p:cBhvr>
                                        <p:cTn id="26" dur="500"/>
                                        <p:tgtEl>
                                          <p:spTgt spid="47"/>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blinds(horizontal)">
                                      <p:cBhvr>
                                        <p:cTn id="29" dur="500"/>
                                        <p:tgtEl>
                                          <p:spTgt spid="56"/>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linds(horizont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linds(horizont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blinds(horizontal)">
                                      <p:cBhvr>
                                        <p:cTn id="42" dur="500"/>
                                        <p:tgtEl>
                                          <p:spTgt spid="6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blinds(horizontal)">
                                      <p:cBhvr>
                                        <p:cTn id="47" dur="500"/>
                                        <p:tgtEl>
                                          <p:spTgt spid="6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blinds(horizontal)">
                                      <p:cBhvr>
                                        <p:cTn id="52" dur="500"/>
                                        <p:tgtEl>
                                          <p:spTgt spid="5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blinds(horizontal)">
                                      <p:cBhvr>
                                        <p:cTn id="57" dur="500"/>
                                        <p:tgtEl>
                                          <p:spTgt spid="6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70"/>
                                        </p:tgtEl>
                                        <p:attrNameLst>
                                          <p:attrName>style.visibility</p:attrName>
                                        </p:attrNameLst>
                                      </p:cBhvr>
                                      <p:to>
                                        <p:strVal val="visible"/>
                                      </p:to>
                                    </p:set>
                                    <p:animEffect transition="in" filter="blinds(horizontal)">
                                      <p:cBhvr>
                                        <p:cTn id="62" dur="500"/>
                                        <p:tgtEl>
                                          <p:spTgt spid="70"/>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blinds(horizontal)">
                                      <p:cBhvr>
                                        <p:cTn id="67" dur="500"/>
                                        <p:tgtEl>
                                          <p:spTgt spid="68"/>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xit" presetSubtype="10" fill="hold" grpId="1" nodeType="clickEffect">
                                  <p:stCondLst>
                                    <p:cond delay="0"/>
                                  </p:stCondLst>
                                  <p:childTnLst>
                                    <p:animEffect transition="out" filter="blinds(horizontal)">
                                      <p:cBhvr>
                                        <p:cTn id="71" dur="500"/>
                                        <p:tgtEl>
                                          <p:spTgt spid="69"/>
                                        </p:tgtEl>
                                      </p:cBhvr>
                                    </p:animEffect>
                                    <p:set>
                                      <p:cBhvr>
                                        <p:cTn id="72" dur="1" fill="hold">
                                          <p:stCondLst>
                                            <p:cond delay="499"/>
                                          </p:stCondLst>
                                        </p:cTn>
                                        <p:tgtEl>
                                          <p:spTgt spid="69"/>
                                        </p:tgtEl>
                                        <p:attrNameLst>
                                          <p:attrName>style.visibility</p:attrName>
                                        </p:attrNameLst>
                                      </p:cBhvr>
                                      <p:to>
                                        <p:strVal val="hidden"/>
                                      </p:to>
                                    </p:set>
                                  </p:childTnLst>
                                </p:cTn>
                              </p:par>
                              <p:par>
                                <p:cTn id="73" presetID="3" presetClass="exit" presetSubtype="10" fill="hold" grpId="1" nodeType="withEffect">
                                  <p:stCondLst>
                                    <p:cond delay="0"/>
                                  </p:stCondLst>
                                  <p:childTnLst>
                                    <p:animEffect transition="out" filter="blinds(horizontal)">
                                      <p:cBhvr>
                                        <p:cTn id="74" dur="500"/>
                                        <p:tgtEl>
                                          <p:spTgt spid="70"/>
                                        </p:tgtEl>
                                      </p:cBhvr>
                                    </p:animEffect>
                                    <p:set>
                                      <p:cBhvr>
                                        <p:cTn id="75" dur="1" fill="hold">
                                          <p:stCondLst>
                                            <p:cond delay="499"/>
                                          </p:stCondLst>
                                        </p:cTn>
                                        <p:tgtEl>
                                          <p:spTgt spid="70"/>
                                        </p:tgtEl>
                                        <p:attrNameLst>
                                          <p:attrName>style.visibility</p:attrName>
                                        </p:attrNameLst>
                                      </p:cBhvr>
                                      <p:to>
                                        <p:strVal val="hidden"/>
                                      </p:to>
                                    </p:set>
                                  </p:childTnLst>
                                </p:cTn>
                              </p:par>
                              <p:par>
                                <p:cTn id="76" presetID="3" presetClass="exit" presetSubtype="10" fill="hold" grpId="1" nodeType="withEffect">
                                  <p:stCondLst>
                                    <p:cond delay="0"/>
                                  </p:stCondLst>
                                  <p:childTnLst>
                                    <p:animEffect transition="out" filter="blinds(horizontal)">
                                      <p:cBhvr>
                                        <p:cTn id="77" dur="500"/>
                                        <p:tgtEl>
                                          <p:spTgt spid="68"/>
                                        </p:tgtEl>
                                      </p:cBhvr>
                                    </p:animEffect>
                                    <p:set>
                                      <p:cBhvr>
                                        <p:cTn id="78" dur="1" fill="hold">
                                          <p:stCondLst>
                                            <p:cond delay="499"/>
                                          </p:stCondLst>
                                        </p:cTn>
                                        <p:tgtEl>
                                          <p:spTgt spid="68"/>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63"/>
                                        </p:tgtEl>
                                        <p:attrNameLst>
                                          <p:attrName>style.visibility</p:attrName>
                                        </p:attrNameLst>
                                      </p:cBhvr>
                                      <p:to>
                                        <p:strVal val="visible"/>
                                      </p:to>
                                    </p:set>
                                    <p:animEffect transition="in" filter="blinds(horizontal)">
                                      <p:cBhvr>
                                        <p:cTn id="83" dur="500"/>
                                        <p:tgtEl>
                                          <p:spTgt spid="63"/>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66"/>
                                        </p:tgtEl>
                                        <p:attrNameLst>
                                          <p:attrName>style.visibility</p:attrName>
                                        </p:attrNameLst>
                                      </p:cBhvr>
                                      <p:to>
                                        <p:strVal val="visible"/>
                                      </p:to>
                                    </p:set>
                                    <p:animEffect transition="in" filter="blinds(horizontal)">
                                      <p:cBhvr>
                                        <p:cTn id="88" dur="500"/>
                                        <p:tgtEl>
                                          <p:spTgt spid="66"/>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blinds(horizontal)">
                                      <p:cBhvr>
                                        <p:cTn id="93" dur="500"/>
                                        <p:tgtEl>
                                          <p:spTgt spid="59"/>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64"/>
                                        </p:tgtEl>
                                        <p:attrNameLst>
                                          <p:attrName>style.visibility</p:attrName>
                                        </p:attrNameLst>
                                      </p:cBhvr>
                                      <p:to>
                                        <p:strVal val="visible"/>
                                      </p:to>
                                    </p:set>
                                    <p:animEffect transition="in" filter="blinds(horizontal)">
                                      <p:cBhvr>
                                        <p:cTn id="98" dur="500"/>
                                        <p:tgtEl>
                                          <p:spTgt spid="64"/>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67"/>
                                        </p:tgtEl>
                                        <p:attrNameLst>
                                          <p:attrName>style.visibility</p:attrName>
                                        </p:attrNameLst>
                                      </p:cBhvr>
                                      <p:to>
                                        <p:strVal val="visible"/>
                                      </p:to>
                                    </p:set>
                                    <p:animEffect transition="in" filter="blinds(horizontal)">
                                      <p:cBhvr>
                                        <p:cTn id="103" dur="500"/>
                                        <p:tgtEl>
                                          <p:spTgt spid="67"/>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blinds(horizontal)">
                                      <p:cBhvr>
                                        <p:cTn id="10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20" grpId="0"/>
      <p:bldP spid="58" grpId="0"/>
      <p:bldP spid="59" grpId="0"/>
      <p:bldP spid="60" grpId="0"/>
      <p:bldP spid="61" grpId="0" animBg="1"/>
      <p:bldP spid="62" grpId="0"/>
      <p:bldP spid="63" grpId="0" animBg="1"/>
      <p:bldP spid="64" grpId="0" animBg="1"/>
      <p:bldP spid="21" grpId="0"/>
      <p:bldP spid="66" grpId="0"/>
      <p:bldP spid="67" grpId="0"/>
      <p:bldP spid="68" grpId="0" animBg="1"/>
      <p:bldP spid="68" grpId="1" animBg="1"/>
      <p:bldP spid="69" grpId="0" animBg="1"/>
      <p:bldP spid="69" grpId="1" animBg="1"/>
      <p:bldP spid="70" grpId="0" animBg="1"/>
      <p:bldP spid="70" grpId="1"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3429000" cy="4028243"/>
          </a:xfrm>
        </p:spPr>
        <p:txBody>
          <a:bodyPr>
            <a:normAutofit fontScale="92500"/>
          </a:bodyPr>
          <a:lstStyle/>
          <a:p>
            <a:pPr marL="0" indent="0" algn="ctr">
              <a:buNone/>
            </a:pPr>
            <a:r>
              <a:rPr lang="en-GB" sz="1400" b="1" dirty="0">
                <a:latin typeface="Comic Sans MS" panose="030F0702030302020204" pitchFamily="66" charset="0"/>
              </a:rPr>
              <a:t>You can use the Polar equation to find tangents to a curve that are parallel or perpendicular to the original line</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Find the coordinates and the equations of the tangents to the curve:</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r = asin2</a:t>
            </a:r>
            <a:r>
              <a:rPr lang="el-GR" sz="1400" dirty="0">
                <a:latin typeface="Comic Sans MS" panose="030F0702030302020204" pitchFamily="66" charset="0"/>
              </a:rPr>
              <a:t>θ</a:t>
            </a:r>
            <a:r>
              <a:rPr lang="en-US" sz="1400" dirty="0">
                <a:latin typeface="Comic Sans MS" panose="030F0702030302020204" pitchFamily="66" charset="0"/>
              </a:rPr>
              <a:t>,     0 ≤ </a:t>
            </a:r>
            <a:r>
              <a:rPr lang="el-GR" sz="1400" dirty="0">
                <a:latin typeface="Comic Sans MS" panose="030F0702030302020204" pitchFamily="66" charset="0"/>
              </a:rPr>
              <a:t>θ</a:t>
            </a:r>
            <a:r>
              <a:rPr lang="en-US" sz="1400" dirty="0">
                <a:latin typeface="Comic Sans MS" panose="030F0702030302020204" pitchFamily="66" charset="0"/>
              </a:rPr>
              <a:t> ≤ </a:t>
            </a:r>
            <a:r>
              <a:rPr lang="el-GR" sz="1400" baseline="30000" dirty="0">
                <a:latin typeface="Comic Sans MS" panose="030F0702030302020204" pitchFamily="66" charset="0"/>
              </a:rPr>
              <a:t>π</a:t>
            </a:r>
            <a:r>
              <a:rPr lang="en-US" sz="1400" dirty="0">
                <a:latin typeface="Comic Sans MS" panose="030F0702030302020204" pitchFamily="66" charset="0"/>
              </a:rPr>
              <a:t>/</a:t>
            </a:r>
            <a:r>
              <a:rPr lang="en-US" sz="1400" baseline="-25000" dirty="0">
                <a:latin typeface="Comic Sans MS" panose="030F0702030302020204" pitchFamily="66" charset="0"/>
              </a:rPr>
              <a:t>2</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Where the tangents are:</a:t>
            </a:r>
          </a:p>
          <a:p>
            <a:pPr algn="ctr">
              <a:buAutoNum type="alphaLcParenR"/>
            </a:pPr>
            <a:r>
              <a:rPr lang="en-US" sz="1400" dirty="0">
                <a:latin typeface="Comic Sans MS" panose="030F0702030302020204" pitchFamily="66" charset="0"/>
              </a:rPr>
              <a:t>Parallel to the initial line</a:t>
            </a:r>
          </a:p>
          <a:p>
            <a:pPr algn="ctr">
              <a:buAutoNum type="alphaLcParenR"/>
            </a:pPr>
            <a:r>
              <a:rPr lang="en-US" sz="1400" dirty="0">
                <a:latin typeface="Comic Sans MS" panose="030F0702030302020204" pitchFamily="66" charset="0"/>
              </a:rPr>
              <a:t>Perpendicular to the initial line</a:t>
            </a:r>
          </a:p>
          <a:p>
            <a:pPr algn="ctr">
              <a:buAutoNum type="alphaLcParenR"/>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Give answers to 3 </a:t>
            </a:r>
            <a:r>
              <a:rPr lang="en-US" sz="1400" dirty="0" err="1">
                <a:latin typeface="Comic Sans MS" panose="030F0702030302020204" pitchFamily="66" charset="0"/>
              </a:rPr>
              <a:t>s.f</a:t>
            </a:r>
            <a:r>
              <a:rPr lang="en-US" sz="1400" dirty="0">
                <a:latin typeface="Comic Sans MS" panose="030F0702030302020204" pitchFamily="66" charset="0"/>
              </a:rPr>
              <a:t> where appropriate:</a:t>
            </a:r>
          </a:p>
        </p:txBody>
      </p:sp>
      <mc:AlternateContent xmlns:mc="http://schemas.openxmlformats.org/markup-compatibility/2006" xmlns:a14="http://schemas.microsoft.com/office/drawing/2010/main">
        <mc:Choice Requires="a14">
          <p:sp>
            <p:nvSpPr>
              <p:cNvPr id="25" name="TextBox 24"/>
              <p:cNvSpPr txBox="1"/>
              <p:nvPr/>
            </p:nvSpPr>
            <p:spPr>
              <a:xfrm>
                <a:off x="1371599" y="16824"/>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𝑑𝑦</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1371599" y="16824"/>
                <a:ext cx="768992" cy="501356"/>
              </a:xfrm>
              <a:prstGeom prst="rect">
                <a:avLst/>
              </a:prstGeom>
              <a:blipFill>
                <a:blip r:embed="rId2"/>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029199" y="11875"/>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𝑑𝑥</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5029199" y="11875"/>
                <a:ext cx="768992" cy="501356"/>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p:cxnSp>
        <p:nvCxnSpPr>
          <p:cNvPr id="27" name="Straight Arrow Connector 26"/>
          <p:cNvCxnSpPr/>
          <p:nvPr/>
        </p:nvCxnSpPr>
        <p:spPr>
          <a:xfrm>
            <a:off x="2133599" y="245424"/>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2590799" y="93024"/>
                <a:ext cx="2371162"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𝑷𝒂𝒓𝒂𝒍𝒍𝒆𝒍</m:t>
                      </m:r>
                      <m:r>
                        <a:rPr lang="en-GB" sz="1400" b="0"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2590799" y="93024"/>
                <a:ext cx="2371162" cy="307777"/>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p:cxnSp>
        <p:nvCxnSpPr>
          <p:cNvPr id="29" name="Straight Arrow Connector 28"/>
          <p:cNvCxnSpPr/>
          <p:nvPr/>
        </p:nvCxnSpPr>
        <p:spPr>
          <a:xfrm>
            <a:off x="5791199" y="240475"/>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8012343" y="482930"/>
                <a:ext cx="113165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𝑥</m:t>
                      </m:r>
                      <m:r>
                        <a:rPr lang="en-GB" sz="1600" b="0" i="1" smtClean="0">
                          <a:latin typeface="Cambria Math"/>
                        </a:rPr>
                        <m:t>=</m:t>
                      </m:r>
                      <m:r>
                        <a:rPr lang="en-GB" sz="1600" b="0" i="1" smtClean="0">
                          <a:latin typeface="Cambria Math"/>
                        </a:rPr>
                        <m:t>𝑟𝑐𝑜𝑠</m:t>
                      </m:r>
                      <m:r>
                        <a:rPr lang="en-GB" sz="1600" b="0" i="1" smtClean="0">
                          <a:latin typeface="Cambria Math"/>
                          <a:ea typeface="Cambria Math"/>
                        </a:rPr>
                        <m:t>𝜃</m:t>
                      </m:r>
                    </m:oMath>
                  </m:oMathPara>
                </a14:m>
                <a:endParaRPr lang="en-GB" sz="1600" dirty="0"/>
              </a:p>
            </p:txBody>
          </p:sp>
        </mc:Choice>
        <mc:Fallback xmlns="">
          <p:sp>
            <p:nvSpPr>
              <p:cNvPr id="30" name="TextBox 29"/>
              <p:cNvSpPr txBox="1">
                <a:spLocks noRot="1" noChangeAspect="1" noMove="1" noResize="1" noEditPoints="1" noAdjustHandles="1" noChangeArrowheads="1" noChangeShapeType="1" noTextEdit="1"/>
              </p:cNvSpPr>
              <p:nvPr/>
            </p:nvSpPr>
            <p:spPr>
              <a:xfrm>
                <a:off x="8012343" y="482930"/>
                <a:ext cx="1131656" cy="338554"/>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8029463" y="863930"/>
                <a:ext cx="111453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𝑦</m:t>
                      </m:r>
                      <m:r>
                        <a:rPr lang="en-GB" sz="1600" b="0" i="1" smtClean="0">
                          <a:latin typeface="Cambria Math"/>
                        </a:rPr>
                        <m:t>=</m:t>
                      </m:r>
                      <m:r>
                        <a:rPr lang="en-GB" sz="1600" b="0" i="1" smtClean="0">
                          <a:latin typeface="Cambria Math"/>
                        </a:rPr>
                        <m:t>𝑟𝑠𝑖𝑛</m:t>
                      </m:r>
                      <m:r>
                        <a:rPr lang="en-GB" sz="1600" b="0" i="1" smtClean="0">
                          <a:latin typeface="Cambria Math"/>
                          <a:ea typeface="Cambria Math"/>
                        </a:rPr>
                        <m:t>𝜃</m:t>
                      </m:r>
                    </m:oMath>
                  </m:oMathPara>
                </a14:m>
                <a:endParaRPr lang="en-GB" sz="1600" dirty="0"/>
              </a:p>
            </p:txBody>
          </p:sp>
        </mc:Choice>
        <mc:Fallback xmlns="">
          <p:sp>
            <p:nvSpPr>
              <p:cNvPr id="31" name="TextBox 30"/>
              <p:cNvSpPr txBox="1">
                <a:spLocks noRot="1" noChangeAspect="1" noMove="1" noResize="1" noEditPoints="1" noAdjustHandles="1" noChangeArrowheads="1" noChangeShapeType="1" noTextEdit="1"/>
              </p:cNvSpPr>
              <p:nvPr/>
            </p:nvSpPr>
            <p:spPr>
              <a:xfrm>
                <a:off x="8029463" y="863930"/>
                <a:ext cx="1114536" cy="338554"/>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248400" y="88075"/>
                <a:ext cx="2895600" cy="30777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𝑷𝒆𝒓𝒑𝒆𝒏𝒅𝒊𝒄𝒖𝒍𝒂𝒓</m:t>
                      </m:r>
                      <m:r>
                        <a:rPr lang="en-US" sz="1400" b="1"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6248400" y="88075"/>
                <a:ext cx="2895600" cy="307777"/>
              </a:xfrm>
              <a:prstGeom prst="rect">
                <a:avLst/>
              </a:prstGeom>
              <a:blipFill>
                <a:blip r:embed="rId7"/>
                <a:stretch>
                  <a:fillRect b="-3636"/>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3689268" y="1494314"/>
                <a:ext cx="208214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a:ea typeface="Cambria Math"/>
                        </a:rPr>
                        <m:t>𝜃</m:t>
                      </m:r>
                      <m:r>
                        <a:rPr lang="en-US" sz="1400" i="1" smtClean="0">
                          <a:latin typeface="Cambria Math"/>
                          <a:ea typeface="Cambria Math"/>
                        </a:rPr>
                        <m:t>=0   </m:t>
                      </m:r>
                      <m:r>
                        <a:rPr lang="en-US" sz="1400" i="1" smtClean="0">
                          <a:latin typeface="Cambria Math"/>
                          <a:ea typeface="Cambria Math"/>
                        </a:rPr>
                        <m:t>𝑜𝑟</m:t>
                      </m:r>
                      <m:r>
                        <a:rPr lang="en-US" sz="1400" b="0" i="1" smtClean="0">
                          <a:latin typeface="Cambria Math"/>
                          <a:ea typeface="Cambria Math"/>
                        </a:rPr>
                        <m:t>   </m:t>
                      </m:r>
                      <m:r>
                        <a:rPr lang="en-US" sz="1400" i="1">
                          <a:latin typeface="Cambria Math"/>
                          <a:ea typeface="Cambria Math"/>
                        </a:rPr>
                        <m:t>𝜃</m:t>
                      </m:r>
                      <m:r>
                        <a:rPr lang="en-US" sz="1400" i="1">
                          <a:latin typeface="Cambria Math"/>
                          <a:ea typeface="Cambria Math"/>
                        </a:rPr>
                        <m:t>=0.955</m:t>
                      </m:r>
                    </m:oMath>
                  </m:oMathPara>
                </a14:m>
                <a:endParaRPr lang="en-GB" sz="1400" dirty="0"/>
              </a:p>
            </p:txBody>
          </p:sp>
        </mc:Choice>
        <mc:Fallback xmlns="">
          <p:sp>
            <p:nvSpPr>
              <p:cNvPr id="55" name="TextBox 54"/>
              <p:cNvSpPr txBox="1">
                <a:spLocks noRot="1" noChangeAspect="1" noMove="1" noResize="1" noEditPoints="1" noAdjustHandles="1" noChangeArrowheads="1" noChangeShapeType="1" noTextEdit="1"/>
              </p:cNvSpPr>
              <p:nvPr/>
            </p:nvSpPr>
            <p:spPr>
              <a:xfrm>
                <a:off x="3689268" y="1494314"/>
                <a:ext cx="2082140" cy="307777"/>
              </a:xfrm>
              <a:prstGeom prst="rect">
                <a:avLst/>
              </a:prstGeom>
              <a:blipFill>
                <a:blip r:embed="rId8"/>
                <a:stretch>
                  <a:fillRect/>
                </a:stretch>
              </a:blipFill>
              <a:ln w="25400">
                <a:noFill/>
              </a:ln>
            </p:spPr>
            <p:txBody>
              <a:bodyPr/>
              <a:lstStyle/>
              <a:p>
                <a:r>
                  <a:rPr lang="en-GB">
                    <a:noFill/>
                  </a:rPr>
                  <a:t> </a:t>
                </a:r>
              </a:p>
            </p:txBody>
          </p:sp>
        </mc:Fallback>
      </mc:AlternateContent>
      <p:pic>
        <p:nvPicPr>
          <p:cNvPr id="73"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44868" t="14783" r="1345" b="38782"/>
          <a:stretch/>
        </p:blipFill>
        <p:spPr bwMode="auto">
          <a:xfrm>
            <a:off x="5913912" y="1442853"/>
            <a:ext cx="3008155" cy="2077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74" name="TextBox 73"/>
              <p:cNvSpPr txBox="1"/>
              <p:nvPr/>
            </p:nvSpPr>
            <p:spPr>
              <a:xfrm>
                <a:off x="3817917" y="1777342"/>
                <a:ext cx="1799112" cy="554126"/>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ea typeface="Cambria Math"/>
                        </a:rPr>
                        <m:t>𝑟</m:t>
                      </m:r>
                      <m:r>
                        <a:rPr lang="en-US" sz="1400" i="1" smtClean="0">
                          <a:latin typeface="Cambria Math"/>
                          <a:ea typeface="Cambria Math"/>
                        </a:rPr>
                        <m:t>=0  </m:t>
                      </m:r>
                      <m:r>
                        <a:rPr lang="en-US" sz="1400" b="0" i="1" smtClean="0">
                          <a:latin typeface="Cambria Math"/>
                          <a:ea typeface="Cambria Math"/>
                        </a:rPr>
                        <m:t> </m:t>
                      </m:r>
                      <m:r>
                        <a:rPr lang="en-US" sz="1400" i="1" smtClean="0">
                          <a:latin typeface="Cambria Math"/>
                          <a:ea typeface="Cambria Math"/>
                        </a:rPr>
                        <m:t>𝑜𝑟</m:t>
                      </m:r>
                      <m:r>
                        <a:rPr lang="en-US" sz="1400" b="0" i="1" smtClean="0">
                          <a:latin typeface="Cambria Math"/>
                          <a:ea typeface="Cambria Math"/>
                        </a:rPr>
                        <m:t>  </m:t>
                      </m:r>
                      <m:r>
                        <a:rPr lang="en-US" sz="1400" b="0" i="1" smtClean="0">
                          <a:latin typeface="Cambria Math"/>
                          <a:ea typeface="Cambria Math"/>
                        </a:rPr>
                        <m:t>𝑟</m:t>
                      </m:r>
                      <m:r>
                        <a:rPr lang="en-US" sz="1400" i="1">
                          <a:latin typeface="Cambria Math"/>
                          <a:ea typeface="Cambria Math"/>
                        </a:rPr>
                        <m:t>=</m:t>
                      </m:r>
                      <m:f>
                        <m:fPr>
                          <m:ctrlPr>
                            <a:rPr lang="en-US" sz="1400" i="1" smtClean="0">
                              <a:latin typeface="Cambria Math" panose="02040503050406030204" pitchFamily="18" charset="0"/>
                              <a:ea typeface="Cambria Math"/>
                            </a:rPr>
                          </m:ctrlPr>
                        </m:fPr>
                        <m:num>
                          <m:r>
                            <a:rPr lang="en-US" sz="1400" b="0" i="1" smtClean="0">
                              <a:latin typeface="Cambria Math"/>
                              <a:ea typeface="Cambria Math"/>
                            </a:rPr>
                            <m:t>2</m:t>
                          </m:r>
                          <m:r>
                            <a:rPr lang="en-US" sz="1400" b="0" i="1" smtClean="0">
                              <a:latin typeface="Cambria Math"/>
                              <a:ea typeface="Cambria Math"/>
                            </a:rPr>
                            <m:t>𝑎</m:t>
                          </m:r>
                          <m:rad>
                            <m:radPr>
                              <m:degHide m:val="on"/>
                              <m:ctrlPr>
                                <a:rPr lang="en-US" sz="1400" b="0" i="1" smtClean="0">
                                  <a:latin typeface="Cambria Math" panose="02040503050406030204" pitchFamily="18" charset="0"/>
                                  <a:ea typeface="Cambria Math"/>
                                </a:rPr>
                              </m:ctrlPr>
                            </m:radPr>
                            <m:deg/>
                            <m:e>
                              <m:r>
                                <a:rPr lang="en-US" sz="1400" b="0" i="1" smtClean="0">
                                  <a:latin typeface="Cambria Math"/>
                                  <a:ea typeface="Cambria Math"/>
                                </a:rPr>
                                <m:t>2</m:t>
                              </m:r>
                            </m:e>
                          </m:rad>
                        </m:num>
                        <m:den>
                          <m:r>
                            <a:rPr lang="en-US" sz="1400" b="0" i="1" smtClean="0">
                              <a:latin typeface="Cambria Math"/>
                              <a:ea typeface="Cambria Math"/>
                            </a:rPr>
                            <m:t>3</m:t>
                          </m:r>
                        </m:den>
                      </m:f>
                    </m:oMath>
                  </m:oMathPara>
                </a14:m>
                <a:endParaRPr lang="en-GB" sz="1400" dirty="0"/>
              </a:p>
            </p:txBody>
          </p:sp>
        </mc:Choice>
        <mc:Fallback xmlns="">
          <p:sp>
            <p:nvSpPr>
              <p:cNvPr id="74" name="TextBox 73"/>
              <p:cNvSpPr txBox="1">
                <a:spLocks noRot="1" noChangeAspect="1" noMove="1" noResize="1" noEditPoints="1" noAdjustHandles="1" noChangeArrowheads="1" noChangeShapeType="1" noTextEdit="1"/>
              </p:cNvSpPr>
              <p:nvPr/>
            </p:nvSpPr>
            <p:spPr>
              <a:xfrm>
                <a:off x="3817917" y="1777342"/>
                <a:ext cx="1799112" cy="554126"/>
              </a:xfrm>
              <a:prstGeom prst="rect">
                <a:avLst/>
              </a:prstGeom>
              <a:blipFill>
                <a:blip r:embed="rId10"/>
                <a:stretch>
                  <a:fillRect/>
                </a:stretch>
              </a:blipFill>
              <a:ln w="25400">
                <a:noFill/>
              </a:ln>
            </p:spPr>
            <p:txBody>
              <a:bodyPr/>
              <a:lstStyle/>
              <a:p>
                <a:r>
                  <a:rPr lang="en-GB">
                    <a:noFill/>
                  </a:rPr>
                  <a:t> </a:t>
                </a:r>
              </a:p>
            </p:txBody>
          </p:sp>
        </mc:Fallback>
      </mc:AlternateContent>
      <p:grpSp>
        <p:nvGrpSpPr>
          <p:cNvPr id="80" name="Group 79"/>
          <p:cNvGrpSpPr/>
          <p:nvPr/>
        </p:nvGrpSpPr>
        <p:grpSpPr>
          <a:xfrm>
            <a:off x="7134102" y="1761506"/>
            <a:ext cx="152400" cy="152400"/>
            <a:chOff x="5105400" y="5029200"/>
            <a:chExt cx="152400" cy="152400"/>
          </a:xfrm>
        </p:grpSpPr>
        <p:cxnSp>
          <p:nvCxnSpPr>
            <p:cNvPr id="81" name="Straight Connector 80"/>
            <p:cNvCxnSpPr/>
            <p:nvPr/>
          </p:nvCxnSpPr>
          <p:spPr>
            <a:xfrm>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83" name="Straight Connector 82"/>
          <p:cNvCxnSpPr/>
          <p:nvPr/>
        </p:nvCxnSpPr>
        <p:spPr>
          <a:xfrm>
            <a:off x="6647214" y="1836717"/>
            <a:ext cx="1091540" cy="0"/>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6634119" y="1477464"/>
            <a:ext cx="1196161" cy="276999"/>
          </a:xfrm>
          <a:prstGeom prst="rect">
            <a:avLst/>
          </a:prstGeom>
          <a:noFill/>
        </p:spPr>
        <p:txBody>
          <a:bodyPr wrap="none" rtlCol="0">
            <a:spAutoFit/>
          </a:bodyPr>
          <a:lstStyle/>
          <a:p>
            <a:r>
              <a:rPr lang="en-US" sz="1200" b="1" dirty="0">
                <a:solidFill>
                  <a:srgbClr val="0000FF"/>
                </a:solidFill>
                <a:latin typeface="Comic Sans MS" panose="030F0702030302020204" pitchFamily="66" charset="0"/>
              </a:rPr>
              <a:t>(</a:t>
            </a:r>
            <a:r>
              <a:rPr lang="en-US" sz="1200" b="1" baseline="30000" dirty="0">
                <a:solidFill>
                  <a:srgbClr val="0000FF"/>
                </a:solidFill>
                <a:latin typeface="Comic Sans MS" panose="030F0702030302020204" pitchFamily="66" charset="0"/>
              </a:rPr>
              <a:t>2a√2</a:t>
            </a:r>
            <a:r>
              <a:rPr lang="en-US" sz="1200" b="1" dirty="0">
                <a:solidFill>
                  <a:srgbClr val="0000FF"/>
                </a:solidFill>
                <a:latin typeface="Comic Sans MS" panose="030F0702030302020204" pitchFamily="66" charset="0"/>
              </a:rPr>
              <a:t>/</a:t>
            </a:r>
            <a:r>
              <a:rPr lang="en-US" sz="1200" b="1" baseline="-25000" dirty="0">
                <a:solidFill>
                  <a:srgbClr val="0000FF"/>
                </a:solidFill>
                <a:latin typeface="Comic Sans MS" panose="030F0702030302020204" pitchFamily="66" charset="0"/>
              </a:rPr>
              <a:t>3</a:t>
            </a:r>
            <a:r>
              <a:rPr lang="en-US" sz="1200" b="1" dirty="0">
                <a:solidFill>
                  <a:srgbClr val="0000FF"/>
                </a:solidFill>
                <a:latin typeface="Comic Sans MS" panose="030F0702030302020204" pitchFamily="66" charset="0"/>
              </a:rPr>
              <a:t>,0.955)</a:t>
            </a:r>
            <a:endParaRPr lang="en-GB" sz="1200" b="1" dirty="0">
              <a:solidFill>
                <a:srgbClr val="0000FF"/>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5" name="TextBox 84"/>
              <p:cNvSpPr txBox="1"/>
              <p:nvPr/>
            </p:nvSpPr>
            <p:spPr>
              <a:xfrm>
                <a:off x="4332514" y="2580903"/>
                <a:ext cx="75071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tx1"/>
                          </a:solidFill>
                          <a:latin typeface="Cambria Math"/>
                          <a:ea typeface="Cambria Math"/>
                        </a:rPr>
                        <m:t>𝜃</m:t>
                      </m:r>
                      <m:r>
                        <a:rPr lang="en-US" sz="1600" b="0" i="1" smtClean="0">
                          <a:solidFill>
                            <a:schemeClr val="tx1"/>
                          </a:solidFill>
                          <a:latin typeface="Cambria Math"/>
                          <a:ea typeface="Cambria Math"/>
                        </a:rPr>
                        <m:t>=0</m:t>
                      </m:r>
                    </m:oMath>
                  </m:oMathPara>
                </a14:m>
                <a:endParaRPr lang="en-GB" sz="1600" dirty="0">
                  <a:solidFill>
                    <a:schemeClr val="tx1"/>
                  </a:solidFill>
                </a:endParaRPr>
              </a:p>
            </p:txBody>
          </p:sp>
        </mc:Choice>
        <mc:Fallback xmlns="">
          <p:sp>
            <p:nvSpPr>
              <p:cNvPr id="85" name="TextBox 84"/>
              <p:cNvSpPr txBox="1">
                <a:spLocks noRot="1" noChangeAspect="1" noMove="1" noResize="1" noEditPoints="1" noAdjustHandles="1" noChangeArrowheads="1" noChangeShapeType="1" noTextEdit="1"/>
              </p:cNvSpPr>
              <p:nvPr/>
            </p:nvSpPr>
            <p:spPr>
              <a:xfrm>
                <a:off x="4332514" y="2580903"/>
                <a:ext cx="750718" cy="338554"/>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4267200" y="2971800"/>
                <a:ext cx="857248" cy="5365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𝑦</m:t>
                      </m:r>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4</m:t>
                          </m:r>
                          <m:r>
                            <a:rPr lang="en-US" sz="1400" b="0" i="1" smtClean="0">
                              <a:latin typeface="Cambria Math"/>
                            </a:rPr>
                            <m:t>𝑎</m:t>
                          </m:r>
                        </m:num>
                        <m:den>
                          <m:r>
                            <a:rPr lang="en-US" sz="1400" b="0" i="1" smtClean="0">
                              <a:latin typeface="Cambria Math"/>
                            </a:rPr>
                            <m:t>3</m:t>
                          </m:r>
                          <m:rad>
                            <m:radPr>
                              <m:degHide m:val="on"/>
                              <m:ctrlPr>
                                <a:rPr lang="en-US" sz="1400" b="0" i="1" smtClean="0">
                                  <a:latin typeface="Cambria Math" panose="02040503050406030204" pitchFamily="18" charset="0"/>
                                </a:rPr>
                              </m:ctrlPr>
                            </m:radPr>
                            <m:deg/>
                            <m:e>
                              <m:r>
                                <a:rPr lang="en-US" sz="1400" b="0" i="1" smtClean="0">
                                  <a:latin typeface="Cambria Math"/>
                                </a:rPr>
                                <m:t>3</m:t>
                              </m:r>
                            </m:e>
                          </m:rad>
                        </m:den>
                      </m:f>
                    </m:oMath>
                  </m:oMathPara>
                </a14:m>
                <a:endParaRPr lang="en-GB"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4267200" y="2971800"/>
                <a:ext cx="857248" cy="536557"/>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4648200" y="4191000"/>
                <a:ext cx="996491"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𝑦</m:t>
                      </m:r>
                      <m:r>
                        <a:rPr lang="en-GB" sz="1400" b="0" i="1" smtClean="0">
                          <a:latin typeface="Cambria Math"/>
                        </a:rPr>
                        <m:t>=</m:t>
                      </m:r>
                      <m:r>
                        <a:rPr lang="en-GB" sz="1400" b="0" i="1" smtClean="0">
                          <a:latin typeface="Cambria Math"/>
                        </a:rPr>
                        <m:t>𝑟𝑠𝑖𝑛</m:t>
                      </m:r>
                      <m:r>
                        <a:rPr lang="en-GB" sz="1400" b="0" i="1" smtClean="0">
                          <a:latin typeface="Cambria Math"/>
                          <a:ea typeface="Cambria Math"/>
                        </a:rPr>
                        <m:t>𝜃</m:t>
                      </m:r>
                    </m:oMath>
                  </m:oMathPara>
                </a14:m>
                <a:endParaRPr lang="en-GB" sz="1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4648200" y="4191000"/>
                <a:ext cx="996491" cy="307777"/>
              </a:xfrm>
              <a:prstGeom prst="rect">
                <a:avLst/>
              </a:prstGeom>
              <a:blipFill>
                <a:blip r:embed="rId13"/>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4419600" y="4648200"/>
                <a:ext cx="1295400" cy="53655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i="1">
                              <a:latin typeface="Cambria Math" panose="02040503050406030204" pitchFamily="18" charset="0"/>
                            </a:rPr>
                          </m:ctrlPr>
                        </m:fPr>
                        <m:num>
                          <m:r>
                            <a:rPr lang="en-US" sz="1400" i="1">
                              <a:latin typeface="Cambria Math"/>
                            </a:rPr>
                            <m:t>4</m:t>
                          </m:r>
                          <m:r>
                            <a:rPr lang="en-US" sz="1400" i="1">
                              <a:latin typeface="Cambria Math"/>
                            </a:rPr>
                            <m:t>𝑎</m:t>
                          </m:r>
                        </m:num>
                        <m:den>
                          <m:r>
                            <a:rPr lang="en-US" sz="1400" i="1">
                              <a:latin typeface="Cambria Math"/>
                            </a:rPr>
                            <m:t>3</m:t>
                          </m:r>
                          <m:rad>
                            <m:radPr>
                              <m:degHide m:val="on"/>
                              <m:ctrlPr>
                                <a:rPr lang="en-US" sz="1400" i="1">
                                  <a:latin typeface="Cambria Math" panose="02040503050406030204" pitchFamily="18" charset="0"/>
                                </a:rPr>
                              </m:ctrlPr>
                            </m:radPr>
                            <m:deg/>
                            <m:e>
                              <m:r>
                                <a:rPr lang="en-US" sz="1400" i="1">
                                  <a:latin typeface="Cambria Math"/>
                                </a:rPr>
                                <m:t>3</m:t>
                              </m:r>
                            </m:e>
                          </m:rad>
                        </m:den>
                      </m:f>
                      <m:r>
                        <a:rPr lang="en-GB" sz="1400" b="0" i="1" smtClean="0">
                          <a:latin typeface="Cambria Math"/>
                        </a:rPr>
                        <m:t>=</m:t>
                      </m:r>
                      <m:r>
                        <a:rPr lang="en-GB" sz="1400" b="0" i="1" smtClean="0">
                          <a:latin typeface="Cambria Math"/>
                        </a:rPr>
                        <m:t>𝑟𝑠𝑖𝑛</m:t>
                      </m:r>
                      <m:r>
                        <a:rPr lang="en-GB" sz="1400" b="0" i="1" smtClean="0">
                          <a:latin typeface="Cambria Math"/>
                          <a:ea typeface="Cambria Math"/>
                        </a:rPr>
                        <m:t>𝜃</m:t>
                      </m:r>
                    </m:oMath>
                  </m:oMathPara>
                </a14:m>
                <a:endParaRPr lang="en-GB" sz="1400" dirty="0"/>
              </a:p>
            </p:txBody>
          </p:sp>
        </mc:Choice>
        <mc:Fallback xmlns="">
          <p:sp>
            <p:nvSpPr>
              <p:cNvPr id="50" name="TextBox 49"/>
              <p:cNvSpPr txBox="1">
                <a:spLocks noRot="1" noChangeAspect="1" noMove="1" noResize="1" noEditPoints="1" noAdjustHandles="1" noChangeArrowheads="1" noChangeShapeType="1" noTextEdit="1"/>
              </p:cNvSpPr>
              <p:nvPr/>
            </p:nvSpPr>
            <p:spPr>
              <a:xfrm>
                <a:off x="4419600" y="4648200"/>
                <a:ext cx="1295400" cy="536557"/>
              </a:xfrm>
              <a:prstGeom prst="rect">
                <a:avLst/>
              </a:prstGeom>
              <a:blipFill>
                <a:blip r:embed="rId14"/>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4114800" y="5257800"/>
                <a:ext cx="1213089" cy="53655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r>
                            <a:rPr lang="en-US" sz="1400" i="1">
                              <a:latin typeface="Cambria Math"/>
                            </a:rPr>
                            <m:t>4</m:t>
                          </m:r>
                          <m:r>
                            <a:rPr lang="en-US" sz="1400" i="1">
                              <a:latin typeface="Cambria Math"/>
                            </a:rPr>
                            <m:t>𝑎</m:t>
                          </m:r>
                        </m:num>
                        <m:den>
                          <m:r>
                            <a:rPr lang="en-US" sz="1400" i="1">
                              <a:latin typeface="Cambria Math"/>
                            </a:rPr>
                            <m:t>3</m:t>
                          </m:r>
                          <m:rad>
                            <m:radPr>
                              <m:degHide m:val="on"/>
                              <m:ctrlPr>
                                <a:rPr lang="en-US" sz="1400" i="1">
                                  <a:latin typeface="Cambria Math" panose="02040503050406030204" pitchFamily="18" charset="0"/>
                                </a:rPr>
                              </m:ctrlPr>
                            </m:radPr>
                            <m:deg/>
                            <m:e>
                              <m:r>
                                <a:rPr lang="en-US" sz="1400" i="1">
                                  <a:latin typeface="Cambria Math"/>
                                </a:rPr>
                                <m:t>3</m:t>
                              </m:r>
                            </m:e>
                          </m:rad>
                          <m:r>
                            <a:rPr lang="en-US" sz="1400" b="0" i="1" smtClean="0">
                              <a:latin typeface="Cambria Math"/>
                            </a:rPr>
                            <m:t>𝑠𝑖𝑛</m:t>
                          </m:r>
                          <m:r>
                            <a:rPr lang="en-US" sz="1400" b="0" i="1" smtClean="0">
                              <a:latin typeface="Cambria Math"/>
                              <a:ea typeface="Cambria Math"/>
                            </a:rPr>
                            <m:t>𝜃</m:t>
                          </m:r>
                        </m:den>
                      </m:f>
                      <m:r>
                        <a:rPr lang="en-GB" sz="1400" b="0" i="1" smtClean="0">
                          <a:latin typeface="Cambria Math"/>
                        </a:rPr>
                        <m:t>=</m:t>
                      </m:r>
                      <m:r>
                        <a:rPr lang="en-GB" sz="1400" b="0" i="1" smtClean="0">
                          <a:latin typeface="Cambria Math"/>
                        </a:rPr>
                        <m:t>𝑟</m:t>
                      </m:r>
                    </m:oMath>
                  </m:oMathPara>
                </a14:m>
                <a:endParaRPr lang="en-GB" sz="1400" dirty="0"/>
              </a:p>
            </p:txBody>
          </p:sp>
        </mc:Choice>
        <mc:Fallback xmlns="">
          <p:sp>
            <p:nvSpPr>
              <p:cNvPr id="51" name="TextBox 50"/>
              <p:cNvSpPr txBox="1">
                <a:spLocks noRot="1" noChangeAspect="1" noMove="1" noResize="1" noEditPoints="1" noAdjustHandles="1" noChangeArrowheads="1" noChangeShapeType="1" noTextEdit="1"/>
              </p:cNvSpPr>
              <p:nvPr/>
            </p:nvSpPr>
            <p:spPr>
              <a:xfrm>
                <a:off x="4114800" y="5257800"/>
                <a:ext cx="1213089" cy="536557"/>
              </a:xfrm>
              <a:prstGeom prst="rect">
                <a:avLst/>
              </a:prstGeom>
              <a:blipFill>
                <a:blip r:embed="rId15"/>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4648200" y="5867400"/>
                <a:ext cx="1513196" cy="53655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𝑟</m:t>
                      </m:r>
                      <m:r>
                        <a:rPr lang="en-US" sz="1400" b="0" i="1" smtClean="0">
                          <a:latin typeface="Cambria Math"/>
                        </a:rPr>
                        <m:t>=</m:t>
                      </m:r>
                      <m:f>
                        <m:fPr>
                          <m:ctrlPr>
                            <a:rPr lang="en-US" sz="1400" i="1" smtClean="0">
                              <a:latin typeface="Cambria Math" panose="02040503050406030204" pitchFamily="18" charset="0"/>
                            </a:rPr>
                          </m:ctrlPr>
                        </m:fPr>
                        <m:num>
                          <m:r>
                            <a:rPr lang="en-US" sz="1400" i="1">
                              <a:latin typeface="Cambria Math"/>
                            </a:rPr>
                            <m:t>4</m:t>
                          </m:r>
                          <m:r>
                            <a:rPr lang="en-US" sz="1400" i="1">
                              <a:latin typeface="Cambria Math"/>
                            </a:rPr>
                            <m:t>𝑎</m:t>
                          </m:r>
                        </m:num>
                        <m:den>
                          <m:r>
                            <a:rPr lang="en-US" sz="1400" i="1">
                              <a:latin typeface="Cambria Math"/>
                            </a:rPr>
                            <m:t>3</m:t>
                          </m:r>
                          <m:rad>
                            <m:radPr>
                              <m:degHide m:val="on"/>
                              <m:ctrlPr>
                                <a:rPr lang="en-US" sz="1400" i="1">
                                  <a:latin typeface="Cambria Math" panose="02040503050406030204" pitchFamily="18" charset="0"/>
                                </a:rPr>
                              </m:ctrlPr>
                            </m:radPr>
                            <m:deg/>
                            <m:e>
                              <m:r>
                                <a:rPr lang="en-US" sz="1400" i="1">
                                  <a:latin typeface="Cambria Math"/>
                                </a:rPr>
                                <m:t>3</m:t>
                              </m:r>
                            </m:e>
                          </m:rad>
                        </m:den>
                      </m:f>
                      <m:r>
                        <a:rPr lang="en-US" sz="1400" b="0" i="1" smtClean="0">
                          <a:latin typeface="Cambria Math"/>
                        </a:rPr>
                        <m:t>𝑐𝑜𝑠𝑒𝑐</m:t>
                      </m:r>
                      <m:r>
                        <a:rPr lang="en-US" sz="1400" b="0" i="1" smtClean="0">
                          <a:latin typeface="Cambria Math"/>
                          <a:ea typeface="Cambria Math"/>
                        </a:rPr>
                        <m:t>𝜃</m:t>
                      </m:r>
                    </m:oMath>
                  </m:oMathPara>
                </a14:m>
                <a:endParaRPr lang="en-GB" sz="1400" dirty="0"/>
              </a:p>
            </p:txBody>
          </p:sp>
        </mc:Choice>
        <mc:Fallback xmlns="">
          <p:sp>
            <p:nvSpPr>
              <p:cNvPr id="52" name="TextBox 51"/>
              <p:cNvSpPr txBox="1">
                <a:spLocks noRot="1" noChangeAspect="1" noMove="1" noResize="1" noEditPoints="1" noAdjustHandles="1" noChangeArrowheads="1" noChangeShapeType="1" noTextEdit="1"/>
              </p:cNvSpPr>
              <p:nvPr/>
            </p:nvSpPr>
            <p:spPr>
              <a:xfrm>
                <a:off x="4648200" y="5867400"/>
                <a:ext cx="1513196" cy="536557"/>
              </a:xfrm>
              <a:prstGeom prst="rect">
                <a:avLst/>
              </a:prstGeom>
              <a:blipFill>
                <a:blip r:embed="rId16"/>
                <a:stretch>
                  <a:fillRect/>
                </a:stretch>
              </a:blipFill>
              <a:ln w="25400">
                <a:noFill/>
              </a:ln>
            </p:spPr>
            <p:txBody>
              <a:bodyPr/>
              <a:lstStyle/>
              <a:p>
                <a:r>
                  <a:rPr lang="en-GB">
                    <a:noFill/>
                  </a:rPr>
                  <a:t> </a:t>
                </a:r>
              </a:p>
            </p:txBody>
          </p:sp>
        </mc:Fallback>
      </mc:AlternateContent>
      <p:sp>
        <p:nvSpPr>
          <p:cNvPr id="53" name="Arc 52"/>
          <p:cNvSpPr/>
          <p:nvPr/>
        </p:nvSpPr>
        <p:spPr>
          <a:xfrm>
            <a:off x="5486400" y="4343400"/>
            <a:ext cx="381000" cy="5334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 name="TextBox 53"/>
          <p:cNvSpPr txBox="1"/>
          <p:nvPr/>
        </p:nvSpPr>
        <p:spPr>
          <a:xfrm>
            <a:off x="5867400" y="4419600"/>
            <a:ext cx="20574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Replace y with the expression we calculated</a:t>
            </a:r>
            <a:endParaRPr lang="en-GB" sz="1200" dirty="0">
              <a:solidFill>
                <a:srgbClr val="FF0000"/>
              </a:solidFill>
              <a:latin typeface="Comic Sans MS" panose="030F0702030302020204" pitchFamily="66" charset="0"/>
            </a:endParaRPr>
          </a:p>
        </p:txBody>
      </p:sp>
      <p:sp>
        <p:nvSpPr>
          <p:cNvPr id="65" name="TextBox 64"/>
          <p:cNvSpPr txBox="1"/>
          <p:nvPr/>
        </p:nvSpPr>
        <p:spPr>
          <a:xfrm>
            <a:off x="3581400" y="3733800"/>
            <a:ext cx="5277592"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Now use the link between y and r above to turn the equation into a polar form…</a:t>
            </a:r>
            <a:endParaRPr lang="en-GB" sz="1400" dirty="0">
              <a:solidFill>
                <a:srgbClr val="FF0000"/>
              </a:solidFill>
              <a:latin typeface="Comic Sans MS" panose="030F0702030302020204" pitchFamily="66" charset="0"/>
            </a:endParaRPr>
          </a:p>
        </p:txBody>
      </p:sp>
      <p:sp>
        <p:nvSpPr>
          <p:cNvPr id="71" name="Arc 70"/>
          <p:cNvSpPr/>
          <p:nvPr/>
        </p:nvSpPr>
        <p:spPr>
          <a:xfrm>
            <a:off x="5410200" y="5029200"/>
            <a:ext cx="381000" cy="5334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2" name="TextBox 71"/>
          <p:cNvSpPr txBox="1"/>
          <p:nvPr/>
        </p:nvSpPr>
        <p:spPr>
          <a:xfrm>
            <a:off x="5791200" y="5181600"/>
            <a:ext cx="12954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Divide by sin</a:t>
            </a:r>
            <a:r>
              <a:rPr lang="el-GR" sz="1200" dirty="0">
                <a:solidFill>
                  <a:srgbClr val="FF0000"/>
                </a:solidFill>
                <a:latin typeface="Comic Sans MS" panose="030F0702030302020204" pitchFamily="66" charset="0"/>
              </a:rPr>
              <a:t>θ</a:t>
            </a:r>
            <a:endParaRPr lang="en-GB" sz="1200" dirty="0">
              <a:solidFill>
                <a:srgbClr val="FF0000"/>
              </a:solidFill>
              <a:latin typeface="Comic Sans MS" panose="030F0702030302020204" pitchFamily="66" charset="0"/>
            </a:endParaRPr>
          </a:p>
        </p:txBody>
      </p:sp>
      <p:sp>
        <p:nvSpPr>
          <p:cNvPr id="75" name="Arc 74"/>
          <p:cNvSpPr/>
          <p:nvPr/>
        </p:nvSpPr>
        <p:spPr>
          <a:xfrm>
            <a:off x="5943600" y="5638800"/>
            <a:ext cx="381000" cy="5334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6" name="TextBox 75"/>
          <p:cNvSpPr txBox="1"/>
          <p:nvPr/>
        </p:nvSpPr>
        <p:spPr>
          <a:xfrm>
            <a:off x="6324600" y="5791200"/>
            <a:ext cx="15240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Alternative form…</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7" name="TextBox 76"/>
              <p:cNvSpPr txBox="1"/>
              <p:nvPr/>
            </p:nvSpPr>
            <p:spPr>
              <a:xfrm>
                <a:off x="4038600" y="2971800"/>
                <a:ext cx="1513196" cy="53655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𝑟</m:t>
                      </m:r>
                      <m:r>
                        <a:rPr lang="en-US" sz="1400" b="0" i="1" smtClean="0">
                          <a:latin typeface="Cambria Math"/>
                        </a:rPr>
                        <m:t>=</m:t>
                      </m:r>
                      <m:f>
                        <m:fPr>
                          <m:ctrlPr>
                            <a:rPr lang="en-US" sz="1400" i="1" smtClean="0">
                              <a:latin typeface="Cambria Math" panose="02040503050406030204" pitchFamily="18" charset="0"/>
                            </a:rPr>
                          </m:ctrlPr>
                        </m:fPr>
                        <m:num>
                          <m:r>
                            <a:rPr lang="en-US" sz="1400" i="1">
                              <a:latin typeface="Cambria Math"/>
                            </a:rPr>
                            <m:t>4</m:t>
                          </m:r>
                          <m:r>
                            <a:rPr lang="en-US" sz="1400" i="1">
                              <a:latin typeface="Cambria Math"/>
                            </a:rPr>
                            <m:t>𝑎</m:t>
                          </m:r>
                        </m:num>
                        <m:den>
                          <m:r>
                            <a:rPr lang="en-US" sz="1400" i="1">
                              <a:latin typeface="Cambria Math"/>
                            </a:rPr>
                            <m:t>3</m:t>
                          </m:r>
                          <m:rad>
                            <m:radPr>
                              <m:degHide m:val="on"/>
                              <m:ctrlPr>
                                <a:rPr lang="en-US" sz="1400" i="1">
                                  <a:latin typeface="Cambria Math" panose="02040503050406030204" pitchFamily="18" charset="0"/>
                                </a:rPr>
                              </m:ctrlPr>
                            </m:radPr>
                            <m:deg/>
                            <m:e>
                              <m:r>
                                <a:rPr lang="en-US" sz="1400" i="1">
                                  <a:latin typeface="Cambria Math"/>
                                </a:rPr>
                                <m:t>3</m:t>
                              </m:r>
                            </m:e>
                          </m:rad>
                        </m:den>
                      </m:f>
                      <m:r>
                        <a:rPr lang="en-US" sz="1400" b="0" i="1" smtClean="0">
                          <a:latin typeface="Cambria Math"/>
                        </a:rPr>
                        <m:t>𝑐𝑜𝑠𝑒𝑐</m:t>
                      </m:r>
                      <m:r>
                        <a:rPr lang="en-US" sz="1400" b="0" i="1" smtClean="0">
                          <a:latin typeface="Cambria Math"/>
                          <a:ea typeface="Cambria Math"/>
                        </a:rPr>
                        <m:t>𝜃</m:t>
                      </m:r>
                    </m:oMath>
                  </m:oMathPara>
                </a14:m>
                <a:endParaRPr lang="en-GB" sz="1400" dirty="0"/>
              </a:p>
            </p:txBody>
          </p:sp>
        </mc:Choice>
        <mc:Fallback xmlns="">
          <p:sp>
            <p:nvSpPr>
              <p:cNvPr id="77" name="TextBox 76"/>
              <p:cNvSpPr txBox="1">
                <a:spLocks noRot="1" noChangeAspect="1" noMove="1" noResize="1" noEditPoints="1" noAdjustHandles="1" noChangeArrowheads="1" noChangeShapeType="1" noTextEdit="1"/>
              </p:cNvSpPr>
              <p:nvPr/>
            </p:nvSpPr>
            <p:spPr>
              <a:xfrm>
                <a:off x="4038600" y="2971800"/>
                <a:ext cx="1513196" cy="536557"/>
              </a:xfrm>
              <a:prstGeom prst="rect">
                <a:avLst/>
              </a:prstGeom>
              <a:blipFill>
                <a:blip r:embed="rId16"/>
                <a:stretch>
                  <a:fillRect/>
                </a:stretch>
              </a:blipFill>
              <a:ln w="25400">
                <a:noFill/>
              </a:ln>
            </p:spPr>
            <p:txBody>
              <a:bodyPr/>
              <a:lstStyle/>
              <a:p>
                <a:r>
                  <a:rPr lang="en-GB">
                    <a:noFill/>
                  </a:rPr>
                  <a:t> </a:t>
                </a:r>
              </a:p>
            </p:txBody>
          </p:sp>
        </mc:Fallback>
      </mc:AlternateContent>
      <p:sp>
        <p:nvSpPr>
          <p:cNvPr id="78" name="Rectangle 77"/>
          <p:cNvSpPr/>
          <p:nvPr/>
        </p:nvSpPr>
        <p:spPr>
          <a:xfrm>
            <a:off x="4267200" y="2971800"/>
            <a:ext cx="838200" cy="53340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p:cNvSpPr/>
          <p:nvPr/>
        </p:nvSpPr>
        <p:spPr>
          <a:xfrm>
            <a:off x="4724400" y="4267200"/>
            <a:ext cx="152400" cy="22860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p:cNvSpPr/>
          <p:nvPr/>
        </p:nvSpPr>
        <p:spPr>
          <a:xfrm>
            <a:off x="4495800" y="4648200"/>
            <a:ext cx="457200" cy="53340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p:cNvSpPr/>
          <p:nvPr/>
        </p:nvSpPr>
        <p:spPr>
          <a:xfrm>
            <a:off x="4114800" y="2590800"/>
            <a:ext cx="1295400" cy="91440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8" name="Straight Connector 87"/>
          <p:cNvCxnSpPr/>
          <p:nvPr/>
        </p:nvCxnSpPr>
        <p:spPr>
          <a:xfrm>
            <a:off x="6248400" y="3048000"/>
            <a:ext cx="1091540" cy="0"/>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9" name="TextBox 88"/>
              <p:cNvSpPr txBox="1"/>
              <p:nvPr/>
            </p:nvSpPr>
            <p:spPr>
              <a:xfrm>
                <a:off x="6858000" y="3048000"/>
                <a:ext cx="67877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1" i="1" smtClean="0">
                          <a:solidFill>
                            <a:srgbClr val="0000FF"/>
                          </a:solidFill>
                          <a:latin typeface="Cambria Math"/>
                          <a:ea typeface="Cambria Math"/>
                        </a:rPr>
                        <m:t>𝜽</m:t>
                      </m:r>
                      <m:r>
                        <a:rPr lang="en-US" sz="1400" b="1" i="1" smtClean="0">
                          <a:solidFill>
                            <a:srgbClr val="0000FF"/>
                          </a:solidFill>
                          <a:latin typeface="Cambria Math"/>
                          <a:ea typeface="Cambria Math"/>
                        </a:rPr>
                        <m:t>=</m:t>
                      </m:r>
                      <m:r>
                        <a:rPr lang="en-US" sz="1400" b="1" i="1" smtClean="0">
                          <a:solidFill>
                            <a:srgbClr val="0000FF"/>
                          </a:solidFill>
                          <a:latin typeface="Cambria Math"/>
                          <a:ea typeface="Cambria Math"/>
                        </a:rPr>
                        <m:t>𝟎</m:t>
                      </m:r>
                    </m:oMath>
                  </m:oMathPara>
                </a14:m>
                <a:endParaRPr lang="en-GB" sz="1400" b="1" dirty="0">
                  <a:solidFill>
                    <a:srgbClr val="0000FF"/>
                  </a:solidFill>
                </a:endParaRPr>
              </a:p>
            </p:txBody>
          </p:sp>
        </mc:Choice>
        <mc:Fallback xmlns="">
          <p:sp>
            <p:nvSpPr>
              <p:cNvPr id="89" name="TextBox 88"/>
              <p:cNvSpPr txBox="1">
                <a:spLocks noRot="1" noChangeAspect="1" noMove="1" noResize="1" noEditPoints="1" noAdjustHandles="1" noChangeArrowheads="1" noChangeShapeType="1" noTextEdit="1"/>
              </p:cNvSpPr>
              <p:nvPr/>
            </p:nvSpPr>
            <p:spPr>
              <a:xfrm>
                <a:off x="6858000" y="3048000"/>
                <a:ext cx="678776" cy="307777"/>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0" name="TextBox 89"/>
              <p:cNvSpPr txBox="1"/>
              <p:nvPr/>
            </p:nvSpPr>
            <p:spPr>
              <a:xfrm>
                <a:off x="7659503" y="1600200"/>
                <a:ext cx="1513196" cy="53655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1" i="1" smtClean="0">
                          <a:solidFill>
                            <a:srgbClr val="0000FF"/>
                          </a:solidFill>
                          <a:latin typeface="Cambria Math"/>
                        </a:rPr>
                        <m:t>𝒓</m:t>
                      </m:r>
                      <m:r>
                        <a:rPr lang="en-US" sz="1400" b="1" i="1" smtClean="0">
                          <a:solidFill>
                            <a:srgbClr val="0000FF"/>
                          </a:solidFill>
                          <a:latin typeface="Cambria Math"/>
                        </a:rPr>
                        <m:t>=</m:t>
                      </m:r>
                      <m:f>
                        <m:fPr>
                          <m:ctrlPr>
                            <a:rPr lang="en-US" sz="1400" b="1" i="1" smtClean="0">
                              <a:solidFill>
                                <a:srgbClr val="0000FF"/>
                              </a:solidFill>
                              <a:latin typeface="Cambria Math" panose="02040503050406030204" pitchFamily="18" charset="0"/>
                            </a:rPr>
                          </m:ctrlPr>
                        </m:fPr>
                        <m:num>
                          <m:r>
                            <a:rPr lang="en-US" sz="1400" b="1" i="1">
                              <a:solidFill>
                                <a:srgbClr val="0000FF"/>
                              </a:solidFill>
                              <a:latin typeface="Cambria Math"/>
                            </a:rPr>
                            <m:t>𝟒</m:t>
                          </m:r>
                          <m:r>
                            <a:rPr lang="en-US" sz="1400" b="1" i="1">
                              <a:solidFill>
                                <a:srgbClr val="0000FF"/>
                              </a:solidFill>
                              <a:latin typeface="Cambria Math"/>
                            </a:rPr>
                            <m:t>𝒂</m:t>
                          </m:r>
                        </m:num>
                        <m:den>
                          <m:r>
                            <a:rPr lang="en-US" sz="1400" b="1" i="1">
                              <a:solidFill>
                                <a:srgbClr val="0000FF"/>
                              </a:solidFill>
                              <a:latin typeface="Cambria Math"/>
                            </a:rPr>
                            <m:t>𝟑</m:t>
                          </m:r>
                          <m:rad>
                            <m:radPr>
                              <m:degHide m:val="on"/>
                              <m:ctrlPr>
                                <a:rPr lang="en-US" sz="1400" b="1" i="1">
                                  <a:solidFill>
                                    <a:srgbClr val="0000FF"/>
                                  </a:solidFill>
                                  <a:latin typeface="Cambria Math" panose="02040503050406030204" pitchFamily="18" charset="0"/>
                                </a:rPr>
                              </m:ctrlPr>
                            </m:radPr>
                            <m:deg/>
                            <m:e>
                              <m:r>
                                <a:rPr lang="en-US" sz="1400" b="1" i="1">
                                  <a:solidFill>
                                    <a:srgbClr val="0000FF"/>
                                  </a:solidFill>
                                  <a:latin typeface="Cambria Math"/>
                                </a:rPr>
                                <m:t>𝟑</m:t>
                              </m:r>
                            </m:e>
                          </m:rad>
                        </m:den>
                      </m:f>
                      <m:r>
                        <a:rPr lang="en-US" sz="1400" b="1" i="1" smtClean="0">
                          <a:solidFill>
                            <a:srgbClr val="0000FF"/>
                          </a:solidFill>
                          <a:latin typeface="Cambria Math"/>
                        </a:rPr>
                        <m:t>𝒄𝒐𝒔𝒆𝒄</m:t>
                      </m:r>
                      <m:r>
                        <a:rPr lang="en-US" sz="1400" b="1" i="1" smtClean="0">
                          <a:solidFill>
                            <a:srgbClr val="0000FF"/>
                          </a:solidFill>
                          <a:latin typeface="Cambria Math"/>
                          <a:ea typeface="Cambria Math"/>
                        </a:rPr>
                        <m:t>𝜽</m:t>
                      </m:r>
                    </m:oMath>
                  </m:oMathPara>
                </a14:m>
                <a:endParaRPr lang="en-GB" sz="1400" b="1" dirty="0">
                  <a:solidFill>
                    <a:srgbClr val="0000FF"/>
                  </a:solidFill>
                </a:endParaRPr>
              </a:p>
            </p:txBody>
          </p:sp>
        </mc:Choice>
        <mc:Fallback xmlns="">
          <p:sp>
            <p:nvSpPr>
              <p:cNvPr id="90" name="TextBox 89"/>
              <p:cNvSpPr txBox="1">
                <a:spLocks noRot="1" noChangeAspect="1" noMove="1" noResize="1" noEditPoints="1" noAdjustHandles="1" noChangeArrowheads="1" noChangeShapeType="1" noTextEdit="1"/>
              </p:cNvSpPr>
              <p:nvPr/>
            </p:nvSpPr>
            <p:spPr>
              <a:xfrm>
                <a:off x="7659503" y="1600200"/>
                <a:ext cx="1513196" cy="536557"/>
              </a:xfrm>
              <a:prstGeom prst="rect">
                <a:avLst/>
              </a:prstGeom>
              <a:blipFill>
                <a:blip r:embed="rId18"/>
                <a:stretch>
                  <a:fillRect/>
                </a:stretch>
              </a:blipFill>
              <a:ln w="25400">
                <a:noFill/>
              </a:ln>
            </p:spPr>
            <p:txBody>
              <a:bodyPr/>
              <a:lstStyle/>
              <a:p>
                <a:r>
                  <a:rPr lang="en-GB">
                    <a:noFill/>
                  </a:rPr>
                  <a:t> </a:t>
                </a:r>
              </a:p>
            </p:txBody>
          </p:sp>
        </mc:Fallback>
      </mc:AlternateContent>
      <p:sp>
        <p:nvSpPr>
          <p:cNvPr id="44" name="タイトル 1">
            <a:extLst>
              <a:ext uri="{FF2B5EF4-FFF2-40B4-BE49-F238E27FC236}">
                <a16:creationId xmlns:a16="http://schemas.microsoft.com/office/drawing/2014/main" id="{5DA5D26F-E2C4-4957-94C6-3A23563E4C07}"/>
              </a:ext>
            </a:extLst>
          </p:cNvPr>
          <p:cNvSpPr>
            <a:spLocks noGrp="1"/>
          </p:cNvSpPr>
          <p:nvPr>
            <p:ph type="title"/>
          </p:nvPr>
        </p:nvSpPr>
        <p:spPr>
          <a:xfrm>
            <a:off x="628650" y="304281"/>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45" name="テキスト ボックス 44">
            <a:extLst>
              <a:ext uri="{FF2B5EF4-FFF2-40B4-BE49-F238E27FC236}">
                <a16:creationId xmlns:a16="http://schemas.microsoft.com/office/drawing/2014/main" id="{C03B17BE-0EBA-4320-82B9-C3C67AE050AB}"/>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5D</a:t>
            </a:r>
            <a:endParaRPr lang="en-GB" dirty="0">
              <a:latin typeface="Comic Sans MS" panose="030F0702030302020204" pitchFamily="66" charset="0"/>
            </a:endParaRPr>
          </a:p>
        </p:txBody>
      </p:sp>
    </p:spTree>
    <p:extLst>
      <p:ext uri="{BB962C8B-B14F-4D97-AF65-F5344CB8AC3E}">
        <p14:creationId xmlns:p14="http://schemas.microsoft.com/office/powerpoint/2010/main" val="92855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linds(horizontal)">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mph" presetSubtype="2" fill="hold" nodeType="clickEffect">
                                  <p:stCondLst>
                                    <p:cond delay="0"/>
                                  </p:stCondLst>
                                  <p:childTnLst>
                                    <p:animClr clrSpc="rgb" dir="cw">
                                      <p:cBhvr>
                                        <p:cTn id="11" dur="500" fill="hold"/>
                                        <p:tgtEl>
                                          <p:spTgt spid="31"/>
                                        </p:tgtEl>
                                        <p:attrNameLst>
                                          <p:attrName>fillcolor</p:attrName>
                                        </p:attrNameLst>
                                      </p:cBhvr>
                                      <p:to>
                                        <a:srgbClr val="66CCFF"/>
                                      </p:to>
                                    </p:animClr>
                                    <p:set>
                                      <p:cBhvr>
                                        <p:cTn id="12" dur="500" fill="hold"/>
                                        <p:tgtEl>
                                          <p:spTgt spid="31"/>
                                        </p:tgtEl>
                                        <p:attrNameLst>
                                          <p:attrName>fill.type</p:attrName>
                                        </p:attrNameLst>
                                      </p:cBhvr>
                                      <p:to>
                                        <p:strVal val="solid"/>
                                      </p:to>
                                    </p:set>
                                    <p:set>
                                      <p:cBhvr>
                                        <p:cTn id="13" dur="500" fill="hold"/>
                                        <p:tgtEl>
                                          <p:spTgt spid="31"/>
                                        </p:tgtEl>
                                        <p:attrNameLst>
                                          <p:attrName>fill.on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blinds(horizontal)">
                                      <p:cBhvr>
                                        <p:cTn id="18" dur="500"/>
                                        <p:tgtEl>
                                          <p:spTgt spid="4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mph" presetSubtype="2" fill="hold" nodeType="clickEffect">
                                  <p:stCondLst>
                                    <p:cond delay="0"/>
                                  </p:stCondLst>
                                  <p:childTnLst>
                                    <p:animClr clrSpc="rgb" dir="cw">
                                      <p:cBhvr>
                                        <p:cTn id="22" dur="500" fill="hold"/>
                                        <p:tgtEl>
                                          <p:spTgt spid="31"/>
                                        </p:tgtEl>
                                        <p:attrNameLst>
                                          <p:attrName>fillcolor</p:attrName>
                                        </p:attrNameLst>
                                      </p:cBhvr>
                                      <p:to>
                                        <a:schemeClr val="bg1"/>
                                      </p:to>
                                    </p:animClr>
                                    <p:set>
                                      <p:cBhvr>
                                        <p:cTn id="23" dur="500" fill="hold"/>
                                        <p:tgtEl>
                                          <p:spTgt spid="31"/>
                                        </p:tgtEl>
                                        <p:attrNameLst>
                                          <p:attrName>fill.type</p:attrName>
                                        </p:attrNameLst>
                                      </p:cBhvr>
                                      <p:to>
                                        <p:strVal val="solid"/>
                                      </p:to>
                                    </p:set>
                                    <p:set>
                                      <p:cBhvr>
                                        <p:cTn id="24" dur="500" fill="hold"/>
                                        <p:tgtEl>
                                          <p:spTgt spid="31"/>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blinds(horizontal)">
                                      <p:cBhvr>
                                        <p:cTn id="29" dur="500"/>
                                        <p:tgtEl>
                                          <p:spTgt spid="53"/>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blinds(horizontal)">
                                      <p:cBhvr>
                                        <p:cTn id="34" dur="500"/>
                                        <p:tgtEl>
                                          <p:spTgt spid="5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blinds(horizontal)">
                                      <p:cBhvr>
                                        <p:cTn id="39" dur="500"/>
                                        <p:tgtEl>
                                          <p:spTgt spid="50"/>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79"/>
                                        </p:tgtEl>
                                        <p:attrNameLst>
                                          <p:attrName>style.visibility</p:attrName>
                                        </p:attrNameLst>
                                      </p:cBhvr>
                                      <p:to>
                                        <p:strVal val="visible"/>
                                      </p:to>
                                    </p:set>
                                    <p:animEffect transition="in" filter="blinds(horizontal)">
                                      <p:cBhvr>
                                        <p:cTn id="44" dur="500"/>
                                        <p:tgtEl>
                                          <p:spTgt spid="79"/>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blinds(horizontal)">
                                      <p:cBhvr>
                                        <p:cTn id="49" dur="500"/>
                                        <p:tgtEl>
                                          <p:spTgt spid="86"/>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blinds(horizontal)">
                                      <p:cBhvr>
                                        <p:cTn id="54" dur="500"/>
                                        <p:tgtEl>
                                          <p:spTgt spid="78"/>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xit" presetSubtype="10" fill="hold" grpId="1" nodeType="clickEffect">
                                  <p:stCondLst>
                                    <p:cond delay="0"/>
                                  </p:stCondLst>
                                  <p:childTnLst>
                                    <p:animEffect transition="out" filter="blinds(horizontal)">
                                      <p:cBhvr>
                                        <p:cTn id="58" dur="500"/>
                                        <p:tgtEl>
                                          <p:spTgt spid="79"/>
                                        </p:tgtEl>
                                      </p:cBhvr>
                                    </p:animEffect>
                                    <p:set>
                                      <p:cBhvr>
                                        <p:cTn id="59" dur="1" fill="hold">
                                          <p:stCondLst>
                                            <p:cond delay="499"/>
                                          </p:stCondLst>
                                        </p:cTn>
                                        <p:tgtEl>
                                          <p:spTgt spid="79"/>
                                        </p:tgtEl>
                                        <p:attrNameLst>
                                          <p:attrName>style.visibility</p:attrName>
                                        </p:attrNameLst>
                                      </p:cBhvr>
                                      <p:to>
                                        <p:strVal val="hidden"/>
                                      </p:to>
                                    </p:set>
                                  </p:childTnLst>
                                </p:cTn>
                              </p:par>
                              <p:par>
                                <p:cTn id="60" presetID="3" presetClass="exit" presetSubtype="10" fill="hold" grpId="1" nodeType="withEffect">
                                  <p:stCondLst>
                                    <p:cond delay="0"/>
                                  </p:stCondLst>
                                  <p:childTnLst>
                                    <p:animEffect transition="out" filter="blinds(horizontal)">
                                      <p:cBhvr>
                                        <p:cTn id="61" dur="500"/>
                                        <p:tgtEl>
                                          <p:spTgt spid="86"/>
                                        </p:tgtEl>
                                      </p:cBhvr>
                                    </p:animEffect>
                                    <p:set>
                                      <p:cBhvr>
                                        <p:cTn id="62" dur="1" fill="hold">
                                          <p:stCondLst>
                                            <p:cond delay="499"/>
                                          </p:stCondLst>
                                        </p:cTn>
                                        <p:tgtEl>
                                          <p:spTgt spid="86"/>
                                        </p:tgtEl>
                                        <p:attrNameLst>
                                          <p:attrName>style.visibility</p:attrName>
                                        </p:attrNameLst>
                                      </p:cBhvr>
                                      <p:to>
                                        <p:strVal val="hidden"/>
                                      </p:to>
                                    </p:set>
                                  </p:childTnLst>
                                </p:cTn>
                              </p:par>
                              <p:par>
                                <p:cTn id="63" presetID="3" presetClass="exit" presetSubtype="10" fill="hold" grpId="1" nodeType="withEffect">
                                  <p:stCondLst>
                                    <p:cond delay="0"/>
                                  </p:stCondLst>
                                  <p:childTnLst>
                                    <p:animEffect transition="out" filter="blinds(horizontal)">
                                      <p:cBhvr>
                                        <p:cTn id="64" dur="500"/>
                                        <p:tgtEl>
                                          <p:spTgt spid="78"/>
                                        </p:tgtEl>
                                      </p:cBhvr>
                                    </p:animEffect>
                                    <p:set>
                                      <p:cBhvr>
                                        <p:cTn id="65" dur="1" fill="hold">
                                          <p:stCondLst>
                                            <p:cond delay="499"/>
                                          </p:stCondLst>
                                        </p:cTn>
                                        <p:tgtEl>
                                          <p:spTgt spid="78"/>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blinds(horizontal)">
                                      <p:cBhvr>
                                        <p:cTn id="70" dur="500"/>
                                        <p:tgtEl>
                                          <p:spTgt spid="71"/>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blinds(horizontal)">
                                      <p:cBhvr>
                                        <p:cTn id="75" dur="500"/>
                                        <p:tgtEl>
                                          <p:spTgt spid="72"/>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blinds(horizontal)">
                                      <p:cBhvr>
                                        <p:cTn id="80" dur="500"/>
                                        <p:tgtEl>
                                          <p:spTgt spid="51"/>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75"/>
                                        </p:tgtEl>
                                        <p:attrNameLst>
                                          <p:attrName>style.visibility</p:attrName>
                                        </p:attrNameLst>
                                      </p:cBhvr>
                                      <p:to>
                                        <p:strVal val="visible"/>
                                      </p:to>
                                    </p:set>
                                    <p:animEffect transition="in" filter="blinds(horizontal)">
                                      <p:cBhvr>
                                        <p:cTn id="85" dur="500"/>
                                        <p:tgtEl>
                                          <p:spTgt spid="75"/>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blinds(horizontal)">
                                      <p:cBhvr>
                                        <p:cTn id="90" dur="500"/>
                                        <p:tgtEl>
                                          <p:spTgt spid="76"/>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blinds(horizontal)">
                                      <p:cBhvr>
                                        <p:cTn id="95" dur="500"/>
                                        <p:tgtEl>
                                          <p:spTgt spid="52"/>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xit" presetSubtype="10" fill="hold" grpId="0" nodeType="clickEffect">
                                  <p:stCondLst>
                                    <p:cond delay="0"/>
                                  </p:stCondLst>
                                  <p:childTnLst>
                                    <p:animEffect transition="out" filter="blinds(horizontal)">
                                      <p:cBhvr>
                                        <p:cTn id="99" dur="500"/>
                                        <p:tgtEl>
                                          <p:spTgt spid="60"/>
                                        </p:tgtEl>
                                      </p:cBhvr>
                                    </p:animEffect>
                                    <p:set>
                                      <p:cBhvr>
                                        <p:cTn id="100" dur="1" fill="hold">
                                          <p:stCondLst>
                                            <p:cond delay="499"/>
                                          </p:stCondLst>
                                        </p:cTn>
                                        <p:tgtEl>
                                          <p:spTgt spid="60"/>
                                        </p:tgtEl>
                                        <p:attrNameLst>
                                          <p:attrName>style.visibility</p:attrName>
                                        </p:attrNameLst>
                                      </p:cBhvr>
                                      <p:to>
                                        <p:strVal val="hidden"/>
                                      </p:to>
                                    </p:set>
                                  </p:childTnLst>
                                </p:cTn>
                              </p:par>
                              <p:par>
                                <p:cTn id="101" presetID="3" presetClass="entr" presetSubtype="10" fill="hold" grpId="0" nodeType="with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blinds(horizontal)">
                                      <p:cBhvr>
                                        <p:cTn id="103" dur="500"/>
                                        <p:tgtEl>
                                          <p:spTgt spid="77"/>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87"/>
                                        </p:tgtEl>
                                        <p:attrNameLst>
                                          <p:attrName>style.visibility</p:attrName>
                                        </p:attrNameLst>
                                      </p:cBhvr>
                                      <p:to>
                                        <p:strVal val="visible"/>
                                      </p:to>
                                    </p:set>
                                    <p:animEffect transition="in" filter="blinds(horizontal)">
                                      <p:cBhvr>
                                        <p:cTn id="108" dur="500"/>
                                        <p:tgtEl>
                                          <p:spTgt spid="87"/>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xit" presetSubtype="10" fill="hold" nodeType="clickEffect">
                                  <p:stCondLst>
                                    <p:cond delay="0"/>
                                  </p:stCondLst>
                                  <p:childTnLst>
                                    <p:animEffect transition="out" filter="blinds(horizontal)">
                                      <p:cBhvr>
                                        <p:cTn id="112" dur="500"/>
                                        <p:tgtEl>
                                          <p:spTgt spid="80"/>
                                        </p:tgtEl>
                                      </p:cBhvr>
                                    </p:animEffect>
                                    <p:set>
                                      <p:cBhvr>
                                        <p:cTn id="113" dur="1" fill="hold">
                                          <p:stCondLst>
                                            <p:cond delay="499"/>
                                          </p:stCondLst>
                                        </p:cTn>
                                        <p:tgtEl>
                                          <p:spTgt spid="80"/>
                                        </p:tgtEl>
                                        <p:attrNameLst>
                                          <p:attrName>style.visibility</p:attrName>
                                        </p:attrNameLst>
                                      </p:cBhvr>
                                      <p:to>
                                        <p:strVal val="hidden"/>
                                      </p:to>
                                    </p:set>
                                  </p:childTnLst>
                                </p:cTn>
                              </p:par>
                              <p:par>
                                <p:cTn id="114" presetID="3" presetClass="exit" presetSubtype="10" fill="hold" grpId="0" nodeType="withEffect">
                                  <p:stCondLst>
                                    <p:cond delay="0"/>
                                  </p:stCondLst>
                                  <p:childTnLst>
                                    <p:animEffect transition="out" filter="blinds(horizontal)">
                                      <p:cBhvr>
                                        <p:cTn id="115" dur="500"/>
                                        <p:tgtEl>
                                          <p:spTgt spid="84"/>
                                        </p:tgtEl>
                                      </p:cBhvr>
                                    </p:animEffect>
                                    <p:set>
                                      <p:cBhvr>
                                        <p:cTn id="116" dur="1" fill="hold">
                                          <p:stCondLst>
                                            <p:cond delay="499"/>
                                          </p:stCondLst>
                                        </p:cTn>
                                        <p:tgtEl>
                                          <p:spTgt spid="84"/>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3" presetClass="entr" presetSubtype="5" fill="hold" nodeType="clickEffect">
                                  <p:stCondLst>
                                    <p:cond delay="0"/>
                                  </p:stCondLst>
                                  <p:childTnLst>
                                    <p:set>
                                      <p:cBhvr>
                                        <p:cTn id="120" dur="1" fill="hold">
                                          <p:stCondLst>
                                            <p:cond delay="0"/>
                                          </p:stCondLst>
                                        </p:cTn>
                                        <p:tgtEl>
                                          <p:spTgt spid="88"/>
                                        </p:tgtEl>
                                        <p:attrNameLst>
                                          <p:attrName>style.visibility</p:attrName>
                                        </p:attrNameLst>
                                      </p:cBhvr>
                                      <p:to>
                                        <p:strVal val="visible"/>
                                      </p:to>
                                    </p:set>
                                    <p:animEffect transition="in" filter="blinds(vertical)">
                                      <p:cBhvr>
                                        <p:cTn id="121" dur="500"/>
                                        <p:tgtEl>
                                          <p:spTgt spid="88"/>
                                        </p:tgtEl>
                                      </p:cBhvr>
                                    </p:animEffect>
                                  </p:childTnLst>
                                </p:cTn>
                              </p:par>
                              <p:par>
                                <p:cTn id="122" presetID="3" presetClass="entr" presetSubtype="10" fill="hold" grpId="0" nodeType="withEffect">
                                  <p:stCondLst>
                                    <p:cond delay="0"/>
                                  </p:stCondLst>
                                  <p:childTnLst>
                                    <p:set>
                                      <p:cBhvr>
                                        <p:cTn id="123" dur="1" fill="hold">
                                          <p:stCondLst>
                                            <p:cond delay="0"/>
                                          </p:stCondLst>
                                        </p:cTn>
                                        <p:tgtEl>
                                          <p:spTgt spid="89"/>
                                        </p:tgtEl>
                                        <p:attrNameLst>
                                          <p:attrName>style.visibility</p:attrName>
                                        </p:attrNameLst>
                                      </p:cBhvr>
                                      <p:to>
                                        <p:strVal val="visible"/>
                                      </p:to>
                                    </p:set>
                                    <p:animEffect transition="in" filter="blinds(horizontal)">
                                      <p:cBhvr>
                                        <p:cTn id="124" dur="500"/>
                                        <p:tgtEl>
                                          <p:spTgt spid="89"/>
                                        </p:tgtEl>
                                      </p:cBhvr>
                                    </p:animEffect>
                                  </p:childTnLst>
                                </p:cTn>
                              </p:par>
                              <p:par>
                                <p:cTn id="125" presetID="3" presetClass="entr" presetSubtype="10" fill="hold" grpId="0" nodeType="withEffect">
                                  <p:stCondLst>
                                    <p:cond delay="0"/>
                                  </p:stCondLst>
                                  <p:childTnLst>
                                    <p:set>
                                      <p:cBhvr>
                                        <p:cTn id="126" dur="1" fill="hold">
                                          <p:stCondLst>
                                            <p:cond delay="0"/>
                                          </p:stCondLst>
                                        </p:cTn>
                                        <p:tgtEl>
                                          <p:spTgt spid="90"/>
                                        </p:tgtEl>
                                        <p:attrNameLst>
                                          <p:attrName>style.visibility</p:attrName>
                                        </p:attrNameLst>
                                      </p:cBhvr>
                                      <p:to>
                                        <p:strVal val="visible"/>
                                      </p:to>
                                    </p:set>
                                    <p:animEffect transition="in" filter="blinds(horizontal)">
                                      <p:cBhvr>
                                        <p:cTn id="12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60" grpId="0"/>
      <p:bldP spid="46" grpId="0"/>
      <p:bldP spid="50" grpId="0"/>
      <p:bldP spid="51" grpId="0"/>
      <p:bldP spid="52" grpId="0"/>
      <p:bldP spid="53" grpId="0" animBg="1"/>
      <p:bldP spid="54" grpId="0"/>
      <p:bldP spid="65" grpId="0"/>
      <p:bldP spid="71" grpId="0" animBg="1"/>
      <p:bldP spid="72" grpId="0"/>
      <p:bldP spid="75" grpId="0" animBg="1"/>
      <p:bldP spid="76" grpId="0"/>
      <p:bldP spid="77" grpId="0"/>
      <p:bldP spid="78" grpId="0" animBg="1"/>
      <p:bldP spid="78" grpId="1" animBg="1"/>
      <p:bldP spid="79" grpId="0" animBg="1"/>
      <p:bldP spid="79" grpId="1" animBg="1"/>
      <p:bldP spid="86" grpId="0" animBg="1"/>
      <p:bldP spid="86" grpId="1" animBg="1"/>
      <p:bldP spid="87" grpId="0" animBg="1"/>
      <p:bldP spid="89" grpId="0"/>
      <p:bldP spid="90"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3429000" cy="4895603"/>
          </a:xfrm>
        </p:spPr>
        <p:txBody>
          <a:bodyPr>
            <a:normAutofit fontScale="92500"/>
          </a:bodyPr>
          <a:lstStyle/>
          <a:p>
            <a:pPr marL="0" indent="0" algn="ctr">
              <a:buNone/>
            </a:pPr>
            <a:r>
              <a:rPr lang="en-GB" sz="1400" b="1" dirty="0">
                <a:latin typeface="Comic Sans MS" panose="030F0702030302020204" pitchFamily="66" charset="0"/>
              </a:rPr>
              <a:t>You can use the Polar equation to find tangents to a curve that are parallel or perpendicular to the original line</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Find the coordinates and the equations of the tangents to the curve:</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r = asin2</a:t>
            </a:r>
            <a:r>
              <a:rPr lang="el-GR" sz="1400" dirty="0">
                <a:latin typeface="Comic Sans MS" panose="030F0702030302020204" pitchFamily="66" charset="0"/>
              </a:rPr>
              <a:t>θ</a:t>
            </a:r>
            <a:r>
              <a:rPr lang="en-US" sz="1400" dirty="0">
                <a:latin typeface="Comic Sans MS" panose="030F0702030302020204" pitchFamily="66" charset="0"/>
              </a:rPr>
              <a:t>,     0 ≤ </a:t>
            </a:r>
            <a:r>
              <a:rPr lang="el-GR" sz="1400" dirty="0">
                <a:latin typeface="Comic Sans MS" panose="030F0702030302020204" pitchFamily="66" charset="0"/>
              </a:rPr>
              <a:t>θ</a:t>
            </a:r>
            <a:r>
              <a:rPr lang="en-US" sz="1400" dirty="0">
                <a:latin typeface="Comic Sans MS" panose="030F0702030302020204" pitchFamily="66" charset="0"/>
              </a:rPr>
              <a:t> ≤ </a:t>
            </a:r>
            <a:r>
              <a:rPr lang="el-GR" sz="1400" baseline="30000" dirty="0">
                <a:latin typeface="Comic Sans MS" panose="030F0702030302020204" pitchFamily="66" charset="0"/>
              </a:rPr>
              <a:t>π</a:t>
            </a:r>
            <a:r>
              <a:rPr lang="en-US" sz="1400" dirty="0">
                <a:latin typeface="Comic Sans MS" panose="030F0702030302020204" pitchFamily="66" charset="0"/>
              </a:rPr>
              <a:t>/</a:t>
            </a:r>
            <a:r>
              <a:rPr lang="en-US" sz="1400" baseline="-25000" dirty="0">
                <a:latin typeface="Comic Sans MS" panose="030F0702030302020204" pitchFamily="66" charset="0"/>
              </a:rPr>
              <a:t>2</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Where the tangents are:</a:t>
            </a:r>
          </a:p>
          <a:p>
            <a:pPr algn="ctr">
              <a:buAutoNum type="alphaLcParenR"/>
            </a:pPr>
            <a:r>
              <a:rPr lang="en-US" sz="1400" dirty="0">
                <a:latin typeface="Comic Sans MS" panose="030F0702030302020204" pitchFamily="66" charset="0"/>
              </a:rPr>
              <a:t>Parallel to the initial line</a:t>
            </a:r>
          </a:p>
          <a:p>
            <a:pPr algn="ctr">
              <a:buAutoNum type="alphaLcParenR"/>
            </a:pPr>
            <a:r>
              <a:rPr lang="en-US" sz="1400" dirty="0">
                <a:latin typeface="Comic Sans MS" panose="030F0702030302020204" pitchFamily="66" charset="0"/>
              </a:rPr>
              <a:t>Perpendicular to the initial line</a:t>
            </a:r>
          </a:p>
          <a:p>
            <a:pPr algn="ctr">
              <a:buAutoNum type="alphaLcParenR"/>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Give answers to 3 </a:t>
            </a:r>
            <a:r>
              <a:rPr lang="en-US" sz="1400" dirty="0" err="1">
                <a:latin typeface="Comic Sans MS" panose="030F0702030302020204" pitchFamily="66" charset="0"/>
              </a:rPr>
              <a:t>s.f</a:t>
            </a:r>
            <a:r>
              <a:rPr lang="en-US" sz="1400" dirty="0">
                <a:latin typeface="Comic Sans MS" panose="030F0702030302020204" pitchFamily="66" charset="0"/>
              </a:rPr>
              <a:t> where appropriate:</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sym typeface="Wingdings" panose="05000000000000000000" pitchFamily="2" charset="2"/>
              </a:rPr>
              <a:t> Now we need to do the same for the tangents perpendicular to the initial line…</a:t>
            </a:r>
            <a:endParaRPr lang="en-US"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5" name="TextBox 24"/>
              <p:cNvSpPr txBox="1"/>
              <p:nvPr/>
            </p:nvSpPr>
            <p:spPr>
              <a:xfrm>
                <a:off x="1371599" y="16824"/>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𝑑𝑦</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1371599" y="16824"/>
                <a:ext cx="768992" cy="501356"/>
              </a:xfrm>
              <a:prstGeom prst="rect">
                <a:avLst/>
              </a:prstGeom>
              <a:blipFill>
                <a:blip r:embed="rId2"/>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029199" y="11875"/>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𝑑𝑥</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5029199" y="11875"/>
                <a:ext cx="768992" cy="501356"/>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p:cxnSp>
        <p:nvCxnSpPr>
          <p:cNvPr id="27" name="Straight Arrow Connector 26"/>
          <p:cNvCxnSpPr/>
          <p:nvPr/>
        </p:nvCxnSpPr>
        <p:spPr>
          <a:xfrm>
            <a:off x="2133599" y="245424"/>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2590799" y="93024"/>
                <a:ext cx="2371162"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𝑷𝒂𝒓𝒂𝒍𝒍𝒆𝒍</m:t>
                      </m:r>
                      <m:r>
                        <a:rPr lang="en-GB" sz="1400" b="0"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2590799" y="93024"/>
                <a:ext cx="2371162" cy="307777"/>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p:cxnSp>
        <p:nvCxnSpPr>
          <p:cNvPr id="29" name="Straight Arrow Connector 28"/>
          <p:cNvCxnSpPr/>
          <p:nvPr/>
        </p:nvCxnSpPr>
        <p:spPr>
          <a:xfrm>
            <a:off x="5791199" y="240475"/>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8012343" y="482930"/>
                <a:ext cx="113165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𝑥</m:t>
                      </m:r>
                      <m:r>
                        <a:rPr lang="en-GB" sz="1600" b="0" i="1" smtClean="0">
                          <a:latin typeface="Cambria Math"/>
                        </a:rPr>
                        <m:t>=</m:t>
                      </m:r>
                      <m:r>
                        <a:rPr lang="en-GB" sz="1600" b="0" i="1" smtClean="0">
                          <a:latin typeface="Cambria Math"/>
                        </a:rPr>
                        <m:t>𝑟𝑐𝑜𝑠</m:t>
                      </m:r>
                      <m:r>
                        <a:rPr lang="en-GB" sz="1600" b="0" i="1" smtClean="0">
                          <a:latin typeface="Cambria Math"/>
                          <a:ea typeface="Cambria Math"/>
                        </a:rPr>
                        <m:t>𝜃</m:t>
                      </m:r>
                    </m:oMath>
                  </m:oMathPara>
                </a14:m>
                <a:endParaRPr lang="en-GB" sz="1600" dirty="0"/>
              </a:p>
            </p:txBody>
          </p:sp>
        </mc:Choice>
        <mc:Fallback xmlns="">
          <p:sp>
            <p:nvSpPr>
              <p:cNvPr id="30" name="TextBox 29"/>
              <p:cNvSpPr txBox="1">
                <a:spLocks noRot="1" noChangeAspect="1" noMove="1" noResize="1" noEditPoints="1" noAdjustHandles="1" noChangeArrowheads="1" noChangeShapeType="1" noTextEdit="1"/>
              </p:cNvSpPr>
              <p:nvPr/>
            </p:nvSpPr>
            <p:spPr>
              <a:xfrm>
                <a:off x="8012343" y="482930"/>
                <a:ext cx="1131656" cy="338554"/>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8029463" y="863930"/>
                <a:ext cx="111453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𝑦</m:t>
                      </m:r>
                      <m:r>
                        <a:rPr lang="en-GB" sz="1600" b="0" i="1" smtClean="0">
                          <a:latin typeface="Cambria Math"/>
                        </a:rPr>
                        <m:t>=</m:t>
                      </m:r>
                      <m:r>
                        <a:rPr lang="en-GB" sz="1600" b="0" i="1" smtClean="0">
                          <a:latin typeface="Cambria Math"/>
                        </a:rPr>
                        <m:t>𝑟𝑠𝑖𝑛</m:t>
                      </m:r>
                      <m:r>
                        <a:rPr lang="en-GB" sz="1600" b="0" i="1" smtClean="0">
                          <a:latin typeface="Cambria Math"/>
                          <a:ea typeface="Cambria Math"/>
                        </a:rPr>
                        <m:t>𝜃</m:t>
                      </m:r>
                    </m:oMath>
                  </m:oMathPara>
                </a14:m>
                <a:endParaRPr lang="en-GB" sz="1600" dirty="0"/>
              </a:p>
            </p:txBody>
          </p:sp>
        </mc:Choice>
        <mc:Fallback xmlns="">
          <p:sp>
            <p:nvSpPr>
              <p:cNvPr id="31" name="TextBox 30"/>
              <p:cNvSpPr txBox="1">
                <a:spLocks noRot="1" noChangeAspect="1" noMove="1" noResize="1" noEditPoints="1" noAdjustHandles="1" noChangeArrowheads="1" noChangeShapeType="1" noTextEdit="1"/>
              </p:cNvSpPr>
              <p:nvPr/>
            </p:nvSpPr>
            <p:spPr>
              <a:xfrm>
                <a:off x="8029463" y="863930"/>
                <a:ext cx="1114536" cy="338554"/>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248400" y="88075"/>
                <a:ext cx="2895600" cy="30777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𝑷𝒆𝒓𝒑𝒆𝒏𝒅𝒊𝒄𝒖𝒍𝒂𝒓</m:t>
                      </m:r>
                      <m:r>
                        <a:rPr lang="en-US" sz="1400" b="1"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6248400" y="88075"/>
                <a:ext cx="2895600" cy="307777"/>
              </a:xfrm>
              <a:prstGeom prst="rect">
                <a:avLst/>
              </a:prstGeom>
              <a:blipFill>
                <a:blip r:embed="rId7"/>
                <a:stretch>
                  <a:fillRect b="-3636"/>
                </a:stretch>
              </a:blipFill>
              <a:ln w="25400">
                <a:solidFill>
                  <a:schemeClr val="tx1"/>
                </a:solidFill>
              </a:ln>
            </p:spPr>
            <p:txBody>
              <a:bodyPr/>
              <a:lstStyle/>
              <a:p>
                <a:r>
                  <a:rPr lang="en-GB">
                    <a:noFill/>
                  </a:rPr>
                  <a:t> </a:t>
                </a:r>
              </a:p>
            </p:txBody>
          </p:sp>
        </mc:Fallback>
      </mc:AlternateContent>
      <p:pic>
        <p:nvPicPr>
          <p:cNvPr id="43"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4868" t="14783" r="1345" b="38782"/>
          <a:stretch/>
        </p:blipFill>
        <p:spPr bwMode="auto">
          <a:xfrm>
            <a:off x="4572000" y="1371600"/>
            <a:ext cx="3530669"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TextBox 43"/>
          <p:cNvSpPr txBox="1"/>
          <p:nvPr/>
        </p:nvSpPr>
        <p:spPr>
          <a:xfrm>
            <a:off x="3733800" y="3886200"/>
            <a:ext cx="5181600" cy="1384995"/>
          </a:xfrm>
          <a:prstGeom prst="rect">
            <a:avLst/>
          </a:prstGeom>
          <a:noFill/>
        </p:spPr>
        <p:txBody>
          <a:bodyPr wrap="square" rtlCol="0">
            <a:spAutoFit/>
          </a:bodyPr>
          <a:lstStyle/>
          <a:p>
            <a:pPr marL="285750" indent="-285750" algn="ctr">
              <a:buFont typeface="Wingdings"/>
              <a:buChar char="à"/>
            </a:pPr>
            <a:r>
              <a:rPr lang="en-US" sz="1400" dirty="0">
                <a:solidFill>
                  <a:srgbClr val="FF0000"/>
                </a:solidFill>
                <a:latin typeface="Comic Sans MS" panose="030F0702030302020204" pitchFamily="66" charset="0"/>
                <a:sym typeface="Wingdings" panose="05000000000000000000" pitchFamily="2" charset="2"/>
              </a:rPr>
              <a:t>So we now need to find the equations of the tangents that are </a:t>
            </a:r>
            <a:r>
              <a:rPr lang="en-US" sz="1400" u="sng" dirty="0">
                <a:solidFill>
                  <a:srgbClr val="FF0000"/>
                </a:solidFill>
                <a:latin typeface="Comic Sans MS" panose="030F0702030302020204" pitchFamily="66" charset="0"/>
                <a:sym typeface="Wingdings" panose="05000000000000000000" pitchFamily="2" charset="2"/>
              </a:rPr>
              <a:t>perpendicular</a:t>
            </a:r>
            <a:r>
              <a:rPr lang="en-US" sz="1400" dirty="0">
                <a:solidFill>
                  <a:srgbClr val="FF0000"/>
                </a:solidFill>
                <a:latin typeface="Comic Sans MS" panose="030F0702030302020204" pitchFamily="66" charset="0"/>
                <a:sym typeface="Wingdings" panose="05000000000000000000" pitchFamily="2" charset="2"/>
              </a:rPr>
              <a:t> to the initial line</a:t>
            </a:r>
          </a:p>
          <a:p>
            <a:pPr marL="285750" indent="-285750" algn="ctr">
              <a:buFont typeface="Wingdings"/>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US" sz="1400" baseline="30000" dirty="0">
                <a:solidFill>
                  <a:srgbClr val="FF0000"/>
                </a:solidFill>
                <a:latin typeface="Comic Sans MS" panose="030F0702030302020204" pitchFamily="66" charset="0"/>
                <a:sym typeface="Wingdings" panose="05000000000000000000" pitchFamily="2" charset="2"/>
              </a:rPr>
              <a:t>dx</a:t>
            </a:r>
            <a:r>
              <a:rPr lang="en-US" sz="1400" dirty="0">
                <a:solidFill>
                  <a:srgbClr val="FF0000"/>
                </a:solidFill>
                <a:latin typeface="Comic Sans MS" panose="030F0702030302020204" pitchFamily="66" charset="0"/>
                <a:sym typeface="Wingdings" panose="05000000000000000000" pitchFamily="2" charset="2"/>
              </a:rPr>
              <a:t>/</a:t>
            </a:r>
            <a:r>
              <a:rPr lang="en-US" sz="1400" baseline="-25000" dirty="0">
                <a:solidFill>
                  <a:srgbClr val="FF0000"/>
                </a:solidFill>
                <a:latin typeface="Comic Sans MS" panose="030F0702030302020204" pitchFamily="66" charset="0"/>
                <a:sym typeface="Wingdings" panose="05000000000000000000" pitchFamily="2" charset="2"/>
              </a:rPr>
              <a:t>d</a:t>
            </a:r>
            <a:r>
              <a:rPr lang="el-GR" sz="1400" baseline="-25000" dirty="0">
                <a:solidFill>
                  <a:srgbClr val="FF0000"/>
                </a:solidFill>
                <a:latin typeface="Comic Sans MS" panose="030F0702030302020204" pitchFamily="66" charset="0"/>
                <a:sym typeface="Wingdings" panose="05000000000000000000" pitchFamily="2" charset="2"/>
              </a:rPr>
              <a:t>θ</a:t>
            </a:r>
            <a:r>
              <a:rPr lang="en-US" sz="1400" baseline="-25000" dirty="0">
                <a:solidFill>
                  <a:srgbClr val="FF0000"/>
                </a:solidFill>
                <a:latin typeface="Comic Sans MS" panose="030F0702030302020204" pitchFamily="66" charset="0"/>
                <a:sym typeface="Wingdings" panose="05000000000000000000" pitchFamily="2" charset="2"/>
              </a:rPr>
              <a:t> </a:t>
            </a:r>
            <a:r>
              <a:rPr lang="en-US" sz="1400" dirty="0">
                <a:solidFill>
                  <a:srgbClr val="FF0000"/>
                </a:solidFill>
                <a:latin typeface="Comic Sans MS" panose="030F0702030302020204" pitchFamily="66" charset="0"/>
                <a:sym typeface="Wingdings" panose="05000000000000000000" pitchFamily="2" charset="2"/>
              </a:rPr>
              <a:t>= 0</a:t>
            </a:r>
          </a:p>
          <a:p>
            <a:pPr marL="285750" indent="-285750" algn="ctr">
              <a:buFont typeface="Wingdings"/>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US" sz="1400" dirty="0">
                <a:solidFill>
                  <a:srgbClr val="FF0000"/>
                </a:solidFill>
                <a:latin typeface="Comic Sans MS" panose="030F0702030302020204" pitchFamily="66" charset="0"/>
                <a:sym typeface="Wingdings" panose="05000000000000000000" pitchFamily="2" charset="2"/>
              </a:rPr>
              <a:t>We will need to find an expression for x in terms of </a:t>
            </a:r>
            <a:r>
              <a:rPr lang="el-GR" sz="1400" dirty="0">
                <a:solidFill>
                  <a:srgbClr val="FF0000"/>
                </a:solidFill>
                <a:latin typeface="Comic Sans MS" panose="030F0702030302020204" pitchFamily="66" charset="0"/>
                <a:sym typeface="Wingdings" panose="05000000000000000000" pitchFamily="2" charset="2"/>
              </a:rPr>
              <a:t>θ</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6" name="TextBox 15"/>
              <p:cNvSpPr txBox="1"/>
              <p:nvPr/>
            </p:nvSpPr>
            <p:spPr>
              <a:xfrm>
                <a:off x="4038600" y="5562600"/>
                <a:ext cx="1014893"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𝑥</m:t>
                      </m:r>
                      <m:r>
                        <a:rPr lang="en-GB" sz="1400" b="0" i="1" smtClean="0">
                          <a:latin typeface="Cambria Math"/>
                        </a:rPr>
                        <m:t>=</m:t>
                      </m:r>
                      <m:r>
                        <a:rPr lang="en-GB" sz="1400" b="0" i="1" smtClean="0">
                          <a:latin typeface="Cambria Math"/>
                        </a:rPr>
                        <m:t>𝑟𝑐𝑜𝑠</m:t>
                      </m:r>
                      <m:r>
                        <a:rPr lang="en-GB" sz="1400" b="0" i="1" smtClean="0">
                          <a:latin typeface="Cambria Math"/>
                          <a:ea typeface="Cambria Math"/>
                        </a:rPr>
                        <m:t>𝜃</m:t>
                      </m:r>
                    </m:oMath>
                  </m:oMathPara>
                </a14:m>
                <a:endParaRPr lang="en-GB" sz="1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038600" y="5562600"/>
                <a:ext cx="1014893" cy="307777"/>
              </a:xfrm>
              <a:prstGeom prst="rect">
                <a:avLst/>
              </a:prstGeom>
              <a:blipFill>
                <a:blip r:embed="rId9"/>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038600" y="6019800"/>
                <a:ext cx="1471750"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𝑥</m:t>
                      </m:r>
                      <m:r>
                        <a:rPr lang="en-GB" sz="1400" b="0" i="1" smtClean="0">
                          <a:latin typeface="Cambria Math"/>
                        </a:rPr>
                        <m:t>=</m:t>
                      </m:r>
                      <m:r>
                        <a:rPr lang="en-US" sz="1400" b="0" i="1" smtClean="0">
                          <a:latin typeface="Cambria Math"/>
                        </a:rPr>
                        <m:t>𝑎𝑠𝑖𝑛</m:t>
                      </m:r>
                      <m:r>
                        <a:rPr lang="en-US" sz="1400" b="0" i="1" smtClean="0">
                          <a:latin typeface="Cambria Math"/>
                        </a:rPr>
                        <m:t>2</m:t>
                      </m:r>
                      <m:r>
                        <a:rPr lang="en-US" sz="1400" b="0" i="1" smtClean="0">
                          <a:latin typeface="Cambria Math"/>
                          <a:ea typeface="Cambria Math"/>
                        </a:rPr>
                        <m:t>𝜃</m:t>
                      </m:r>
                      <m:r>
                        <a:rPr lang="en-GB" sz="1400" b="0" i="1" smtClean="0">
                          <a:latin typeface="Cambria Math"/>
                          <a:ea typeface="Cambria Math"/>
                        </a:rPr>
                        <m:t>𝑐𝑜𝑠</m:t>
                      </m:r>
                      <m:r>
                        <a:rPr lang="en-GB" sz="1400" b="0" i="1" smtClean="0">
                          <a:latin typeface="Cambria Math"/>
                          <a:ea typeface="Cambria Math"/>
                        </a:rPr>
                        <m:t>𝜃</m:t>
                      </m:r>
                    </m:oMath>
                  </m:oMathPara>
                </a14:m>
                <a:endParaRPr lang="en-GB" sz="1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4038600" y="6019800"/>
                <a:ext cx="1471750" cy="307777"/>
              </a:xfrm>
              <a:prstGeom prst="rect">
                <a:avLst/>
              </a:prstGeom>
              <a:blipFill>
                <a:blip r:embed="rId10"/>
                <a:stretch>
                  <a:fillRect/>
                </a:stretch>
              </a:blipFill>
              <a:ln w="25400">
                <a:noFill/>
              </a:ln>
            </p:spPr>
            <p:txBody>
              <a:bodyPr/>
              <a:lstStyle/>
              <a:p>
                <a:r>
                  <a:rPr lang="en-GB">
                    <a:noFill/>
                  </a:rPr>
                  <a:t> </a:t>
                </a:r>
              </a:p>
            </p:txBody>
          </p:sp>
        </mc:Fallback>
      </mc:AlternateContent>
      <p:sp>
        <p:nvSpPr>
          <p:cNvPr id="18" name="Arc 17"/>
          <p:cNvSpPr/>
          <p:nvPr/>
        </p:nvSpPr>
        <p:spPr>
          <a:xfrm>
            <a:off x="5334000" y="5715000"/>
            <a:ext cx="352302" cy="488867"/>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TextBox 18"/>
          <p:cNvSpPr txBox="1"/>
          <p:nvPr/>
        </p:nvSpPr>
        <p:spPr>
          <a:xfrm>
            <a:off x="5562600" y="5715000"/>
            <a:ext cx="1981200"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Substitute the expression for r in</a:t>
            </a:r>
          </a:p>
        </p:txBody>
      </p:sp>
      <p:sp>
        <p:nvSpPr>
          <p:cNvPr id="21" name="Rectangle 20"/>
          <p:cNvSpPr/>
          <p:nvPr/>
        </p:nvSpPr>
        <p:spPr>
          <a:xfrm>
            <a:off x="4449288" y="5605153"/>
            <a:ext cx="158338" cy="225631"/>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471059" y="6042561"/>
            <a:ext cx="575954" cy="275112"/>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858980" y="3340425"/>
            <a:ext cx="898567" cy="29490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タイトル 1">
            <a:extLst>
              <a:ext uri="{FF2B5EF4-FFF2-40B4-BE49-F238E27FC236}">
                <a16:creationId xmlns:a16="http://schemas.microsoft.com/office/drawing/2014/main" id="{7DF83232-A365-4547-AA50-39F24463CEB9}"/>
              </a:ext>
            </a:extLst>
          </p:cNvPr>
          <p:cNvSpPr>
            <a:spLocks noGrp="1"/>
          </p:cNvSpPr>
          <p:nvPr>
            <p:ph type="title"/>
          </p:nvPr>
        </p:nvSpPr>
        <p:spPr>
          <a:xfrm>
            <a:off x="628650" y="304281"/>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33" name="テキスト ボックス 32">
            <a:extLst>
              <a:ext uri="{FF2B5EF4-FFF2-40B4-BE49-F238E27FC236}">
                <a16:creationId xmlns:a16="http://schemas.microsoft.com/office/drawing/2014/main" id="{4516152A-FCF9-4502-ACAE-FA19584FC07F}"/>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5D</a:t>
            </a:r>
            <a:endParaRPr lang="en-GB" dirty="0">
              <a:latin typeface="Comic Sans MS" panose="030F0702030302020204" pitchFamily="66" charset="0"/>
            </a:endParaRPr>
          </a:p>
        </p:txBody>
      </p:sp>
    </p:spTree>
    <p:extLst>
      <p:ext uri="{BB962C8B-B14F-4D97-AF65-F5344CB8AC3E}">
        <p14:creationId xmlns:p14="http://schemas.microsoft.com/office/powerpoint/2010/main" val="332864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animEffect transition="in" filter="blinds(horizontal)">
                                      <p:cBhvr>
                                        <p:cTn id="7" dur="500"/>
                                        <p:tgtEl>
                                          <p:spTgt spid="3">
                                            <p:txEl>
                                              <p:pRg st="12" end="1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4">
                                            <p:txEl>
                                              <p:pRg st="0" end="0"/>
                                            </p:txEl>
                                          </p:spTgt>
                                        </p:tgtEl>
                                        <p:attrNameLst>
                                          <p:attrName>style.visibility</p:attrName>
                                        </p:attrNameLst>
                                      </p:cBhvr>
                                      <p:to>
                                        <p:strVal val="visible"/>
                                      </p:to>
                                    </p:set>
                                    <p:animEffect transition="in" filter="blinds(horizontal)">
                                      <p:cBhvr>
                                        <p:cTn id="12" dur="500"/>
                                        <p:tgtEl>
                                          <p:spTgt spid="4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4">
                                            <p:txEl>
                                              <p:pRg st="2" end="2"/>
                                            </p:txEl>
                                          </p:spTgt>
                                        </p:tgtEl>
                                        <p:attrNameLst>
                                          <p:attrName>style.visibility</p:attrName>
                                        </p:attrNameLst>
                                      </p:cBhvr>
                                      <p:to>
                                        <p:strVal val="visible"/>
                                      </p:to>
                                    </p:set>
                                    <p:animEffect transition="in" filter="blinds(horizontal)">
                                      <p:cBhvr>
                                        <p:cTn id="17" dur="500"/>
                                        <p:tgtEl>
                                          <p:spTgt spid="4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4">
                                            <p:txEl>
                                              <p:pRg st="4" end="4"/>
                                            </p:txEl>
                                          </p:spTgt>
                                        </p:tgtEl>
                                        <p:attrNameLst>
                                          <p:attrName>style.visibility</p:attrName>
                                        </p:attrNameLst>
                                      </p:cBhvr>
                                      <p:to>
                                        <p:strVal val="visible"/>
                                      </p:to>
                                    </p:set>
                                    <p:animEffect transition="in" filter="blinds(horizontal)">
                                      <p:cBhvr>
                                        <p:cTn id="22" dur="500"/>
                                        <p:tgtEl>
                                          <p:spTgt spid="4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linds(horizont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linds(horizontal)">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linds(horizontal)">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linds(horizontal)">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xit" presetSubtype="10" fill="hold" grpId="1" nodeType="clickEffect">
                                  <p:stCondLst>
                                    <p:cond delay="0"/>
                                  </p:stCondLst>
                                  <p:childTnLst>
                                    <p:animEffect transition="out" filter="blinds(horizontal)">
                                      <p:cBhvr>
                                        <p:cTn id="61" dur="500"/>
                                        <p:tgtEl>
                                          <p:spTgt spid="21"/>
                                        </p:tgtEl>
                                      </p:cBhvr>
                                    </p:animEffect>
                                    <p:set>
                                      <p:cBhvr>
                                        <p:cTn id="62" dur="1" fill="hold">
                                          <p:stCondLst>
                                            <p:cond delay="499"/>
                                          </p:stCondLst>
                                        </p:cTn>
                                        <p:tgtEl>
                                          <p:spTgt spid="21"/>
                                        </p:tgtEl>
                                        <p:attrNameLst>
                                          <p:attrName>style.visibility</p:attrName>
                                        </p:attrNameLst>
                                      </p:cBhvr>
                                      <p:to>
                                        <p:strVal val="hidden"/>
                                      </p:to>
                                    </p:set>
                                  </p:childTnLst>
                                </p:cTn>
                              </p:par>
                              <p:par>
                                <p:cTn id="63" presetID="3" presetClass="exit" presetSubtype="10" fill="hold" grpId="1" nodeType="withEffect">
                                  <p:stCondLst>
                                    <p:cond delay="0"/>
                                  </p:stCondLst>
                                  <p:childTnLst>
                                    <p:animEffect transition="out" filter="blinds(horizontal)">
                                      <p:cBhvr>
                                        <p:cTn id="64" dur="500"/>
                                        <p:tgtEl>
                                          <p:spTgt spid="22"/>
                                        </p:tgtEl>
                                      </p:cBhvr>
                                    </p:animEffect>
                                    <p:set>
                                      <p:cBhvr>
                                        <p:cTn id="65" dur="1" fill="hold">
                                          <p:stCondLst>
                                            <p:cond delay="499"/>
                                          </p:stCondLst>
                                        </p:cTn>
                                        <p:tgtEl>
                                          <p:spTgt spid="22"/>
                                        </p:tgtEl>
                                        <p:attrNameLst>
                                          <p:attrName>style.visibility</p:attrName>
                                        </p:attrNameLst>
                                      </p:cBhvr>
                                      <p:to>
                                        <p:strVal val="hidden"/>
                                      </p:to>
                                    </p:set>
                                  </p:childTnLst>
                                </p:cTn>
                              </p:par>
                              <p:par>
                                <p:cTn id="66" presetID="3" presetClass="exit" presetSubtype="10" fill="hold" grpId="1" nodeType="withEffect">
                                  <p:stCondLst>
                                    <p:cond delay="0"/>
                                  </p:stCondLst>
                                  <p:childTnLst>
                                    <p:animEffect transition="out" filter="blinds(horizontal)">
                                      <p:cBhvr>
                                        <p:cTn id="67" dur="500"/>
                                        <p:tgtEl>
                                          <p:spTgt spid="23"/>
                                        </p:tgtEl>
                                      </p:cBhvr>
                                    </p:animEffect>
                                    <p:set>
                                      <p:cBhvr>
                                        <p:cTn id="68"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animBg="1"/>
      <p:bldP spid="19" grpId="0"/>
      <p:bldP spid="21" grpId="0" animBg="1"/>
      <p:bldP spid="21" grpId="1" animBg="1"/>
      <p:bldP spid="22" grpId="0" animBg="1"/>
      <p:bldP spid="22" grpId="1" animBg="1"/>
      <p:bldP spid="23" grpId="0" animBg="1"/>
      <p:bldP spid="23" grpId="1"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3429000" cy="4614169"/>
          </a:xfrm>
        </p:spPr>
        <p:txBody>
          <a:bodyPr>
            <a:normAutofit fontScale="92500"/>
          </a:bodyPr>
          <a:lstStyle/>
          <a:p>
            <a:pPr marL="0" indent="0" algn="ctr">
              <a:buNone/>
            </a:pPr>
            <a:r>
              <a:rPr lang="en-GB" sz="1400" b="1" dirty="0">
                <a:latin typeface="Comic Sans MS" panose="030F0702030302020204" pitchFamily="66" charset="0"/>
              </a:rPr>
              <a:t>You can use the Polar equation to find tangents to a curve that are parallel or perpendicular to the original line</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Find the coordinates and the equations of the tangents to the curve:</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r = asin2</a:t>
            </a:r>
            <a:r>
              <a:rPr lang="el-GR" sz="1400" dirty="0">
                <a:latin typeface="Comic Sans MS" panose="030F0702030302020204" pitchFamily="66" charset="0"/>
              </a:rPr>
              <a:t>θ</a:t>
            </a:r>
            <a:r>
              <a:rPr lang="en-US" sz="1400" dirty="0">
                <a:latin typeface="Comic Sans MS" panose="030F0702030302020204" pitchFamily="66" charset="0"/>
              </a:rPr>
              <a:t>,     0 ≤ </a:t>
            </a:r>
            <a:r>
              <a:rPr lang="el-GR" sz="1400" dirty="0">
                <a:latin typeface="Comic Sans MS" panose="030F0702030302020204" pitchFamily="66" charset="0"/>
              </a:rPr>
              <a:t>θ</a:t>
            </a:r>
            <a:r>
              <a:rPr lang="en-US" sz="1400" dirty="0">
                <a:latin typeface="Comic Sans MS" panose="030F0702030302020204" pitchFamily="66" charset="0"/>
              </a:rPr>
              <a:t> ≤ </a:t>
            </a:r>
            <a:r>
              <a:rPr lang="el-GR" sz="1400" baseline="30000" dirty="0">
                <a:latin typeface="Comic Sans MS" panose="030F0702030302020204" pitchFamily="66" charset="0"/>
              </a:rPr>
              <a:t>π</a:t>
            </a:r>
            <a:r>
              <a:rPr lang="en-US" sz="1400" dirty="0">
                <a:latin typeface="Comic Sans MS" panose="030F0702030302020204" pitchFamily="66" charset="0"/>
              </a:rPr>
              <a:t>/</a:t>
            </a:r>
            <a:r>
              <a:rPr lang="en-US" sz="1400" baseline="-25000" dirty="0">
                <a:latin typeface="Comic Sans MS" panose="030F0702030302020204" pitchFamily="66" charset="0"/>
              </a:rPr>
              <a:t>2</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Where the tangents are:</a:t>
            </a:r>
          </a:p>
          <a:p>
            <a:pPr algn="ctr">
              <a:buAutoNum type="alphaLcParenR"/>
            </a:pPr>
            <a:r>
              <a:rPr lang="en-US" sz="1400" dirty="0">
                <a:latin typeface="Comic Sans MS" panose="030F0702030302020204" pitchFamily="66" charset="0"/>
              </a:rPr>
              <a:t>Parallel to the initial line</a:t>
            </a:r>
          </a:p>
          <a:p>
            <a:pPr algn="ctr">
              <a:buAutoNum type="alphaLcParenR"/>
            </a:pPr>
            <a:r>
              <a:rPr lang="en-US" sz="1400" dirty="0">
                <a:latin typeface="Comic Sans MS" panose="030F0702030302020204" pitchFamily="66" charset="0"/>
              </a:rPr>
              <a:t>Perpendicular to the initial line</a:t>
            </a:r>
          </a:p>
          <a:p>
            <a:pPr algn="ctr">
              <a:buAutoNum type="alphaLcParenR"/>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Give answers to 3 </a:t>
            </a:r>
            <a:r>
              <a:rPr lang="en-US" sz="1400" dirty="0" err="1">
                <a:latin typeface="Comic Sans MS" panose="030F0702030302020204" pitchFamily="66" charset="0"/>
              </a:rPr>
              <a:t>s.f</a:t>
            </a:r>
            <a:r>
              <a:rPr lang="en-US" sz="1400" dirty="0">
                <a:latin typeface="Comic Sans MS" panose="030F0702030302020204" pitchFamily="66" charset="0"/>
              </a:rPr>
              <a:t> where appropriate:</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sym typeface="Wingdings" panose="05000000000000000000" pitchFamily="2" charset="2"/>
              </a:rPr>
              <a:t> Now we can differentiate </a:t>
            </a:r>
            <a:endParaRPr lang="en-US"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8" name="TextBox 17"/>
              <p:cNvSpPr txBox="1"/>
              <p:nvPr/>
            </p:nvSpPr>
            <p:spPr>
              <a:xfrm>
                <a:off x="3878283" y="1500250"/>
                <a:ext cx="1416478" cy="27699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𝑥</m:t>
                      </m:r>
                      <m:r>
                        <a:rPr lang="en-GB" sz="1200" b="0" i="1" smtClean="0">
                          <a:latin typeface="Cambria Math"/>
                        </a:rPr>
                        <m:t>=</m:t>
                      </m:r>
                      <m:r>
                        <a:rPr lang="en-US" sz="1200" b="0" i="1" smtClean="0">
                          <a:latin typeface="Cambria Math"/>
                        </a:rPr>
                        <m:t>𝑎</m:t>
                      </m:r>
                      <m:r>
                        <a:rPr lang="en-US" sz="1200" b="0" i="1" smtClean="0">
                          <a:latin typeface="Cambria Math"/>
                        </a:rPr>
                        <m:t>(</m:t>
                      </m:r>
                      <m:r>
                        <a:rPr lang="en-US" sz="1200" b="0" i="1" smtClean="0">
                          <a:latin typeface="Cambria Math"/>
                        </a:rPr>
                        <m:t>𝑠𝑖𝑛</m:t>
                      </m:r>
                      <m:r>
                        <a:rPr lang="en-US" sz="1200" b="0" i="1" smtClean="0">
                          <a:latin typeface="Cambria Math"/>
                        </a:rPr>
                        <m:t>2</m:t>
                      </m:r>
                      <m:r>
                        <a:rPr lang="en-US" sz="1200" b="0" i="1" smtClean="0">
                          <a:latin typeface="Cambria Math"/>
                          <a:ea typeface="Cambria Math"/>
                        </a:rPr>
                        <m:t>𝜃</m:t>
                      </m:r>
                      <m:r>
                        <a:rPr lang="en-GB" sz="1200" b="0" i="1" smtClean="0">
                          <a:latin typeface="Cambria Math"/>
                          <a:ea typeface="Cambria Math"/>
                        </a:rPr>
                        <m:t>𝑐𝑜𝑠</m:t>
                      </m:r>
                      <m:r>
                        <a:rPr lang="en-GB" sz="1200" b="0" i="1" smtClean="0">
                          <a:latin typeface="Cambria Math"/>
                          <a:ea typeface="Cambria Math"/>
                        </a:rPr>
                        <m:t>𝜃</m:t>
                      </m:r>
                      <m:r>
                        <a:rPr lang="en-US" sz="1200" b="0" i="1" smtClean="0">
                          <a:latin typeface="Cambria Math"/>
                          <a:ea typeface="Cambria Math"/>
                        </a:rPr>
                        <m:t>)</m:t>
                      </m:r>
                    </m:oMath>
                  </m:oMathPara>
                </a14:m>
                <a:endParaRPr lang="en-GB" sz="1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3878283" y="1500250"/>
                <a:ext cx="1416478" cy="276999"/>
              </a:xfrm>
              <a:prstGeom prst="rect">
                <a:avLst/>
              </a:prstGeom>
              <a:blipFill>
                <a:blip r:embed="rId2"/>
                <a:stretch>
                  <a:fillRect b="-6522"/>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1371599" y="16824"/>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𝑑𝑦</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1371599" y="16824"/>
                <a:ext cx="768992" cy="501356"/>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029199" y="11875"/>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𝑑𝑥</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5029199" y="11875"/>
                <a:ext cx="768992" cy="501356"/>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p:cxnSp>
        <p:nvCxnSpPr>
          <p:cNvPr id="27" name="Straight Arrow Connector 26"/>
          <p:cNvCxnSpPr/>
          <p:nvPr/>
        </p:nvCxnSpPr>
        <p:spPr>
          <a:xfrm>
            <a:off x="2133599" y="245424"/>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2590799" y="93024"/>
                <a:ext cx="2371162"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𝑷𝒂𝒓𝒂𝒍𝒍𝒆𝒍</m:t>
                      </m:r>
                      <m:r>
                        <a:rPr lang="en-GB" sz="1400" b="0"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2590799" y="93024"/>
                <a:ext cx="2371162" cy="307777"/>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p:cxnSp>
        <p:nvCxnSpPr>
          <p:cNvPr id="29" name="Straight Arrow Connector 28"/>
          <p:cNvCxnSpPr/>
          <p:nvPr/>
        </p:nvCxnSpPr>
        <p:spPr>
          <a:xfrm>
            <a:off x="5791199" y="240475"/>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8012343" y="482930"/>
                <a:ext cx="113165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𝑥</m:t>
                      </m:r>
                      <m:r>
                        <a:rPr lang="en-GB" sz="1600" b="0" i="1" smtClean="0">
                          <a:latin typeface="Cambria Math"/>
                        </a:rPr>
                        <m:t>=</m:t>
                      </m:r>
                      <m:r>
                        <a:rPr lang="en-GB" sz="1600" b="0" i="1" smtClean="0">
                          <a:latin typeface="Cambria Math"/>
                        </a:rPr>
                        <m:t>𝑟𝑐𝑜𝑠</m:t>
                      </m:r>
                      <m:r>
                        <a:rPr lang="en-GB" sz="1600" b="0" i="1" smtClean="0">
                          <a:latin typeface="Cambria Math"/>
                          <a:ea typeface="Cambria Math"/>
                        </a:rPr>
                        <m:t>𝜃</m:t>
                      </m:r>
                    </m:oMath>
                  </m:oMathPara>
                </a14:m>
                <a:endParaRPr lang="en-GB" sz="1600" dirty="0"/>
              </a:p>
            </p:txBody>
          </p:sp>
        </mc:Choice>
        <mc:Fallback xmlns="">
          <p:sp>
            <p:nvSpPr>
              <p:cNvPr id="30" name="TextBox 29"/>
              <p:cNvSpPr txBox="1">
                <a:spLocks noRot="1" noChangeAspect="1" noMove="1" noResize="1" noEditPoints="1" noAdjustHandles="1" noChangeArrowheads="1" noChangeShapeType="1" noTextEdit="1"/>
              </p:cNvSpPr>
              <p:nvPr/>
            </p:nvSpPr>
            <p:spPr>
              <a:xfrm>
                <a:off x="8012343" y="482930"/>
                <a:ext cx="1131656" cy="338554"/>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8029463" y="863930"/>
                <a:ext cx="111453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𝑦</m:t>
                      </m:r>
                      <m:r>
                        <a:rPr lang="en-GB" sz="1600" b="0" i="1" smtClean="0">
                          <a:latin typeface="Cambria Math"/>
                        </a:rPr>
                        <m:t>=</m:t>
                      </m:r>
                      <m:r>
                        <a:rPr lang="en-GB" sz="1600" b="0" i="1" smtClean="0">
                          <a:latin typeface="Cambria Math"/>
                        </a:rPr>
                        <m:t>𝑟𝑠𝑖𝑛</m:t>
                      </m:r>
                      <m:r>
                        <a:rPr lang="en-GB" sz="1600" b="0" i="1" smtClean="0">
                          <a:latin typeface="Cambria Math"/>
                          <a:ea typeface="Cambria Math"/>
                        </a:rPr>
                        <m:t>𝜃</m:t>
                      </m:r>
                    </m:oMath>
                  </m:oMathPara>
                </a14:m>
                <a:endParaRPr lang="en-GB" sz="1600" dirty="0"/>
              </a:p>
            </p:txBody>
          </p:sp>
        </mc:Choice>
        <mc:Fallback xmlns="">
          <p:sp>
            <p:nvSpPr>
              <p:cNvPr id="31" name="TextBox 30"/>
              <p:cNvSpPr txBox="1">
                <a:spLocks noRot="1" noChangeAspect="1" noMove="1" noResize="1" noEditPoints="1" noAdjustHandles="1" noChangeArrowheads="1" noChangeShapeType="1" noTextEdit="1"/>
              </p:cNvSpPr>
              <p:nvPr/>
            </p:nvSpPr>
            <p:spPr>
              <a:xfrm>
                <a:off x="8029463" y="863930"/>
                <a:ext cx="1114536" cy="338554"/>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248400" y="88075"/>
                <a:ext cx="2895600" cy="30777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𝑷𝒆𝒓𝒑𝒆𝒏𝒅𝒊𝒄𝒖𝒍𝒂𝒓</m:t>
                      </m:r>
                      <m:r>
                        <a:rPr lang="en-US" sz="1400" b="1"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6248400" y="88075"/>
                <a:ext cx="2895600" cy="307777"/>
              </a:xfrm>
              <a:prstGeom prst="rect">
                <a:avLst/>
              </a:prstGeom>
              <a:blipFill>
                <a:blip r:embed="rId8"/>
                <a:stretch>
                  <a:fillRect b="-3636"/>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3725883" y="1838696"/>
                <a:ext cx="685800" cy="442942"/>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200" b="0" i="1" smtClean="0">
                              <a:latin typeface="Cambria Math" panose="02040503050406030204" pitchFamily="18" charset="0"/>
                            </a:rPr>
                          </m:ctrlPr>
                        </m:fPr>
                        <m:num>
                          <m:r>
                            <a:rPr lang="en-US" sz="1200" b="0" i="1" smtClean="0">
                              <a:latin typeface="Cambria Math"/>
                            </a:rPr>
                            <m:t>𝑑𝑦</m:t>
                          </m:r>
                        </m:num>
                        <m:den>
                          <m:r>
                            <a:rPr lang="en-US" sz="1200" b="0" i="1" smtClean="0">
                              <a:latin typeface="Cambria Math"/>
                            </a:rPr>
                            <m:t>𝑑</m:t>
                          </m:r>
                          <m:r>
                            <a:rPr lang="en-US" sz="1200" b="0" i="1" smtClean="0">
                              <a:latin typeface="Cambria Math"/>
                              <a:ea typeface="Cambria Math"/>
                            </a:rPr>
                            <m:t>𝜃</m:t>
                          </m:r>
                        </m:den>
                      </m:f>
                      <m:r>
                        <a:rPr lang="en-GB" sz="1200" b="0" i="1" smtClean="0">
                          <a:latin typeface="Cambria Math"/>
                        </a:rPr>
                        <m:t>=</m:t>
                      </m:r>
                    </m:oMath>
                  </m:oMathPara>
                </a14:m>
                <a:endParaRPr lang="en-GB" sz="1200" dirty="0"/>
              </a:p>
            </p:txBody>
          </p:sp>
        </mc:Choice>
        <mc:Fallback xmlns="">
          <p:sp>
            <p:nvSpPr>
              <p:cNvPr id="33" name="TextBox 32"/>
              <p:cNvSpPr txBox="1">
                <a:spLocks noRot="1" noChangeAspect="1" noMove="1" noResize="1" noEditPoints="1" noAdjustHandles="1" noChangeArrowheads="1" noChangeShapeType="1" noTextEdit="1"/>
              </p:cNvSpPr>
              <p:nvPr/>
            </p:nvSpPr>
            <p:spPr>
              <a:xfrm>
                <a:off x="3725883" y="1838696"/>
                <a:ext cx="685800" cy="442942"/>
              </a:xfrm>
              <a:prstGeom prst="rect">
                <a:avLst/>
              </a:prstGeom>
              <a:blipFill>
                <a:blip r:embed="rId9"/>
                <a:stretch>
                  <a:fillRect b="-2778"/>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5211604" y="1946901"/>
                <a:ext cx="1045158" cy="27699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m:t>
                      </m:r>
                      <m:r>
                        <a:rPr lang="en-US" sz="1200" b="0" i="1" smtClean="0">
                          <a:latin typeface="Cambria Math"/>
                        </a:rPr>
                        <m:t> </m:t>
                      </m:r>
                      <m:r>
                        <a:rPr lang="en-GB" sz="1200" b="0" i="1" smtClean="0">
                          <a:latin typeface="Cambria Math"/>
                        </a:rPr>
                        <m:t>𝑠𝑖𝑛</m:t>
                      </m:r>
                      <m:r>
                        <a:rPr lang="en-US" sz="1200" b="0" i="1" smtClean="0">
                          <a:latin typeface="Cambria Math"/>
                        </a:rPr>
                        <m:t>2</m:t>
                      </m:r>
                      <m:r>
                        <a:rPr lang="en-US" sz="1200" b="0" i="1" smtClean="0">
                          <a:latin typeface="Cambria Math"/>
                          <a:ea typeface="Cambria Math"/>
                        </a:rPr>
                        <m:t>𝜃</m:t>
                      </m:r>
                      <m:r>
                        <a:rPr lang="en-US" sz="1200" b="0" i="1" smtClean="0">
                          <a:latin typeface="Cambria Math"/>
                          <a:ea typeface="Cambria Math"/>
                        </a:rPr>
                        <m:t>𝑠𝑖𝑛</m:t>
                      </m:r>
                      <m:r>
                        <a:rPr lang="en-US" sz="1200" b="0" i="1" smtClean="0">
                          <a:latin typeface="Cambria Math"/>
                          <a:ea typeface="Cambria Math"/>
                        </a:rPr>
                        <m:t>𝜃</m:t>
                      </m:r>
                    </m:oMath>
                  </m:oMathPara>
                </a14:m>
                <a:endParaRPr lang="en-GB" sz="1200" dirty="0"/>
              </a:p>
            </p:txBody>
          </p:sp>
        </mc:Choice>
        <mc:Fallback xmlns="">
          <p:sp>
            <p:nvSpPr>
              <p:cNvPr id="34" name="TextBox 33"/>
              <p:cNvSpPr txBox="1">
                <a:spLocks noRot="1" noChangeAspect="1" noMove="1" noResize="1" noEditPoints="1" noAdjustHandles="1" noChangeArrowheads="1" noChangeShapeType="1" noTextEdit="1"/>
              </p:cNvSpPr>
              <p:nvPr/>
            </p:nvSpPr>
            <p:spPr>
              <a:xfrm>
                <a:off x="5211604" y="1946901"/>
                <a:ext cx="1045158" cy="276999"/>
              </a:xfrm>
              <a:prstGeom prst="rect">
                <a:avLst/>
              </a:prstGeom>
              <a:blipFill>
                <a:blip r:embed="rId10"/>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402450" y="1945236"/>
                <a:ext cx="960109"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2</m:t>
                      </m:r>
                      <m:r>
                        <a:rPr lang="en-GB" sz="1200" b="0" i="1" smtClean="0">
                          <a:latin typeface="Cambria Math"/>
                        </a:rPr>
                        <m:t>𝑐𝑜𝑠</m:t>
                      </m:r>
                      <m:r>
                        <a:rPr lang="en-US" sz="1200" b="0" i="1" smtClean="0">
                          <a:latin typeface="Cambria Math"/>
                        </a:rPr>
                        <m:t>2</m:t>
                      </m:r>
                      <m:r>
                        <a:rPr lang="en-US" sz="1200" b="0" i="1" smtClean="0">
                          <a:latin typeface="Cambria Math"/>
                          <a:ea typeface="Cambria Math"/>
                        </a:rPr>
                        <m:t>𝜃</m:t>
                      </m:r>
                      <m:r>
                        <a:rPr lang="en-US" sz="1200" b="0" i="1" smtClean="0">
                          <a:latin typeface="Cambria Math"/>
                          <a:ea typeface="Cambria Math"/>
                        </a:rPr>
                        <m:t>𝑐𝑜𝑠</m:t>
                      </m:r>
                      <m:r>
                        <a:rPr lang="en-US" sz="1200" b="0" i="1" smtClean="0">
                          <a:latin typeface="Cambria Math"/>
                          <a:ea typeface="Cambria Math"/>
                        </a:rPr>
                        <m:t>𝜃</m:t>
                      </m:r>
                    </m:oMath>
                  </m:oMathPara>
                </a14:m>
                <a:endParaRPr lang="en-GB"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402450" y="1945236"/>
                <a:ext cx="960109" cy="276999"/>
              </a:xfrm>
              <a:prstGeom prst="rect">
                <a:avLst/>
              </a:prstGeom>
              <a:blipFill>
                <a:blip r:embed="rId11"/>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4191000" y="1938646"/>
                <a:ext cx="4572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𝑎</m:t>
                      </m:r>
                      <m:r>
                        <a:rPr lang="en-US" sz="1200" b="0" i="1" smtClean="0">
                          <a:latin typeface="Cambria Math"/>
                        </a:rPr>
                        <m:t>(</m:t>
                      </m:r>
                    </m:oMath>
                  </m:oMathPara>
                </a14:m>
                <a:endParaRPr lang="en-GB" sz="1200" dirty="0"/>
              </a:p>
            </p:txBody>
          </p:sp>
        </mc:Choice>
        <mc:Fallback xmlns="">
          <p:sp>
            <p:nvSpPr>
              <p:cNvPr id="43" name="TextBox 42"/>
              <p:cNvSpPr txBox="1">
                <a:spLocks noRot="1" noChangeAspect="1" noMove="1" noResize="1" noEditPoints="1" noAdjustHandles="1" noChangeArrowheads="1" noChangeShapeType="1" noTextEdit="1"/>
              </p:cNvSpPr>
              <p:nvPr/>
            </p:nvSpPr>
            <p:spPr>
              <a:xfrm>
                <a:off x="4191000" y="1938646"/>
                <a:ext cx="457200" cy="276999"/>
              </a:xfrm>
              <a:prstGeom prst="rect">
                <a:avLst/>
              </a:prstGeom>
              <a:blipFill>
                <a:blip r:embed="rId12"/>
                <a:stretch>
                  <a:fillRect b="-888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6048449" y="1929815"/>
                <a:ext cx="284052" cy="27699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m:t>
                      </m:r>
                    </m:oMath>
                  </m:oMathPara>
                </a14:m>
                <a:endParaRPr lang="en-GB" sz="1200" dirty="0"/>
              </a:p>
            </p:txBody>
          </p:sp>
        </mc:Choice>
        <mc:Fallback xmlns="">
          <p:sp>
            <p:nvSpPr>
              <p:cNvPr id="44" name="TextBox 43"/>
              <p:cNvSpPr txBox="1">
                <a:spLocks noRot="1" noChangeAspect="1" noMove="1" noResize="1" noEditPoints="1" noAdjustHandles="1" noChangeArrowheads="1" noChangeShapeType="1" noTextEdit="1"/>
              </p:cNvSpPr>
              <p:nvPr/>
            </p:nvSpPr>
            <p:spPr>
              <a:xfrm>
                <a:off x="6048449" y="1929815"/>
                <a:ext cx="284052" cy="276999"/>
              </a:xfrm>
              <a:prstGeom prst="rect">
                <a:avLst/>
              </a:prstGeom>
              <a:blipFill>
                <a:blip r:embed="rId13"/>
                <a:stretch>
                  <a:fillRect b="-8889"/>
                </a:stretch>
              </a:blipFill>
              <a:ln w="25400">
                <a:noFill/>
              </a:ln>
            </p:spPr>
            <p:txBody>
              <a:bodyPr/>
              <a:lstStyle/>
              <a:p>
                <a:r>
                  <a:rPr lang="en-GB">
                    <a:noFill/>
                  </a:rPr>
                  <a:t> </a:t>
                </a:r>
              </a:p>
            </p:txBody>
          </p:sp>
        </mc:Fallback>
      </mc:AlternateContent>
      <p:sp>
        <p:nvSpPr>
          <p:cNvPr id="72" name="Rectangle 71"/>
          <p:cNvSpPr/>
          <p:nvPr/>
        </p:nvSpPr>
        <p:spPr>
          <a:xfrm>
            <a:off x="4597730" y="3018312"/>
            <a:ext cx="425532" cy="17615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TextBox 72"/>
          <p:cNvSpPr txBox="1"/>
          <p:nvPr/>
        </p:nvSpPr>
        <p:spPr>
          <a:xfrm>
            <a:off x="6644244" y="1634837"/>
            <a:ext cx="2079415" cy="276999"/>
          </a:xfrm>
          <a:prstGeom prst="rect">
            <a:avLst/>
          </a:prstGeom>
          <a:noFill/>
        </p:spPr>
        <p:txBody>
          <a:bodyPr wrap="none" rtlCol="0">
            <a:spAutoFit/>
          </a:bodyPr>
          <a:lstStyle/>
          <a:p>
            <a:r>
              <a:rPr lang="en-GB" sz="1200" b="1" u="sng" dirty="0">
                <a:latin typeface="Comic Sans MS" panose="030F0702030302020204" pitchFamily="66" charset="0"/>
              </a:rPr>
              <a:t>Product rule for sin</a:t>
            </a:r>
            <a:r>
              <a:rPr lang="el-GR" sz="1200" b="1" u="sng" dirty="0">
                <a:latin typeface="Comic Sans MS" panose="030F0702030302020204" pitchFamily="66" charset="0"/>
              </a:rPr>
              <a:t>θ</a:t>
            </a:r>
            <a:r>
              <a:rPr lang="en-GB" sz="1200" b="1" u="sng" dirty="0">
                <a:latin typeface="Comic Sans MS" panose="030F0702030302020204" pitchFamily="66" charset="0"/>
              </a:rPr>
              <a:t>cos</a:t>
            </a:r>
            <a:r>
              <a:rPr lang="el-GR" sz="1200" b="1" u="sng" dirty="0">
                <a:latin typeface="Comic Sans MS" panose="030F0702030302020204" pitchFamily="66" charset="0"/>
              </a:rPr>
              <a:t>θ</a:t>
            </a:r>
            <a:endParaRPr lang="en-GB" sz="1200" b="1"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4" name="TextBox 73"/>
              <p:cNvSpPr txBox="1"/>
              <p:nvPr/>
            </p:nvSpPr>
            <p:spPr>
              <a:xfrm>
                <a:off x="6796644" y="2015837"/>
                <a:ext cx="743729"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𝑠𝑖𝑛</m:t>
                      </m:r>
                      <m:r>
                        <a:rPr lang="en-US" sz="1600" b="0" i="1" smtClean="0">
                          <a:latin typeface="Cambria Math"/>
                        </a:rPr>
                        <m:t>2</m:t>
                      </m:r>
                      <m:r>
                        <a:rPr lang="en-GB" sz="1600" b="0" i="1" smtClean="0">
                          <a:latin typeface="Cambria Math"/>
                          <a:ea typeface="Cambria Math"/>
                        </a:rPr>
                        <m:t>𝜃</m:t>
                      </m:r>
                    </m:oMath>
                  </m:oMathPara>
                </a14:m>
                <a:endParaRPr lang="en-GB" sz="1600" dirty="0"/>
              </a:p>
            </p:txBody>
          </p:sp>
        </mc:Choice>
        <mc:Fallback xmlns="">
          <p:sp>
            <p:nvSpPr>
              <p:cNvPr id="74" name="TextBox 73"/>
              <p:cNvSpPr txBox="1">
                <a:spLocks noRot="1" noChangeAspect="1" noMove="1" noResize="1" noEditPoints="1" noAdjustHandles="1" noChangeArrowheads="1" noChangeShapeType="1" noTextEdit="1"/>
              </p:cNvSpPr>
              <p:nvPr/>
            </p:nvSpPr>
            <p:spPr>
              <a:xfrm>
                <a:off x="6796644" y="2015837"/>
                <a:ext cx="743729" cy="338554"/>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7863444" y="2015837"/>
                <a:ext cx="65075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𝑐𝑜𝑠</m:t>
                      </m:r>
                      <m:r>
                        <a:rPr lang="en-GB" sz="1600" b="0" i="1" smtClean="0">
                          <a:latin typeface="Cambria Math"/>
                          <a:ea typeface="Cambria Math"/>
                        </a:rPr>
                        <m:t>𝜃</m:t>
                      </m:r>
                    </m:oMath>
                  </m:oMathPara>
                </a14:m>
                <a:endParaRPr lang="en-GB" sz="1600" dirty="0"/>
              </a:p>
            </p:txBody>
          </p:sp>
        </mc:Choice>
        <mc:Fallback xmlns="">
          <p:sp>
            <p:nvSpPr>
              <p:cNvPr id="75" name="TextBox 74"/>
              <p:cNvSpPr txBox="1">
                <a:spLocks noRot="1" noChangeAspect="1" noMove="1" noResize="1" noEditPoints="1" noAdjustHandles="1" noChangeArrowheads="1" noChangeShapeType="1" noTextEdit="1"/>
              </p:cNvSpPr>
              <p:nvPr/>
            </p:nvSpPr>
            <p:spPr>
              <a:xfrm>
                <a:off x="7863444" y="2015837"/>
                <a:ext cx="650756" cy="338554"/>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6720444" y="2701637"/>
                <a:ext cx="87838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2</m:t>
                      </m:r>
                      <m:r>
                        <a:rPr lang="en-US" sz="1600" b="0" i="1" smtClean="0">
                          <a:latin typeface="Cambria Math"/>
                        </a:rPr>
                        <m:t>𝑐𝑜𝑠</m:t>
                      </m:r>
                      <m:r>
                        <a:rPr lang="en-US" sz="1600" b="0" i="1" smtClean="0">
                          <a:latin typeface="Cambria Math"/>
                        </a:rPr>
                        <m:t>2</m:t>
                      </m:r>
                      <m:r>
                        <a:rPr lang="en-GB" sz="1600" b="0" i="1" smtClean="0">
                          <a:latin typeface="Cambria Math"/>
                          <a:ea typeface="Cambria Math"/>
                        </a:rPr>
                        <m:t>𝜃</m:t>
                      </m:r>
                    </m:oMath>
                  </m:oMathPara>
                </a14:m>
                <a:endParaRPr lang="en-GB" sz="1600" dirty="0"/>
              </a:p>
            </p:txBody>
          </p:sp>
        </mc:Choice>
        <mc:Fallback xmlns="">
          <p:sp>
            <p:nvSpPr>
              <p:cNvPr id="76" name="TextBox 75"/>
              <p:cNvSpPr txBox="1">
                <a:spLocks noRot="1" noChangeAspect="1" noMove="1" noResize="1" noEditPoints="1" noAdjustHandles="1" noChangeArrowheads="1" noChangeShapeType="1" noTextEdit="1"/>
              </p:cNvSpPr>
              <p:nvPr/>
            </p:nvSpPr>
            <p:spPr>
              <a:xfrm>
                <a:off x="6720444" y="2701637"/>
                <a:ext cx="878381" cy="338554"/>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7787244" y="2701637"/>
                <a:ext cx="78380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m:t>
                      </m:r>
                      <m:r>
                        <a:rPr lang="en-GB" sz="1600" b="0" i="1" smtClean="0">
                          <a:latin typeface="Cambria Math"/>
                          <a:ea typeface="Cambria Math"/>
                        </a:rPr>
                        <m:t>𝑠𝑖𝑛</m:t>
                      </m:r>
                      <m:r>
                        <a:rPr lang="en-GB" sz="1600" b="0" i="1" smtClean="0">
                          <a:latin typeface="Cambria Math"/>
                          <a:ea typeface="Cambria Math"/>
                        </a:rPr>
                        <m:t>𝜃</m:t>
                      </m:r>
                    </m:oMath>
                  </m:oMathPara>
                </a14:m>
                <a:endParaRPr lang="en-GB" sz="1600" dirty="0"/>
              </a:p>
            </p:txBody>
          </p:sp>
        </mc:Choice>
        <mc:Fallback xmlns="">
          <p:sp>
            <p:nvSpPr>
              <p:cNvPr id="77" name="TextBox 76"/>
              <p:cNvSpPr txBox="1">
                <a:spLocks noRot="1" noChangeAspect="1" noMove="1" noResize="1" noEditPoints="1" noAdjustHandles="1" noChangeArrowheads="1" noChangeShapeType="1" noTextEdit="1"/>
              </p:cNvSpPr>
              <p:nvPr/>
            </p:nvSpPr>
            <p:spPr>
              <a:xfrm>
                <a:off x="7787244" y="2701637"/>
                <a:ext cx="783804" cy="338554"/>
              </a:xfrm>
              <a:prstGeom prst="rect">
                <a:avLst/>
              </a:prstGeom>
              <a:blipFill>
                <a:blip r:embed="rId17"/>
                <a:stretch>
                  <a:fillRect/>
                </a:stretch>
              </a:blipFill>
            </p:spPr>
            <p:txBody>
              <a:bodyPr/>
              <a:lstStyle/>
              <a:p>
                <a:r>
                  <a:rPr lang="en-GB">
                    <a:noFill/>
                  </a:rPr>
                  <a:t> </a:t>
                </a:r>
              </a:p>
            </p:txBody>
          </p:sp>
        </mc:Fallback>
      </mc:AlternateContent>
      <p:cxnSp>
        <p:nvCxnSpPr>
          <p:cNvPr id="78" name="Straight Arrow Connector 77"/>
          <p:cNvCxnSpPr/>
          <p:nvPr/>
        </p:nvCxnSpPr>
        <p:spPr>
          <a:xfrm>
            <a:off x="7330044" y="2320637"/>
            <a:ext cx="609600" cy="38100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a:off x="7330044" y="2320637"/>
            <a:ext cx="609600" cy="38100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3900055" y="2413659"/>
            <a:ext cx="4828309" cy="307777"/>
          </a:xfrm>
          <a:prstGeom prst="rect">
            <a:avLst/>
          </a:prstGeom>
          <a:noFill/>
        </p:spPr>
        <p:txBody>
          <a:bodyPr wrap="square" rtlCol="0">
            <a:spAutoFit/>
          </a:bodyPr>
          <a:lstStyle/>
          <a:p>
            <a:pPr marL="285750" indent="-285750" algn="ctr">
              <a:buFont typeface="Wingdings"/>
              <a:buChar char="à"/>
            </a:pPr>
            <a:r>
              <a:rPr lang="en-US" sz="1400" dirty="0">
                <a:solidFill>
                  <a:srgbClr val="FF0000"/>
                </a:solidFill>
                <a:latin typeface="Comic Sans MS" panose="030F0702030302020204" pitchFamily="66" charset="0"/>
                <a:sym typeface="Wingdings" panose="05000000000000000000" pitchFamily="2" charset="2"/>
              </a:rPr>
              <a:t>If </a:t>
            </a:r>
            <a:r>
              <a:rPr lang="en-US" sz="1400" baseline="30000" dirty="0">
                <a:solidFill>
                  <a:srgbClr val="FF0000"/>
                </a:solidFill>
                <a:latin typeface="Comic Sans MS" panose="030F0702030302020204" pitchFamily="66" charset="0"/>
                <a:sym typeface="Wingdings" panose="05000000000000000000" pitchFamily="2" charset="2"/>
              </a:rPr>
              <a:t>dx</a:t>
            </a:r>
            <a:r>
              <a:rPr lang="en-US" sz="1400" dirty="0">
                <a:solidFill>
                  <a:srgbClr val="FF0000"/>
                </a:solidFill>
                <a:latin typeface="Comic Sans MS" panose="030F0702030302020204" pitchFamily="66" charset="0"/>
                <a:sym typeface="Wingdings" panose="05000000000000000000" pitchFamily="2" charset="2"/>
              </a:rPr>
              <a:t>/</a:t>
            </a:r>
            <a:r>
              <a:rPr lang="en-US" sz="1400" baseline="-25000" dirty="0">
                <a:solidFill>
                  <a:srgbClr val="FF0000"/>
                </a:solidFill>
                <a:latin typeface="Comic Sans MS" panose="030F0702030302020204" pitchFamily="66" charset="0"/>
                <a:sym typeface="Wingdings" panose="05000000000000000000" pitchFamily="2" charset="2"/>
              </a:rPr>
              <a:t>d</a:t>
            </a:r>
            <a:r>
              <a:rPr lang="el-GR" sz="1400" baseline="-25000" dirty="0">
                <a:solidFill>
                  <a:srgbClr val="FF0000"/>
                </a:solidFill>
                <a:latin typeface="Comic Sans MS" panose="030F0702030302020204" pitchFamily="66" charset="0"/>
                <a:sym typeface="Wingdings" panose="05000000000000000000" pitchFamily="2" charset="2"/>
              </a:rPr>
              <a:t>θ</a:t>
            </a:r>
            <a:r>
              <a:rPr lang="en-US" sz="1400" baseline="-25000" dirty="0">
                <a:solidFill>
                  <a:srgbClr val="FF0000"/>
                </a:solidFill>
                <a:latin typeface="Comic Sans MS" panose="030F0702030302020204" pitchFamily="66" charset="0"/>
                <a:sym typeface="Wingdings" panose="05000000000000000000" pitchFamily="2" charset="2"/>
              </a:rPr>
              <a:t> </a:t>
            </a:r>
            <a:r>
              <a:rPr lang="en-US" sz="1400" dirty="0">
                <a:solidFill>
                  <a:srgbClr val="FF0000"/>
                </a:solidFill>
                <a:latin typeface="Comic Sans MS" panose="030F0702030302020204" pitchFamily="66" charset="0"/>
                <a:sym typeface="Wingdings" panose="05000000000000000000" pitchFamily="2" charset="2"/>
              </a:rPr>
              <a:t>= 0, then the part in the bracket must be 0</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1" name="TextBox 80"/>
              <p:cNvSpPr txBox="1"/>
              <p:nvPr/>
            </p:nvSpPr>
            <p:spPr>
              <a:xfrm>
                <a:off x="4419600" y="2971800"/>
                <a:ext cx="2131621"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2</m:t>
                      </m:r>
                      <m:r>
                        <a:rPr lang="en-GB" sz="1200" b="0" i="1" smtClean="0">
                          <a:latin typeface="Cambria Math"/>
                        </a:rPr>
                        <m:t>𝑐𝑜𝑠</m:t>
                      </m:r>
                      <m:r>
                        <a:rPr lang="en-US" sz="1200" i="1" smtClean="0">
                          <a:latin typeface="Cambria Math"/>
                        </a:rPr>
                        <m:t>2</m:t>
                      </m:r>
                      <m:r>
                        <a:rPr lang="en-US" sz="1200" i="1">
                          <a:latin typeface="Cambria Math"/>
                          <a:ea typeface="Cambria Math"/>
                        </a:rPr>
                        <m:t>𝜃</m:t>
                      </m:r>
                      <m:r>
                        <a:rPr lang="en-US" sz="1200" i="1">
                          <a:latin typeface="Cambria Math"/>
                          <a:ea typeface="Cambria Math"/>
                        </a:rPr>
                        <m:t>𝑐𝑜𝑠</m:t>
                      </m:r>
                      <m:r>
                        <a:rPr lang="en-US" sz="1200" i="1">
                          <a:latin typeface="Cambria Math"/>
                          <a:ea typeface="Cambria Math"/>
                        </a:rPr>
                        <m:t>𝜃</m:t>
                      </m:r>
                      <m:r>
                        <a:rPr lang="en-GB" sz="1200" b="0" i="1" smtClean="0">
                          <a:latin typeface="Cambria Math"/>
                          <a:ea typeface="Cambria Math"/>
                        </a:rPr>
                        <m:t>−</m:t>
                      </m:r>
                      <m:r>
                        <a:rPr lang="en-GB" sz="1200" b="0" i="1" smtClean="0">
                          <a:latin typeface="Cambria Math"/>
                          <a:ea typeface="Cambria Math"/>
                        </a:rPr>
                        <m:t>𝑠𝑖𝑛</m:t>
                      </m:r>
                      <m:r>
                        <a:rPr lang="en-US" sz="1200" b="0" i="1" smtClean="0">
                          <a:latin typeface="Cambria Math"/>
                        </a:rPr>
                        <m:t>2</m:t>
                      </m:r>
                      <m:r>
                        <a:rPr lang="en-US" sz="1200" b="0" i="1" smtClean="0">
                          <a:latin typeface="Cambria Math"/>
                          <a:ea typeface="Cambria Math"/>
                        </a:rPr>
                        <m:t>𝜃</m:t>
                      </m:r>
                      <m:r>
                        <a:rPr lang="en-US" sz="1200" b="0" i="1" smtClean="0">
                          <a:latin typeface="Cambria Math"/>
                          <a:ea typeface="Cambria Math"/>
                        </a:rPr>
                        <m:t>𝑠𝑖𝑛</m:t>
                      </m:r>
                      <m:r>
                        <a:rPr lang="en-US" sz="1200" b="0" i="1" smtClean="0">
                          <a:latin typeface="Cambria Math"/>
                          <a:ea typeface="Cambria Math"/>
                        </a:rPr>
                        <m:t>𝜃</m:t>
                      </m:r>
                      <m:r>
                        <a:rPr lang="en-US" sz="1200" b="0" i="1" smtClean="0">
                          <a:latin typeface="Cambria Math"/>
                          <a:ea typeface="Cambria Math"/>
                        </a:rPr>
                        <m:t>=0</m:t>
                      </m:r>
                    </m:oMath>
                  </m:oMathPara>
                </a14:m>
                <a:endParaRPr lang="en-GB" sz="1200" dirty="0"/>
              </a:p>
            </p:txBody>
          </p:sp>
        </mc:Choice>
        <mc:Fallback xmlns="">
          <p:sp>
            <p:nvSpPr>
              <p:cNvPr id="81" name="TextBox 80"/>
              <p:cNvSpPr txBox="1">
                <a:spLocks noRot="1" noChangeAspect="1" noMove="1" noResize="1" noEditPoints="1" noAdjustHandles="1" noChangeArrowheads="1" noChangeShapeType="1" noTextEdit="1"/>
              </p:cNvSpPr>
              <p:nvPr/>
            </p:nvSpPr>
            <p:spPr>
              <a:xfrm>
                <a:off x="4419600" y="2971800"/>
                <a:ext cx="2131621" cy="276999"/>
              </a:xfrm>
              <a:prstGeom prst="rect">
                <a:avLst/>
              </a:prstGeom>
              <a:blipFill>
                <a:blip r:embed="rId18"/>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2" name="TextBox 81"/>
              <p:cNvSpPr txBox="1"/>
              <p:nvPr/>
            </p:nvSpPr>
            <p:spPr>
              <a:xfrm>
                <a:off x="3657600" y="3364675"/>
                <a:ext cx="28956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2(1−2</m:t>
                      </m:r>
                      <m:sSup>
                        <m:sSupPr>
                          <m:ctrlPr>
                            <a:rPr lang="en-GB" sz="1200" b="0" i="1" smtClean="0">
                              <a:latin typeface="Cambria Math" panose="02040503050406030204" pitchFamily="18" charset="0"/>
                            </a:rPr>
                          </m:ctrlPr>
                        </m:sSupPr>
                        <m:e>
                          <m:r>
                            <a:rPr lang="en-GB" sz="1200" b="0" i="1" smtClean="0">
                              <a:latin typeface="Cambria Math"/>
                            </a:rPr>
                            <m:t>𝑠𝑖𝑛</m:t>
                          </m:r>
                        </m:e>
                        <m:sup>
                          <m:r>
                            <a:rPr lang="en-GB" sz="1200" b="0" i="1" smtClean="0">
                              <a:latin typeface="Cambria Math"/>
                            </a:rPr>
                            <m:t>2</m:t>
                          </m:r>
                        </m:sup>
                      </m:sSup>
                      <m:r>
                        <a:rPr lang="en-GB" sz="1200" b="0" i="1" smtClean="0">
                          <a:latin typeface="Cambria Math"/>
                          <a:ea typeface="Cambria Math"/>
                        </a:rPr>
                        <m:t>𝜃</m:t>
                      </m:r>
                      <m:r>
                        <a:rPr lang="en-GB" sz="1200" b="0" i="1" smtClean="0">
                          <a:latin typeface="Cambria Math"/>
                          <a:ea typeface="Cambria Math"/>
                        </a:rPr>
                        <m:t>)</m:t>
                      </m:r>
                      <m:r>
                        <a:rPr lang="en-US" sz="1200" i="1">
                          <a:latin typeface="Cambria Math"/>
                          <a:ea typeface="Cambria Math"/>
                        </a:rPr>
                        <m:t>𝑐𝑜𝑠</m:t>
                      </m:r>
                      <m:r>
                        <a:rPr lang="en-US" sz="1200" i="1">
                          <a:latin typeface="Cambria Math"/>
                          <a:ea typeface="Cambria Math"/>
                        </a:rPr>
                        <m:t>𝜃</m:t>
                      </m:r>
                      <m:r>
                        <a:rPr lang="en-GB" sz="1200" b="0" i="1" smtClean="0">
                          <a:latin typeface="Cambria Math"/>
                          <a:ea typeface="Cambria Math"/>
                        </a:rPr>
                        <m:t>−2</m:t>
                      </m:r>
                      <m:r>
                        <a:rPr lang="en-GB" sz="1200" b="0" i="1" smtClean="0">
                          <a:latin typeface="Cambria Math"/>
                          <a:ea typeface="Cambria Math"/>
                        </a:rPr>
                        <m:t>𝑠𝑖𝑛</m:t>
                      </m:r>
                      <m:r>
                        <a:rPr lang="en-GB" sz="1200" b="0" i="1" smtClean="0">
                          <a:latin typeface="Cambria Math"/>
                          <a:ea typeface="Cambria Math"/>
                        </a:rPr>
                        <m:t>𝜃</m:t>
                      </m:r>
                      <m:r>
                        <a:rPr lang="en-GB" sz="1200" b="0" i="1" smtClean="0">
                          <a:latin typeface="Cambria Math"/>
                          <a:ea typeface="Cambria Math"/>
                        </a:rPr>
                        <m:t>𝑐𝑜𝑠</m:t>
                      </m:r>
                      <m:r>
                        <a:rPr lang="en-GB" sz="1200" b="0" i="1" smtClean="0">
                          <a:latin typeface="Cambria Math"/>
                          <a:ea typeface="Cambria Math"/>
                        </a:rPr>
                        <m:t>𝜃</m:t>
                      </m:r>
                      <m:r>
                        <a:rPr lang="en-US" sz="1200" b="0" i="1" smtClean="0">
                          <a:latin typeface="Cambria Math"/>
                          <a:ea typeface="Cambria Math"/>
                        </a:rPr>
                        <m:t>𝑠𝑖𝑛</m:t>
                      </m:r>
                      <m:r>
                        <a:rPr lang="en-US" sz="1200" b="0" i="1" smtClean="0">
                          <a:latin typeface="Cambria Math"/>
                          <a:ea typeface="Cambria Math"/>
                        </a:rPr>
                        <m:t>𝜃</m:t>
                      </m:r>
                      <m:r>
                        <a:rPr lang="en-US" sz="1200" b="0" i="1" smtClean="0">
                          <a:latin typeface="Cambria Math"/>
                          <a:ea typeface="Cambria Math"/>
                        </a:rPr>
                        <m:t>=0</m:t>
                      </m:r>
                    </m:oMath>
                  </m:oMathPara>
                </a14:m>
                <a:endParaRPr lang="en-GB" sz="1200" dirty="0"/>
              </a:p>
            </p:txBody>
          </p:sp>
        </mc:Choice>
        <mc:Fallback xmlns="">
          <p:sp>
            <p:nvSpPr>
              <p:cNvPr id="82" name="TextBox 81"/>
              <p:cNvSpPr txBox="1">
                <a:spLocks noRot="1" noChangeAspect="1" noMove="1" noResize="1" noEditPoints="1" noAdjustHandles="1" noChangeArrowheads="1" noChangeShapeType="1" noTextEdit="1"/>
              </p:cNvSpPr>
              <p:nvPr/>
            </p:nvSpPr>
            <p:spPr>
              <a:xfrm>
                <a:off x="3657600" y="3364675"/>
                <a:ext cx="2895600" cy="276999"/>
              </a:xfrm>
              <a:prstGeom prst="rect">
                <a:avLst/>
              </a:prstGeom>
              <a:blipFill>
                <a:blip r:embed="rId19"/>
                <a:stretch>
                  <a:fillRect b="-11111"/>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3" name="TextBox 82"/>
              <p:cNvSpPr txBox="1"/>
              <p:nvPr/>
            </p:nvSpPr>
            <p:spPr>
              <a:xfrm>
                <a:off x="3750623" y="3784270"/>
                <a:ext cx="2816431"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2</m:t>
                      </m:r>
                      <m:r>
                        <a:rPr lang="en-GB" sz="1200" b="0" i="1" smtClean="0">
                          <a:latin typeface="Cambria Math"/>
                        </a:rPr>
                        <m:t>𝑐𝑜𝑠</m:t>
                      </m:r>
                      <m:r>
                        <a:rPr lang="en-GB" sz="1200" b="0" i="1" smtClean="0">
                          <a:latin typeface="Cambria Math"/>
                          <a:ea typeface="Cambria Math"/>
                        </a:rPr>
                        <m:t>𝜃</m:t>
                      </m:r>
                      <m:r>
                        <a:rPr lang="en-GB" sz="1200" b="0" i="1" smtClean="0">
                          <a:latin typeface="Cambria Math"/>
                          <a:ea typeface="Cambria Math"/>
                        </a:rPr>
                        <m:t>−4</m:t>
                      </m:r>
                      <m:sSup>
                        <m:sSupPr>
                          <m:ctrlPr>
                            <a:rPr lang="en-GB" sz="1200" b="0" i="1" smtClean="0">
                              <a:latin typeface="Cambria Math" panose="02040503050406030204" pitchFamily="18" charset="0"/>
                              <a:ea typeface="Cambria Math"/>
                            </a:rPr>
                          </m:ctrlPr>
                        </m:sSupPr>
                        <m:e>
                          <m:r>
                            <a:rPr lang="en-GB" sz="1200" b="0" i="1" smtClean="0">
                              <a:latin typeface="Cambria Math"/>
                              <a:ea typeface="Cambria Math"/>
                            </a:rPr>
                            <m:t>𝑠𝑖𝑛</m:t>
                          </m:r>
                        </m:e>
                        <m:sup>
                          <m:r>
                            <a:rPr lang="en-GB" sz="1200" b="0" i="1" smtClean="0">
                              <a:latin typeface="Cambria Math"/>
                              <a:ea typeface="Cambria Math"/>
                            </a:rPr>
                            <m:t>2</m:t>
                          </m:r>
                        </m:sup>
                      </m:sSup>
                      <m:r>
                        <a:rPr lang="en-GB" sz="1200" b="0" i="1" smtClean="0">
                          <a:latin typeface="Cambria Math"/>
                          <a:ea typeface="Cambria Math"/>
                        </a:rPr>
                        <m:t>𝜃</m:t>
                      </m:r>
                      <m:r>
                        <a:rPr lang="en-GB" sz="1200" b="0" i="1" smtClean="0">
                          <a:latin typeface="Cambria Math"/>
                          <a:ea typeface="Cambria Math"/>
                        </a:rPr>
                        <m:t>𝑐𝑜𝑠</m:t>
                      </m:r>
                      <m:r>
                        <a:rPr lang="en-GB" sz="1200" b="0" i="1" smtClean="0">
                          <a:latin typeface="Cambria Math"/>
                          <a:ea typeface="Cambria Math"/>
                        </a:rPr>
                        <m:t>𝜃</m:t>
                      </m:r>
                      <m:r>
                        <a:rPr lang="en-GB" sz="1200" b="0" i="1" smtClean="0">
                          <a:latin typeface="Cambria Math"/>
                          <a:ea typeface="Cambria Math"/>
                        </a:rPr>
                        <m:t>−2</m:t>
                      </m:r>
                      <m:r>
                        <a:rPr lang="en-GB" sz="1200" b="0" i="1" smtClean="0">
                          <a:latin typeface="Cambria Math"/>
                          <a:ea typeface="Cambria Math"/>
                        </a:rPr>
                        <m:t>𝑠𝑖</m:t>
                      </m:r>
                      <m:sSup>
                        <m:sSupPr>
                          <m:ctrlPr>
                            <a:rPr lang="en-GB" sz="1200" b="0" i="1" smtClean="0">
                              <a:latin typeface="Cambria Math" panose="02040503050406030204" pitchFamily="18" charset="0"/>
                              <a:ea typeface="Cambria Math"/>
                            </a:rPr>
                          </m:ctrlPr>
                        </m:sSupPr>
                        <m:e>
                          <m:r>
                            <a:rPr lang="en-GB" sz="1200" b="0" i="1" smtClean="0">
                              <a:latin typeface="Cambria Math"/>
                              <a:ea typeface="Cambria Math"/>
                            </a:rPr>
                            <m:t>𝑛</m:t>
                          </m:r>
                        </m:e>
                        <m:sup>
                          <m:r>
                            <a:rPr lang="en-GB" sz="1200" b="0" i="1" smtClean="0">
                              <a:latin typeface="Cambria Math"/>
                              <a:ea typeface="Cambria Math"/>
                            </a:rPr>
                            <m:t>2</m:t>
                          </m:r>
                        </m:sup>
                      </m:sSup>
                      <m:r>
                        <a:rPr lang="en-GB" sz="1200" b="0" i="1" smtClean="0">
                          <a:latin typeface="Cambria Math"/>
                          <a:ea typeface="Cambria Math"/>
                        </a:rPr>
                        <m:t>𝜃</m:t>
                      </m:r>
                      <m:r>
                        <a:rPr lang="en-GB" sz="1200" b="0" i="1" smtClean="0">
                          <a:latin typeface="Cambria Math"/>
                          <a:ea typeface="Cambria Math"/>
                        </a:rPr>
                        <m:t>𝑐𝑜𝑠</m:t>
                      </m:r>
                      <m:r>
                        <a:rPr lang="en-GB" sz="1200" b="0" i="1" smtClean="0">
                          <a:latin typeface="Cambria Math"/>
                          <a:ea typeface="Cambria Math"/>
                        </a:rPr>
                        <m:t>𝜃</m:t>
                      </m:r>
                      <m:r>
                        <a:rPr lang="en-US" sz="1200" b="0" i="1" smtClean="0">
                          <a:latin typeface="Cambria Math"/>
                          <a:ea typeface="Cambria Math"/>
                        </a:rPr>
                        <m:t>=0</m:t>
                      </m:r>
                    </m:oMath>
                  </m:oMathPara>
                </a14:m>
                <a:endParaRPr lang="en-GB" sz="1200" dirty="0"/>
              </a:p>
            </p:txBody>
          </p:sp>
        </mc:Choice>
        <mc:Fallback xmlns="">
          <p:sp>
            <p:nvSpPr>
              <p:cNvPr id="83" name="TextBox 82"/>
              <p:cNvSpPr txBox="1">
                <a:spLocks noRot="1" noChangeAspect="1" noMove="1" noResize="1" noEditPoints="1" noAdjustHandles="1" noChangeArrowheads="1" noChangeShapeType="1" noTextEdit="1"/>
              </p:cNvSpPr>
              <p:nvPr/>
            </p:nvSpPr>
            <p:spPr>
              <a:xfrm>
                <a:off x="3750623" y="3784270"/>
                <a:ext cx="2816431" cy="276999"/>
              </a:xfrm>
              <a:prstGeom prst="rect">
                <a:avLst/>
              </a:prstGeom>
              <a:blipFill>
                <a:blip r:embed="rId20"/>
                <a:stretch>
                  <a:fillRect/>
                </a:stretch>
              </a:blipFill>
              <a:ln w="25400">
                <a:noFill/>
              </a:ln>
            </p:spPr>
            <p:txBody>
              <a:bodyPr/>
              <a:lstStyle/>
              <a:p>
                <a:r>
                  <a:rPr lang="en-GB">
                    <a:noFill/>
                  </a:rPr>
                  <a:t> </a:t>
                </a:r>
              </a:p>
            </p:txBody>
          </p:sp>
        </mc:Fallback>
      </mc:AlternateContent>
      <p:sp>
        <p:nvSpPr>
          <p:cNvPr id="84" name="Rectangle 83"/>
          <p:cNvSpPr/>
          <p:nvPr/>
        </p:nvSpPr>
        <p:spPr>
          <a:xfrm>
            <a:off x="3871355" y="3396342"/>
            <a:ext cx="795647" cy="21375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p:cNvSpPr/>
          <p:nvPr/>
        </p:nvSpPr>
        <p:spPr>
          <a:xfrm>
            <a:off x="5484420" y="3002477"/>
            <a:ext cx="405741" cy="215736"/>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p:cNvSpPr/>
          <p:nvPr/>
        </p:nvSpPr>
        <p:spPr>
          <a:xfrm>
            <a:off x="5173682" y="3380507"/>
            <a:ext cx="716479" cy="21771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7" name="TextBox 86"/>
              <p:cNvSpPr txBox="1"/>
              <p:nvPr/>
            </p:nvSpPr>
            <p:spPr>
              <a:xfrm>
                <a:off x="4722420" y="4221678"/>
                <a:ext cx="1844634"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2</m:t>
                      </m:r>
                      <m:r>
                        <a:rPr lang="en-GB" sz="1200" b="0" i="1" smtClean="0">
                          <a:latin typeface="Cambria Math"/>
                        </a:rPr>
                        <m:t>𝑐𝑜𝑠</m:t>
                      </m:r>
                      <m:r>
                        <a:rPr lang="en-GB" sz="1200" b="0" i="1" smtClean="0">
                          <a:latin typeface="Cambria Math"/>
                          <a:ea typeface="Cambria Math"/>
                        </a:rPr>
                        <m:t>𝜃</m:t>
                      </m:r>
                      <m:r>
                        <a:rPr lang="en-GB" sz="1200" b="0" i="1" smtClean="0">
                          <a:latin typeface="Cambria Math"/>
                          <a:ea typeface="Cambria Math"/>
                        </a:rPr>
                        <m:t>−6</m:t>
                      </m:r>
                      <m:sSup>
                        <m:sSupPr>
                          <m:ctrlPr>
                            <a:rPr lang="en-GB" sz="1200" b="0" i="1" smtClean="0">
                              <a:latin typeface="Cambria Math" panose="02040503050406030204" pitchFamily="18" charset="0"/>
                              <a:ea typeface="Cambria Math"/>
                            </a:rPr>
                          </m:ctrlPr>
                        </m:sSupPr>
                        <m:e>
                          <m:r>
                            <a:rPr lang="en-GB" sz="1200" b="0" i="1" smtClean="0">
                              <a:latin typeface="Cambria Math"/>
                              <a:ea typeface="Cambria Math"/>
                            </a:rPr>
                            <m:t>𝑠𝑖𝑛</m:t>
                          </m:r>
                        </m:e>
                        <m:sup>
                          <m:r>
                            <a:rPr lang="en-GB" sz="1200" b="0" i="1" smtClean="0">
                              <a:latin typeface="Cambria Math"/>
                              <a:ea typeface="Cambria Math"/>
                            </a:rPr>
                            <m:t>2</m:t>
                          </m:r>
                        </m:sup>
                      </m:sSup>
                      <m:r>
                        <a:rPr lang="en-GB" sz="1200" b="0" i="1" smtClean="0">
                          <a:latin typeface="Cambria Math"/>
                          <a:ea typeface="Cambria Math"/>
                        </a:rPr>
                        <m:t>𝜃</m:t>
                      </m:r>
                      <m:r>
                        <a:rPr lang="en-GB" sz="1200" b="0" i="1" smtClean="0">
                          <a:latin typeface="Cambria Math"/>
                          <a:ea typeface="Cambria Math"/>
                        </a:rPr>
                        <m:t>𝑐𝑜𝑠</m:t>
                      </m:r>
                      <m:r>
                        <a:rPr lang="en-GB" sz="1200" b="0" i="1" smtClean="0">
                          <a:latin typeface="Cambria Math"/>
                          <a:ea typeface="Cambria Math"/>
                        </a:rPr>
                        <m:t>𝜃</m:t>
                      </m:r>
                      <m:r>
                        <a:rPr lang="en-US" sz="1200" b="0" i="1" smtClean="0">
                          <a:latin typeface="Cambria Math"/>
                          <a:ea typeface="Cambria Math"/>
                        </a:rPr>
                        <m:t>=0</m:t>
                      </m:r>
                    </m:oMath>
                  </m:oMathPara>
                </a14:m>
                <a:endParaRPr lang="en-GB" sz="1200" dirty="0"/>
              </a:p>
            </p:txBody>
          </p:sp>
        </mc:Choice>
        <mc:Fallback xmlns="">
          <p:sp>
            <p:nvSpPr>
              <p:cNvPr id="87" name="TextBox 86"/>
              <p:cNvSpPr txBox="1">
                <a:spLocks noRot="1" noChangeAspect="1" noMove="1" noResize="1" noEditPoints="1" noAdjustHandles="1" noChangeArrowheads="1" noChangeShapeType="1" noTextEdit="1"/>
              </p:cNvSpPr>
              <p:nvPr/>
            </p:nvSpPr>
            <p:spPr>
              <a:xfrm>
                <a:off x="4722420" y="4221678"/>
                <a:ext cx="1844634" cy="276999"/>
              </a:xfrm>
              <a:prstGeom prst="rect">
                <a:avLst/>
              </a:prstGeom>
              <a:blipFill>
                <a:blip r:embed="rId21"/>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4767943" y="4623459"/>
                <a:ext cx="1844634"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2</m:t>
                      </m:r>
                      <m:r>
                        <a:rPr lang="en-GB" sz="1200" b="0" i="1" smtClean="0">
                          <a:latin typeface="Cambria Math"/>
                        </a:rPr>
                        <m:t>𝑐𝑜𝑠</m:t>
                      </m:r>
                      <m:r>
                        <a:rPr lang="en-GB" sz="1200" b="0" i="1" smtClean="0">
                          <a:latin typeface="Cambria Math"/>
                          <a:ea typeface="Cambria Math"/>
                        </a:rPr>
                        <m:t>𝜃</m:t>
                      </m:r>
                      <m:r>
                        <a:rPr lang="en-GB" sz="1200" b="0" i="1" smtClean="0">
                          <a:latin typeface="Cambria Math"/>
                          <a:ea typeface="Cambria Math"/>
                        </a:rPr>
                        <m:t>(1−3</m:t>
                      </m:r>
                      <m:sSup>
                        <m:sSupPr>
                          <m:ctrlPr>
                            <a:rPr lang="en-GB" sz="1200" b="0" i="1" smtClean="0">
                              <a:latin typeface="Cambria Math" panose="02040503050406030204" pitchFamily="18" charset="0"/>
                              <a:ea typeface="Cambria Math"/>
                            </a:rPr>
                          </m:ctrlPr>
                        </m:sSupPr>
                        <m:e>
                          <m:r>
                            <a:rPr lang="en-GB" sz="1200" b="0" i="1" smtClean="0">
                              <a:latin typeface="Cambria Math"/>
                              <a:ea typeface="Cambria Math"/>
                            </a:rPr>
                            <m:t>𝑠𝑖𝑛</m:t>
                          </m:r>
                        </m:e>
                        <m:sup>
                          <m:r>
                            <a:rPr lang="en-GB" sz="1200" b="0" i="1" smtClean="0">
                              <a:latin typeface="Cambria Math"/>
                              <a:ea typeface="Cambria Math"/>
                            </a:rPr>
                            <m:t>2</m:t>
                          </m:r>
                        </m:sup>
                      </m:sSup>
                      <m:r>
                        <a:rPr lang="en-GB" sz="1200" b="0" i="1" smtClean="0">
                          <a:latin typeface="Cambria Math"/>
                          <a:ea typeface="Cambria Math"/>
                        </a:rPr>
                        <m:t>𝜃</m:t>
                      </m:r>
                      <m:r>
                        <a:rPr lang="en-GB" sz="1200" b="0" i="1" smtClean="0">
                          <a:latin typeface="Cambria Math"/>
                          <a:ea typeface="Cambria Math"/>
                        </a:rPr>
                        <m:t>)=0</m:t>
                      </m:r>
                    </m:oMath>
                  </m:oMathPara>
                </a14:m>
                <a:endParaRPr lang="en-GB" sz="1200" dirty="0"/>
              </a:p>
            </p:txBody>
          </p:sp>
        </mc:Choice>
        <mc:Fallback xmlns="">
          <p:sp>
            <p:nvSpPr>
              <p:cNvPr id="88" name="TextBox 87"/>
              <p:cNvSpPr txBox="1">
                <a:spLocks noRot="1" noChangeAspect="1" noMove="1" noResize="1" noEditPoints="1" noAdjustHandles="1" noChangeArrowheads="1" noChangeShapeType="1" noTextEdit="1"/>
              </p:cNvSpPr>
              <p:nvPr/>
            </p:nvSpPr>
            <p:spPr>
              <a:xfrm>
                <a:off x="4767943" y="4623459"/>
                <a:ext cx="1844634" cy="276999"/>
              </a:xfrm>
              <a:prstGeom prst="rect">
                <a:avLst/>
              </a:prstGeom>
              <a:blipFill>
                <a:blip r:embed="rId22"/>
                <a:stretch>
                  <a:fillRect b="-8696"/>
                </a:stretch>
              </a:blipFill>
              <a:ln w="25400">
                <a:noFill/>
              </a:ln>
            </p:spPr>
            <p:txBody>
              <a:bodyPr/>
              <a:lstStyle/>
              <a:p>
                <a:r>
                  <a:rPr lang="en-GB">
                    <a:noFill/>
                  </a:rPr>
                  <a:t> </a:t>
                </a:r>
              </a:p>
            </p:txBody>
          </p:sp>
        </mc:Fallback>
      </mc:AlternateContent>
      <p:cxnSp>
        <p:nvCxnSpPr>
          <p:cNvPr id="89" name="Straight Arrow Connector 88"/>
          <p:cNvCxnSpPr/>
          <p:nvPr/>
        </p:nvCxnSpPr>
        <p:spPr>
          <a:xfrm flipH="1">
            <a:off x="4655127" y="4890654"/>
            <a:ext cx="432459" cy="32261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5679375" y="4888674"/>
            <a:ext cx="282038" cy="32459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1" name="TextBox 90"/>
              <p:cNvSpPr txBox="1"/>
              <p:nvPr/>
            </p:nvSpPr>
            <p:spPr>
              <a:xfrm>
                <a:off x="3988130" y="5260769"/>
                <a:ext cx="1115291"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2</m:t>
                      </m:r>
                      <m:r>
                        <a:rPr lang="en-GB" sz="1200" b="0" i="1" smtClean="0">
                          <a:latin typeface="Cambria Math"/>
                          <a:ea typeface="Cambria Math"/>
                        </a:rPr>
                        <m:t>𝑐𝑜𝑠</m:t>
                      </m:r>
                      <m:r>
                        <a:rPr lang="en-US" sz="1200" b="0" i="1" smtClean="0">
                          <a:latin typeface="Cambria Math"/>
                          <a:ea typeface="Cambria Math"/>
                        </a:rPr>
                        <m:t>𝜃</m:t>
                      </m:r>
                      <m:r>
                        <a:rPr lang="en-US" sz="1200" b="0" i="1" smtClean="0">
                          <a:latin typeface="Cambria Math"/>
                          <a:ea typeface="Cambria Math"/>
                        </a:rPr>
                        <m:t>=0</m:t>
                      </m:r>
                    </m:oMath>
                  </m:oMathPara>
                </a14:m>
                <a:endParaRPr lang="en-GB" sz="1200" dirty="0"/>
              </a:p>
            </p:txBody>
          </p:sp>
        </mc:Choice>
        <mc:Fallback xmlns="">
          <p:sp>
            <p:nvSpPr>
              <p:cNvPr id="91" name="TextBox 90"/>
              <p:cNvSpPr txBox="1">
                <a:spLocks noRot="1" noChangeAspect="1" noMove="1" noResize="1" noEditPoints="1" noAdjustHandles="1" noChangeArrowheads="1" noChangeShapeType="1" noTextEdit="1"/>
              </p:cNvSpPr>
              <p:nvPr/>
            </p:nvSpPr>
            <p:spPr>
              <a:xfrm>
                <a:off x="3988130" y="5260769"/>
                <a:ext cx="1115291" cy="276999"/>
              </a:xfrm>
              <a:prstGeom prst="rect">
                <a:avLst/>
              </a:prstGeom>
              <a:blipFill>
                <a:blip r:embed="rId23"/>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2" name="TextBox 91"/>
              <p:cNvSpPr txBox="1"/>
              <p:nvPr/>
            </p:nvSpPr>
            <p:spPr>
              <a:xfrm>
                <a:off x="5460671" y="5223164"/>
                <a:ext cx="1115291" cy="439223"/>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ea typeface="Cambria Math"/>
                            </a:rPr>
                          </m:ctrlPr>
                        </m:sSupPr>
                        <m:e>
                          <m:r>
                            <a:rPr lang="en-GB" sz="1200" b="0" i="1" smtClean="0">
                              <a:latin typeface="Cambria Math"/>
                              <a:ea typeface="Cambria Math"/>
                            </a:rPr>
                            <m:t>𝑠𝑖𝑛</m:t>
                          </m:r>
                        </m:e>
                        <m:sup>
                          <m:r>
                            <a:rPr lang="en-US" sz="1200" b="0" i="1" smtClean="0">
                              <a:latin typeface="Cambria Math"/>
                              <a:ea typeface="Cambria Math"/>
                            </a:rPr>
                            <m:t>2</m:t>
                          </m:r>
                        </m:sup>
                      </m:sSup>
                      <m:r>
                        <a:rPr lang="en-US" sz="1200" b="0" i="1" smtClean="0">
                          <a:latin typeface="Cambria Math"/>
                          <a:ea typeface="Cambria Math"/>
                        </a:rPr>
                        <m:t>𝜃</m:t>
                      </m:r>
                      <m:r>
                        <a:rPr lang="en-US" sz="1200" b="0" i="1" smtClean="0">
                          <a:latin typeface="Cambria Math"/>
                          <a:ea typeface="Cambria Math"/>
                        </a:rPr>
                        <m:t>=</m:t>
                      </m:r>
                      <m:f>
                        <m:fPr>
                          <m:ctrlPr>
                            <a:rPr lang="en-US" sz="1200" b="0" i="1" smtClean="0">
                              <a:latin typeface="Cambria Math" panose="02040503050406030204" pitchFamily="18" charset="0"/>
                              <a:ea typeface="Cambria Math"/>
                            </a:rPr>
                          </m:ctrlPr>
                        </m:fPr>
                        <m:num>
                          <m:r>
                            <a:rPr lang="en-US" sz="1200" b="0" i="1" smtClean="0">
                              <a:latin typeface="Cambria Math"/>
                              <a:ea typeface="Cambria Math"/>
                            </a:rPr>
                            <m:t>1</m:t>
                          </m:r>
                        </m:num>
                        <m:den>
                          <m:r>
                            <a:rPr lang="en-US" sz="1200" b="0" i="1" smtClean="0">
                              <a:latin typeface="Cambria Math"/>
                              <a:ea typeface="Cambria Math"/>
                            </a:rPr>
                            <m:t>3</m:t>
                          </m:r>
                        </m:den>
                      </m:f>
                    </m:oMath>
                  </m:oMathPara>
                </a14:m>
                <a:endParaRPr lang="en-GB" sz="1200" dirty="0"/>
              </a:p>
            </p:txBody>
          </p:sp>
        </mc:Choice>
        <mc:Fallback xmlns="">
          <p:sp>
            <p:nvSpPr>
              <p:cNvPr id="92" name="TextBox 91"/>
              <p:cNvSpPr txBox="1">
                <a:spLocks noRot="1" noChangeAspect="1" noMove="1" noResize="1" noEditPoints="1" noAdjustHandles="1" noChangeArrowheads="1" noChangeShapeType="1" noTextEdit="1"/>
              </p:cNvSpPr>
              <p:nvPr/>
            </p:nvSpPr>
            <p:spPr>
              <a:xfrm>
                <a:off x="5460671" y="5223164"/>
                <a:ext cx="1115291" cy="439223"/>
              </a:xfrm>
              <a:prstGeom prst="rect">
                <a:avLst/>
              </a:prstGeom>
              <a:blipFill>
                <a:blip r:embed="rId24"/>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3" name="TextBox 92"/>
              <p:cNvSpPr txBox="1"/>
              <p:nvPr/>
            </p:nvSpPr>
            <p:spPr>
              <a:xfrm>
                <a:off x="4425539" y="5591299"/>
                <a:ext cx="585850" cy="406073"/>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𝜃</m:t>
                      </m:r>
                      <m:r>
                        <a:rPr lang="en-US" sz="1200" b="0" i="1" smtClean="0">
                          <a:latin typeface="Cambria Math"/>
                          <a:ea typeface="Cambria Math"/>
                        </a:rPr>
                        <m:t>=</m:t>
                      </m:r>
                      <m:f>
                        <m:fPr>
                          <m:ctrlPr>
                            <a:rPr lang="en-US" sz="1200" b="0" i="1" smtClean="0">
                              <a:latin typeface="Cambria Math" panose="02040503050406030204" pitchFamily="18" charset="0"/>
                              <a:ea typeface="Cambria Math"/>
                            </a:rPr>
                          </m:ctrlPr>
                        </m:fPr>
                        <m:num>
                          <m:r>
                            <a:rPr lang="en-US" sz="1200" b="0" i="1" smtClean="0">
                              <a:latin typeface="Cambria Math"/>
                              <a:ea typeface="Cambria Math"/>
                            </a:rPr>
                            <m:t>𝜋</m:t>
                          </m:r>
                        </m:num>
                        <m:den>
                          <m:r>
                            <a:rPr lang="en-GB" sz="1200" b="0" i="1" smtClean="0">
                              <a:latin typeface="Cambria Math"/>
                              <a:ea typeface="Cambria Math"/>
                            </a:rPr>
                            <m:t>2</m:t>
                          </m:r>
                        </m:den>
                      </m:f>
                    </m:oMath>
                  </m:oMathPara>
                </a14:m>
                <a:endParaRPr lang="en-GB" sz="1200" dirty="0"/>
              </a:p>
            </p:txBody>
          </p:sp>
        </mc:Choice>
        <mc:Fallback xmlns="">
          <p:sp>
            <p:nvSpPr>
              <p:cNvPr id="93" name="TextBox 92"/>
              <p:cNvSpPr txBox="1">
                <a:spLocks noRot="1" noChangeAspect="1" noMove="1" noResize="1" noEditPoints="1" noAdjustHandles="1" noChangeArrowheads="1" noChangeShapeType="1" noTextEdit="1"/>
              </p:cNvSpPr>
              <p:nvPr/>
            </p:nvSpPr>
            <p:spPr>
              <a:xfrm>
                <a:off x="4425539" y="5591299"/>
                <a:ext cx="585850" cy="406073"/>
              </a:xfrm>
              <a:prstGeom prst="rect">
                <a:avLst/>
              </a:prstGeom>
              <a:blipFill>
                <a:blip r:embed="rId25"/>
                <a:stretch>
                  <a:fillRect b="-1493"/>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4" name="TextBox 93"/>
              <p:cNvSpPr txBox="1"/>
              <p:nvPr/>
            </p:nvSpPr>
            <p:spPr>
              <a:xfrm>
                <a:off x="5541819" y="5684323"/>
                <a:ext cx="1115291" cy="47378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ea typeface="Cambria Math"/>
                        </a:rPr>
                        <m:t>𝑠𝑖𝑛</m:t>
                      </m:r>
                      <m:r>
                        <a:rPr lang="en-US" sz="1200" b="0" i="1" smtClean="0">
                          <a:latin typeface="Cambria Math"/>
                          <a:ea typeface="Cambria Math"/>
                        </a:rPr>
                        <m:t>𝜃</m:t>
                      </m:r>
                      <m:r>
                        <a:rPr lang="en-US" sz="1200" b="0" i="1" smtClean="0">
                          <a:latin typeface="Cambria Math"/>
                          <a:ea typeface="Cambria Math"/>
                        </a:rPr>
                        <m:t>=</m:t>
                      </m:r>
                      <m:f>
                        <m:fPr>
                          <m:ctrlPr>
                            <a:rPr lang="en-US" sz="1200" b="0" i="1" smtClean="0">
                              <a:latin typeface="Cambria Math" panose="02040503050406030204" pitchFamily="18" charset="0"/>
                              <a:ea typeface="Cambria Math"/>
                            </a:rPr>
                          </m:ctrlPr>
                        </m:fPr>
                        <m:num>
                          <m:r>
                            <a:rPr lang="en-US" sz="1200" b="0" i="1" smtClean="0">
                              <a:latin typeface="Cambria Math"/>
                              <a:ea typeface="Cambria Math"/>
                            </a:rPr>
                            <m:t>1</m:t>
                          </m:r>
                        </m:num>
                        <m:den>
                          <m:rad>
                            <m:radPr>
                              <m:degHide m:val="on"/>
                              <m:ctrlPr>
                                <a:rPr lang="en-US" sz="1200" b="0" i="1" smtClean="0">
                                  <a:latin typeface="Cambria Math" panose="02040503050406030204" pitchFamily="18" charset="0"/>
                                  <a:ea typeface="Cambria Math"/>
                                </a:rPr>
                              </m:ctrlPr>
                            </m:radPr>
                            <m:deg/>
                            <m:e>
                              <m:r>
                                <a:rPr lang="en-GB" sz="1200" b="0" i="1" smtClean="0">
                                  <a:latin typeface="Cambria Math"/>
                                  <a:ea typeface="Cambria Math"/>
                                </a:rPr>
                                <m:t>3</m:t>
                              </m:r>
                            </m:e>
                          </m:rad>
                        </m:den>
                      </m:f>
                    </m:oMath>
                  </m:oMathPara>
                </a14:m>
                <a:endParaRPr lang="en-GB" sz="1200" dirty="0"/>
              </a:p>
            </p:txBody>
          </p:sp>
        </mc:Choice>
        <mc:Fallback xmlns="">
          <p:sp>
            <p:nvSpPr>
              <p:cNvPr id="94" name="TextBox 93"/>
              <p:cNvSpPr txBox="1">
                <a:spLocks noRot="1" noChangeAspect="1" noMove="1" noResize="1" noEditPoints="1" noAdjustHandles="1" noChangeArrowheads="1" noChangeShapeType="1" noTextEdit="1"/>
              </p:cNvSpPr>
              <p:nvPr/>
            </p:nvSpPr>
            <p:spPr>
              <a:xfrm>
                <a:off x="5541819" y="5684323"/>
                <a:ext cx="1115291" cy="473784"/>
              </a:xfrm>
              <a:prstGeom prst="rect">
                <a:avLst/>
              </a:prstGeom>
              <a:blipFill>
                <a:blip r:embed="rId26"/>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5" name="TextBox 94"/>
              <p:cNvSpPr txBox="1"/>
              <p:nvPr/>
            </p:nvSpPr>
            <p:spPr>
              <a:xfrm>
                <a:off x="5729846" y="6240483"/>
                <a:ext cx="1115291"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𝜃</m:t>
                      </m:r>
                      <m:r>
                        <a:rPr lang="en-US" sz="1200" b="0" i="1" smtClean="0">
                          <a:latin typeface="Cambria Math"/>
                          <a:ea typeface="Cambria Math"/>
                        </a:rPr>
                        <m:t>=0.615</m:t>
                      </m:r>
                    </m:oMath>
                  </m:oMathPara>
                </a14:m>
                <a:endParaRPr lang="en-GB" sz="1200" dirty="0"/>
              </a:p>
            </p:txBody>
          </p:sp>
        </mc:Choice>
        <mc:Fallback xmlns="">
          <p:sp>
            <p:nvSpPr>
              <p:cNvPr id="95" name="TextBox 94"/>
              <p:cNvSpPr txBox="1">
                <a:spLocks noRot="1" noChangeAspect="1" noMove="1" noResize="1" noEditPoints="1" noAdjustHandles="1" noChangeArrowheads="1" noChangeShapeType="1" noTextEdit="1"/>
              </p:cNvSpPr>
              <p:nvPr/>
            </p:nvSpPr>
            <p:spPr>
              <a:xfrm>
                <a:off x="5729846" y="6240483"/>
                <a:ext cx="1115291" cy="276999"/>
              </a:xfrm>
              <a:prstGeom prst="rect">
                <a:avLst/>
              </a:prstGeom>
              <a:blipFill>
                <a:blip r:embed="rId27"/>
                <a:stretch>
                  <a:fillRect/>
                </a:stretch>
              </a:blipFill>
              <a:ln w="25400">
                <a:noFill/>
              </a:ln>
            </p:spPr>
            <p:txBody>
              <a:bodyPr/>
              <a:lstStyle/>
              <a:p>
                <a:r>
                  <a:rPr lang="en-GB">
                    <a:noFill/>
                  </a:rPr>
                  <a:t> </a:t>
                </a:r>
              </a:p>
            </p:txBody>
          </p:sp>
        </mc:Fallback>
      </mc:AlternateContent>
      <p:sp>
        <p:nvSpPr>
          <p:cNvPr id="45" name="Arc 44"/>
          <p:cNvSpPr/>
          <p:nvPr/>
        </p:nvSpPr>
        <p:spPr>
          <a:xfrm>
            <a:off x="6329547" y="3096491"/>
            <a:ext cx="368135" cy="394855"/>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TextBox 45"/>
          <p:cNvSpPr txBox="1"/>
          <p:nvPr/>
        </p:nvSpPr>
        <p:spPr>
          <a:xfrm>
            <a:off x="6532417" y="3077688"/>
            <a:ext cx="2611583"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Replace cos2</a:t>
            </a:r>
            <a:r>
              <a:rPr lang="el-GR" sz="1200" dirty="0">
                <a:solidFill>
                  <a:srgbClr val="FF0000"/>
                </a:solidFill>
                <a:latin typeface="Comic Sans MS" panose="030F0702030302020204" pitchFamily="66" charset="0"/>
              </a:rPr>
              <a:t>θ</a:t>
            </a:r>
            <a:r>
              <a:rPr lang="en-US" sz="1200" dirty="0">
                <a:solidFill>
                  <a:srgbClr val="FF0000"/>
                </a:solidFill>
                <a:latin typeface="Comic Sans MS" panose="030F0702030302020204" pitchFamily="66" charset="0"/>
              </a:rPr>
              <a:t> and sin2</a:t>
            </a:r>
            <a:r>
              <a:rPr lang="el-GR" sz="1200" dirty="0">
                <a:solidFill>
                  <a:srgbClr val="FF0000"/>
                </a:solidFill>
                <a:latin typeface="Comic Sans MS" panose="030F0702030302020204" pitchFamily="66" charset="0"/>
              </a:rPr>
              <a:t>θ</a:t>
            </a:r>
            <a:r>
              <a:rPr lang="en-US" sz="1200" dirty="0">
                <a:solidFill>
                  <a:srgbClr val="FF0000"/>
                </a:solidFill>
                <a:latin typeface="Comic Sans MS" panose="030F0702030302020204" pitchFamily="66" charset="0"/>
              </a:rPr>
              <a:t> with equivalent expressions from C3</a:t>
            </a:r>
            <a:endParaRPr lang="en-GB" sz="1200" dirty="0">
              <a:solidFill>
                <a:srgbClr val="FF0000"/>
              </a:solidFill>
              <a:latin typeface="Comic Sans MS" panose="030F0702030302020204" pitchFamily="66" charset="0"/>
            </a:endParaRPr>
          </a:p>
        </p:txBody>
      </p:sp>
      <p:sp>
        <p:nvSpPr>
          <p:cNvPr id="48" name="Arc 47"/>
          <p:cNvSpPr/>
          <p:nvPr/>
        </p:nvSpPr>
        <p:spPr>
          <a:xfrm>
            <a:off x="6339443" y="3522025"/>
            <a:ext cx="368135" cy="394855"/>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Arc 48"/>
          <p:cNvSpPr/>
          <p:nvPr/>
        </p:nvSpPr>
        <p:spPr>
          <a:xfrm>
            <a:off x="6349339" y="3947558"/>
            <a:ext cx="368135" cy="394855"/>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Arc 49"/>
          <p:cNvSpPr/>
          <p:nvPr/>
        </p:nvSpPr>
        <p:spPr>
          <a:xfrm>
            <a:off x="6359235" y="4361216"/>
            <a:ext cx="368135" cy="394855"/>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TextBox 50"/>
          <p:cNvSpPr txBox="1"/>
          <p:nvPr/>
        </p:nvSpPr>
        <p:spPr>
          <a:xfrm>
            <a:off x="6577939" y="3598224"/>
            <a:ext cx="2566061"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Simplify/Multiply out brackets</a:t>
            </a:r>
            <a:endParaRPr lang="en-GB" sz="1200" dirty="0">
              <a:solidFill>
                <a:srgbClr val="FF0000"/>
              </a:solidFill>
              <a:latin typeface="Comic Sans MS" panose="030F0702030302020204" pitchFamily="66" charset="0"/>
            </a:endParaRPr>
          </a:p>
        </p:txBody>
      </p:sp>
      <p:sp>
        <p:nvSpPr>
          <p:cNvPr id="52" name="TextBox 51"/>
          <p:cNvSpPr txBox="1"/>
          <p:nvPr/>
        </p:nvSpPr>
        <p:spPr>
          <a:xfrm>
            <a:off x="6647212" y="4000006"/>
            <a:ext cx="1214253" cy="286986"/>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Group terms</a:t>
            </a:r>
            <a:endParaRPr lang="en-GB" sz="1200" dirty="0">
              <a:solidFill>
                <a:srgbClr val="FF0000"/>
              </a:solidFill>
              <a:latin typeface="Comic Sans MS" panose="030F0702030302020204" pitchFamily="66" charset="0"/>
            </a:endParaRPr>
          </a:p>
        </p:txBody>
      </p:sp>
      <p:sp>
        <p:nvSpPr>
          <p:cNvPr id="53" name="TextBox 52"/>
          <p:cNvSpPr txBox="1"/>
          <p:nvPr/>
        </p:nvSpPr>
        <p:spPr>
          <a:xfrm>
            <a:off x="6680860" y="4425537"/>
            <a:ext cx="907473" cy="276999"/>
          </a:xfrm>
          <a:prstGeom prst="rect">
            <a:avLst/>
          </a:prstGeom>
          <a:noFill/>
        </p:spPr>
        <p:txBody>
          <a:bodyPr wrap="square" rtlCol="0">
            <a:spAutoFit/>
          </a:bodyPr>
          <a:lstStyle/>
          <a:p>
            <a:pPr algn="ctr"/>
            <a:r>
              <a:rPr lang="en-US" sz="1200" dirty="0" err="1">
                <a:solidFill>
                  <a:srgbClr val="FF0000"/>
                </a:solidFill>
                <a:latin typeface="Comic Sans MS" panose="030F0702030302020204" pitchFamily="66" charset="0"/>
              </a:rPr>
              <a:t>Factorise</a:t>
            </a:r>
            <a:endParaRPr lang="en-GB" sz="1200" dirty="0">
              <a:solidFill>
                <a:srgbClr val="FF0000"/>
              </a:solidFill>
              <a:latin typeface="Comic Sans MS" panose="030F0702030302020204" pitchFamily="66" charset="0"/>
            </a:endParaRPr>
          </a:p>
        </p:txBody>
      </p:sp>
      <p:sp>
        <p:nvSpPr>
          <p:cNvPr id="54" name="TextBox 53"/>
          <p:cNvSpPr txBox="1"/>
          <p:nvPr/>
        </p:nvSpPr>
        <p:spPr>
          <a:xfrm>
            <a:off x="6658099" y="4916385"/>
            <a:ext cx="1523999"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Solve in the range you’re given</a:t>
            </a:r>
            <a:endParaRPr lang="en-GB" sz="1200" dirty="0">
              <a:solidFill>
                <a:srgbClr val="FF0000"/>
              </a:solidFill>
              <a:latin typeface="Comic Sans MS" panose="030F0702030302020204" pitchFamily="66" charset="0"/>
            </a:endParaRPr>
          </a:p>
        </p:txBody>
      </p:sp>
      <p:sp>
        <p:nvSpPr>
          <p:cNvPr id="55" name="Rectangle 54"/>
          <p:cNvSpPr/>
          <p:nvPr/>
        </p:nvSpPr>
        <p:spPr>
          <a:xfrm>
            <a:off x="1981199" y="3477490"/>
            <a:ext cx="868879" cy="310739"/>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タイトル 1">
            <a:extLst>
              <a:ext uri="{FF2B5EF4-FFF2-40B4-BE49-F238E27FC236}">
                <a16:creationId xmlns:a16="http://schemas.microsoft.com/office/drawing/2014/main" id="{673445A0-DC5F-47A8-8D37-A5E80A496880}"/>
              </a:ext>
            </a:extLst>
          </p:cNvPr>
          <p:cNvSpPr>
            <a:spLocks noGrp="1"/>
          </p:cNvSpPr>
          <p:nvPr>
            <p:ph type="title"/>
          </p:nvPr>
        </p:nvSpPr>
        <p:spPr>
          <a:xfrm>
            <a:off x="628650" y="304281"/>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57" name="テキスト ボックス 56">
            <a:extLst>
              <a:ext uri="{FF2B5EF4-FFF2-40B4-BE49-F238E27FC236}">
                <a16:creationId xmlns:a16="http://schemas.microsoft.com/office/drawing/2014/main" id="{700B79A9-4BB8-4116-A66C-90044BA58EDE}"/>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5D</a:t>
            </a:r>
            <a:endParaRPr lang="en-GB" dirty="0">
              <a:latin typeface="Comic Sans MS" panose="030F0702030302020204" pitchFamily="66" charset="0"/>
            </a:endParaRPr>
          </a:p>
        </p:txBody>
      </p:sp>
    </p:spTree>
    <p:extLst>
      <p:ext uri="{BB962C8B-B14F-4D97-AF65-F5344CB8AC3E}">
        <p14:creationId xmlns:p14="http://schemas.microsoft.com/office/powerpoint/2010/main" val="325468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animEffect transition="in" filter="blinds(horizontal)">
                                      <p:cBhvr>
                                        <p:cTn id="7" dur="500"/>
                                        <p:tgtEl>
                                          <p:spTgt spid="3">
                                            <p:txEl>
                                              <p:pRg st="12" end="1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linds(horizont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linds(horizontal)">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blinds(horizontal)">
                                      <p:cBhvr>
                                        <p:cTn id="22" dur="500"/>
                                        <p:tgtEl>
                                          <p:spTgt spid="7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blinds(horizontal)">
                                      <p:cBhvr>
                                        <p:cTn id="27" dur="500"/>
                                        <p:tgtEl>
                                          <p:spTgt spid="7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blinds(horizontal)">
                                      <p:cBhvr>
                                        <p:cTn id="32" dur="500"/>
                                        <p:tgtEl>
                                          <p:spTgt spid="7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blinds(horizontal)">
                                      <p:cBhvr>
                                        <p:cTn id="37" dur="500"/>
                                        <p:tgtEl>
                                          <p:spTgt spid="7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blinds(horizontal)">
                                      <p:cBhvr>
                                        <p:cTn id="42" dur="500"/>
                                        <p:tgtEl>
                                          <p:spTgt spid="7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blinds(horizontal)">
                                      <p:cBhvr>
                                        <p:cTn id="47" dur="500"/>
                                        <p:tgtEl>
                                          <p:spTgt spid="7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blinds(horizontal)">
                                      <p:cBhvr>
                                        <p:cTn id="52" dur="50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xit" presetSubtype="10" fill="hold" nodeType="clickEffect">
                                  <p:stCondLst>
                                    <p:cond delay="0"/>
                                  </p:stCondLst>
                                  <p:childTnLst>
                                    <p:animEffect transition="out" filter="blinds(horizontal)">
                                      <p:cBhvr>
                                        <p:cTn id="56" dur="500"/>
                                        <p:tgtEl>
                                          <p:spTgt spid="79"/>
                                        </p:tgtEl>
                                      </p:cBhvr>
                                    </p:animEffect>
                                    <p:set>
                                      <p:cBhvr>
                                        <p:cTn id="57" dur="1" fill="hold">
                                          <p:stCondLst>
                                            <p:cond delay="499"/>
                                          </p:stCondLst>
                                        </p:cTn>
                                        <p:tgtEl>
                                          <p:spTgt spid="7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blinds(horizontal)">
                                      <p:cBhvr>
                                        <p:cTn id="62" dur="500"/>
                                        <p:tgtEl>
                                          <p:spTgt spid="7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blinds(horizontal)">
                                      <p:cBhvr>
                                        <p:cTn id="67" dur="500"/>
                                        <p:tgtEl>
                                          <p:spTgt spid="34"/>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blinds(horizontal)">
                                      <p:cBhvr>
                                        <p:cTn id="70" dur="500"/>
                                        <p:tgtEl>
                                          <p:spTgt spid="44"/>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xit" presetSubtype="10" fill="hold" nodeType="clickEffect">
                                  <p:stCondLst>
                                    <p:cond delay="0"/>
                                  </p:stCondLst>
                                  <p:childTnLst>
                                    <p:animEffect transition="out" filter="blinds(horizontal)">
                                      <p:cBhvr>
                                        <p:cTn id="74" dur="500"/>
                                        <p:tgtEl>
                                          <p:spTgt spid="78"/>
                                        </p:tgtEl>
                                      </p:cBhvr>
                                    </p:animEffect>
                                    <p:set>
                                      <p:cBhvr>
                                        <p:cTn id="75" dur="1" fill="hold">
                                          <p:stCondLst>
                                            <p:cond delay="499"/>
                                          </p:stCondLst>
                                        </p:cTn>
                                        <p:tgtEl>
                                          <p:spTgt spid="78"/>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3" presetClass="exit" presetSubtype="10" fill="hold" grpId="1" nodeType="clickEffect">
                                  <p:stCondLst>
                                    <p:cond delay="0"/>
                                  </p:stCondLst>
                                  <p:childTnLst>
                                    <p:animEffect transition="out" filter="blinds(horizontal)">
                                      <p:cBhvr>
                                        <p:cTn id="79" dur="500"/>
                                        <p:tgtEl>
                                          <p:spTgt spid="73"/>
                                        </p:tgtEl>
                                      </p:cBhvr>
                                    </p:animEffect>
                                    <p:set>
                                      <p:cBhvr>
                                        <p:cTn id="80" dur="1" fill="hold">
                                          <p:stCondLst>
                                            <p:cond delay="499"/>
                                          </p:stCondLst>
                                        </p:cTn>
                                        <p:tgtEl>
                                          <p:spTgt spid="73"/>
                                        </p:tgtEl>
                                        <p:attrNameLst>
                                          <p:attrName>style.visibility</p:attrName>
                                        </p:attrNameLst>
                                      </p:cBhvr>
                                      <p:to>
                                        <p:strVal val="hidden"/>
                                      </p:to>
                                    </p:set>
                                  </p:childTnLst>
                                </p:cTn>
                              </p:par>
                              <p:par>
                                <p:cTn id="81" presetID="3" presetClass="exit" presetSubtype="10" fill="hold" grpId="1" nodeType="withEffect">
                                  <p:stCondLst>
                                    <p:cond delay="0"/>
                                  </p:stCondLst>
                                  <p:childTnLst>
                                    <p:animEffect transition="out" filter="blinds(horizontal)">
                                      <p:cBhvr>
                                        <p:cTn id="82" dur="500"/>
                                        <p:tgtEl>
                                          <p:spTgt spid="74"/>
                                        </p:tgtEl>
                                      </p:cBhvr>
                                    </p:animEffect>
                                    <p:set>
                                      <p:cBhvr>
                                        <p:cTn id="83" dur="1" fill="hold">
                                          <p:stCondLst>
                                            <p:cond delay="499"/>
                                          </p:stCondLst>
                                        </p:cTn>
                                        <p:tgtEl>
                                          <p:spTgt spid="74"/>
                                        </p:tgtEl>
                                        <p:attrNameLst>
                                          <p:attrName>style.visibility</p:attrName>
                                        </p:attrNameLst>
                                      </p:cBhvr>
                                      <p:to>
                                        <p:strVal val="hidden"/>
                                      </p:to>
                                    </p:set>
                                  </p:childTnLst>
                                </p:cTn>
                              </p:par>
                              <p:par>
                                <p:cTn id="84" presetID="3" presetClass="exit" presetSubtype="10" fill="hold" grpId="1" nodeType="withEffect">
                                  <p:stCondLst>
                                    <p:cond delay="0"/>
                                  </p:stCondLst>
                                  <p:childTnLst>
                                    <p:animEffect transition="out" filter="blinds(horizontal)">
                                      <p:cBhvr>
                                        <p:cTn id="85" dur="500"/>
                                        <p:tgtEl>
                                          <p:spTgt spid="75"/>
                                        </p:tgtEl>
                                      </p:cBhvr>
                                    </p:animEffect>
                                    <p:set>
                                      <p:cBhvr>
                                        <p:cTn id="86" dur="1" fill="hold">
                                          <p:stCondLst>
                                            <p:cond delay="499"/>
                                          </p:stCondLst>
                                        </p:cTn>
                                        <p:tgtEl>
                                          <p:spTgt spid="75"/>
                                        </p:tgtEl>
                                        <p:attrNameLst>
                                          <p:attrName>style.visibility</p:attrName>
                                        </p:attrNameLst>
                                      </p:cBhvr>
                                      <p:to>
                                        <p:strVal val="hidden"/>
                                      </p:to>
                                    </p:set>
                                  </p:childTnLst>
                                </p:cTn>
                              </p:par>
                              <p:par>
                                <p:cTn id="87" presetID="3" presetClass="exit" presetSubtype="10" fill="hold" grpId="1" nodeType="withEffect">
                                  <p:stCondLst>
                                    <p:cond delay="0"/>
                                  </p:stCondLst>
                                  <p:childTnLst>
                                    <p:animEffect transition="out" filter="blinds(horizontal)">
                                      <p:cBhvr>
                                        <p:cTn id="88" dur="500"/>
                                        <p:tgtEl>
                                          <p:spTgt spid="76"/>
                                        </p:tgtEl>
                                      </p:cBhvr>
                                    </p:animEffect>
                                    <p:set>
                                      <p:cBhvr>
                                        <p:cTn id="89" dur="1" fill="hold">
                                          <p:stCondLst>
                                            <p:cond delay="499"/>
                                          </p:stCondLst>
                                        </p:cTn>
                                        <p:tgtEl>
                                          <p:spTgt spid="76"/>
                                        </p:tgtEl>
                                        <p:attrNameLst>
                                          <p:attrName>style.visibility</p:attrName>
                                        </p:attrNameLst>
                                      </p:cBhvr>
                                      <p:to>
                                        <p:strVal val="hidden"/>
                                      </p:to>
                                    </p:set>
                                  </p:childTnLst>
                                </p:cTn>
                              </p:par>
                              <p:par>
                                <p:cTn id="90" presetID="3" presetClass="exit" presetSubtype="10" fill="hold" grpId="1" nodeType="withEffect">
                                  <p:stCondLst>
                                    <p:cond delay="0"/>
                                  </p:stCondLst>
                                  <p:childTnLst>
                                    <p:animEffect transition="out" filter="blinds(horizontal)">
                                      <p:cBhvr>
                                        <p:cTn id="91" dur="500"/>
                                        <p:tgtEl>
                                          <p:spTgt spid="77"/>
                                        </p:tgtEl>
                                      </p:cBhvr>
                                    </p:animEffect>
                                    <p:set>
                                      <p:cBhvr>
                                        <p:cTn id="92" dur="1" fill="hold">
                                          <p:stCondLst>
                                            <p:cond delay="499"/>
                                          </p:stCondLst>
                                        </p:cTn>
                                        <p:tgtEl>
                                          <p:spTgt spid="77"/>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blinds(horizontal)">
                                      <p:cBhvr>
                                        <p:cTn id="97" dur="500"/>
                                        <p:tgtEl>
                                          <p:spTgt spid="80"/>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81"/>
                                        </p:tgtEl>
                                        <p:attrNameLst>
                                          <p:attrName>style.visibility</p:attrName>
                                        </p:attrNameLst>
                                      </p:cBhvr>
                                      <p:to>
                                        <p:strVal val="visible"/>
                                      </p:to>
                                    </p:set>
                                    <p:animEffect transition="in" filter="blinds(horizontal)">
                                      <p:cBhvr>
                                        <p:cTn id="102" dur="500"/>
                                        <p:tgtEl>
                                          <p:spTgt spid="81"/>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45"/>
                                        </p:tgtEl>
                                        <p:attrNameLst>
                                          <p:attrName>style.visibility</p:attrName>
                                        </p:attrNameLst>
                                      </p:cBhvr>
                                      <p:to>
                                        <p:strVal val="visible"/>
                                      </p:to>
                                    </p:set>
                                    <p:animEffect transition="in" filter="blinds(horizontal)">
                                      <p:cBhvr>
                                        <p:cTn id="107" dur="500"/>
                                        <p:tgtEl>
                                          <p:spTgt spid="45"/>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46"/>
                                        </p:tgtEl>
                                        <p:attrNameLst>
                                          <p:attrName>style.visibility</p:attrName>
                                        </p:attrNameLst>
                                      </p:cBhvr>
                                      <p:to>
                                        <p:strVal val="visible"/>
                                      </p:to>
                                    </p:set>
                                    <p:animEffect transition="in" filter="blinds(horizontal)">
                                      <p:cBhvr>
                                        <p:cTn id="112" dur="500"/>
                                        <p:tgtEl>
                                          <p:spTgt spid="46"/>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82"/>
                                        </p:tgtEl>
                                        <p:attrNameLst>
                                          <p:attrName>style.visibility</p:attrName>
                                        </p:attrNameLst>
                                      </p:cBhvr>
                                      <p:to>
                                        <p:strVal val="visible"/>
                                      </p:to>
                                    </p:set>
                                    <p:animEffect transition="in" filter="blinds(horizontal)">
                                      <p:cBhvr>
                                        <p:cTn id="117" dur="500"/>
                                        <p:tgtEl>
                                          <p:spTgt spid="82"/>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72"/>
                                        </p:tgtEl>
                                        <p:attrNameLst>
                                          <p:attrName>style.visibility</p:attrName>
                                        </p:attrNameLst>
                                      </p:cBhvr>
                                      <p:to>
                                        <p:strVal val="visible"/>
                                      </p:to>
                                    </p:set>
                                    <p:animEffect transition="in" filter="blinds(horizontal)">
                                      <p:cBhvr>
                                        <p:cTn id="122" dur="500"/>
                                        <p:tgtEl>
                                          <p:spTgt spid="72"/>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84"/>
                                        </p:tgtEl>
                                        <p:attrNameLst>
                                          <p:attrName>style.visibility</p:attrName>
                                        </p:attrNameLst>
                                      </p:cBhvr>
                                      <p:to>
                                        <p:strVal val="visible"/>
                                      </p:to>
                                    </p:set>
                                    <p:animEffect transition="in" filter="blinds(horizontal)">
                                      <p:cBhvr>
                                        <p:cTn id="127" dur="500"/>
                                        <p:tgtEl>
                                          <p:spTgt spid="84"/>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xit" presetSubtype="10" fill="hold" grpId="1" nodeType="clickEffect">
                                  <p:stCondLst>
                                    <p:cond delay="0"/>
                                  </p:stCondLst>
                                  <p:childTnLst>
                                    <p:animEffect transition="out" filter="blinds(horizontal)">
                                      <p:cBhvr>
                                        <p:cTn id="131" dur="500"/>
                                        <p:tgtEl>
                                          <p:spTgt spid="72"/>
                                        </p:tgtEl>
                                      </p:cBhvr>
                                    </p:animEffect>
                                    <p:set>
                                      <p:cBhvr>
                                        <p:cTn id="132" dur="1" fill="hold">
                                          <p:stCondLst>
                                            <p:cond delay="499"/>
                                          </p:stCondLst>
                                        </p:cTn>
                                        <p:tgtEl>
                                          <p:spTgt spid="72"/>
                                        </p:tgtEl>
                                        <p:attrNameLst>
                                          <p:attrName>style.visibility</p:attrName>
                                        </p:attrNameLst>
                                      </p:cBhvr>
                                      <p:to>
                                        <p:strVal val="hidden"/>
                                      </p:to>
                                    </p:set>
                                  </p:childTnLst>
                                </p:cTn>
                              </p:par>
                              <p:par>
                                <p:cTn id="133" presetID="3" presetClass="exit" presetSubtype="10" fill="hold" grpId="1" nodeType="withEffect">
                                  <p:stCondLst>
                                    <p:cond delay="0"/>
                                  </p:stCondLst>
                                  <p:childTnLst>
                                    <p:animEffect transition="out" filter="blinds(horizontal)">
                                      <p:cBhvr>
                                        <p:cTn id="134" dur="500"/>
                                        <p:tgtEl>
                                          <p:spTgt spid="84"/>
                                        </p:tgtEl>
                                      </p:cBhvr>
                                    </p:animEffect>
                                    <p:set>
                                      <p:cBhvr>
                                        <p:cTn id="135" dur="1" fill="hold">
                                          <p:stCondLst>
                                            <p:cond delay="499"/>
                                          </p:stCondLst>
                                        </p:cTn>
                                        <p:tgtEl>
                                          <p:spTgt spid="84"/>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grpId="0" nodeType="click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blinds(horizontal)">
                                      <p:cBhvr>
                                        <p:cTn id="140" dur="500"/>
                                        <p:tgtEl>
                                          <p:spTgt spid="85"/>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86"/>
                                        </p:tgtEl>
                                        <p:attrNameLst>
                                          <p:attrName>style.visibility</p:attrName>
                                        </p:attrNameLst>
                                      </p:cBhvr>
                                      <p:to>
                                        <p:strVal val="visible"/>
                                      </p:to>
                                    </p:set>
                                    <p:animEffect transition="in" filter="blinds(horizontal)">
                                      <p:cBhvr>
                                        <p:cTn id="145" dur="500"/>
                                        <p:tgtEl>
                                          <p:spTgt spid="86"/>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xit" presetSubtype="10" fill="hold" grpId="1" nodeType="clickEffect">
                                  <p:stCondLst>
                                    <p:cond delay="0"/>
                                  </p:stCondLst>
                                  <p:childTnLst>
                                    <p:animEffect transition="out" filter="blinds(horizontal)">
                                      <p:cBhvr>
                                        <p:cTn id="149" dur="500"/>
                                        <p:tgtEl>
                                          <p:spTgt spid="85"/>
                                        </p:tgtEl>
                                      </p:cBhvr>
                                    </p:animEffect>
                                    <p:set>
                                      <p:cBhvr>
                                        <p:cTn id="150" dur="1" fill="hold">
                                          <p:stCondLst>
                                            <p:cond delay="499"/>
                                          </p:stCondLst>
                                        </p:cTn>
                                        <p:tgtEl>
                                          <p:spTgt spid="85"/>
                                        </p:tgtEl>
                                        <p:attrNameLst>
                                          <p:attrName>style.visibility</p:attrName>
                                        </p:attrNameLst>
                                      </p:cBhvr>
                                      <p:to>
                                        <p:strVal val="hidden"/>
                                      </p:to>
                                    </p:set>
                                  </p:childTnLst>
                                </p:cTn>
                              </p:par>
                              <p:par>
                                <p:cTn id="151" presetID="3" presetClass="exit" presetSubtype="10" fill="hold" grpId="1" nodeType="withEffect">
                                  <p:stCondLst>
                                    <p:cond delay="0"/>
                                  </p:stCondLst>
                                  <p:childTnLst>
                                    <p:animEffect transition="out" filter="blinds(horizontal)">
                                      <p:cBhvr>
                                        <p:cTn id="152" dur="500"/>
                                        <p:tgtEl>
                                          <p:spTgt spid="86"/>
                                        </p:tgtEl>
                                      </p:cBhvr>
                                    </p:animEffect>
                                    <p:set>
                                      <p:cBhvr>
                                        <p:cTn id="153" dur="1" fill="hold">
                                          <p:stCondLst>
                                            <p:cond delay="499"/>
                                          </p:stCondLst>
                                        </p:cTn>
                                        <p:tgtEl>
                                          <p:spTgt spid="86"/>
                                        </p:tgtEl>
                                        <p:attrNameLst>
                                          <p:attrName>style.visibility</p:attrName>
                                        </p:attrNameLst>
                                      </p:cBhvr>
                                      <p:to>
                                        <p:strVal val="hidden"/>
                                      </p:to>
                                    </p:set>
                                  </p:childTnLst>
                                </p:cTn>
                              </p:par>
                            </p:childTnLst>
                          </p:cTn>
                        </p:par>
                      </p:childTnLst>
                    </p:cTn>
                  </p:par>
                  <p:par>
                    <p:cTn id="154" fill="hold">
                      <p:stCondLst>
                        <p:cond delay="indefinite"/>
                      </p:stCondLst>
                      <p:childTnLst>
                        <p:par>
                          <p:cTn id="155" fill="hold">
                            <p:stCondLst>
                              <p:cond delay="0"/>
                            </p:stCondLst>
                            <p:childTnLst>
                              <p:par>
                                <p:cTn id="156" presetID="3" presetClass="entr" presetSubtype="10" fill="hold" grpId="0" nodeType="clickEffect">
                                  <p:stCondLst>
                                    <p:cond delay="0"/>
                                  </p:stCondLst>
                                  <p:childTnLst>
                                    <p:set>
                                      <p:cBhvr>
                                        <p:cTn id="157" dur="1" fill="hold">
                                          <p:stCondLst>
                                            <p:cond delay="0"/>
                                          </p:stCondLst>
                                        </p:cTn>
                                        <p:tgtEl>
                                          <p:spTgt spid="48"/>
                                        </p:tgtEl>
                                        <p:attrNameLst>
                                          <p:attrName>style.visibility</p:attrName>
                                        </p:attrNameLst>
                                      </p:cBhvr>
                                      <p:to>
                                        <p:strVal val="visible"/>
                                      </p:to>
                                    </p:set>
                                    <p:animEffect transition="in" filter="blinds(horizontal)">
                                      <p:cBhvr>
                                        <p:cTn id="158" dur="500"/>
                                        <p:tgtEl>
                                          <p:spTgt spid="48"/>
                                        </p:tgtEl>
                                      </p:cBhvr>
                                    </p:animEffect>
                                  </p:childTnLst>
                                </p:cTn>
                              </p:par>
                            </p:childTnLst>
                          </p:cTn>
                        </p:par>
                      </p:childTnLst>
                    </p:cTn>
                  </p:par>
                  <p:par>
                    <p:cTn id="159" fill="hold">
                      <p:stCondLst>
                        <p:cond delay="indefinite"/>
                      </p:stCondLst>
                      <p:childTnLst>
                        <p:par>
                          <p:cTn id="160" fill="hold">
                            <p:stCondLst>
                              <p:cond delay="0"/>
                            </p:stCondLst>
                            <p:childTnLst>
                              <p:par>
                                <p:cTn id="161" presetID="3" presetClass="entr" presetSubtype="10" fill="hold" grpId="0" nodeType="clickEffect">
                                  <p:stCondLst>
                                    <p:cond delay="0"/>
                                  </p:stCondLst>
                                  <p:childTnLst>
                                    <p:set>
                                      <p:cBhvr>
                                        <p:cTn id="162" dur="1" fill="hold">
                                          <p:stCondLst>
                                            <p:cond delay="0"/>
                                          </p:stCondLst>
                                        </p:cTn>
                                        <p:tgtEl>
                                          <p:spTgt spid="51"/>
                                        </p:tgtEl>
                                        <p:attrNameLst>
                                          <p:attrName>style.visibility</p:attrName>
                                        </p:attrNameLst>
                                      </p:cBhvr>
                                      <p:to>
                                        <p:strVal val="visible"/>
                                      </p:to>
                                    </p:set>
                                    <p:animEffect transition="in" filter="blinds(horizontal)">
                                      <p:cBhvr>
                                        <p:cTn id="163" dur="500"/>
                                        <p:tgtEl>
                                          <p:spTgt spid="51"/>
                                        </p:tgtEl>
                                      </p:cBhvr>
                                    </p:animEffect>
                                  </p:childTnLst>
                                </p:cTn>
                              </p:par>
                            </p:childTnLst>
                          </p:cTn>
                        </p:par>
                      </p:childTnLst>
                    </p:cTn>
                  </p:par>
                  <p:par>
                    <p:cTn id="164" fill="hold">
                      <p:stCondLst>
                        <p:cond delay="indefinite"/>
                      </p:stCondLst>
                      <p:childTnLst>
                        <p:par>
                          <p:cTn id="165" fill="hold">
                            <p:stCondLst>
                              <p:cond delay="0"/>
                            </p:stCondLst>
                            <p:childTnLst>
                              <p:par>
                                <p:cTn id="166" presetID="3" presetClass="entr" presetSubtype="10" fill="hold" grpId="0" nodeType="clickEffect">
                                  <p:stCondLst>
                                    <p:cond delay="0"/>
                                  </p:stCondLst>
                                  <p:childTnLst>
                                    <p:set>
                                      <p:cBhvr>
                                        <p:cTn id="167" dur="1" fill="hold">
                                          <p:stCondLst>
                                            <p:cond delay="0"/>
                                          </p:stCondLst>
                                        </p:cTn>
                                        <p:tgtEl>
                                          <p:spTgt spid="83"/>
                                        </p:tgtEl>
                                        <p:attrNameLst>
                                          <p:attrName>style.visibility</p:attrName>
                                        </p:attrNameLst>
                                      </p:cBhvr>
                                      <p:to>
                                        <p:strVal val="visible"/>
                                      </p:to>
                                    </p:set>
                                    <p:animEffect transition="in" filter="blinds(horizontal)">
                                      <p:cBhvr>
                                        <p:cTn id="168" dur="500"/>
                                        <p:tgtEl>
                                          <p:spTgt spid="83"/>
                                        </p:tgtEl>
                                      </p:cBhvr>
                                    </p:animEffect>
                                  </p:childTnLst>
                                </p:cTn>
                              </p:par>
                            </p:childTnLst>
                          </p:cTn>
                        </p:par>
                      </p:childTnLst>
                    </p:cTn>
                  </p:par>
                  <p:par>
                    <p:cTn id="169" fill="hold">
                      <p:stCondLst>
                        <p:cond delay="indefinite"/>
                      </p:stCondLst>
                      <p:childTnLst>
                        <p:par>
                          <p:cTn id="170" fill="hold">
                            <p:stCondLst>
                              <p:cond delay="0"/>
                            </p:stCondLst>
                            <p:childTnLst>
                              <p:par>
                                <p:cTn id="171" presetID="3" presetClass="entr" presetSubtype="10" fill="hold" grpId="0" nodeType="clickEffect">
                                  <p:stCondLst>
                                    <p:cond delay="0"/>
                                  </p:stCondLst>
                                  <p:childTnLst>
                                    <p:set>
                                      <p:cBhvr>
                                        <p:cTn id="172" dur="1" fill="hold">
                                          <p:stCondLst>
                                            <p:cond delay="0"/>
                                          </p:stCondLst>
                                        </p:cTn>
                                        <p:tgtEl>
                                          <p:spTgt spid="49"/>
                                        </p:tgtEl>
                                        <p:attrNameLst>
                                          <p:attrName>style.visibility</p:attrName>
                                        </p:attrNameLst>
                                      </p:cBhvr>
                                      <p:to>
                                        <p:strVal val="visible"/>
                                      </p:to>
                                    </p:set>
                                    <p:animEffect transition="in" filter="blinds(horizontal)">
                                      <p:cBhvr>
                                        <p:cTn id="173" dur="500"/>
                                        <p:tgtEl>
                                          <p:spTgt spid="49"/>
                                        </p:tgtEl>
                                      </p:cBhvr>
                                    </p:animEffect>
                                  </p:childTnLst>
                                </p:cTn>
                              </p:par>
                            </p:childTnLst>
                          </p:cTn>
                        </p:par>
                      </p:childTnLst>
                    </p:cTn>
                  </p:par>
                  <p:par>
                    <p:cTn id="174" fill="hold">
                      <p:stCondLst>
                        <p:cond delay="indefinite"/>
                      </p:stCondLst>
                      <p:childTnLst>
                        <p:par>
                          <p:cTn id="175" fill="hold">
                            <p:stCondLst>
                              <p:cond delay="0"/>
                            </p:stCondLst>
                            <p:childTnLst>
                              <p:par>
                                <p:cTn id="176" presetID="3" presetClass="entr" presetSubtype="10" fill="hold" grpId="0" nodeType="clickEffect">
                                  <p:stCondLst>
                                    <p:cond delay="0"/>
                                  </p:stCondLst>
                                  <p:childTnLst>
                                    <p:set>
                                      <p:cBhvr>
                                        <p:cTn id="177" dur="1" fill="hold">
                                          <p:stCondLst>
                                            <p:cond delay="0"/>
                                          </p:stCondLst>
                                        </p:cTn>
                                        <p:tgtEl>
                                          <p:spTgt spid="52"/>
                                        </p:tgtEl>
                                        <p:attrNameLst>
                                          <p:attrName>style.visibility</p:attrName>
                                        </p:attrNameLst>
                                      </p:cBhvr>
                                      <p:to>
                                        <p:strVal val="visible"/>
                                      </p:to>
                                    </p:set>
                                    <p:animEffect transition="in" filter="blinds(horizontal)">
                                      <p:cBhvr>
                                        <p:cTn id="178" dur="500"/>
                                        <p:tgtEl>
                                          <p:spTgt spid="52"/>
                                        </p:tgtEl>
                                      </p:cBhvr>
                                    </p:animEffect>
                                  </p:childTnLst>
                                </p:cTn>
                              </p:par>
                            </p:childTnLst>
                          </p:cTn>
                        </p:par>
                      </p:childTnLst>
                    </p:cTn>
                  </p:par>
                  <p:par>
                    <p:cTn id="179" fill="hold">
                      <p:stCondLst>
                        <p:cond delay="indefinite"/>
                      </p:stCondLst>
                      <p:childTnLst>
                        <p:par>
                          <p:cTn id="180" fill="hold">
                            <p:stCondLst>
                              <p:cond delay="0"/>
                            </p:stCondLst>
                            <p:childTnLst>
                              <p:par>
                                <p:cTn id="181" presetID="3" presetClass="entr" presetSubtype="10" fill="hold" grpId="0" nodeType="clickEffect">
                                  <p:stCondLst>
                                    <p:cond delay="0"/>
                                  </p:stCondLst>
                                  <p:childTnLst>
                                    <p:set>
                                      <p:cBhvr>
                                        <p:cTn id="182" dur="1" fill="hold">
                                          <p:stCondLst>
                                            <p:cond delay="0"/>
                                          </p:stCondLst>
                                        </p:cTn>
                                        <p:tgtEl>
                                          <p:spTgt spid="87"/>
                                        </p:tgtEl>
                                        <p:attrNameLst>
                                          <p:attrName>style.visibility</p:attrName>
                                        </p:attrNameLst>
                                      </p:cBhvr>
                                      <p:to>
                                        <p:strVal val="visible"/>
                                      </p:to>
                                    </p:set>
                                    <p:animEffect transition="in" filter="blinds(horizontal)">
                                      <p:cBhvr>
                                        <p:cTn id="183" dur="500"/>
                                        <p:tgtEl>
                                          <p:spTgt spid="87"/>
                                        </p:tgtEl>
                                      </p:cBhvr>
                                    </p:animEffect>
                                  </p:childTnLst>
                                </p:cTn>
                              </p:par>
                            </p:childTnLst>
                          </p:cTn>
                        </p:par>
                      </p:childTnLst>
                    </p:cTn>
                  </p:par>
                  <p:par>
                    <p:cTn id="184" fill="hold">
                      <p:stCondLst>
                        <p:cond delay="indefinite"/>
                      </p:stCondLst>
                      <p:childTnLst>
                        <p:par>
                          <p:cTn id="185" fill="hold">
                            <p:stCondLst>
                              <p:cond delay="0"/>
                            </p:stCondLst>
                            <p:childTnLst>
                              <p:par>
                                <p:cTn id="186" presetID="3" presetClass="entr" presetSubtype="10" fill="hold" grpId="0" nodeType="clickEffect">
                                  <p:stCondLst>
                                    <p:cond delay="0"/>
                                  </p:stCondLst>
                                  <p:childTnLst>
                                    <p:set>
                                      <p:cBhvr>
                                        <p:cTn id="187" dur="1" fill="hold">
                                          <p:stCondLst>
                                            <p:cond delay="0"/>
                                          </p:stCondLst>
                                        </p:cTn>
                                        <p:tgtEl>
                                          <p:spTgt spid="50"/>
                                        </p:tgtEl>
                                        <p:attrNameLst>
                                          <p:attrName>style.visibility</p:attrName>
                                        </p:attrNameLst>
                                      </p:cBhvr>
                                      <p:to>
                                        <p:strVal val="visible"/>
                                      </p:to>
                                    </p:set>
                                    <p:animEffect transition="in" filter="blinds(horizontal)">
                                      <p:cBhvr>
                                        <p:cTn id="188" dur="500"/>
                                        <p:tgtEl>
                                          <p:spTgt spid="50"/>
                                        </p:tgtEl>
                                      </p:cBhvr>
                                    </p:animEffect>
                                  </p:childTnLst>
                                </p:cTn>
                              </p:par>
                            </p:childTnLst>
                          </p:cTn>
                        </p:par>
                      </p:childTnLst>
                    </p:cTn>
                  </p:par>
                  <p:par>
                    <p:cTn id="189" fill="hold">
                      <p:stCondLst>
                        <p:cond delay="indefinite"/>
                      </p:stCondLst>
                      <p:childTnLst>
                        <p:par>
                          <p:cTn id="190" fill="hold">
                            <p:stCondLst>
                              <p:cond delay="0"/>
                            </p:stCondLst>
                            <p:childTnLst>
                              <p:par>
                                <p:cTn id="191" presetID="3" presetClass="entr" presetSubtype="10" fill="hold" grpId="0" nodeType="click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blinds(horizontal)">
                                      <p:cBhvr>
                                        <p:cTn id="193" dur="500"/>
                                        <p:tgtEl>
                                          <p:spTgt spid="53"/>
                                        </p:tgtEl>
                                      </p:cBhvr>
                                    </p:animEffect>
                                  </p:childTnLst>
                                </p:cTn>
                              </p:par>
                            </p:childTnLst>
                          </p:cTn>
                        </p:par>
                      </p:childTnLst>
                    </p:cTn>
                  </p:par>
                  <p:par>
                    <p:cTn id="194" fill="hold">
                      <p:stCondLst>
                        <p:cond delay="indefinite"/>
                      </p:stCondLst>
                      <p:childTnLst>
                        <p:par>
                          <p:cTn id="195" fill="hold">
                            <p:stCondLst>
                              <p:cond delay="0"/>
                            </p:stCondLst>
                            <p:childTnLst>
                              <p:par>
                                <p:cTn id="196" presetID="3" presetClass="entr" presetSubtype="10" fill="hold" grpId="0" nodeType="clickEffect">
                                  <p:stCondLst>
                                    <p:cond delay="0"/>
                                  </p:stCondLst>
                                  <p:childTnLst>
                                    <p:set>
                                      <p:cBhvr>
                                        <p:cTn id="197" dur="1" fill="hold">
                                          <p:stCondLst>
                                            <p:cond delay="0"/>
                                          </p:stCondLst>
                                        </p:cTn>
                                        <p:tgtEl>
                                          <p:spTgt spid="88"/>
                                        </p:tgtEl>
                                        <p:attrNameLst>
                                          <p:attrName>style.visibility</p:attrName>
                                        </p:attrNameLst>
                                      </p:cBhvr>
                                      <p:to>
                                        <p:strVal val="visible"/>
                                      </p:to>
                                    </p:set>
                                    <p:animEffect transition="in" filter="blinds(horizontal)">
                                      <p:cBhvr>
                                        <p:cTn id="198" dur="500"/>
                                        <p:tgtEl>
                                          <p:spTgt spid="88"/>
                                        </p:tgtEl>
                                      </p:cBhvr>
                                    </p:animEffect>
                                  </p:childTnLst>
                                </p:cTn>
                              </p:par>
                            </p:childTnLst>
                          </p:cTn>
                        </p:par>
                      </p:childTnLst>
                    </p:cTn>
                  </p:par>
                  <p:par>
                    <p:cTn id="199" fill="hold">
                      <p:stCondLst>
                        <p:cond delay="indefinite"/>
                      </p:stCondLst>
                      <p:childTnLst>
                        <p:par>
                          <p:cTn id="200" fill="hold">
                            <p:stCondLst>
                              <p:cond delay="0"/>
                            </p:stCondLst>
                            <p:childTnLst>
                              <p:par>
                                <p:cTn id="201" presetID="3" presetClass="entr" presetSubtype="10" fill="hold" grpId="0" nodeType="clickEffect">
                                  <p:stCondLst>
                                    <p:cond delay="0"/>
                                  </p:stCondLst>
                                  <p:childTnLst>
                                    <p:set>
                                      <p:cBhvr>
                                        <p:cTn id="202" dur="1" fill="hold">
                                          <p:stCondLst>
                                            <p:cond delay="0"/>
                                          </p:stCondLst>
                                        </p:cTn>
                                        <p:tgtEl>
                                          <p:spTgt spid="54"/>
                                        </p:tgtEl>
                                        <p:attrNameLst>
                                          <p:attrName>style.visibility</p:attrName>
                                        </p:attrNameLst>
                                      </p:cBhvr>
                                      <p:to>
                                        <p:strVal val="visible"/>
                                      </p:to>
                                    </p:set>
                                    <p:animEffect transition="in" filter="blinds(horizontal)">
                                      <p:cBhvr>
                                        <p:cTn id="203" dur="500"/>
                                        <p:tgtEl>
                                          <p:spTgt spid="54"/>
                                        </p:tgtEl>
                                      </p:cBhvr>
                                    </p:animEffect>
                                  </p:childTnLst>
                                </p:cTn>
                              </p:par>
                            </p:childTnLst>
                          </p:cTn>
                        </p:par>
                      </p:childTnLst>
                    </p:cTn>
                  </p:par>
                  <p:par>
                    <p:cTn id="204" fill="hold">
                      <p:stCondLst>
                        <p:cond delay="indefinite"/>
                      </p:stCondLst>
                      <p:childTnLst>
                        <p:par>
                          <p:cTn id="205" fill="hold">
                            <p:stCondLst>
                              <p:cond delay="0"/>
                            </p:stCondLst>
                            <p:childTnLst>
                              <p:par>
                                <p:cTn id="206" presetID="3" presetClass="entr" presetSubtype="10" fill="hold" grpId="0" nodeType="clickEffect">
                                  <p:stCondLst>
                                    <p:cond delay="0"/>
                                  </p:stCondLst>
                                  <p:childTnLst>
                                    <p:set>
                                      <p:cBhvr>
                                        <p:cTn id="207" dur="1" fill="hold">
                                          <p:stCondLst>
                                            <p:cond delay="0"/>
                                          </p:stCondLst>
                                        </p:cTn>
                                        <p:tgtEl>
                                          <p:spTgt spid="55"/>
                                        </p:tgtEl>
                                        <p:attrNameLst>
                                          <p:attrName>style.visibility</p:attrName>
                                        </p:attrNameLst>
                                      </p:cBhvr>
                                      <p:to>
                                        <p:strVal val="visible"/>
                                      </p:to>
                                    </p:set>
                                    <p:animEffect transition="in" filter="blinds(horizontal)">
                                      <p:cBhvr>
                                        <p:cTn id="208" dur="500"/>
                                        <p:tgtEl>
                                          <p:spTgt spid="55"/>
                                        </p:tgtEl>
                                      </p:cBhvr>
                                    </p:animEffect>
                                  </p:childTnLst>
                                </p:cTn>
                              </p:par>
                            </p:childTnLst>
                          </p:cTn>
                        </p:par>
                      </p:childTnLst>
                    </p:cTn>
                  </p:par>
                  <p:par>
                    <p:cTn id="209" fill="hold">
                      <p:stCondLst>
                        <p:cond delay="indefinite"/>
                      </p:stCondLst>
                      <p:childTnLst>
                        <p:par>
                          <p:cTn id="210" fill="hold">
                            <p:stCondLst>
                              <p:cond delay="0"/>
                            </p:stCondLst>
                            <p:childTnLst>
                              <p:par>
                                <p:cTn id="211" presetID="3" presetClass="entr" presetSubtype="10" fill="hold" nodeType="clickEffect">
                                  <p:stCondLst>
                                    <p:cond delay="0"/>
                                  </p:stCondLst>
                                  <p:childTnLst>
                                    <p:set>
                                      <p:cBhvr>
                                        <p:cTn id="212" dur="1" fill="hold">
                                          <p:stCondLst>
                                            <p:cond delay="0"/>
                                          </p:stCondLst>
                                        </p:cTn>
                                        <p:tgtEl>
                                          <p:spTgt spid="89"/>
                                        </p:tgtEl>
                                        <p:attrNameLst>
                                          <p:attrName>style.visibility</p:attrName>
                                        </p:attrNameLst>
                                      </p:cBhvr>
                                      <p:to>
                                        <p:strVal val="visible"/>
                                      </p:to>
                                    </p:set>
                                    <p:animEffect transition="in" filter="blinds(horizontal)">
                                      <p:cBhvr>
                                        <p:cTn id="213" dur="500"/>
                                        <p:tgtEl>
                                          <p:spTgt spid="89"/>
                                        </p:tgtEl>
                                      </p:cBhvr>
                                    </p:animEffect>
                                  </p:childTnLst>
                                </p:cTn>
                              </p:par>
                            </p:childTnLst>
                          </p:cTn>
                        </p:par>
                      </p:childTnLst>
                    </p:cTn>
                  </p:par>
                  <p:par>
                    <p:cTn id="214" fill="hold">
                      <p:stCondLst>
                        <p:cond delay="indefinite"/>
                      </p:stCondLst>
                      <p:childTnLst>
                        <p:par>
                          <p:cTn id="215" fill="hold">
                            <p:stCondLst>
                              <p:cond delay="0"/>
                            </p:stCondLst>
                            <p:childTnLst>
                              <p:par>
                                <p:cTn id="216" presetID="3" presetClass="entr" presetSubtype="10" fill="hold" grpId="0" nodeType="clickEffect">
                                  <p:stCondLst>
                                    <p:cond delay="0"/>
                                  </p:stCondLst>
                                  <p:childTnLst>
                                    <p:set>
                                      <p:cBhvr>
                                        <p:cTn id="217" dur="1" fill="hold">
                                          <p:stCondLst>
                                            <p:cond delay="0"/>
                                          </p:stCondLst>
                                        </p:cTn>
                                        <p:tgtEl>
                                          <p:spTgt spid="91"/>
                                        </p:tgtEl>
                                        <p:attrNameLst>
                                          <p:attrName>style.visibility</p:attrName>
                                        </p:attrNameLst>
                                      </p:cBhvr>
                                      <p:to>
                                        <p:strVal val="visible"/>
                                      </p:to>
                                    </p:set>
                                    <p:animEffect transition="in" filter="blinds(horizontal)">
                                      <p:cBhvr>
                                        <p:cTn id="218" dur="500"/>
                                        <p:tgtEl>
                                          <p:spTgt spid="91"/>
                                        </p:tgtEl>
                                      </p:cBhvr>
                                    </p:animEffect>
                                  </p:childTnLst>
                                </p:cTn>
                              </p:par>
                            </p:childTnLst>
                          </p:cTn>
                        </p:par>
                      </p:childTnLst>
                    </p:cTn>
                  </p:par>
                  <p:par>
                    <p:cTn id="219" fill="hold">
                      <p:stCondLst>
                        <p:cond delay="indefinite"/>
                      </p:stCondLst>
                      <p:childTnLst>
                        <p:par>
                          <p:cTn id="220" fill="hold">
                            <p:stCondLst>
                              <p:cond delay="0"/>
                            </p:stCondLst>
                            <p:childTnLst>
                              <p:par>
                                <p:cTn id="221" presetID="3" presetClass="entr" presetSubtype="10" fill="hold" grpId="0" nodeType="clickEffect">
                                  <p:stCondLst>
                                    <p:cond delay="0"/>
                                  </p:stCondLst>
                                  <p:childTnLst>
                                    <p:set>
                                      <p:cBhvr>
                                        <p:cTn id="222" dur="1" fill="hold">
                                          <p:stCondLst>
                                            <p:cond delay="0"/>
                                          </p:stCondLst>
                                        </p:cTn>
                                        <p:tgtEl>
                                          <p:spTgt spid="93"/>
                                        </p:tgtEl>
                                        <p:attrNameLst>
                                          <p:attrName>style.visibility</p:attrName>
                                        </p:attrNameLst>
                                      </p:cBhvr>
                                      <p:to>
                                        <p:strVal val="visible"/>
                                      </p:to>
                                    </p:set>
                                    <p:animEffect transition="in" filter="blinds(horizontal)">
                                      <p:cBhvr>
                                        <p:cTn id="223" dur="500"/>
                                        <p:tgtEl>
                                          <p:spTgt spid="93"/>
                                        </p:tgtEl>
                                      </p:cBhvr>
                                    </p:animEffect>
                                  </p:childTnLst>
                                </p:cTn>
                              </p:par>
                            </p:childTnLst>
                          </p:cTn>
                        </p:par>
                      </p:childTnLst>
                    </p:cTn>
                  </p:par>
                  <p:par>
                    <p:cTn id="224" fill="hold">
                      <p:stCondLst>
                        <p:cond delay="indefinite"/>
                      </p:stCondLst>
                      <p:childTnLst>
                        <p:par>
                          <p:cTn id="225" fill="hold">
                            <p:stCondLst>
                              <p:cond delay="0"/>
                            </p:stCondLst>
                            <p:childTnLst>
                              <p:par>
                                <p:cTn id="226" presetID="3" presetClass="entr" presetSubtype="10" fill="hold" nodeType="clickEffect">
                                  <p:stCondLst>
                                    <p:cond delay="0"/>
                                  </p:stCondLst>
                                  <p:childTnLst>
                                    <p:set>
                                      <p:cBhvr>
                                        <p:cTn id="227" dur="1" fill="hold">
                                          <p:stCondLst>
                                            <p:cond delay="0"/>
                                          </p:stCondLst>
                                        </p:cTn>
                                        <p:tgtEl>
                                          <p:spTgt spid="90"/>
                                        </p:tgtEl>
                                        <p:attrNameLst>
                                          <p:attrName>style.visibility</p:attrName>
                                        </p:attrNameLst>
                                      </p:cBhvr>
                                      <p:to>
                                        <p:strVal val="visible"/>
                                      </p:to>
                                    </p:set>
                                    <p:animEffect transition="in" filter="blinds(horizontal)">
                                      <p:cBhvr>
                                        <p:cTn id="228" dur="500"/>
                                        <p:tgtEl>
                                          <p:spTgt spid="90"/>
                                        </p:tgtEl>
                                      </p:cBhvr>
                                    </p:animEffect>
                                  </p:childTnLst>
                                </p:cTn>
                              </p:par>
                            </p:childTnLst>
                          </p:cTn>
                        </p:par>
                      </p:childTnLst>
                    </p:cTn>
                  </p:par>
                  <p:par>
                    <p:cTn id="229" fill="hold">
                      <p:stCondLst>
                        <p:cond delay="indefinite"/>
                      </p:stCondLst>
                      <p:childTnLst>
                        <p:par>
                          <p:cTn id="230" fill="hold">
                            <p:stCondLst>
                              <p:cond delay="0"/>
                            </p:stCondLst>
                            <p:childTnLst>
                              <p:par>
                                <p:cTn id="231" presetID="3" presetClass="entr" presetSubtype="10" fill="hold" grpId="0" nodeType="clickEffect">
                                  <p:stCondLst>
                                    <p:cond delay="0"/>
                                  </p:stCondLst>
                                  <p:childTnLst>
                                    <p:set>
                                      <p:cBhvr>
                                        <p:cTn id="232" dur="1" fill="hold">
                                          <p:stCondLst>
                                            <p:cond delay="0"/>
                                          </p:stCondLst>
                                        </p:cTn>
                                        <p:tgtEl>
                                          <p:spTgt spid="92"/>
                                        </p:tgtEl>
                                        <p:attrNameLst>
                                          <p:attrName>style.visibility</p:attrName>
                                        </p:attrNameLst>
                                      </p:cBhvr>
                                      <p:to>
                                        <p:strVal val="visible"/>
                                      </p:to>
                                    </p:set>
                                    <p:animEffect transition="in" filter="blinds(horizontal)">
                                      <p:cBhvr>
                                        <p:cTn id="233" dur="500"/>
                                        <p:tgtEl>
                                          <p:spTgt spid="92"/>
                                        </p:tgtEl>
                                      </p:cBhvr>
                                    </p:animEffect>
                                  </p:childTnLst>
                                </p:cTn>
                              </p:par>
                            </p:childTnLst>
                          </p:cTn>
                        </p:par>
                      </p:childTnLst>
                    </p:cTn>
                  </p:par>
                  <p:par>
                    <p:cTn id="234" fill="hold">
                      <p:stCondLst>
                        <p:cond delay="indefinite"/>
                      </p:stCondLst>
                      <p:childTnLst>
                        <p:par>
                          <p:cTn id="235" fill="hold">
                            <p:stCondLst>
                              <p:cond delay="0"/>
                            </p:stCondLst>
                            <p:childTnLst>
                              <p:par>
                                <p:cTn id="236" presetID="3" presetClass="entr" presetSubtype="10" fill="hold" grpId="0" nodeType="clickEffect">
                                  <p:stCondLst>
                                    <p:cond delay="0"/>
                                  </p:stCondLst>
                                  <p:childTnLst>
                                    <p:set>
                                      <p:cBhvr>
                                        <p:cTn id="237" dur="1" fill="hold">
                                          <p:stCondLst>
                                            <p:cond delay="0"/>
                                          </p:stCondLst>
                                        </p:cTn>
                                        <p:tgtEl>
                                          <p:spTgt spid="94"/>
                                        </p:tgtEl>
                                        <p:attrNameLst>
                                          <p:attrName>style.visibility</p:attrName>
                                        </p:attrNameLst>
                                      </p:cBhvr>
                                      <p:to>
                                        <p:strVal val="visible"/>
                                      </p:to>
                                    </p:set>
                                    <p:animEffect transition="in" filter="blinds(horizontal)">
                                      <p:cBhvr>
                                        <p:cTn id="238" dur="500"/>
                                        <p:tgtEl>
                                          <p:spTgt spid="94"/>
                                        </p:tgtEl>
                                      </p:cBhvr>
                                    </p:animEffect>
                                  </p:childTnLst>
                                </p:cTn>
                              </p:par>
                            </p:childTnLst>
                          </p:cTn>
                        </p:par>
                      </p:childTnLst>
                    </p:cTn>
                  </p:par>
                  <p:par>
                    <p:cTn id="239" fill="hold">
                      <p:stCondLst>
                        <p:cond delay="indefinite"/>
                      </p:stCondLst>
                      <p:childTnLst>
                        <p:par>
                          <p:cTn id="240" fill="hold">
                            <p:stCondLst>
                              <p:cond delay="0"/>
                            </p:stCondLst>
                            <p:childTnLst>
                              <p:par>
                                <p:cTn id="241" presetID="3" presetClass="entr" presetSubtype="10" fill="hold" grpId="0" nodeType="clickEffect">
                                  <p:stCondLst>
                                    <p:cond delay="0"/>
                                  </p:stCondLst>
                                  <p:childTnLst>
                                    <p:set>
                                      <p:cBhvr>
                                        <p:cTn id="242" dur="1" fill="hold">
                                          <p:stCondLst>
                                            <p:cond delay="0"/>
                                          </p:stCondLst>
                                        </p:cTn>
                                        <p:tgtEl>
                                          <p:spTgt spid="95"/>
                                        </p:tgtEl>
                                        <p:attrNameLst>
                                          <p:attrName>style.visibility</p:attrName>
                                        </p:attrNameLst>
                                      </p:cBhvr>
                                      <p:to>
                                        <p:strVal val="visible"/>
                                      </p:to>
                                    </p:set>
                                    <p:animEffect transition="in" filter="blinds(horizontal)">
                                      <p:cBhvr>
                                        <p:cTn id="243" dur="500"/>
                                        <p:tgtEl>
                                          <p:spTgt spid="95"/>
                                        </p:tgtEl>
                                      </p:cBhvr>
                                    </p:animEffect>
                                  </p:childTnLst>
                                </p:cTn>
                              </p:par>
                            </p:childTnLst>
                          </p:cTn>
                        </p:par>
                      </p:childTnLst>
                    </p:cTn>
                  </p:par>
                  <p:par>
                    <p:cTn id="244" fill="hold">
                      <p:stCondLst>
                        <p:cond delay="indefinite"/>
                      </p:stCondLst>
                      <p:childTnLst>
                        <p:par>
                          <p:cTn id="245" fill="hold">
                            <p:stCondLst>
                              <p:cond delay="0"/>
                            </p:stCondLst>
                            <p:childTnLst>
                              <p:par>
                                <p:cTn id="246" presetID="3" presetClass="exit" presetSubtype="10" fill="hold" grpId="1" nodeType="clickEffect">
                                  <p:stCondLst>
                                    <p:cond delay="0"/>
                                  </p:stCondLst>
                                  <p:childTnLst>
                                    <p:animEffect transition="out" filter="blinds(horizontal)">
                                      <p:cBhvr>
                                        <p:cTn id="247" dur="500"/>
                                        <p:tgtEl>
                                          <p:spTgt spid="55"/>
                                        </p:tgtEl>
                                      </p:cBhvr>
                                    </p:animEffect>
                                    <p:set>
                                      <p:cBhvr>
                                        <p:cTn id="248" dur="1" fill="hold">
                                          <p:stCondLst>
                                            <p:cond delay="499"/>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43" grpId="0"/>
      <p:bldP spid="44" grpId="0"/>
      <p:bldP spid="72" grpId="0" animBg="1"/>
      <p:bldP spid="72" grpId="1" animBg="1"/>
      <p:bldP spid="73" grpId="0"/>
      <p:bldP spid="73" grpId="1"/>
      <p:bldP spid="74" grpId="0"/>
      <p:bldP spid="74" grpId="1"/>
      <p:bldP spid="75" grpId="0"/>
      <p:bldP spid="75" grpId="1"/>
      <p:bldP spid="76" grpId="0"/>
      <p:bldP spid="76" grpId="1"/>
      <p:bldP spid="77" grpId="0"/>
      <p:bldP spid="77" grpId="1"/>
      <p:bldP spid="80" grpId="0"/>
      <p:bldP spid="81" grpId="0"/>
      <p:bldP spid="82" grpId="0"/>
      <p:bldP spid="83" grpId="0"/>
      <p:bldP spid="84" grpId="0" animBg="1"/>
      <p:bldP spid="84" grpId="1" animBg="1"/>
      <p:bldP spid="85" grpId="0" animBg="1"/>
      <p:bldP spid="85" grpId="1" animBg="1"/>
      <p:bldP spid="86" grpId="0" animBg="1"/>
      <p:bldP spid="86" grpId="1" animBg="1"/>
      <p:bldP spid="87" grpId="0"/>
      <p:bldP spid="88" grpId="0"/>
      <p:bldP spid="91" grpId="0"/>
      <p:bldP spid="92" grpId="0"/>
      <p:bldP spid="93" grpId="0"/>
      <p:bldP spid="94" grpId="0"/>
      <p:bldP spid="95" grpId="0"/>
      <p:bldP spid="45" grpId="0" animBg="1"/>
      <p:bldP spid="46" grpId="0"/>
      <p:bldP spid="48" grpId="0" animBg="1"/>
      <p:bldP spid="49" grpId="0" animBg="1"/>
      <p:bldP spid="50" grpId="0" animBg="1"/>
      <p:bldP spid="51" grpId="0"/>
      <p:bldP spid="52" grpId="0"/>
      <p:bldP spid="53" grpId="0"/>
      <p:bldP spid="54" grpId="0"/>
      <p:bldP spid="55" grpId="0" animBg="1"/>
      <p:bldP spid="55" grpId="1"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3429000" cy="4895603"/>
          </a:xfrm>
        </p:spPr>
        <p:txBody>
          <a:bodyPr>
            <a:normAutofit fontScale="92500"/>
          </a:bodyPr>
          <a:lstStyle/>
          <a:p>
            <a:pPr marL="0" indent="0" algn="ctr">
              <a:buNone/>
            </a:pPr>
            <a:r>
              <a:rPr lang="en-GB" sz="1400" b="1" dirty="0">
                <a:latin typeface="Comic Sans MS" panose="030F0702030302020204" pitchFamily="66" charset="0"/>
              </a:rPr>
              <a:t>You can use the Polar equation to find tangents to a curve that are parallel or perpendicular to the original line</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Find the coordinates and the equations of the tangents to the curve:</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r = asin2</a:t>
            </a:r>
            <a:r>
              <a:rPr lang="el-GR" sz="1400" dirty="0">
                <a:latin typeface="Comic Sans MS" panose="030F0702030302020204" pitchFamily="66" charset="0"/>
              </a:rPr>
              <a:t>θ</a:t>
            </a:r>
            <a:r>
              <a:rPr lang="en-US" sz="1400" dirty="0">
                <a:latin typeface="Comic Sans MS" panose="030F0702030302020204" pitchFamily="66" charset="0"/>
              </a:rPr>
              <a:t>,     0 ≤ </a:t>
            </a:r>
            <a:r>
              <a:rPr lang="el-GR" sz="1400" dirty="0">
                <a:latin typeface="Comic Sans MS" panose="030F0702030302020204" pitchFamily="66" charset="0"/>
              </a:rPr>
              <a:t>θ</a:t>
            </a:r>
            <a:r>
              <a:rPr lang="en-US" sz="1400" dirty="0">
                <a:latin typeface="Comic Sans MS" panose="030F0702030302020204" pitchFamily="66" charset="0"/>
              </a:rPr>
              <a:t> ≤ </a:t>
            </a:r>
            <a:r>
              <a:rPr lang="el-GR" sz="1400" baseline="30000" dirty="0">
                <a:latin typeface="Comic Sans MS" panose="030F0702030302020204" pitchFamily="66" charset="0"/>
              </a:rPr>
              <a:t>π</a:t>
            </a:r>
            <a:r>
              <a:rPr lang="en-US" sz="1400" dirty="0">
                <a:latin typeface="Comic Sans MS" panose="030F0702030302020204" pitchFamily="66" charset="0"/>
              </a:rPr>
              <a:t>/</a:t>
            </a:r>
            <a:r>
              <a:rPr lang="en-US" sz="1400" baseline="-25000" dirty="0">
                <a:latin typeface="Comic Sans MS" panose="030F0702030302020204" pitchFamily="66" charset="0"/>
              </a:rPr>
              <a:t>2</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Where the tangents are:</a:t>
            </a:r>
          </a:p>
          <a:p>
            <a:pPr algn="ctr">
              <a:buAutoNum type="alphaLcParenR"/>
            </a:pPr>
            <a:r>
              <a:rPr lang="en-US" sz="1400" dirty="0">
                <a:latin typeface="Comic Sans MS" panose="030F0702030302020204" pitchFamily="66" charset="0"/>
              </a:rPr>
              <a:t>Parallel to the initial line</a:t>
            </a:r>
          </a:p>
          <a:p>
            <a:pPr algn="ctr">
              <a:buAutoNum type="alphaLcParenR"/>
            </a:pPr>
            <a:r>
              <a:rPr lang="en-US" sz="1400" dirty="0">
                <a:latin typeface="Comic Sans MS" panose="030F0702030302020204" pitchFamily="66" charset="0"/>
              </a:rPr>
              <a:t>Perpendicular to the initial line</a:t>
            </a:r>
          </a:p>
          <a:p>
            <a:pPr algn="ctr">
              <a:buAutoNum type="alphaLcParenR"/>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Give answers to 3 </a:t>
            </a:r>
            <a:r>
              <a:rPr lang="en-US" sz="1400" dirty="0" err="1">
                <a:latin typeface="Comic Sans MS" panose="030F0702030302020204" pitchFamily="66" charset="0"/>
              </a:rPr>
              <a:t>s.f</a:t>
            </a:r>
            <a:r>
              <a:rPr lang="en-US" sz="1400" dirty="0">
                <a:latin typeface="Comic Sans MS" panose="030F0702030302020204" pitchFamily="66" charset="0"/>
              </a:rPr>
              <a:t> where appropriate:</a:t>
            </a:r>
          </a:p>
          <a:p>
            <a:pPr marL="0" indent="0" algn="ctr">
              <a:buNone/>
            </a:pPr>
            <a:endParaRPr lang="en-US" sz="1400" dirty="0">
              <a:latin typeface="Comic Sans MS" panose="030F0702030302020204" pitchFamily="66" charset="0"/>
            </a:endParaRPr>
          </a:p>
          <a:p>
            <a:pPr algn="ctr">
              <a:buFont typeface="Wingdings"/>
              <a:buChar char="à"/>
            </a:pPr>
            <a:r>
              <a:rPr lang="en-US" sz="1400" dirty="0">
                <a:latin typeface="Comic Sans MS" panose="030F0702030302020204" pitchFamily="66" charset="0"/>
                <a:sym typeface="Wingdings" panose="05000000000000000000" pitchFamily="2" charset="2"/>
              </a:rPr>
              <a:t>You can find the value of r for each, and use the sketch to find the equation of the tangent</a:t>
            </a:r>
          </a:p>
        </p:txBody>
      </p:sp>
      <mc:AlternateContent xmlns:mc="http://schemas.openxmlformats.org/markup-compatibility/2006" xmlns:a14="http://schemas.microsoft.com/office/drawing/2010/main">
        <mc:Choice Requires="a14">
          <p:sp>
            <p:nvSpPr>
              <p:cNvPr id="25" name="TextBox 24"/>
              <p:cNvSpPr txBox="1"/>
              <p:nvPr/>
            </p:nvSpPr>
            <p:spPr>
              <a:xfrm>
                <a:off x="1371599" y="16824"/>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𝑑𝑦</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1371599" y="16824"/>
                <a:ext cx="768992" cy="501356"/>
              </a:xfrm>
              <a:prstGeom prst="rect">
                <a:avLst/>
              </a:prstGeom>
              <a:blipFill>
                <a:blip r:embed="rId2"/>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029199" y="11875"/>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𝑑𝑥</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5029199" y="11875"/>
                <a:ext cx="768992" cy="501356"/>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p:cxnSp>
        <p:nvCxnSpPr>
          <p:cNvPr id="27" name="Straight Arrow Connector 26"/>
          <p:cNvCxnSpPr/>
          <p:nvPr/>
        </p:nvCxnSpPr>
        <p:spPr>
          <a:xfrm>
            <a:off x="2133599" y="245424"/>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2590799" y="93024"/>
                <a:ext cx="2371162"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𝑷𝒂𝒓𝒂𝒍𝒍𝒆𝒍</m:t>
                      </m:r>
                      <m:r>
                        <a:rPr lang="en-GB" sz="1400" b="0"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2590799" y="93024"/>
                <a:ext cx="2371162" cy="307777"/>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p:cxnSp>
        <p:nvCxnSpPr>
          <p:cNvPr id="29" name="Straight Arrow Connector 28"/>
          <p:cNvCxnSpPr/>
          <p:nvPr/>
        </p:nvCxnSpPr>
        <p:spPr>
          <a:xfrm>
            <a:off x="5791199" y="240475"/>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8012343" y="482930"/>
                <a:ext cx="113165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𝑥</m:t>
                      </m:r>
                      <m:r>
                        <a:rPr lang="en-GB" sz="1600" b="0" i="1" smtClean="0">
                          <a:latin typeface="Cambria Math"/>
                        </a:rPr>
                        <m:t>=</m:t>
                      </m:r>
                      <m:r>
                        <a:rPr lang="en-GB" sz="1600" b="0" i="1" smtClean="0">
                          <a:latin typeface="Cambria Math"/>
                        </a:rPr>
                        <m:t>𝑟𝑐𝑜𝑠</m:t>
                      </m:r>
                      <m:r>
                        <a:rPr lang="en-GB" sz="1600" b="0" i="1" smtClean="0">
                          <a:latin typeface="Cambria Math"/>
                          <a:ea typeface="Cambria Math"/>
                        </a:rPr>
                        <m:t>𝜃</m:t>
                      </m:r>
                    </m:oMath>
                  </m:oMathPara>
                </a14:m>
                <a:endParaRPr lang="en-GB" sz="1600" dirty="0"/>
              </a:p>
            </p:txBody>
          </p:sp>
        </mc:Choice>
        <mc:Fallback xmlns="">
          <p:sp>
            <p:nvSpPr>
              <p:cNvPr id="30" name="TextBox 29"/>
              <p:cNvSpPr txBox="1">
                <a:spLocks noRot="1" noChangeAspect="1" noMove="1" noResize="1" noEditPoints="1" noAdjustHandles="1" noChangeArrowheads="1" noChangeShapeType="1" noTextEdit="1"/>
              </p:cNvSpPr>
              <p:nvPr/>
            </p:nvSpPr>
            <p:spPr>
              <a:xfrm>
                <a:off x="8012343" y="482930"/>
                <a:ext cx="1131656" cy="338554"/>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8029463" y="863930"/>
                <a:ext cx="111453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𝑦</m:t>
                      </m:r>
                      <m:r>
                        <a:rPr lang="en-GB" sz="1600" b="0" i="1" smtClean="0">
                          <a:latin typeface="Cambria Math"/>
                        </a:rPr>
                        <m:t>=</m:t>
                      </m:r>
                      <m:r>
                        <a:rPr lang="en-GB" sz="1600" b="0" i="1" smtClean="0">
                          <a:latin typeface="Cambria Math"/>
                        </a:rPr>
                        <m:t>𝑟𝑠𝑖𝑛</m:t>
                      </m:r>
                      <m:r>
                        <a:rPr lang="en-GB" sz="1600" b="0" i="1" smtClean="0">
                          <a:latin typeface="Cambria Math"/>
                          <a:ea typeface="Cambria Math"/>
                        </a:rPr>
                        <m:t>𝜃</m:t>
                      </m:r>
                    </m:oMath>
                  </m:oMathPara>
                </a14:m>
                <a:endParaRPr lang="en-GB" sz="1600" dirty="0"/>
              </a:p>
            </p:txBody>
          </p:sp>
        </mc:Choice>
        <mc:Fallback xmlns="">
          <p:sp>
            <p:nvSpPr>
              <p:cNvPr id="31" name="TextBox 30"/>
              <p:cNvSpPr txBox="1">
                <a:spLocks noRot="1" noChangeAspect="1" noMove="1" noResize="1" noEditPoints="1" noAdjustHandles="1" noChangeArrowheads="1" noChangeShapeType="1" noTextEdit="1"/>
              </p:cNvSpPr>
              <p:nvPr/>
            </p:nvSpPr>
            <p:spPr>
              <a:xfrm>
                <a:off x="8029463" y="863930"/>
                <a:ext cx="1114536" cy="338554"/>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248400" y="88075"/>
                <a:ext cx="2895600" cy="30777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𝑷𝒆𝒓𝒑𝒆𝒏𝒅𝒊𝒄𝒖𝒍𝒂𝒓</m:t>
                      </m:r>
                      <m:r>
                        <a:rPr lang="en-US" sz="1400" b="1"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6248400" y="88075"/>
                <a:ext cx="2895600" cy="307777"/>
              </a:xfrm>
              <a:prstGeom prst="rect">
                <a:avLst/>
              </a:prstGeom>
              <a:blipFill>
                <a:blip r:embed="rId7"/>
                <a:stretch>
                  <a:fillRect b="-3636"/>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3689268" y="1411187"/>
                <a:ext cx="2082140" cy="458395"/>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a:ea typeface="Cambria Math"/>
                        </a:rPr>
                        <m:t>𝜃</m:t>
                      </m:r>
                      <m:r>
                        <a:rPr lang="en-US" sz="1400" i="1" smtClean="0">
                          <a:latin typeface="Cambria Math"/>
                          <a:ea typeface="Cambria Math"/>
                        </a:rPr>
                        <m:t>=</m:t>
                      </m:r>
                      <m:f>
                        <m:fPr>
                          <m:ctrlPr>
                            <a:rPr lang="en-US" sz="1400" i="1" smtClean="0">
                              <a:latin typeface="Cambria Math" panose="02040503050406030204" pitchFamily="18" charset="0"/>
                              <a:ea typeface="Cambria Math"/>
                            </a:rPr>
                          </m:ctrlPr>
                        </m:fPr>
                        <m:num>
                          <m:r>
                            <a:rPr lang="en-US" sz="1400" i="1" smtClean="0">
                              <a:latin typeface="Cambria Math"/>
                              <a:ea typeface="Cambria Math"/>
                            </a:rPr>
                            <m:t>𝜋</m:t>
                          </m:r>
                        </m:num>
                        <m:den>
                          <m:r>
                            <a:rPr lang="en-US" sz="1400" b="0" i="1" smtClean="0">
                              <a:latin typeface="Cambria Math"/>
                              <a:ea typeface="Cambria Math"/>
                            </a:rPr>
                            <m:t>2</m:t>
                          </m:r>
                        </m:den>
                      </m:f>
                      <m:r>
                        <a:rPr lang="en-US" sz="1400" i="1" smtClean="0">
                          <a:latin typeface="Cambria Math"/>
                          <a:ea typeface="Cambria Math"/>
                        </a:rPr>
                        <m:t>   </m:t>
                      </m:r>
                      <m:r>
                        <a:rPr lang="en-US" sz="1400" i="1" smtClean="0">
                          <a:latin typeface="Cambria Math"/>
                          <a:ea typeface="Cambria Math"/>
                        </a:rPr>
                        <m:t>𝑜𝑟</m:t>
                      </m:r>
                      <m:r>
                        <a:rPr lang="en-US" sz="1400" b="0" i="1" smtClean="0">
                          <a:latin typeface="Cambria Math"/>
                          <a:ea typeface="Cambria Math"/>
                        </a:rPr>
                        <m:t>   </m:t>
                      </m:r>
                      <m:r>
                        <a:rPr lang="en-US" sz="1400" i="1">
                          <a:latin typeface="Cambria Math"/>
                          <a:ea typeface="Cambria Math"/>
                        </a:rPr>
                        <m:t>𝜃</m:t>
                      </m:r>
                      <m:r>
                        <a:rPr lang="en-US" sz="1400" i="1">
                          <a:latin typeface="Cambria Math"/>
                          <a:ea typeface="Cambria Math"/>
                        </a:rPr>
                        <m:t>=0.615</m:t>
                      </m:r>
                    </m:oMath>
                  </m:oMathPara>
                </a14:m>
                <a:endParaRPr lang="en-GB" sz="1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3689268" y="1411187"/>
                <a:ext cx="2082140" cy="458395"/>
              </a:xfrm>
              <a:prstGeom prst="rect">
                <a:avLst/>
              </a:prstGeom>
              <a:blipFill>
                <a:blip r:embed="rId8"/>
                <a:stretch>
                  <a:fillRect b="-1316"/>
                </a:stretch>
              </a:blipFill>
              <a:ln w="25400">
                <a:noFill/>
              </a:ln>
            </p:spPr>
            <p:txBody>
              <a:bodyPr/>
              <a:lstStyle/>
              <a:p>
                <a:r>
                  <a:rPr lang="en-GB">
                    <a:noFill/>
                  </a:rPr>
                  <a:t> </a:t>
                </a:r>
              </a:p>
            </p:txBody>
          </p:sp>
        </mc:Fallback>
      </mc:AlternateContent>
      <p:pic>
        <p:nvPicPr>
          <p:cNvPr id="57"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44868" t="14783" r="1345" b="38782"/>
          <a:stretch/>
        </p:blipFill>
        <p:spPr bwMode="auto">
          <a:xfrm>
            <a:off x="5913912" y="1442853"/>
            <a:ext cx="3008155" cy="2077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8" name="TextBox 57"/>
              <p:cNvSpPr txBox="1"/>
              <p:nvPr/>
            </p:nvSpPr>
            <p:spPr>
              <a:xfrm>
                <a:off x="3817917" y="1777342"/>
                <a:ext cx="1799112" cy="554126"/>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ea typeface="Cambria Math"/>
                        </a:rPr>
                        <m:t>𝑟</m:t>
                      </m:r>
                      <m:r>
                        <a:rPr lang="en-US" sz="1400" i="1" smtClean="0">
                          <a:latin typeface="Cambria Math"/>
                          <a:ea typeface="Cambria Math"/>
                        </a:rPr>
                        <m:t>=0  </m:t>
                      </m:r>
                      <m:r>
                        <a:rPr lang="en-US" sz="1400" b="0" i="1" smtClean="0">
                          <a:latin typeface="Cambria Math"/>
                          <a:ea typeface="Cambria Math"/>
                        </a:rPr>
                        <m:t> </m:t>
                      </m:r>
                      <m:r>
                        <a:rPr lang="en-US" sz="1400" i="1" smtClean="0">
                          <a:latin typeface="Cambria Math"/>
                          <a:ea typeface="Cambria Math"/>
                        </a:rPr>
                        <m:t>𝑜𝑟</m:t>
                      </m:r>
                      <m:r>
                        <a:rPr lang="en-US" sz="1400" b="0" i="1" smtClean="0">
                          <a:latin typeface="Cambria Math"/>
                          <a:ea typeface="Cambria Math"/>
                        </a:rPr>
                        <m:t>  </m:t>
                      </m:r>
                      <m:r>
                        <a:rPr lang="en-US" sz="1400" b="0" i="1" smtClean="0">
                          <a:latin typeface="Cambria Math"/>
                          <a:ea typeface="Cambria Math"/>
                        </a:rPr>
                        <m:t>𝑟</m:t>
                      </m:r>
                      <m:r>
                        <a:rPr lang="en-US" sz="1400" i="1">
                          <a:latin typeface="Cambria Math"/>
                          <a:ea typeface="Cambria Math"/>
                        </a:rPr>
                        <m:t>=</m:t>
                      </m:r>
                      <m:f>
                        <m:fPr>
                          <m:ctrlPr>
                            <a:rPr lang="en-US" sz="1400" i="1" smtClean="0">
                              <a:latin typeface="Cambria Math" panose="02040503050406030204" pitchFamily="18" charset="0"/>
                              <a:ea typeface="Cambria Math"/>
                            </a:rPr>
                          </m:ctrlPr>
                        </m:fPr>
                        <m:num>
                          <m:r>
                            <a:rPr lang="en-US" sz="1400" b="0" i="1" smtClean="0">
                              <a:latin typeface="Cambria Math"/>
                              <a:ea typeface="Cambria Math"/>
                            </a:rPr>
                            <m:t>2</m:t>
                          </m:r>
                          <m:r>
                            <a:rPr lang="en-US" sz="1400" b="0" i="1" smtClean="0">
                              <a:latin typeface="Cambria Math"/>
                              <a:ea typeface="Cambria Math"/>
                            </a:rPr>
                            <m:t>𝑎</m:t>
                          </m:r>
                          <m:rad>
                            <m:radPr>
                              <m:degHide m:val="on"/>
                              <m:ctrlPr>
                                <a:rPr lang="en-US" sz="1400" b="0" i="1" smtClean="0">
                                  <a:latin typeface="Cambria Math" panose="02040503050406030204" pitchFamily="18" charset="0"/>
                                  <a:ea typeface="Cambria Math"/>
                                </a:rPr>
                              </m:ctrlPr>
                            </m:radPr>
                            <m:deg/>
                            <m:e>
                              <m:r>
                                <a:rPr lang="en-US" sz="1400" b="0" i="1" smtClean="0">
                                  <a:latin typeface="Cambria Math"/>
                                  <a:ea typeface="Cambria Math"/>
                                </a:rPr>
                                <m:t>2</m:t>
                              </m:r>
                            </m:e>
                          </m:rad>
                        </m:num>
                        <m:den>
                          <m:r>
                            <a:rPr lang="en-US" sz="1400" b="0" i="1" smtClean="0">
                              <a:latin typeface="Cambria Math"/>
                              <a:ea typeface="Cambria Math"/>
                            </a:rPr>
                            <m:t>3</m:t>
                          </m:r>
                        </m:den>
                      </m:f>
                    </m:oMath>
                  </m:oMathPara>
                </a14:m>
                <a:endParaRPr lang="en-GB" sz="1400" dirty="0"/>
              </a:p>
            </p:txBody>
          </p:sp>
        </mc:Choice>
        <mc:Fallback xmlns="">
          <p:sp>
            <p:nvSpPr>
              <p:cNvPr id="58" name="TextBox 57"/>
              <p:cNvSpPr txBox="1">
                <a:spLocks noRot="1" noChangeAspect="1" noMove="1" noResize="1" noEditPoints="1" noAdjustHandles="1" noChangeArrowheads="1" noChangeShapeType="1" noTextEdit="1"/>
              </p:cNvSpPr>
              <p:nvPr/>
            </p:nvSpPr>
            <p:spPr>
              <a:xfrm>
                <a:off x="3817917" y="1777342"/>
                <a:ext cx="1799112" cy="554126"/>
              </a:xfrm>
              <a:prstGeom prst="rect">
                <a:avLst/>
              </a:prstGeom>
              <a:blipFill>
                <a:blip r:embed="rId10"/>
                <a:stretch>
                  <a:fillRect/>
                </a:stretch>
              </a:blipFill>
              <a:ln w="25400">
                <a:noFill/>
              </a:ln>
            </p:spPr>
            <p:txBody>
              <a:bodyPr/>
              <a:lstStyle/>
              <a:p>
                <a:r>
                  <a:rPr lang="en-GB">
                    <a:noFill/>
                  </a:rPr>
                  <a:t> </a:t>
                </a:r>
              </a:p>
            </p:txBody>
          </p:sp>
        </mc:Fallback>
      </mc:AlternateContent>
      <p:grpSp>
        <p:nvGrpSpPr>
          <p:cNvPr id="59" name="Group 58"/>
          <p:cNvGrpSpPr/>
          <p:nvPr/>
        </p:nvGrpSpPr>
        <p:grpSpPr>
          <a:xfrm>
            <a:off x="6209805" y="2951017"/>
            <a:ext cx="152400" cy="152400"/>
            <a:chOff x="5105400" y="5029200"/>
            <a:chExt cx="152400" cy="152400"/>
          </a:xfrm>
        </p:grpSpPr>
        <p:cxnSp>
          <p:nvCxnSpPr>
            <p:cNvPr id="60" name="Straight Connector 59"/>
            <p:cNvCxnSpPr/>
            <p:nvPr/>
          </p:nvCxnSpPr>
          <p:spPr>
            <a:xfrm>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62" name="TextBox 61"/>
          <p:cNvSpPr txBox="1"/>
          <p:nvPr/>
        </p:nvSpPr>
        <p:spPr>
          <a:xfrm>
            <a:off x="5626696" y="2738228"/>
            <a:ext cx="663964" cy="276999"/>
          </a:xfrm>
          <a:prstGeom prst="rect">
            <a:avLst/>
          </a:prstGeom>
          <a:noFill/>
        </p:spPr>
        <p:txBody>
          <a:bodyPr wrap="none" rtlCol="0">
            <a:spAutoFit/>
          </a:bodyPr>
          <a:lstStyle/>
          <a:p>
            <a:r>
              <a:rPr lang="en-US" sz="1200" b="1" dirty="0">
                <a:solidFill>
                  <a:srgbClr val="0000FF"/>
                </a:solidFill>
                <a:latin typeface="Comic Sans MS" panose="030F0702030302020204" pitchFamily="66" charset="0"/>
              </a:rPr>
              <a:t>(0,</a:t>
            </a:r>
            <a:r>
              <a:rPr lang="el-GR" sz="1200" b="1" baseline="30000" dirty="0">
                <a:solidFill>
                  <a:srgbClr val="0000FF"/>
                </a:solidFill>
                <a:latin typeface="Comic Sans MS" panose="030F0702030302020204" pitchFamily="66" charset="0"/>
              </a:rPr>
              <a:t>π</a:t>
            </a:r>
            <a:r>
              <a:rPr lang="en-US" sz="1200" b="1" dirty="0">
                <a:solidFill>
                  <a:srgbClr val="0000FF"/>
                </a:solidFill>
                <a:latin typeface="Comic Sans MS" panose="030F0702030302020204" pitchFamily="66" charset="0"/>
              </a:rPr>
              <a:t>/</a:t>
            </a:r>
            <a:r>
              <a:rPr lang="en-US" sz="1200" b="1" baseline="-25000" dirty="0">
                <a:solidFill>
                  <a:srgbClr val="0000FF"/>
                </a:solidFill>
                <a:latin typeface="Comic Sans MS" panose="030F0702030302020204" pitchFamily="66" charset="0"/>
              </a:rPr>
              <a:t>2</a:t>
            </a:r>
            <a:r>
              <a:rPr lang="en-US" sz="1200" b="1" dirty="0">
                <a:solidFill>
                  <a:srgbClr val="0000FF"/>
                </a:solidFill>
                <a:latin typeface="Comic Sans MS" panose="030F0702030302020204" pitchFamily="66" charset="0"/>
              </a:rPr>
              <a:t>)</a:t>
            </a:r>
            <a:endParaRPr lang="en-GB" sz="1200" b="1" dirty="0">
              <a:solidFill>
                <a:srgbClr val="0000FF"/>
              </a:solidFill>
              <a:latin typeface="Comic Sans MS" panose="030F0702030302020204" pitchFamily="66" charset="0"/>
            </a:endParaRPr>
          </a:p>
        </p:txBody>
      </p:sp>
      <p:cxnSp>
        <p:nvCxnSpPr>
          <p:cNvPr id="63" name="Straight Connector 62"/>
          <p:cNvCxnSpPr/>
          <p:nvPr/>
        </p:nvCxnSpPr>
        <p:spPr>
          <a:xfrm rot="16200000">
            <a:off x="5734791" y="2978728"/>
            <a:ext cx="1091540" cy="0"/>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7525988" y="2082140"/>
            <a:ext cx="152400" cy="152400"/>
            <a:chOff x="5105400" y="5029200"/>
            <a:chExt cx="152400" cy="152400"/>
          </a:xfrm>
        </p:grpSpPr>
        <p:cxnSp>
          <p:nvCxnSpPr>
            <p:cNvPr id="65" name="Straight Connector 64"/>
            <p:cNvCxnSpPr/>
            <p:nvPr/>
          </p:nvCxnSpPr>
          <p:spPr>
            <a:xfrm>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p:cNvCxnSpPr/>
          <p:nvPr/>
        </p:nvCxnSpPr>
        <p:spPr>
          <a:xfrm rot="16200000">
            <a:off x="7062851" y="2216728"/>
            <a:ext cx="1091540" cy="0"/>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7643522" y="1999979"/>
            <a:ext cx="1196161" cy="276999"/>
          </a:xfrm>
          <a:prstGeom prst="rect">
            <a:avLst/>
          </a:prstGeom>
          <a:noFill/>
        </p:spPr>
        <p:txBody>
          <a:bodyPr wrap="none" rtlCol="0">
            <a:spAutoFit/>
          </a:bodyPr>
          <a:lstStyle/>
          <a:p>
            <a:r>
              <a:rPr lang="en-US" sz="1200" b="1" dirty="0">
                <a:solidFill>
                  <a:srgbClr val="0000FF"/>
                </a:solidFill>
                <a:latin typeface="Comic Sans MS" panose="030F0702030302020204" pitchFamily="66" charset="0"/>
              </a:rPr>
              <a:t>(</a:t>
            </a:r>
            <a:r>
              <a:rPr lang="en-US" sz="1200" b="1" baseline="30000" dirty="0">
                <a:solidFill>
                  <a:srgbClr val="0000FF"/>
                </a:solidFill>
                <a:latin typeface="Comic Sans MS" panose="030F0702030302020204" pitchFamily="66" charset="0"/>
              </a:rPr>
              <a:t>2a√2</a:t>
            </a:r>
            <a:r>
              <a:rPr lang="en-US" sz="1200" b="1" dirty="0">
                <a:solidFill>
                  <a:srgbClr val="0000FF"/>
                </a:solidFill>
                <a:latin typeface="Comic Sans MS" panose="030F0702030302020204" pitchFamily="66" charset="0"/>
              </a:rPr>
              <a:t>/</a:t>
            </a:r>
            <a:r>
              <a:rPr lang="en-US" sz="1200" b="1" baseline="-25000" dirty="0">
                <a:solidFill>
                  <a:srgbClr val="0000FF"/>
                </a:solidFill>
                <a:latin typeface="Comic Sans MS" panose="030F0702030302020204" pitchFamily="66" charset="0"/>
              </a:rPr>
              <a:t>3</a:t>
            </a:r>
            <a:r>
              <a:rPr lang="en-US" sz="1200" b="1" dirty="0">
                <a:solidFill>
                  <a:srgbClr val="0000FF"/>
                </a:solidFill>
                <a:latin typeface="Comic Sans MS" panose="030F0702030302020204" pitchFamily="66" charset="0"/>
              </a:rPr>
              <a:t>,0.615)</a:t>
            </a:r>
            <a:endParaRPr lang="en-GB" sz="1200" b="1" dirty="0">
              <a:solidFill>
                <a:srgbClr val="0000FF"/>
              </a:solidFill>
              <a:latin typeface="Comic Sans MS" panose="030F0702030302020204" pitchFamily="66" charset="0"/>
            </a:endParaRPr>
          </a:p>
        </p:txBody>
      </p:sp>
      <p:sp>
        <p:nvSpPr>
          <p:cNvPr id="69" name="TextBox 68"/>
          <p:cNvSpPr txBox="1"/>
          <p:nvPr/>
        </p:nvSpPr>
        <p:spPr>
          <a:xfrm>
            <a:off x="5343896" y="3800103"/>
            <a:ext cx="2858475" cy="307777"/>
          </a:xfrm>
          <a:prstGeom prst="rect">
            <a:avLst/>
          </a:prstGeom>
          <a:noFill/>
        </p:spPr>
        <p:txBody>
          <a:bodyPr wrap="none" rtlCol="0">
            <a:spAutoFit/>
          </a:bodyPr>
          <a:lstStyle/>
          <a:p>
            <a:r>
              <a:rPr lang="en-US" sz="1400" dirty="0">
                <a:solidFill>
                  <a:srgbClr val="0000FF"/>
                </a:solidFill>
                <a:latin typeface="Comic Sans MS" panose="030F0702030302020204" pitchFamily="66" charset="0"/>
              </a:rPr>
              <a:t>The equation of this line is just:</a:t>
            </a:r>
            <a:endParaRPr lang="en-GB" sz="1400" dirty="0">
              <a:solidFill>
                <a:srgbClr val="0000FF"/>
              </a:solidFill>
              <a:latin typeface="Comic Sans MS" panose="030F0702030302020204" pitchFamily="66" charset="0"/>
            </a:endParaRPr>
          </a:p>
        </p:txBody>
      </p:sp>
      <p:cxnSp>
        <p:nvCxnSpPr>
          <p:cNvPr id="70" name="Straight Arrow Connector 69"/>
          <p:cNvCxnSpPr/>
          <p:nvPr/>
        </p:nvCxnSpPr>
        <p:spPr>
          <a:xfrm flipH="1" flipV="1">
            <a:off x="6424551" y="3289465"/>
            <a:ext cx="332509" cy="486888"/>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 name="TextBox 70"/>
              <p:cNvSpPr txBox="1"/>
              <p:nvPr/>
            </p:nvSpPr>
            <p:spPr>
              <a:xfrm>
                <a:off x="6460176" y="4102924"/>
                <a:ext cx="768352" cy="5143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rgbClr val="0000FF"/>
                          </a:solidFill>
                          <a:latin typeface="Cambria Math"/>
                          <a:ea typeface="Cambria Math"/>
                        </a:rPr>
                        <m:t>𝜃</m:t>
                      </m:r>
                      <m:r>
                        <a:rPr lang="en-US" sz="1600" b="0" i="1" smtClean="0">
                          <a:solidFill>
                            <a:srgbClr val="0000FF"/>
                          </a:solidFill>
                          <a:latin typeface="Cambria Math"/>
                          <a:ea typeface="Cambria Math"/>
                        </a:rPr>
                        <m:t>=</m:t>
                      </m:r>
                      <m:f>
                        <m:fPr>
                          <m:ctrlPr>
                            <a:rPr lang="en-US" sz="1600" i="1" smtClean="0">
                              <a:solidFill>
                                <a:srgbClr val="0000FF"/>
                              </a:solidFill>
                              <a:latin typeface="Cambria Math" panose="02040503050406030204" pitchFamily="18" charset="0"/>
                              <a:ea typeface="Cambria Math"/>
                            </a:rPr>
                          </m:ctrlPr>
                        </m:fPr>
                        <m:num>
                          <m:r>
                            <a:rPr lang="en-US" sz="1600" b="0" i="1" smtClean="0">
                              <a:solidFill>
                                <a:srgbClr val="0000FF"/>
                              </a:solidFill>
                              <a:latin typeface="Cambria Math"/>
                              <a:ea typeface="Cambria Math"/>
                            </a:rPr>
                            <m:t>𝜋</m:t>
                          </m:r>
                        </m:num>
                        <m:den>
                          <m:r>
                            <a:rPr lang="en-US" sz="1600" b="0" i="1" smtClean="0">
                              <a:solidFill>
                                <a:srgbClr val="0000FF"/>
                              </a:solidFill>
                              <a:latin typeface="Cambria Math"/>
                              <a:ea typeface="Cambria Math"/>
                            </a:rPr>
                            <m:t>2</m:t>
                          </m:r>
                        </m:den>
                      </m:f>
                    </m:oMath>
                  </m:oMathPara>
                </a14:m>
                <a:endParaRPr lang="en-GB" sz="1600" dirty="0">
                  <a:solidFill>
                    <a:srgbClr val="0000FF"/>
                  </a:solidFill>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6460176" y="4102924"/>
                <a:ext cx="768352" cy="514372"/>
              </a:xfrm>
              <a:prstGeom prst="rect">
                <a:avLst/>
              </a:prstGeom>
              <a:blipFill>
                <a:blip r:embed="rId11"/>
                <a:stretch>
                  <a:fillRect b="-3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6" name="TextBox 95"/>
              <p:cNvSpPr txBox="1"/>
              <p:nvPr/>
            </p:nvSpPr>
            <p:spPr>
              <a:xfrm>
                <a:off x="4332514" y="2438399"/>
                <a:ext cx="746743" cy="5107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tx1"/>
                          </a:solidFill>
                          <a:latin typeface="Cambria Math"/>
                          <a:ea typeface="Cambria Math"/>
                        </a:rPr>
                        <m:t>𝜃</m:t>
                      </m:r>
                      <m:r>
                        <a:rPr lang="en-US" sz="1600" b="0" i="1" smtClean="0">
                          <a:solidFill>
                            <a:schemeClr val="tx1"/>
                          </a:solidFill>
                          <a:latin typeface="Cambria Math"/>
                          <a:ea typeface="Cambria Math"/>
                        </a:rPr>
                        <m:t>=</m:t>
                      </m:r>
                      <m:f>
                        <m:fPr>
                          <m:ctrlPr>
                            <a:rPr lang="en-US" sz="1600" b="0" i="1" smtClean="0">
                              <a:solidFill>
                                <a:schemeClr val="tx1"/>
                              </a:solidFill>
                              <a:latin typeface="Cambria Math" panose="02040503050406030204" pitchFamily="18" charset="0"/>
                              <a:ea typeface="Cambria Math"/>
                            </a:rPr>
                          </m:ctrlPr>
                        </m:fPr>
                        <m:num>
                          <m:r>
                            <a:rPr lang="en-US" sz="1600" b="0" i="1" smtClean="0">
                              <a:solidFill>
                                <a:schemeClr val="tx1"/>
                              </a:solidFill>
                              <a:latin typeface="Cambria Math"/>
                              <a:ea typeface="Cambria Math"/>
                            </a:rPr>
                            <m:t>𝜋</m:t>
                          </m:r>
                        </m:num>
                        <m:den>
                          <m:r>
                            <a:rPr lang="en-US" sz="1600" b="0" i="1" smtClean="0">
                              <a:solidFill>
                                <a:schemeClr val="tx1"/>
                              </a:solidFill>
                              <a:latin typeface="Cambria Math"/>
                              <a:ea typeface="Cambria Math"/>
                            </a:rPr>
                            <m:t>2</m:t>
                          </m:r>
                        </m:den>
                      </m:f>
                    </m:oMath>
                  </m:oMathPara>
                </a14:m>
                <a:endParaRPr lang="en-GB" sz="1600" dirty="0">
                  <a:solidFill>
                    <a:schemeClr val="tx1"/>
                  </a:solidFill>
                </a:endParaRPr>
              </a:p>
            </p:txBody>
          </p:sp>
        </mc:Choice>
        <mc:Fallback xmlns="">
          <p:sp>
            <p:nvSpPr>
              <p:cNvPr id="96" name="TextBox 95"/>
              <p:cNvSpPr txBox="1">
                <a:spLocks noRot="1" noChangeAspect="1" noMove="1" noResize="1" noEditPoints="1" noAdjustHandles="1" noChangeArrowheads="1" noChangeShapeType="1" noTextEdit="1"/>
              </p:cNvSpPr>
              <p:nvPr/>
            </p:nvSpPr>
            <p:spPr>
              <a:xfrm>
                <a:off x="4332514" y="2438399"/>
                <a:ext cx="746743" cy="510781"/>
              </a:xfrm>
              <a:prstGeom prst="rect">
                <a:avLst/>
              </a:prstGeom>
              <a:blipFill>
                <a:blip r:embed="rId12"/>
                <a:stretch>
                  <a:fillRect b="-3571"/>
                </a:stretch>
              </a:blipFill>
            </p:spPr>
            <p:txBody>
              <a:bodyPr/>
              <a:lstStyle/>
              <a:p>
                <a:r>
                  <a:rPr lang="en-GB">
                    <a:noFill/>
                  </a:rPr>
                  <a:t> </a:t>
                </a:r>
              </a:p>
            </p:txBody>
          </p:sp>
        </mc:Fallback>
      </mc:AlternateContent>
      <p:sp>
        <p:nvSpPr>
          <p:cNvPr id="33" name="タイトル 1">
            <a:extLst>
              <a:ext uri="{FF2B5EF4-FFF2-40B4-BE49-F238E27FC236}">
                <a16:creationId xmlns:a16="http://schemas.microsoft.com/office/drawing/2014/main" id="{3CA6A0E9-A8E4-4FD5-8A73-B0F06E3FD217}"/>
              </a:ext>
            </a:extLst>
          </p:cNvPr>
          <p:cNvSpPr>
            <a:spLocks noGrp="1"/>
          </p:cNvSpPr>
          <p:nvPr>
            <p:ph type="title"/>
          </p:nvPr>
        </p:nvSpPr>
        <p:spPr>
          <a:xfrm>
            <a:off x="628650" y="304281"/>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34" name="テキスト ボックス 33">
            <a:extLst>
              <a:ext uri="{FF2B5EF4-FFF2-40B4-BE49-F238E27FC236}">
                <a16:creationId xmlns:a16="http://schemas.microsoft.com/office/drawing/2014/main" id="{8CB08741-7FCB-4A59-9912-32977E1FF3B6}"/>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5D</a:t>
            </a:r>
            <a:endParaRPr lang="en-GB" dirty="0">
              <a:latin typeface="Comic Sans MS" panose="030F0702030302020204" pitchFamily="66" charset="0"/>
            </a:endParaRPr>
          </a:p>
        </p:txBody>
      </p:sp>
    </p:spTree>
    <p:extLst>
      <p:ext uri="{BB962C8B-B14F-4D97-AF65-F5344CB8AC3E}">
        <p14:creationId xmlns:p14="http://schemas.microsoft.com/office/powerpoint/2010/main" val="143466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animEffect transition="in" filter="blinds(horizontal)">
                                      <p:cBhvr>
                                        <p:cTn id="7" dur="500"/>
                                        <p:tgtEl>
                                          <p:spTgt spid="3">
                                            <p:txEl>
                                              <p:pRg st="12" end="1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blinds(horizontal)">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blinds(horizontal)">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blinds(horizontal)">
                                      <p:cBhvr>
                                        <p:cTn id="22" dur="500"/>
                                        <p:tgtEl>
                                          <p:spTgt spid="5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blinds(horizontal)">
                                      <p:cBhvr>
                                        <p:cTn id="25" dur="500"/>
                                        <p:tgtEl>
                                          <p:spTgt spid="6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blinds(horizontal)">
                                      <p:cBhvr>
                                        <p:cTn id="30" dur="500"/>
                                        <p:tgtEl>
                                          <p:spTgt spid="6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linds(horizontal)">
                                      <p:cBhvr>
                                        <p:cTn id="35" dur="500"/>
                                        <p:tgtEl>
                                          <p:spTgt spid="64"/>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68"/>
                                        </p:tgtEl>
                                        <p:attrNameLst>
                                          <p:attrName>style.visibility</p:attrName>
                                        </p:attrNameLst>
                                      </p:cBhvr>
                                      <p:to>
                                        <p:strVal val="visible"/>
                                      </p:to>
                                    </p:set>
                                    <p:animEffect transition="in" filter="blinds(horizontal)">
                                      <p:cBhvr>
                                        <p:cTn id="38" dur="500"/>
                                        <p:tgtEl>
                                          <p:spTgt spid="68"/>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blinds(horizontal)">
                                      <p:cBhvr>
                                        <p:cTn id="43" dur="500"/>
                                        <p:tgtEl>
                                          <p:spTgt spid="67"/>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70"/>
                                        </p:tgtEl>
                                        <p:attrNameLst>
                                          <p:attrName>style.visibility</p:attrName>
                                        </p:attrNameLst>
                                      </p:cBhvr>
                                      <p:to>
                                        <p:strVal val="visible"/>
                                      </p:to>
                                    </p:set>
                                    <p:animEffect transition="in" filter="blinds(horizontal)">
                                      <p:cBhvr>
                                        <p:cTn id="48" dur="500"/>
                                        <p:tgtEl>
                                          <p:spTgt spid="70"/>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69"/>
                                        </p:tgtEl>
                                        <p:attrNameLst>
                                          <p:attrName>style.visibility</p:attrName>
                                        </p:attrNameLst>
                                      </p:cBhvr>
                                      <p:to>
                                        <p:strVal val="visible"/>
                                      </p:to>
                                    </p:set>
                                    <p:animEffect transition="in" filter="blinds(horizontal)">
                                      <p:cBhvr>
                                        <p:cTn id="53" dur="500"/>
                                        <p:tgtEl>
                                          <p:spTgt spid="69"/>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blinds(horizontal)">
                                      <p:cBhvr>
                                        <p:cTn id="58" dur="500"/>
                                        <p:tgtEl>
                                          <p:spTgt spid="71"/>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blinds(horizontal)">
                                      <p:cBhvr>
                                        <p:cTn id="63" dur="500"/>
                                        <p:tgtEl>
                                          <p:spTgt spid="96"/>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xit" presetSubtype="10" fill="hold" nodeType="clickEffect">
                                  <p:stCondLst>
                                    <p:cond delay="0"/>
                                  </p:stCondLst>
                                  <p:childTnLst>
                                    <p:animEffect transition="out" filter="blinds(horizontal)">
                                      <p:cBhvr>
                                        <p:cTn id="67" dur="500"/>
                                        <p:tgtEl>
                                          <p:spTgt spid="59"/>
                                        </p:tgtEl>
                                      </p:cBhvr>
                                    </p:animEffect>
                                    <p:set>
                                      <p:cBhvr>
                                        <p:cTn id="68" dur="1" fill="hold">
                                          <p:stCondLst>
                                            <p:cond delay="499"/>
                                          </p:stCondLst>
                                        </p:cTn>
                                        <p:tgtEl>
                                          <p:spTgt spid="59"/>
                                        </p:tgtEl>
                                        <p:attrNameLst>
                                          <p:attrName>style.visibility</p:attrName>
                                        </p:attrNameLst>
                                      </p:cBhvr>
                                      <p:to>
                                        <p:strVal val="hidden"/>
                                      </p:to>
                                    </p:set>
                                  </p:childTnLst>
                                </p:cTn>
                              </p:par>
                              <p:par>
                                <p:cTn id="69" presetID="3" presetClass="exit" presetSubtype="10" fill="hold" grpId="1" nodeType="withEffect">
                                  <p:stCondLst>
                                    <p:cond delay="0"/>
                                  </p:stCondLst>
                                  <p:childTnLst>
                                    <p:animEffect transition="out" filter="blinds(horizontal)">
                                      <p:cBhvr>
                                        <p:cTn id="70" dur="500"/>
                                        <p:tgtEl>
                                          <p:spTgt spid="62"/>
                                        </p:tgtEl>
                                      </p:cBhvr>
                                    </p:animEffect>
                                    <p:set>
                                      <p:cBhvr>
                                        <p:cTn id="71" dur="1" fill="hold">
                                          <p:stCondLst>
                                            <p:cond delay="499"/>
                                          </p:stCondLst>
                                        </p:cTn>
                                        <p:tgtEl>
                                          <p:spTgt spid="62"/>
                                        </p:tgtEl>
                                        <p:attrNameLst>
                                          <p:attrName>style.visibility</p:attrName>
                                        </p:attrNameLst>
                                      </p:cBhvr>
                                      <p:to>
                                        <p:strVal val="hidden"/>
                                      </p:to>
                                    </p:set>
                                  </p:childTnLst>
                                </p:cTn>
                              </p:par>
                              <p:par>
                                <p:cTn id="72" presetID="3" presetClass="exit" presetSubtype="10" fill="hold" nodeType="withEffect">
                                  <p:stCondLst>
                                    <p:cond delay="0"/>
                                  </p:stCondLst>
                                  <p:childTnLst>
                                    <p:animEffect transition="out" filter="blinds(horizontal)">
                                      <p:cBhvr>
                                        <p:cTn id="73" dur="500"/>
                                        <p:tgtEl>
                                          <p:spTgt spid="63"/>
                                        </p:tgtEl>
                                      </p:cBhvr>
                                    </p:animEffect>
                                    <p:set>
                                      <p:cBhvr>
                                        <p:cTn id="74" dur="1" fill="hold">
                                          <p:stCondLst>
                                            <p:cond delay="499"/>
                                          </p:stCondLst>
                                        </p:cTn>
                                        <p:tgtEl>
                                          <p:spTgt spid="63"/>
                                        </p:tgtEl>
                                        <p:attrNameLst>
                                          <p:attrName>style.visibility</p:attrName>
                                        </p:attrNameLst>
                                      </p:cBhvr>
                                      <p:to>
                                        <p:strVal val="hidden"/>
                                      </p:to>
                                    </p:set>
                                  </p:childTnLst>
                                </p:cTn>
                              </p:par>
                              <p:par>
                                <p:cTn id="75" presetID="3" presetClass="exit" presetSubtype="10" fill="hold" nodeType="withEffect">
                                  <p:stCondLst>
                                    <p:cond delay="0"/>
                                  </p:stCondLst>
                                  <p:childTnLst>
                                    <p:animEffect transition="out" filter="blinds(horizontal)">
                                      <p:cBhvr>
                                        <p:cTn id="76" dur="500"/>
                                        <p:tgtEl>
                                          <p:spTgt spid="70"/>
                                        </p:tgtEl>
                                      </p:cBhvr>
                                    </p:animEffect>
                                    <p:set>
                                      <p:cBhvr>
                                        <p:cTn id="77" dur="1" fill="hold">
                                          <p:stCondLst>
                                            <p:cond delay="499"/>
                                          </p:stCondLst>
                                        </p:cTn>
                                        <p:tgtEl>
                                          <p:spTgt spid="70"/>
                                        </p:tgtEl>
                                        <p:attrNameLst>
                                          <p:attrName>style.visibility</p:attrName>
                                        </p:attrNameLst>
                                      </p:cBhvr>
                                      <p:to>
                                        <p:strVal val="hidden"/>
                                      </p:to>
                                    </p:set>
                                  </p:childTnLst>
                                </p:cTn>
                              </p:par>
                              <p:par>
                                <p:cTn id="78" presetID="3" presetClass="exit" presetSubtype="10" fill="hold" grpId="1" nodeType="withEffect">
                                  <p:stCondLst>
                                    <p:cond delay="0"/>
                                  </p:stCondLst>
                                  <p:childTnLst>
                                    <p:animEffect transition="out" filter="blinds(horizontal)">
                                      <p:cBhvr>
                                        <p:cTn id="79" dur="500"/>
                                        <p:tgtEl>
                                          <p:spTgt spid="69"/>
                                        </p:tgtEl>
                                      </p:cBhvr>
                                    </p:animEffect>
                                    <p:set>
                                      <p:cBhvr>
                                        <p:cTn id="80" dur="1" fill="hold">
                                          <p:stCondLst>
                                            <p:cond delay="499"/>
                                          </p:stCondLst>
                                        </p:cTn>
                                        <p:tgtEl>
                                          <p:spTgt spid="69"/>
                                        </p:tgtEl>
                                        <p:attrNameLst>
                                          <p:attrName>style.visibility</p:attrName>
                                        </p:attrNameLst>
                                      </p:cBhvr>
                                      <p:to>
                                        <p:strVal val="hidden"/>
                                      </p:to>
                                    </p:set>
                                  </p:childTnLst>
                                </p:cTn>
                              </p:par>
                              <p:par>
                                <p:cTn id="81" presetID="3" presetClass="exit" presetSubtype="10" fill="hold" grpId="1" nodeType="withEffect">
                                  <p:stCondLst>
                                    <p:cond delay="0"/>
                                  </p:stCondLst>
                                  <p:childTnLst>
                                    <p:animEffect transition="out" filter="blinds(horizontal)">
                                      <p:cBhvr>
                                        <p:cTn id="82" dur="500"/>
                                        <p:tgtEl>
                                          <p:spTgt spid="71"/>
                                        </p:tgtEl>
                                      </p:cBhvr>
                                    </p:animEffect>
                                    <p:set>
                                      <p:cBhvr>
                                        <p:cTn id="83" dur="1" fill="hold">
                                          <p:stCondLst>
                                            <p:cond delay="499"/>
                                          </p:stCondLst>
                                        </p:cTn>
                                        <p:tgtEl>
                                          <p:spTgt spid="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2" grpId="0"/>
      <p:bldP spid="62" grpId="1"/>
      <p:bldP spid="68" grpId="0"/>
      <p:bldP spid="69" grpId="0"/>
      <p:bldP spid="69" grpId="1"/>
      <p:bldP spid="71" grpId="0"/>
      <p:bldP spid="71" grpId="1"/>
      <p:bldP spid="96"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3429000" cy="3992731"/>
          </a:xfrm>
        </p:spPr>
        <p:txBody>
          <a:bodyPr>
            <a:normAutofit fontScale="92500"/>
          </a:bodyPr>
          <a:lstStyle/>
          <a:p>
            <a:pPr marL="0" indent="0" algn="ctr">
              <a:buNone/>
            </a:pPr>
            <a:r>
              <a:rPr lang="en-GB" sz="1400" b="1" dirty="0">
                <a:latin typeface="Comic Sans MS" panose="030F0702030302020204" pitchFamily="66" charset="0"/>
              </a:rPr>
              <a:t>You can use the Polar equation to find tangents to a curve that are parallel or perpendicular to the original line</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Find the coordinates and the equations of the tangents to the curve:</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r = asin2</a:t>
            </a:r>
            <a:r>
              <a:rPr lang="el-GR" sz="1400" dirty="0">
                <a:latin typeface="Comic Sans MS" panose="030F0702030302020204" pitchFamily="66" charset="0"/>
              </a:rPr>
              <a:t>θ</a:t>
            </a:r>
            <a:r>
              <a:rPr lang="en-US" sz="1400" dirty="0">
                <a:latin typeface="Comic Sans MS" panose="030F0702030302020204" pitchFamily="66" charset="0"/>
              </a:rPr>
              <a:t>,     0 ≤ </a:t>
            </a:r>
            <a:r>
              <a:rPr lang="el-GR" sz="1400" dirty="0">
                <a:latin typeface="Comic Sans MS" panose="030F0702030302020204" pitchFamily="66" charset="0"/>
              </a:rPr>
              <a:t>θ</a:t>
            </a:r>
            <a:r>
              <a:rPr lang="en-US" sz="1400" dirty="0">
                <a:latin typeface="Comic Sans MS" panose="030F0702030302020204" pitchFamily="66" charset="0"/>
              </a:rPr>
              <a:t> ≤ </a:t>
            </a:r>
            <a:r>
              <a:rPr lang="el-GR" sz="1400" baseline="30000" dirty="0">
                <a:latin typeface="Comic Sans MS" panose="030F0702030302020204" pitchFamily="66" charset="0"/>
              </a:rPr>
              <a:t>π</a:t>
            </a:r>
            <a:r>
              <a:rPr lang="en-US" sz="1400" dirty="0">
                <a:latin typeface="Comic Sans MS" panose="030F0702030302020204" pitchFamily="66" charset="0"/>
              </a:rPr>
              <a:t>/</a:t>
            </a:r>
            <a:r>
              <a:rPr lang="en-US" sz="1400" baseline="-25000" dirty="0">
                <a:latin typeface="Comic Sans MS" panose="030F0702030302020204" pitchFamily="66" charset="0"/>
              </a:rPr>
              <a:t>2</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Where the tangents are:</a:t>
            </a:r>
          </a:p>
          <a:p>
            <a:pPr algn="ctr">
              <a:buAutoNum type="alphaLcParenR"/>
            </a:pPr>
            <a:r>
              <a:rPr lang="en-US" sz="1400" dirty="0">
                <a:latin typeface="Comic Sans MS" panose="030F0702030302020204" pitchFamily="66" charset="0"/>
              </a:rPr>
              <a:t>Parallel to the initial line</a:t>
            </a:r>
          </a:p>
          <a:p>
            <a:pPr algn="ctr">
              <a:buAutoNum type="alphaLcParenR"/>
            </a:pPr>
            <a:r>
              <a:rPr lang="en-US" sz="1400" dirty="0">
                <a:latin typeface="Comic Sans MS" panose="030F0702030302020204" pitchFamily="66" charset="0"/>
              </a:rPr>
              <a:t>Perpendicular to the initial line</a:t>
            </a:r>
          </a:p>
          <a:p>
            <a:pPr algn="ctr">
              <a:buAutoNum type="alphaLcParenR"/>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Give answers to 3 </a:t>
            </a:r>
            <a:r>
              <a:rPr lang="en-US" sz="1400" dirty="0" err="1">
                <a:latin typeface="Comic Sans MS" panose="030F0702030302020204" pitchFamily="66" charset="0"/>
              </a:rPr>
              <a:t>s.f</a:t>
            </a:r>
            <a:r>
              <a:rPr lang="en-US" sz="1400" dirty="0">
                <a:latin typeface="Comic Sans MS" panose="030F0702030302020204" pitchFamily="66" charset="0"/>
              </a:rPr>
              <a:t> where appropriate:</a:t>
            </a:r>
          </a:p>
        </p:txBody>
      </p:sp>
      <mc:AlternateContent xmlns:mc="http://schemas.openxmlformats.org/markup-compatibility/2006" xmlns:a14="http://schemas.microsoft.com/office/drawing/2010/main">
        <mc:Choice Requires="a14">
          <p:sp>
            <p:nvSpPr>
              <p:cNvPr id="25" name="TextBox 24"/>
              <p:cNvSpPr txBox="1"/>
              <p:nvPr/>
            </p:nvSpPr>
            <p:spPr>
              <a:xfrm>
                <a:off x="1371599" y="16824"/>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𝑑𝑦</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1371599" y="16824"/>
                <a:ext cx="768992" cy="501356"/>
              </a:xfrm>
              <a:prstGeom prst="rect">
                <a:avLst/>
              </a:prstGeom>
              <a:blipFill>
                <a:blip r:embed="rId2"/>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029199" y="11875"/>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𝑑𝑥</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5029199" y="11875"/>
                <a:ext cx="768992" cy="501356"/>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p:cxnSp>
        <p:nvCxnSpPr>
          <p:cNvPr id="27" name="Straight Arrow Connector 26"/>
          <p:cNvCxnSpPr/>
          <p:nvPr/>
        </p:nvCxnSpPr>
        <p:spPr>
          <a:xfrm>
            <a:off x="2133599" y="245424"/>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2590799" y="93024"/>
                <a:ext cx="2371162"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𝑷𝒂𝒓𝒂𝒍𝒍𝒆𝒍</m:t>
                      </m:r>
                      <m:r>
                        <a:rPr lang="en-GB" sz="1400" b="0"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2590799" y="93024"/>
                <a:ext cx="2371162" cy="307777"/>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p:cxnSp>
        <p:nvCxnSpPr>
          <p:cNvPr id="29" name="Straight Arrow Connector 28"/>
          <p:cNvCxnSpPr/>
          <p:nvPr/>
        </p:nvCxnSpPr>
        <p:spPr>
          <a:xfrm>
            <a:off x="5791199" y="240475"/>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8012343" y="482930"/>
                <a:ext cx="113165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𝑥</m:t>
                      </m:r>
                      <m:r>
                        <a:rPr lang="en-GB" sz="1600" b="0" i="1" smtClean="0">
                          <a:latin typeface="Cambria Math"/>
                        </a:rPr>
                        <m:t>=</m:t>
                      </m:r>
                      <m:r>
                        <a:rPr lang="en-GB" sz="1600" b="0" i="1" smtClean="0">
                          <a:latin typeface="Cambria Math"/>
                        </a:rPr>
                        <m:t>𝑟𝑐𝑜𝑠</m:t>
                      </m:r>
                      <m:r>
                        <a:rPr lang="en-GB" sz="1600" b="0" i="1" smtClean="0">
                          <a:latin typeface="Cambria Math"/>
                          <a:ea typeface="Cambria Math"/>
                        </a:rPr>
                        <m:t>𝜃</m:t>
                      </m:r>
                    </m:oMath>
                  </m:oMathPara>
                </a14:m>
                <a:endParaRPr lang="en-GB" sz="1600" dirty="0"/>
              </a:p>
            </p:txBody>
          </p:sp>
        </mc:Choice>
        <mc:Fallback xmlns="">
          <p:sp>
            <p:nvSpPr>
              <p:cNvPr id="30" name="TextBox 29"/>
              <p:cNvSpPr txBox="1">
                <a:spLocks noRot="1" noChangeAspect="1" noMove="1" noResize="1" noEditPoints="1" noAdjustHandles="1" noChangeArrowheads="1" noChangeShapeType="1" noTextEdit="1"/>
              </p:cNvSpPr>
              <p:nvPr/>
            </p:nvSpPr>
            <p:spPr>
              <a:xfrm>
                <a:off x="8012343" y="482930"/>
                <a:ext cx="1131656" cy="338554"/>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8029463" y="863930"/>
                <a:ext cx="111453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𝑦</m:t>
                      </m:r>
                      <m:r>
                        <a:rPr lang="en-GB" sz="1600" b="0" i="1" smtClean="0">
                          <a:latin typeface="Cambria Math"/>
                        </a:rPr>
                        <m:t>=</m:t>
                      </m:r>
                      <m:r>
                        <a:rPr lang="en-GB" sz="1600" b="0" i="1" smtClean="0">
                          <a:latin typeface="Cambria Math"/>
                        </a:rPr>
                        <m:t>𝑟𝑠𝑖𝑛</m:t>
                      </m:r>
                      <m:r>
                        <a:rPr lang="en-GB" sz="1600" b="0" i="1" smtClean="0">
                          <a:latin typeface="Cambria Math"/>
                          <a:ea typeface="Cambria Math"/>
                        </a:rPr>
                        <m:t>𝜃</m:t>
                      </m:r>
                    </m:oMath>
                  </m:oMathPara>
                </a14:m>
                <a:endParaRPr lang="en-GB" sz="1600" dirty="0"/>
              </a:p>
            </p:txBody>
          </p:sp>
        </mc:Choice>
        <mc:Fallback xmlns="">
          <p:sp>
            <p:nvSpPr>
              <p:cNvPr id="31" name="TextBox 30"/>
              <p:cNvSpPr txBox="1">
                <a:spLocks noRot="1" noChangeAspect="1" noMove="1" noResize="1" noEditPoints="1" noAdjustHandles="1" noChangeArrowheads="1" noChangeShapeType="1" noTextEdit="1"/>
              </p:cNvSpPr>
              <p:nvPr/>
            </p:nvSpPr>
            <p:spPr>
              <a:xfrm>
                <a:off x="8029463" y="863930"/>
                <a:ext cx="1114536" cy="338554"/>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248400" y="88075"/>
                <a:ext cx="2895600" cy="30777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𝑷𝒆𝒓𝒑𝒆𝒏𝒅𝒊𝒄𝒖𝒍𝒂𝒓</m:t>
                      </m:r>
                      <m:r>
                        <a:rPr lang="en-US" sz="1400" b="1"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6248400" y="88075"/>
                <a:ext cx="2895600" cy="307777"/>
              </a:xfrm>
              <a:prstGeom prst="rect">
                <a:avLst/>
              </a:prstGeom>
              <a:blipFill>
                <a:blip r:embed="rId7"/>
                <a:stretch>
                  <a:fillRect b="-3636"/>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3689268" y="1411187"/>
                <a:ext cx="2082140" cy="458395"/>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a:ea typeface="Cambria Math"/>
                        </a:rPr>
                        <m:t>𝜃</m:t>
                      </m:r>
                      <m:r>
                        <a:rPr lang="en-US" sz="1400" i="1" smtClean="0">
                          <a:latin typeface="Cambria Math"/>
                          <a:ea typeface="Cambria Math"/>
                        </a:rPr>
                        <m:t>=</m:t>
                      </m:r>
                      <m:f>
                        <m:fPr>
                          <m:ctrlPr>
                            <a:rPr lang="en-US" sz="1400" i="1" smtClean="0">
                              <a:latin typeface="Cambria Math" panose="02040503050406030204" pitchFamily="18" charset="0"/>
                              <a:ea typeface="Cambria Math"/>
                            </a:rPr>
                          </m:ctrlPr>
                        </m:fPr>
                        <m:num>
                          <m:r>
                            <a:rPr lang="en-US" sz="1400" i="1" smtClean="0">
                              <a:latin typeface="Cambria Math"/>
                              <a:ea typeface="Cambria Math"/>
                            </a:rPr>
                            <m:t>𝜋</m:t>
                          </m:r>
                        </m:num>
                        <m:den>
                          <m:r>
                            <a:rPr lang="en-US" sz="1400" b="0" i="1" smtClean="0">
                              <a:latin typeface="Cambria Math"/>
                              <a:ea typeface="Cambria Math"/>
                            </a:rPr>
                            <m:t>2</m:t>
                          </m:r>
                        </m:den>
                      </m:f>
                      <m:r>
                        <a:rPr lang="en-US" sz="1400" i="1" smtClean="0">
                          <a:latin typeface="Cambria Math"/>
                          <a:ea typeface="Cambria Math"/>
                        </a:rPr>
                        <m:t>   </m:t>
                      </m:r>
                      <m:r>
                        <a:rPr lang="en-US" sz="1400" i="1" smtClean="0">
                          <a:latin typeface="Cambria Math"/>
                          <a:ea typeface="Cambria Math"/>
                        </a:rPr>
                        <m:t>𝑜𝑟</m:t>
                      </m:r>
                      <m:r>
                        <a:rPr lang="en-US" sz="1400" b="0" i="1" smtClean="0">
                          <a:latin typeface="Cambria Math"/>
                          <a:ea typeface="Cambria Math"/>
                        </a:rPr>
                        <m:t>   </m:t>
                      </m:r>
                      <m:r>
                        <a:rPr lang="en-US" sz="1400" i="1">
                          <a:latin typeface="Cambria Math"/>
                          <a:ea typeface="Cambria Math"/>
                        </a:rPr>
                        <m:t>𝜃</m:t>
                      </m:r>
                      <m:r>
                        <a:rPr lang="en-US" sz="1400" i="1">
                          <a:latin typeface="Cambria Math"/>
                          <a:ea typeface="Cambria Math"/>
                        </a:rPr>
                        <m:t>=0.615</m:t>
                      </m:r>
                    </m:oMath>
                  </m:oMathPara>
                </a14:m>
                <a:endParaRPr lang="en-GB" sz="1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3689268" y="1411187"/>
                <a:ext cx="2082140" cy="458395"/>
              </a:xfrm>
              <a:prstGeom prst="rect">
                <a:avLst/>
              </a:prstGeom>
              <a:blipFill>
                <a:blip r:embed="rId8"/>
                <a:stretch>
                  <a:fillRect b="-1316"/>
                </a:stretch>
              </a:blipFill>
              <a:ln w="25400">
                <a:noFill/>
              </a:ln>
            </p:spPr>
            <p:txBody>
              <a:bodyPr/>
              <a:lstStyle/>
              <a:p>
                <a:r>
                  <a:rPr lang="en-GB">
                    <a:noFill/>
                  </a:rPr>
                  <a:t> </a:t>
                </a:r>
              </a:p>
            </p:txBody>
          </p:sp>
        </mc:Fallback>
      </mc:AlternateContent>
      <p:pic>
        <p:nvPicPr>
          <p:cNvPr id="57"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44868" t="14783" r="1345" b="38782"/>
          <a:stretch/>
        </p:blipFill>
        <p:spPr bwMode="auto">
          <a:xfrm>
            <a:off x="5913912" y="1442853"/>
            <a:ext cx="3008155" cy="2077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8" name="TextBox 57"/>
              <p:cNvSpPr txBox="1"/>
              <p:nvPr/>
            </p:nvSpPr>
            <p:spPr>
              <a:xfrm>
                <a:off x="3817917" y="1777342"/>
                <a:ext cx="1799112" cy="554126"/>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ea typeface="Cambria Math"/>
                        </a:rPr>
                        <m:t>𝑟</m:t>
                      </m:r>
                      <m:r>
                        <a:rPr lang="en-US" sz="1400" i="1" smtClean="0">
                          <a:latin typeface="Cambria Math"/>
                          <a:ea typeface="Cambria Math"/>
                        </a:rPr>
                        <m:t>=0  </m:t>
                      </m:r>
                      <m:r>
                        <a:rPr lang="en-US" sz="1400" b="0" i="1" smtClean="0">
                          <a:latin typeface="Cambria Math"/>
                          <a:ea typeface="Cambria Math"/>
                        </a:rPr>
                        <m:t> </m:t>
                      </m:r>
                      <m:r>
                        <a:rPr lang="en-US" sz="1400" i="1" smtClean="0">
                          <a:latin typeface="Cambria Math"/>
                          <a:ea typeface="Cambria Math"/>
                        </a:rPr>
                        <m:t>𝑜𝑟</m:t>
                      </m:r>
                      <m:r>
                        <a:rPr lang="en-US" sz="1400" b="0" i="1" smtClean="0">
                          <a:latin typeface="Cambria Math"/>
                          <a:ea typeface="Cambria Math"/>
                        </a:rPr>
                        <m:t>  </m:t>
                      </m:r>
                      <m:r>
                        <a:rPr lang="en-US" sz="1400" b="0" i="1" smtClean="0">
                          <a:latin typeface="Cambria Math"/>
                          <a:ea typeface="Cambria Math"/>
                        </a:rPr>
                        <m:t>𝑟</m:t>
                      </m:r>
                      <m:r>
                        <a:rPr lang="en-US" sz="1400" i="1">
                          <a:latin typeface="Cambria Math"/>
                          <a:ea typeface="Cambria Math"/>
                        </a:rPr>
                        <m:t>=</m:t>
                      </m:r>
                      <m:f>
                        <m:fPr>
                          <m:ctrlPr>
                            <a:rPr lang="en-US" sz="1400" i="1" smtClean="0">
                              <a:latin typeface="Cambria Math" panose="02040503050406030204" pitchFamily="18" charset="0"/>
                              <a:ea typeface="Cambria Math"/>
                            </a:rPr>
                          </m:ctrlPr>
                        </m:fPr>
                        <m:num>
                          <m:r>
                            <a:rPr lang="en-US" sz="1400" b="0" i="1" smtClean="0">
                              <a:latin typeface="Cambria Math"/>
                              <a:ea typeface="Cambria Math"/>
                            </a:rPr>
                            <m:t>2</m:t>
                          </m:r>
                          <m:r>
                            <a:rPr lang="en-US" sz="1400" b="0" i="1" smtClean="0">
                              <a:latin typeface="Cambria Math"/>
                              <a:ea typeface="Cambria Math"/>
                            </a:rPr>
                            <m:t>𝑎</m:t>
                          </m:r>
                          <m:rad>
                            <m:radPr>
                              <m:degHide m:val="on"/>
                              <m:ctrlPr>
                                <a:rPr lang="en-US" sz="1400" b="0" i="1" smtClean="0">
                                  <a:latin typeface="Cambria Math" panose="02040503050406030204" pitchFamily="18" charset="0"/>
                                  <a:ea typeface="Cambria Math"/>
                                </a:rPr>
                              </m:ctrlPr>
                            </m:radPr>
                            <m:deg/>
                            <m:e>
                              <m:r>
                                <a:rPr lang="en-US" sz="1400" b="0" i="1" smtClean="0">
                                  <a:latin typeface="Cambria Math"/>
                                  <a:ea typeface="Cambria Math"/>
                                </a:rPr>
                                <m:t>2</m:t>
                              </m:r>
                            </m:e>
                          </m:rad>
                        </m:num>
                        <m:den>
                          <m:r>
                            <a:rPr lang="en-US" sz="1400" b="0" i="1" smtClean="0">
                              <a:latin typeface="Cambria Math"/>
                              <a:ea typeface="Cambria Math"/>
                            </a:rPr>
                            <m:t>3</m:t>
                          </m:r>
                        </m:den>
                      </m:f>
                    </m:oMath>
                  </m:oMathPara>
                </a14:m>
                <a:endParaRPr lang="en-GB" sz="1400" dirty="0"/>
              </a:p>
            </p:txBody>
          </p:sp>
        </mc:Choice>
        <mc:Fallback xmlns="">
          <p:sp>
            <p:nvSpPr>
              <p:cNvPr id="58" name="TextBox 57"/>
              <p:cNvSpPr txBox="1">
                <a:spLocks noRot="1" noChangeAspect="1" noMove="1" noResize="1" noEditPoints="1" noAdjustHandles="1" noChangeArrowheads="1" noChangeShapeType="1" noTextEdit="1"/>
              </p:cNvSpPr>
              <p:nvPr/>
            </p:nvSpPr>
            <p:spPr>
              <a:xfrm>
                <a:off x="3817917" y="1777342"/>
                <a:ext cx="1799112" cy="554126"/>
              </a:xfrm>
              <a:prstGeom prst="rect">
                <a:avLst/>
              </a:prstGeom>
              <a:blipFill>
                <a:blip r:embed="rId10"/>
                <a:stretch>
                  <a:fillRect/>
                </a:stretch>
              </a:blipFill>
              <a:ln w="25400">
                <a:noFill/>
              </a:ln>
            </p:spPr>
            <p:txBody>
              <a:bodyPr/>
              <a:lstStyle/>
              <a:p>
                <a:r>
                  <a:rPr lang="en-GB">
                    <a:noFill/>
                  </a:rPr>
                  <a:t> </a:t>
                </a:r>
              </a:p>
            </p:txBody>
          </p:sp>
        </mc:Fallback>
      </mc:AlternateContent>
      <p:grpSp>
        <p:nvGrpSpPr>
          <p:cNvPr id="64" name="Group 63"/>
          <p:cNvGrpSpPr/>
          <p:nvPr/>
        </p:nvGrpSpPr>
        <p:grpSpPr>
          <a:xfrm>
            <a:off x="7525988" y="2082140"/>
            <a:ext cx="152400" cy="152400"/>
            <a:chOff x="5105400" y="5029200"/>
            <a:chExt cx="152400" cy="152400"/>
          </a:xfrm>
        </p:grpSpPr>
        <p:cxnSp>
          <p:nvCxnSpPr>
            <p:cNvPr id="65" name="Straight Connector 64"/>
            <p:cNvCxnSpPr/>
            <p:nvPr/>
          </p:nvCxnSpPr>
          <p:spPr>
            <a:xfrm>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p:cNvCxnSpPr/>
          <p:nvPr/>
        </p:nvCxnSpPr>
        <p:spPr>
          <a:xfrm rot="16200000">
            <a:off x="7062851" y="2216728"/>
            <a:ext cx="1091540" cy="0"/>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7643522" y="1999979"/>
            <a:ext cx="1196161" cy="276999"/>
          </a:xfrm>
          <a:prstGeom prst="rect">
            <a:avLst/>
          </a:prstGeom>
          <a:noFill/>
        </p:spPr>
        <p:txBody>
          <a:bodyPr wrap="none" rtlCol="0">
            <a:spAutoFit/>
          </a:bodyPr>
          <a:lstStyle/>
          <a:p>
            <a:r>
              <a:rPr lang="en-US" sz="1200" b="1" dirty="0">
                <a:solidFill>
                  <a:srgbClr val="0000FF"/>
                </a:solidFill>
                <a:latin typeface="Comic Sans MS" panose="030F0702030302020204" pitchFamily="66" charset="0"/>
              </a:rPr>
              <a:t>(</a:t>
            </a:r>
            <a:r>
              <a:rPr lang="en-US" sz="1200" b="1" baseline="30000" dirty="0">
                <a:solidFill>
                  <a:srgbClr val="0000FF"/>
                </a:solidFill>
                <a:latin typeface="Comic Sans MS" panose="030F0702030302020204" pitchFamily="66" charset="0"/>
              </a:rPr>
              <a:t>2a√2</a:t>
            </a:r>
            <a:r>
              <a:rPr lang="en-US" sz="1200" b="1" dirty="0">
                <a:solidFill>
                  <a:srgbClr val="0000FF"/>
                </a:solidFill>
                <a:latin typeface="Comic Sans MS" panose="030F0702030302020204" pitchFamily="66" charset="0"/>
              </a:rPr>
              <a:t>/</a:t>
            </a:r>
            <a:r>
              <a:rPr lang="en-US" sz="1200" b="1" baseline="-25000" dirty="0">
                <a:solidFill>
                  <a:srgbClr val="0000FF"/>
                </a:solidFill>
                <a:latin typeface="Comic Sans MS" panose="030F0702030302020204" pitchFamily="66" charset="0"/>
              </a:rPr>
              <a:t>3</a:t>
            </a:r>
            <a:r>
              <a:rPr lang="en-US" sz="1200" b="1" dirty="0">
                <a:solidFill>
                  <a:srgbClr val="0000FF"/>
                </a:solidFill>
                <a:latin typeface="Comic Sans MS" panose="030F0702030302020204" pitchFamily="66" charset="0"/>
              </a:rPr>
              <a:t>,0.615)</a:t>
            </a:r>
            <a:endParaRPr lang="en-GB" sz="1200" b="1" dirty="0">
              <a:solidFill>
                <a:srgbClr val="0000FF"/>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96" name="TextBox 95"/>
              <p:cNvSpPr txBox="1"/>
              <p:nvPr/>
            </p:nvSpPr>
            <p:spPr>
              <a:xfrm>
                <a:off x="4332514" y="2438399"/>
                <a:ext cx="746743" cy="5107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tx1"/>
                          </a:solidFill>
                          <a:latin typeface="Cambria Math"/>
                          <a:ea typeface="Cambria Math"/>
                        </a:rPr>
                        <m:t>𝜃</m:t>
                      </m:r>
                      <m:r>
                        <a:rPr lang="en-US" sz="1600" b="0" i="1" smtClean="0">
                          <a:solidFill>
                            <a:schemeClr val="tx1"/>
                          </a:solidFill>
                          <a:latin typeface="Cambria Math"/>
                          <a:ea typeface="Cambria Math"/>
                        </a:rPr>
                        <m:t>=</m:t>
                      </m:r>
                      <m:f>
                        <m:fPr>
                          <m:ctrlPr>
                            <a:rPr lang="en-US" sz="1600" b="0" i="1" smtClean="0">
                              <a:solidFill>
                                <a:schemeClr val="tx1"/>
                              </a:solidFill>
                              <a:latin typeface="Cambria Math" panose="02040503050406030204" pitchFamily="18" charset="0"/>
                              <a:ea typeface="Cambria Math"/>
                            </a:rPr>
                          </m:ctrlPr>
                        </m:fPr>
                        <m:num>
                          <m:r>
                            <a:rPr lang="en-US" sz="1600" b="0" i="1" smtClean="0">
                              <a:solidFill>
                                <a:schemeClr val="tx1"/>
                              </a:solidFill>
                              <a:latin typeface="Cambria Math"/>
                              <a:ea typeface="Cambria Math"/>
                            </a:rPr>
                            <m:t>𝜋</m:t>
                          </m:r>
                        </m:num>
                        <m:den>
                          <m:r>
                            <a:rPr lang="en-US" sz="1600" b="0" i="1" smtClean="0">
                              <a:solidFill>
                                <a:schemeClr val="tx1"/>
                              </a:solidFill>
                              <a:latin typeface="Cambria Math"/>
                              <a:ea typeface="Cambria Math"/>
                            </a:rPr>
                            <m:t>2</m:t>
                          </m:r>
                        </m:den>
                      </m:f>
                    </m:oMath>
                  </m:oMathPara>
                </a14:m>
                <a:endParaRPr lang="en-GB" sz="1600" dirty="0">
                  <a:solidFill>
                    <a:schemeClr val="tx1"/>
                  </a:solidFill>
                </a:endParaRPr>
              </a:p>
            </p:txBody>
          </p:sp>
        </mc:Choice>
        <mc:Fallback xmlns="">
          <p:sp>
            <p:nvSpPr>
              <p:cNvPr id="96" name="TextBox 95"/>
              <p:cNvSpPr txBox="1">
                <a:spLocks noRot="1" noChangeAspect="1" noMove="1" noResize="1" noEditPoints="1" noAdjustHandles="1" noChangeArrowheads="1" noChangeShapeType="1" noTextEdit="1"/>
              </p:cNvSpPr>
              <p:nvPr/>
            </p:nvSpPr>
            <p:spPr>
              <a:xfrm>
                <a:off x="4332514" y="2438399"/>
                <a:ext cx="746743" cy="510781"/>
              </a:xfrm>
              <a:prstGeom prst="rect">
                <a:avLst/>
              </a:prstGeom>
              <a:blipFill>
                <a:blip r:embed="rId11"/>
                <a:stretch>
                  <a:fillRect b="-3571"/>
                </a:stretch>
              </a:blipFill>
            </p:spPr>
            <p:txBody>
              <a:bodyPr/>
              <a:lstStyle/>
              <a:p>
                <a:r>
                  <a:rPr lang="en-GB">
                    <a:noFill/>
                  </a:rPr>
                  <a:t> </a:t>
                </a:r>
              </a:p>
            </p:txBody>
          </p:sp>
        </mc:Fallback>
      </mc:AlternateContent>
      <p:sp>
        <p:nvSpPr>
          <p:cNvPr id="33" name="TextBox 32"/>
          <p:cNvSpPr txBox="1"/>
          <p:nvPr/>
        </p:nvSpPr>
        <p:spPr>
          <a:xfrm>
            <a:off x="3616525" y="3610097"/>
            <a:ext cx="5527475" cy="307777"/>
          </a:xfrm>
          <a:prstGeom prst="rect">
            <a:avLst/>
          </a:prstGeom>
          <a:noFill/>
        </p:spPr>
        <p:txBody>
          <a:bodyPr wrap="none" rtlCol="0">
            <a:spAutoFit/>
          </a:bodyPr>
          <a:lstStyle/>
          <a:p>
            <a:pPr algn="ctr"/>
            <a:r>
              <a:rPr lang="en-US" sz="1400" dirty="0">
                <a:solidFill>
                  <a:srgbClr val="0000FF"/>
                </a:solidFill>
                <a:latin typeface="Comic Sans MS" panose="030F0702030302020204" pitchFamily="66" charset="0"/>
              </a:rPr>
              <a:t>We need to find the equation of the line above (in polar form…)</a:t>
            </a:r>
            <a:endParaRPr lang="en-GB" sz="1400" dirty="0">
              <a:solidFill>
                <a:srgbClr val="0000FF"/>
              </a:solidFill>
              <a:latin typeface="Comic Sans MS" panose="030F0702030302020204" pitchFamily="66" charset="0"/>
            </a:endParaRPr>
          </a:p>
        </p:txBody>
      </p:sp>
      <p:sp>
        <p:nvSpPr>
          <p:cNvPr id="34" name="TextBox 33"/>
          <p:cNvSpPr txBox="1"/>
          <p:nvPr/>
        </p:nvSpPr>
        <p:spPr>
          <a:xfrm>
            <a:off x="3526972" y="3916875"/>
            <a:ext cx="5427023" cy="523220"/>
          </a:xfrm>
          <a:prstGeom prst="rect">
            <a:avLst/>
          </a:prstGeom>
          <a:noFill/>
        </p:spPr>
        <p:txBody>
          <a:bodyPr wrap="square" rtlCol="0">
            <a:spAutoFit/>
          </a:bodyPr>
          <a:lstStyle/>
          <a:p>
            <a:pPr algn="ctr"/>
            <a:r>
              <a:rPr lang="en-US" sz="1400" dirty="0">
                <a:solidFill>
                  <a:srgbClr val="0000FF"/>
                </a:solidFill>
                <a:latin typeface="Comic Sans MS" panose="030F0702030302020204" pitchFamily="66" charset="0"/>
                <a:sym typeface="Wingdings" panose="05000000000000000000" pitchFamily="2" charset="2"/>
              </a:rPr>
              <a:t> </a:t>
            </a:r>
            <a:r>
              <a:rPr lang="en-US" sz="1400" dirty="0">
                <a:solidFill>
                  <a:srgbClr val="0000FF"/>
                </a:solidFill>
                <a:latin typeface="Comic Sans MS" panose="030F0702030302020204" pitchFamily="66" charset="0"/>
              </a:rPr>
              <a:t>A couple of trig ratios will be useful to us here (as before). We already know that for this point:</a:t>
            </a:r>
            <a:endParaRPr lang="en-GB" sz="1400" dirty="0">
              <a:solidFill>
                <a:srgbClr val="0000FF"/>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5" name="TextBox 34"/>
              <p:cNvSpPr txBox="1"/>
              <p:nvPr/>
            </p:nvSpPr>
            <p:spPr>
              <a:xfrm>
                <a:off x="3658590" y="4625439"/>
                <a:ext cx="1115291" cy="47378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𝑠𝑖𝑛</m:t>
                      </m:r>
                      <m:r>
                        <a:rPr lang="en-US" sz="1200" b="0" i="1" smtClean="0">
                          <a:latin typeface="Cambria Math"/>
                          <a:ea typeface="Cambria Math"/>
                        </a:rPr>
                        <m:t>𝜃</m:t>
                      </m:r>
                      <m:r>
                        <a:rPr lang="en-US" sz="1200" b="0" i="1" smtClean="0">
                          <a:latin typeface="Cambria Math"/>
                          <a:ea typeface="Cambria Math"/>
                        </a:rPr>
                        <m:t>=</m:t>
                      </m:r>
                      <m:f>
                        <m:fPr>
                          <m:ctrlPr>
                            <a:rPr lang="en-US" sz="1200" b="0" i="1" smtClean="0">
                              <a:latin typeface="Cambria Math" panose="02040503050406030204" pitchFamily="18" charset="0"/>
                              <a:ea typeface="Cambria Math"/>
                            </a:rPr>
                          </m:ctrlPr>
                        </m:fPr>
                        <m:num>
                          <m:r>
                            <a:rPr lang="en-US" sz="1200" b="0" i="1" smtClean="0">
                              <a:latin typeface="Cambria Math"/>
                              <a:ea typeface="Cambria Math"/>
                            </a:rPr>
                            <m:t>1</m:t>
                          </m:r>
                        </m:num>
                        <m:den>
                          <m:rad>
                            <m:radPr>
                              <m:degHide m:val="on"/>
                              <m:ctrlPr>
                                <a:rPr lang="en-US" sz="1200" b="0" i="1" smtClean="0">
                                  <a:latin typeface="Cambria Math" panose="02040503050406030204" pitchFamily="18" charset="0"/>
                                  <a:ea typeface="Cambria Math"/>
                                </a:rPr>
                              </m:ctrlPr>
                            </m:radPr>
                            <m:deg/>
                            <m:e>
                              <m:r>
                                <a:rPr lang="en-US" sz="1200" b="0" i="1" smtClean="0">
                                  <a:latin typeface="Cambria Math"/>
                                  <a:ea typeface="Cambria Math"/>
                                </a:rPr>
                                <m:t>3</m:t>
                              </m:r>
                            </m:e>
                          </m:rad>
                        </m:den>
                      </m:f>
                    </m:oMath>
                  </m:oMathPara>
                </a14:m>
                <a:endParaRPr lang="en-GB"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3658590" y="4625439"/>
                <a:ext cx="1115291" cy="473784"/>
              </a:xfrm>
              <a:prstGeom prst="rect">
                <a:avLst/>
              </a:prstGeom>
              <a:blipFill>
                <a:blip r:embed="rId12"/>
                <a:stretch>
                  <a:fillRect/>
                </a:stretch>
              </a:blipFill>
              <a:ln w="25400">
                <a:noFill/>
              </a:ln>
            </p:spPr>
            <p:txBody>
              <a:bodyPr/>
              <a:lstStyle/>
              <a:p>
                <a:r>
                  <a:rPr lang="en-GB">
                    <a:noFill/>
                  </a:rPr>
                  <a:t> </a:t>
                </a:r>
              </a:p>
            </p:txBody>
          </p:sp>
        </mc:Fallback>
      </mc:AlternateContent>
      <p:grpSp>
        <p:nvGrpSpPr>
          <p:cNvPr id="36" name="Group 35"/>
          <p:cNvGrpSpPr/>
          <p:nvPr/>
        </p:nvGrpSpPr>
        <p:grpSpPr>
          <a:xfrm>
            <a:off x="5474524" y="4714504"/>
            <a:ext cx="2161310" cy="1035908"/>
            <a:chOff x="5474524" y="4714504"/>
            <a:chExt cx="2161310" cy="1035908"/>
          </a:xfrm>
        </p:grpSpPr>
        <p:sp>
          <p:nvSpPr>
            <p:cNvPr id="37" name="Right Triangle 36"/>
            <p:cNvSpPr/>
            <p:nvPr/>
          </p:nvSpPr>
          <p:spPr>
            <a:xfrm flipH="1">
              <a:off x="5474524" y="4714504"/>
              <a:ext cx="2161310" cy="1033153"/>
            </a:xfrm>
            <a:prstGeom prst="r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7517081" y="5631659"/>
              <a:ext cx="118753" cy="118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9" name="Arc 38"/>
          <p:cNvSpPr/>
          <p:nvPr/>
        </p:nvSpPr>
        <p:spPr>
          <a:xfrm>
            <a:off x="5061098" y="5273750"/>
            <a:ext cx="914400" cy="914400"/>
          </a:xfrm>
          <a:prstGeom prst="arc">
            <a:avLst>
              <a:gd name="adj1" fmla="val 20121106"/>
              <a:gd name="adj2" fmla="val 2155721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TextBox 39"/>
          <p:cNvSpPr txBox="1"/>
          <p:nvPr/>
        </p:nvSpPr>
        <p:spPr>
          <a:xfrm>
            <a:off x="5932967" y="5463892"/>
            <a:ext cx="293670" cy="307777"/>
          </a:xfrm>
          <a:prstGeom prst="rect">
            <a:avLst/>
          </a:prstGeom>
          <a:noFill/>
        </p:spPr>
        <p:txBody>
          <a:bodyPr wrap="none" rtlCol="0">
            <a:spAutoFit/>
          </a:bodyPr>
          <a:lstStyle/>
          <a:p>
            <a:r>
              <a:rPr lang="el-GR" sz="1400" dirty="0">
                <a:latin typeface="Comic Sans MS" panose="030F0702030302020204" pitchFamily="66" charset="0"/>
              </a:rPr>
              <a:t>θ</a:t>
            </a:r>
            <a:endParaRPr lang="en-GB" sz="1400" dirty="0">
              <a:latin typeface="Comic Sans MS" panose="030F0702030302020204" pitchFamily="66" charset="0"/>
            </a:endParaRPr>
          </a:p>
        </p:txBody>
      </p:sp>
      <p:sp>
        <p:nvSpPr>
          <p:cNvPr id="41" name="TextBox 40"/>
          <p:cNvSpPr txBox="1"/>
          <p:nvPr/>
        </p:nvSpPr>
        <p:spPr>
          <a:xfrm>
            <a:off x="6457508" y="5766390"/>
            <a:ext cx="402674" cy="307777"/>
          </a:xfrm>
          <a:prstGeom prst="rect">
            <a:avLst/>
          </a:prstGeom>
          <a:noFill/>
        </p:spPr>
        <p:txBody>
          <a:bodyPr wrap="none" rtlCol="0">
            <a:spAutoFit/>
          </a:bodyPr>
          <a:lstStyle/>
          <a:p>
            <a:r>
              <a:rPr lang="en-US" sz="1400" dirty="0">
                <a:latin typeface="Comic Sans MS" panose="030F0702030302020204" pitchFamily="66" charset="0"/>
              </a:rPr>
              <a:t>√2</a:t>
            </a:r>
            <a:endParaRPr lang="en-GB" sz="1400" dirty="0">
              <a:latin typeface="Comic Sans MS" panose="030F0702030302020204" pitchFamily="66" charset="0"/>
            </a:endParaRPr>
          </a:p>
        </p:txBody>
      </p:sp>
      <p:sp>
        <p:nvSpPr>
          <p:cNvPr id="42" name="TextBox 41"/>
          <p:cNvSpPr txBox="1"/>
          <p:nvPr/>
        </p:nvSpPr>
        <p:spPr>
          <a:xfrm>
            <a:off x="6280298" y="4866167"/>
            <a:ext cx="402674" cy="307777"/>
          </a:xfrm>
          <a:prstGeom prst="rect">
            <a:avLst/>
          </a:prstGeom>
          <a:noFill/>
        </p:spPr>
        <p:txBody>
          <a:bodyPr wrap="none" rtlCol="0">
            <a:spAutoFit/>
          </a:bodyPr>
          <a:lstStyle/>
          <a:p>
            <a:r>
              <a:rPr lang="en-US" sz="1400" dirty="0">
                <a:latin typeface="Comic Sans MS" panose="030F0702030302020204" pitchFamily="66" charset="0"/>
              </a:rPr>
              <a:t>√3</a:t>
            </a:r>
            <a:endParaRPr lang="en-GB" sz="1400" dirty="0">
              <a:latin typeface="Comic Sans MS" panose="030F0702030302020204" pitchFamily="66" charset="0"/>
            </a:endParaRPr>
          </a:p>
        </p:txBody>
      </p:sp>
      <p:sp>
        <p:nvSpPr>
          <p:cNvPr id="43" name="TextBox 42"/>
          <p:cNvSpPr txBox="1"/>
          <p:nvPr/>
        </p:nvSpPr>
        <p:spPr>
          <a:xfrm>
            <a:off x="7634176" y="5092995"/>
            <a:ext cx="264816" cy="307777"/>
          </a:xfrm>
          <a:prstGeom prst="rect">
            <a:avLst/>
          </a:prstGeom>
          <a:noFill/>
        </p:spPr>
        <p:txBody>
          <a:bodyPr wrap="none" rtlCol="0">
            <a:spAutoFit/>
          </a:bodyPr>
          <a:lstStyle/>
          <a:p>
            <a:r>
              <a:rPr lang="en-US" sz="1400" dirty="0">
                <a:latin typeface="Comic Sans MS" panose="030F0702030302020204" pitchFamily="66" charset="0"/>
              </a:rPr>
              <a:t>1</a:t>
            </a:r>
            <a:endParaRPr lang="en-GB" sz="1400" dirty="0">
              <a:latin typeface="Comic Sans MS" panose="030F0702030302020204" pitchFamily="66" charset="0"/>
            </a:endParaRPr>
          </a:p>
        </p:txBody>
      </p:sp>
      <p:sp>
        <p:nvSpPr>
          <p:cNvPr id="44" name="TextBox 43"/>
          <p:cNvSpPr txBox="1"/>
          <p:nvPr/>
        </p:nvSpPr>
        <p:spPr>
          <a:xfrm>
            <a:off x="6372446" y="6053469"/>
            <a:ext cx="494046" cy="307777"/>
          </a:xfrm>
          <a:prstGeom prst="rect">
            <a:avLst/>
          </a:prstGeom>
          <a:noFill/>
        </p:spPr>
        <p:txBody>
          <a:bodyPr wrap="none" rtlCol="0">
            <a:spAutoFit/>
          </a:bodyPr>
          <a:lstStyle/>
          <a:p>
            <a:r>
              <a:rPr lang="en-US" sz="1400" dirty="0" err="1">
                <a:solidFill>
                  <a:srgbClr val="FF0000"/>
                </a:solidFill>
                <a:latin typeface="Comic Sans MS" panose="030F0702030302020204" pitchFamily="66" charset="0"/>
              </a:rPr>
              <a:t>Adj</a:t>
            </a:r>
            <a:endParaRPr lang="en-GB" sz="1400" dirty="0">
              <a:solidFill>
                <a:srgbClr val="FF0000"/>
              </a:solidFill>
              <a:latin typeface="Comic Sans MS" panose="030F0702030302020204" pitchFamily="66" charset="0"/>
            </a:endParaRPr>
          </a:p>
        </p:txBody>
      </p:sp>
      <p:sp>
        <p:nvSpPr>
          <p:cNvPr id="45" name="TextBox 44"/>
          <p:cNvSpPr txBox="1"/>
          <p:nvPr/>
        </p:nvSpPr>
        <p:spPr>
          <a:xfrm>
            <a:off x="7928344" y="5068186"/>
            <a:ext cx="519694" cy="307777"/>
          </a:xfrm>
          <a:prstGeom prst="rect">
            <a:avLst/>
          </a:prstGeom>
          <a:noFill/>
        </p:spPr>
        <p:txBody>
          <a:bodyPr wrap="none" rtlCol="0">
            <a:spAutoFit/>
          </a:bodyPr>
          <a:lstStyle/>
          <a:p>
            <a:r>
              <a:rPr lang="en-US" sz="1400" dirty="0" err="1">
                <a:solidFill>
                  <a:srgbClr val="FF0000"/>
                </a:solidFill>
                <a:latin typeface="Comic Sans MS" panose="030F0702030302020204" pitchFamily="66" charset="0"/>
              </a:rPr>
              <a:t>Opp</a:t>
            </a:r>
            <a:endParaRPr lang="en-GB" sz="1400" dirty="0">
              <a:solidFill>
                <a:srgbClr val="FF0000"/>
              </a:solidFill>
              <a:latin typeface="Comic Sans MS" panose="030F0702030302020204" pitchFamily="66" charset="0"/>
            </a:endParaRPr>
          </a:p>
        </p:txBody>
      </p:sp>
      <p:sp>
        <p:nvSpPr>
          <p:cNvPr id="46" name="TextBox 45"/>
          <p:cNvSpPr txBox="1"/>
          <p:nvPr/>
        </p:nvSpPr>
        <p:spPr>
          <a:xfrm>
            <a:off x="6092455" y="4614531"/>
            <a:ext cx="511679" cy="307777"/>
          </a:xfrm>
          <a:prstGeom prst="rect">
            <a:avLst/>
          </a:prstGeom>
          <a:noFill/>
        </p:spPr>
        <p:txBody>
          <a:bodyPr wrap="none" rtlCol="0">
            <a:spAutoFit/>
          </a:bodyPr>
          <a:lstStyle/>
          <a:p>
            <a:r>
              <a:rPr lang="en-US" sz="1400" dirty="0" err="1">
                <a:solidFill>
                  <a:srgbClr val="FF0000"/>
                </a:solidFill>
                <a:latin typeface="Comic Sans MS" panose="030F0702030302020204" pitchFamily="66" charset="0"/>
              </a:rPr>
              <a:t>Hyp</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7" name="TextBox 46"/>
              <p:cNvSpPr txBox="1"/>
              <p:nvPr/>
            </p:nvSpPr>
            <p:spPr>
              <a:xfrm>
                <a:off x="4650963" y="4618352"/>
                <a:ext cx="612154" cy="507318"/>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ea typeface="Cambria Math"/>
                            </a:rPr>
                          </m:ctrlPr>
                        </m:dPr>
                        <m:e>
                          <m:f>
                            <m:fPr>
                              <m:ctrlPr>
                                <a:rPr lang="en-US" sz="1200" i="1">
                                  <a:latin typeface="Cambria Math" panose="02040503050406030204" pitchFamily="18" charset="0"/>
                                  <a:ea typeface="Cambria Math"/>
                                </a:rPr>
                              </m:ctrlPr>
                            </m:fPr>
                            <m:num>
                              <m:r>
                                <a:rPr lang="en-US" sz="1200" b="0" i="1" smtClean="0">
                                  <a:latin typeface="Cambria Math"/>
                                  <a:ea typeface="Cambria Math"/>
                                </a:rPr>
                                <m:t>𝑂𝑝𝑝</m:t>
                              </m:r>
                            </m:num>
                            <m:den>
                              <m:r>
                                <a:rPr lang="en-US" sz="1200" i="1">
                                  <a:latin typeface="Cambria Math"/>
                                  <a:ea typeface="Cambria Math"/>
                                </a:rPr>
                                <m:t>𝐻𝑦𝑝</m:t>
                              </m:r>
                            </m:den>
                          </m:f>
                        </m:e>
                      </m:d>
                    </m:oMath>
                  </m:oMathPara>
                </a14:m>
                <a:endParaRPr lang="en-GB" sz="1200" dirty="0"/>
              </a:p>
            </p:txBody>
          </p:sp>
        </mc:Choice>
        <mc:Fallback xmlns="">
          <p:sp>
            <p:nvSpPr>
              <p:cNvPr id="47" name="TextBox 46"/>
              <p:cNvSpPr txBox="1">
                <a:spLocks noRot="1" noChangeAspect="1" noMove="1" noResize="1" noEditPoints="1" noAdjustHandles="1" noChangeArrowheads="1" noChangeShapeType="1" noTextEdit="1"/>
              </p:cNvSpPr>
              <p:nvPr/>
            </p:nvSpPr>
            <p:spPr>
              <a:xfrm>
                <a:off x="4650963" y="4618352"/>
                <a:ext cx="612154" cy="507318"/>
              </a:xfrm>
              <a:prstGeom prst="rect">
                <a:avLst/>
              </a:prstGeom>
              <a:blipFill>
                <a:blip r:embed="rId13"/>
                <a:stretch>
                  <a:fillRect b="-1205"/>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3672767" y="5383895"/>
                <a:ext cx="1115291" cy="523926"/>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𝑐𝑜𝑠</m:t>
                      </m:r>
                      <m:r>
                        <a:rPr lang="en-US" sz="1200" b="0" i="1" smtClean="0">
                          <a:latin typeface="Cambria Math"/>
                          <a:ea typeface="Cambria Math"/>
                        </a:rPr>
                        <m:t>𝜃</m:t>
                      </m:r>
                      <m:r>
                        <a:rPr lang="en-US" sz="1200" b="0" i="1" smtClean="0">
                          <a:latin typeface="Cambria Math"/>
                          <a:ea typeface="Cambria Math"/>
                        </a:rPr>
                        <m:t>=</m:t>
                      </m:r>
                      <m:f>
                        <m:fPr>
                          <m:ctrlPr>
                            <a:rPr lang="en-US" sz="1200" b="0" i="1" smtClean="0">
                              <a:latin typeface="Cambria Math" panose="02040503050406030204" pitchFamily="18" charset="0"/>
                              <a:ea typeface="Cambria Math"/>
                            </a:rPr>
                          </m:ctrlPr>
                        </m:fPr>
                        <m:num>
                          <m:rad>
                            <m:radPr>
                              <m:degHide m:val="on"/>
                              <m:ctrlPr>
                                <a:rPr lang="en-US" sz="1200" b="0" i="1" smtClean="0">
                                  <a:latin typeface="Cambria Math" panose="02040503050406030204" pitchFamily="18" charset="0"/>
                                  <a:ea typeface="Cambria Math"/>
                                </a:rPr>
                              </m:ctrlPr>
                            </m:radPr>
                            <m:deg/>
                            <m:e>
                              <m:r>
                                <a:rPr lang="en-US" sz="1200" b="0" i="1" smtClean="0">
                                  <a:latin typeface="Cambria Math"/>
                                  <a:ea typeface="Cambria Math"/>
                                </a:rPr>
                                <m:t>2</m:t>
                              </m:r>
                            </m:e>
                          </m:rad>
                        </m:num>
                        <m:den>
                          <m:rad>
                            <m:radPr>
                              <m:degHide m:val="on"/>
                              <m:ctrlPr>
                                <a:rPr lang="en-US" sz="1200" b="0" i="1" smtClean="0">
                                  <a:latin typeface="Cambria Math" panose="02040503050406030204" pitchFamily="18" charset="0"/>
                                  <a:ea typeface="Cambria Math"/>
                                </a:rPr>
                              </m:ctrlPr>
                            </m:radPr>
                            <m:deg/>
                            <m:e>
                              <m:r>
                                <a:rPr lang="en-US" sz="1200" b="0" i="1" smtClean="0">
                                  <a:latin typeface="Cambria Math"/>
                                  <a:ea typeface="Cambria Math"/>
                                </a:rPr>
                                <m:t>3</m:t>
                              </m:r>
                            </m:e>
                          </m:rad>
                        </m:den>
                      </m:f>
                    </m:oMath>
                  </m:oMathPara>
                </a14:m>
                <a:endParaRPr lang="en-GB" sz="1200" dirty="0"/>
              </a:p>
            </p:txBody>
          </p:sp>
        </mc:Choice>
        <mc:Fallback xmlns="">
          <p:sp>
            <p:nvSpPr>
              <p:cNvPr id="48" name="TextBox 47"/>
              <p:cNvSpPr txBox="1">
                <a:spLocks noRot="1" noChangeAspect="1" noMove="1" noResize="1" noEditPoints="1" noAdjustHandles="1" noChangeArrowheads="1" noChangeShapeType="1" noTextEdit="1"/>
              </p:cNvSpPr>
              <p:nvPr/>
            </p:nvSpPr>
            <p:spPr>
              <a:xfrm>
                <a:off x="3672767" y="5383895"/>
                <a:ext cx="1115291" cy="523926"/>
              </a:xfrm>
              <a:prstGeom prst="rect">
                <a:avLst/>
              </a:prstGeom>
              <a:blipFill>
                <a:blip r:embed="rId14"/>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4686405" y="5376808"/>
                <a:ext cx="612154" cy="507318"/>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ea typeface="Cambria Math"/>
                            </a:rPr>
                          </m:ctrlPr>
                        </m:dPr>
                        <m:e>
                          <m:f>
                            <m:fPr>
                              <m:ctrlPr>
                                <a:rPr lang="en-US" sz="1200" i="1">
                                  <a:latin typeface="Cambria Math" panose="02040503050406030204" pitchFamily="18" charset="0"/>
                                  <a:ea typeface="Cambria Math"/>
                                </a:rPr>
                              </m:ctrlPr>
                            </m:fPr>
                            <m:num>
                              <m:r>
                                <a:rPr lang="en-US" sz="1200" b="0" i="1" smtClean="0">
                                  <a:latin typeface="Cambria Math"/>
                                  <a:ea typeface="Cambria Math"/>
                                </a:rPr>
                                <m:t>𝐴𝑑𝑗</m:t>
                              </m:r>
                            </m:num>
                            <m:den>
                              <m:r>
                                <a:rPr lang="en-US" sz="1200" i="1">
                                  <a:latin typeface="Cambria Math"/>
                                  <a:ea typeface="Cambria Math"/>
                                </a:rPr>
                                <m:t>𝐻𝑦𝑝</m:t>
                              </m:r>
                            </m:den>
                          </m:f>
                        </m:e>
                      </m:d>
                    </m:oMath>
                  </m:oMathPara>
                </a14:m>
                <a:endParaRPr lang="en-GB" sz="1200" dirty="0"/>
              </a:p>
            </p:txBody>
          </p:sp>
        </mc:Choice>
        <mc:Fallback xmlns="">
          <p:sp>
            <p:nvSpPr>
              <p:cNvPr id="49" name="TextBox 48"/>
              <p:cNvSpPr txBox="1">
                <a:spLocks noRot="1" noChangeAspect="1" noMove="1" noResize="1" noEditPoints="1" noAdjustHandles="1" noChangeArrowheads="1" noChangeShapeType="1" noTextEdit="1"/>
              </p:cNvSpPr>
              <p:nvPr/>
            </p:nvSpPr>
            <p:spPr>
              <a:xfrm>
                <a:off x="4686405" y="5376808"/>
                <a:ext cx="612154" cy="507318"/>
              </a:xfrm>
              <a:prstGeom prst="rect">
                <a:avLst/>
              </a:prstGeom>
              <a:blipFill>
                <a:blip r:embed="rId15"/>
                <a:stretch>
                  <a:fillRect b="-1205"/>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4632689" y="2983100"/>
                <a:ext cx="1115291" cy="523926"/>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𝑐𝑜𝑠</m:t>
                      </m:r>
                      <m:r>
                        <a:rPr lang="en-US" sz="1200" b="0" i="1" smtClean="0">
                          <a:latin typeface="Cambria Math"/>
                          <a:ea typeface="Cambria Math"/>
                        </a:rPr>
                        <m:t>𝜃</m:t>
                      </m:r>
                      <m:r>
                        <a:rPr lang="en-US" sz="1200" b="0" i="1" smtClean="0">
                          <a:latin typeface="Cambria Math"/>
                          <a:ea typeface="Cambria Math"/>
                        </a:rPr>
                        <m:t>=</m:t>
                      </m:r>
                      <m:f>
                        <m:fPr>
                          <m:ctrlPr>
                            <a:rPr lang="en-US" sz="1200" b="0" i="1" smtClean="0">
                              <a:latin typeface="Cambria Math" panose="02040503050406030204" pitchFamily="18" charset="0"/>
                              <a:ea typeface="Cambria Math"/>
                            </a:rPr>
                          </m:ctrlPr>
                        </m:fPr>
                        <m:num>
                          <m:rad>
                            <m:radPr>
                              <m:degHide m:val="on"/>
                              <m:ctrlPr>
                                <a:rPr lang="en-US" sz="1200" b="0" i="1" smtClean="0">
                                  <a:latin typeface="Cambria Math" panose="02040503050406030204" pitchFamily="18" charset="0"/>
                                  <a:ea typeface="Cambria Math"/>
                                </a:rPr>
                              </m:ctrlPr>
                            </m:radPr>
                            <m:deg/>
                            <m:e>
                              <m:r>
                                <a:rPr lang="en-US" sz="1200" b="0" i="1" smtClean="0">
                                  <a:latin typeface="Cambria Math"/>
                                  <a:ea typeface="Cambria Math"/>
                                </a:rPr>
                                <m:t>2</m:t>
                              </m:r>
                            </m:e>
                          </m:rad>
                        </m:num>
                        <m:den>
                          <m:rad>
                            <m:radPr>
                              <m:degHide m:val="on"/>
                              <m:ctrlPr>
                                <a:rPr lang="en-US" sz="1200" b="0" i="1" smtClean="0">
                                  <a:latin typeface="Cambria Math" panose="02040503050406030204" pitchFamily="18" charset="0"/>
                                  <a:ea typeface="Cambria Math"/>
                                </a:rPr>
                              </m:ctrlPr>
                            </m:radPr>
                            <m:deg/>
                            <m:e>
                              <m:r>
                                <a:rPr lang="en-US" sz="1200" b="0" i="1" smtClean="0">
                                  <a:latin typeface="Cambria Math"/>
                                  <a:ea typeface="Cambria Math"/>
                                </a:rPr>
                                <m:t>3</m:t>
                              </m:r>
                            </m:e>
                          </m:rad>
                        </m:den>
                      </m:f>
                    </m:oMath>
                  </m:oMathPara>
                </a14:m>
                <a:endParaRPr lang="en-GB" sz="1200" dirty="0"/>
              </a:p>
            </p:txBody>
          </p:sp>
        </mc:Choice>
        <mc:Fallback xmlns="">
          <p:sp>
            <p:nvSpPr>
              <p:cNvPr id="50" name="TextBox 49"/>
              <p:cNvSpPr txBox="1">
                <a:spLocks noRot="1" noChangeAspect="1" noMove="1" noResize="1" noEditPoints="1" noAdjustHandles="1" noChangeArrowheads="1" noChangeShapeType="1" noTextEdit="1"/>
              </p:cNvSpPr>
              <p:nvPr/>
            </p:nvSpPr>
            <p:spPr>
              <a:xfrm>
                <a:off x="4632689" y="2983100"/>
                <a:ext cx="1115291" cy="523926"/>
              </a:xfrm>
              <a:prstGeom prst="rect">
                <a:avLst/>
              </a:prstGeom>
              <a:blipFill>
                <a:blip r:embed="rId16"/>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3656610" y="3032165"/>
                <a:ext cx="1115291" cy="47378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𝑠𝑖𝑛</m:t>
                      </m:r>
                      <m:r>
                        <a:rPr lang="en-US" sz="1200" b="0" i="1" smtClean="0">
                          <a:latin typeface="Cambria Math"/>
                          <a:ea typeface="Cambria Math"/>
                        </a:rPr>
                        <m:t>𝜃</m:t>
                      </m:r>
                      <m:r>
                        <a:rPr lang="en-US" sz="1200" b="0" i="1" smtClean="0">
                          <a:latin typeface="Cambria Math"/>
                          <a:ea typeface="Cambria Math"/>
                        </a:rPr>
                        <m:t>=</m:t>
                      </m:r>
                      <m:f>
                        <m:fPr>
                          <m:ctrlPr>
                            <a:rPr lang="en-US" sz="1200" b="0" i="1" smtClean="0">
                              <a:latin typeface="Cambria Math" panose="02040503050406030204" pitchFamily="18" charset="0"/>
                              <a:ea typeface="Cambria Math"/>
                            </a:rPr>
                          </m:ctrlPr>
                        </m:fPr>
                        <m:num>
                          <m:r>
                            <a:rPr lang="en-US" sz="1200" b="0" i="1" smtClean="0">
                              <a:latin typeface="Cambria Math"/>
                              <a:ea typeface="Cambria Math"/>
                            </a:rPr>
                            <m:t>1</m:t>
                          </m:r>
                        </m:num>
                        <m:den>
                          <m:rad>
                            <m:radPr>
                              <m:degHide m:val="on"/>
                              <m:ctrlPr>
                                <a:rPr lang="en-US" sz="1200" b="0" i="1" smtClean="0">
                                  <a:latin typeface="Cambria Math" panose="02040503050406030204" pitchFamily="18" charset="0"/>
                                  <a:ea typeface="Cambria Math"/>
                                </a:rPr>
                              </m:ctrlPr>
                            </m:radPr>
                            <m:deg/>
                            <m:e>
                              <m:r>
                                <a:rPr lang="en-US" sz="1200" b="0" i="1" smtClean="0">
                                  <a:latin typeface="Cambria Math"/>
                                  <a:ea typeface="Cambria Math"/>
                                </a:rPr>
                                <m:t>3</m:t>
                              </m:r>
                            </m:e>
                          </m:rad>
                        </m:den>
                      </m:f>
                    </m:oMath>
                  </m:oMathPara>
                </a14:m>
                <a:endParaRPr lang="en-GB" sz="1200" dirty="0"/>
              </a:p>
            </p:txBody>
          </p:sp>
        </mc:Choice>
        <mc:Fallback xmlns="">
          <p:sp>
            <p:nvSpPr>
              <p:cNvPr id="51" name="TextBox 50"/>
              <p:cNvSpPr txBox="1">
                <a:spLocks noRot="1" noChangeAspect="1" noMove="1" noResize="1" noEditPoints="1" noAdjustHandles="1" noChangeArrowheads="1" noChangeShapeType="1" noTextEdit="1"/>
              </p:cNvSpPr>
              <p:nvPr/>
            </p:nvSpPr>
            <p:spPr>
              <a:xfrm>
                <a:off x="3656610" y="3032165"/>
                <a:ext cx="1115291" cy="473784"/>
              </a:xfrm>
              <a:prstGeom prst="rect">
                <a:avLst/>
              </a:prstGeom>
              <a:blipFill>
                <a:blip r:embed="rId17"/>
                <a:stretch>
                  <a:fillRect/>
                </a:stretch>
              </a:blipFill>
              <a:ln w="25400">
                <a:noFill/>
              </a:ln>
            </p:spPr>
            <p:txBody>
              <a:bodyPr/>
              <a:lstStyle/>
              <a:p>
                <a:r>
                  <a:rPr lang="en-GB">
                    <a:noFill/>
                  </a:rPr>
                  <a:t> </a:t>
                </a:r>
              </a:p>
            </p:txBody>
          </p:sp>
        </mc:Fallback>
      </mc:AlternateContent>
      <p:sp>
        <p:nvSpPr>
          <p:cNvPr id="52" name="タイトル 1">
            <a:extLst>
              <a:ext uri="{FF2B5EF4-FFF2-40B4-BE49-F238E27FC236}">
                <a16:creationId xmlns:a16="http://schemas.microsoft.com/office/drawing/2014/main" id="{E9DFDBCB-BE70-4627-AB25-6D14A6F1A282}"/>
              </a:ext>
            </a:extLst>
          </p:cNvPr>
          <p:cNvSpPr>
            <a:spLocks noGrp="1"/>
          </p:cNvSpPr>
          <p:nvPr>
            <p:ph type="title"/>
          </p:nvPr>
        </p:nvSpPr>
        <p:spPr>
          <a:xfrm>
            <a:off x="628650" y="304281"/>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53" name="テキスト ボックス 52">
            <a:extLst>
              <a:ext uri="{FF2B5EF4-FFF2-40B4-BE49-F238E27FC236}">
                <a16:creationId xmlns:a16="http://schemas.microsoft.com/office/drawing/2014/main" id="{9D9DD2DF-03EC-4AA6-97FE-6F926A108208}"/>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5D</a:t>
            </a:r>
            <a:endParaRPr lang="en-GB" dirty="0">
              <a:latin typeface="Comic Sans MS" panose="030F0702030302020204" pitchFamily="66" charset="0"/>
            </a:endParaRPr>
          </a:p>
        </p:txBody>
      </p:sp>
    </p:spTree>
    <p:extLst>
      <p:ext uri="{BB962C8B-B14F-4D97-AF65-F5344CB8AC3E}">
        <p14:creationId xmlns:p14="http://schemas.microsoft.com/office/powerpoint/2010/main" val="355625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linds(horizontal)">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linds(horizontal)">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blinds(horizontal)">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blinds(horizontal)">
                                      <p:cBhvr>
                                        <p:cTn id="27" dur="500"/>
                                        <p:tgtEl>
                                          <p:spTgt spid="39"/>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blinds(horizontal)">
                                      <p:cBhvr>
                                        <p:cTn id="30" dur="500"/>
                                        <p:tgtEl>
                                          <p:spTgt spid="40"/>
                                        </p:tgtEl>
                                      </p:cBhvr>
                                    </p:animEffect>
                                  </p:childTnLst>
                                </p:cTn>
                              </p:par>
                              <p:par>
                                <p:cTn id="31" presetID="3" presetClass="entr" presetSubtype="1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blinds(horizontal)">
                                      <p:cBhvr>
                                        <p:cTn id="33" dur="500"/>
                                        <p:tgtEl>
                                          <p:spTgt spid="36"/>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linds(horizontal)">
                                      <p:cBhvr>
                                        <p:cTn id="38" dur="500"/>
                                        <p:tgtEl>
                                          <p:spTgt spid="43"/>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blinds(horizontal)">
                                      <p:cBhvr>
                                        <p:cTn id="43" dur="500"/>
                                        <p:tgtEl>
                                          <p:spTgt spid="42"/>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blinds(horizontal)">
                                      <p:cBhvr>
                                        <p:cTn id="48" dur="500"/>
                                        <p:tgtEl>
                                          <p:spTgt spid="41"/>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blinds(horizontal)">
                                      <p:cBhvr>
                                        <p:cTn id="53" dur="500"/>
                                        <p:tgtEl>
                                          <p:spTgt spid="45"/>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blinds(horizontal)">
                                      <p:cBhvr>
                                        <p:cTn id="58" dur="500"/>
                                        <p:tgtEl>
                                          <p:spTgt spid="46"/>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blinds(horizontal)">
                                      <p:cBhvr>
                                        <p:cTn id="63" dur="500"/>
                                        <p:tgtEl>
                                          <p:spTgt spid="44"/>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blinds(horizontal)">
                                      <p:cBhvr>
                                        <p:cTn id="68" dur="500"/>
                                        <p:tgtEl>
                                          <p:spTgt spid="48"/>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blinds(horizontal)">
                                      <p:cBhvr>
                                        <p:cTn id="73" dur="500"/>
                                        <p:tgtEl>
                                          <p:spTgt spid="49"/>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51"/>
                                        </p:tgtEl>
                                        <p:attrNameLst>
                                          <p:attrName>style.visibility</p:attrName>
                                        </p:attrNameLst>
                                      </p:cBhvr>
                                      <p:to>
                                        <p:strVal val="visible"/>
                                      </p:to>
                                    </p:set>
                                    <p:animEffect transition="in" filter="blinds(horizontal)">
                                      <p:cBhvr>
                                        <p:cTn id="78" dur="500"/>
                                        <p:tgtEl>
                                          <p:spTgt spid="51"/>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blinds(horizontal)">
                                      <p:cBhvr>
                                        <p:cTn id="8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9" grpId="0" animBg="1"/>
      <p:bldP spid="40" grpId="0"/>
      <p:bldP spid="41" grpId="0"/>
      <p:bldP spid="42" grpId="0"/>
      <p:bldP spid="43" grpId="0"/>
      <p:bldP spid="44" grpId="0"/>
      <p:bldP spid="45" grpId="0"/>
      <p:bldP spid="46" grpId="0"/>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3505200" cy="5029200"/>
          </a:xfrm>
        </p:spPr>
        <p:txBody>
          <a:bodyPr>
            <a:normAutofit/>
          </a:bodyPr>
          <a:lstStyle/>
          <a:p>
            <a:pPr marL="0" indent="0" algn="ctr">
              <a:buNone/>
            </a:pPr>
            <a:r>
              <a:rPr lang="en-GB" sz="1400" b="1" dirty="0">
                <a:latin typeface="Comic Sans MS" panose="030F0702030302020204" pitchFamily="66" charset="0"/>
              </a:rPr>
              <a:t>You need to be able to use both Polar and Cartesian Coordinates</a:t>
            </a:r>
            <a:endParaRPr lang="en-GB" sz="1400" dirty="0">
              <a:latin typeface="Comic Sans MS" panose="030F0702030302020204" pitchFamily="66" charset="0"/>
            </a:endParaRPr>
          </a:p>
          <a:p>
            <a:pPr marL="0" indent="0" algn="ctr">
              <a:buNone/>
            </a:pPr>
            <a:endParaRPr lang="en-GB" sz="1400" dirty="0">
              <a:latin typeface="Comic Sans MS" panose="030F0702030302020204" pitchFamily="66" charset="0"/>
            </a:endParaRPr>
          </a:p>
          <a:p>
            <a:pPr marL="0" indent="0" algn="ctr">
              <a:buNone/>
            </a:pPr>
            <a:r>
              <a:rPr lang="en-US" sz="1400" dirty="0">
                <a:latin typeface="Comic Sans MS" panose="030F0702030302020204" pitchFamily="66" charset="0"/>
                <a:sym typeface="Wingdings" panose="05000000000000000000" pitchFamily="2" charset="2"/>
              </a:rPr>
              <a:t>Find the Polar coordinates of the following point:</a:t>
            </a:r>
          </a:p>
          <a:p>
            <a:pPr marL="0" indent="0" algn="ctr">
              <a:buNone/>
            </a:pP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a:latin typeface="Comic Sans MS" panose="030F0702030302020204" pitchFamily="66" charset="0"/>
                <a:sym typeface="Wingdings" panose="05000000000000000000" pitchFamily="2" charset="2"/>
              </a:rPr>
              <a:t>You need to find the values of r and </a:t>
            </a:r>
            <a:r>
              <a:rPr lang="el-GR" sz="1400" dirty="0">
                <a:latin typeface="Comic Sans MS" panose="030F0702030302020204" pitchFamily="66" charset="0"/>
                <a:sym typeface="Wingdings" panose="05000000000000000000" pitchFamily="2" charset="2"/>
              </a:rPr>
              <a:t>θ</a:t>
            </a:r>
            <a:endParaRPr lang="en-US" sz="1400" dirty="0">
              <a:latin typeface="Comic Sans MS" panose="030F0702030302020204" pitchFamily="66" charset="0"/>
              <a:sym typeface="Wingdings" panose="05000000000000000000" pitchFamily="2" charset="2"/>
            </a:endParaRP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a:latin typeface="Comic Sans MS" panose="030F0702030302020204" pitchFamily="66" charset="0"/>
                <a:sym typeface="Wingdings" panose="05000000000000000000" pitchFamily="2" charset="2"/>
              </a:rPr>
              <a:t>The Polar coordinate is then written as (r, </a:t>
            </a:r>
            <a:r>
              <a:rPr lang="el-GR" sz="1400" dirty="0">
                <a:latin typeface="Comic Sans MS" panose="030F0702030302020204" pitchFamily="66" charset="0"/>
                <a:sym typeface="Wingdings" panose="05000000000000000000" pitchFamily="2" charset="2"/>
              </a:rPr>
              <a:t>θ</a:t>
            </a:r>
            <a:r>
              <a:rPr lang="en-US" sz="1400" dirty="0">
                <a:latin typeface="Comic Sans MS" panose="030F0702030302020204" pitchFamily="66" charset="0"/>
                <a:sym typeface="Wingdings" panose="05000000000000000000" pitchFamily="2" charset="2"/>
              </a:rPr>
              <a:t>)</a:t>
            </a:r>
          </a:p>
          <a:p>
            <a:pPr marL="0" indent="0" algn="ctr">
              <a:buNone/>
            </a:pPr>
            <a:endParaRPr lang="en-GB" sz="1400" dirty="0">
              <a:latin typeface="Comic Sans MS" panose="030F0702030302020204" pitchFamily="66"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55" name="TextBox 54"/>
              <p:cNvSpPr txBox="1"/>
              <p:nvPr/>
            </p:nvSpPr>
            <p:spPr>
              <a:xfrm>
                <a:off x="4955274"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𝑥</m:t>
                      </m:r>
                      <m:r>
                        <a:rPr lang="en-US" sz="1600" b="0" i="1" smtClean="0">
                          <a:latin typeface="Cambria Math"/>
                        </a:rPr>
                        <m:t>=</m:t>
                      </m:r>
                      <m:r>
                        <a:rPr lang="en-US" sz="1600" b="0" i="1" smtClean="0">
                          <a:latin typeface="Cambria Math"/>
                        </a:rPr>
                        <m:t>𝑟𝑐𝑜𝑠</m:t>
                      </m:r>
                      <m:r>
                        <a:rPr lang="en-US" sz="1600" b="0" i="1" smtClean="0">
                          <a:latin typeface="Cambria Math"/>
                          <a:ea typeface="Cambria Math"/>
                        </a:rPr>
                        <m:t>𝜃</m:t>
                      </m:r>
                    </m:oMath>
                  </m:oMathPara>
                </a14:m>
                <a:endParaRPr lang="en-GB" sz="1600" dirty="0"/>
              </a:p>
            </p:txBody>
          </p:sp>
        </mc:Choice>
        <mc:Fallback xmlns="">
          <p:sp>
            <p:nvSpPr>
              <p:cNvPr id="55" name="TextBox 54"/>
              <p:cNvSpPr txBox="1">
                <a:spLocks noRot="1" noChangeAspect="1" noMove="1" noResize="1" noEditPoints="1" noAdjustHandles="1" noChangeArrowheads="1" noChangeShapeType="1" noTextEdit="1"/>
              </p:cNvSpPr>
              <p:nvPr/>
            </p:nvSpPr>
            <p:spPr>
              <a:xfrm>
                <a:off x="4955274" y="0"/>
                <a:ext cx="1219200" cy="338554"/>
              </a:xfrm>
              <a:prstGeom prst="rect">
                <a:avLst/>
              </a:prstGeom>
              <a:blipFill>
                <a:blip r:embed="rId2"/>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3731524" y="0"/>
                <a:ext cx="1219200" cy="33855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𝑦</m:t>
                      </m:r>
                      <m:r>
                        <a:rPr lang="en-US" sz="1600" b="0" i="1" smtClean="0">
                          <a:latin typeface="Cambria Math"/>
                        </a:rPr>
                        <m:t>=</m:t>
                      </m:r>
                      <m:r>
                        <a:rPr lang="en-US" sz="1600" b="0" i="1" smtClean="0">
                          <a:latin typeface="Cambria Math"/>
                        </a:rPr>
                        <m:t>𝑟𝑠𝑖𝑛</m:t>
                      </m:r>
                      <m:r>
                        <a:rPr lang="en-US" sz="1600" b="0" i="1" smtClean="0">
                          <a:latin typeface="Cambria Math"/>
                          <a:ea typeface="Cambria Math"/>
                        </a:rPr>
                        <m:t>𝜃</m:t>
                      </m:r>
                    </m:oMath>
                  </m:oMathPara>
                </a14:m>
                <a:endParaRPr lang="en-GB" sz="1600" dirty="0"/>
              </a:p>
            </p:txBody>
          </p:sp>
        </mc:Choice>
        <mc:Fallback xmlns="">
          <p:sp>
            <p:nvSpPr>
              <p:cNvPr id="56" name="TextBox 55"/>
              <p:cNvSpPr txBox="1">
                <a:spLocks noRot="1" noChangeAspect="1" noMove="1" noResize="1" noEditPoints="1" noAdjustHandles="1" noChangeArrowheads="1" noChangeShapeType="1" noTextEdit="1"/>
              </p:cNvSpPr>
              <p:nvPr/>
            </p:nvSpPr>
            <p:spPr>
              <a:xfrm>
                <a:off x="3731524" y="0"/>
                <a:ext cx="1219200" cy="33855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6168785" y="0"/>
                <a:ext cx="1373068"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𝑥</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𝑦</m:t>
                          </m:r>
                        </m:e>
                        <m:sup>
                          <m:r>
                            <a:rPr lang="en-US" sz="1600" b="0" i="1" smtClean="0">
                              <a:latin typeface="Cambria Math"/>
                            </a:rPr>
                            <m:t>2</m:t>
                          </m:r>
                        </m:sup>
                      </m:sSup>
                    </m:oMath>
                  </m:oMathPara>
                </a14:m>
                <a:endParaRPr lang="en-GB" sz="1600" dirty="0"/>
              </a:p>
            </p:txBody>
          </p:sp>
        </mc:Choice>
        <mc:Fallback xmlns="">
          <p:sp>
            <p:nvSpPr>
              <p:cNvPr id="57" name="TextBox 56"/>
              <p:cNvSpPr txBox="1">
                <a:spLocks noRot="1" noChangeAspect="1" noMove="1" noResize="1" noEditPoints="1" noAdjustHandles="1" noChangeArrowheads="1" noChangeShapeType="1" noTextEdit="1"/>
              </p:cNvSpPr>
              <p:nvPr/>
            </p:nvSpPr>
            <p:spPr>
              <a:xfrm>
                <a:off x="6168785" y="0"/>
                <a:ext cx="1373068" cy="338554"/>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7546896" y="0"/>
                <a:ext cx="1597104" cy="51398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m:t>
                      </m:r>
                      <m:r>
                        <a:rPr lang="en-US" sz="1600" b="0" i="1" smtClean="0">
                          <a:latin typeface="Cambria Math"/>
                          <a:ea typeface="Cambria Math"/>
                        </a:rPr>
                        <m:t>𝑎𝑟𝑐𝑡𝑎𝑛</m:t>
                      </m:r>
                      <m:d>
                        <m:dPr>
                          <m:ctrlPr>
                            <a:rPr lang="en-US" sz="1600" b="0" i="1" smtClean="0">
                              <a:latin typeface="Cambria Math" panose="02040503050406030204" pitchFamily="18" charset="0"/>
                              <a:ea typeface="Cambria Math"/>
                            </a:rPr>
                          </m:ctrlPr>
                        </m:dPr>
                        <m:e>
                          <m:f>
                            <m:fPr>
                              <m:ctrlPr>
                                <a:rPr lang="en-US" sz="1600" b="0" i="1" smtClean="0">
                                  <a:latin typeface="Cambria Math" panose="02040503050406030204" pitchFamily="18" charset="0"/>
                                  <a:ea typeface="Cambria Math"/>
                                </a:rPr>
                              </m:ctrlPr>
                            </m:fPr>
                            <m:num>
                              <m:r>
                                <a:rPr lang="en-US" sz="1600" b="0" i="1" smtClean="0">
                                  <a:latin typeface="Cambria Math"/>
                                  <a:ea typeface="Cambria Math"/>
                                </a:rPr>
                                <m:t>𝑦</m:t>
                              </m:r>
                            </m:num>
                            <m:den>
                              <m:r>
                                <a:rPr lang="en-US" sz="1600" b="0" i="1" smtClean="0">
                                  <a:latin typeface="Cambria Math"/>
                                  <a:ea typeface="Cambria Math"/>
                                </a:rPr>
                                <m:t>𝑥</m:t>
                              </m:r>
                            </m:den>
                          </m:f>
                        </m:e>
                      </m:d>
                    </m:oMath>
                  </m:oMathPara>
                </a14:m>
                <a:endParaRPr lang="en-GB" sz="1600" dirty="0"/>
              </a:p>
            </p:txBody>
          </p:sp>
        </mc:Choice>
        <mc:Fallback xmlns="">
          <p:sp>
            <p:nvSpPr>
              <p:cNvPr id="58" name="TextBox 57"/>
              <p:cNvSpPr txBox="1">
                <a:spLocks noRot="1" noChangeAspect="1" noMove="1" noResize="1" noEditPoints="1" noAdjustHandles="1" noChangeArrowheads="1" noChangeShapeType="1" noTextEdit="1"/>
              </p:cNvSpPr>
              <p:nvPr/>
            </p:nvSpPr>
            <p:spPr>
              <a:xfrm>
                <a:off x="7546896" y="0"/>
                <a:ext cx="1597104" cy="513987"/>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343861" y="2842279"/>
                <a:ext cx="1147109" cy="3676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m:t>
                      </m:r>
                      <m:rad>
                        <m:radPr>
                          <m:degHide m:val="on"/>
                          <m:ctrlPr>
                            <a:rPr lang="en-US" sz="1600" b="0" i="1" smtClean="0">
                              <a:latin typeface="Cambria Math" panose="02040503050406030204" pitchFamily="18" charset="0"/>
                            </a:rPr>
                          </m:ctrlPr>
                        </m:radPr>
                        <m:deg/>
                        <m:e>
                          <m:r>
                            <a:rPr lang="en-US" sz="1600" b="0" i="1" smtClean="0">
                              <a:latin typeface="Cambria Math"/>
                            </a:rPr>
                            <m:t>3</m:t>
                          </m:r>
                        </m:e>
                      </m:rad>
                      <m:r>
                        <a:rPr lang="en-US" sz="1600" b="0" i="1" smtClean="0">
                          <a:latin typeface="Cambria Math"/>
                        </a:rPr>
                        <m:t>,−1)</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1343861" y="2842279"/>
                <a:ext cx="1147109" cy="367601"/>
              </a:xfrm>
              <a:prstGeom prst="rect">
                <a:avLst/>
              </a:prstGeom>
              <a:blipFill>
                <a:blip r:embed="rId6"/>
                <a:stretch>
                  <a:fillRect b="-8197"/>
                </a:stretch>
              </a:blipFill>
            </p:spPr>
            <p:txBody>
              <a:bodyPr/>
              <a:lstStyle/>
              <a:p>
                <a:r>
                  <a:rPr lang="en-GB">
                    <a:noFill/>
                  </a:rPr>
                  <a:t> </a:t>
                </a:r>
              </a:p>
            </p:txBody>
          </p:sp>
        </mc:Fallback>
      </mc:AlternateContent>
      <p:cxnSp>
        <p:nvCxnSpPr>
          <p:cNvPr id="11" name="Straight Arrow Connector 10"/>
          <p:cNvCxnSpPr/>
          <p:nvPr/>
        </p:nvCxnSpPr>
        <p:spPr>
          <a:xfrm flipV="1">
            <a:off x="7315200" y="1219200"/>
            <a:ext cx="0" cy="304799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V="1">
            <a:off x="7315199" y="1295401"/>
            <a:ext cx="0" cy="304799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744542" y="3363685"/>
            <a:ext cx="830677" cy="307777"/>
          </a:xfrm>
          <a:prstGeom prst="rect">
            <a:avLst/>
          </a:prstGeom>
          <a:noFill/>
        </p:spPr>
        <p:txBody>
          <a:bodyPr wrap="none" rtlCol="0">
            <a:spAutoFit/>
          </a:bodyPr>
          <a:lstStyle/>
          <a:p>
            <a:pPr algn="ctr"/>
            <a:r>
              <a:rPr lang="en-GB" sz="1400" b="1" dirty="0">
                <a:solidFill>
                  <a:srgbClr val="FF0000"/>
                </a:solidFill>
                <a:latin typeface="Comic Sans MS" panose="030F0702030302020204" pitchFamily="66" charset="0"/>
              </a:rPr>
              <a:t>(√3,-1)</a:t>
            </a:r>
          </a:p>
        </p:txBody>
      </p:sp>
      <p:grpSp>
        <p:nvGrpSpPr>
          <p:cNvPr id="14" name="Group 13"/>
          <p:cNvGrpSpPr/>
          <p:nvPr/>
        </p:nvGrpSpPr>
        <p:grpSpPr>
          <a:xfrm>
            <a:off x="6172200" y="3200400"/>
            <a:ext cx="152400" cy="152400"/>
            <a:chOff x="5715000" y="3962400"/>
            <a:chExt cx="152400" cy="152400"/>
          </a:xfrm>
        </p:grpSpPr>
        <p:cxnSp>
          <p:nvCxnSpPr>
            <p:cNvPr id="15" name="Straight Connector 14"/>
            <p:cNvCxnSpPr/>
            <p:nvPr/>
          </p:nvCxnSpPr>
          <p:spPr>
            <a:xfrm>
              <a:off x="5715000" y="39624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715000" y="39624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flipH="1">
            <a:off x="6248400" y="2819400"/>
            <a:ext cx="1066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248400" y="2819400"/>
            <a:ext cx="0" cy="4572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525417" y="2538350"/>
            <a:ext cx="402675" cy="307777"/>
          </a:xfrm>
          <a:prstGeom prst="rect">
            <a:avLst/>
          </a:prstGeom>
          <a:noFill/>
        </p:spPr>
        <p:txBody>
          <a:bodyPr wrap="none" rtlCol="0">
            <a:spAutoFit/>
          </a:bodyPr>
          <a:lstStyle/>
          <a:p>
            <a:pPr algn="ctr"/>
            <a:r>
              <a:rPr lang="en-GB" sz="1400" b="1" dirty="0">
                <a:solidFill>
                  <a:srgbClr val="FF0000"/>
                </a:solidFill>
                <a:latin typeface="Comic Sans MS" panose="030F0702030302020204" pitchFamily="66" charset="0"/>
              </a:rPr>
              <a:t>√3</a:t>
            </a:r>
          </a:p>
        </p:txBody>
      </p:sp>
      <p:sp>
        <p:nvSpPr>
          <p:cNvPr id="20" name="TextBox 19"/>
          <p:cNvSpPr txBox="1"/>
          <p:nvPr/>
        </p:nvSpPr>
        <p:spPr>
          <a:xfrm>
            <a:off x="5963465" y="2879766"/>
            <a:ext cx="293670" cy="307777"/>
          </a:xfrm>
          <a:prstGeom prst="rect">
            <a:avLst/>
          </a:prstGeom>
          <a:noFill/>
        </p:spPr>
        <p:txBody>
          <a:bodyPr wrap="none" rtlCol="0">
            <a:spAutoFit/>
          </a:bodyPr>
          <a:lstStyle/>
          <a:p>
            <a:pPr algn="ctr"/>
            <a:r>
              <a:rPr lang="en-GB" sz="1400" b="1" dirty="0">
                <a:solidFill>
                  <a:srgbClr val="FF0000"/>
                </a:solidFill>
                <a:latin typeface="Comic Sans MS" panose="030F0702030302020204" pitchFamily="66" charset="0"/>
              </a:rPr>
              <a:t>1</a:t>
            </a:r>
          </a:p>
        </p:txBody>
      </p:sp>
      <p:cxnSp>
        <p:nvCxnSpPr>
          <p:cNvPr id="21" name="Straight Connector 20"/>
          <p:cNvCxnSpPr/>
          <p:nvPr/>
        </p:nvCxnSpPr>
        <p:spPr>
          <a:xfrm flipV="1">
            <a:off x="6248400" y="2819401"/>
            <a:ext cx="1073727" cy="45719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934200" y="2362200"/>
            <a:ext cx="914400" cy="914400"/>
          </a:xfrm>
          <a:prstGeom prst="arc">
            <a:avLst>
              <a:gd name="adj1" fmla="val 9703191"/>
              <a:gd name="adj2" fmla="val 10859143"/>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TextBox 22"/>
          <p:cNvSpPr txBox="1"/>
          <p:nvPr/>
        </p:nvSpPr>
        <p:spPr>
          <a:xfrm>
            <a:off x="6653151" y="2755075"/>
            <a:ext cx="293670" cy="307777"/>
          </a:xfrm>
          <a:prstGeom prst="rect">
            <a:avLst/>
          </a:prstGeom>
          <a:noFill/>
        </p:spPr>
        <p:txBody>
          <a:bodyPr wrap="none" rtlCol="0">
            <a:spAutoFit/>
          </a:bodyPr>
          <a:lstStyle/>
          <a:p>
            <a:r>
              <a:rPr lang="el-GR" sz="1400" dirty="0">
                <a:solidFill>
                  <a:srgbClr val="FF0000"/>
                </a:solidFill>
                <a:latin typeface="Comic Sans MS" panose="030F0702030302020204" pitchFamily="66" charset="0"/>
              </a:rPr>
              <a:t>θ</a:t>
            </a:r>
            <a:endParaRPr lang="en-GB" sz="1400" dirty="0">
              <a:solidFill>
                <a:srgbClr val="FF0000"/>
              </a:solidFill>
              <a:latin typeface="Comic Sans MS" panose="030F0702030302020204" pitchFamily="66" charset="0"/>
            </a:endParaRPr>
          </a:p>
        </p:txBody>
      </p:sp>
      <p:sp>
        <p:nvSpPr>
          <p:cNvPr id="24" name="TextBox 23"/>
          <p:cNvSpPr txBox="1"/>
          <p:nvPr/>
        </p:nvSpPr>
        <p:spPr>
          <a:xfrm>
            <a:off x="4132612" y="1460666"/>
            <a:ext cx="1471878" cy="307777"/>
          </a:xfrm>
          <a:prstGeom prst="rect">
            <a:avLst/>
          </a:prstGeom>
          <a:noFill/>
          <a:ln w="25400">
            <a:solidFill>
              <a:schemeClr val="tx1"/>
            </a:solidFill>
          </a:ln>
        </p:spPr>
        <p:txBody>
          <a:bodyPr wrap="none" rtlCol="0">
            <a:spAutoFit/>
          </a:bodyPr>
          <a:lstStyle/>
          <a:p>
            <a:r>
              <a:rPr lang="en-US" sz="1400" dirty="0">
                <a:latin typeface="Comic Sans MS" panose="030F0702030302020204" pitchFamily="66" charset="0"/>
              </a:rPr>
              <a:t>Draw a diagram</a:t>
            </a:r>
            <a:endParaRPr lang="en-GB" sz="1400" dirty="0">
              <a:latin typeface="Comic Sans MS" panose="030F0702030302020204" pitchFamily="66" charset="0"/>
            </a:endParaRPr>
          </a:p>
        </p:txBody>
      </p:sp>
      <p:sp>
        <p:nvSpPr>
          <p:cNvPr id="25" name="TextBox 24"/>
          <p:cNvSpPr txBox="1"/>
          <p:nvPr/>
        </p:nvSpPr>
        <p:spPr>
          <a:xfrm>
            <a:off x="6755081" y="3067793"/>
            <a:ext cx="271228" cy="307777"/>
          </a:xfrm>
          <a:prstGeom prst="rect">
            <a:avLst/>
          </a:prstGeom>
          <a:noFill/>
        </p:spPr>
        <p:txBody>
          <a:bodyPr wrap="none" rtlCol="0">
            <a:spAutoFit/>
          </a:bodyPr>
          <a:lstStyle/>
          <a:p>
            <a:pPr algn="ctr"/>
            <a:r>
              <a:rPr lang="en-GB" sz="1400" b="1" dirty="0">
                <a:solidFill>
                  <a:srgbClr val="FF0000"/>
                </a:solidFill>
                <a:latin typeface="Comic Sans MS" panose="030F0702030302020204" pitchFamily="66" charset="0"/>
              </a:rPr>
              <a:t>r</a:t>
            </a:r>
          </a:p>
        </p:txBody>
      </p:sp>
      <mc:AlternateContent xmlns:mc="http://schemas.openxmlformats.org/markup-compatibility/2006" xmlns:a14="http://schemas.microsoft.com/office/drawing/2010/main">
        <mc:Choice Requires="a14">
          <p:sp>
            <p:nvSpPr>
              <p:cNvPr id="31" name="TextBox 30"/>
              <p:cNvSpPr txBox="1"/>
              <p:nvPr/>
            </p:nvSpPr>
            <p:spPr>
              <a:xfrm>
                <a:off x="6283037" y="4639294"/>
                <a:ext cx="1597104" cy="51398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m:t>
                      </m:r>
                      <m:r>
                        <a:rPr lang="en-US" sz="1600" b="0" i="1" smtClean="0">
                          <a:latin typeface="Cambria Math"/>
                          <a:ea typeface="Cambria Math"/>
                        </a:rPr>
                        <m:t>𝑎𝑟𝑐𝑡𝑎𝑛</m:t>
                      </m:r>
                      <m:d>
                        <m:dPr>
                          <m:ctrlPr>
                            <a:rPr lang="en-US" sz="1600" b="0" i="1" smtClean="0">
                              <a:latin typeface="Cambria Math" panose="02040503050406030204" pitchFamily="18" charset="0"/>
                              <a:ea typeface="Cambria Math"/>
                            </a:rPr>
                          </m:ctrlPr>
                        </m:dPr>
                        <m:e>
                          <m:f>
                            <m:fPr>
                              <m:ctrlPr>
                                <a:rPr lang="en-US" sz="1600" b="0" i="1" smtClean="0">
                                  <a:latin typeface="Cambria Math" panose="02040503050406030204" pitchFamily="18" charset="0"/>
                                  <a:ea typeface="Cambria Math"/>
                                </a:rPr>
                              </m:ctrlPr>
                            </m:fPr>
                            <m:num>
                              <m:r>
                                <a:rPr lang="en-US" sz="1600" b="0" i="1" smtClean="0">
                                  <a:latin typeface="Cambria Math"/>
                                  <a:ea typeface="Cambria Math"/>
                                </a:rPr>
                                <m:t>𝑦</m:t>
                              </m:r>
                            </m:num>
                            <m:den>
                              <m:r>
                                <a:rPr lang="en-US" sz="1600" b="0" i="1" smtClean="0">
                                  <a:latin typeface="Cambria Math"/>
                                  <a:ea typeface="Cambria Math"/>
                                </a:rPr>
                                <m:t>𝑥</m:t>
                              </m:r>
                            </m:den>
                          </m:f>
                        </m:e>
                      </m:d>
                    </m:oMath>
                  </m:oMathPara>
                </a14:m>
                <a:endParaRPr lang="en-GB" sz="1600" dirty="0"/>
              </a:p>
            </p:txBody>
          </p:sp>
        </mc:Choice>
        <mc:Fallback xmlns="">
          <p:sp>
            <p:nvSpPr>
              <p:cNvPr id="31" name="TextBox 30"/>
              <p:cNvSpPr txBox="1">
                <a:spLocks noRot="1" noChangeAspect="1" noMove="1" noResize="1" noEditPoints="1" noAdjustHandles="1" noChangeArrowheads="1" noChangeShapeType="1" noTextEdit="1"/>
              </p:cNvSpPr>
              <p:nvPr/>
            </p:nvSpPr>
            <p:spPr>
              <a:xfrm>
                <a:off x="6283037" y="4639294"/>
                <a:ext cx="1597104" cy="513987"/>
              </a:xfrm>
              <a:prstGeom prst="rect">
                <a:avLst/>
              </a:prstGeom>
              <a:blipFill>
                <a:blip r:embed="rId7"/>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258295" y="5172694"/>
                <a:ext cx="1769425" cy="645561"/>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m:t>
                      </m:r>
                      <m:r>
                        <a:rPr lang="en-US" sz="1600" b="0" i="1" smtClean="0">
                          <a:latin typeface="Cambria Math"/>
                          <a:ea typeface="Cambria Math"/>
                        </a:rPr>
                        <m:t>𝑎𝑟𝑐𝑡𝑎𝑛</m:t>
                      </m:r>
                      <m:d>
                        <m:dPr>
                          <m:ctrlPr>
                            <a:rPr lang="en-US" sz="1600" b="0" i="1" smtClean="0">
                              <a:latin typeface="Cambria Math" panose="02040503050406030204" pitchFamily="18" charset="0"/>
                              <a:ea typeface="Cambria Math"/>
                            </a:rPr>
                          </m:ctrlPr>
                        </m:dPr>
                        <m:e>
                          <m:f>
                            <m:fPr>
                              <m:ctrlPr>
                                <a:rPr lang="en-US" sz="1600" b="0" i="1" smtClean="0">
                                  <a:latin typeface="Cambria Math" panose="02040503050406030204" pitchFamily="18" charset="0"/>
                                  <a:ea typeface="Cambria Math"/>
                                </a:rPr>
                              </m:ctrlPr>
                            </m:fPr>
                            <m:num>
                              <m:r>
                                <a:rPr lang="en-US" sz="1600" b="0" i="1" smtClean="0">
                                  <a:latin typeface="Cambria Math"/>
                                  <a:ea typeface="Cambria Math"/>
                                </a:rPr>
                                <m:t>1</m:t>
                              </m:r>
                            </m:num>
                            <m:den>
                              <m:rad>
                                <m:radPr>
                                  <m:degHide m:val="on"/>
                                  <m:ctrlPr>
                                    <a:rPr lang="en-US" sz="1600" b="0" i="1" smtClean="0">
                                      <a:latin typeface="Cambria Math" panose="02040503050406030204" pitchFamily="18" charset="0"/>
                                      <a:ea typeface="Cambria Math"/>
                                    </a:rPr>
                                  </m:ctrlPr>
                                </m:radPr>
                                <m:deg/>
                                <m:e>
                                  <m:r>
                                    <a:rPr lang="en-US" sz="1600" b="0" i="1" smtClean="0">
                                      <a:latin typeface="Cambria Math"/>
                                      <a:ea typeface="Cambria Math"/>
                                    </a:rPr>
                                    <m:t>3</m:t>
                                  </m:r>
                                </m:e>
                              </m:rad>
                            </m:den>
                          </m:f>
                        </m:e>
                      </m:d>
                    </m:oMath>
                  </m:oMathPara>
                </a14:m>
                <a:endParaRPr lang="en-GB" sz="1600" dirty="0"/>
              </a:p>
            </p:txBody>
          </p:sp>
        </mc:Choice>
        <mc:Fallback xmlns="">
          <p:sp>
            <p:nvSpPr>
              <p:cNvPr id="32" name="TextBox 31"/>
              <p:cNvSpPr txBox="1">
                <a:spLocks noRot="1" noChangeAspect="1" noMove="1" noResize="1" noEditPoints="1" noAdjustHandles="1" noChangeArrowheads="1" noChangeShapeType="1" noTextEdit="1"/>
              </p:cNvSpPr>
              <p:nvPr/>
            </p:nvSpPr>
            <p:spPr>
              <a:xfrm>
                <a:off x="6258295" y="5172694"/>
                <a:ext cx="1769425" cy="645561"/>
              </a:xfrm>
              <a:prstGeom prst="rect">
                <a:avLst/>
              </a:prstGeom>
              <a:blipFill>
                <a:blip r:embed="rId8"/>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6211786" y="5834743"/>
                <a:ext cx="830282" cy="510781"/>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ea typeface="Cambria Math"/>
                        </a:rPr>
                        <m:t>=</m:t>
                      </m:r>
                      <m:f>
                        <m:fPr>
                          <m:ctrlPr>
                            <a:rPr lang="en-US" sz="1600" b="0" i="1" smtClean="0">
                              <a:latin typeface="Cambria Math" panose="02040503050406030204" pitchFamily="18" charset="0"/>
                              <a:ea typeface="Cambria Math"/>
                            </a:rPr>
                          </m:ctrlPr>
                        </m:fPr>
                        <m:num>
                          <m:r>
                            <a:rPr lang="en-US" sz="1600" b="0" i="1" smtClean="0">
                              <a:latin typeface="Cambria Math"/>
                              <a:ea typeface="Cambria Math"/>
                            </a:rPr>
                            <m:t>𝜋</m:t>
                          </m:r>
                        </m:num>
                        <m:den>
                          <m:r>
                            <a:rPr lang="en-US" sz="1600" b="0" i="1" smtClean="0">
                              <a:latin typeface="Cambria Math"/>
                              <a:ea typeface="Cambria Math"/>
                            </a:rPr>
                            <m:t>6</m:t>
                          </m:r>
                        </m:den>
                      </m:f>
                    </m:oMath>
                  </m:oMathPara>
                </a14:m>
                <a:endParaRPr lang="en-GB" sz="1600" dirty="0"/>
              </a:p>
            </p:txBody>
          </p:sp>
        </mc:Choice>
        <mc:Fallback xmlns="">
          <p:sp>
            <p:nvSpPr>
              <p:cNvPr id="33" name="TextBox 32"/>
              <p:cNvSpPr txBox="1">
                <a:spLocks noRot="1" noChangeAspect="1" noMove="1" noResize="1" noEditPoints="1" noAdjustHandles="1" noChangeArrowheads="1" noChangeShapeType="1" noTextEdit="1"/>
              </p:cNvSpPr>
              <p:nvPr/>
            </p:nvSpPr>
            <p:spPr>
              <a:xfrm>
                <a:off x="6211786" y="5834743"/>
                <a:ext cx="830282" cy="510781"/>
              </a:xfrm>
              <a:prstGeom prst="rect">
                <a:avLst/>
              </a:prstGeom>
              <a:blipFill>
                <a:blip r:embed="rId9"/>
                <a:stretch>
                  <a:fillRect b="-3571"/>
                </a:stretch>
              </a:blipFill>
              <a:ln w="25400">
                <a:noFill/>
              </a:ln>
            </p:spPr>
            <p:txBody>
              <a:bodyPr/>
              <a:lstStyle/>
              <a:p>
                <a:r>
                  <a:rPr lang="en-GB">
                    <a:noFill/>
                  </a:rPr>
                  <a:t> </a:t>
                </a:r>
              </a:p>
            </p:txBody>
          </p:sp>
        </mc:Fallback>
      </mc:AlternateContent>
      <p:sp>
        <p:nvSpPr>
          <p:cNvPr id="34" name="TextBox 33"/>
          <p:cNvSpPr txBox="1"/>
          <p:nvPr/>
        </p:nvSpPr>
        <p:spPr>
          <a:xfrm>
            <a:off x="8099962" y="5458691"/>
            <a:ext cx="1044038"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Calculate in degrees or radians</a:t>
            </a:r>
            <a:endParaRPr lang="en-GB" sz="1200" dirty="0">
              <a:solidFill>
                <a:srgbClr val="FF0000"/>
              </a:solidFill>
              <a:latin typeface="Comic Sans MS" panose="030F0702030302020204" pitchFamily="66" charset="0"/>
            </a:endParaRPr>
          </a:p>
        </p:txBody>
      </p:sp>
      <p:sp>
        <p:nvSpPr>
          <p:cNvPr id="35" name="Arc 34"/>
          <p:cNvSpPr/>
          <p:nvPr/>
        </p:nvSpPr>
        <p:spPr>
          <a:xfrm>
            <a:off x="7730837" y="4944094"/>
            <a:ext cx="381000" cy="6096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Arc 35"/>
          <p:cNvSpPr/>
          <p:nvPr/>
        </p:nvSpPr>
        <p:spPr>
          <a:xfrm>
            <a:off x="7730837" y="5553694"/>
            <a:ext cx="381000" cy="457200"/>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TextBox 36"/>
          <p:cNvSpPr txBox="1"/>
          <p:nvPr/>
        </p:nvSpPr>
        <p:spPr>
          <a:xfrm>
            <a:off x="8111837" y="5020294"/>
            <a:ext cx="8382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Sub in x and y</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8" name="TextBox 37"/>
              <p:cNvSpPr txBox="1"/>
              <p:nvPr/>
            </p:nvSpPr>
            <p:spPr>
              <a:xfrm>
                <a:off x="3715987" y="4713514"/>
                <a:ext cx="1373068" cy="338554"/>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𝑥</m:t>
                          </m:r>
                        </m:e>
                        <m:sup>
                          <m:r>
                            <a:rPr lang="en-US" sz="1600" b="0" i="1" smtClean="0">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𝑦</m:t>
                          </m:r>
                        </m:e>
                        <m:sup>
                          <m:r>
                            <a:rPr lang="en-US" sz="1600" b="0" i="1" smtClean="0">
                              <a:latin typeface="Cambria Math"/>
                            </a:rPr>
                            <m:t>2</m:t>
                          </m:r>
                        </m:sup>
                      </m:sSup>
                    </m:oMath>
                  </m:oMathPara>
                </a14:m>
                <a:endParaRPr lang="en-GB" sz="1600" dirty="0"/>
              </a:p>
            </p:txBody>
          </p:sp>
        </mc:Choice>
        <mc:Fallback xmlns="">
          <p:sp>
            <p:nvSpPr>
              <p:cNvPr id="38" name="TextBox 37"/>
              <p:cNvSpPr txBox="1">
                <a:spLocks noRot="1" noChangeAspect="1" noMove="1" noResize="1" noEditPoints="1" noAdjustHandles="1" noChangeArrowheads="1" noChangeShapeType="1" noTextEdit="1"/>
              </p:cNvSpPr>
              <p:nvPr/>
            </p:nvSpPr>
            <p:spPr>
              <a:xfrm>
                <a:off x="3715987" y="4713514"/>
                <a:ext cx="1373068" cy="338554"/>
              </a:xfrm>
              <a:prstGeom prst="rect">
                <a:avLst/>
              </a:prstGeom>
              <a:blipFill>
                <a:blip r:embed="rId10"/>
                <a:stretch>
                  <a:fillRect b="-3571"/>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3715987" y="5170714"/>
                <a:ext cx="1578317" cy="367601"/>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2</m:t>
                          </m:r>
                        </m:sup>
                      </m:sSup>
                      <m:r>
                        <a:rPr lang="en-US" sz="1600" b="0" i="1" smtClean="0">
                          <a:latin typeface="Cambria Math"/>
                        </a:rPr>
                        <m:t>=</m:t>
                      </m:r>
                      <m:sSup>
                        <m:sSupPr>
                          <m:ctrlPr>
                            <a:rPr lang="en-US" sz="1600" i="1">
                              <a:latin typeface="Cambria Math" panose="02040503050406030204" pitchFamily="18" charset="0"/>
                            </a:rPr>
                          </m:ctrlPr>
                        </m:sSupPr>
                        <m:e>
                          <m:r>
                            <a:rPr lang="en-US" sz="1600" i="1">
                              <a:latin typeface="Cambria Math"/>
                            </a:rPr>
                            <m:t>(</m:t>
                          </m:r>
                          <m:rad>
                            <m:radPr>
                              <m:degHide m:val="on"/>
                              <m:ctrlPr>
                                <a:rPr lang="en-US" sz="1600" i="1">
                                  <a:latin typeface="Cambria Math" panose="02040503050406030204" pitchFamily="18" charset="0"/>
                                </a:rPr>
                              </m:ctrlPr>
                            </m:radPr>
                            <m:deg/>
                            <m:e>
                              <m:r>
                                <a:rPr lang="en-US" sz="1600" i="1">
                                  <a:latin typeface="Cambria Math"/>
                                </a:rPr>
                                <m:t>3</m:t>
                              </m:r>
                            </m:e>
                          </m:rad>
                          <m:r>
                            <a:rPr lang="en-US" sz="1600" i="1">
                              <a:latin typeface="Cambria Math"/>
                            </a:rPr>
                            <m:t>)</m:t>
                          </m:r>
                        </m:e>
                        <m:sup>
                          <m:r>
                            <a:rPr lang="en-US" sz="1600" i="1">
                              <a:latin typeface="Cambria Math"/>
                            </a:rPr>
                            <m:t>2</m:t>
                          </m:r>
                        </m:sup>
                      </m:sSup>
                      <m:r>
                        <a:rPr lang="en-US" sz="1600" i="1">
                          <a:latin typeface="Cambria Math"/>
                        </a:rPr>
                        <m:t>+</m:t>
                      </m:r>
                      <m:sSup>
                        <m:sSupPr>
                          <m:ctrlPr>
                            <a:rPr lang="en-US" sz="1600" i="1">
                              <a:latin typeface="Cambria Math" panose="02040503050406030204" pitchFamily="18" charset="0"/>
                            </a:rPr>
                          </m:ctrlPr>
                        </m:sSupPr>
                        <m:e>
                          <m:r>
                            <a:rPr lang="en-US" sz="1600" i="1">
                              <a:latin typeface="Cambria Math"/>
                            </a:rPr>
                            <m:t>1</m:t>
                          </m:r>
                        </m:e>
                        <m:sup>
                          <m:r>
                            <a:rPr lang="en-US" sz="1600" i="1">
                              <a:latin typeface="Cambria Math"/>
                            </a:rPr>
                            <m:t>2</m:t>
                          </m:r>
                        </m:sup>
                      </m:sSup>
                    </m:oMath>
                  </m:oMathPara>
                </a14:m>
                <a:endParaRPr lang="en-GB"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3715987" y="5170714"/>
                <a:ext cx="1578317" cy="367601"/>
              </a:xfrm>
              <a:prstGeom prst="rect">
                <a:avLst/>
              </a:prstGeom>
              <a:blipFill>
                <a:blip r:embed="rId11"/>
                <a:stretch>
                  <a:fillRect b="-8197"/>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3780311" y="5639790"/>
                <a:ext cx="803564" cy="33855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𝑟</m:t>
                      </m:r>
                      <m:r>
                        <a:rPr lang="en-US" sz="1600" b="0" i="1" smtClean="0">
                          <a:latin typeface="Cambria Math"/>
                        </a:rPr>
                        <m:t>=2</m:t>
                      </m:r>
                    </m:oMath>
                  </m:oMathPara>
                </a14:m>
                <a:endParaRPr lang="en-GB" sz="1600" dirty="0"/>
              </a:p>
            </p:txBody>
          </p:sp>
        </mc:Choice>
        <mc:Fallback xmlns="">
          <p:sp>
            <p:nvSpPr>
              <p:cNvPr id="40" name="TextBox 39"/>
              <p:cNvSpPr txBox="1">
                <a:spLocks noRot="1" noChangeAspect="1" noMove="1" noResize="1" noEditPoints="1" noAdjustHandles="1" noChangeArrowheads="1" noChangeShapeType="1" noTextEdit="1"/>
              </p:cNvSpPr>
              <p:nvPr/>
            </p:nvSpPr>
            <p:spPr>
              <a:xfrm>
                <a:off x="3780311" y="5639790"/>
                <a:ext cx="803564" cy="338554"/>
              </a:xfrm>
              <a:prstGeom prst="rect">
                <a:avLst/>
              </a:prstGeom>
              <a:blipFill>
                <a:blip r:embed="rId12"/>
                <a:stretch>
                  <a:fillRect/>
                </a:stretch>
              </a:blipFill>
              <a:ln w="25400">
                <a:noFill/>
              </a:ln>
            </p:spPr>
            <p:txBody>
              <a:bodyPr/>
              <a:lstStyle/>
              <a:p>
                <a:r>
                  <a:rPr lang="en-GB">
                    <a:noFill/>
                  </a:rPr>
                  <a:t> </a:t>
                </a:r>
              </a:p>
            </p:txBody>
          </p:sp>
        </mc:Fallback>
      </mc:AlternateContent>
      <p:sp>
        <p:nvSpPr>
          <p:cNvPr id="41" name="TextBox 40"/>
          <p:cNvSpPr txBox="1"/>
          <p:nvPr/>
        </p:nvSpPr>
        <p:spPr>
          <a:xfrm>
            <a:off x="5346865" y="4889665"/>
            <a:ext cx="8382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Sub in x and y</a:t>
            </a:r>
            <a:endParaRPr lang="en-GB" sz="1200" dirty="0">
              <a:solidFill>
                <a:srgbClr val="FF0000"/>
              </a:solidFill>
              <a:latin typeface="Comic Sans MS" panose="030F0702030302020204" pitchFamily="66" charset="0"/>
            </a:endParaRPr>
          </a:p>
        </p:txBody>
      </p:sp>
      <p:sp>
        <p:nvSpPr>
          <p:cNvPr id="42" name="Arc 41"/>
          <p:cNvSpPr/>
          <p:nvPr/>
        </p:nvSpPr>
        <p:spPr>
          <a:xfrm>
            <a:off x="5042065" y="5367645"/>
            <a:ext cx="384958" cy="456891"/>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Arc 42"/>
          <p:cNvSpPr/>
          <p:nvPr/>
        </p:nvSpPr>
        <p:spPr>
          <a:xfrm>
            <a:off x="5042065" y="4889665"/>
            <a:ext cx="381000" cy="477672"/>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4" name="TextBox 43"/>
          <p:cNvSpPr txBox="1"/>
          <p:nvPr/>
        </p:nvSpPr>
        <p:spPr>
          <a:xfrm>
            <a:off x="5423065" y="5423065"/>
            <a:ext cx="8382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Calculate</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5" name="TextBox 44"/>
              <p:cNvSpPr txBox="1"/>
              <p:nvPr/>
            </p:nvSpPr>
            <p:spPr>
              <a:xfrm>
                <a:off x="181098" y="5176651"/>
                <a:ext cx="1147109" cy="3676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m:t>
                      </m:r>
                      <m:r>
                        <a:rPr lang="en-US" sz="1600" i="1">
                          <a:latin typeface="Cambria Math"/>
                        </a:rPr>
                        <m:t>−</m:t>
                      </m:r>
                      <m:rad>
                        <m:radPr>
                          <m:degHide m:val="on"/>
                          <m:ctrlPr>
                            <a:rPr lang="en-US" sz="1600" i="1">
                              <a:latin typeface="Cambria Math" panose="02040503050406030204" pitchFamily="18" charset="0"/>
                            </a:rPr>
                          </m:ctrlPr>
                        </m:radPr>
                        <m:deg/>
                        <m:e>
                          <m:r>
                            <a:rPr lang="en-US" sz="1600" i="1">
                              <a:latin typeface="Cambria Math"/>
                            </a:rPr>
                            <m:t>3</m:t>
                          </m:r>
                        </m:e>
                      </m:rad>
                      <m:r>
                        <a:rPr lang="en-US" sz="1600" i="1">
                          <a:latin typeface="Cambria Math"/>
                        </a:rPr>
                        <m:t>,−1)</m:t>
                      </m:r>
                    </m:oMath>
                  </m:oMathPara>
                </a14:m>
                <a:endParaRPr lang="en-GB" sz="1600" dirty="0"/>
              </a:p>
            </p:txBody>
          </p:sp>
        </mc:Choice>
        <mc:Fallback xmlns="">
          <p:sp>
            <p:nvSpPr>
              <p:cNvPr id="45" name="TextBox 44"/>
              <p:cNvSpPr txBox="1">
                <a:spLocks noRot="1" noChangeAspect="1" noMove="1" noResize="1" noEditPoints="1" noAdjustHandles="1" noChangeArrowheads="1" noChangeShapeType="1" noTextEdit="1"/>
              </p:cNvSpPr>
              <p:nvPr/>
            </p:nvSpPr>
            <p:spPr>
              <a:xfrm>
                <a:off x="181098" y="5176651"/>
                <a:ext cx="1147109" cy="367601"/>
              </a:xfrm>
              <a:prstGeom prst="rect">
                <a:avLst/>
              </a:prstGeom>
              <a:blipFill>
                <a:blip r:embed="rId13"/>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2504704" y="5093524"/>
                <a:ext cx="863634" cy="5585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GB" sz="1600" i="1" smtClean="0">
                              <a:latin typeface="Cambria Math" panose="02040503050406030204" pitchFamily="18" charset="0"/>
                            </a:rPr>
                          </m:ctrlPr>
                        </m:dPr>
                        <m:e>
                          <m:r>
                            <a:rPr lang="en-US" sz="1600" b="0" i="1" smtClean="0">
                              <a:latin typeface="Cambria Math"/>
                            </a:rPr>
                            <m:t>2,</m:t>
                          </m:r>
                          <m:f>
                            <m:fPr>
                              <m:ctrlPr>
                                <a:rPr lang="en-US" sz="1600" b="0" i="1" smtClean="0">
                                  <a:latin typeface="Cambria Math" panose="02040503050406030204" pitchFamily="18" charset="0"/>
                                </a:rPr>
                              </m:ctrlPr>
                            </m:fPr>
                            <m:num>
                              <m:r>
                                <a:rPr lang="en-US" sz="1600" b="0" i="1" smtClean="0">
                                  <a:latin typeface="Cambria Math"/>
                                </a:rPr>
                                <m:t>7</m:t>
                              </m:r>
                              <m:r>
                                <a:rPr lang="en-US" sz="1600" b="0" i="1" smtClean="0">
                                  <a:latin typeface="Cambria Math"/>
                                  <a:ea typeface="Cambria Math"/>
                                </a:rPr>
                                <m:t>𝜋</m:t>
                              </m:r>
                            </m:num>
                            <m:den>
                              <m:r>
                                <a:rPr lang="en-US" sz="1600" b="0" i="1" smtClean="0">
                                  <a:latin typeface="Cambria Math"/>
                                </a:rPr>
                                <m:t>6</m:t>
                              </m:r>
                            </m:den>
                          </m:f>
                        </m:e>
                      </m:d>
                    </m:oMath>
                  </m:oMathPara>
                </a14:m>
                <a:endParaRPr lang="en-GB" sz="1600" dirty="0"/>
              </a:p>
            </p:txBody>
          </p:sp>
        </mc:Choice>
        <mc:Fallback xmlns="">
          <p:sp>
            <p:nvSpPr>
              <p:cNvPr id="46" name="TextBox 45"/>
              <p:cNvSpPr txBox="1">
                <a:spLocks noRot="1" noChangeAspect="1" noMove="1" noResize="1" noEditPoints="1" noAdjustHandles="1" noChangeArrowheads="1" noChangeShapeType="1" noTextEdit="1"/>
              </p:cNvSpPr>
              <p:nvPr/>
            </p:nvSpPr>
            <p:spPr>
              <a:xfrm>
                <a:off x="2504704" y="5093524"/>
                <a:ext cx="863634" cy="558551"/>
              </a:xfrm>
              <a:prstGeom prst="rect">
                <a:avLst/>
              </a:prstGeom>
              <a:blipFill>
                <a:blip r:embed="rId14"/>
                <a:stretch>
                  <a:fillRect/>
                </a:stretch>
              </a:blipFill>
            </p:spPr>
            <p:txBody>
              <a:bodyPr/>
              <a:lstStyle/>
              <a:p>
                <a:r>
                  <a:rPr lang="en-GB">
                    <a:noFill/>
                  </a:rPr>
                  <a:t> </a:t>
                </a:r>
              </a:p>
            </p:txBody>
          </p:sp>
        </mc:Fallback>
      </mc:AlternateContent>
      <p:cxnSp>
        <p:nvCxnSpPr>
          <p:cNvPr id="47" name="Straight Arrow Connector 46"/>
          <p:cNvCxnSpPr/>
          <p:nvPr/>
        </p:nvCxnSpPr>
        <p:spPr>
          <a:xfrm>
            <a:off x="1345870" y="5390407"/>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61258" y="4797631"/>
            <a:ext cx="864339" cy="276999"/>
          </a:xfrm>
          <a:prstGeom prst="rect">
            <a:avLst/>
          </a:prstGeom>
          <a:noFill/>
        </p:spPr>
        <p:txBody>
          <a:bodyPr wrap="none" rtlCol="0">
            <a:spAutoFit/>
          </a:bodyPr>
          <a:lstStyle/>
          <a:p>
            <a:r>
              <a:rPr lang="en-US" sz="1200" u="sng" dirty="0">
                <a:latin typeface="Comic Sans MS" panose="030F0702030302020204" pitchFamily="66" charset="0"/>
              </a:rPr>
              <a:t>Cartesian</a:t>
            </a:r>
            <a:endParaRPr lang="en-GB" sz="1200" u="sng" dirty="0">
              <a:latin typeface="Comic Sans MS" panose="030F0702030302020204" pitchFamily="66" charset="0"/>
            </a:endParaRPr>
          </a:p>
        </p:txBody>
      </p:sp>
      <p:sp>
        <p:nvSpPr>
          <p:cNvPr id="49" name="TextBox 48"/>
          <p:cNvSpPr txBox="1"/>
          <p:nvPr/>
        </p:nvSpPr>
        <p:spPr>
          <a:xfrm>
            <a:off x="2646219" y="4795653"/>
            <a:ext cx="538930" cy="276999"/>
          </a:xfrm>
          <a:prstGeom prst="rect">
            <a:avLst/>
          </a:prstGeom>
          <a:noFill/>
        </p:spPr>
        <p:txBody>
          <a:bodyPr wrap="none" rtlCol="0">
            <a:spAutoFit/>
          </a:bodyPr>
          <a:lstStyle/>
          <a:p>
            <a:r>
              <a:rPr lang="en-US" sz="1200" u="sng" dirty="0">
                <a:latin typeface="Comic Sans MS" panose="030F0702030302020204" pitchFamily="66" charset="0"/>
              </a:rPr>
              <a:t>Polar</a:t>
            </a:r>
            <a:endParaRPr lang="en-GB" sz="1200" u="sng" dirty="0">
              <a:latin typeface="Comic Sans MS" panose="030F0702030302020204" pitchFamily="66" charset="0"/>
            </a:endParaRPr>
          </a:p>
        </p:txBody>
      </p:sp>
      <p:sp>
        <p:nvSpPr>
          <p:cNvPr id="50" name="TextBox 49"/>
          <p:cNvSpPr txBox="1"/>
          <p:nvPr/>
        </p:nvSpPr>
        <p:spPr>
          <a:xfrm>
            <a:off x="130629" y="5967350"/>
            <a:ext cx="3918857"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Notice we added </a:t>
            </a:r>
            <a:r>
              <a:rPr lang="el-GR" sz="1200" dirty="0">
                <a:solidFill>
                  <a:srgbClr val="FF0000"/>
                </a:solidFill>
                <a:latin typeface="Comic Sans MS" panose="030F0702030302020204" pitchFamily="66" charset="0"/>
              </a:rPr>
              <a:t>π</a:t>
            </a:r>
            <a:r>
              <a:rPr lang="en-US" sz="1200" dirty="0">
                <a:solidFill>
                  <a:srgbClr val="FF0000"/>
                </a:solidFill>
                <a:latin typeface="Comic Sans MS" panose="030F0702030302020204" pitchFamily="66" charset="0"/>
              </a:rPr>
              <a:t> to the angle, so it would be in the correct quadrant (</a:t>
            </a:r>
            <a:r>
              <a:rPr lang="el-GR" sz="1200" baseline="30000" dirty="0">
                <a:solidFill>
                  <a:srgbClr val="FF0000"/>
                </a:solidFill>
                <a:latin typeface="Comic Sans MS" panose="030F0702030302020204" pitchFamily="66" charset="0"/>
              </a:rPr>
              <a:t>π</a:t>
            </a:r>
            <a:r>
              <a:rPr lang="en-US" sz="1200" dirty="0">
                <a:solidFill>
                  <a:srgbClr val="FF0000"/>
                </a:solidFill>
                <a:latin typeface="Comic Sans MS" panose="030F0702030302020204" pitchFamily="66" charset="0"/>
              </a:rPr>
              <a:t>/</a:t>
            </a:r>
            <a:r>
              <a:rPr lang="en-US" sz="1200" baseline="-25000" dirty="0">
                <a:solidFill>
                  <a:srgbClr val="FF0000"/>
                </a:solidFill>
                <a:latin typeface="Comic Sans MS" panose="030F0702030302020204" pitchFamily="66" charset="0"/>
              </a:rPr>
              <a:t>6</a:t>
            </a:r>
            <a:r>
              <a:rPr lang="en-US" sz="1200" dirty="0">
                <a:solidFill>
                  <a:srgbClr val="FF0000"/>
                </a:solidFill>
                <a:latin typeface="Comic Sans MS" panose="030F0702030302020204" pitchFamily="66" charset="0"/>
              </a:rPr>
              <a:t> on its own when measured clockwise would not be in the right place!)</a:t>
            </a:r>
            <a:endParaRPr lang="en-GB" sz="1200" dirty="0">
              <a:solidFill>
                <a:srgbClr val="FF0000"/>
              </a:solidFill>
              <a:latin typeface="Comic Sans MS" panose="030F0702030302020204" pitchFamily="66" charset="0"/>
            </a:endParaRPr>
          </a:p>
        </p:txBody>
      </p:sp>
      <p:cxnSp>
        <p:nvCxnSpPr>
          <p:cNvPr id="52" name="Straight Arrow Connector 51"/>
          <p:cNvCxnSpPr/>
          <p:nvPr/>
        </p:nvCxnSpPr>
        <p:spPr>
          <a:xfrm flipV="1">
            <a:off x="2814453" y="5693336"/>
            <a:ext cx="183248" cy="30370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 name="タイトル 1">
            <a:extLst>
              <a:ext uri="{FF2B5EF4-FFF2-40B4-BE49-F238E27FC236}">
                <a16:creationId xmlns:a16="http://schemas.microsoft.com/office/drawing/2014/main" id="{2E876894-9130-42AC-940C-12C6D54AFB08}"/>
              </a:ext>
            </a:extLst>
          </p:cNvPr>
          <p:cNvSpPr>
            <a:spLocks noGrp="1"/>
          </p:cNvSpPr>
          <p:nvPr>
            <p:ph type="title"/>
          </p:nvPr>
        </p:nvSpPr>
        <p:spPr>
          <a:xfrm>
            <a:off x="637359" y="302588"/>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53" name="テキスト ボックス 52">
            <a:extLst>
              <a:ext uri="{FF2B5EF4-FFF2-40B4-BE49-F238E27FC236}">
                <a16:creationId xmlns:a16="http://schemas.microsoft.com/office/drawing/2014/main" id="{9ADB3D0A-8EA4-49AB-9A6B-5CDF66296131}"/>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5A</a:t>
            </a:r>
            <a:endParaRPr lang="en-GB" dirty="0">
              <a:latin typeface="Comic Sans MS" panose="030F0702030302020204" pitchFamily="66" charset="0"/>
            </a:endParaRPr>
          </a:p>
        </p:txBody>
      </p:sp>
    </p:spTree>
    <p:extLst>
      <p:ext uri="{BB962C8B-B14F-4D97-AF65-F5344CB8AC3E}">
        <p14:creationId xmlns:p14="http://schemas.microsoft.com/office/powerpoint/2010/main" val="178198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par>
                                <p:cTn id="13" presetID="3" presetClass="entr" presetSubtype="5"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par>
                                <p:cTn id="21" presetID="3" presetClass="entr" presetSubtype="1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par>
                                <p:cTn id="24" presetID="3" presetClass="entr" presetSubtype="5"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vertical)">
                                      <p:cBhvr>
                                        <p:cTn id="26" dur="500"/>
                                        <p:tgtEl>
                                          <p:spTgt spid="17"/>
                                        </p:tgtEl>
                                      </p:cBhvr>
                                    </p:animEffect>
                                  </p:childTnLst>
                                </p:cTn>
                              </p:par>
                              <p:par>
                                <p:cTn id="27" presetID="3" presetClass="entr" presetSubtype="1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linds(horizontal)">
                                      <p:cBhvr>
                                        <p:cTn id="29" dur="500"/>
                                        <p:tgtEl>
                                          <p:spTgt spid="18"/>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linds(horizontal)">
                                      <p:cBhvr>
                                        <p:cTn id="32" dur="500"/>
                                        <p:tgtEl>
                                          <p:spTgt spid="19"/>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linds(horizontal)">
                                      <p:cBhvr>
                                        <p:cTn id="35" dur="500"/>
                                        <p:tgtEl>
                                          <p:spTgt spid="20"/>
                                        </p:tgtEl>
                                      </p:cBhvr>
                                    </p:animEffect>
                                  </p:childTnLst>
                                </p:cTn>
                              </p:par>
                              <p:par>
                                <p:cTn id="36" presetID="3" presetClass="entr" presetSubtype="10"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linds(horizontal)">
                                      <p:cBhvr>
                                        <p:cTn id="38" dur="500"/>
                                        <p:tgtEl>
                                          <p:spTgt spid="21"/>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linds(horizontal)">
                                      <p:cBhvr>
                                        <p:cTn id="41" dur="500"/>
                                        <p:tgtEl>
                                          <p:spTgt spid="22"/>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linds(horizontal)">
                                      <p:cBhvr>
                                        <p:cTn id="44" dur="500"/>
                                        <p:tgtEl>
                                          <p:spTgt spid="23"/>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linds(horizontal)">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blinds(horizontal)">
                                      <p:cBhvr>
                                        <p:cTn id="52" dur="5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blinds(horizontal)">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blinds(horizontal)">
                                      <p:cBhvr>
                                        <p:cTn id="62" dur="500"/>
                                        <p:tgtEl>
                                          <p:spTgt spid="41"/>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blinds(horizontal)">
                                      <p:cBhvr>
                                        <p:cTn id="67" dur="500"/>
                                        <p:tgtEl>
                                          <p:spTgt spid="39"/>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blinds(horizontal)">
                                      <p:cBhvr>
                                        <p:cTn id="72" dur="500"/>
                                        <p:tgtEl>
                                          <p:spTgt spid="42"/>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blinds(horizontal)">
                                      <p:cBhvr>
                                        <p:cTn id="77" dur="500"/>
                                        <p:tgtEl>
                                          <p:spTgt spid="44"/>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blinds(horizontal)">
                                      <p:cBhvr>
                                        <p:cTn id="82" dur="500"/>
                                        <p:tgtEl>
                                          <p:spTgt spid="40"/>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blinds(horizontal)">
                                      <p:cBhvr>
                                        <p:cTn id="87" dur="500"/>
                                        <p:tgtEl>
                                          <p:spTgt spid="31"/>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blinds(horizontal)">
                                      <p:cBhvr>
                                        <p:cTn id="92" dur="500"/>
                                        <p:tgtEl>
                                          <p:spTgt spid="35"/>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blinds(horizontal)">
                                      <p:cBhvr>
                                        <p:cTn id="97" dur="500"/>
                                        <p:tgtEl>
                                          <p:spTgt spid="37"/>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blinds(horizontal)">
                                      <p:cBhvr>
                                        <p:cTn id="102" dur="500"/>
                                        <p:tgtEl>
                                          <p:spTgt spid="32"/>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36"/>
                                        </p:tgtEl>
                                        <p:attrNameLst>
                                          <p:attrName>style.visibility</p:attrName>
                                        </p:attrNameLst>
                                      </p:cBhvr>
                                      <p:to>
                                        <p:strVal val="visible"/>
                                      </p:to>
                                    </p:set>
                                    <p:animEffect transition="in" filter="blinds(horizontal)">
                                      <p:cBhvr>
                                        <p:cTn id="107" dur="500"/>
                                        <p:tgtEl>
                                          <p:spTgt spid="36"/>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34"/>
                                        </p:tgtEl>
                                        <p:attrNameLst>
                                          <p:attrName>style.visibility</p:attrName>
                                        </p:attrNameLst>
                                      </p:cBhvr>
                                      <p:to>
                                        <p:strVal val="visible"/>
                                      </p:to>
                                    </p:set>
                                    <p:animEffect transition="in" filter="blinds(horizontal)">
                                      <p:cBhvr>
                                        <p:cTn id="112" dur="500"/>
                                        <p:tgtEl>
                                          <p:spTgt spid="34"/>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blinds(horizontal)">
                                      <p:cBhvr>
                                        <p:cTn id="117" dur="500"/>
                                        <p:tgtEl>
                                          <p:spTgt spid="33"/>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48"/>
                                        </p:tgtEl>
                                        <p:attrNameLst>
                                          <p:attrName>style.visibility</p:attrName>
                                        </p:attrNameLst>
                                      </p:cBhvr>
                                      <p:to>
                                        <p:strVal val="visible"/>
                                      </p:to>
                                    </p:set>
                                    <p:animEffect transition="in" filter="blinds(horizontal)">
                                      <p:cBhvr>
                                        <p:cTn id="122" dur="500"/>
                                        <p:tgtEl>
                                          <p:spTgt spid="48"/>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blinds(horizontal)">
                                      <p:cBhvr>
                                        <p:cTn id="127" dur="500"/>
                                        <p:tgtEl>
                                          <p:spTgt spid="45"/>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5" fill="hold" nodeType="clickEffect">
                                  <p:stCondLst>
                                    <p:cond delay="0"/>
                                  </p:stCondLst>
                                  <p:childTnLst>
                                    <p:set>
                                      <p:cBhvr>
                                        <p:cTn id="131" dur="1" fill="hold">
                                          <p:stCondLst>
                                            <p:cond delay="0"/>
                                          </p:stCondLst>
                                        </p:cTn>
                                        <p:tgtEl>
                                          <p:spTgt spid="47"/>
                                        </p:tgtEl>
                                        <p:attrNameLst>
                                          <p:attrName>style.visibility</p:attrName>
                                        </p:attrNameLst>
                                      </p:cBhvr>
                                      <p:to>
                                        <p:strVal val="visible"/>
                                      </p:to>
                                    </p:set>
                                    <p:animEffect transition="in" filter="blinds(vertical)">
                                      <p:cBhvr>
                                        <p:cTn id="132" dur="500"/>
                                        <p:tgtEl>
                                          <p:spTgt spid="47"/>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49"/>
                                        </p:tgtEl>
                                        <p:attrNameLst>
                                          <p:attrName>style.visibility</p:attrName>
                                        </p:attrNameLst>
                                      </p:cBhvr>
                                      <p:to>
                                        <p:strVal val="visible"/>
                                      </p:to>
                                    </p:set>
                                    <p:animEffect transition="in" filter="blinds(horizontal)">
                                      <p:cBhvr>
                                        <p:cTn id="137" dur="500"/>
                                        <p:tgtEl>
                                          <p:spTgt spid="49"/>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46"/>
                                        </p:tgtEl>
                                        <p:attrNameLst>
                                          <p:attrName>style.visibility</p:attrName>
                                        </p:attrNameLst>
                                      </p:cBhvr>
                                      <p:to>
                                        <p:strVal val="visible"/>
                                      </p:to>
                                    </p:set>
                                    <p:animEffect transition="in" filter="blinds(horizontal)">
                                      <p:cBhvr>
                                        <p:cTn id="142" dur="500"/>
                                        <p:tgtEl>
                                          <p:spTgt spid="46"/>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nodeType="clickEffect">
                                  <p:stCondLst>
                                    <p:cond delay="0"/>
                                  </p:stCondLst>
                                  <p:childTnLst>
                                    <p:set>
                                      <p:cBhvr>
                                        <p:cTn id="146" dur="1" fill="hold">
                                          <p:stCondLst>
                                            <p:cond delay="0"/>
                                          </p:stCondLst>
                                        </p:cTn>
                                        <p:tgtEl>
                                          <p:spTgt spid="52"/>
                                        </p:tgtEl>
                                        <p:attrNameLst>
                                          <p:attrName>style.visibility</p:attrName>
                                        </p:attrNameLst>
                                      </p:cBhvr>
                                      <p:to>
                                        <p:strVal val="visible"/>
                                      </p:to>
                                    </p:set>
                                    <p:animEffect transition="in" filter="blinds(horizontal)">
                                      <p:cBhvr>
                                        <p:cTn id="147" dur="500"/>
                                        <p:tgtEl>
                                          <p:spTgt spid="52"/>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50"/>
                                        </p:tgtEl>
                                        <p:attrNameLst>
                                          <p:attrName>style.visibility</p:attrName>
                                        </p:attrNameLst>
                                      </p:cBhvr>
                                      <p:to>
                                        <p:strVal val="visible"/>
                                      </p:to>
                                    </p:set>
                                    <p:animEffect transition="in" filter="blinds(horizontal)">
                                      <p:cBhvr>
                                        <p:cTn id="15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2" grpId="0" animBg="1"/>
      <p:bldP spid="23" grpId="0"/>
      <p:bldP spid="24" grpId="0" animBg="1"/>
      <p:bldP spid="25" grpId="0"/>
      <p:bldP spid="31" grpId="0"/>
      <p:bldP spid="32" grpId="0"/>
      <p:bldP spid="33" grpId="0"/>
      <p:bldP spid="34" grpId="0"/>
      <p:bldP spid="35" grpId="0" animBg="1"/>
      <p:bldP spid="36" grpId="0" animBg="1"/>
      <p:bldP spid="37" grpId="0"/>
      <p:bldP spid="38" grpId="0"/>
      <p:bldP spid="39" grpId="0"/>
      <p:bldP spid="40" grpId="0"/>
      <p:bldP spid="41" grpId="0"/>
      <p:bldP spid="42" grpId="0" animBg="1"/>
      <p:bldP spid="43" grpId="0" animBg="1"/>
      <p:bldP spid="44" grpId="0"/>
      <p:bldP spid="45" grpId="0"/>
      <p:bldP spid="46" grpId="0"/>
      <p:bldP spid="48" grpId="0"/>
      <p:bldP spid="49" grpId="0"/>
      <p:bldP spid="50"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3429000" cy="4028243"/>
          </a:xfrm>
        </p:spPr>
        <p:txBody>
          <a:bodyPr>
            <a:normAutofit fontScale="92500"/>
          </a:bodyPr>
          <a:lstStyle/>
          <a:p>
            <a:pPr marL="0" indent="0" algn="ctr">
              <a:buNone/>
            </a:pPr>
            <a:r>
              <a:rPr lang="en-GB" sz="1400" b="1" dirty="0">
                <a:latin typeface="Comic Sans MS" panose="030F0702030302020204" pitchFamily="66" charset="0"/>
              </a:rPr>
              <a:t>You can use the Polar equation to find tangents to a curve that are parallel or perpendicular to the original line</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Find the coordinates and the equations of the tangents to the curve:</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r = asin2</a:t>
            </a:r>
            <a:r>
              <a:rPr lang="el-GR" sz="1400" dirty="0">
                <a:latin typeface="Comic Sans MS" panose="030F0702030302020204" pitchFamily="66" charset="0"/>
              </a:rPr>
              <a:t>θ</a:t>
            </a:r>
            <a:r>
              <a:rPr lang="en-US" sz="1400" dirty="0">
                <a:latin typeface="Comic Sans MS" panose="030F0702030302020204" pitchFamily="66" charset="0"/>
              </a:rPr>
              <a:t>,     0 ≤ </a:t>
            </a:r>
            <a:r>
              <a:rPr lang="el-GR" sz="1400" dirty="0">
                <a:latin typeface="Comic Sans MS" panose="030F0702030302020204" pitchFamily="66" charset="0"/>
              </a:rPr>
              <a:t>θ</a:t>
            </a:r>
            <a:r>
              <a:rPr lang="en-US" sz="1400" dirty="0">
                <a:latin typeface="Comic Sans MS" panose="030F0702030302020204" pitchFamily="66" charset="0"/>
              </a:rPr>
              <a:t> ≤ </a:t>
            </a:r>
            <a:r>
              <a:rPr lang="el-GR" sz="1400" baseline="30000" dirty="0">
                <a:latin typeface="Comic Sans MS" panose="030F0702030302020204" pitchFamily="66" charset="0"/>
              </a:rPr>
              <a:t>π</a:t>
            </a:r>
            <a:r>
              <a:rPr lang="en-US" sz="1400" dirty="0">
                <a:latin typeface="Comic Sans MS" panose="030F0702030302020204" pitchFamily="66" charset="0"/>
              </a:rPr>
              <a:t>/</a:t>
            </a:r>
            <a:r>
              <a:rPr lang="en-US" sz="1400" baseline="-25000" dirty="0">
                <a:latin typeface="Comic Sans MS" panose="030F0702030302020204" pitchFamily="66" charset="0"/>
              </a:rPr>
              <a:t>2</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Where the tangents are:</a:t>
            </a:r>
          </a:p>
          <a:p>
            <a:pPr algn="ctr">
              <a:buAutoNum type="alphaLcParenR"/>
            </a:pPr>
            <a:r>
              <a:rPr lang="en-US" sz="1400" dirty="0">
                <a:latin typeface="Comic Sans MS" panose="030F0702030302020204" pitchFamily="66" charset="0"/>
              </a:rPr>
              <a:t>Parallel to the initial line</a:t>
            </a:r>
          </a:p>
          <a:p>
            <a:pPr algn="ctr">
              <a:buAutoNum type="alphaLcParenR"/>
            </a:pPr>
            <a:r>
              <a:rPr lang="en-US" sz="1400" dirty="0">
                <a:latin typeface="Comic Sans MS" panose="030F0702030302020204" pitchFamily="66" charset="0"/>
              </a:rPr>
              <a:t>Perpendicular to the initial line</a:t>
            </a:r>
          </a:p>
          <a:p>
            <a:pPr algn="ctr">
              <a:buAutoNum type="alphaLcParenR"/>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Give answers to 3 </a:t>
            </a:r>
            <a:r>
              <a:rPr lang="en-US" sz="1400" dirty="0" err="1">
                <a:latin typeface="Comic Sans MS" panose="030F0702030302020204" pitchFamily="66" charset="0"/>
              </a:rPr>
              <a:t>s.f</a:t>
            </a:r>
            <a:r>
              <a:rPr lang="en-US" sz="1400" dirty="0">
                <a:latin typeface="Comic Sans MS" panose="030F0702030302020204" pitchFamily="66" charset="0"/>
              </a:rPr>
              <a:t> where appropriate:</a:t>
            </a:r>
          </a:p>
        </p:txBody>
      </p:sp>
      <mc:AlternateContent xmlns:mc="http://schemas.openxmlformats.org/markup-compatibility/2006" xmlns:a14="http://schemas.microsoft.com/office/drawing/2010/main">
        <mc:Choice Requires="a14">
          <p:sp>
            <p:nvSpPr>
              <p:cNvPr id="25" name="TextBox 24"/>
              <p:cNvSpPr txBox="1"/>
              <p:nvPr/>
            </p:nvSpPr>
            <p:spPr>
              <a:xfrm>
                <a:off x="1371599" y="16824"/>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𝑑𝑦</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1371599" y="16824"/>
                <a:ext cx="768992" cy="501356"/>
              </a:xfrm>
              <a:prstGeom prst="rect">
                <a:avLst/>
              </a:prstGeom>
              <a:blipFill>
                <a:blip r:embed="rId2"/>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029199" y="11875"/>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𝑑𝑥</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5029199" y="11875"/>
                <a:ext cx="768992" cy="501356"/>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p:cxnSp>
        <p:nvCxnSpPr>
          <p:cNvPr id="27" name="Straight Arrow Connector 26"/>
          <p:cNvCxnSpPr/>
          <p:nvPr/>
        </p:nvCxnSpPr>
        <p:spPr>
          <a:xfrm>
            <a:off x="2133599" y="245424"/>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2590799" y="93024"/>
                <a:ext cx="2371162"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𝑷𝒂𝒓𝒂𝒍𝒍𝒆𝒍</m:t>
                      </m:r>
                      <m:r>
                        <a:rPr lang="en-GB" sz="1400" b="0"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2590799" y="93024"/>
                <a:ext cx="2371162" cy="307777"/>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p:cxnSp>
        <p:nvCxnSpPr>
          <p:cNvPr id="29" name="Straight Arrow Connector 28"/>
          <p:cNvCxnSpPr/>
          <p:nvPr/>
        </p:nvCxnSpPr>
        <p:spPr>
          <a:xfrm>
            <a:off x="5791199" y="240475"/>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8012343" y="482930"/>
                <a:ext cx="113165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𝑥</m:t>
                      </m:r>
                      <m:r>
                        <a:rPr lang="en-GB" sz="1600" b="0" i="1" smtClean="0">
                          <a:latin typeface="Cambria Math"/>
                        </a:rPr>
                        <m:t>=</m:t>
                      </m:r>
                      <m:r>
                        <a:rPr lang="en-GB" sz="1600" b="0" i="1" smtClean="0">
                          <a:latin typeface="Cambria Math"/>
                        </a:rPr>
                        <m:t>𝑟𝑐𝑜𝑠</m:t>
                      </m:r>
                      <m:r>
                        <a:rPr lang="en-GB" sz="1600" b="0" i="1" smtClean="0">
                          <a:latin typeface="Cambria Math"/>
                          <a:ea typeface="Cambria Math"/>
                        </a:rPr>
                        <m:t>𝜃</m:t>
                      </m:r>
                    </m:oMath>
                  </m:oMathPara>
                </a14:m>
                <a:endParaRPr lang="en-GB" sz="1600" dirty="0"/>
              </a:p>
            </p:txBody>
          </p:sp>
        </mc:Choice>
        <mc:Fallback xmlns="">
          <p:sp>
            <p:nvSpPr>
              <p:cNvPr id="30" name="TextBox 29"/>
              <p:cNvSpPr txBox="1">
                <a:spLocks noRot="1" noChangeAspect="1" noMove="1" noResize="1" noEditPoints="1" noAdjustHandles="1" noChangeArrowheads="1" noChangeShapeType="1" noTextEdit="1"/>
              </p:cNvSpPr>
              <p:nvPr/>
            </p:nvSpPr>
            <p:spPr>
              <a:xfrm>
                <a:off x="8012343" y="482930"/>
                <a:ext cx="1131656" cy="338554"/>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8029463" y="863930"/>
                <a:ext cx="111453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𝑦</m:t>
                      </m:r>
                      <m:r>
                        <a:rPr lang="en-GB" sz="1600" b="0" i="1" smtClean="0">
                          <a:latin typeface="Cambria Math"/>
                        </a:rPr>
                        <m:t>=</m:t>
                      </m:r>
                      <m:r>
                        <a:rPr lang="en-GB" sz="1600" b="0" i="1" smtClean="0">
                          <a:latin typeface="Cambria Math"/>
                        </a:rPr>
                        <m:t>𝑟𝑠𝑖𝑛</m:t>
                      </m:r>
                      <m:r>
                        <a:rPr lang="en-GB" sz="1600" b="0" i="1" smtClean="0">
                          <a:latin typeface="Cambria Math"/>
                          <a:ea typeface="Cambria Math"/>
                        </a:rPr>
                        <m:t>𝜃</m:t>
                      </m:r>
                    </m:oMath>
                  </m:oMathPara>
                </a14:m>
                <a:endParaRPr lang="en-GB" sz="1600" dirty="0"/>
              </a:p>
            </p:txBody>
          </p:sp>
        </mc:Choice>
        <mc:Fallback xmlns="">
          <p:sp>
            <p:nvSpPr>
              <p:cNvPr id="31" name="TextBox 30"/>
              <p:cNvSpPr txBox="1">
                <a:spLocks noRot="1" noChangeAspect="1" noMove="1" noResize="1" noEditPoints="1" noAdjustHandles="1" noChangeArrowheads="1" noChangeShapeType="1" noTextEdit="1"/>
              </p:cNvSpPr>
              <p:nvPr/>
            </p:nvSpPr>
            <p:spPr>
              <a:xfrm>
                <a:off x="8029463" y="863930"/>
                <a:ext cx="1114536" cy="338554"/>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248400" y="88075"/>
                <a:ext cx="2895600" cy="30777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𝑷𝒆𝒓𝒑𝒆𝒏𝒅𝒊𝒄𝒖𝒍𝒂𝒓</m:t>
                      </m:r>
                      <m:r>
                        <a:rPr lang="en-US" sz="1400" b="1"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6248400" y="88075"/>
                <a:ext cx="2895600" cy="307777"/>
              </a:xfrm>
              <a:prstGeom prst="rect">
                <a:avLst/>
              </a:prstGeom>
              <a:blipFill>
                <a:blip r:embed="rId7"/>
                <a:stretch>
                  <a:fillRect b="-3636"/>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3689268" y="1411187"/>
                <a:ext cx="2082140" cy="458395"/>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a:ea typeface="Cambria Math"/>
                        </a:rPr>
                        <m:t>𝜃</m:t>
                      </m:r>
                      <m:r>
                        <a:rPr lang="en-US" sz="1400" i="1" smtClean="0">
                          <a:latin typeface="Cambria Math"/>
                          <a:ea typeface="Cambria Math"/>
                        </a:rPr>
                        <m:t>=</m:t>
                      </m:r>
                      <m:f>
                        <m:fPr>
                          <m:ctrlPr>
                            <a:rPr lang="en-US" sz="1400" i="1" smtClean="0">
                              <a:latin typeface="Cambria Math" panose="02040503050406030204" pitchFamily="18" charset="0"/>
                              <a:ea typeface="Cambria Math"/>
                            </a:rPr>
                          </m:ctrlPr>
                        </m:fPr>
                        <m:num>
                          <m:r>
                            <a:rPr lang="en-US" sz="1400" i="1" smtClean="0">
                              <a:latin typeface="Cambria Math"/>
                              <a:ea typeface="Cambria Math"/>
                            </a:rPr>
                            <m:t>𝜋</m:t>
                          </m:r>
                        </m:num>
                        <m:den>
                          <m:r>
                            <a:rPr lang="en-US" sz="1400" b="0" i="1" smtClean="0">
                              <a:latin typeface="Cambria Math"/>
                              <a:ea typeface="Cambria Math"/>
                            </a:rPr>
                            <m:t>2</m:t>
                          </m:r>
                        </m:den>
                      </m:f>
                      <m:r>
                        <a:rPr lang="en-US" sz="1400" i="1" smtClean="0">
                          <a:latin typeface="Cambria Math"/>
                          <a:ea typeface="Cambria Math"/>
                        </a:rPr>
                        <m:t>   </m:t>
                      </m:r>
                      <m:r>
                        <a:rPr lang="en-US" sz="1400" i="1" smtClean="0">
                          <a:latin typeface="Cambria Math"/>
                          <a:ea typeface="Cambria Math"/>
                        </a:rPr>
                        <m:t>𝑜𝑟</m:t>
                      </m:r>
                      <m:r>
                        <a:rPr lang="en-US" sz="1400" b="0" i="1" smtClean="0">
                          <a:latin typeface="Cambria Math"/>
                          <a:ea typeface="Cambria Math"/>
                        </a:rPr>
                        <m:t>   </m:t>
                      </m:r>
                      <m:r>
                        <a:rPr lang="en-US" sz="1400" i="1">
                          <a:latin typeface="Cambria Math"/>
                          <a:ea typeface="Cambria Math"/>
                        </a:rPr>
                        <m:t>𝜃</m:t>
                      </m:r>
                      <m:r>
                        <a:rPr lang="en-US" sz="1400" i="1">
                          <a:latin typeface="Cambria Math"/>
                          <a:ea typeface="Cambria Math"/>
                        </a:rPr>
                        <m:t>=0.615</m:t>
                      </m:r>
                    </m:oMath>
                  </m:oMathPara>
                </a14:m>
                <a:endParaRPr lang="en-GB" sz="1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3689268" y="1411187"/>
                <a:ext cx="2082140" cy="458395"/>
              </a:xfrm>
              <a:prstGeom prst="rect">
                <a:avLst/>
              </a:prstGeom>
              <a:blipFill>
                <a:blip r:embed="rId8"/>
                <a:stretch>
                  <a:fillRect b="-1316"/>
                </a:stretch>
              </a:blipFill>
              <a:ln w="25400">
                <a:noFill/>
              </a:ln>
            </p:spPr>
            <p:txBody>
              <a:bodyPr/>
              <a:lstStyle/>
              <a:p>
                <a:r>
                  <a:rPr lang="en-GB">
                    <a:noFill/>
                  </a:rPr>
                  <a:t> </a:t>
                </a:r>
              </a:p>
            </p:txBody>
          </p:sp>
        </mc:Fallback>
      </mc:AlternateContent>
      <p:pic>
        <p:nvPicPr>
          <p:cNvPr id="57"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44868" t="14783" r="1345" b="38782"/>
          <a:stretch/>
        </p:blipFill>
        <p:spPr bwMode="auto">
          <a:xfrm>
            <a:off x="5913912" y="1442853"/>
            <a:ext cx="3008155" cy="2077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8" name="TextBox 57"/>
              <p:cNvSpPr txBox="1"/>
              <p:nvPr/>
            </p:nvSpPr>
            <p:spPr>
              <a:xfrm>
                <a:off x="3817917" y="1777342"/>
                <a:ext cx="1799112" cy="554126"/>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ea typeface="Cambria Math"/>
                        </a:rPr>
                        <m:t>𝑟</m:t>
                      </m:r>
                      <m:r>
                        <a:rPr lang="en-US" sz="1400" i="1" smtClean="0">
                          <a:latin typeface="Cambria Math"/>
                          <a:ea typeface="Cambria Math"/>
                        </a:rPr>
                        <m:t>=0  </m:t>
                      </m:r>
                      <m:r>
                        <a:rPr lang="en-US" sz="1400" b="0" i="1" smtClean="0">
                          <a:latin typeface="Cambria Math"/>
                          <a:ea typeface="Cambria Math"/>
                        </a:rPr>
                        <m:t> </m:t>
                      </m:r>
                      <m:r>
                        <a:rPr lang="en-US" sz="1400" i="1" smtClean="0">
                          <a:latin typeface="Cambria Math"/>
                          <a:ea typeface="Cambria Math"/>
                        </a:rPr>
                        <m:t>𝑜𝑟</m:t>
                      </m:r>
                      <m:r>
                        <a:rPr lang="en-US" sz="1400" b="0" i="1" smtClean="0">
                          <a:latin typeface="Cambria Math"/>
                          <a:ea typeface="Cambria Math"/>
                        </a:rPr>
                        <m:t>  </m:t>
                      </m:r>
                      <m:r>
                        <a:rPr lang="en-US" sz="1400" b="0" i="1" smtClean="0">
                          <a:latin typeface="Cambria Math"/>
                          <a:ea typeface="Cambria Math"/>
                        </a:rPr>
                        <m:t>𝑟</m:t>
                      </m:r>
                      <m:r>
                        <a:rPr lang="en-US" sz="1400" i="1">
                          <a:latin typeface="Cambria Math"/>
                          <a:ea typeface="Cambria Math"/>
                        </a:rPr>
                        <m:t>=</m:t>
                      </m:r>
                      <m:f>
                        <m:fPr>
                          <m:ctrlPr>
                            <a:rPr lang="en-US" sz="1400" i="1" smtClean="0">
                              <a:latin typeface="Cambria Math" panose="02040503050406030204" pitchFamily="18" charset="0"/>
                              <a:ea typeface="Cambria Math"/>
                            </a:rPr>
                          </m:ctrlPr>
                        </m:fPr>
                        <m:num>
                          <m:r>
                            <a:rPr lang="en-US" sz="1400" b="0" i="1" smtClean="0">
                              <a:latin typeface="Cambria Math"/>
                              <a:ea typeface="Cambria Math"/>
                            </a:rPr>
                            <m:t>2</m:t>
                          </m:r>
                          <m:r>
                            <a:rPr lang="en-US" sz="1400" b="0" i="1" smtClean="0">
                              <a:latin typeface="Cambria Math"/>
                              <a:ea typeface="Cambria Math"/>
                            </a:rPr>
                            <m:t>𝑎</m:t>
                          </m:r>
                          <m:rad>
                            <m:radPr>
                              <m:degHide m:val="on"/>
                              <m:ctrlPr>
                                <a:rPr lang="en-US" sz="1400" b="0" i="1" smtClean="0">
                                  <a:latin typeface="Cambria Math" panose="02040503050406030204" pitchFamily="18" charset="0"/>
                                  <a:ea typeface="Cambria Math"/>
                                </a:rPr>
                              </m:ctrlPr>
                            </m:radPr>
                            <m:deg/>
                            <m:e>
                              <m:r>
                                <a:rPr lang="en-US" sz="1400" b="0" i="1" smtClean="0">
                                  <a:latin typeface="Cambria Math"/>
                                  <a:ea typeface="Cambria Math"/>
                                </a:rPr>
                                <m:t>2</m:t>
                              </m:r>
                            </m:e>
                          </m:rad>
                        </m:num>
                        <m:den>
                          <m:r>
                            <a:rPr lang="en-US" sz="1400" b="0" i="1" smtClean="0">
                              <a:latin typeface="Cambria Math"/>
                              <a:ea typeface="Cambria Math"/>
                            </a:rPr>
                            <m:t>3</m:t>
                          </m:r>
                        </m:den>
                      </m:f>
                    </m:oMath>
                  </m:oMathPara>
                </a14:m>
                <a:endParaRPr lang="en-GB" sz="1400" dirty="0"/>
              </a:p>
            </p:txBody>
          </p:sp>
        </mc:Choice>
        <mc:Fallback xmlns="">
          <p:sp>
            <p:nvSpPr>
              <p:cNvPr id="58" name="TextBox 57"/>
              <p:cNvSpPr txBox="1">
                <a:spLocks noRot="1" noChangeAspect="1" noMove="1" noResize="1" noEditPoints="1" noAdjustHandles="1" noChangeArrowheads="1" noChangeShapeType="1" noTextEdit="1"/>
              </p:cNvSpPr>
              <p:nvPr/>
            </p:nvSpPr>
            <p:spPr>
              <a:xfrm>
                <a:off x="3817917" y="1777342"/>
                <a:ext cx="1799112" cy="554126"/>
              </a:xfrm>
              <a:prstGeom prst="rect">
                <a:avLst/>
              </a:prstGeom>
              <a:blipFill>
                <a:blip r:embed="rId10"/>
                <a:stretch>
                  <a:fillRect/>
                </a:stretch>
              </a:blipFill>
              <a:ln w="25400">
                <a:noFill/>
              </a:ln>
            </p:spPr>
            <p:txBody>
              <a:bodyPr/>
              <a:lstStyle/>
              <a:p>
                <a:r>
                  <a:rPr lang="en-GB">
                    <a:noFill/>
                  </a:rPr>
                  <a:t> </a:t>
                </a:r>
              </a:p>
            </p:txBody>
          </p:sp>
        </mc:Fallback>
      </mc:AlternateContent>
      <p:grpSp>
        <p:nvGrpSpPr>
          <p:cNvPr id="64" name="Group 63"/>
          <p:cNvGrpSpPr/>
          <p:nvPr/>
        </p:nvGrpSpPr>
        <p:grpSpPr>
          <a:xfrm>
            <a:off x="7525988" y="2082140"/>
            <a:ext cx="152400" cy="152400"/>
            <a:chOff x="5105400" y="5029200"/>
            <a:chExt cx="152400" cy="152400"/>
          </a:xfrm>
        </p:grpSpPr>
        <p:cxnSp>
          <p:nvCxnSpPr>
            <p:cNvPr id="65" name="Straight Connector 64"/>
            <p:cNvCxnSpPr/>
            <p:nvPr/>
          </p:nvCxnSpPr>
          <p:spPr>
            <a:xfrm>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p:cNvCxnSpPr/>
          <p:nvPr/>
        </p:nvCxnSpPr>
        <p:spPr>
          <a:xfrm rot="16200000">
            <a:off x="7062851" y="2216728"/>
            <a:ext cx="1091540" cy="0"/>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7643522" y="1999979"/>
            <a:ext cx="1196161" cy="276999"/>
          </a:xfrm>
          <a:prstGeom prst="rect">
            <a:avLst/>
          </a:prstGeom>
          <a:noFill/>
        </p:spPr>
        <p:txBody>
          <a:bodyPr wrap="none" rtlCol="0">
            <a:spAutoFit/>
          </a:bodyPr>
          <a:lstStyle/>
          <a:p>
            <a:r>
              <a:rPr lang="en-US" sz="1200" b="1" dirty="0">
                <a:solidFill>
                  <a:srgbClr val="0000FF"/>
                </a:solidFill>
                <a:latin typeface="Comic Sans MS" panose="030F0702030302020204" pitchFamily="66" charset="0"/>
              </a:rPr>
              <a:t>(</a:t>
            </a:r>
            <a:r>
              <a:rPr lang="en-US" sz="1200" b="1" baseline="30000" dirty="0">
                <a:solidFill>
                  <a:srgbClr val="0000FF"/>
                </a:solidFill>
                <a:latin typeface="Comic Sans MS" panose="030F0702030302020204" pitchFamily="66" charset="0"/>
              </a:rPr>
              <a:t>2a√2</a:t>
            </a:r>
            <a:r>
              <a:rPr lang="en-US" sz="1200" b="1" dirty="0">
                <a:solidFill>
                  <a:srgbClr val="0000FF"/>
                </a:solidFill>
                <a:latin typeface="Comic Sans MS" panose="030F0702030302020204" pitchFamily="66" charset="0"/>
              </a:rPr>
              <a:t>/</a:t>
            </a:r>
            <a:r>
              <a:rPr lang="en-US" sz="1200" b="1" baseline="-25000" dirty="0">
                <a:solidFill>
                  <a:srgbClr val="0000FF"/>
                </a:solidFill>
                <a:latin typeface="Comic Sans MS" panose="030F0702030302020204" pitchFamily="66" charset="0"/>
              </a:rPr>
              <a:t>3</a:t>
            </a:r>
            <a:r>
              <a:rPr lang="en-US" sz="1200" b="1" dirty="0">
                <a:solidFill>
                  <a:srgbClr val="0000FF"/>
                </a:solidFill>
                <a:latin typeface="Comic Sans MS" panose="030F0702030302020204" pitchFamily="66" charset="0"/>
              </a:rPr>
              <a:t>,0.615)</a:t>
            </a:r>
            <a:endParaRPr lang="en-GB" sz="1200" b="1" dirty="0">
              <a:solidFill>
                <a:srgbClr val="0000FF"/>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96" name="TextBox 95"/>
              <p:cNvSpPr txBox="1"/>
              <p:nvPr/>
            </p:nvSpPr>
            <p:spPr>
              <a:xfrm>
                <a:off x="4332514" y="2438399"/>
                <a:ext cx="746743" cy="5107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tx1"/>
                          </a:solidFill>
                          <a:latin typeface="Cambria Math"/>
                          <a:ea typeface="Cambria Math"/>
                        </a:rPr>
                        <m:t>𝜃</m:t>
                      </m:r>
                      <m:r>
                        <a:rPr lang="en-US" sz="1600" b="0" i="1" smtClean="0">
                          <a:solidFill>
                            <a:schemeClr val="tx1"/>
                          </a:solidFill>
                          <a:latin typeface="Cambria Math"/>
                          <a:ea typeface="Cambria Math"/>
                        </a:rPr>
                        <m:t>=</m:t>
                      </m:r>
                      <m:f>
                        <m:fPr>
                          <m:ctrlPr>
                            <a:rPr lang="en-US" sz="1600" b="0" i="1" smtClean="0">
                              <a:solidFill>
                                <a:schemeClr val="tx1"/>
                              </a:solidFill>
                              <a:latin typeface="Cambria Math" panose="02040503050406030204" pitchFamily="18" charset="0"/>
                              <a:ea typeface="Cambria Math"/>
                            </a:rPr>
                          </m:ctrlPr>
                        </m:fPr>
                        <m:num>
                          <m:r>
                            <a:rPr lang="en-US" sz="1600" b="0" i="1" smtClean="0">
                              <a:solidFill>
                                <a:schemeClr val="tx1"/>
                              </a:solidFill>
                              <a:latin typeface="Cambria Math"/>
                              <a:ea typeface="Cambria Math"/>
                            </a:rPr>
                            <m:t>𝜋</m:t>
                          </m:r>
                        </m:num>
                        <m:den>
                          <m:r>
                            <a:rPr lang="en-US" sz="1600" b="0" i="1" smtClean="0">
                              <a:solidFill>
                                <a:schemeClr val="tx1"/>
                              </a:solidFill>
                              <a:latin typeface="Cambria Math"/>
                              <a:ea typeface="Cambria Math"/>
                            </a:rPr>
                            <m:t>2</m:t>
                          </m:r>
                        </m:den>
                      </m:f>
                    </m:oMath>
                  </m:oMathPara>
                </a14:m>
                <a:endParaRPr lang="en-GB" sz="1600" dirty="0">
                  <a:solidFill>
                    <a:schemeClr val="tx1"/>
                  </a:solidFill>
                </a:endParaRPr>
              </a:p>
            </p:txBody>
          </p:sp>
        </mc:Choice>
        <mc:Fallback xmlns="">
          <p:sp>
            <p:nvSpPr>
              <p:cNvPr id="96" name="TextBox 95"/>
              <p:cNvSpPr txBox="1">
                <a:spLocks noRot="1" noChangeAspect="1" noMove="1" noResize="1" noEditPoints="1" noAdjustHandles="1" noChangeArrowheads="1" noChangeShapeType="1" noTextEdit="1"/>
              </p:cNvSpPr>
              <p:nvPr/>
            </p:nvSpPr>
            <p:spPr>
              <a:xfrm>
                <a:off x="4332514" y="2438399"/>
                <a:ext cx="746743" cy="510781"/>
              </a:xfrm>
              <a:prstGeom prst="rect">
                <a:avLst/>
              </a:prstGeom>
              <a:blipFill>
                <a:blip r:embed="rId11"/>
                <a:stretch>
                  <a:fillRect b="-3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4632689" y="2983100"/>
                <a:ext cx="1115291" cy="523926"/>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𝑐𝑜𝑠</m:t>
                      </m:r>
                      <m:r>
                        <a:rPr lang="en-US" sz="1200" b="0" i="1" smtClean="0">
                          <a:latin typeface="Cambria Math"/>
                          <a:ea typeface="Cambria Math"/>
                        </a:rPr>
                        <m:t>𝜃</m:t>
                      </m:r>
                      <m:r>
                        <a:rPr lang="en-US" sz="1200" b="0" i="1" smtClean="0">
                          <a:latin typeface="Cambria Math"/>
                          <a:ea typeface="Cambria Math"/>
                        </a:rPr>
                        <m:t>=</m:t>
                      </m:r>
                      <m:f>
                        <m:fPr>
                          <m:ctrlPr>
                            <a:rPr lang="en-US" sz="1200" b="0" i="1" smtClean="0">
                              <a:latin typeface="Cambria Math" panose="02040503050406030204" pitchFamily="18" charset="0"/>
                              <a:ea typeface="Cambria Math"/>
                            </a:rPr>
                          </m:ctrlPr>
                        </m:fPr>
                        <m:num>
                          <m:rad>
                            <m:radPr>
                              <m:degHide m:val="on"/>
                              <m:ctrlPr>
                                <a:rPr lang="en-US" sz="1200" b="0" i="1" smtClean="0">
                                  <a:latin typeface="Cambria Math" panose="02040503050406030204" pitchFamily="18" charset="0"/>
                                  <a:ea typeface="Cambria Math"/>
                                </a:rPr>
                              </m:ctrlPr>
                            </m:radPr>
                            <m:deg/>
                            <m:e>
                              <m:r>
                                <a:rPr lang="en-US" sz="1200" b="0" i="1" smtClean="0">
                                  <a:latin typeface="Cambria Math"/>
                                  <a:ea typeface="Cambria Math"/>
                                </a:rPr>
                                <m:t>2</m:t>
                              </m:r>
                            </m:e>
                          </m:rad>
                        </m:num>
                        <m:den>
                          <m:rad>
                            <m:radPr>
                              <m:degHide m:val="on"/>
                              <m:ctrlPr>
                                <a:rPr lang="en-US" sz="1200" b="0" i="1" smtClean="0">
                                  <a:latin typeface="Cambria Math" panose="02040503050406030204" pitchFamily="18" charset="0"/>
                                  <a:ea typeface="Cambria Math"/>
                                </a:rPr>
                              </m:ctrlPr>
                            </m:radPr>
                            <m:deg/>
                            <m:e>
                              <m:r>
                                <a:rPr lang="en-US" sz="1200" b="0" i="1" smtClean="0">
                                  <a:latin typeface="Cambria Math"/>
                                  <a:ea typeface="Cambria Math"/>
                                </a:rPr>
                                <m:t>3</m:t>
                              </m:r>
                            </m:e>
                          </m:rad>
                        </m:den>
                      </m:f>
                    </m:oMath>
                  </m:oMathPara>
                </a14:m>
                <a:endParaRPr lang="en-GB" sz="1200" dirty="0"/>
              </a:p>
            </p:txBody>
          </p:sp>
        </mc:Choice>
        <mc:Fallback xmlns="">
          <p:sp>
            <p:nvSpPr>
              <p:cNvPr id="50" name="TextBox 49"/>
              <p:cNvSpPr txBox="1">
                <a:spLocks noRot="1" noChangeAspect="1" noMove="1" noResize="1" noEditPoints="1" noAdjustHandles="1" noChangeArrowheads="1" noChangeShapeType="1" noTextEdit="1"/>
              </p:cNvSpPr>
              <p:nvPr/>
            </p:nvSpPr>
            <p:spPr>
              <a:xfrm>
                <a:off x="4632689" y="2983100"/>
                <a:ext cx="1115291" cy="523926"/>
              </a:xfrm>
              <a:prstGeom prst="rect">
                <a:avLst/>
              </a:prstGeom>
              <a:blipFill>
                <a:blip r:embed="rId12"/>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3656610" y="3032165"/>
                <a:ext cx="1115291" cy="47378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𝑠𝑖𝑛</m:t>
                      </m:r>
                      <m:r>
                        <a:rPr lang="en-US" sz="1200" b="0" i="1" smtClean="0">
                          <a:latin typeface="Cambria Math"/>
                          <a:ea typeface="Cambria Math"/>
                        </a:rPr>
                        <m:t>𝜃</m:t>
                      </m:r>
                      <m:r>
                        <a:rPr lang="en-US" sz="1200" b="0" i="1" smtClean="0">
                          <a:latin typeface="Cambria Math"/>
                          <a:ea typeface="Cambria Math"/>
                        </a:rPr>
                        <m:t>=</m:t>
                      </m:r>
                      <m:f>
                        <m:fPr>
                          <m:ctrlPr>
                            <a:rPr lang="en-US" sz="1200" b="0" i="1" smtClean="0">
                              <a:latin typeface="Cambria Math" panose="02040503050406030204" pitchFamily="18" charset="0"/>
                              <a:ea typeface="Cambria Math"/>
                            </a:rPr>
                          </m:ctrlPr>
                        </m:fPr>
                        <m:num>
                          <m:r>
                            <a:rPr lang="en-US" sz="1200" b="0" i="1" smtClean="0">
                              <a:latin typeface="Cambria Math"/>
                              <a:ea typeface="Cambria Math"/>
                            </a:rPr>
                            <m:t>1</m:t>
                          </m:r>
                        </m:num>
                        <m:den>
                          <m:rad>
                            <m:radPr>
                              <m:degHide m:val="on"/>
                              <m:ctrlPr>
                                <a:rPr lang="en-US" sz="1200" b="0" i="1" smtClean="0">
                                  <a:latin typeface="Cambria Math" panose="02040503050406030204" pitchFamily="18" charset="0"/>
                                  <a:ea typeface="Cambria Math"/>
                                </a:rPr>
                              </m:ctrlPr>
                            </m:radPr>
                            <m:deg/>
                            <m:e>
                              <m:r>
                                <a:rPr lang="en-US" sz="1200" b="0" i="1" smtClean="0">
                                  <a:latin typeface="Cambria Math"/>
                                  <a:ea typeface="Cambria Math"/>
                                </a:rPr>
                                <m:t>3</m:t>
                              </m:r>
                            </m:e>
                          </m:rad>
                        </m:den>
                      </m:f>
                    </m:oMath>
                  </m:oMathPara>
                </a14:m>
                <a:endParaRPr lang="en-GB" sz="1200" dirty="0"/>
              </a:p>
            </p:txBody>
          </p:sp>
        </mc:Choice>
        <mc:Fallback xmlns="">
          <p:sp>
            <p:nvSpPr>
              <p:cNvPr id="51" name="TextBox 50"/>
              <p:cNvSpPr txBox="1">
                <a:spLocks noRot="1" noChangeAspect="1" noMove="1" noResize="1" noEditPoints="1" noAdjustHandles="1" noChangeArrowheads="1" noChangeShapeType="1" noTextEdit="1"/>
              </p:cNvSpPr>
              <p:nvPr/>
            </p:nvSpPr>
            <p:spPr>
              <a:xfrm>
                <a:off x="3656610" y="3032165"/>
                <a:ext cx="1115291" cy="473784"/>
              </a:xfrm>
              <a:prstGeom prst="rect">
                <a:avLst/>
              </a:prstGeom>
              <a:blipFill>
                <a:blip r:embed="rId13"/>
                <a:stretch>
                  <a:fillRect/>
                </a:stretch>
              </a:blipFill>
              <a:ln w="25400">
                <a:noFill/>
              </a:ln>
            </p:spPr>
            <p:txBody>
              <a:bodyPr/>
              <a:lstStyle/>
              <a:p>
                <a:r>
                  <a:rPr lang="en-GB">
                    <a:noFill/>
                  </a:rPr>
                  <a:t> </a:t>
                </a:r>
              </a:p>
            </p:txBody>
          </p:sp>
        </mc:Fallback>
      </mc:AlternateContent>
      <p:sp>
        <p:nvSpPr>
          <p:cNvPr id="52" name="TextBox 51"/>
          <p:cNvSpPr txBox="1"/>
          <p:nvPr/>
        </p:nvSpPr>
        <p:spPr>
          <a:xfrm>
            <a:off x="3526971" y="3610097"/>
            <a:ext cx="5617029" cy="830997"/>
          </a:xfrm>
          <a:prstGeom prst="rect">
            <a:avLst/>
          </a:prstGeom>
          <a:noFill/>
        </p:spPr>
        <p:txBody>
          <a:bodyPr wrap="square" rtlCol="0">
            <a:spAutoFit/>
          </a:bodyPr>
          <a:lstStyle/>
          <a:p>
            <a:pPr marL="285750" indent="-285750" algn="ctr">
              <a:buFont typeface="Wingdings"/>
              <a:buChar char="à"/>
            </a:pPr>
            <a:r>
              <a:rPr lang="en-US" sz="1200" dirty="0">
                <a:solidFill>
                  <a:srgbClr val="0000FF"/>
                </a:solidFill>
                <a:latin typeface="Comic Sans MS" panose="030F0702030302020204" pitchFamily="66" charset="0"/>
                <a:sym typeface="Wingdings" panose="05000000000000000000" pitchFamily="2" charset="2"/>
              </a:rPr>
              <a:t>You can find the equation of the line in Cartesian form, then substitute it into the link between y and r above</a:t>
            </a:r>
          </a:p>
          <a:p>
            <a:pPr marL="285750" indent="-285750" algn="ctr">
              <a:buFont typeface="Wingdings"/>
              <a:buChar char="à"/>
            </a:pPr>
            <a:r>
              <a:rPr lang="en-US" sz="1200" dirty="0">
                <a:solidFill>
                  <a:srgbClr val="0000FF"/>
                </a:solidFill>
                <a:latin typeface="Comic Sans MS" panose="030F0702030302020204" pitchFamily="66" charset="0"/>
                <a:sym typeface="Wingdings" panose="05000000000000000000" pitchFamily="2" charset="2"/>
              </a:rPr>
              <a:t>The Cartesian form will just be x = a, where a is the horizontal distance of the line from the origin</a:t>
            </a:r>
            <a:endParaRPr lang="en-GB" sz="1200" dirty="0">
              <a:solidFill>
                <a:srgbClr val="0000FF"/>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3" name="TextBox 52"/>
              <p:cNvSpPr txBox="1"/>
              <p:nvPr/>
            </p:nvSpPr>
            <p:spPr>
              <a:xfrm>
                <a:off x="3810000" y="4495800"/>
                <a:ext cx="146803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𝐴𝑑𝑗</m:t>
                      </m:r>
                      <m:r>
                        <a:rPr lang="en-US" sz="1200" b="0" i="1" smtClean="0">
                          <a:latin typeface="Cambria Math"/>
                        </a:rPr>
                        <m:t>=</m:t>
                      </m:r>
                      <m:r>
                        <a:rPr lang="en-US" sz="1200" b="0" i="1" smtClean="0">
                          <a:latin typeface="Cambria Math"/>
                        </a:rPr>
                        <m:t>𝐻𝑦𝑝</m:t>
                      </m:r>
                      <m:r>
                        <a:rPr lang="en-US" sz="1200" b="0" i="1" smtClean="0">
                          <a:latin typeface="Cambria Math"/>
                          <a:ea typeface="Cambria Math"/>
                        </a:rPr>
                        <m:t>×</m:t>
                      </m:r>
                      <m:r>
                        <a:rPr lang="en-US" sz="1200" b="0" i="1" smtClean="0">
                          <a:latin typeface="Cambria Math"/>
                          <a:ea typeface="Cambria Math"/>
                        </a:rPr>
                        <m:t>𝐶𝑜𝑠</m:t>
                      </m:r>
                      <m:r>
                        <a:rPr lang="en-US" sz="1200" b="0" i="1" smtClean="0">
                          <a:latin typeface="Cambria Math"/>
                          <a:ea typeface="Cambria Math"/>
                        </a:rPr>
                        <m:t>𝜃</m:t>
                      </m:r>
                    </m:oMath>
                  </m:oMathPara>
                </a14:m>
                <a:endParaRPr lang="en-GB" sz="1200" dirty="0"/>
              </a:p>
            </p:txBody>
          </p:sp>
        </mc:Choice>
        <mc:Fallback xmlns="">
          <p:sp>
            <p:nvSpPr>
              <p:cNvPr id="53" name="TextBox 52"/>
              <p:cNvSpPr txBox="1">
                <a:spLocks noRot="1" noChangeAspect="1" noMove="1" noResize="1" noEditPoints="1" noAdjustHandles="1" noChangeArrowheads="1" noChangeShapeType="1" noTextEdit="1"/>
              </p:cNvSpPr>
              <p:nvPr/>
            </p:nvSpPr>
            <p:spPr>
              <a:xfrm>
                <a:off x="3810000" y="4495800"/>
                <a:ext cx="1468031" cy="276999"/>
              </a:xfrm>
              <a:prstGeom prst="rect">
                <a:avLst/>
              </a:prstGeom>
              <a:blipFill>
                <a:blip r:embed="rId14"/>
                <a:stretch>
                  <a:fillRect b="-444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3810000" y="4800600"/>
                <a:ext cx="1391856" cy="5159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𝐴𝑑𝑗</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2</m:t>
                          </m:r>
                          <m:r>
                            <a:rPr lang="en-US" sz="1200" b="0" i="1" smtClean="0">
                              <a:latin typeface="Cambria Math"/>
                            </a:rPr>
                            <m:t>𝑎</m:t>
                          </m:r>
                          <m:rad>
                            <m:radPr>
                              <m:degHide m:val="on"/>
                              <m:ctrlPr>
                                <a:rPr lang="en-US" sz="1200" b="0" i="1" smtClean="0">
                                  <a:latin typeface="Cambria Math" panose="02040503050406030204" pitchFamily="18" charset="0"/>
                                </a:rPr>
                              </m:ctrlPr>
                            </m:radPr>
                            <m:deg/>
                            <m:e>
                              <m:r>
                                <a:rPr lang="en-US" sz="1200" b="0" i="1" smtClean="0">
                                  <a:latin typeface="Cambria Math"/>
                                </a:rPr>
                                <m:t>2</m:t>
                              </m:r>
                            </m:e>
                          </m:rad>
                        </m:num>
                        <m:den>
                          <m:r>
                            <a:rPr lang="en-US" sz="1200" b="0" i="1" smtClean="0">
                              <a:latin typeface="Cambria Math"/>
                            </a:rPr>
                            <m:t>3</m:t>
                          </m:r>
                        </m:den>
                      </m:f>
                      <m:r>
                        <a:rPr lang="en-US" sz="1200" b="0" i="1" smtClean="0">
                          <a:latin typeface="Cambria Math"/>
                          <a:ea typeface="Cambria Math"/>
                        </a:rPr>
                        <m:t>×</m:t>
                      </m:r>
                      <m:f>
                        <m:fPr>
                          <m:ctrlPr>
                            <a:rPr lang="en-US" sz="1200" b="0" i="1" smtClean="0">
                              <a:latin typeface="Cambria Math" panose="02040503050406030204" pitchFamily="18" charset="0"/>
                              <a:ea typeface="Cambria Math"/>
                            </a:rPr>
                          </m:ctrlPr>
                        </m:fPr>
                        <m:num>
                          <m:rad>
                            <m:radPr>
                              <m:degHide m:val="on"/>
                              <m:ctrlPr>
                                <a:rPr lang="en-US" sz="1200" b="0" i="1" smtClean="0">
                                  <a:latin typeface="Cambria Math" panose="02040503050406030204" pitchFamily="18" charset="0"/>
                                  <a:ea typeface="Cambria Math"/>
                                </a:rPr>
                              </m:ctrlPr>
                            </m:radPr>
                            <m:deg/>
                            <m:e>
                              <m:r>
                                <a:rPr lang="en-US" sz="1200" b="0" i="1" smtClean="0">
                                  <a:latin typeface="Cambria Math"/>
                                  <a:ea typeface="Cambria Math"/>
                                </a:rPr>
                                <m:t>2</m:t>
                              </m:r>
                            </m:e>
                          </m:rad>
                        </m:num>
                        <m:den>
                          <m:rad>
                            <m:radPr>
                              <m:degHide m:val="on"/>
                              <m:ctrlPr>
                                <a:rPr lang="en-US" sz="1200" b="0" i="1" smtClean="0">
                                  <a:latin typeface="Cambria Math" panose="02040503050406030204" pitchFamily="18" charset="0"/>
                                  <a:ea typeface="Cambria Math"/>
                                </a:rPr>
                              </m:ctrlPr>
                            </m:radPr>
                            <m:deg/>
                            <m:e>
                              <m:r>
                                <a:rPr lang="en-US" sz="1200" b="0" i="1" smtClean="0">
                                  <a:latin typeface="Cambria Math"/>
                                  <a:ea typeface="Cambria Math"/>
                                </a:rPr>
                                <m:t>3</m:t>
                              </m:r>
                            </m:e>
                          </m:rad>
                        </m:den>
                      </m:f>
                    </m:oMath>
                  </m:oMathPara>
                </a14:m>
                <a:endParaRPr lang="en-GB" sz="1200" dirty="0"/>
              </a:p>
            </p:txBody>
          </p:sp>
        </mc:Choice>
        <mc:Fallback xmlns="">
          <p:sp>
            <p:nvSpPr>
              <p:cNvPr id="54" name="TextBox 53"/>
              <p:cNvSpPr txBox="1">
                <a:spLocks noRot="1" noChangeAspect="1" noMove="1" noResize="1" noEditPoints="1" noAdjustHandles="1" noChangeArrowheads="1" noChangeShapeType="1" noTextEdit="1"/>
              </p:cNvSpPr>
              <p:nvPr/>
            </p:nvSpPr>
            <p:spPr>
              <a:xfrm>
                <a:off x="3810000" y="4800600"/>
                <a:ext cx="1391856" cy="515975"/>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3810000" y="5334000"/>
                <a:ext cx="938142" cy="4731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𝐴𝑑𝑗</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4</m:t>
                          </m:r>
                          <m:r>
                            <a:rPr lang="en-US" sz="1200" b="0" i="1" smtClean="0">
                              <a:latin typeface="Cambria Math"/>
                            </a:rPr>
                            <m:t>𝑎</m:t>
                          </m:r>
                        </m:num>
                        <m:den>
                          <m:r>
                            <a:rPr lang="en-US" sz="1200" b="0" i="1" smtClean="0">
                              <a:latin typeface="Cambria Math"/>
                            </a:rPr>
                            <m:t>3</m:t>
                          </m:r>
                          <m:rad>
                            <m:radPr>
                              <m:degHide m:val="on"/>
                              <m:ctrlPr>
                                <a:rPr lang="en-US" sz="1200" b="0" i="1" smtClean="0">
                                  <a:latin typeface="Cambria Math" panose="02040503050406030204" pitchFamily="18" charset="0"/>
                                </a:rPr>
                              </m:ctrlPr>
                            </m:radPr>
                            <m:deg/>
                            <m:e>
                              <m:r>
                                <a:rPr lang="en-US" sz="1200" b="0" i="1" smtClean="0">
                                  <a:latin typeface="Cambria Math"/>
                                </a:rPr>
                                <m:t>3</m:t>
                              </m:r>
                            </m:e>
                          </m:rad>
                        </m:den>
                      </m:f>
                    </m:oMath>
                  </m:oMathPara>
                </a14:m>
                <a:endParaRPr lang="en-GB" sz="1200" dirty="0"/>
              </a:p>
            </p:txBody>
          </p:sp>
        </mc:Choice>
        <mc:Fallback xmlns="">
          <p:sp>
            <p:nvSpPr>
              <p:cNvPr id="55" name="TextBox 54"/>
              <p:cNvSpPr txBox="1">
                <a:spLocks noRot="1" noChangeAspect="1" noMove="1" noResize="1" noEditPoints="1" noAdjustHandles="1" noChangeArrowheads="1" noChangeShapeType="1" noTextEdit="1"/>
              </p:cNvSpPr>
              <p:nvPr/>
            </p:nvSpPr>
            <p:spPr>
              <a:xfrm>
                <a:off x="3810000" y="5334000"/>
                <a:ext cx="938142" cy="473143"/>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3962400" y="5867400"/>
                <a:ext cx="857248" cy="4731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𝑥</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4</m:t>
                          </m:r>
                          <m:r>
                            <a:rPr lang="en-US" sz="1200" b="0" i="1" smtClean="0">
                              <a:latin typeface="Cambria Math"/>
                            </a:rPr>
                            <m:t>𝑎</m:t>
                          </m:r>
                        </m:num>
                        <m:den>
                          <m:r>
                            <a:rPr lang="en-US" sz="1200" b="0" i="1" smtClean="0">
                              <a:latin typeface="Cambria Math"/>
                            </a:rPr>
                            <m:t>3</m:t>
                          </m:r>
                          <m:rad>
                            <m:radPr>
                              <m:degHide m:val="on"/>
                              <m:ctrlPr>
                                <a:rPr lang="en-US" sz="1200" b="0" i="1" smtClean="0">
                                  <a:latin typeface="Cambria Math" panose="02040503050406030204" pitchFamily="18" charset="0"/>
                                </a:rPr>
                              </m:ctrlPr>
                            </m:radPr>
                            <m:deg/>
                            <m:e>
                              <m:r>
                                <a:rPr lang="en-US" sz="1200" b="0" i="1" smtClean="0">
                                  <a:latin typeface="Cambria Math"/>
                                </a:rPr>
                                <m:t>3</m:t>
                              </m:r>
                            </m:e>
                          </m:rad>
                        </m:den>
                      </m:f>
                    </m:oMath>
                  </m:oMathPara>
                </a14:m>
                <a:endParaRPr lang="en-GB" sz="1200" dirty="0"/>
              </a:p>
            </p:txBody>
          </p:sp>
        </mc:Choice>
        <mc:Fallback xmlns="">
          <p:sp>
            <p:nvSpPr>
              <p:cNvPr id="59" name="TextBox 58"/>
              <p:cNvSpPr txBox="1">
                <a:spLocks noRot="1" noChangeAspect="1" noMove="1" noResize="1" noEditPoints="1" noAdjustHandles="1" noChangeArrowheads="1" noChangeShapeType="1" noTextEdit="1"/>
              </p:cNvSpPr>
              <p:nvPr/>
            </p:nvSpPr>
            <p:spPr>
              <a:xfrm>
                <a:off x="3962400" y="5867400"/>
                <a:ext cx="857248" cy="473143"/>
              </a:xfrm>
              <a:prstGeom prst="rect">
                <a:avLst/>
              </a:prstGeom>
              <a:blipFill>
                <a:blip r:embed="rId17"/>
                <a:stretch>
                  <a:fillRect/>
                </a:stretch>
              </a:blipFill>
            </p:spPr>
            <p:txBody>
              <a:bodyPr/>
              <a:lstStyle/>
              <a:p>
                <a:r>
                  <a:rPr lang="en-GB">
                    <a:noFill/>
                  </a:rPr>
                  <a:t> </a:t>
                </a:r>
              </a:p>
            </p:txBody>
          </p:sp>
        </mc:Fallback>
      </mc:AlternateContent>
      <p:sp>
        <p:nvSpPr>
          <p:cNvPr id="60" name="Arc 59"/>
          <p:cNvSpPr/>
          <p:nvPr/>
        </p:nvSpPr>
        <p:spPr>
          <a:xfrm>
            <a:off x="5105400" y="4648200"/>
            <a:ext cx="356260" cy="457201"/>
          </a:xfrm>
          <a:prstGeom prst="arc">
            <a:avLst>
              <a:gd name="adj1" fmla="val 16200000"/>
              <a:gd name="adj2" fmla="val 5426045"/>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1" name="TextBox 60"/>
          <p:cNvSpPr txBox="1"/>
          <p:nvPr/>
        </p:nvSpPr>
        <p:spPr>
          <a:xfrm>
            <a:off x="5410200" y="4724400"/>
            <a:ext cx="1226126" cy="276999"/>
          </a:xfrm>
          <a:prstGeom prst="rect">
            <a:avLst/>
          </a:prstGeom>
          <a:noFill/>
        </p:spPr>
        <p:txBody>
          <a:bodyPr wrap="square" rtlCol="0">
            <a:spAutoFit/>
          </a:bodyPr>
          <a:lstStyle/>
          <a:p>
            <a:pPr algn="ctr"/>
            <a:r>
              <a:rPr lang="en-US" sz="1200" dirty="0">
                <a:solidFill>
                  <a:srgbClr val="0000FF"/>
                </a:solidFill>
                <a:latin typeface="Comic Sans MS" panose="030F0702030302020204" pitchFamily="66" charset="0"/>
              </a:rPr>
              <a:t>Sub in values</a:t>
            </a:r>
            <a:endParaRPr lang="en-GB" sz="1200" dirty="0">
              <a:solidFill>
                <a:srgbClr val="0000FF"/>
              </a:solidFill>
              <a:latin typeface="Comic Sans MS" panose="030F0702030302020204" pitchFamily="66" charset="0"/>
            </a:endParaRPr>
          </a:p>
        </p:txBody>
      </p:sp>
      <p:sp>
        <p:nvSpPr>
          <p:cNvPr id="62" name="Arc 61"/>
          <p:cNvSpPr/>
          <p:nvPr/>
        </p:nvSpPr>
        <p:spPr>
          <a:xfrm>
            <a:off x="5105400" y="5105400"/>
            <a:ext cx="356260" cy="457201"/>
          </a:xfrm>
          <a:prstGeom prst="arc">
            <a:avLst>
              <a:gd name="adj1" fmla="val 16200000"/>
              <a:gd name="adj2" fmla="val 5426045"/>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3" name="Arc 62"/>
          <p:cNvSpPr/>
          <p:nvPr/>
        </p:nvSpPr>
        <p:spPr>
          <a:xfrm>
            <a:off x="4724400" y="5638800"/>
            <a:ext cx="356260" cy="457201"/>
          </a:xfrm>
          <a:prstGeom prst="arc">
            <a:avLst>
              <a:gd name="adj1" fmla="val 16200000"/>
              <a:gd name="adj2" fmla="val 5426045"/>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9" name="TextBox 68"/>
          <p:cNvSpPr txBox="1"/>
          <p:nvPr/>
        </p:nvSpPr>
        <p:spPr>
          <a:xfrm>
            <a:off x="5486400" y="5181600"/>
            <a:ext cx="914400" cy="276999"/>
          </a:xfrm>
          <a:prstGeom prst="rect">
            <a:avLst/>
          </a:prstGeom>
          <a:noFill/>
        </p:spPr>
        <p:txBody>
          <a:bodyPr wrap="square" rtlCol="0">
            <a:spAutoFit/>
          </a:bodyPr>
          <a:lstStyle/>
          <a:p>
            <a:pPr algn="ctr"/>
            <a:r>
              <a:rPr lang="en-US" sz="1200" dirty="0">
                <a:solidFill>
                  <a:srgbClr val="0000FF"/>
                </a:solidFill>
                <a:latin typeface="Comic Sans MS" panose="030F0702030302020204" pitchFamily="66" charset="0"/>
              </a:rPr>
              <a:t>Calculate</a:t>
            </a:r>
            <a:endParaRPr lang="en-GB" sz="1200" dirty="0">
              <a:solidFill>
                <a:srgbClr val="0000FF"/>
              </a:solidFill>
              <a:latin typeface="Comic Sans MS" panose="030F0702030302020204" pitchFamily="66" charset="0"/>
            </a:endParaRPr>
          </a:p>
        </p:txBody>
      </p:sp>
      <p:sp>
        <p:nvSpPr>
          <p:cNvPr id="70" name="TextBox 69"/>
          <p:cNvSpPr txBox="1"/>
          <p:nvPr/>
        </p:nvSpPr>
        <p:spPr>
          <a:xfrm>
            <a:off x="5029200" y="5638800"/>
            <a:ext cx="2057400" cy="461665"/>
          </a:xfrm>
          <a:prstGeom prst="rect">
            <a:avLst/>
          </a:prstGeom>
          <a:noFill/>
        </p:spPr>
        <p:txBody>
          <a:bodyPr wrap="square" rtlCol="0">
            <a:spAutoFit/>
          </a:bodyPr>
          <a:lstStyle/>
          <a:p>
            <a:pPr algn="ctr"/>
            <a:r>
              <a:rPr lang="en-US" sz="1200" dirty="0">
                <a:solidFill>
                  <a:srgbClr val="0000FF"/>
                </a:solidFill>
                <a:latin typeface="Comic Sans MS" panose="030F0702030302020204" pitchFamily="66" charset="0"/>
              </a:rPr>
              <a:t>So this is the </a:t>
            </a:r>
            <a:r>
              <a:rPr lang="en-US" sz="1200" u="sng" dirty="0">
                <a:solidFill>
                  <a:srgbClr val="0000FF"/>
                </a:solidFill>
                <a:latin typeface="Comic Sans MS" panose="030F0702030302020204" pitchFamily="66" charset="0"/>
              </a:rPr>
              <a:t>Cartesian</a:t>
            </a:r>
            <a:r>
              <a:rPr lang="en-US" sz="1200" dirty="0">
                <a:solidFill>
                  <a:srgbClr val="0000FF"/>
                </a:solidFill>
                <a:latin typeface="Comic Sans MS" panose="030F0702030302020204" pitchFamily="66" charset="0"/>
              </a:rPr>
              <a:t> equation of the tangent…</a:t>
            </a:r>
            <a:endParaRPr lang="en-GB" sz="1200" dirty="0">
              <a:solidFill>
                <a:srgbClr val="0000FF"/>
              </a:solidFill>
              <a:latin typeface="Comic Sans MS" panose="030F0702030302020204" pitchFamily="66" charset="0"/>
            </a:endParaRPr>
          </a:p>
        </p:txBody>
      </p:sp>
      <p:sp>
        <p:nvSpPr>
          <p:cNvPr id="71" name="Rectangle 70"/>
          <p:cNvSpPr/>
          <p:nvPr/>
        </p:nvSpPr>
        <p:spPr>
          <a:xfrm>
            <a:off x="4800600" y="2971800"/>
            <a:ext cx="838200" cy="5334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p:cNvSpPr/>
          <p:nvPr/>
        </p:nvSpPr>
        <p:spPr>
          <a:xfrm>
            <a:off x="4800600" y="4495800"/>
            <a:ext cx="457200" cy="2286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p:cNvSpPr/>
          <p:nvPr/>
        </p:nvSpPr>
        <p:spPr>
          <a:xfrm>
            <a:off x="4876800" y="4800600"/>
            <a:ext cx="381000" cy="5334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4" name="Straight Connector 73"/>
          <p:cNvCxnSpPr/>
          <p:nvPr/>
        </p:nvCxnSpPr>
        <p:spPr>
          <a:xfrm flipV="1">
            <a:off x="6282047" y="2185059"/>
            <a:ext cx="1306285" cy="843149"/>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7612083" y="2766951"/>
            <a:ext cx="0" cy="237508"/>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6200900" y="3016332"/>
            <a:ext cx="1423058" cy="7918"/>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6616535" y="2221675"/>
            <a:ext cx="570990" cy="276999"/>
          </a:xfrm>
          <a:prstGeom prst="rect">
            <a:avLst/>
          </a:prstGeom>
          <a:noFill/>
        </p:spPr>
        <p:txBody>
          <a:bodyPr wrap="none" rtlCol="0">
            <a:spAutoFit/>
          </a:bodyPr>
          <a:lstStyle/>
          <a:p>
            <a:r>
              <a:rPr lang="en-US" sz="1200" b="1" baseline="30000" dirty="0">
                <a:solidFill>
                  <a:srgbClr val="0000FF"/>
                </a:solidFill>
                <a:latin typeface="Comic Sans MS" panose="030F0702030302020204" pitchFamily="66" charset="0"/>
              </a:rPr>
              <a:t>2a√2</a:t>
            </a:r>
            <a:r>
              <a:rPr lang="en-US" sz="1200" b="1" dirty="0">
                <a:solidFill>
                  <a:srgbClr val="0000FF"/>
                </a:solidFill>
                <a:latin typeface="Comic Sans MS" panose="030F0702030302020204" pitchFamily="66" charset="0"/>
              </a:rPr>
              <a:t>/</a:t>
            </a:r>
            <a:r>
              <a:rPr lang="en-US" sz="1200" b="1" baseline="-25000" dirty="0">
                <a:solidFill>
                  <a:srgbClr val="0000FF"/>
                </a:solidFill>
                <a:latin typeface="Comic Sans MS" panose="030F0702030302020204" pitchFamily="66" charset="0"/>
              </a:rPr>
              <a:t>3</a:t>
            </a:r>
            <a:endParaRPr lang="en-GB" sz="1200" b="1" dirty="0">
              <a:solidFill>
                <a:srgbClr val="0000FF"/>
              </a:solidFill>
              <a:latin typeface="Comic Sans MS" panose="030F0702030302020204" pitchFamily="66" charset="0"/>
            </a:endParaRPr>
          </a:p>
        </p:txBody>
      </p:sp>
      <p:sp>
        <p:nvSpPr>
          <p:cNvPr id="78" name="TextBox 77"/>
          <p:cNvSpPr txBox="1"/>
          <p:nvPr/>
        </p:nvSpPr>
        <p:spPr>
          <a:xfrm>
            <a:off x="6502729" y="2771899"/>
            <a:ext cx="279244" cy="276999"/>
          </a:xfrm>
          <a:prstGeom prst="rect">
            <a:avLst/>
          </a:prstGeom>
          <a:noFill/>
        </p:spPr>
        <p:txBody>
          <a:bodyPr wrap="none" rtlCol="0">
            <a:spAutoFit/>
          </a:bodyPr>
          <a:lstStyle/>
          <a:p>
            <a:r>
              <a:rPr lang="el-GR" sz="1200" b="1" dirty="0">
                <a:solidFill>
                  <a:srgbClr val="0000FF"/>
                </a:solidFill>
                <a:latin typeface="Comic Sans MS" panose="030F0702030302020204" pitchFamily="66" charset="0"/>
              </a:rPr>
              <a:t>θ</a:t>
            </a:r>
            <a:endParaRPr lang="en-GB" sz="1200" b="1" dirty="0">
              <a:solidFill>
                <a:srgbClr val="0000FF"/>
              </a:solidFill>
              <a:latin typeface="Comic Sans MS" panose="030F0702030302020204" pitchFamily="66" charset="0"/>
            </a:endParaRPr>
          </a:p>
        </p:txBody>
      </p:sp>
      <p:sp>
        <p:nvSpPr>
          <p:cNvPr id="79" name="TextBox 78"/>
          <p:cNvSpPr txBox="1"/>
          <p:nvPr/>
        </p:nvSpPr>
        <p:spPr>
          <a:xfrm>
            <a:off x="6640286" y="3024249"/>
            <a:ext cx="494046" cy="307777"/>
          </a:xfrm>
          <a:prstGeom prst="rect">
            <a:avLst/>
          </a:prstGeom>
          <a:noFill/>
        </p:spPr>
        <p:txBody>
          <a:bodyPr wrap="none" rtlCol="0">
            <a:spAutoFit/>
          </a:bodyPr>
          <a:lstStyle/>
          <a:p>
            <a:r>
              <a:rPr lang="en-US" sz="1400" dirty="0" err="1">
                <a:solidFill>
                  <a:srgbClr val="0000FF"/>
                </a:solidFill>
                <a:latin typeface="Comic Sans MS" panose="030F0702030302020204" pitchFamily="66" charset="0"/>
              </a:rPr>
              <a:t>Adj</a:t>
            </a:r>
            <a:endParaRPr lang="en-GB" sz="1400" dirty="0">
              <a:solidFill>
                <a:srgbClr val="0000FF"/>
              </a:solidFill>
              <a:latin typeface="Comic Sans MS" panose="030F0702030302020204" pitchFamily="66" charset="0"/>
            </a:endParaRPr>
          </a:p>
        </p:txBody>
      </p:sp>
      <p:sp>
        <p:nvSpPr>
          <p:cNvPr id="46" name="タイトル 1">
            <a:extLst>
              <a:ext uri="{FF2B5EF4-FFF2-40B4-BE49-F238E27FC236}">
                <a16:creationId xmlns:a16="http://schemas.microsoft.com/office/drawing/2014/main" id="{83A1A46B-DB90-4486-A6CF-0359E778C08A}"/>
              </a:ext>
            </a:extLst>
          </p:cNvPr>
          <p:cNvSpPr>
            <a:spLocks noGrp="1"/>
          </p:cNvSpPr>
          <p:nvPr>
            <p:ph type="title"/>
          </p:nvPr>
        </p:nvSpPr>
        <p:spPr>
          <a:xfrm>
            <a:off x="628650" y="304281"/>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47" name="テキスト ボックス 46">
            <a:extLst>
              <a:ext uri="{FF2B5EF4-FFF2-40B4-BE49-F238E27FC236}">
                <a16:creationId xmlns:a16="http://schemas.microsoft.com/office/drawing/2014/main" id="{053BF9DF-AA2C-402E-B238-E02176AFE3FB}"/>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5D</a:t>
            </a:r>
            <a:endParaRPr lang="en-GB" dirty="0">
              <a:latin typeface="Comic Sans MS" panose="030F0702030302020204" pitchFamily="66" charset="0"/>
            </a:endParaRPr>
          </a:p>
        </p:txBody>
      </p:sp>
    </p:spTree>
    <p:extLst>
      <p:ext uri="{BB962C8B-B14F-4D97-AF65-F5344CB8AC3E}">
        <p14:creationId xmlns:p14="http://schemas.microsoft.com/office/powerpoint/2010/main" val="45907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2">
                                            <p:txEl>
                                              <p:pRg st="0" end="0"/>
                                            </p:txEl>
                                          </p:spTgt>
                                        </p:tgtEl>
                                        <p:attrNameLst>
                                          <p:attrName>style.visibility</p:attrName>
                                        </p:attrNameLst>
                                      </p:cBhvr>
                                      <p:to>
                                        <p:strVal val="visible"/>
                                      </p:to>
                                    </p:set>
                                    <p:animEffect transition="in" filter="blinds(horizontal)">
                                      <p:cBhvr>
                                        <p:cTn id="7" dur="500"/>
                                        <p:tgtEl>
                                          <p:spTgt spid="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2">
                                            <p:txEl>
                                              <p:pRg st="1" end="1"/>
                                            </p:txEl>
                                          </p:spTgt>
                                        </p:tgtEl>
                                        <p:attrNameLst>
                                          <p:attrName>style.visibility</p:attrName>
                                        </p:attrNameLst>
                                      </p:cBhvr>
                                      <p:to>
                                        <p:strVal val="visible"/>
                                      </p:to>
                                    </p:set>
                                    <p:animEffect transition="in" filter="blinds(horizontal)">
                                      <p:cBhvr>
                                        <p:cTn id="12" dur="500"/>
                                        <p:tgtEl>
                                          <p:spTgt spid="5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blinds(horizontal)">
                                      <p:cBhvr>
                                        <p:cTn id="17" dur="500"/>
                                        <p:tgtEl>
                                          <p:spTgt spid="77"/>
                                        </p:tgtEl>
                                      </p:cBhvr>
                                    </p:animEffect>
                                  </p:childTnLst>
                                </p:cTn>
                              </p:par>
                              <p:par>
                                <p:cTn id="18" presetID="3" presetClass="entr" presetSubtype="10" fill="hold" nodeType="withEffect">
                                  <p:stCondLst>
                                    <p:cond delay="0"/>
                                  </p:stCondLst>
                                  <p:childTnLst>
                                    <p:set>
                                      <p:cBhvr>
                                        <p:cTn id="19" dur="1" fill="hold">
                                          <p:stCondLst>
                                            <p:cond delay="0"/>
                                          </p:stCondLst>
                                        </p:cTn>
                                        <p:tgtEl>
                                          <p:spTgt spid="74"/>
                                        </p:tgtEl>
                                        <p:attrNameLst>
                                          <p:attrName>style.visibility</p:attrName>
                                        </p:attrNameLst>
                                      </p:cBhvr>
                                      <p:to>
                                        <p:strVal val="visible"/>
                                      </p:to>
                                    </p:set>
                                    <p:animEffect transition="in" filter="blinds(horizontal)">
                                      <p:cBhvr>
                                        <p:cTn id="20" dur="500"/>
                                        <p:tgtEl>
                                          <p:spTgt spid="74"/>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78"/>
                                        </p:tgtEl>
                                        <p:attrNameLst>
                                          <p:attrName>style.visibility</p:attrName>
                                        </p:attrNameLst>
                                      </p:cBhvr>
                                      <p:to>
                                        <p:strVal val="visible"/>
                                      </p:to>
                                    </p:set>
                                    <p:animEffect transition="in" filter="blinds(horizontal)">
                                      <p:cBhvr>
                                        <p:cTn id="23" dur="500"/>
                                        <p:tgtEl>
                                          <p:spTgt spid="78"/>
                                        </p:tgtEl>
                                      </p:cBhvr>
                                    </p:animEffect>
                                  </p:childTnLst>
                                </p:cTn>
                              </p:par>
                              <p:par>
                                <p:cTn id="24" presetID="3" presetClass="entr" presetSubtype="5" fill="hold" nodeType="with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blinds(vertical)">
                                      <p:cBhvr>
                                        <p:cTn id="26" dur="500"/>
                                        <p:tgtEl>
                                          <p:spTgt spid="76"/>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blinds(horizontal)">
                                      <p:cBhvr>
                                        <p:cTn id="29" dur="500"/>
                                        <p:tgtEl>
                                          <p:spTgt spid="79"/>
                                        </p:tgtEl>
                                      </p:cBhvr>
                                    </p:animEffect>
                                  </p:childTnLst>
                                </p:cTn>
                              </p:par>
                              <p:par>
                                <p:cTn id="30" presetID="3" presetClass="entr" presetSubtype="10" fill="hold" nodeType="with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blinds(horizontal)">
                                      <p:cBhvr>
                                        <p:cTn id="32" dur="500"/>
                                        <p:tgtEl>
                                          <p:spTgt spid="7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blinds(horizontal)">
                                      <p:cBhvr>
                                        <p:cTn id="37" dur="500"/>
                                        <p:tgtEl>
                                          <p:spTgt spid="5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blinds(horizontal)">
                                      <p:cBhvr>
                                        <p:cTn id="42" dur="500"/>
                                        <p:tgtEl>
                                          <p:spTgt spid="6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blinds(horizontal)">
                                      <p:cBhvr>
                                        <p:cTn id="47" dur="500"/>
                                        <p:tgtEl>
                                          <p:spTgt spid="6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blinds(horizontal)">
                                      <p:cBhvr>
                                        <p:cTn id="52" dur="500"/>
                                        <p:tgtEl>
                                          <p:spTgt spid="5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blinds(horizontal)">
                                      <p:cBhvr>
                                        <p:cTn id="57" dur="500"/>
                                        <p:tgtEl>
                                          <p:spTgt spid="7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73"/>
                                        </p:tgtEl>
                                        <p:attrNameLst>
                                          <p:attrName>style.visibility</p:attrName>
                                        </p:attrNameLst>
                                      </p:cBhvr>
                                      <p:to>
                                        <p:strVal val="visible"/>
                                      </p:to>
                                    </p:set>
                                    <p:animEffect transition="in" filter="blinds(horizontal)">
                                      <p:cBhvr>
                                        <p:cTn id="62" dur="500"/>
                                        <p:tgtEl>
                                          <p:spTgt spid="7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blinds(horizontal)">
                                      <p:cBhvr>
                                        <p:cTn id="67" dur="500"/>
                                        <p:tgtEl>
                                          <p:spTgt spid="71"/>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xit" presetSubtype="10" fill="hold" grpId="1" nodeType="clickEffect">
                                  <p:stCondLst>
                                    <p:cond delay="0"/>
                                  </p:stCondLst>
                                  <p:childTnLst>
                                    <p:animEffect transition="out" filter="blinds(horizontal)">
                                      <p:cBhvr>
                                        <p:cTn id="71" dur="500"/>
                                        <p:tgtEl>
                                          <p:spTgt spid="72"/>
                                        </p:tgtEl>
                                      </p:cBhvr>
                                    </p:animEffect>
                                    <p:set>
                                      <p:cBhvr>
                                        <p:cTn id="72" dur="1" fill="hold">
                                          <p:stCondLst>
                                            <p:cond delay="499"/>
                                          </p:stCondLst>
                                        </p:cTn>
                                        <p:tgtEl>
                                          <p:spTgt spid="72"/>
                                        </p:tgtEl>
                                        <p:attrNameLst>
                                          <p:attrName>style.visibility</p:attrName>
                                        </p:attrNameLst>
                                      </p:cBhvr>
                                      <p:to>
                                        <p:strVal val="hidden"/>
                                      </p:to>
                                    </p:set>
                                  </p:childTnLst>
                                </p:cTn>
                              </p:par>
                              <p:par>
                                <p:cTn id="73" presetID="3" presetClass="exit" presetSubtype="10" fill="hold" grpId="1" nodeType="withEffect">
                                  <p:stCondLst>
                                    <p:cond delay="0"/>
                                  </p:stCondLst>
                                  <p:childTnLst>
                                    <p:animEffect transition="out" filter="blinds(horizontal)">
                                      <p:cBhvr>
                                        <p:cTn id="74" dur="500"/>
                                        <p:tgtEl>
                                          <p:spTgt spid="73"/>
                                        </p:tgtEl>
                                      </p:cBhvr>
                                    </p:animEffect>
                                    <p:set>
                                      <p:cBhvr>
                                        <p:cTn id="75" dur="1" fill="hold">
                                          <p:stCondLst>
                                            <p:cond delay="499"/>
                                          </p:stCondLst>
                                        </p:cTn>
                                        <p:tgtEl>
                                          <p:spTgt spid="73"/>
                                        </p:tgtEl>
                                        <p:attrNameLst>
                                          <p:attrName>style.visibility</p:attrName>
                                        </p:attrNameLst>
                                      </p:cBhvr>
                                      <p:to>
                                        <p:strVal val="hidden"/>
                                      </p:to>
                                    </p:set>
                                  </p:childTnLst>
                                </p:cTn>
                              </p:par>
                              <p:par>
                                <p:cTn id="76" presetID="3" presetClass="exit" presetSubtype="10" fill="hold" grpId="1" nodeType="withEffect">
                                  <p:stCondLst>
                                    <p:cond delay="0"/>
                                  </p:stCondLst>
                                  <p:childTnLst>
                                    <p:animEffect transition="out" filter="blinds(horizontal)">
                                      <p:cBhvr>
                                        <p:cTn id="77" dur="500"/>
                                        <p:tgtEl>
                                          <p:spTgt spid="71"/>
                                        </p:tgtEl>
                                      </p:cBhvr>
                                    </p:animEffect>
                                    <p:set>
                                      <p:cBhvr>
                                        <p:cTn id="78" dur="1" fill="hold">
                                          <p:stCondLst>
                                            <p:cond delay="499"/>
                                          </p:stCondLst>
                                        </p:cTn>
                                        <p:tgtEl>
                                          <p:spTgt spid="71"/>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62"/>
                                        </p:tgtEl>
                                        <p:attrNameLst>
                                          <p:attrName>style.visibility</p:attrName>
                                        </p:attrNameLst>
                                      </p:cBhvr>
                                      <p:to>
                                        <p:strVal val="visible"/>
                                      </p:to>
                                    </p:set>
                                    <p:animEffect transition="in" filter="blinds(horizontal)">
                                      <p:cBhvr>
                                        <p:cTn id="83" dur="500"/>
                                        <p:tgtEl>
                                          <p:spTgt spid="62"/>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69"/>
                                        </p:tgtEl>
                                        <p:attrNameLst>
                                          <p:attrName>style.visibility</p:attrName>
                                        </p:attrNameLst>
                                      </p:cBhvr>
                                      <p:to>
                                        <p:strVal val="visible"/>
                                      </p:to>
                                    </p:set>
                                    <p:animEffect transition="in" filter="blinds(horizontal)">
                                      <p:cBhvr>
                                        <p:cTn id="88" dur="500"/>
                                        <p:tgtEl>
                                          <p:spTgt spid="69"/>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55"/>
                                        </p:tgtEl>
                                        <p:attrNameLst>
                                          <p:attrName>style.visibility</p:attrName>
                                        </p:attrNameLst>
                                      </p:cBhvr>
                                      <p:to>
                                        <p:strVal val="visible"/>
                                      </p:to>
                                    </p:set>
                                    <p:animEffect transition="in" filter="blinds(horizontal)">
                                      <p:cBhvr>
                                        <p:cTn id="93" dur="500"/>
                                        <p:tgtEl>
                                          <p:spTgt spid="55"/>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blinds(horizontal)">
                                      <p:cBhvr>
                                        <p:cTn id="98" dur="500"/>
                                        <p:tgtEl>
                                          <p:spTgt spid="63"/>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blinds(horizontal)">
                                      <p:cBhvr>
                                        <p:cTn id="103" dur="500"/>
                                        <p:tgtEl>
                                          <p:spTgt spid="70"/>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59"/>
                                        </p:tgtEl>
                                        <p:attrNameLst>
                                          <p:attrName>style.visibility</p:attrName>
                                        </p:attrNameLst>
                                      </p:cBhvr>
                                      <p:to>
                                        <p:strVal val="visible"/>
                                      </p:to>
                                    </p:set>
                                    <p:animEffect transition="in" filter="blinds(horizontal)">
                                      <p:cBhvr>
                                        <p:cTn id="10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9" grpId="0"/>
      <p:bldP spid="60" grpId="0" animBg="1"/>
      <p:bldP spid="61" grpId="0"/>
      <p:bldP spid="62" grpId="0" animBg="1"/>
      <p:bldP spid="63" grpId="0" animBg="1"/>
      <p:bldP spid="69" grpId="0"/>
      <p:bldP spid="70" grpId="0"/>
      <p:bldP spid="71" grpId="0" animBg="1"/>
      <p:bldP spid="71" grpId="1" animBg="1"/>
      <p:bldP spid="72" grpId="0" animBg="1"/>
      <p:bldP spid="72" grpId="1" animBg="1"/>
      <p:bldP spid="73" grpId="0" animBg="1"/>
      <p:bldP spid="73" grpId="1" animBg="1"/>
      <p:bldP spid="77" grpId="0"/>
      <p:bldP spid="78" grpId="0"/>
      <p:bldP spid="79"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2"/>
            <a:ext cx="3429000" cy="4072630"/>
          </a:xfrm>
        </p:spPr>
        <p:txBody>
          <a:bodyPr>
            <a:normAutofit fontScale="92500"/>
          </a:bodyPr>
          <a:lstStyle/>
          <a:p>
            <a:pPr marL="0" indent="0" algn="ctr">
              <a:buNone/>
            </a:pPr>
            <a:r>
              <a:rPr lang="en-GB" sz="1400" b="1" dirty="0">
                <a:latin typeface="Comic Sans MS" panose="030F0702030302020204" pitchFamily="66" charset="0"/>
              </a:rPr>
              <a:t>You can use the Polar equation to find tangents to a curve that are parallel or perpendicular to the original line</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Find the coordinates and the equations of the tangents to the curve:</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r = asin2</a:t>
            </a:r>
            <a:r>
              <a:rPr lang="el-GR" sz="1400" dirty="0">
                <a:latin typeface="Comic Sans MS" panose="030F0702030302020204" pitchFamily="66" charset="0"/>
              </a:rPr>
              <a:t>θ</a:t>
            </a:r>
            <a:r>
              <a:rPr lang="en-US" sz="1400" dirty="0">
                <a:latin typeface="Comic Sans MS" panose="030F0702030302020204" pitchFamily="66" charset="0"/>
              </a:rPr>
              <a:t>,     0 ≤ </a:t>
            </a:r>
            <a:r>
              <a:rPr lang="el-GR" sz="1400" dirty="0">
                <a:latin typeface="Comic Sans MS" panose="030F0702030302020204" pitchFamily="66" charset="0"/>
              </a:rPr>
              <a:t>θ</a:t>
            </a:r>
            <a:r>
              <a:rPr lang="en-US" sz="1400" dirty="0">
                <a:latin typeface="Comic Sans MS" panose="030F0702030302020204" pitchFamily="66" charset="0"/>
              </a:rPr>
              <a:t> ≤ </a:t>
            </a:r>
            <a:r>
              <a:rPr lang="el-GR" sz="1400" baseline="30000" dirty="0">
                <a:latin typeface="Comic Sans MS" panose="030F0702030302020204" pitchFamily="66" charset="0"/>
              </a:rPr>
              <a:t>π</a:t>
            </a:r>
            <a:r>
              <a:rPr lang="en-US" sz="1400" dirty="0">
                <a:latin typeface="Comic Sans MS" panose="030F0702030302020204" pitchFamily="66" charset="0"/>
              </a:rPr>
              <a:t>/</a:t>
            </a:r>
            <a:r>
              <a:rPr lang="en-US" sz="1400" baseline="-25000" dirty="0">
                <a:latin typeface="Comic Sans MS" panose="030F0702030302020204" pitchFamily="66" charset="0"/>
              </a:rPr>
              <a:t>2</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Where the tangents are:</a:t>
            </a:r>
          </a:p>
          <a:p>
            <a:pPr algn="ctr">
              <a:buAutoNum type="alphaLcParenR"/>
            </a:pPr>
            <a:r>
              <a:rPr lang="en-US" sz="1400" dirty="0">
                <a:latin typeface="Comic Sans MS" panose="030F0702030302020204" pitchFamily="66" charset="0"/>
              </a:rPr>
              <a:t>Parallel to the initial line</a:t>
            </a:r>
          </a:p>
          <a:p>
            <a:pPr algn="ctr">
              <a:buAutoNum type="alphaLcParenR"/>
            </a:pPr>
            <a:r>
              <a:rPr lang="en-US" sz="1400" dirty="0">
                <a:latin typeface="Comic Sans MS" panose="030F0702030302020204" pitchFamily="66" charset="0"/>
              </a:rPr>
              <a:t>Perpendicular to the initial line</a:t>
            </a:r>
          </a:p>
          <a:p>
            <a:pPr algn="ctr">
              <a:buAutoNum type="alphaLcParenR"/>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Give answers to 3 </a:t>
            </a:r>
            <a:r>
              <a:rPr lang="en-US" sz="1400" dirty="0" err="1">
                <a:latin typeface="Comic Sans MS" panose="030F0702030302020204" pitchFamily="66" charset="0"/>
              </a:rPr>
              <a:t>s.f</a:t>
            </a:r>
            <a:r>
              <a:rPr lang="en-US" sz="1400" dirty="0">
                <a:latin typeface="Comic Sans MS" panose="030F0702030302020204" pitchFamily="66" charset="0"/>
              </a:rPr>
              <a:t> where appropriate:</a:t>
            </a:r>
          </a:p>
        </p:txBody>
      </p:sp>
      <mc:AlternateContent xmlns:mc="http://schemas.openxmlformats.org/markup-compatibility/2006" xmlns:a14="http://schemas.microsoft.com/office/drawing/2010/main">
        <mc:Choice Requires="a14">
          <p:sp>
            <p:nvSpPr>
              <p:cNvPr id="25" name="TextBox 24"/>
              <p:cNvSpPr txBox="1"/>
              <p:nvPr/>
            </p:nvSpPr>
            <p:spPr>
              <a:xfrm>
                <a:off x="1371599" y="16824"/>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𝑑𝑦</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1371599" y="16824"/>
                <a:ext cx="768992" cy="501356"/>
              </a:xfrm>
              <a:prstGeom prst="rect">
                <a:avLst/>
              </a:prstGeom>
              <a:blipFill>
                <a:blip r:embed="rId2"/>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029199" y="11875"/>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𝑑𝑥</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5029199" y="11875"/>
                <a:ext cx="768992" cy="501356"/>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p:cxnSp>
        <p:nvCxnSpPr>
          <p:cNvPr id="27" name="Straight Arrow Connector 26"/>
          <p:cNvCxnSpPr/>
          <p:nvPr/>
        </p:nvCxnSpPr>
        <p:spPr>
          <a:xfrm>
            <a:off x="2133599" y="245424"/>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2590799" y="93024"/>
                <a:ext cx="2371162"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𝑷𝒂𝒓𝒂𝒍𝒍𝒆𝒍</m:t>
                      </m:r>
                      <m:r>
                        <a:rPr lang="en-GB" sz="1400" b="0"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2590799" y="93024"/>
                <a:ext cx="2371162" cy="307777"/>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p:cxnSp>
        <p:nvCxnSpPr>
          <p:cNvPr id="29" name="Straight Arrow Connector 28"/>
          <p:cNvCxnSpPr/>
          <p:nvPr/>
        </p:nvCxnSpPr>
        <p:spPr>
          <a:xfrm>
            <a:off x="5791199" y="240475"/>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8012343" y="482930"/>
                <a:ext cx="113165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𝑥</m:t>
                      </m:r>
                      <m:r>
                        <a:rPr lang="en-GB" sz="1600" b="0" i="1" smtClean="0">
                          <a:latin typeface="Cambria Math"/>
                        </a:rPr>
                        <m:t>=</m:t>
                      </m:r>
                      <m:r>
                        <a:rPr lang="en-GB" sz="1600" b="0" i="1" smtClean="0">
                          <a:latin typeface="Cambria Math"/>
                        </a:rPr>
                        <m:t>𝑟𝑐𝑜𝑠</m:t>
                      </m:r>
                      <m:r>
                        <a:rPr lang="en-GB" sz="1600" b="0" i="1" smtClean="0">
                          <a:latin typeface="Cambria Math"/>
                          <a:ea typeface="Cambria Math"/>
                        </a:rPr>
                        <m:t>𝜃</m:t>
                      </m:r>
                    </m:oMath>
                  </m:oMathPara>
                </a14:m>
                <a:endParaRPr lang="en-GB" sz="1600" dirty="0"/>
              </a:p>
            </p:txBody>
          </p:sp>
        </mc:Choice>
        <mc:Fallback xmlns="">
          <p:sp>
            <p:nvSpPr>
              <p:cNvPr id="30" name="TextBox 29"/>
              <p:cNvSpPr txBox="1">
                <a:spLocks noRot="1" noChangeAspect="1" noMove="1" noResize="1" noEditPoints="1" noAdjustHandles="1" noChangeArrowheads="1" noChangeShapeType="1" noTextEdit="1"/>
              </p:cNvSpPr>
              <p:nvPr/>
            </p:nvSpPr>
            <p:spPr>
              <a:xfrm>
                <a:off x="8012343" y="482930"/>
                <a:ext cx="1131656" cy="338554"/>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8029463" y="863930"/>
                <a:ext cx="111453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𝑦</m:t>
                      </m:r>
                      <m:r>
                        <a:rPr lang="en-GB" sz="1600" b="0" i="1" smtClean="0">
                          <a:latin typeface="Cambria Math"/>
                        </a:rPr>
                        <m:t>=</m:t>
                      </m:r>
                      <m:r>
                        <a:rPr lang="en-GB" sz="1600" b="0" i="1" smtClean="0">
                          <a:latin typeface="Cambria Math"/>
                        </a:rPr>
                        <m:t>𝑟𝑠𝑖𝑛</m:t>
                      </m:r>
                      <m:r>
                        <a:rPr lang="en-GB" sz="1600" b="0" i="1" smtClean="0">
                          <a:latin typeface="Cambria Math"/>
                          <a:ea typeface="Cambria Math"/>
                        </a:rPr>
                        <m:t>𝜃</m:t>
                      </m:r>
                    </m:oMath>
                  </m:oMathPara>
                </a14:m>
                <a:endParaRPr lang="en-GB" sz="1600" dirty="0"/>
              </a:p>
            </p:txBody>
          </p:sp>
        </mc:Choice>
        <mc:Fallback xmlns="">
          <p:sp>
            <p:nvSpPr>
              <p:cNvPr id="31" name="TextBox 30"/>
              <p:cNvSpPr txBox="1">
                <a:spLocks noRot="1" noChangeAspect="1" noMove="1" noResize="1" noEditPoints="1" noAdjustHandles="1" noChangeArrowheads="1" noChangeShapeType="1" noTextEdit="1"/>
              </p:cNvSpPr>
              <p:nvPr/>
            </p:nvSpPr>
            <p:spPr>
              <a:xfrm>
                <a:off x="8029463" y="863930"/>
                <a:ext cx="1114536" cy="338554"/>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248400" y="88075"/>
                <a:ext cx="2895600" cy="30777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𝑷𝒆𝒓𝒑𝒆𝒏𝒅𝒊𝒄𝒖𝒍𝒂𝒓</m:t>
                      </m:r>
                      <m:r>
                        <a:rPr lang="en-US" sz="1400" b="1"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6248400" y="88075"/>
                <a:ext cx="2895600" cy="307777"/>
              </a:xfrm>
              <a:prstGeom prst="rect">
                <a:avLst/>
              </a:prstGeom>
              <a:blipFill>
                <a:blip r:embed="rId7"/>
                <a:stretch>
                  <a:fillRect b="-3636"/>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3689268" y="1411187"/>
                <a:ext cx="2082140" cy="458395"/>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a:ea typeface="Cambria Math"/>
                        </a:rPr>
                        <m:t>𝜃</m:t>
                      </m:r>
                      <m:r>
                        <a:rPr lang="en-US" sz="1400" i="1" smtClean="0">
                          <a:latin typeface="Cambria Math"/>
                          <a:ea typeface="Cambria Math"/>
                        </a:rPr>
                        <m:t>=</m:t>
                      </m:r>
                      <m:f>
                        <m:fPr>
                          <m:ctrlPr>
                            <a:rPr lang="en-US" sz="1400" i="1" smtClean="0">
                              <a:latin typeface="Cambria Math" panose="02040503050406030204" pitchFamily="18" charset="0"/>
                              <a:ea typeface="Cambria Math"/>
                            </a:rPr>
                          </m:ctrlPr>
                        </m:fPr>
                        <m:num>
                          <m:r>
                            <a:rPr lang="en-US" sz="1400" i="1" smtClean="0">
                              <a:latin typeface="Cambria Math"/>
                              <a:ea typeface="Cambria Math"/>
                            </a:rPr>
                            <m:t>𝜋</m:t>
                          </m:r>
                        </m:num>
                        <m:den>
                          <m:r>
                            <a:rPr lang="en-US" sz="1400" b="0" i="1" smtClean="0">
                              <a:latin typeface="Cambria Math"/>
                              <a:ea typeface="Cambria Math"/>
                            </a:rPr>
                            <m:t>2</m:t>
                          </m:r>
                        </m:den>
                      </m:f>
                      <m:r>
                        <a:rPr lang="en-US" sz="1400" i="1" smtClean="0">
                          <a:latin typeface="Cambria Math"/>
                          <a:ea typeface="Cambria Math"/>
                        </a:rPr>
                        <m:t>   </m:t>
                      </m:r>
                      <m:r>
                        <a:rPr lang="en-US" sz="1400" i="1" smtClean="0">
                          <a:latin typeface="Cambria Math"/>
                          <a:ea typeface="Cambria Math"/>
                        </a:rPr>
                        <m:t>𝑜𝑟</m:t>
                      </m:r>
                      <m:r>
                        <a:rPr lang="en-US" sz="1400" b="0" i="1" smtClean="0">
                          <a:latin typeface="Cambria Math"/>
                          <a:ea typeface="Cambria Math"/>
                        </a:rPr>
                        <m:t>   </m:t>
                      </m:r>
                      <m:r>
                        <a:rPr lang="en-US" sz="1400" i="1">
                          <a:latin typeface="Cambria Math"/>
                          <a:ea typeface="Cambria Math"/>
                        </a:rPr>
                        <m:t>𝜃</m:t>
                      </m:r>
                      <m:r>
                        <a:rPr lang="en-US" sz="1400" i="1">
                          <a:latin typeface="Cambria Math"/>
                          <a:ea typeface="Cambria Math"/>
                        </a:rPr>
                        <m:t>=0.615</m:t>
                      </m:r>
                    </m:oMath>
                  </m:oMathPara>
                </a14:m>
                <a:endParaRPr lang="en-GB" sz="1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3689268" y="1411187"/>
                <a:ext cx="2082140" cy="458395"/>
              </a:xfrm>
              <a:prstGeom prst="rect">
                <a:avLst/>
              </a:prstGeom>
              <a:blipFill>
                <a:blip r:embed="rId8"/>
                <a:stretch>
                  <a:fillRect b="-1316"/>
                </a:stretch>
              </a:blipFill>
              <a:ln w="25400">
                <a:noFill/>
              </a:ln>
            </p:spPr>
            <p:txBody>
              <a:bodyPr/>
              <a:lstStyle/>
              <a:p>
                <a:r>
                  <a:rPr lang="en-GB">
                    <a:noFill/>
                  </a:rPr>
                  <a:t> </a:t>
                </a:r>
              </a:p>
            </p:txBody>
          </p:sp>
        </mc:Fallback>
      </mc:AlternateContent>
      <p:pic>
        <p:nvPicPr>
          <p:cNvPr id="57"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44868" t="14783" r="1345" b="38782"/>
          <a:stretch/>
        </p:blipFill>
        <p:spPr bwMode="auto">
          <a:xfrm>
            <a:off x="5913912" y="1442853"/>
            <a:ext cx="3008155" cy="2077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8" name="TextBox 57"/>
              <p:cNvSpPr txBox="1"/>
              <p:nvPr/>
            </p:nvSpPr>
            <p:spPr>
              <a:xfrm>
                <a:off x="3817917" y="1777342"/>
                <a:ext cx="1799112" cy="554126"/>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ea typeface="Cambria Math"/>
                        </a:rPr>
                        <m:t>𝑟</m:t>
                      </m:r>
                      <m:r>
                        <a:rPr lang="en-US" sz="1400" i="1" smtClean="0">
                          <a:latin typeface="Cambria Math"/>
                          <a:ea typeface="Cambria Math"/>
                        </a:rPr>
                        <m:t>=0  </m:t>
                      </m:r>
                      <m:r>
                        <a:rPr lang="en-US" sz="1400" b="0" i="1" smtClean="0">
                          <a:latin typeface="Cambria Math"/>
                          <a:ea typeface="Cambria Math"/>
                        </a:rPr>
                        <m:t> </m:t>
                      </m:r>
                      <m:r>
                        <a:rPr lang="en-US" sz="1400" i="1" smtClean="0">
                          <a:latin typeface="Cambria Math"/>
                          <a:ea typeface="Cambria Math"/>
                        </a:rPr>
                        <m:t>𝑜𝑟</m:t>
                      </m:r>
                      <m:r>
                        <a:rPr lang="en-US" sz="1400" b="0" i="1" smtClean="0">
                          <a:latin typeface="Cambria Math"/>
                          <a:ea typeface="Cambria Math"/>
                        </a:rPr>
                        <m:t>  </m:t>
                      </m:r>
                      <m:r>
                        <a:rPr lang="en-US" sz="1400" b="0" i="1" smtClean="0">
                          <a:latin typeface="Cambria Math"/>
                          <a:ea typeface="Cambria Math"/>
                        </a:rPr>
                        <m:t>𝑟</m:t>
                      </m:r>
                      <m:r>
                        <a:rPr lang="en-US" sz="1400" i="1">
                          <a:latin typeface="Cambria Math"/>
                          <a:ea typeface="Cambria Math"/>
                        </a:rPr>
                        <m:t>=</m:t>
                      </m:r>
                      <m:f>
                        <m:fPr>
                          <m:ctrlPr>
                            <a:rPr lang="en-US" sz="1400" i="1" smtClean="0">
                              <a:latin typeface="Cambria Math" panose="02040503050406030204" pitchFamily="18" charset="0"/>
                              <a:ea typeface="Cambria Math"/>
                            </a:rPr>
                          </m:ctrlPr>
                        </m:fPr>
                        <m:num>
                          <m:r>
                            <a:rPr lang="en-US" sz="1400" b="0" i="1" smtClean="0">
                              <a:latin typeface="Cambria Math"/>
                              <a:ea typeface="Cambria Math"/>
                            </a:rPr>
                            <m:t>2</m:t>
                          </m:r>
                          <m:r>
                            <a:rPr lang="en-US" sz="1400" b="0" i="1" smtClean="0">
                              <a:latin typeface="Cambria Math"/>
                              <a:ea typeface="Cambria Math"/>
                            </a:rPr>
                            <m:t>𝑎</m:t>
                          </m:r>
                          <m:rad>
                            <m:radPr>
                              <m:degHide m:val="on"/>
                              <m:ctrlPr>
                                <a:rPr lang="en-US" sz="1400" b="0" i="1" smtClean="0">
                                  <a:latin typeface="Cambria Math" panose="02040503050406030204" pitchFamily="18" charset="0"/>
                                  <a:ea typeface="Cambria Math"/>
                                </a:rPr>
                              </m:ctrlPr>
                            </m:radPr>
                            <m:deg/>
                            <m:e>
                              <m:r>
                                <a:rPr lang="en-US" sz="1400" b="0" i="1" smtClean="0">
                                  <a:latin typeface="Cambria Math"/>
                                  <a:ea typeface="Cambria Math"/>
                                </a:rPr>
                                <m:t>2</m:t>
                              </m:r>
                            </m:e>
                          </m:rad>
                        </m:num>
                        <m:den>
                          <m:r>
                            <a:rPr lang="en-US" sz="1400" b="0" i="1" smtClean="0">
                              <a:latin typeface="Cambria Math"/>
                              <a:ea typeface="Cambria Math"/>
                            </a:rPr>
                            <m:t>3</m:t>
                          </m:r>
                        </m:den>
                      </m:f>
                    </m:oMath>
                  </m:oMathPara>
                </a14:m>
                <a:endParaRPr lang="en-GB" sz="1400" dirty="0"/>
              </a:p>
            </p:txBody>
          </p:sp>
        </mc:Choice>
        <mc:Fallback xmlns="">
          <p:sp>
            <p:nvSpPr>
              <p:cNvPr id="58" name="TextBox 57"/>
              <p:cNvSpPr txBox="1">
                <a:spLocks noRot="1" noChangeAspect="1" noMove="1" noResize="1" noEditPoints="1" noAdjustHandles="1" noChangeArrowheads="1" noChangeShapeType="1" noTextEdit="1"/>
              </p:cNvSpPr>
              <p:nvPr/>
            </p:nvSpPr>
            <p:spPr>
              <a:xfrm>
                <a:off x="3817917" y="1777342"/>
                <a:ext cx="1799112" cy="554126"/>
              </a:xfrm>
              <a:prstGeom prst="rect">
                <a:avLst/>
              </a:prstGeom>
              <a:blipFill>
                <a:blip r:embed="rId10"/>
                <a:stretch>
                  <a:fillRect/>
                </a:stretch>
              </a:blipFill>
              <a:ln w="25400">
                <a:noFill/>
              </a:ln>
            </p:spPr>
            <p:txBody>
              <a:bodyPr/>
              <a:lstStyle/>
              <a:p>
                <a:r>
                  <a:rPr lang="en-GB">
                    <a:noFill/>
                  </a:rPr>
                  <a:t> </a:t>
                </a:r>
              </a:p>
            </p:txBody>
          </p:sp>
        </mc:Fallback>
      </mc:AlternateContent>
      <p:grpSp>
        <p:nvGrpSpPr>
          <p:cNvPr id="64" name="Group 63"/>
          <p:cNvGrpSpPr/>
          <p:nvPr/>
        </p:nvGrpSpPr>
        <p:grpSpPr>
          <a:xfrm>
            <a:off x="7525988" y="2082140"/>
            <a:ext cx="152400" cy="152400"/>
            <a:chOff x="5105400" y="5029200"/>
            <a:chExt cx="152400" cy="152400"/>
          </a:xfrm>
        </p:grpSpPr>
        <p:cxnSp>
          <p:nvCxnSpPr>
            <p:cNvPr id="65" name="Straight Connector 64"/>
            <p:cNvCxnSpPr/>
            <p:nvPr/>
          </p:nvCxnSpPr>
          <p:spPr>
            <a:xfrm>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5105400" y="50292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p:cNvCxnSpPr/>
          <p:nvPr/>
        </p:nvCxnSpPr>
        <p:spPr>
          <a:xfrm rot="16200000">
            <a:off x="7062851" y="2216728"/>
            <a:ext cx="1091540" cy="0"/>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7643522" y="1999979"/>
            <a:ext cx="1196161" cy="276999"/>
          </a:xfrm>
          <a:prstGeom prst="rect">
            <a:avLst/>
          </a:prstGeom>
          <a:noFill/>
        </p:spPr>
        <p:txBody>
          <a:bodyPr wrap="none" rtlCol="0">
            <a:spAutoFit/>
          </a:bodyPr>
          <a:lstStyle/>
          <a:p>
            <a:r>
              <a:rPr lang="en-US" sz="1200" b="1" dirty="0">
                <a:solidFill>
                  <a:srgbClr val="0000FF"/>
                </a:solidFill>
                <a:latin typeface="Comic Sans MS" panose="030F0702030302020204" pitchFamily="66" charset="0"/>
              </a:rPr>
              <a:t>(</a:t>
            </a:r>
            <a:r>
              <a:rPr lang="en-US" sz="1200" b="1" baseline="30000" dirty="0">
                <a:solidFill>
                  <a:srgbClr val="0000FF"/>
                </a:solidFill>
                <a:latin typeface="Comic Sans MS" panose="030F0702030302020204" pitchFamily="66" charset="0"/>
              </a:rPr>
              <a:t>2a√2</a:t>
            </a:r>
            <a:r>
              <a:rPr lang="en-US" sz="1200" b="1" dirty="0">
                <a:solidFill>
                  <a:srgbClr val="0000FF"/>
                </a:solidFill>
                <a:latin typeface="Comic Sans MS" panose="030F0702030302020204" pitchFamily="66" charset="0"/>
              </a:rPr>
              <a:t>/</a:t>
            </a:r>
            <a:r>
              <a:rPr lang="en-US" sz="1200" b="1" baseline="-25000" dirty="0">
                <a:solidFill>
                  <a:srgbClr val="0000FF"/>
                </a:solidFill>
                <a:latin typeface="Comic Sans MS" panose="030F0702030302020204" pitchFamily="66" charset="0"/>
              </a:rPr>
              <a:t>3</a:t>
            </a:r>
            <a:r>
              <a:rPr lang="en-US" sz="1200" b="1" dirty="0">
                <a:solidFill>
                  <a:srgbClr val="0000FF"/>
                </a:solidFill>
                <a:latin typeface="Comic Sans MS" panose="030F0702030302020204" pitchFamily="66" charset="0"/>
              </a:rPr>
              <a:t>,0.615)</a:t>
            </a:r>
            <a:endParaRPr lang="en-GB" sz="1200" b="1" dirty="0">
              <a:solidFill>
                <a:srgbClr val="0000FF"/>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96" name="TextBox 95"/>
              <p:cNvSpPr txBox="1"/>
              <p:nvPr/>
            </p:nvSpPr>
            <p:spPr>
              <a:xfrm>
                <a:off x="4332514" y="2438399"/>
                <a:ext cx="746743" cy="5107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tx1"/>
                          </a:solidFill>
                          <a:latin typeface="Cambria Math"/>
                          <a:ea typeface="Cambria Math"/>
                        </a:rPr>
                        <m:t>𝜃</m:t>
                      </m:r>
                      <m:r>
                        <a:rPr lang="en-US" sz="1600" b="0" i="1" smtClean="0">
                          <a:solidFill>
                            <a:schemeClr val="tx1"/>
                          </a:solidFill>
                          <a:latin typeface="Cambria Math"/>
                          <a:ea typeface="Cambria Math"/>
                        </a:rPr>
                        <m:t>=</m:t>
                      </m:r>
                      <m:f>
                        <m:fPr>
                          <m:ctrlPr>
                            <a:rPr lang="en-US" sz="1600" b="0" i="1" smtClean="0">
                              <a:solidFill>
                                <a:schemeClr val="tx1"/>
                              </a:solidFill>
                              <a:latin typeface="Cambria Math" panose="02040503050406030204" pitchFamily="18" charset="0"/>
                              <a:ea typeface="Cambria Math"/>
                            </a:rPr>
                          </m:ctrlPr>
                        </m:fPr>
                        <m:num>
                          <m:r>
                            <a:rPr lang="en-US" sz="1600" b="0" i="1" smtClean="0">
                              <a:solidFill>
                                <a:schemeClr val="tx1"/>
                              </a:solidFill>
                              <a:latin typeface="Cambria Math"/>
                              <a:ea typeface="Cambria Math"/>
                            </a:rPr>
                            <m:t>𝜋</m:t>
                          </m:r>
                        </m:num>
                        <m:den>
                          <m:r>
                            <a:rPr lang="en-US" sz="1600" b="0" i="1" smtClean="0">
                              <a:solidFill>
                                <a:schemeClr val="tx1"/>
                              </a:solidFill>
                              <a:latin typeface="Cambria Math"/>
                              <a:ea typeface="Cambria Math"/>
                            </a:rPr>
                            <m:t>2</m:t>
                          </m:r>
                        </m:den>
                      </m:f>
                    </m:oMath>
                  </m:oMathPara>
                </a14:m>
                <a:endParaRPr lang="en-GB" sz="1600" dirty="0">
                  <a:solidFill>
                    <a:schemeClr val="tx1"/>
                  </a:solidFill>
                </a:endParaRPr>
              </a:p>
            </p:txBody>
          </p:sp>
        </mc:Choice>
        <mc:Fallback xmlns="">
          <p:sp>
            <p:nvSpPr>
              <p:cNvPr id="96" name="TextBox 95"/>
              <p:cNvSpPr txBox="1">
                <a:spLocks noRot="1" noChangeAspect="1" noMove="1" noResize="1" noEditPoints="1" noAdjustHandles="1" noChangeArrowheads="1" noChangeShapeType="1" noTextEdit="1"/>
              </p:cNvSpPr>
              <p:nvPr/>
            </p:nvSpPr>
            <p:spPr>
              <a:xfrm>
                <a:off x="4332514" y="2438399"/>
                <a:ext cx="746743" cy="510781"/>
              </a:xfrm>
              <a:prstGeom prst="rect">
                <a:avLst/>
              </a:prstGeom>
              <a:blipFill>
                <a:blip r:embed="rId11"/>
                <a:stretch>
                  <a:fillRect b="-3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4259283" y="2969820"/>
                <a:ext cx="857248" cy="5365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𝑥</m:t>
                      </m:r>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4</m:t>
                          </m:r>
                          <m:r>
                            <a:rPr lang="en-US" sz="1400" b="0" i="1" smtClean="0">
                              <a:latin typeface="Cambria Math"/>
                            </a:rPr>
                            <m:t>𝑎</m:t>
                          </m:r>
                        </m:num>
                        <m:den>
                          <m:r>
                            <a:rPr lang="en-US" sz="1400" b="0" i="1" smtClean="0">
                              <a:latin typeface="Cambria Math"/>
                            </a:rPr>
                            <m:t>3</m:t>
                          </m:r>
                          <m:rad>
                            <m:radPr>
                              <m:degHide m:val="on"/>
                              <m:ctrlPr>
                                <a:rPr lang="en-US" sz="1400" b="0" i="1" smtClean="0">
                                  <a:latin typeface="Cambria Math" panose="02040503050406030204" pitchFamily="18" charset="0"/>
                                </a:rPr>
                              </m:ctrlPr>
                            </m:radPr>
                            <m:deg/>
                            <m:e>
                              <m:r>
                                <a:rPr lang="en-US" sz="1400" b="0" i="1" smtClean="0">
                                  <a:latin typeface="Cambria Math"/>
                                </a:rPr>
                                <m:t>3</m:t>
                              </m:r>
                            </m:e>
                          </m:rad>
                        </m:den>
                      </m:f>
                    </m:oMath>
                  </m:oMathPara>
                </a14:m>
                <a:endParaRPr lang="en-GB" sz="1400" dirty="0"/>
              </a:p>
            </p:txBody>
          </p:sp>
        </mc:Choice>
        <mc:Fallback xmlns="">
          <p:sp>
            <p:nvSpPr>
              <p:cNvPr id="45" name="TextBox 44"/>
              <p:cNvSpPr txBox="1">
                <a:spLocks noRot="1" noChangeAspect="1" noMove="1" noResize="1" noEditPoints="1" noAdjustHandles="1" noChangeArrowheads="1" noChangeShapeType="1" noTextEdit="1"/>
              </p:cNvSpPr>
              <p:nvPr/>
            </p:nvSpPr>
            <p:spPr>
              <a:xfrm>
                <a:off x="4259283" y="2969820"/>
                <a:ext cx="857248" cy="536557"/>
              </a:xfrm>
              <a:prstGeom prst="rect">
                <a:avLst/>
              </a:prstGeom>
              <a:blipFill>
                <a:blip r:embed="rId12"/>
                <a:stretch>
                  <a:fillRect b="-11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4707577" y="4202876"/>
                <a:ext cx="1014893"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𝑥</m:t>
                      </m:r>
                      <m:r>
                        <a:rPr lang="en-GB" sz="1400" b="0" i="1" smtClean="0">
                          <a:latin typeface="Cambria Math"/>
                        </a:rPr>
                        <m:t>=</m:t>
                      </m:r>
                      <m:r>
                        <a:rPr lang="en-GB" sz="1400" b="0" i="1" smtClean="0">
                          <a:latin typeface="Cambria Math"/>
                        </a:rPr>
                        <m:t>𝑟𝑐𝑜𝑠</m:t>
                      </m:r>
                      <m:r>
                        <a:rPr lang="en-GB" sz="1400" b="0" i="1" smtClean="0">
                          <a:latin typeface="Cambria Math"/>
                          <a:ea typeface="Cambria Math"/>
                        </a:rPr>
                        <m:t>𝜃</m:t>
                      </m:r>
                    </m:oMath>
                  </m:oMathPara>
                </a14:m>
                <a:endParaRPr lang="en-GB" sz="1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4707577" y="4202876"/>
                <a:ext cx="1014893" cy="307777"/>
              </a:xfrm>
              <a:prstGeom prst="rect">
                <a:avLst/>
              </a:prstGeom>
              <a:blipFill>
                <a:blip r:embed="rId13"/>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4467102" y="4636324"/>
                <a:ext cx="1295400" cy="53655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r>
                            <a:rPr lang="en-US" sz="1400" i="1">
                              <a:latin typeface="Cambria Math"/>
                            </a:rPr>
                            <m:t>4</m:t>
                          </m:r>
                          <m:r>
                            <a:rPr lang="en-US" sz="1400" i="1">
                              <a:latin typeface="Cambria Math"/>
                            </a:rPr>
                            <m:t>𝑎</m:t>
                          </m:r>
                        </m:num>
                        <m:den>
                          <m:r>
                            <a:rPr lang="en-US" sz="1400" i="1">
                              <a:latin typeface="Cambria Math"/>
                            </a:rPr>
                            <m:t>3</m:t>
                          </m:r>
                          <m:rad>
                            <m:radPr>
                              <m:degHide m:val="on"/>
                              <m:ctrlPr>
                                <a:rPr lang="en-US" sz="1400" i="1">
                                  <a:latin typeface="Cambria Math" panose="02040503050406030204" pitchFamily="18" charset="0"/>
                                </a:rPr>
                              </m:ctrlPr>
                            </m:radPr>
                            <m:deg/>
                            <m:e>
                              <m:r>
                                <a:rPr lang="en-US" sz="1400" i="1">
                                  <a:latin typeface="Cambria Math"/>
                                </a:rPr>
                                <m:t>3</m:t>
                              </m:r>
                            </m:e>
                          </m:rad>
                        </m:den>
                      </m:f>
                      <m:r>
                        <a:rPr lang="en-GB" sz="1400" b="0" i="1" smtClean="0">
                          <a:latin typeface="Cambria Math"/>
                        </a:rPr>
                        <m:t>=</m:t>
                      </m:r>
                      <m:r>
                        <a:rPr lang="en-GB" sz="1400" b="0" i="1" smtClean="0">
                          <a:latin typeface="Cambria Math"/>
                        </a:rPr>
                        <m:t>𝑟𝑐𝑜𝑠</m:t>
                      </m:r>
                      <m:r>
                        <a:rPr lang="en-GB" sz="1400" b="0" i="1" smtClean="0">
                          <a:latin typeface="Cambria Math"/>
                          <a:ea typeface="Cambria Math"/>
                        </a:rPr>
                        <m:t>𝜃</m:t>
                      </m:r>
                    </m:oMath>
                  </m:oMathPara>
                </a14:m>
                <a:endParaRPr lang="en-GB" sz="1400" dirty="0"/>
              </a:p>
            </p:txBody>
          </p:sp>
        </mc:Choice>
        <mc:Fallback xmlns="">
          <p:sp>
            <p:nvSpPr>
              <p:cNvPr id="47" name="TextBox 46"/>
              <p:cNvSpPr txBox="1">
                <a:spLocks noRot="1" noChangeAspect="1" noMove="1" noResize="1" noEditPoints="1" noAdjustHandles="1" noChangeArrowheads="1" noChangeShapeType="1" noTextEdit="1"/>
              </p:cNvSpPr>
              <p:nvPr/>
            </p:nvSpPr>
            <p:spPr>
              <a:xfrm>
                <a:off x="4467102" y="4636324"/>
                <a:ext cx="1295400" cy="536557"/>
              </a:xfrm>
              <a:prstGeom prst="rect">
                <a:avLst/>
              </a:prstGeom>
              <a:blipFill>
                <a:blip r:embed="rId14"/>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4114800" y="5257800"/>
                <a:ext cx="1233928" cy="53655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r>
                            <a:rPr lang="en-US" sz="1400" i="1">
                              <a:latin typeface="Cambria Math"/>
                            </a:rPr>
                            <m:t>4</m:t>
                          </m:r>
                          <m:r>
                            <a:rPr lang="en-US" sz="1400" i="1">
                              <a:latin typeface="Cambria Math"/>
                            </a:rPr>
                            <m:t>𝑎</m:t>
                          </m:r>
                        </m:num>
                        <m:den>
                          <m:r>
                            <a:rPr lang="en-US" sz="1400" i="1">
                              <a:latin typeface="Cambria Math"/>
                            </a:rPr>
                            <m:t>3</m:t>
                          </m:r>
                          <m:rad>
                            <m:radPr>
                              <m:degHide m:val="on"/>
                              <m:ctrlPr>
                                <a:rPr lang="en-US" sz="1400" i="1">
                                  <a:latin typeface="Cambria Math" panose="02040503050406030204" pitchFamily="18" charset="0"/>
                                </a:rPr>
                              </m:ctrlPr>
                            </m:radPr>
                            <m:deg/>
                            <m:e>
                              <m:r>
                                <a:rPr lang="en-US" sz="1400" i="1">
                                  <a:latin typeface="Cambria Math"/>
                                </a:rPr>
                                <m:t>3</m:t>
                              </m:r>
                            </m:e>
                          </m:rad>
                          <m:r>
                            <a:rPr lang="en-US" sz="1400" b="0" i="1" smtClean="0">
                              <a:latin typeface="Cambria Math"/>
                            </a:rPr>
                            <m:t>𝑐𝑜𝑠</m:t>
                          </m:r>
                          <m:r>
                            <a:rPr lang="en-US" sz="1400" b="0" i="1" smtClean="0">
                              <a:latin typeface="Cambria Math"/>
                              <a:ea typeface="Cambria Math"/>
                            </a:rPr>
                            <m:t>𝜃</m:t>
                          </m:r>
                        </m:den>
                      </m:f>
                      <m:r>
                        <a:rPr lang="en-GB" sz="1400" b="0" i="1" smtClean="0">
                          <a:latin typeface="Cambria Math"/>
                        </a:rPr>
                        <m:t>=</m:t>
                      </m:r>
                      <m:r>
                        <a:rPr lang="en-GB" sz="1400" b="0" i="1" smtClean="0">
                          <a:latin typeface="Cambria Math"/>
                        </a:rPr>
                        <m:t>𝑟</m:t>
                      </m:r>
                    </m:oMath>
                  </m:oMathPara>
                </a14:m>
                <a:endParaRPr lang="en-GB" sz="1400" dirty="0"/>
              </a:p>
            </p:txBody>
          </p:sp>
        </mc:Choice>
        <mc:Fallback xmlns="">
          <p:sp>
            <p:nvSpPr>
              <p:cNvPr id="48" name="TextBox 47"/>
              <p:cNvSpPr txBox="1">
                <a:spLocks noRot="1" noChangeAspect="1" noMove="1" noResize="1" noEditPoints="1" noAdjustHandles="1" noChangeArrowheads="1" noChangeShapeType="1" noTextEdit="1"/>
              </p:cNvSpPr>
              <p:nvPr/>
            </p:nvSpPr>
            <p:spPr>
              <a:xfrm>
                <a:off x="4114800" y="5257800"/>
                <a:ext cx="1233928" cy="536557"/>
              </a:xfrm>
              <a:prstGeom prst="rect">
                <a:avLst/>
              </a:prstGeom>
              <a:blipFill>
                <a:blip r:embed="rId15"/>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4588823" y="5879276"/>
                <a:ext cx="1513196" cy="53655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𝑟</m:t>
                      </m:r>
                      <m:r>
                        <a:rPr lang="en-US" sz="1400" b="0" i="1" smtClean="0">
                          <a:latin typeface="Cambria Math"/>
                        </a:rPr>
                        <m:t>=</m:t>
                      </m:r>
                      <m:f>
                        <m:fPr>
                          <m:ctrlPr>
                            <a:rPr lang="en-US" sz="1400" i="1" smtClean="0">
                              <a:latin typeface="Cambria Math" panose="02040503050406030204" pitchFamily="18" charset="0"/>
                            </a:rPr>
                          </m:ctrlPr>
                        </m:fPr>
                        <m:num>
                          <m:r>
                            <a:rPr lang="en-US" sz="1400" i="1">
                              <a:latin typeface="Cambria Math"/>
                            </a:rPr>
                            <m:t>4</m:t>
                          </m:r>
                          <m:r>
                            <a:rPr lang="en-US" sz="1400" i="1">
                              <a:latin typeface="Cambria Math"/>
                            </a:rPr>
                            <m:t>𝑎</m:t>
                          </m:r>
                        </m:num>
                        <m:den>
                          <m:r>
                            <a:rPr lang="en-US" sz="1400" i="1">
                              <a:latin typeface="Cambria Math"/>
                            </a:rPr>
                            <m:t>3</m:t>
                          </m:r>
                          <m:rad>
                            <m:radPr>
                              <m:degHide m:val="on"/>
                              <m:ctrlPr>
                                <a:rPr lang="en-US" sz="1400" i="1">
                                  <a:latin typeface="Cambria Math" panose="02040503050406030204" pitchFamily="18" charset="0"/>
                                </a:rPr>
                              </m:ctrlPr>
                            </m:radPr>
                            <m:deg/>
                            <m:e>
                              <m:r>
                                <a:rPr lang="en-US" sz="1400" i="1">
                                  <a:latin typeface="Cambria Math"/>
                                </a:rPr>
                                <m:t>3</m:t>
                              </m:r>
                            </m:e>
                          </m:rad>
                        </m:den>
                      </m:f>
                      <m:r>
                        <a:rPr lang="en-US" sz="1400" b="0" i="1" smtClean="0">
                          <a:latin typeface="Cambria Math"/>
                        </a:rPr>
                        <m:t>𝑠𝑒𝑐</m:t>
                      </m:r>
                      <m:r>
                        <a:rPr lang="en-US" sz="1400" b="0" i="1" smtClean="0">
                          <a:latin typeface="Cambria Math"/>
                          <a:ea typeface="Cambria Math"/>
                        </a:rPr>
                        <m:t>𝜃</m:t>
                      </m:r>
                    </m:oMath>
                  </m:oMathPara>
                </a14:m>
                <a:endParaRPr lang="en-GB" sz="1400" dirty="0"/>
              </a:p>
            </p:txBody>
          </p:sp>
        </mc:Choice>
        <mc:Fallback xmlns="">
          <p:sp>
            <p:nvSpPr>
              <p:cNvPr id="49" name="TextBox 48"/>
              <p:cNvSpPr txBox="1">
                <a:spLocks noRot="1" noChangeAspect="1" noMove="1" noResize="1" noEditPoints="1" noAdjustHandles="1" noChangeArrowheads="1" noChangeShapeType="1" noTextEdit="1"/>
              </p:cNvSpPr>
              <p:nvPr/>
            </p:nvSpPr>
            <p:spPr>
              <a:xfrm>
                <a:off x="4588823" y="5879276"/>
                <a:ext cx="1513196" cy="536557"/>
              </a:xfrm>
              <a:prstGeom prst="rect">
                <a:avLst/>
              </a:prstGeom>
              <a:blipFill>
                <a:blip r:embed="rId16"/>
                <a:stretch>
                  <a:fillRect b="-1136"/>
                </a:stretch>
              </a:blipFill>
              <a:ln w="25400">
                <a:noFill/>
              </a:ln>
            </p:spPr>
            <p:txBody>
              <a:bodyPr/>
              <a:lstStyle/>
              <a:p>
                <a:r>
                  <a:rPr lang="en-GB">
                    <a:noFill/>
                  </a:rPr>
                  <a:t> </a:t>
                </a:r>
              </a:p>
            </p:txBody>
          </p:sp>
        </mc:Fallback>
      </mc:AlternateContent>
      <p:sp>
        <p:nvSpPr>
          <p:cNvPr id="80" name="Arc 79"/>
          <p:cNvSpPr/>
          <p:nvPr/>
        </p:nvSpPr>
        <p:spPr>
          <a:xfrm>
            <a:off x="5486400" y="4343400"/>
            <a:ext cx="381000" cy="5334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1" name="TextBox 80"/>
          <p:cNvSpPr txBox="1"/>
          <p:nvPr/>
        </p:nvSpPr>
        <p:spPr>
          <a:xfrm>
            <a:off x="5867400" y="4419600"/>
            <a:ext cx="20574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Replace y with the expression we calculated</a:t>
            </a:r>
            <a:endParaRPr lang="en-GB" sz="1200" dirty="0">
              <a:solidFill>
                <a:srgbClr val="FF0000"/>
              </a:solidFill>
              <a:latin typeface="Comic Sans MS" panose="030F0702030302020204" pitchFamily="66" charset="0"/>
            </a:endParaRPr>
          </a:p>
        </p:txBody>
      </p:sp>
      <p:sp>
        <p:nvSpPr>
          <p:cNvPr id="82" name="TextBox 81"/>
          <p:cNvSpPr txBox="1"/>
          <p:nvPr/>
        </p:nvSpPr>
        <p:spPr>
          <a:xfrm>
            <a:off x="3581400" y="3733800"/>
            <a:ext cx="5277592"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Now use the link between x and r above to turn the equation into a polar form…</a:t>
            </a:r>
            <a:endParaRPr lang="en-GB" sz="1400" dirty="0">
              <a:solidFill>
                <a:srgbClr val="FF0000"/>
              </a:solidFill>
              <a:latin typeface="Comic Sans MS" panose="030F0702030302020204" pitchFamily="66" charset="0"/>
            </a:endParaRPr>
          </a:p>
        </p:txBody>
      </p:sp>
      <p:sp>
        <p:nvSpPr>
          <p:cNvPr id="83" name="Arc 82"/>
          <p:cNvSpPr/>
          <p:nvPr/>
        </p:nvSpPr>
        <p:spPr>
          <a:xfrm>
            <a:off x="5445826" y="4969822"/>
            <a:ext cx="361208" cy="587829"/>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4" name="TextBox 83"/>
          <p:cNvSpPr txBox="1"/>
          <p:nvPr/>
        </p:nvSpPr>
        <p:spPr>
          <a:xfrm>
            <a:off x="5719948" y="5098472"/>
            <a:ext cx="12954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Divide by sin</a:t>
            </a:r>
            <a:r>
              <a:rPr lang="el-GR" sz="1200" dirty="0">
                <a:solidFill>
                  <a:srgbClr val="FF0000"/>
                </a:solidFill>
                <a:latin typeface="Comic Sans MS" panose="030F0702030302020204" pitchFamily="66" charset="0"/>
              </a:rPr>
              <a:t>θ</a:t>
            </a:r>
            <a:endParaRPr lang="en-GB" sz="1200" dirty="0">
              <a:solidFill>
                <a:srgbClr val="FF0000"/>
              </a:solidFill>
              <a:latin typeface="Comic Sans MS" panose="030F0702030302020204" pitchFamily="66" charset="0"/>
            </a:endParaRPr>
          </a:p>
        </p:txBody>
      </p:sp>
      <p:sp>
        <p:nvSpPr>
          <p:cNvPr id="85" name="Arc 84"/>
          <p:cNvSpPr/>
          <p:nvPr/>
        </p:nvSpPr>
        <p:spPr>
          <a:xfrm>
            <a:off x="5765471" y="5626925"/>
            <a:ext cx="381000" cy="5334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6" name="TextBox 85"/>
          <p:cNvSpPr txBox="1"/>
          <p:nvPr/>
        </p:nvSpPr>
        <p:spPr>
          <a:xfrm>
            <a:off x="6146471" y="5779325"/>
            <a:ext cx="15240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Alternative form…</a:t>
            </a:r>
            <a:endParaRPr lang="en-GB" sz="1200" dirty="0">
              <a:solidFill>
                <a:srgbClr val="FF0000"/>
              </a:solidFill>
              <a:latin typeface="Comic Sans MS" panose="030F0702030302020204" pitchFamily="66" charset="0"/>
            </a:endParaRPr>
          </a:p>
        </p:txBody>
      </p:sp>
      <p:sp>
        <p:nvSpPr>
          <p:cNvPr id="87" name="Rectangle 86"/>
          <p:cNvSpPr/>
          <p:nvPr/>
        </p:nvSpPr>
        <p:spPr>
          <a:xfrm>
            <a:off x="4771902" y="4279075"/>
            <a:ext cx="152400" cy="22860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p:cNvSpPr/>
          <p:nvPr/>
        </p:nvSpPr>
        <p:spPr>
          <a:xfrm>
            <a:off x="4531426" y="4648200"/>
            <a:ext cx="457200" cy="53340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9" name="Straight Connector 88"/>
          <p:cNvCxnSpPr/>
          <p:nvPr/>
        </p:nvCxnSpPr>
        <p:spPr>
          <a:xfrm rot="16200000">
            <a:off x="5730835" y="2986645"/>
            <a:ext cx="1091540" cy="0"/>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0" name="TextBox 89"/>
              <p:cNvSpPr txBox="1"/>
              <p:nvPr/>
            </p:nvSpPr>
            <p:spPr>
              <a:xfrm>
                <a:off x="5839072" y="1907722"/>
                <a:ext cx="694806" cy="4615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1" i="1" smtClean="0">
                          <a:solidFill>
                            <a:srgbClr val="0000FF"/>
                          </a:solidFill>
                          <a:latin typeface="Cambria Math"/>
                          <a:ea typeface="Cambria Math"/>
                        </a:rPr>
                        <m:t>𝜽</m:t>
                      </m:r>
                      <m:r>
                        <a:rPr lang="en-US" sz="1400" b="1" i="1" smtClean="0">
                          <a:solidFill>
                            <a:srgbClr val="0000FF"/>
                          </a:solidFill>
                          <a:latin typeface="Cambria Math"/>
                          <a:ea typeface="Cambria Math"/>
                        </a:rPr>
                        <m:t>=</m:t>
                      </m:r>
                      <m:f>
                        <m:fPr>
                          <m:ctrlPr>
                            <a:rPr lang="en-US" sz="1400" b="1" i="1" smtClean="0">
                              <a:solidFill>
                                <a:srgbClr val="0000FF"/>
                              </a:solidFill>
                              <a:latin typeface="Cambria Math" panose="02040503050406030204" pitchFamily="18" charset="0"/>
                              <a:ea typeface="Cambria Math"/>
                            </a:rPr>
                          </m:ctrlPr>
                        </m:fPr>
                        <m:num>
                          <m:r>
                            <a:rPr lang="en-US" sz="1400" b="1" i="1" smtClean="0">
                              <a:solidFill>
                                <a:srgbClr val="0000FF"/>
                              </a:solidFill>
                              <a:latin typeface="Cambria Math"/>
                              <a:ea typeface="Cambria Math"/>
                            </a:rPr>
                            <m:t>𝝅</m:t>
                          </m:r>
                        </m:num>
                        <m:den>
                          <m:r>
                            <a:rPr lang="en-US" sz="1400" b="1" i="1" smtClean="0">
                              <a:solidFill>
                                <a:srgbClr val="0000FF"/>
                              </a:solidFill>
                              <a:latin typeface="Cambria Math"/>
                              <a:ea typeface="Cambria Math"/>
                            </a:rPr>
                            <m:t>𝟐</m:t>
                          </m:r>
                        </m:den>
                      </m:f>
                    </m:oMath>
                  </m:oMathPara>
                </a14:m>
                <a:endParaRPr lang="en-GB" sz="1400" b="1" dirty="0">
                  <a:solidFill>
                    <a:srgbClr val="0000FF"/>
                  </a:solidFill>
                </a:endParaRPr>
              </a:p>
            </p:txBody>
          </p:sp>
        </mc:Choice>
        <mc:Fallback xmlns="">
          <p:sp>
            <p:nvSpPr>
              <p:cNvPr id="90" name="TextBox 89"/>
              <p:cNvSpPr txBox="1">
                <a:spLocks noRot="1" noChangeAspect="1" noMove="1" noResize="1" noEditPoints="1" noAdjustHandles="1" noChangeArrowheads="1" noChangeShapeType="1" noTextEdit="1"/>
              </p:cNvSpPr>
              <p:nvPr/>
            </p:nvSpPr>
            <p:spPr>
              <a:xfrm>
                <a:off x="5839072" y="1907722"/>
                <a:ext cx="694806" cy="461537"/>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1" name="TextBox 90"/>
              <p:cNvSpPr txBox="1"/>
              <p:nvPr/>
            </p:nvSpPr>
            <p:spPr>
              <a:xfrm>
                <a:off x="7523926" y="2336470"/>
                <a:ext cx="1513196" cy="53655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1" i="1" smtClean="0">
                          <a:solidFill>
                            <a:srgbClr val="0000FF"/>
                          </a:solidFill>
                          <a:latin typeface="Cambria Math"/>
                        </a:rPr>
                        <m:t>𝒓</m:t>
                      </m:r>
                      <m:r>
                        <a:rPr lang="en-US" sz="1400" b="1" i="1" smtClean="0">
                          <a:solidFill>
                            <a:srgbClr val="0000FF"/>
                          </a:solidFill>
                          <a:latin typeface="Cambria Math"/>
                        </a:rPr>
                        <m:t>=</m:t>
                      </m:r>
                      <m:f>
                        <m:fPr>
                          <m:ctrlPr>
                            <a:rPr lang="en-US" sz="1400" b="1" i="1" smtClean="0">
                              <a:solidFill>
                                <a:srgbClr val="0000FF"/>
                              </a:solidFill>
                              <a:latin typeface="Cambria Math" panose="02040503050406030204" pitchFamily="18" charset="0"/>
                            </a:rPr>
                          </m:ctrlPr>
                        </m:fPr>
                        <m:num>
                          <m:r>
                            <a:rPr lang="en-US" sz="1400" b="1" i="1">
                              <a:solidFill>
                                <a:srgbClr val="0000FF"/>
                              </a:solidFill>
                              <a:latin typeface="Cambria Math"/>
                            </a:rPr>
                            <m:t>𝟒</m:t>
                          </m:r>
                          <m:r>
                            <a:rPr lang="en-US" sz="1400" b="1" i="1">
                              <a:solidFill>
                                <a:srgbClr val="0000FF"/>
                              </a:solidFill>
                              <a:latin typeface="Cambria Math"/>
                            </a:rPr>
                            <m:t>𝒂</m:t>
                          </m:r>
                        </m:num>
                        <m:den>
                          <m:r>
                            <a:rPr lang="en-US" sz="1400" b="1" i="1">
                              <a:solidFill>
                                <a:srgbClr val="0000FF"/>
                              </a:solidFill>
                              <a:latin typeface="Cambria Math"/>
                            </a:rPr>
                            <m:t>𝟑</m:t>
                          </m:r>
                          <m:rad>
                            <m:radPr>
                              <m:degHide m:val="on"/>
                              <m:ctrlPr>
                                <a:rPr lang="en-US" sz="1400" b="1" i="1">
                                  <a:solidFill>
                                    <a:srgbClr val="0000FF"/>
                                  </a:solidFill>
                                  <a:latin typeface="Cambria Math" panose="02040503050406030204" pitchFamily="18" charset="0"/>
                                </a:rPr>
                              </m:ctrlPr>
                            </m:radPr>
                            <m:deg/>
                            <m:e>
                              <m:r>
                                <a:rPr lang="en-US" sz="1400" b="1" i="1">
                                  <a:solidFill>
                                    <a:srgbClr val="0000FF"/>
                                  </a:solidFill>
                                  <a:latin typeface="Cambria Math"/>
                                </a:rPr>
                                <m:t>𝟑</m:t>
                              </m:r>
                            </m:e>
                          </m:rad>
                        </m:den>
                      </m:f>
                      <m:r>
                        <a:rPr lang="en-US" sz="1400" b="1" i="1" smtClean="0">
                          <a:solidFill>
                            <a:srgbClr val="0000FF"/>
                          </a:solidFill>
                          <a:latin typeface="Cambria Math"/>
                        </a:rPr>
                        <m:t>𝒔𝒆𝒄</m:t>
                      </m:r>
                      <m:r>
                        <a:rPr lang="en-US" sz="1400" b="1" i="1" smtClean="0">
                          <a:solidFill>
                            <a:srgbClr val="0000FF"/>
                          </a:solidFill>
                          <a:latin typeface="Cambria Math"/>
                          <a:ea typeface="Cambria Math"/>
                        </a:rPr>
                        <m:t>𝜽</m:t>
                      </m:r>
                    </m:oMath>
                  </m:oMathPara>
                </a14:m>
                <a:endParaRPr lang="en-GB" sz="1400" b="1" dirty="0">
                  <a:solidFill>
                    <a:srgbClr val="0000FF"/>
                  </a:solidFill>
                </a:endParaRPr>
              </a:p>
            </p:txBody>
          </p:sp>
        </mc:Choice>
        <mc:Fallback xmlns="">
          <p:sp>
            <p:nvSpPr>
              <p:cNvPr id="91" name="TextBox 90"/>
              <p:cNvSpPr txBox="1">
                <a:spLocks noRot="1" noChangeAspect="1" noMove="1" noResize="1" noEditPoints="1" noAdjustHandles="1" noChangeArrowheads="1" noChangeShapeType="1" noTextEdit="1"/>
              </p:cNvSpPr>
              <p:nvPr/>
            </p:nvSpPr>
            <p:spPr>
              <a:xfrm>
                <a:off x="7523926" y="2336470"/>
                <a:ext cx="1513196" cy="536557"/>
              </a:xfrm>
              <a:prstGeom prst="rect">
                <a:avLst/>
              </a:prstGeom>
              <a:blipFill>
                <a:blip r:embed="rId18"/>
                <a:stretch>
                  <a:fillRect b="-1136"/>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2" name="TextBox 91"/>
              <p:cNvSpPr txBox="1"/>
              <p:nvPr/>
            </p:nvSpPr>
            <p:spPr>
              <a:xfrm>
                <a:off x="4064330" y="3003468"/>
                <a:ext cx="1513196" cy="53655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𝑟</m:t>
                      </m:r>
                      <m:r>
                        <a:rPr lang="en-US" sz="1400" b="0" i="1" smtClean="0">
                          <a:latin typeface="Cambria Math"/>
                        </a:rPr>
                        <m:t>=</m:t>
                      </m:r>
                      <m:f>
                        <m:fPr>
                          <m:ctrlPr>
                            <a:rPr lang="en-US" sz="1400" i="1" smtClean="0">
                              <a:latin typeface="Cambria Math" panose="02040503050406030204" pitchFamily="18" charset="0"/>
                            </a:rPr>
                          </m:ctrlPr>
                        </m:fPr>
                        <m:num>
                          <m:r>
                            <a:rPr lang="en-US" sz="1400" i="1">
                              <a:latin typeface="Cambria Math"/>
                            </a:rPr>
                            <m:t>4</m:t>
                          </m:r>
                          <m:r>
                            <a:rPr lang="en-US" sz="1400" i="1">
                              <a:latin typeface="Cambria Math"/>
                            </a:rPr>
                            <m:t>𝑎</m:t>
                          </m:r>
                        </m:num>
                        <m:den>
                          <m:r>
                            <a:rPr lang="en-US" sz="1400" i="1">
                              <a:latin typeface="Cambria Math"/>
                            </a:rPr>
                            <m:t>3</m:t>
                          </m:r>
                          <m:rad>
                            <m:radPr>
                              <m:degHide m:val="on"/>
                              <m:ctrlPr>
                                <a:rPr lang="en-US" sz="1400" i="1">
                                  <a:latin typeface="Cambria Math" panose="02040503050406030204" pitchFamily="18" charset="0"/>
                                </a:rPr>
                              </m:ctrlPr>
                            </m:radPr>
                            <m:deg/>
                            <m:e>
                              <m:r>
                                <a:rPr lang="en-US" sz="1400" i="1">
                                  <a:latin typeface="Cambria Math"/>
                                </a:rPr>
                                <m:t>3</m:t>
                              </m:r>
                            </m:e>
                          </m:rad>
                        </m:den>
                      </m:f>
                      <m:r>
                        <a:rPr lang="en-US" sz="1400" b="0" i="1" smtClean="0">
                          <a:latin typeface="Cambria Math"/>
                        </a:rPr>
                        <m:t>𝑠𝑒𝑐</m:t>
                      </m:r>
                      <m:r>
                        <a:rPr lang="en-US" sz="1400" b="0" i="1" smtClean="0">
                          <a:latin typeface="Cambria Math"/>
                          <a:ea typeface="Cambria Math"/>
                        </a:rPr>
                        <m:t>𝜃</m:t>
                      </m:r>
                    </m:oMath>
                  </m:oMathPara>
                </a14:m>
                <a:endParaRPr lang="en-GB" sz="1400" dirty="0"/>
              </a:p>
            </p:txBody>
          </p:sp>
        </mc:Choice>
        <mc:Fallback xmlns="">
          <p:sp>
            <p:nvSpPr>
              <p:cNvPr id="92" name="TextBox 91"/>
              <p:cNvSpPr txBox="1">
                <a:spLocks noRot="1" noChangeAspect="1" noMove="1" noResize="1" noEditPoints="1" noAdjustHandles="1" noChangeArrowheads="1" noChangeShapeType="1" noTextEdit="1"/>
              </p:cNvSpPr>
              <p:nvPr/>
            </p:nvSpPr>
            <p:spPr>
              <a:xfrm>
                <a:off x="4064330" y="3003468"/>
                <a:ext cx="1513196" cy="536557"/>
              </a:xfrm>
              <a:prstGeom prst="rect">
                <a:avLst/>
              </a:prstGeom>
              <a:blipFill>
                <a:blip r:embed="rId19"/>
                <a:stretch>
                  <a:fillRect/>
                </a:stretch>
              </a:blipFill>
              <a:ln w="25400">
                <a:noFill/>
              </a:ln>
            </p:spPr>
            <p:txBody>
              <a:bodyPr/>
              <a:lstStyle/>
              <a:p>
                <a:r>
                  <a:rPr lang="en-GB">
                    <a:noFill/>
                  </a:rPr>
                  <a:t> </a:t>
                </a:r>
              </a:p>
            </p:txBody>
          </p:sp>
        </mc:Fallback>
      </mc:AlternateContent>
      <p:sp>
        <p:nvSpPr>
          <p:cNvPr id="93" name="Rectangle 92"/>
          <p:cNvSpPr/>
          <p:nvPr/>
        </p:nvSpPr>
        <p:spPr>
          <a:xfrm>
            <a:off x="4232563" y="2378033"/>
            <a:ext cx="1123207" cy="122019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p:cNvSpPr/>
          <p:nvPr/>
        </p:nvSpPr>
        <p:spPr>
          <a:xfrm>
            <a:off x="4327566" y="2983675"/>
            <a:ext cx="766948" cy="53340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タイトル 1">
            <a:extLst>
              <a:ext uri="{FF2B5EF4-FFF2-40B4-BE49-F238E27FC236}">
                <a16:creationId xmlns:a16="http://schemas.microsoft.com/office/drawing/2014/main" id="{69DF951B-CB59-4400-855A-BAE5A90083C6}"/>
              </a:ext>
            </a:extLst>
          </p:cNvPr>
          <p:cNvSpPr>
            <a:spLocks noGrp="1"/>
          </p:cNvSpPr>
          <p:nvPr>
            <p:ph type="title"/>
          </p:nvPr>
        </p:nvSpPr>
        <p:spPr>
          <a:xfrm>
            <a:off x="628650" y="304281"/>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50" name="テキスト ボックス 49">
            <a:extLst>
              <a:ext uri="{FF2B5EF4-FFF2-40B4-BE49-F238E27FC236}">
                <a16:creationId xmlns:a16="http://schemas.microsoft.com/office/drawing/2014/main" id="{27C5EECE-3158-4395-976B-6683D28F2F80}"/>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5D</a:t>
            </a:r>
            <a:endParaRPr lang="en-GB" dirty="0">
              <a:latin typeface="Comic Sans MS" panose="030F0702030302020204" pitchFamily="66" charset="0"/>
            </a:endParaRPr>
          </a:p>
        </p:txBody>
      </p:sp>
    </p:spTree>
    <p:extLst>
      <p:ext uri="{BB962C8B-B14F-4D97-AF65-F5344CB8AC3E}">
        <p14:creationId xmlns:p14="http://schemas.microsoft.com/office/powerpoint/2010/main" val="358833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linds(horizontal)">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mph" presetSubtype="2" fill="hold" nodeType="clickEffect">
                                  <p:stCondLst>
                                    <p:cond delay="0"/>
                                  </p:stCondLst>
                                  <p:childTnLst>
                                    <p:animClr clrSpc="rgb" dir="cw">
                                      <p:cBhvr>
                                        <p:cTn id="11" dur="500" fill="hold"/>
                                        <p:tgtEl>
                                          <p:spTgt spid="30"/>
                                        </p:tgtEl>
                                        <p:attrNameLst>
                                          <p:attrName>fillcolor</p:attrName>
                                        </p:attrNameLst>
                                      </p:cBhvr>
                                      <p:to>
                                        <a:srgbClr val="66CCFF"/>
                                      </p:to>
                                    </p:animClr>
                                    <p:set>
                                      <p:cBhvr>
                                        <p:cTn id="12" dur="500" fill="hold"/>
                                        <p:tgtEl>
                                          <p:spTgt spid="30"/>
                                        </p:tgtEl>
                                        <p:attrNameLst>
                                          <p:attrName>fill.type</p:attrName>
                                        </p:attrNameLst>
                                      </p:cBhvr>
                                      <p:to>
                                        <p:strVal val="solid"/>
                                      </p:to>
                                    </p:set>
                                    <p:set>
                                      <p:cBhvr>
                                        <p:cTn id="13" dur="500" fill="hold"/>
                                        <p:tgtEl>
                                          <p:spTgt spid="30"/>
                                        </p:tgtEl>
                                        <p:attrNameLst>
                                          <p:attrName>fill.on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blinds(horizontal)">
                                      <p:cBhvr>
                                        <p:cTn id="18" dur="500"/>
                                        <p:tgtEl>
                                          <p:spTgt spid="4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mph" presetSubtype="2" fill="hold" nodeType="clickEffect">
                                  <p:stCondLst>
                                    <p:cond delay="0"/>
                                  </p:stCondLst>
                                  <p:childTnLst>
                                    <p:animClr clrSpc="rgb" dir="cw">
                                      <p:cBhvr>
                                        <p:cTn id="22" dur="500" fill="hold"/>
                                        <p:tgtEl>
                                          <p:spTgt spid="30"/>
                                        </p:tgtEl>
                                        <p:attrNameLst>
                                          <p:attrName>fillcolor</p:attrName>
                                        </p:attrNameLst>
                                      </p:cBhvr>
                                      <p:to>
                                        <a:schemeClr val="bg1"/>
                                      </p:to>
                                    </p:animClr>
                                    <p:set>
                                      <p:cBhvr>
                                        <p:cTn id="23" dur="500" fill="hold"/>
                                        <p:tgtEl>
                                          <p:spTgt spid="30"/>
                                        </p:tgtEl>
                                        <p:attrNameLst>
                                          <p:attrName>fill.type</p:attrName>
                                        </p:attrNameLst>
                                      </p:cBhvr>
                                      <p:to>
                                        <p:strVal val="solid"/>
                                      </p:to>
                                    </p:set>
                                    <p:set>
                                      <p:cBhvr>
                                        <p:cTn id="24" dur="500" fill="hold"/>
                                        <p:tgtEl>
                                          <p:spTgt spid="30"/>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80"/>
                                        </p:tgtEl>
                                        <p:attrNameLst>
                                          <p:attrName>style.visibility</p:attrName>
                                        </p:attrNameLst>
                                      </p:cBhvr>
                                      <p:to>
                                        <p:strVal val="visible"/>
                                      </p:to>
                                    </p:set>
                                    <p:animEffect transition="in" filter="blinds(horizontal)">
                                      <p:cBhvr>
                                        <p:cTn id="29" dur="500"/>
                                        <p:tgtEl>
                                          <p:spTgt spid="80"/>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blinds(horizontal)">
                                      <p:cBhvr>
                                        <p:cTn id="34" dur="500"/>
                                        <p:tgtEl>
                                          <p:spTgt spid="81"/>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blinds(horizontal)">
                                      <p:cBhvr>
                                        <p:cTn id="39" dur="500"/>
                                        <p:tgtEl>
                                          <p:spTgt spid="47"/>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87"/>
                                        </p:tgtEl>
                                        <p:attrNameLst>
                                          <p:attrName>style.visibility</p:attrName>
                                        </p:attrNameLst>
                                      </p:cBhvr>
                                      <p:to>
                                        <p:strVal val="visible"/>
                                      </p:to>
                                    </p:set>
                                    <p:animEffect transition="in" filter="blinds(horizontal)">
                                      <p:cBhvr>
                                        <p:cTn id="44" dur="500"/>
                                        <p:tgtEl>
                                          <p:spTgt spid="87"/>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blinds(horizontal)">
                                      <p:cBhvr>
                                        <p:cTn id="49" dur="500"/>
                                        <p:tgtEl>
                                          <p:spTgt spid="88"/>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94"/>
                                        </p:tgtEl>
                                        <p:attrNameLst>
                                          <p:attrName>style.visibility</p:attrName>
                                        </p:attrNameLst>
                                      </p:cBhvr>
                                      <p:to>
                                        <p:strVal val="visible"/>
                                      </p:to>
                                    </p:set>
                                    <p:animEffect transition="in" filter="blinds(horizontal)">
                                      <p:cBhvr>
                                        <p:cTn id="54" dur="500"/>
                                        <p:tgtEl>
                                          <p:spTgt spid="94"/>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xit" presetSubtype="10" fill="hold" grpId="1" nodeType="clickEffect">
                                  <p:stCondLst>
                                    <p:cond delay="0"/>
                                  </p:stCondLst>
                                  <p:childTnLst>
                                    <p:animEffect transition="out" filter="blinds(horizontal)">
                                      <p:cBhvr>
                                        <p:cTn id="58" dur="500"/>
                                        <p:tgtEl>
                                          <p:spTgt spid="87"/>
                                        </p:tgtEl>
                                      </p:cBhvr>
                                    </p:animEffect>
                                    <p:set>
                                      <p:cBhvr>
                                        <p:cTn id="59" dur="1" fill="hold">
                                          <p:stCondLst>
                                            <p:cond delay="499"/>
                                          </p:stCondLst>
                                        </p:cTn>
                                        <p:tgtEl>
                                          <p:spTgt spid="87"/>
                                        </p:tgtEl>
                                        <p:attrNameLst>
                                          <p:attrName>style.visibility</p:attrName>
                                        </p:attrNameLst>
                                      </p:cBhvr>
                                      <p:to>
                                        <p:strVal val="hidden"/>
                                      </p:to>
                                    </p:set>
                                  </p:childTnLst>
                                </p:cTn>
                              </p:par>
                              <p:par>
                                <p:cTn id="60" presetID="3" presetClass="exit" presetSubtype="10" fill="hold" grpId="1" nodeType="withEffect">
                                  <p:stCondLst>
                                    <p:cond delay="0"/>
                                  </p:stCondLst>
                                  <p:childTnLst>
                                    <p:animEffect transition="out" filter="blinds(horizontal)">
                                      <p:cBhvr>
                                        <p:cTn id="61" dur="500"/>
                                        <p:tgtEl>
                                          <p:spTgt spid="88"/>
                                        </p:tgtEl>
                                      </p:cBhvr>
                                    </p:animEffect>
                                    <p:set>
                                      <p:cBhvr>
                                        <p:cTn id="62" dur="1" fill="hold">
                                          <p:stCondLst>
                                            <p:cond delay="499"/>
                                          </p:stCondLst>
                                        </p:cTn>
                                        <p:tgtEl>
                                          <p:spTgt spid="88"/>
                                        </p:tgtEl>
                                        <p:attrNameLst>
                                          <p:attrName>style.visibility</p:attrName>
                                        </p:attrNameLst>
                                      </p:cBhvr>
                                      <p:to>
                                        <p:strVal val="hidden"/>
                                      </p:to>
                                    </p:set>
                                  </p:childTnLst>
                                </p:cTn>
                              </p:par>
                              <p:par>
                                <p:cTn id="63" presetID="3" presetClass="exit" presetSubtype="10" fill="hold" grpId="1" nodeType="withEffect">
                                  <p:stCondLst>
                                    <p:cond delay="0"/>
                                  </p:stCondLst>
                                  <p:childTnLst>
                                    <p:animEffect transition="out" filter="blinds(horizontal)">
                                      <p:cBhvr>
                                        <p:cTn id="64" dur="500"/>
                                        <p:tgtEl>
                                          <p:spTgt spid="94"/>
                                        </p:tgtEl>
                                      </p:cBhvr>
                                    </p:animEffect>
                                    <p:set>
                                      <p:cBhvr>
                                        <p:cTn id="65" dur="1" fill="hold">
                                          <p:stCondLst>
                                            <p:cond delay="499"/>
                                          </p:stCondLst>
                                        </p:cTn>
                                        <p:tgtEl>
                                          <p:spTgt spid="94"/>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83"/>
                                        </p:tgtEl>
                                        <p:attrNameLst>
                                          <p:attrName>style.visibility</p:attrName>
                                        </p:attrNameLst>
                                      </p:cBhvr>
                                      <p:to>
                                        <p:strVal val="visible"/>
                                      </p:to>
                                    </p:set>
                                    <p:animEffect transition="in" filter="blinds(horizontal)">
                                      <p:cBhvr>
                                        <p:cTn id="70" dur="500"/>
                                        <p:tgtEl>
                                          <p:spTgt spid="83"/>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blinds(horizontal)">
                                      <p:cBhvr>
                                        <p:cTn id="75" dur="500"/>
                                        <p:tgtEl>
                                          <p:spTgt spid="84"/>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blinds(horizontal)">
                                      <p:cBhvr>
                                        <p:cTn id="80" dur="500"/>
                                        <p:tgtEl>
                                          <p:spTgt spid="48"/>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85"/>
                                        </p:tgtEl>
                                        <p:attrNameLst>
                                          <p:attrName>style.visibility</p:attrName>
                                        </p:attrNameLst>
                                      </p:cBhvr>
                                      <p:to>
                                        <p:strVal val="visible"/>
                                      </p:to>
                                    </p:set>
                                    <p:animEffect transition="in" filter="blinds(horizontal)">
                                      <p:cBhvr>
                                        <p:cTn id="85" dur="500"/>
                                        <p:tgtEl>
                                          <p:spTgt spid="85"/>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86"/>
                                        </p:tgtEl>
                                        <p:attrNameLst>
                                          <p:attrName>style.visibility</p:attrName>
                                        </p:attrNameLst>
                                      </p:cBhvr>
                                      <p:to>
                                        <p:strVal val="visible"/>
                                      </p:to>
                                    </p:set>
                                    <p:animEffect transition="in" filter="blinds(horizontal)">
                                      <p:cBhvr>
                                        <p:cTn id="90" dur="500"/>
                                        <p:tgtEl>
                                          <p:spTgt spid="86"/>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blinds(horizontal)">
                                      <p:cBhvr>
                                        <p:cTn id="95" dur="500"/>
                                        <p:tgtEl>
                                          <p:spTgt spid="49"/>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xit" presetSubtype="10" fill="hold" grpId="0" nodeType="clickEffect">
                                  <p:stCondLst>
                                    <p:cond delay="0"/>
                                  </p:stCondLst>
                                  <p:childTnLst>
                                    <p:animEffect transition="out" filter="blinds(horizontal)">
                                      <p:cBhvr>
                                        <p:cTn id="99" dur="500"/>
                                        <p:tgtEl>
                                          <p:spTgt spid="45"/>
                                        </p:tgtEl>
                                      </p:cBhvr>
                                    </p:animEffect>
                                    <p:set>
                                      <p:cBhvr>
                                        <p:cTn id="100" dur="1" fill="hold">
                                          <p:stCondLst>
                                            <p:cond delay="499"/>
                                          </p:stCondLst>
                                        </p:cTn>
                                        <p:tgtEl>
                                          <p:spTgt spid="45"/>
                                        </p:tgtEl>
                                        <p:attrNameLst>
                                          <p:attrName>style.visibility</p:attrName>
                                        </p:attrNameLst>
                                      </p:cBhvr>
                                      <p:to>
                                        <p:strVal val="hidden"/>
                                      </p:to>
                                    </p:set>
                                  </p:childTnLst>
                                </p:cTn>
                              </p:par>
                              <p:par>
                                <p:cTn id="101" presetID="3" presetClass="entr" presetSubtype="10" fill="hold" grpId="0" nodeType="withEffect">
                                  <p:stCondLst>
                                    <p:cond delay="0"/>
                                  </p:stCondLst>
                                  <p:childTnLst>
                                    <p:set>
                                      <p:cBhvr>
                                        <p:cTn id="102" dur="1" fill="hold">
                                          <p:stCondLst>
                                            <p:cond delay="0"/>
                                          </p:stCondLst>
                                        </p:cTn>
                                        <p:tgtEl>
                                          <p:spTgt spid="92"/>
                                        </p:tgtEl>
                                        <p:attrNameLst>
                                          <p:attrName>style.visibility</p:attrName>
                                        </p:attrNameLst>
                                      </p:cBhvr>
                                      <p:to>
                                        <p:strVal val="visible"/>
                                      </p:to>
                                    </p:set>
                                    <p:animEffect transition="in" filter="blinds(horizontal)">
                                      <p:cBhvr>
                                        <p:cTn id="103" dur="500"/>
                                        <p:tgtEl>
                                          <p:spTgt spid="92"/>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93"/>
                                        </p:tgtEl>
                                        <p:attrNameLst>
                                          <p:attrName>style.visibility</p:attrName>
                                        </p:attrNameLst>
                                      </p:cBhvr>
                                      <p:to>
                                        <p:strVal val="visible"/>
                                      </p:to>
                                    </p:set>
                                    <p:animEffect transition="in" filter="blinds(horizontal)">
                                      <p:cBhvr>
                                        <p:cTn id="108" dur="500"/>
                                        <p:tgtEl>
                                          <p:spTgt spid="93"/>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xit" presetSubtype="10" fill="hold" nodeType="clickEffect">
                                  <p:stCondLst>
                                    <p:cond delay="0"/>
                                  </p:stCondLst>
                                  <p:childTnLst>
                                    <p:animEffect transition="out" filter="blinds(horizontal)">
                                      <p:cBhvr>
                                        <p:cTn id="112" dur="500"/>
                                        <p:tgtEl>
                                          <p:spTgt spid="64"/>
                                        </p:tgtEl>
                                      </p:cBhvr>
                                    </p:animEffect>
                                    <p:set>
                                      <p:cBhvr>
                                        <p:cTn id="113" dur="1" fill="hold">
                                          <p:stCondLst>
                                            <p:cond delay="499"/>
                                          </p:stCondLst>
                                        </p:cTn>
                                        <p:tgtEl>
                                          <p:spTgt spid="64"/>
                                        </p:tgtEl>
                                        <p:attrNameLst>
                                          <p:attrName>style.visibility</p:attrName>
                                        </p:attrNameLst>
                                      </p:cBhvr>
                                      <p:to>
                                        <p:strVal val="hidden"/>
                                      </p:to>
                                    </p:set>
                                  </p:childTnLst>
                                </p:cTn>
                              </p:par>
                              <p:par>
                                <p:cTn id="114" presetID="3" presetClass="exit" presetSubtype="10" fill="hold" grpId="0" nodeType="withEffect">
                                  <p:stCondLst>
                                    <p:cond delay="0"/>
                                  </p:stCondLst>
                                  <p:childTnLst>
                                    <p:animEffect transition="out" filter="blinds(horizontal)">
                                      <p:cBhvr>
                                        <p:cTn id="115" dur="500"/>
                                        <p:tgtEl>
                                          <p:spTgt spid="68"/>
                                        </p:tgtEl>
                                      </p:cBhvr>
                                    </p:animEffect>
                                    <p:set>
                                      <p:cBhvr>
                                        <p:cTn id="116" dur="1" fill="hold">
                                          <p:stCondLst>
                                            <p:cond delay="499"/>
                                          </p:stCondLst>
                                        </p:cTn>
                                        <p:tgtEl>
                                          <p:spTgt spid="68"/>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3" presetClass="entr" presetSubtype="10" fill="hold" nodeType="click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blinds(horizontal)">
                                      <p:cBhvr>
                                        <p:cTn id="121" dur="500"/>
                                        <p:tgtEl>
                                          <p:spTgt spid="89"/>
                                        </p:tgtEl>
                                      </p:cBhvr>
                                    </p:animEffect>
                                  </p:childTnLst>
                                </p:cTn>
                              </p:par>
                              <p:par>
                                <p:cTn id="122" presetID="3" presetClass="entr" presetSubtype="10" fill="hold" grpId="0" nodeType="withEffect">
                                  <p:stCondLst>
                                    <p:cond delay="0"/>
                                  </p:stCondLst>
                                  <p:childTnLst>
                                    <p:set>
                                      <p:cBhvr>
                                        <p:cTn id="123" dur="1" fill="hold">
                                          <p:stCondLst>
                                            <p:cond delay="0"/>
                                          </p:stCondLst>
                                        </p:cTn>
                                        <p:tgtEl>
                                          <p:spTgt spid="90"/>
                                        </p:tgtEl>
                                        <p:attrNameLst>
                                          <p:attrName>style.visibility</p:attrName>
                                        </p:attrNameLst>
                                      </p:cBhvr>
                                      <p:to>
                                        <p:strVal val="visible"/>
                                      </p:to>
                                    </p:set>
                                    <p:animEffect transition="in" filter="blinds(horizontal)">
                                      <p:cBhvr>
                                        <p:cTn id="124" dur="500"/>
                                        <p:tgtEl>
                                          <p:spTgt spid="90"/>
                                        </p:tgtEl>
                                      </p:cBhvr>
                                    </p:animEffect>
                                  </p:childTnLst>
                                </p:cTn>
                              </p:par>
                              <p:par>
                                <p:cTn id="125" presetID="3" presetClass="entr" presetSubtype="10" fill="hold" grpId="0" nodeType="withEffect">
                                  <p:stCondLst>
                                    <p:cond delay="0"/>
                                  </p:stCondLst>
                                  <p:childTnLst>
                                    <p:set>
                                      <p:cBhvr>
                                        <p:cTn id="126" dur="1" fill="hold">
                                          <p:stCondLst>
                                            <p:cond delay="0"/>
                                          </p:stCondLst>
                                        </p:cTn>
                                        <p:tgtEl>
                                          <p:spTgt spid="91"/>
                                        </p:tgtEl>
                                        <p:attrNameLst>
                                          <p:attrName>style.visibility</p:attrName>
                                        </p:attrNameLst>
                                      </p:cBhvr>
                                      <p:to>
                                        <p:strVal val="visible"/>
                                      </p:to>
                                    </p:set>
                                    <p:animEffect transition="in" filter="blinds(horizontal)">
                                      <p:cBhvr>
                                        <p:cTn id="127"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45" grpId="0"/>
      <p:bldP spid="46" grpId="0"/>
      <p:bldP spid="47" grpId="0"/>
      <p:bldP spid="48" grpId="0"/>
      <p:bldP spid="49" grpId="0"/>
      <p:bldP spid="80" grpId="0" animBg="1"/>
      <p:bldP spid="81" grpId="0"/>
      <p:bldP spid="82" grpId="0"/>
      <p:bldP spid="83" grpId="0" animBg="1"/>
      <p:bldP spid="84" grpId="0"/>
      <p:bldP spid="85" grpId="0" animBg="1"/>
      <p:bldP spid="86" grpId="0"/>
      <p:bldP spid="87" grpId="0" animBg="1"/>
      <p:bldP spid="87" grpId="1" animBg="1"/>
      <p:bldP spid="88" grpId="0" animBg="1"/>
      <p:bldP spid="88" grpId="1" animBg="1"/>
      <p:bldP spid="90" grpId="0"/>
      <p:bldP spid="91" grpId="0"/>
      <p:bldP spid="92" grpId="0"/>
      <p:bldP spid="93" grpId="0" animBg="1"/>
      <p:bldP spid="94" grpId="0" animBg="1"/>
      <p:bldP spid="94" grpId="1"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3429000" cy="4525963"/>
          </a:xfrm>
        </p:spPr>
        <p:txBody>
          <a:bodyPr>
            <a:normAutofit lnSpcReduction="10000"/>
          </a:bodyPr>
          <a:lstStyle/>
          <a:p>
            <a:pPr marL="0" indent="0" algn="ctr">
              <a:buNone/>
            </a:pPr>
            <a:r>
              <a:rPr lang="en-GB" sz="1400" b="1" dirty="0">
                <a:latin typeface="Comic Sans MS" panose="030F0702030302020204" pitchFamily="66" charset="0"/>
              </a:rPr>
              <a:t>You can use the Polar equation to find tangents to a curve that are parallel or perpendicular to the original line</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Prove that for:</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r = (p + </a:t>
            </a:r>
            <a:r>
              <a:rPr lang="en-US" sz="1400" dirty="0" err="1">
                <a:latin typeface="Comic Sans MS" panose="030F0702030302020204" pitchFamily="66" charset="0"/>
              </a:rPr>
              <a:t>qcos</a:t>
            </a:r>
            <a:r>
              <a:rPr lang="el-GR" sz="1400" dirty="0">
                <a:latin typeface="Comic Sans MS" panose="030F0702030302020204" pitchFamily="66" charset="0"/>
              </a:rPr>
              <a:t>θ</a:t>
            </a:r>
            <a:r>
              <a:rPr lang="en-US" sz="1400" dirty="0">
                <a:latin typeface="Comic Sans MS" panose="030F0702030302020204" pitchFamily="66" charset="0"/>
              </a:rPr>
              <a:t>),    p and q both &gt; 0 and  p ≥ q</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to have a ‘dimple’, p &lt; 2q and also</a:t>
            </a:r>
          </a:p>
          <a:p>
            <a:pPr marL="0" indent="0" algn="ctr">
              <a:buNone/>
            </a:pPr>
            <a:r>
              <a:rPr lang="en-US" sz="1400" dirty="0">
                <a:latin typeface="Comic Sans MS" panose="030F0702030302020204" pitchFamily="66" charset="0"/>
              </a:rPr>
              <a:t>p ≥ q.</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(so q ≤ p &lt; 2q)</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sym typeface="Wingdings" panose="05000000000000000000" pitchFamily="2" charset="2"/>
              </a:rPr>
              <a:t> We can use the ideas we have just seen for finding tangents here…</a:t>
            </a:r>
            <a:endParaRPr lang="en-GB" sz="1400" dirty="0">
              <a:latin typeface="Comic Sans MS" panose="030F0702030302020204" pitchFamily="66" charset="0"/>
            </a:endParaRPr>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634" t="13646" r="1373" b="14343"/>
          <a:stretch/>
        </p:blipFill>
        <p:spPr bwMode="auto">
          <a:xfrm>
            <a:off x="3886200" y="1371600"/>
            <a:ext cx="2743200" cy="1681316"/>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643" t="14319" r="1747" b="13865"/>
          <a:stretch/>
        </p:blipFill>
        <p:spPr bwMode="auto">
          <a:xfrm>
            <a:off x="3886200" y="4876800"/>
            <a:ext cx="2743200" cy="1683657"/>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301" t="14481" r="1383" b="13455"/>
          <a:stretch/>
        </p:blipFill>
        <p:spPr bwMode="auto">
          <a:xfrm>
            <a:off x="3886200" y="3124200"/>
            <a:ext cx="2743200" cy="167679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mc:AlternateContent xmlns:mc="http://schemas.openxmlformats.org/markup-compatibility/2006" xmlns:a14="http://schemas.microsoft.com/office/drawing/2010/main">
        <mc:Choice Requires="a14">
          <p:sp>
            <p:nvSpPr>
              <p:cNvPr id="17" name="TextBox 16"/>
              <p:cNvSpPr txBox="1"/>
              <p:nvPr/>
            </p:nvSpPr>
            <p:spPr>
              <a:xfrm>
                <a:off x="1371599" y="16824"/>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𝑑𝑦</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1371599" y="16824"/>
                <a:ext cx="768992" cy="501356"/>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029199" y="11875"/>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𝑑𝑥</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029199" y="11875"/>
                <a:ext cx="768992" cy="501356"/>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p:cxnSp>
        <p:nvCxnSpPr>
          <p:cNvPr id="19" name="Straight Arrow Connector 18"/>
          <p:cNvCxnSpPr/>
          <p:nvPr/>
        </p:nvCxnSpPr>
        <p:spPr>
          <a:xfrm>
            <a:off x="2133599" y="245424"/>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2590799" y="93024"/>
                <a:ext cx="2371162"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𝑷𝒂𝒓𝒂𝒍𝒍𝒆𝒍</m:t>
                      </m:r>
                      <m:r>
                        <a:rPr lang="en-GB" sz="1400" b="0"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590799" y="93024"/>
                <a:ext cx="2371162" cy="307777"/>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p:cxnSp>
        <p:nvCxnSpPr>
          <p:cNvPr id="21" name="Straight Arrow Connector 20"/>
          <p:cNvCxnSpPr/>
          <p:nvPr/>
        </p:nvCxnSpPr>
        <p:spPr>
          <a:xfrm>
            <a:off x="5791199" y="240475"/>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8012343" y="482930"/>
                <a:ext cx="113165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𝑥</m:t>
                      </m:r>
                      <m:r>
                        <a:rPr lang="en-GB" sz="1600" b="0" i="1" smtClean="0">
                          <a:latin typeface="Cambria Math"/>
                        </a:rPr>
                        <m:t>=</m:t>
                      </m:r>
                      <m:r>
                        <a:rPr lang="en-GB" sz="1600" b="0" i="1" smtClean="0">
                          <a:latin typeface="Cambria Math"/>
                        </a:rPr>
                        <m:t>𝑟𝑐𝑜𝑠</m:t>
                      </m:r>
                      <m:r>
                        <a:rPr lang="en-GB" sz="1600" b="0" i="1" smtClean="0">
                          <a:latin typeface="Cambria Math"/>
                          <a:ea typeface="Cambria Math"/>
                        </a:rPr>
                        <m:t>𝜃</m:t>
                      </m:r>
                    </m:oMath>
                  </m:oMathPara>
                </a14:m>
                <a:endParaRPr lang="en-GB" sz="1600" dirty="0"/>
              </a:p>
            </p:txBody>
          </p:sp>
        </mc:Choice>
        <mc:Fallback xmlns="">
          <p:sp>
            <p:nvSpPr>
              <p:cNvPr id="22" name="TextBox 21"/>
              <p:cNvSpPr txBox="1">
                <a:spLocks noRot="1" noChangeAspect="1" noMove="1" noResize="1" noEditPoints="1" noAdjustHandles="1" noChangeArrowheads="1" noChangeShapeType="1" noTextEdit="1"/>
              </p:cNvSpPr>
              <p:nvPr/>
            </p:nvSpPr>
            <p:spPr>
              <a:xfrm>
                <a:off x="8012343" y="482930"/>
                <a:ext cx="1131656" cy="338554"/>
              </a:xfrm>
              <a:prstGeom prst="rect">
                <a:avLst/>
              </a:prstGeom>
              <a:blipFill>
                <a:blip r:embed="rId8"/>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8029463" y="863930"/>
                <a:ext cx="111453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𝑦</m:t>
                      </m:r>
                      <m:r>
                        <a:rPr lang="en-GB" sz="1600" b="0" i="1" smtClean="0">
                          <a:latin typeface="Cambria Math"/>
                        </a:rPr>
                        <m:t>=</m:t>
                      </m:r>
                      <m:r>
                        <a:rPr lang="en-GB" sz="1600" b="0" i="1" smtClean="0">
                          <a:latin typeface="Cambria Math"/>
                        </a:rPr>
                        <m:t>𝑟𝑠𝑖𝑛</m:t>
                      </m:r>
                      <m:r>
                        <a:rPr lang="en-GB" sz="1600" b="0" i="1" smtClean="0">
                          <a:latin typeface="Cambria Math"/>
                          <a:ea typeface="Cambria Math"/>
                        </a:rPr>
                        <m:t>𝜃</m:t>
                      </m:r>
                    </m:oMath>
                  </m:oMathPara>
                </a14:m>
                <a:endParaRPr lang="en-GB" sz="1600" dirty="0"/>
              </a:p>
            </p:txBody>
          </p:sp>
        </mc:Choice>
        <mc:Fallback xmlns="">
          <p:sp>
            <p:nvSpPr>
              <p:cNvPr id="23" name="TextBox 22"/>
              <p:cNvSpPr txBox="1">
                <a:spLocks noRot="1" noChangeAspect="1" noMove="1" noResize="1" noEditPoints="1" noAdjustHandles="1" noChangeArrowheads="1" noChangeShapeType="1" noTextEdit="1"/>
              </p:cNvSpPr>
              <p:nvPr/>
            </p:nvSpPr>
            <p:spPr>
              <a:xfrm>
                <a:off x="8029463" y="863930"/>
                <a:ext cx="1114536" cy="338554"/>
              </a:xfrm>
              <a:prstGeom prst="rect">
                <a:avLst/>
              </a:prstGeom>
              <a:blipFill>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6248400" y="88075"/>
                <a:ext cx="2895600" cy="30777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𝑷𝒆𝒓𝒑𝒆𝒏𝒅𝒊𝒄𝒖𝒍𝒂𝒓</m:t>
                      </m:r>
                      <m:r>
                        <a:rPr lang="en-US" sz="1400" b="1"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6248400" y="88075"/>
                <a:ext cx="2895600" cy="307777"/>
              </a:xfrm>
              <a:prstGeom prst="rect">
                <a:avLst/>
              </a:prstGeom>
              <a:blipFill>
                <a:blip r:embed="rId10"/>
                <a:stretch>
                  <a:fillRect b="-3636"/>
                </a:stretch>
              </a:blipFill>
              <a:ln w="25400">
                <a:solidFill>
                  <a:schemeClr val="tx1"/>
                </a:solidFill>
              </a:ln>
            </p:spPr>
            <p:txBody>
              <a:bodyPr/>
              <a:lstStyle/>
              <a:p>
                <a:r>
                  <a:rPr lang="en-GB">
                    <a:noFill/>
                  </a:rPr>
                  <a:t> </a:t>
                </a:r>
              </a:p>
            </p:txBody>
          </p:sp>
        </mc:Fallback>
      </mc:AlternateContent>
      <p:cxnSp>
        <p:nvCxnSpPr>
          <p:cNvPr id="25" name="Straight Connector 24"/>
          <p:cNvCxnSpPr/>
          <p:nvPr/>
        </p:nvCxnSpPr>
        <p:spPr>
          <a:xfrm rot="16200000">
            <a:off x="4254830" y="2222170"/>
            <a:ext cx="1091540" cy="0"/>
          </a:xfrm>
          <a:prstGeom prst="line">
            <a:avLst/>
          </a:prstGeom>
          <a:ln w="1905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a:off x="5609177" y="2187665"/>
            <a:ext cx="1091540" cy="0"/>
          </a:xfrm>
          <a:prstGeom prst="line">
            <a:avLst/>
          </a:prstGeom>
          <a:ln w="1905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a:off x="5718446" y="3961831"/>
            <a:ext cx="1091540" cy="0"/>
          </a:xfrm>
          <a:prstGeom prst="line">
            <a:avLst/>
          </a:prstGeom>
          <a:ln w="1905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5157160" y="3709359"/>
            <a:ext cx="1437" cy="450311"/>
          </a:xfrm>
          <a:prstGeom prst="line">
            <a:avLst/>
          </a:prstGeom>
          <a:ln w="1905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5080958" y="4011284"/>
            <a:ext cx="0" cy="293298"/>
          </a:xfrm>
          <a:prstGeom prst="line">
            <a:avLst/>
          </a:prstGeom>
          <a:ln w="1905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078082" y="3594341"/>
            <a:ext cx="0" cy="293298"/>
          </a:xfrm>
          <a:prstGeom prst="line">
            <a:avLst/>
          </a:prstGeom>
          <a:ln w="1905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a:off x="5612054" y="5718743"/>
            <a:ext cx="1091540" cy="0"/>
          </a:xfrm>
          <a:prstGeom prst="line">
            <a:avLst/>
          </a:prstGeom>
          <a:ln w="1905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5138467" y="5794077"/>
            <a:ext cx="0" cy="293298"/>
          </a:xfrm>
          <a:prstGeom prst="line">
            <a:avLst/>
          </a:prstGeom>
          <a:ln w="1905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5135591" y="5377134"/>
            <a:ext cx="0" cy="293298"/>
          </a:xfrm>
          <a:prstGeom prst="line">
            <a:avLst/>
          </a:prstGeom>
          <a:ln w="19050">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934200" y="1828800"/>
            <a:ext cx="1984076" cy="830997"/>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If the graph is convex, there will be 2 tangents that are perpendicular to the initial line</a:t>
            </a:r>
          </a:p>
        </p:txBody>
      </p:sp>
      <p:sp>
        <p:nvSpPr>
          <p:cNvPr id="55" name="TextBox 54"/>
          <p:cNvSpPr txBox="1"/>
          <p:nvPr/>
        </p:nvSpPr>
        <p:spPr>
          <a:xfrm>
            <a:off x="6934200" y="3581400"/>
            <a:ext cx="1984076" cy="646331"/>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If the graph has a ‘dimple’, there will be 4 solutions</a:t>
            </a:r>
          </a:p>
        </p:txBody>
      </p:sp>
      <p:sp>
        <p:nvSpPr>
          <p:cNvPr id="56" name="TextBox 55"/>
          <p:cNvSpPr txBox="1"/>
          <p:nvPr/>
        </p:nvSpPr>
        <p:spPr>
          <a:xfrm>
            <a:off x="6934200" y="5181600"/>
            <a:ext cx="1984076" cy="1015663"/>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If the graph is a cardioid, there will be 3 solutions (the curve does not go vertical at the origin here)</a:t>
            </a:r>
          </a:p>
        </p:txBody>
      </p:sp>
      <p:sp>
        <p:nvSpPr>
          <p:cNvPr id="30" name="タイトル 1">
            <a:extLst>
              <a:ext uri="{FF2B5EF4-FFF2-40B4-BE49-F238E27FC236}">
                <a16:creationId xmlns:a16="http://schemas.microsoft.com/office/drawing/2014/main" id="{87A47157-B771-4ABE-86DB-F3C24A5D898D}"/>
              </a:ext>
            </a:extLst>
          </p:cNvPr>
          <p:cNvSpPr>
            <a:spLocks noGrp="1"/>
          </p:cNvSpPr>
          <p:nvPr>
            <p:ph type="title"/>
          </p:nvPr>
        </p:nvSpPr>
        <p:spPr>
          <a:xfrm>
            <a:off x="628650" y="304281"/>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31" name="テキスト ボックス 30">
            <a:extLst>
              <a:ext uri="{FF2B5EF4-FFF2-40B4-BE49-F238E27FC236}">
                <a16:creationId xmlns:a16="http://schemas.microsoft.com/office/drawing/2014/main" id="{E9FB7902-2623-4B2B-A8F8-7DF439DE0BB1}"/>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5D</a:t>
            </a:r>
            <a:endParaRPr lang="en-GB" dirty="0">
              <a:latin typeface="Comic Sans MS" panose="030F0702030302020204" pitchFamily="66" charset="0"/>
            </a:endParaRPr>
          </a:p>
        </p:txBody>
      </p:sp>
    </p:spTree>
    <p:extLst>
      <p:ext uri="{BB962C8B-B14F-4D97-AF65-F5344CB8AC3E}">
        <p14:creationId xmlns:p14="http://schemas.microsoft.com/office/powerpoint/2010/main" val="22969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blinds(horizontal)">
                                      <p:cBhvr>
                                        <p:cTn id="10" dur="500"/>
                                        <p:tgtEl>
                                          <p:spTgt spid="3">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Effect transition="in" filter="blinds(horizontal)">
                                      <p:cBhvr>
                                        <p:cTn id="15" dur="500"/>
                                        <p:tgtEl>
                                          <p:spTgt spid="3">
                                            <p:txEl>
                                              <p:pRg st="9" end="9"/>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11" end="11"/>
                                            </p:txEl>
                                          </p:spTgt>
                                        </p:tgtEl>
                                        <p:attrNameLst>
                                          <p:attrName>style.visibility</p:attrName>
                                        </p:attrNameLst>
                                      </p:cBhvr>
                                      <p:to>
                                        <p:strVal val="visible"/>
                                      </p:to>
                                    </p:set>
                                    <p:animEffect transition="in" filter="blinds(horizontal)">
                                      <p:cBhvr>
                                        <p:cTn id="20" dur="500"/>
                                        <p:tgtEl>
                                          <p:spTgt spid="3">
                                            <p:txEl>
                                              <p:pRg st="11" end="1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098"/>
                                        </p:tgtEl>
                                        <p:attrNameLst>
                                          <p:attrName>style.visibility</p:attrName>
                                        </p:attrNameLst>
                                      </p:cBhvr>
                                      <p:to>
                                        <p:strVal val="visible"/>
                                      </p:to>
                                    </p:set>
                                    <p:animEffect transition="in" filter="blinds(horizontal)">
                                      <p:cBhvr>
                                        <p:cTn id="25" dur="500"/>
                                        <p:tgtEl>
                                          <p:spTgt spid="409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100"/>
                                        </p:tgtEl>
                                        <p:attrNameLst>
                                          <p:attrName>style.visibility</p:attrName>
                                        </p:attrNameLst>
                                      </p:cBhvr>
                                      <p:to>
                                        <p:strVal val="visible"/>
                                      </p:to>
                                    </p:set>
                                    <p:animEffect transition="in" filter="blinds(horizontal)">
                                      <p:cBhvr>
                                        <p:cTn id="30" dur="500"/>
                                        <p:tgtEl>
                                          <p:spTgt spid="410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4099"/>
                                        </p:tgtEl>
                                        <p:attrNameLst>
                                          <p:attrName>style.visibility</p:attrName>
                                        </p:attrNameLst>
                                      </p:cBhvr>
                                      <p:to>
                                        <p:strVal val="visible"/>
                                      </p:to>
                                    </p:set>
                                    <p:animEffect transition="in" filter="blinds(horizontal)">
                                      <p:cBhvr>
                                        <p:cTn id="35" dur="500"/>
                                        <p:tgtEl>
                                          <p:spTgt spid="4099"/>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linds(horizont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blinds(horizontal)">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blinds(horizontal)">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blinds(horizontal)">
                                      <p:cBhvr>
                                        <p:cTn id="55" dur="500"/>
                                        <p:tgtEl>
                                          <p:spTgt spid="55"/>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blinds(horizontal)">
                                      <p:cBhvr>
                                        <p:cTn id="60" dur="500"/>
                                        <p:tgtEl>
                                          <p:spTgt spid="36"/>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blinds(horizontal)">
                                      <p:cBhvr>
                                        <p:cTn id="65" dur="500"/>
                                        <p:tgtEl>
                                          <p:spTgt spid="49"/>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blinds(horizontal)">
                                      <p:cBhvr>
                                        <p:cTn id="70" dur="500"/>
                                        <p:tgtEl>
                                          <p:spTgt spid="51"/>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nodeType="click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blinds(horizontal)">
                                      <p:cBhvr>
                                        <p:cTn id="75" dur="500"/>
                                        <p:tgtEl>
                                          <p:spTgt spid="50"/>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56"/>
                                        </p:tgtEl>
                                        <p:attrNameLst>
                                          <p:attrName>style.visibility</p:attrName>
                                        </p:attrNameLst>
                                      </p:cBhvr>
                                      <p:to>
                                        <p:strVal val="visible"/>
                                      </p:to>
                                    </p:set>
                                    <p:animEffect transition="in" filter="blinds(horizontal)">
                                      <p:cBhvr>
                                        <p:cTn id="80" dur="500"/>
                                        <p:tgtEl>
                                          <p:spTgt spid="56"/>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nodeType="click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blinds(horizontal)">
                                      <p:cBhvr>
                                        <p:cTn id="85" dur="500"/>
                                        <p:tgtEl>
                                          <p:spTgt spid="52"/>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nodeType="clickEffect">
                                  <p:stCondLst>
                                    <p:cond delay="0"/>
                                  </p:stCondLst>
                                  <p:childTnLst>
                                    <p:set>
                                      <p:cBhvr>
                                        <p:cTn id="89" dur="1" fill="hold">
                                          <p:stCondLst>
                                            <p:cond delay="0"/>
                                          </p:stCondLst>
                                        </p:cTn>
                                        <p:tgtEl>
                                          <p:spTgt spid="54"/>
                                        </p:tgtEl>
                                        <p:attrNameLst>
                                          <p:attrName>style.visibility</p:attrName>
                                        </p:attrNameLst>
                                      </p:cBhvr>
                                      <p:to>
                                        <p:strVal val="visible"/>
                                      </p:to>
                                    </p:set>
                                    <p:animEffect transition="in" filter="blinds(horizontal)">
                                      <p:cBhvr>
                                        <p:cTn id="90" dur="500"/>
                                        <p:tgtEl>
                                          <p:spTgt spid="54"/>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nodeType="clickEffect">
                                  <p:stCondLst>
                                    <p:cond delay="0"/>
                                  </p:stCondLst>
                                  <p:childTnLst>
                                    <p:set>
                                      <p:cBhvr>
                                        <p:cTn id="94" dur="1" fill="hold">
                                          <p:stCondLst>
                                            <p:cond delay="0"/>
                                          </p:stCondLst>
                                        </p:cTn>
                                        <p:tgtEl>
                                          <p:spTgt spid="53"/>
                                        </p:tgtEl>
                                        <p:attrNameLst>
                                          <p:attrName>style.visibility</p:attrName>
                                        </p:attrNameLst>
                                      </p:cBhvr>
                                      <p:to>
                                        <p:strVal val="visible"/>
                                      </p:to>
                                    </p:set>
                                    <p:animEffect transition="in" filter="blinds(horizontal)">
                                      <p:cBhvr>
                                        <p:cTn id="9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5" grpId="0"/>
      <p:bldP spid="56"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199"/>
            <a:ext cx="3429000" cy="5114925"/>
          </a:xfrm>
        </p:spPr>
        <p:txBody>
          <a:bodyPr>
            <a:normAutofit lnSpcReduction="10000"/>
          </a:bodyPr>
          <a:lstStyle/>
          <a:p>
            <a:pPr marL="0" indent="0" algn="ctr">
              <a:buNone/>
            </a:pPr>
            <a:r>
              <a:rPr lang="en-GB" sz="1400" b="1" dirty="0">
                <a:latin typeface="Comic Sans MS" panose="030F0702030302020204" pitchFamily="66" charset="0"/>
              </a:rPr>
              <a:t>You can use the Polar equation to find tangents to a curve that are parallel or perpendicular to the original line</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Prove that for:</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r = (p + </a:t>
            </a:r>
            <a:r>
              <a:rPr lang="en-US" sz="1400" dirty="0" err="1">
                <a:latin typeface="Comic Sans MS" panose="030F0702030302020204" pitchFamily="66" charset="0"/>
              </a:rPr>
              <a:t>qcos</a:t>
            </a:r>
            <a:r>
              <a:rPr lang="el-GR" sz="1400" dirty="0">
                <a:latin typeface="Comic Sans MS" panose="030F0702030302020204" pitchFamily="66" charset="0"/>
              </a:rPr>
              <a:t>θ</a:t>
            </a:r>
            <a:r>
              <a:rPr lang="en-US" sz="1400" dirty="0">
                <a:latin typeface="Comic Sans MS" panose="030F0702030302020204" pitchFamily="66" charset="0"/>
              </a:rPr>
              <a:t>),    p and q both &gt; 0 and  p ≥ q</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to have a ‘dimple’, p &lt; 2q and also</a:t>
            </a:r>
          </a:p>
          <a:p>
            <a:pPr marL="0" indent="0" algn="ctr">
              <a:buNone/>
            </a:pPr>
            <a:r>
              <a:rPr lang="en-US" sz="1400" dirty="0">
                <a:latin typeface="Comic Sans MS" panose="030F0702030302020204" pitchFamily="66" charset="0"/>
              </a:rPr>
              <a:t>p ≥ q.</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sym typeface="Wingdings" panose="05000000000000000000" pitchFamily="2" charset="2"/>
              </a:rPr>
              <a:t> We can find </a:t>
            </a:r>
            <a:r>
              <a:rPr lang="en-US" sz="1400" baseline="30000" dirty="0">
                <a:latin typeface="Comic Sans MS" panose="030F0702030302020204" pitchFamily="66" charset="0"/>
                <a:sym typeface="Wingdings" panose="05000000000000000000" pitchFamily="2" charset="2"/>
              </a:rPr>
              <a:t>dx</a:t>
            </a:r>
            <a:r>
              <a:rPr lang="en-US" sz="1400" dirty="0">
                <a:latin typeface="Comic Sans MS" panose="030F0702030302020204" pitchFamily="66" charset="0"/>
                <a:sym typeface="Wingdings" panose="05000000000000000000" pitchFamily="2" charset="2"/>
              </a:rPr>
              <a:t>/</a:t>
            </a:r>
            <a:r>
              <a:rPr lang="en-US" sz="1400" baseline="-25000" dirty="0">
                <a:latin typeface="Comic Sans MS" panose="030F0702030302020204" pitchFamily="66" charset="0"/>
                <a:sym typeface="Wingdings" panose="05000000000000000000" pitchFamily="2" charset="2"/>
              </a:rPr>
              <a:t>d</a:t>
            </a:r>
            <a:r>
              <a:rPr lang="el-GR" sz="1400" baseline="-25000" dirty="0">
                <a:latin typeface="Comic Sans MS" panose="030F0702030302020204" pitchFamily="66" charset="0"/>
                <a:sym typeface="Wingdings" panose="05000000000000000000" pitchFamily="2" charset="2"/>
              </a:rPr>
              <a:t>θ</a:t>
            </a:r>
            <a:r>
              <a:rPr lang="en-GB" sz="1400" baseline="-25000" dirty="0">
                <a:latin typeface="Comic Sans MS" panose="030F0702030302020204" pitchFamily="66" charset="0"/>
                <a:sym typeface="Wingdings" panose="05000000000000000000" pitchFamily="2" charset="2"/>
              </a:rPr>
              <a:t> </a:t>
            </a:r>
            <a:r>
              <a:rPr lang="en-GB" sz="1400" dirty="0">
                <a:latin typeface="Comic Sans MS" panose="030F0702030302020204" pitchFamily="66" charset="0"/>
                <a:sym typeface="Wingdings" panose="05000000000000000000" pitchFamily="2" charset="2"/>
              </a:rPr>
              <a:t>for the above curve, and set it equal to 0 (as we did previously)</a:t>
            </a:r>
          </a:p>
          <a:p>
            <a:pPr marL="0" indent="0" algn="ctr">
              <a:buNone/>
            </a:pPr>
            <a:endParaRPr lang="en-GB" sz="1400" dirty="0">
              <a:latin typeface="Comic Sans MS" panose="030F0702030302020204" pitchFamily="66" charset="0"/>
              <a:sym typeface="Wingdings" panose="05000000000000000000" pitchFamily="2" charset="2"/>
            </a:endParaRPr>
          </a:p>
          <a:p>
            <a:pPr marL="0" indent="0" algn="ctr">
              <a:buNone/>
            </a:pPr>
            <a:r>
              <a:rPr lang="en-GB" sz="1400" dirty="0">
                <a:latin typeface="Comic Sans MS" panose="030F0702030302020204" pitchFamily="66" charset="0"/>
                <a:sym typeface="Wingdings" panose="05000000000000000000" pitchFamily="2" charset="2"/>
              </a:rPr>
              <a:t> We can then consider the number of solutions, based on the sine or cos graphs – we need 4 for a ‘dimple’ to exist</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7" name="TextBox 16"/>
              <p:cNvSpPr txBox="1"/>
              <p:nvPr/>
            </p:nvSpPr>
            <p:spPr>
              <a:xfrm>
                <a:off x="1371599" y="16824"/>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𝑑𝑦</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1371599" y="16824"/>
                <a:ext cx="768992" cy="501356"/>
              </a:xfrm>
              <a:prstGeom prst="rect">
                <a:avLst/>
              </a:prstGeom>
              <a:blipFill>
                <a:blip r:embed="rId2"/>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029199" y="11875"/>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𝑑𝑥</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029199" y="11875"/>
                <a:ext cx="768992" cy="501356"/>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p:cxnSp>
        <p:nvCxnSpPr>
          <p:cNvPr id="19" name="Straight Arrow Connector 18"/>
          <p:cNvCxnSpPr/>
          <p:nvPr/>
        </p:nvCxnSpPr>
        <p:spPr>
          <a:xfrm>
            <a:off x="2133599" y="245424"/>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2590799" y="93024"/>
                <a:ext cx="2371162"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𝑷𝒂𝒓𝒂𝒍𝒍𝒆𝒍</m:t>
                      </m:r>
                      <m:r>
                        <a:rPr lang="en-GB" sz="1400" b="0"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590799" y="93024"/>
                <a:ext cx="2371162" cy="307777"/>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p:cxnSp>
        <p:nvCxnSpPr>
          <p:cNvPr id="21" name="Straight Arrow Connector 20"/>
          <p:cNvCxnSpPr/>
          <p:nvPr/>
        </p:nvCxnSpPr>
        <p:spPr>
          <a:xfrm>
            <a:off x="5791199" y="240475"/>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8012343" y="482930"/>
                <a:ext cx="113165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𝑥</m:t>
                      </m:r>
                      <m:r>
                        <a:rPr lang="en-GB" sz="1600" b="0" i="1" smtClean="0">
                          <a:latin typeface="Cambria Math"/>
                        </a:rPr>
                        <m:t>=</m:t>
                      </m:r>
                      <m:r>
                        <a:rPr lang="en-GB" sz="1600" b="0" i="1" smtClean="0">
                          <a:latin typeface="Cambria Math"/>
                        </a:rPr>
                        <m:t>𝑟𝑐𝑜𝑠</m:t>
                      </m:r>
                      <m:r>
                        <a:rPr lang="en-GB" sz="1600" b="0" i="1" smtClean="0">
                          <a:latin typeface="Cambria Math"/>
                          <a:ea typeface="Cambria Math"/>
                        </a:rPr>
                        <m:t>𝜃</m:t>
                      </m:r>
                    </m:oMath>
                  </m:oMathPara>
                </a14:m>
                <a:endParaRPr lang="en-GB" sz="1600" dirty="0"/>
              </a:p>
            </p:txBody>
          </p:sp>
        </mc:Choice>
        <mc:Fallback xmlns="">
          <p:sp>
            <p:nvSpPr>
              <p:cNvPr id="22" name="TextBox 21"/>
              <p:cNvSpPr txBox="1">
                <a:spLocks noRot="1" noChangeAspect="1" noMove="1" noResize="1" noEditPoints="1" noAdjustHandles="1" noChangeArrowheads="1" noChangeShapeType="1" noTextEdit="1"/>
              </p:cNvSpPr>
              <p:nvPr/>
            </p:nvSpPr>
            <p:spPr>
              <a:xfrm>
                <a:off x="8012343" y="482930"/>
                <a:ext cx="1131656" cy="338554"/>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8029463" y="863930"/>
                <a:ext cx="111453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𝑦</m:t>
                      </m:r>
                      <m:r>
                        <a:rPr lang="en-GB" sz="1600" b="0" i="1" smtClean="0">
                          <a:latin typeface="Cambria Math"/>
                        </a:rPr>
                        <m:t>=</m:t>
                      </m:r>
                      <m:r>
                        <a:rPr lang="en-GB" sz="1600" b="0" i="1" smtClean="0">
                          <a:latin typeface="Cambria Math"/>
                        </a:rPr>
                        <m:t>𝑟𝑠𝑖𝑛</m:t>
                      </m:r>
                      <m:r>
                        <a:rPr lang="en-GB" sz="1600" b="0" i="1" smtClean="0">
                          <a:latin typeface="Cambria Math"/>
                          <a:ea typeface="Cambria Math"/>
                        </a:rPr>
                        <m:t>𝜃</m:t>
                      </m:r>
                    </m:oMath>
                  </m:oMathPara>
                </a14:m>
                <a:endParaRPr lang="en-GB" sz="1600" dirty="0"/>
              </a:p>
            </p:txBody>
          </p:sp>
        </mc:Choice>
        <mc:Fallback xmlns="">
          <p:sp>
            <p:nvSpPr>
              <p:cNvPr id="23" name="TextBox 22"/>
              <p:cNvSpPr txBox="1">
                <a:spLocks noRot="1" noChangeAspect="1" noMove="1" noResize="1" noEditPoints="1" noAdjustHandles="1" noChangeArrowheads="1" noChangeShapeType="1" noTextEdit="1"/>
              </p:cNvSpPr>
              <p:nvPr/>
            </p:nvSpPr>
            <p:spPr>
              <a:xfrm>
                <a:off x="8029463" y="863930"/>
                <a:ext cx="1114536" cy="338554"/>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6248400" y="88075"/>
                <a:ext cx="2895600" cy="30777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𝑷𝒆𝒓𝒑𝒆𝒏𝒅𝒊𝒄𝒖𝒍𝒂𝒓</m:t>
                      </m:r>
                      <m:r>
                        <a:rPr lang="en-US" sz="1400" b="1"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6248400" y="88075"/>
                <a:ext cx="2895600" cy="307777"/>
              </a:xfrm>
              <a:prstGeom prst="rect">
                <a:avLst/>
              </a:prstGeom>
              <a:blipFill>
                <a:blip r:embed="rId7"/>
                <a:stretch>
                  <a:fillRect b="-3636"/>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962400" y="1600200"/>
                <a:ext cx="1014893"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𝑥</m:t>
                      </m:r>
                      <m:r>
                        <a:rPr lang="en-GB" sz="1400" b="0" i="1" smtClean="0">
                          <a:latin typeface="Cambria Math"/>
                        </a:rPr>
                        <m:t>=</m:t>
                      </m:r>
                      <m:r>
                        <a:rPr lang="en-GB" sz="1400" b="0" i="1" smtClean="0">
                          <a:latin typeface="Cambria Math"/>
                        </a:rPr>
                        <m:t>𝑟𝑐𝑜𝑠</m:t>
                      </m:r>
                      <m:r>
                        <a:rPr lang="en-GB" sz="1400" b="0" i="1" smtClean="0">
                          <a:latin typeface="Cambria Math"/>
                          <a:ea typeface="Cambria Math"/>
                        </a:rPr>
                        <m:t>𝜃</m:t>
                      </m:r>
                    </m:oMath>
                  </m:oMathPara>
                </a14:m>
                <a:endParaRPr lang="en-GB" sz="1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962400" y="1600200"/>
                <a:ext cx="1014893" cy="307777"/>
              </a:xfrm>
              <a:prstGeom prst="rect">
                <a:avLst/>
              </a:prstGeom>
              <a:blipFill>
                <a:blip r:embed="rId8"/>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962400" y="1981200"/>
                <a:ext cx="1858714"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𝑥</m:t>
                      </m:r>
                      <m:r>
                        <a:rPr lang="en-GB" sz="1400" b="0" i="1" smtClean="0">
                          <a:latin typeface="Cambria Math"/>
                        </a:rPr>
                        <m:t>=(</m:t>
                      </m:r>
                      <m:r>
                        <a:rPr lang="en-GB" sz="1400" b="0" i="1" smtClean="0">
                          <a:latin typeface="Cambria Math"/>
                        </a:rPr>
                        <m:t>𝑝</m:t>
                      </m:r>
                      <m:r>
                        <a:rPr lang="en-GB" sz="1400" b="0" i="1" smtClean="0">
                          <a:latin typeface="Cambria Math"/>
                        </a:rPr>
                        <m:t>+</m:t>
                      </m:r>
                      <m:r>
                        <a:rPr lang="en-GB" sz="1400" b="0" i="1" smtClean="0">
                          <a:latin typeface="Cambria Math"/>
                        </a:rPr>
                        <m:t>𝑞𝑐𝑜𝑠</m:t>
                      </m:r>
                      <m:r>
                        <a:rPr lang="en-GB" sz="1400" b="0" i="1" smtClean="0">
                          <a:latin typeface="Cambria Math"/>
                          <a:ea typeface="Cambria Math"/>
                        </a:rPr>
                        <m:t>𝜃</m:t>
                      </m:r>
                      <m:r>
                        <a:rPr lang="en-GB" sz="1400" b="0" i="1" smtClean="0">
                          <a:latin typeface="Cambria Math"/>
                          <a:ea typeface="Cambria Math"/>
                        </a:rPr>
                        <m:t>)</m:t>
                      </m:r>
                      <m:r>
                        <a:rPr lang="en-GB" sz="1400" b="0" i="1" smtClean="0">
                          <a:latin typeface="Cambria Math"/>
                        </a:rPr>
                        <m:t>𝑐𝑜𝑠</m:t>
                      </m:r>
                      <m:r>
                        <a:rPr lang="en-GB" sz="1400" b="0" i="1" smtClean="0">
                          <a:latin typeface="Cambria Math"/>
                          <a:ea typeface="Cambria Math"/>
                        </a:rPr>
                        <m:t>𝜃</m:t>
                      </m:r>
                    </m:oMath>
                  </m:oMathPara>
                </a14:m>
                <a:endParaRPr lang="en-GB" sz="1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962400" y="1981200"/>
                <a:ext cx="1858714" cy="307777"/>
              </a:xfrm>
              <a:prstGeom prst="rect">
                <a:avLst/>
              </a:prstGeom>
              <a:blipFill>
                <a:blip r:embed="rId9"/>
                <a:stretch>
                  <a:fillRect b="-800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962400" y="2362200"/>
                <a:ext cx="1805751"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𝑥</m:t>
                      </m:r>
                      <m:r>
                        <a:rPr lang="en-GB" sz="1400" b="0" i="1" smtClean="0">
                          <a:latin typeface="Cambria Math"/>
                        </a:rPr>
                        <m:t>=</m:t>
                      </m:r>
                      <m:r>
                        <a:rPr lang="en-GB" sz="1400" b="0" i="1" smtClean="0">
                          <a:latin typeface="Cambria Math"/>
                        </a:rPr>
                        <m:t>𝑝𝑐𝑜𝑠</m:t>
                      </m:r>
                      <m:r>
                        <a:rPr lang="en-GB" sz="1400" b="0" i="1" smtClean="0">
                          <a:latin typeface="Cambria Math"/>
                          <a:ea typeface="Cambria Math"/>
                        </a:rPr>
                        <m:t>𝜃</m:t>
                      </m:r>
                      <m:r>
                        <a:rPr lang="en-GB" sz="1400" b="0" i="1" smtClean="0">
                          <a:latin typeface="Cambria Math"/>
                          <a:ea typeface="Cambria Math"/>
                        </a:rPr>
                        <m:t>+</m:t>
                      </m:r>
                      <m:r>
                        <a:rPr lang="en-GB" sz="1400" b="0" i="1" smtClean="0">
                          <a:latin typeface="Cambria Math"/>
                          <a:ea typeface="Cambria Math"/>
                        </a:rPr>
                        <m:t>𝑞</m:t>
                      </m:r>
                      <m:sSup>
                        <m:sSupPr>
                          <m:ctrlPr>
                            <a:rPr lang="en-GB" sz="1400" b="0" i="1" smtClean="0">
                              <a:latin typeface="Cambria Math" panose="02040503050406030204" pitchFamily="18" charset="0"/>
                              <a:ea typeface="Cambria Math"/>
                            </a:rPr>
                          </m:ctrlPr>
                        </m:sSupPr>
                        <m:e>
                          <m:r>
                            <a:rPr lang="en-GB" sz="1400" b="0" i="1" smtClean="0">
                              <a:latin typeface="Cambria Math"/>
                              <a:ea typeface="Cambria Math"/>
                            </a:rPr>
                            <m:t>𝑐𝑜𝑠</m:t>
                          </m:r>
                        </m:e>
                        <m:sup>
                          <m:r>
                            <a:rPr lang="en-GB" sz="1400" b="0" i="1" smtClean="0">
                              <a:latin typeface="Cambria Math"/>
                              <a:ea typeface="Cambria Math"/>
                            </a:rPr>
                            <m:t>2</m:t>
                          </m:r>
                        </m:sup>
                      </m:sSup>
                      <m:r>
                        <a:rPr lang="en-GB" sz="1400" b="0" i="1" smtClean="0">
                          <a:latin typeface="Cambria Math"/>
                          <a:ea typeface="Cambria Math"/>
                        </a:rPr>
                        <m:t>𝜃</m:t>
                      </m:r>
                    </m:oMath>
                  </m:oMathPara>
                </a14:m>
                <a:endParaRPr lang="en-GB" sz="1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3962400" y="2362200"/>
                <a:ext cx="1805751" cy="307777"/>
              </a:xfrm>
              <a:prstGeom prst="rect">
                <a:avLst/>
              </a:prstGeom>
              <a:blipFill>
                <a:blip r:embed="rId10"/>
                <a:stretch>
                  <a:fillRect b="-200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829050" y="2724150"/>
                <a:ext cx="685800" cy="501356"/>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a:rPr>
                            <m:t>𝑑𝑥</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m:t>
                      </m:r>
                    </m:oMath>
                  </m:oMathPara>
                </a14:m>
                <a:endParaRPr lang="en-GB"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3829050" y="2724150"/>
                <a:ext cx="685800" cy="501356"/>
              </a:xfrm>
              <a:prstGeom prst="rect">
                <a:avLst/>
              </a:prstGeom>
              <a:blipFill>
                <a:blip r:embed="rId11"/>
                <a:stretch>
                  <a:fillRect b="-243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352925" y="2838450"/>
                <a:ext cx="78105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r>
                        <a:rPr lang="en-GB" sz="1400" b="0" i="1" smtClean="0">
                          <a:latin typeface="Cambria Math"/>
                        </a:rPr>
                        <m:t>𝑝𝑠𝑖𝑛</m:t>
                      </m:r>
                      <m:r>
                        <a:rPr lang="en-GB" sz="1400" b="0" i="1" smtClean="0">
                          <a:latin typeface="Cambria Math"/>
                          <a:ea typeface="Cambria Math"/>
                        </a:rPr>
                        <m:t>𝜃</m:t>
                      </m:r>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4352925" y="2838450"/>
                <a:ext cx="781050" cy="307777"/>
              </a:xfrm>
              <a:prstGeom prst="rect">
                <a:avLst/>
              </a:prstGeom>
              <a:blipFill>
                <a:blip r:embed="rId12"/>
                <a:stretch>
                  <a:fillRect b="-800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4991100" y="2838450"/>
                <a:ext cx="120015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−2</m:t>
                      </m:r>
                      <m:r>
                        <a:rPr lang="en-GB" sz="1400" b="0" i="1" smtClean="0">
                          <a:latin typeface="Cambria Math"/>
                        </a:rPr>
                        <m:t>𝑞𝑐𝑜𝑠</m:t>
                      </m:r>
                      <m:r>
                        <a:rPr lang="en-GB" sz="1400" b="0" i="1" smtClean="0">
                          <a:latin typeface="Cambria Math"/>
                          <a:ea typeface="Cambria Math"/>
                        </a:rPr>
                        <m:t>𝜃</m:t>
                      </m:r>
                      <m:r>
                        <a:rPr lang="en-GB" sz="1400" b="0" i="1" smtClean="0">
                          <a:latin typeface="Cambria Math"/>
                        </a:rPr>
                        <m:t>𝑠𝑖𝑛</m:t>
                      </m:r>
                      <m:r>
                        <a:rPr lang="en-GB" sz="1400" b="0" i="1" smtClean="0">
                          <a:latin typeface="Cambria Math"/>
                          <a:ea typeface="Cambria Math"/>
                        </a:rPr>
                        <m:t>𝜃</m:t>
                      </m:r>
                    </m:oMath>
                  </m:oMathPara>
                </a14:m>
                <a:endParaRPr lang="en-GB"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4991100" y="2838450"/>
                <a:ext cx="1200150" cy="307777"/>
              </a:xfrm>
              <a:prstGeom prst="rect">
                <a:avLst/>
              </a:prstGeom>
              <a:blipFill>
                <a:blip r:embed="rId13"/>
                <a:stretch>
                  <a:fillRect b="-600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172325" y="3257550"/>
                <a:ext cx="78130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GB" sz="1400" b="0" i="1" smtClean="0">
                              <a:latin typeface="Cambria Math"/>
                            </a:rPr>
                            <m:t>𝑞𝑐𝑜𝑠</m:t>
                          </m:r>
                        </m:e>
                        <m:sup>
                          <m:r>
                            <a:rPr lang="en-GB" sz="1400" b="0" i="1" smtClean="0">
                              <a:latin typeface="Cambria Math"/>
                            </a:rPr>
                            <m:t>2</m:t>
                          </m:r>
                        </m:sup>
                      </m:sSup>
                      <m:r>
                        <a:rPr lang="en-GB" sz="1400" i="1" smtClean="0">
                          <a:latin typeface="Cambria Math"/>
                          <a:ea typeface="Cambria Math"/>
                        </a:rPr>
                        <m:t>𝜃</m:t>
                      </m:r>
                    </m:oMath>
                  </m:oMathPara>
                </a14:m>
                <a:endParaRPr lang="en-GB" sz="1400" dirty="0"/>
              </a:p>
            </p:txBody>
          </p:sp>
        </mc:Choice>
        <mc:Fallback xmlns="">
          <p:sp>
            <p:nvSpPr>
              <p:cNvPr id="6" name="TextBox 5"/>
              <p:cNvSpPr txBox="1">
                <a:spLocks noRot="1" noChangeAspect="1" noMove="1" noResize="1" noEditPoints="1" noAdjustHandles="1" noChangeArrowheads="1" noChangeShapeType="1" noTextEdit="1"/>
              </p:cNvSpPr>
              <p:nvPr/>
            </p:nvSpPr>
            <p:spPr>
              <a:xfrm>
                <a:off x="7172325" y="3257550"/>
                <a:ext cx="781303" cy="307777"/>
              </a:xfrm>
              <a:prstGeom prst="rect">
                <a:avLst/>
              </a:prstGeom>
              <a:blipFill>
                <a:blip r:embed="rId14"/>
                <a:stretch>
                  <a:fillRect b="-196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6791325" y="4476750"/>
                <a:ext cx="102130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GB" sz="1400" b="0" i="1" smtClean="0">
                              <a:latin typeface="Cambria Math"/>
                            </a:rPr>
                            <m:t>2</m:t>
                          </m:r>
                          <m:r>
                            <a:rPr lang="en-GB" sz="1400" b="0" i="1" smtClean="0">
                              <a:latin typeface="Cambria Math"/>
                            </a:rPr>
                            <m:t>𝑞</m:t>
                          </m:r>
                          <m:r>
                            <a:rPr lang="en-GB" sz="1400" b="0" i="1" smtClean="0">
                              <a:latin typeface="Cambria Math"/>
                            </a:rPr>
                            <m:t>(</m:t>
                          </m:r>
                          <m:r>
                            <a:rPr lang="en-GB" sz="1400" b="0" i="1" smtClean="0">
                              <a:latin typeface="Cambria Math"/>
                            </a:rPr>
                            <m:t>𝑐𝑜𝑠</m:t>
                          </m:r>
                          <m:r>
                            <a:rPr lang="en-GB" sz="1400" b="0" i="1" smtClean="0">
                              <a:latin typeface="Cambria Math"/>
                              <a:ea typeface="Cambria Math"/>
                            </a:rPr>
                            <m:t>𝜃</m:t>
                          </m:r>
                          <m:r>
                            <a:rPr lang="en-GB" sz="1400" b="0" i="1" smtClean="0">
                              <a:latin typeface="Cambria Math"/>
                              <a:ea typeface="Cambria Math"/>
                            </a:rPr>
                            <m:t>)</m:t>
                          </m:r>
                        </m:e>
                        <m:sup>
                          <m:r>
                            <a:rPr lang="en-GB" sz="1400" b="0" i="1" smtClean="0">
                              <a:latin typeface="Cambria Math"/>
                            </a:rPr>
                            <m:t>1</m:t>
                          </m:r>
                        </m:sup>
                      </m:sSup>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6791325" y="4476750"/>
                <a:ext cx="1021305" cy="307777"/>
              </a:xfrm>
              <a:prstGeom prst="rect">
                <a:avLst/>
              </a:prstGeom>
              <a:blipFill>
                <a:blip r:embed="rId15"/>
                <a:stretch>
                  <a:fillRect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7629525" y="4476750"/>
                <a:ext cx="722057"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GB" sz="1400" b="0" i="1" smtClean="0">
                              <a:latin typeface="Cambria Math" panose="02040503050406030204" pitchFamily="18" charset="0"/>
                            </a:rPr>
                          </m:ctrlPr>
                        </m:dPr>
                        <m:e>
                          <m:r>
                            <a:rPr lang="en-GB" sz="1400" b="0" i="1" smtClean="0">
                              <a:latin typeface="Cambria Math"/>
                            </a:rPr>
                            <m:t>𝑠𝑖𝑛</m:t>
                          </m:r>
                          <m:r>
                            <a:rPr lang="en-GB" sz="1400" b="0" i="1" smtClean="0">
                              <a:latin typeface="Cambria Math"/>
                              <a:ea typeface="Cambria Math"/>
                            </a:rPr>
                            <m:t>𝜃</m:t>
                          </m:r>
                        </m:e>
                      </m:d>
                    </m:oMath>
                  </m:oMathPara>
                </a14:m>
                <a:endParaRPr lang="en-GB" sz="1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7629525" y="4476750"/>
                <a:ext cx="722057" cy="307777"/>
              </a:xfrm>
              <a:prstGeom prst="rect">
                <a:avLst/>
              </a:prstGeom>
              <a:blipFill>
                <a:blip r:embed="rId16"/>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6943725" y="5086350"/>
                <a:ext cx="12192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rPr>
                        <m:t>2</m:t>
                      </m:r>
                      <m:r>
                        <a:rPr lang="en-GB" sz="1400" b="0" i="1" smtClean="0">
                          <a:latin typeface="Cambria Math"/>
                        </a:rPr>
                        <m:t>𝑞𝑐𝑜𝑠</m:t>
                      </m:r>
                      <m:r>
                        <a:rPr lang="en-GB" sz="1400" b="0" i="1" smtClean="0">
                          <a:latin typeface="Cambria Math"/>
                          <a:ea typeface="Cambria Math"/>
                        </a:rPr>
                        <m:t>𝜃</m:t>
                      </m:r>
                      <m:r>
                        <a:rPr lang="en-GB" sz="1400" b="0" i="1" smtClean="0">
                          <a:latin typeface="Cambria Math"/>
                        </a:rPr>
                        <m:t>𝑠𝑖𝑛</m:t>
                      </m:r>
                      <m:r>
                        <a:rPr lang="en-GB" sz="1400" b="0" i="1" smtClean="0">
                          <a:latin typeface="Cambria Math"/>
                          <a:ea typeface="Cambria Math"/>
                        </a:rPr>
                        <m:t>𝜃</m:t>
                      </m:r>
                    </m:oMath>
                  </m:oMathPara>
                </a14:m>
                <a:endParaRPr lang="en-GB" sz="1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6943725" y="5086350"/>
                <a:ext cx="1219200" cy="307777"/>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7096125" y="3867150"/>
                <a:ext cx="92730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GB" sz="1400" b="0" i="1" smtClean="0">
                              <a:latin typeface="Cambria Math"/>
                            </a:rPr>
                            <m:t>𝑞</m:t>
                          </m:r>
                          <m:d>
                            <m:dPr>
                              <m:ctrlPr>
                                <a:rPr lang="en-GB" sz="1400" b="0" i="1" smtClean="0">
                                  <a:latin typeface="Cambria Math" panose="02040503050406030204" pitchFamily="18" charset="0"/>
                                </a:rPr>
                              </m:ctrlPr>
                            </m:dPr>
                            <m:e>
                              <m:r>
                                <a:rPr lang="en-GB" sz="1400" b="0" i="1" smtClean="0">
                                  <a:latin typeface="Cambria Math"/>
                                </a:rPr>
                                <m:t>𝑐𝑜𝑠</m:t>
                              </m:r>
                              <m:r>
                                <a:rPr lang="en-GB" sz="1400" b="0" i="1" smtClean="0">
                                  <a:latin typeface="Cambria Math"/>
                                  <a:ea typeface="Cambria Math"/>
                                </a:rPr>
                                <m:t>𝜃</m:t>
                              </m:r>
                            </m:e>
                          </m:d>
                        </m:e>
                        <m:sup>
                          <m:r>
                            <a:rPr lang="en-GB" sz="1400" b="0" i="1" smtClean="0">
                              <a:latin typeface="Cambria Math"/>
                            </a:rPr>
                            <m:t>2</m:t>
                          </m:r>
                        </m:sup>
                      </m:sSup>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7096125" y="3867150"/>
                <a:ext cx="927305" cy="307777"/>
              </a:xfrm>
              <a:prstGeom prst="rect">
                <a:avLst/>
              </a:prstGeom>
              <a:blipFill>
                <a:blip r:embed="rId18"/>
                <a:stretch>
                  <a:fillRect b="-1961"/>
                </a:stretch>
              </a:blipFill>
            </p:spPr>
            <p:txBody>
              <a:bodyPr/>
              <a:lstStyle/>
              <a:p>
                <a:r>
                  <a:rPr lang="en-GB">
                    <a:noFill/>
                  </a:rPr>
                  <a:t> </a:t>
                </a:r>
              </a:p>
            </p:txBody>
          </p:sp>
        </mc:Fallback>
      </mc:AlternateContent>
      <p:cxnSp>
        <p:nvCxnSpPr>
          <p:cNvPr id="8" name="Straight Arrow Connector 7"/>
          <p:cNvCxnSpPr/>
          <p:nvPr/>
        </p:nvCxnSpPr>
        <p:spPr>
          <a:xfrm>
            <a:off x="7553325" y="3562350"/>
            <a:ext cx="0" cy="304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7553325" y="4171950"/>
            <a:ext cx="0" cy="304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7553325" y="4781550"/>
            <a:ext cx="0" cy="304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715125" y="2952750"/>
            <a:ext cx="1691489" cy="276999"/>
          </a:xfrm>
          <a:prstGeom prst="rect">
            <a:avLst/>
          </a:prstGeom>
          <a:noFill/>
        </p:spPr>
        <p:txBody>
          <a:bodyPr wrap="none" rtlCol="0">
            <a:spAutoFit/>
          </a:bodyPr>
          <a:lstStyle/>
          <a:p>
            <a:pPr algn="ctr"/>
            <a:r>
              <a:rPr lang="en-GB" sz="1200" u="sng" dirty="0">
                <a:latin typeface="Comic Sans MS" panose="030F0702030302020204" pitchFamily="66" charset="0"/>
              </a:rPr>
              <a:t>Chain rule for qcos</a:t>
            </a:r>
            <a:r>
              <a:rPr lang="en-GB" sz="1200" u="sng" baseline="30000" dirty="0">
                <a:latin typeface="Comic Sans MS" panose="030F0702030302020204" pitchFamily="66" charset="0"/>
              </a:rPr>
              <a:t>2</a:t>
            </a:r>
            <a:r>
              <a:rPr lang="el-GR" sz="1200" u="sng" dirty="0">
                <a:latin typeface="Comic Sans MS" panose="030F0702030302020204" pitchFamily="66" charset="0"/>
              </a:rPr>
              <a:t>θ</a:t>
            </a:r>
            <a:endParaRPr lang="en-GB" sz="1200"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5" name="TextBox 34"/>
              <p:cNvSpPr txBox="1"/>
              <p:nvPr/>
            </p:nvSpPr>
            <p:spPr>
              <a:xfrm>
                <a:off x="3886200" y="3886200"/>
                <a:ext cx="22098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r>
                        <a:rPr lang="en-GB" sz="1400" b="0" i="1" smtClean="0">
                          <a:latin typeface="Cambria Math"/>
                        </a:rPr>
                        <m:t>𝑝𝑠𝑖𝑛</m:t>
                      </m:r>
                      <m:r>
                        <a:rPr lang="en-GB" sz="1400" b="0" i="1" smtClean="0">
                          <a:latin typeface="Cambria Math"/>
                          <a:ea typeface="Cambria Math"/>
                        </a:rPr>
                        <m:t>𝜃</m:t>
                      </m:r>
                      <m:r>
                        <a:rPr lang="en-GB" sz="1400" b="0" i="1" smtClean="0">
                          <a:latin typeface="Cambria Math"/>
                        </a:rPr>
                        <m:t>−2</m:t>
                      </m:r>
                      <m:r>
                        <a:rPr lang="en-GB" sz="1400" b="0" i="1" smtClean="0">
                          <a:latin typeface="Cambria Math"/>
                        </a:rPr>
                        <m:t>𝑞𝑐𝑜𝑠</m:t>
                      </m:r>
                      <m:r>
                        <a:rPr lang="en-GB" sz="1400" b="0" i="1" smtClean="0">
                          <a:latin typeface="Cambria Math"/>
                          <a:ea typeface="Cambria Math"/>
                        </a:rPr>
                        <m:t>𝜃</m:t>
                      </m:r>
                      <m:r>
                        <a:rPr lang="en-GB" sz="1400" b="0" i="1" smtClean="0">
                          <a:latin typeface="Cambria Math"/>
                        </a:rPr>
                        <m:t>𝑠𝑖𝑛</m:t>
                      </m:r>
                      <m:r>
                        <a:rPr lang="en-GB" sz="1400" b="0" i="1" smtClean="0">
                          <a:latin typeface="Cambria Math"/>
                          <a:ea typeface="Cambria Math"/>
                        </a:rPr>
                        <m:t>𝜃</m:t>
                      </m:r>
                      <m:r>
                        <a:rPr lang="en-GB" sz="1400" b="0" i="1" smtClean="0">
                          <a:latin typeface="Cambria Math"/>
                          <a:ea typeface="Cambria Math"/>
                        </a:rPr>
                        <m:t>=0</m:t>
                      </m:r>
                    </m:oMath>
                  </m:oMathPara>
                </a14:m>
                <a:endParaRPr lang="en-GB" sz="1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3886200" y="3886200"/>
                <a:ext cx="2209800" cy="307777"/>
              </a:xfrm>
              <a:prstGeom prst="rect">
                <a:avLst/>
              </a:prstGeom>
              <a:blipFill>
                <a:blip r:embed="rId19"/>
                <a:stretch>
                  <a:fillRect b="-600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3962400" y="4267200"/>
                <a:ext cx="22860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𝑠𝑖𝑛</m:t>
                      </m:r>
                      <m:r>
                        <a:rPr lang="en-GB" sz="1400" b="0" i="1" smtClean="0">
                          <a:latin typeface="Cambria Math"/>
                          <a:ea typeface="Cambria Math"/>
                        </a:rPr>
                        <m:t>𝜃</m:t>
                      </m:r>
                      <m:r>
                        <a:rPr lang="en-GB" sz="1400" b="0" i="1" smtClean="0">
                          <a:latin typeface="Cambria Math"/>
                          <a:ea typeface="Cambria Math"/>
                        </a:rPr>
                        <m:t>(−</m:t>
                      </m:r>
                      <m:r>
                        <a:rPr lang="en-GB" sz="1400" b="0" i="1" smtClean="0">
                          <a:latin typeface="Cambria Math"/>
                          <a:ea typeface="Cambria Math"/>
                        </a:rPr>
                        <m:t>𝑝</m:t>
                      </m:r>
                      <m:r>
                        <a:rPr lang="en-GB" sz="1400" b="0" i="1" smtClean="0">
                          <a:latin typeface="Cambria Math"/>
                        </a:rPr>
                        <m:t>−2</m:t>
                      </m:r>
                      <m:r>
                        <a:rPr lang="en-GB" sz="1400" b="0" i="1" smtClean="0">
                          <a:latin typeface="Cambria Math"/>
                        </a:rPr>
                        <m:t>𝑞𝑐𝑜𝑠</m:t>
                      </m:r>
                      <m:r>
                        <a:rPr lang="en-GB" sz="1400" b="0" i="1" smtClean="0">
                          <a:latin typeface="Cambria Math"/>
                          <a:ea typeface="Cambria Math"/>
                        </a:rPr>
                        <m:t>𝜃</m:t>
                      </m:r>
                      <m:r>
                        <a:rPr lang="en-GB" sz="1400" b="0" i="1" smtClean="0">
                          <a:latin typeface="Cambria Math"/>
                          <a:ea typeface="Cambria Math"/>
                        </a:rPr>
                        <m:t>)=0</m:t>
                      </m:r>
                    </m:oMath>
                  </m:oMathPara>
                </a14:m>
                <a:endParaRPr lang="en-GB" sz="1400" dirty="0"/>
              </a:p>
            </p:txBody>
          </p:sp>
        </mc:Choice>
        <mc:Fallback xmlns="">
          <p:sp>
            <p:nvSpPr>
              <p:cNvPr id="36" name="TextBox 35"/>
              <p:cNvSpPr txBox="1">
                <a:spLocks noRot="1" noChangeAspect="1" noMove="1" noResize="1" noEditPoints="1" noAdjustHandles="1" noChangeArrowheads="1" noChangeShapeType="1" noTextEdit="1"/>
              </p:cNvSpPr>
              <p:nvPr/>
            </p:nvSpPr>
            <p:spPr>
              <a:xfrm>
                <a:off x="3962400" y="4267200"/>
                <a:ext cx="2286000" cy="307777"/>
              </a:xfrm>
              <a:prstGeom prst="rect">
                <a:avLst/>
              </a:prstGeom>
              <a:blipFill>
                <a:blip r:embed="rId20"/>
                <a:stretch>
                  <a:fillRect b="-8000"/>
                </a:stretch>
              </a:blipFill>
              <a:ln w="25400">
                <a:noFill/>
              </a:ln>
            </p:spPr>
            <p:txBody>
              <a:bodyPr/>
              <a:lstStyle/>
              <a:p>
                <a:r>
                  <a:rPr lang="en-GB">
                    <a:noFill/>
                  </a:rPr>
                  <a:t> </a:t>
                </a:r>
              </a:p>
            </p:txBody>
          </p:sp>
        </mc:Fallback>
      </mc:AlternateContent>
      <p:sp>
        <p:nvSpPr>
          <p:cNvPr id="37" name="Arc 36"/>
          <p:cNvSpPr/>
          <p:nvPr/>
        </p:nvSpPr>
        <p:spPr>
          <a:xfrm>
            <a:off x="5638800" y="1752600"/>
            <a:ext cx="381000" cy="3810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TextBox 37"/>
          <p:cNvSpPr txBox="1"/>
          <p:nvPr/>
        </p:nvSpPr>
        <p:spPr>
          <a:xfrm>
            <a:off x="5943600" y="1828800"/>
            <a:ext cx="22860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Replace r using the equation</a:t>
            </a:r>
            <a:endParaRPr lang="en-GB" sz="1200" dirty="0">
              <a:solidFill>
                <a:srgbClr val="FF0000"/>
              </a:solidFill>
              <a:latin typeface="Comic Sans MS" panose="030F0702030302020204" pitchFamily="66" charset="0"/>
            </a:endParaRPr>
          </a:p>
        </p:txBody>
      </p:sp>
      <p:sp>
        <p:nvSpPr>
          <p:cNvPr id="39" name="Arc 38"/>
          <p:cNvSpPr/>
          <p:nvPr/>
        </p:nvSpPr>
        <p:spPr>
          <a:xfrm>
            <a:off x="5638800" y="2133600"/>
            <a:ext cx="381000" cy="3810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Arc 39"/>
          <p:cNvSpPr/>
          <p:nvPr/>
        </p:nvSpPr>
        <p:spPr>
          <a:xfrm>
            <a:off x="6019800" y="2514600"/>
            <a:ext cx="381000" cy="4572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1" name="TextBox 40"/>
          <p:cNvSpPr txBox="1"/>
          <p:nvPr/>
        </p:nvSpPr>
        <p:spPr>
          <a:xfrm>
            <a:off x="6019800" y="2209800"/>
            <a:ext cx="19812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Multiply out the bracket</a:t>
            </a:r>
            <a:endParaRPr lang="en-GB" sz="1200" dirty="0">
              <a:solidFill>
                <a:srgbClr val="FF0000"/>
              </a:solidFill>
              <a:latin typeface="Comic Sans MS" panose="030F0702030302020204" pitchFamily="66" charset="0"/>
            </a:endParaRPr>
          </a:p>
        </p:txBody>
      </p:sp>
      <p:sp>
        <p:nvSpPr>
          <p:cNvPr id="42" name="TextBox 41"/>
          <p:cNvSpPr txBox="1"/>
          <p:nvPr/>
        </p:nvSpPr>
        <p:spPr>
          <a:xfrm>
            <a:off x="6400800" y="2514600"/>
            <a:ext cx="23622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Differentiate (using the Chain rule where needed)</a:t>
            </a:r>
            <a:endParaRPr lang="en-GB" sz="1200" dirty="0">
              <a:solidFill>
                <a:srgbClr val="FF0000"/>
              </a:solidFill>
              <a:latin typeface="Comic Sans MS" panose="030F0702030302020204" pitchFamily="66" charset="0"/>
            </a:endParaRPr>
          </a:p>
        </p:txBody>
      </p:sp>
      <p:sp>
        <p:nvSpPr>
          <p:cNvPr id="43" name="TextBox 42"/>
          <p:cNvSpPr txBox="1"/>
          <p:nvPr/>
        </p:nvSpPr>
        <p:spPr>
          <a:xfrm>
            <a:off x="4038600" y="3352800"/>
            <a:ext cx="45720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We are looking for places where the curve is perpendicular to the initial line, so </a:t>
            </a:r>
            <a:r>
              <a:rPr lang="en-US" sz="1200" baseline="30000" dirty="0">
                <a:solidFill>
                  <a:srgbClr val="FF0000"/>
                </a:solidFill>
                <a:latin typeface="Comic Sans MS" panose="030F0702030302020204" pitchFamily="66" charset="0"/>
              </a:rPr>
              <a:t>dx</a:t>
            </a:r>
            <a:r>
              <a:rPr lang="en-US" sz="1200" dirty="0">
                <a:solidFill>
                  <a:srgbClr val="FF0000"/>
                </a:solidFill>
                <a:latin typeface="Comic Sans MS" panose="030F0702030302020204" pitchFamily="66" charset="0"/>
              </a:rPr>
              <a:t>/</a:t>
            </a:r>
            <a:r>
              <a:rPr lang="en-US" sz="1200" baseline="-25000" dirty="0">
                <a:solidFill>
                  <a:srgbClr val="FF0000"/>
                </a:solidFill>
                <a:latin typeface="Comic Sans MS" panose="030F0702030302020204" pitchFamily="66" charset="0"/>
              </a:rPr>
              <a:t>d</a:t>
            </a:r>
            <a:r>
              <a:rPr lang="el-GR" sz="1200" baseline="-25000" dirty="0">
                <a:solidFill>
                  <a:srgbClr val="FF0000"/>
                </a:solidFill>
                <a:latin typeface="Comic Sans MS" panose="030F0702030302020204" pitchFamily="66" charset="0"/>
              </a:rPr>
              <a:t>θ</a:t>
            </a:r>
            <a:r>
              <a:rPr lang="en-GB" sz="1200" baseline="-25000" dirty="0">
                <a:solidFill>
                  <a:srgbClr val="FF0000"/>
                </a:solidFill>
                <a:latin typeface="Comic Sans MS" panose="030F0702030302020204" pitchFamily="66" charset="0"/>
              </a:rPr>
              <a:t> </a:t>
            </a:r>
            <a:r>
              <a:rPr lang="en-GB" sz="1200" dirty="0">
                <a:solidFill>
                  <a:srgbClr val="FF0000"/>
                </a:solidFill>
                <a:latin typeface="Comic Sans MS" panose="030F0702030302020204" pitchFamily="66" charset="0"/>
              </a:rPr>
              <a:t>= 0</a:t>
            </a:r>
          </a:p>
        </p:txBody>
      </p:sp>
      <p:cxnSp>
        <p:nvCxnSpPr>
          <p:cNvPr id="13" name="Straight Arrow Connector 12"/>
          <p:cNvCxnSpPr/>
          <p:nvPr/>
        </p:nvCxnSpPr>
        <p:spPr>
          <a:xfrm flipH="1">
            <a:off x="4305300" y="4572000"/>
            <a:ext cx="38100" cy="2857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467100" y="5486400"/>
            <a:ext cx="1600200" cy="120032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We don’t need to include 2</a:t>
            </a:r>
            <a:r>
              <a:rPr lang="el-GR" sz="1200" dirty="0">
                <a:solidFill>
                  <a:srgbClr val="FF0000"/>
                </a:solidFill>
                <a:latin typeface="Comic Sans MS" panose="030F0702030302020204" pitchFamily="66" charset="0"/>
              </a:rPr>
              <a:t>π</a:t>
            </a:r>
            <a:r>
              <a:rPr lang="en-GB" sz="1200" dirty="0">
                <a:solidFill>
                  <a:srgbClr val="FF0000"/>
                </a:solidFill>
                <a:latin typeface="Comic Sans MS" panose="030F0702030302020204" pitchFamily="66" charset="0"/>
              </a:rPr>
              <a:t> as it is a repeat of the solution for 0</a:t>
            </a:r>
          </a:p>
          <a:p>
            <a:pPr algn="ctr"/>
            <a:r>
              <a:rPr lang="en-GB" sz="1200" dirty="0">
                <a:solidFill>
                  <a:srgbClr val="FF0000"/>
                </a:solidFill>
                <a:latin typeface="Comic Sans MS" panose="030F0702030302020204" pitchFamily="66" charset="0"/>
                <a:sym typeface="Wingdings" panose="05000000000000000000" pitchFamily="2" charset="2"/>
              </a:rPr>
              <a:t> This gives us 2 solutions so far…</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5" name="TextBox 44"/>
              <p:cNvSpPr txBox="1"/>
              <p:nvPr/>
            </p:nvSpPr>
            <p:spPr>
              <a:xfrm>
                <a:off x="3829050" y="4886325"/>
                <a:ext cx="9144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𝑠𝑖𝑛</m:t>
                      </m:r>
                      <m:r>
                        <a:rPr lang="en-GB" sz="1400" b="0" i="1" smtClean="0">
                          <a:latin typeface="Cambria Math"/>
                          <a:ea typeface="Cambria Math"/>
                        </a:rPr>
                        <m:t>𝜃</m:t>
                      </m:r>
                      <m:r>
                        <a:rPr lang="en-GB" sz="1400" b="0" i="1" smtClean="0">
                          <a:latin typeface="Cambria Math"/>
                          <a:ea typeface="Cambria Math"/>
                        </a:rPr>
                        <m:t>=0</m:t>
                      </m:r>
                    </m:oMath>
                  </m:oMathPara>
                </a14:m>
                <a:endParaRPr lang="en-GB" sz="1400" dirty="0"/>
              </a:p>
            </p:txBody>
          </p:sp>
        </mc:Choice>
        <mc:Fallback xmlns="">
          <p:sp>
            <p:nvSpPr>
              <p:cNvPr id="45" name="TextBox 44"/>
              <p:cNvSpPr txBox="1">
                <a:spLocks noRot="1" noChangeAspect="1" noMove="1" noResize="1" noEditPoints="1" noAdjustHandles="1" noChangeArrowheads="1" noChangeShapeType="1" noTextEdit="1"/>
              </p:cNvSpPr>
              <p:nvPr/>
            </p:nvSpPr>
            <p:spPr>
              <a:xfrm>
                <a:off x="3829050" y="4886325"/>
                <a:ext cx="914400" cy="307777"/>
              </a:xfrm>
              <a:prstGeom prst="rect">
                <a:avLst/>
              </a:prstGeom>
              <a:blipFill>
                <a:blip r:embed="rId21"/>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3714750" y="5191125"/>
                <a:ext cx="11430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ea typeface="Cambria Math"/>
                        </a:rPr>
                        <m:t>𝜃</m:t>
                      </m:r>
                      <m:r>
                        <a:rPr lang="en-GB" sz="1400" b="0" i="1" smtClean="0">
                          <a:latin typeface="Cambria Math"/>
                          <a:ea typeface="Cambria Math"/>
                        </a:rPr>
                        <m:t>=0 </m:t>
                      </m:r>
                      <m:r>
                        <a:rPr lang="en-GB" sz="1400" b="0" i="1" smtClean="0">
                          <a:latin typeface="Cambria Math"/>
                          <a:ea typeface="Cambria Math"/>
                        </a:rPr>
                        <m:t>𝑜𝑟</m:t>
                      </m:r>
                      <m:r>
                        <a:rPr lang="en-GB" sz="1400" b="0" i="1" smtClean="0">
                          <a:latin typeface="Cambria Math"/>
                          <a:ea typeface="Cambria Math"/>
                        </a:rPr>
                        <m:t> </m:t>
                      </m:r>
                      <m:r>
                        <a:rPr lang="en-GB" sz="1400" b="0" i="1" smtClean="0">
                          <a:latin typeface="Cambria Math"/>
                          <a:ea typeface="Cambria Math"/>
                        </a:rPr>
                        <m:t>𝜋</m:t>
                      </m:r>
                    </m:oMath>
                  </m:oMathPara>
                </a14:m>
                <a:endParaRPr lang="en-GB" sz="1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3714750" y="5191125"/>
                <a:ext cx="1143000" cy="307777"/>
              </a:xfrm>
              <a:prstGeom prst="rect">
                <a:avLst/>
              </a:prstGeom>
              <a:blipFill>
                <a:blip r:embed="rId22"/>
                <a:stretch>
                  <a:fillRect/>
                </a:stretch>
              </a:blipFill>
              <a:ln w="25400">
                <a:noFill/>
              </a:ln>
            </p:spPr>
            <p:txBody>
              <a:bodyPr/>
              <a:lstStyle/>
              <a:p>
                <a:r>
                  <a:rPr lang="en-GB">
                    <a:noFill/>
                  </a:rPr>
                  <a:t> </a:t>
                </a:r>
              </a:p>
            </p:txBody>
          </p:sp>
        </mc:Fallback>
      </mc:AlternateContent>
      <p:sp>
        <p:nvSpPr>
          <p:cNvPr id="50" name="Rectangle 49"/>
          <p:cNvSpPr/>
          <p:nvPr/>
        </p:nvSpPr>
        <p:spPr>
          <a:xfrm>
            <a:off x="4381500" y="1657350"/>
            <a:ext cx="142875" cy="20002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a:off x="4400550" y="2009775"/>
            <a:ext cx="923925" cy="26670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245660" y="3248167"/>
            <a:ext cx="1278341" cy="295133"/>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Arc 52"/>
          <p:cNvSpPr/>
          <p:nvPr/>
        </p:nvSpPr>
        <p:spPr>
          <a:xfrm>
            <a:off x="5924550" y="4029075"/>
            <a:ext cx="381000" cy="3810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 name="TextBox 53"/>
          <p:cNvSpPr txBox="1"/>
          <p:nvPr/>
        </p:nvSpPr>
        <p:spPr>
          <a:xfrm>
            <a:off x="6238875" y="4076700"/>
            <a:ext cx="971550" cy="276999"/>
          </a:xfrm>
          <a:prstGeom prst="rect">
            <a:avLst/>
          </a:prstGeom>
          <a:noFill/>
        </p:spPr>
        <p:txBody>
          <a:bodyPr wrap="square" rtlCol="0">
            <a:spAutoFit/>
          </a:bodyPr>
          <a:lstStyle/>
          <a:p>
            <a:pPr algn="ctr"/>
            <a:r>
              <a:rPr lang="en-US" sz="1200" dirty="0" err="1">
                <a:solidFill>
                  <a:srgbClr val="FF0000"/>
                </a:solidFill>
                <a:latin typeface="Comic Sans MS" panose="030F0702030302020204" pitchFamily="66" charset="0"/>
              </a:rPr>
              <a:t>Factorise</a:t>
            </a:r>
            <a:endParaRPr lang="en-GB" sz="1200" dirty="0">
              <a:solidFill>
                <a:srgbClr val="FF0000"/>
              </a:solidFill>
              <a:latin typeface="Comic Sans MS" panose="030F0702030302020204" pitchFamily="66" charset="0"/>
            </a:endParaRPr>
          </a:p>
        </p:txBody>
      </p:sp>
      <p:cxnSp>
        <p:nvCxnSpPr>
          <p:cNvPr id="58" name="Straight Arrow Connector 57"/>
          <p:cNvCxnSpPr/>
          <p:nvPr/>
        </p:nvCxnSpPr>
        <p:spPr>
          <a:xfrm>
            <a:off x="5124450" y="4552950"/>
            <a:ext cx="781050" cy="27622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p:cNvSpPr txBox="1"/>
              <p:nvPr/>
            </p:nvSpPr>
            <p:spPr>
              <a:xfrm>
                <a:off x="5648325" y="4867275"/>
                <a:ext cx="15240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r>
                        <a:rPr lang="en-GB" sz="1400" b="0" i="1" smtClean="0">
                          <a:latin typeface="Cambria Math"/>
                        </a:rPr>
                        <m:t>𝑝</m:t>
                      </m:r>
                      <m:r>
                        <a:rPr lang="en-GB" sz="1400" b="0" i="1" smtClean="0">
                          <a:latin typeface="Cambria Math"/>
                        </a:rPr>
                        <m:t>−2</m:t>
                      </m:r>
                      <m:r>
                        <a:rPr lang="en-GB" sz="1400" b="0" i="1" smtClean="0">
                          <a:latin typeface="Cambria Math"/>
                        </a:rPr>
                        <m:t>𝑞𝑐𝑜𝑠</m:t>
                      </m:r>
                      <m:r>
                        <a:rPr lang="en-GB" sz="1400" b="0" i="1" smtClean="0">
                          <a:latin typeface="Cambria Math"/>
                          <a:ea typeface="Cambria Math"/>
                        </a:rPr>
                        <m:t>𝜃</m:t>
                      </m:r>
                      <m:r>
                        <a:rPr lang="en-GB" sz="1400" b="0" i="1" smtClean="0">
                          <a:latin typeface="Cambria Math"/>
                          <a:ea typeface="Cambria Math"/>
                        </a:rPr>
                        <m:t>=0</m:t>
                      </m:r>
                    </m:oMath>
                  </m:oMathPara>
                </a14:m>
                <a:endParaRPr lang="en-GB"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5648325" y="4867275"/>
                <a:ext cx="1524000" cy="307777"/>
              </a:xfrm>
              <a:prstGeom prst="rect">
                <a:avLst/>
              </a:prstGeom>
              <a:blipFill>
                <a:blip r:embed="rId23"/>
                <a:stretch>
                  <a:fillRect b="-5882"/>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6267450" y="5229225"/>
                <a:ext cx="15240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r>
                        <a:rPr lang="en-GB" sz="1400" b="0" i="1" smtClean="0">
                          <a:latin typeface="Cambria Math"/>
                        </a:rPr>
                        <m:t>𝑝</m:t>
                      </m:r>
                      <m:r>
                        <a:rPr lang="en-GB" sz="1400" b="0" i="1" smtClean="0">
                          <a:latin typeface="Cambria Math"/>
                          <a:ea typeface="Cambria Math"/>
                        </a:rPr>
                        <m:t>=2</m:t>
                      </m:r>
                      <m:r>
                        <a:rPr lang="en-GB" sz="1400" b="0" i="1" smtClean="0">
                          <a:latin typeface="Cambria Math"/>
                          <a:ea typeface="Cambria Math"/>
                        </a:rPr>
                        <m:t>𝑞𝑐𝑜𝑠</m:t>
                      </m:r>
                      <m:r>
                        <a:rPr lang="en-GB" sz="1400" b="0" i="1" smtClean="0">
                          <a:latin typeface="Cambria Math"/>
                          <a:ea typeface="Cambria Math"/>
                        </a:rPr>
                        <m:t>𝜃</m:t>
                      </m:r>
                    </m:oMath>
                  </m:oMathPara>
                </a14:m>
                <a:endParaRPr lang="en-GB" sz="1400" dirty="0"/>
              </a:p>
            </p:txBody>
          </p:sp>
        </mc:Choice>
        <mc:Fallback xmlns="">
          <p:sp>
            <p:nvSpPr>
              <p:cNvPr id="61" name="TextBox 60"/>
              <p:cNvSpPr txBox="1">
                <a:spLocks noRot="1" noChangeAspect="1" noMove="1" noResize="1" noEditPoints="1" noAdjustHandles="1" noChangeArrowheads="1" noChangeShapeType="1" noTextEdit="1"/>
              </p:cNvSpPr>
              <p:nvPr/>
            </p:nvSpPr>
            <p:spPr>
              <a:xfrm>
                <a:off x="6267450" y="5229225"/>
                <a:ext cx="1524000" cy="307777"/>
              </a:xfrm>
              <a:prstGeom prst="rect">
                <a:avLst/>
              </a:prstGeom>
              <a:blipFill>
                <a:blip r:embed="rId24"/>
                <a:stretch>
                  <a:fillRect b="-800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6219825" y="5619750"/>
                <a:ext cx="1304925" cy="497572"/>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𝑝</m:t>
                          </m:r>
                        </m:num>
                        <m:den>
                          <m:r>
                            <a:rPr lang="en-GB" sz="1400" b="0" i="1" smtClean="0">
                              <a:latin typeface="Cambria Math"/>
                            </a:rPr>
                            <m:t>2</m:t>
                          </m:r>
                          <m:r>
                            <a:rPr lang="en-GB" sz="1400" b="0" i="1" smtClean="0">
                              <a:latin typeface="Cambria Math"/>
                            </a:rPr>
                            <m:t>𝑞</m:t>
                          </m:r>
                        </m:den>
                      </m:f>
                      <m:r>
                        <a:rPr lang="en-GB" sz="1400" b="0" i="1" smtClean="0">
                          <a:latin typeface="Cambria Math"/>
                          <a:ea typeface="Cambria Math"/>
                        </a:rPr>
                        <m:t>=</m:t>
                      </m:r>
                      <m:r>
                        <a:rPr lang="en-GB" sz="1400" b="0" i="1" smtClean="0">
                          <a:latin typeface="Cambria Math"/>
                          <a:ea typeface="Cambria Math"/>
                        </a:rPr>
                        <m:t>𝑐𝑜𝑠</m:t>
                      </m:r>
                      <m:r>
                        <a:rPr lang="en-GB" sz="1400" b="0" i="1" smtClean="0">
                          <a:latin typeface="Cambria Math"/>
                          <a:ea typeface="Cambria Math"/>
                        </a:rPr>
                        <m:t>𝜃</m:t>
                      </m:r>
                    </m:oMath>
                  </m:oMathPara>
                </a14:m>
                <a:endParaRPr lang="en-GB" sz="1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219825" y="5619750"/>
                <a:ext cx="1304925" cy="497572"/>
              </a:xfrm>
              <a:prstGeom prst="rect">
                <a:avLst/>
              </a:prstGeom>
              <a:blipFill>
                <a:blip r:embed="rId25"/>
                <a:stretch>
                  <a:fillRect b="-4938"/>
                </a:stretch>
              </a:blipFill>
              <a:ln w="25400">
                <a:noFill/>
              </a:ln>
            </p:spPr>
            <p:txBody>
              <a:bodyPr/>
              <a:lstStyle/>
              <a:p>
                <a:r>
                  <a:rPr lang="en-GB">
                    <a:noFill/>
                  </a:rPr>
                  <a:t> </a:t>
                </a:r>
              </a:p>
            </p:txBody>
          </p:sp>
        </mc:Fallback>
      </mc:AlternateContent>
      <p:sp>
        <p:nvSpPr>
          <p:cNvPr id="63" name="TextBox 62"/>
          <p:cNvSpPr txBox="1"/>
          <p:nvPr/>
        </p:nvSpPr>
        <p:spPr>
          <a:xfrm>
            <a:off x="5495924" y="6096000"/>
            <a:ext cx="2867026"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Solving this equation can give us 0, 1 or 2 answers depending on p and q…</a:t>
            </a:r>
          </a:p>
        </p:txBody>
      </p:sp>
      <p:sp>
        <p:nvSpPr>
          <p:cNvPr id="55" name="Arc 54"/>
          <p:cNvSpPr/>
          <p:nvPr/>
        </p:nvSpPr>
        <p:spPr>
          <a:xfrm>
            <a:off x="7429500" y="5010150"/>
            <a:ext cx="381000" cy="3810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 name="TextBox 55"/>
          <p:cNvSpPr txBox="1"/>
          <p:nvPr/>
        </p:nvSpPr>
        <p:spPr>
          <a:xfrm>
            <a:off x="7743825" y="5057775"/>
            <a:ext cx="11430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Add -2qcos</a:t>
            </a:r>
            <a:r>
              <a:rPr lang="el-GR" sz="1200" dirty="0">
                <a:solidFill>
                  <a:srgbClr val="FF0000"/>
                </a:solidFill>
                <a:latin typeface="Comic Sans MS" panose="030F0702030302020204" pitchFamily="66" charset="0"/>
              </a:rPr>
              <a:t>θ</a:t>
            </a:r>
            <a:endParaRPr lang="en-GB" sz="1200" dirty="0">
              <a:solidFill>
                <a:srgbClr val="FF0000"/>
              </a:solidFill>
              <a:latin typeface="Comic Sans MS" panose="030F0702030302020204" pitchFamily="66" charset="0"/>
            </a:endParaRPr>
          </a:p>
        </p:txBody>
      </p:sp>
      <p:sp>
        <p:nvSpPr>
          <p:cNvPr id="57" name="Arc 56"/>
          <p:cNvSpPr/>
          <p:nvPr/>
        </p:nvSpPr>
        <p:spPr>
          <a:xfrm>
            <a:off x="7391400" y="5448300"/>
            <a:ext cx="381000" cy="381000"/>
          </a:xfrm>
          <a:prstGeom prst="arc">
            <a:avLst>
              <a:gd name="adj1" fmla="val 16200000"/>
              <a:gd name="adj2" fmla="val 542604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9" name="TextBox 58"/>
          <p:cNvSpPr txBox="1"/>
          <p:nvPr/>
        </p:nvSpPr>
        <p:spPr>
          <a:xfrm>
            <a:off x="7705725" y="5495925"/>
            <a:ext cx="11430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Divide by 2q</a:t>
            </a:r>
            <a:endParaRPr lang="en-GB" sz="1200" dirty="0">
              <a:solidFill>
                <a:srgbClr val="FF0000"/>
              </a:solidFill>
              <a:latin typeface="Comic Sans MS" panose="030F0702030302020204" pitchFamily="66" charset="0"/>
            </a:endParaRPr>
          </a:p>
        </p:txBody>
      </p:sp>
      <p:sp>
        <p:nvSpPr>
          <p:cNvPr id="64" name="タイトル 1">
            <a:extLst>
              <a:ext uri="{FF2B5EF4-FFF2-40B4-BE49-F238E27FC236}">
                <a16:creationId xmlns:a16="http://schemas.microsoft.com/office/drawing/2014/main" id="{89253697-2F3F-40C3-B2FE-A2F4DB9A5963}"/>
              </a:ext>
            </a:extLst>
          </p:cNvPr>
          <p:cNvSpPr>
            <a:spLocks noGrp="1"/>
          </p:cNvSpPr>
          <p:nvPr>
            <p:ph type="title"/>
          </p:nvPr>
        </p:nvSpPr>
        <p:spPr>
          <a:xfrm>
            <a:off x="628650" y="304281"/>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65" name="テキスト ボックス 64">
            <a:extLst>
              <a:ext uri="{FF2B5EF4-FFF2-40B4-BE49-F238E27FC236}">
                <a16:creationId xmlns:a16="http://schemas.microsoft.com/office/drawing/2014/main" id="{AF74AC8C-3E62-4575-99BB-456EDB643E48}"/>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5D</a:t>
            </a:r>
            <a:endParaRPr lang="en-GB" dirty="0">
              <a:latin typeface="Comic Sans MS" panose="030F0702030302020204" pitchFamily="66" charset="0"/>
            </a:endParaRPr>
          </a:p>
        </p:txBody>
      </p:sp>
    </p:spTree>
    <p:extLst>
      <p:ext uri="{BB962C8B-B14F-4D97-AF65-F5344CB8AC3E}">
        <p14:creationId xmlns:p14="http://schemas.microsoft.com/office/powerpoint/2010/main" val="22918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blinds(horizontal)">
                                      <p:cBhvr>
                                        <p:cTn id="7" dur="500"/>
                                        <p:tgtEl>
                                          <p:spTgt spid="3">
                                            <p:txEl>
                                              <p:pRg st="9"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1" end="11"/>
                                            </p:txEl>
                                          </p:spTgt>
                                        </p:tgtEl>
                                        <p:attrNameLst>
                                          <p:attrName>style.visibility</p:attrName>
                                        </p:attrNameLst>
                                      </p:cBhvr>
                                      <p:to>
                                        <p:strVal val="visible"/>
                                      </p:to>
                                    </p:set>
                                    <p:animEffect transition="in" filter="blinds(horizontal)">
                                      <p:cBhvr>
                                        <p:cTn id="12" dur="500"/>
                                        <p:tgtEl>
                                          <p:spTgt spid="3">
                                            <p:txEl>
                                              <p:pRg st="11" end="1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linds(horizontal)">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blinds(horizontal)">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blinds(horizontal)">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blinds(horizontal)">
                                      <p:cBhvr>
                                        <p:cTn id="42" dur="500"/>
                                        <p:tgtEl>
                                          <p:spTgt spid="5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blinds(horizontal)">
                                      <p:cBhvr>
                                        <p:cTn id="47" dur="500"/>
                                        <p:tgtEl>
                                          <p:spTgt spid="5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grpId="1" nodeType="clickEffect">
                                  <p:stCondLst>
                                    <p:cond delay="0"/>
                                  </p:stCondLst>
                                  <p:childTnLst>
                                    <p:animEffect transition="out" filter="blinds(horizontal)">
                                      <p:cBhvr>
                                        <p:cTn id="51" dur="500"/>
                                        <p:tgtEl>
                                          <p:spTgt spid="50"/>
                                        </p:tgtEl>
                                      </p:cBhvr>
                                    </p:animEffect>
                                    <p:set>
                                      <p:cBhvr>
                                        <p:cTn id="52" dur="1" fill="hold">
                                          <p:stCondLst>
                                            <p:cond delay="499"/>
                                          </p:stCondLst>
                                        </p:cTn>
                                        <p:tgtEl>
                                          <p:spTgt spid="50"/>
                                        </p:tgtEl>
                                        <p:attrNameLst>
                                          <p:attrName>style.visibility</p:attrName>
                                        </p:attrNameLst>
                                      </p:cBhvr>
                                      <p:to>
                                        <p:strVal val="hidden"/>
                                      </p:to>
                                    </p:set>
                                  </p:childTnLst>
                                </p:cTn>
                              </p:par>
                              <p:par>
                                <p:cTn id="53" presetID="3" presetClass="exit" presetSubtype="10" fill="hold" grpId="1" nodeType="withEffect">
                                  <p:stCondLst>
                                    <p:cond delay="0"/>
                                  </p:stCondLst>
                                  <p:childTnLst>
                                    <p:animEffect transition="out" filter="blinds(horizontal)">
                                      <p:cBhvr>
                                        <p:cTn id="54" dur="500"/>
                                        <p:tgtEl>
                                          <p:spTgt spid="51"/>
                                        </p:tgtEl>
                                      </p:cBhvr>
                                    </p:animEffect>
                                    <p:set>
                                      <p:cBhvr>
                                        <p:cTn id="55" dur="1" fill="hold">
                                          <p:stCondLst>
                                            <p:cond delay="499"/>
                                          </p:stCondLst>
                                        </p:cTn>
                                        <p:tgtEl>
                                          <p:spTgt spid="51"/>
                                        </p:tgtEl>
                                        <p:attrNameLst>
                                          <p:attrName>style.visibility</p:attrName>
                                        </p:attrNameLst>
                                      </p:cBhvr>
                                      <p:to>
                                        <p:strVal val="hidden"/>
                                      </p:to>
                                    </p:set>
                                  </p:childTnLst>
                                </p:cTn>
                              </p:par>
                              <p:par>
                                <p:cTn id="56" presetID="3" presetClass="exit" presetSubtype="10" fill="hold" grpId="1" nodeType="withEffect">
                                  <p:stCondLst>
                                    <p:cond delay="0"/>
                                  </p:stCondLst>
                                  <p:childTnLst>
                                    <p:animEffect transition="out" filter="blinds(horizontal)">
                                      <p:cBhvr>
                                        <p:cTn id="57" dur="500"/>
                                        <p:tgtEl>
                                          <p:spTgt spid="52"/>
                                        </p:tgtEl>
                                      </p:cBhvr>
                                    </p:animEffect>
                                    <p:set>
                                      <p:cBhvr>
                                        <p:cTn id="58" dur="1" fill="hold">
                                          <p:stCondLst>
                                            <p:cond delay="499"/>
                                          </p:stCondLst>
                                        </p:cTn>
                                        <p:tgtEl>
                                          <p:spTgt spid="5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linds(horizontal)">
                                      <p:cBhvr>
                                        <p:cTn id="63" dur="500"/>
                                        <p:tgtEl>
                                          <p:spTgt spid="39"/>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blinds(horizontal)">
                                      <p:cBhvr>
                                        <p:cTn id="68" dur="500"/>
                                        <p:tgtEl>
                                          <p:spTgt spid="41"/>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blinds(horizontal)">
                                      <p:cBhvr>
                                        <p:cTn id="73" dur="500"/>
                                        <p:tgtEl>
                                          <p:spTgt spid="16"/>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blinds(horizontal)">
                                      <p:cBhvr>
                                        <p:cTn id="78" dur="500"/>
                                        <p:tgtEl>
                                          <p:spTgt spid="40"/>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blinds(horizontal)">
                                      <p:cBhvr>
                                        <p:cTn id="83" dur="500"/>
                                        <p:tgtEl>
                                          <p:spTgt spid="42"/>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blinds(horizontal)">
                                      <p:cBhvr>
                                        <p:cTn id="88" dur="500"/>
                                        <p:tgtEl>
                                          <p:spTgt spid="25"/>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blinds(horizontal)">
                                      <p:cBhvr>
                                        <p:cTn id="93" dur="500"/>
                                        <p:tgtEl>
                                          <p:spTgt spid="26"/>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11"/>
                                        </p:tgtEl>
                                        <p:attrNameLst>
                                          <p:attrName>style.visibility</p:attrName>
                                        </p:attrNameLst>
                                      </p:cBhvr>
                                      <p:to>
                                        <p:strVal val="visible"/>
                                      </p:to>
                                    </p:set>
                                    <p:animEffect transition="in" filter="blinds(horizontal)">
                                      <p:cBhvr>
                                        <p:cTn id="98" dur="500"/>
                                        <p:tgtEl>
                                          <p:spTgt spid="11"/>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6"/>
                                        </p:tgtEl>
                                        <p:attrNameLst>
                                          <p:attrName>style.visibility</p:attrName>
                                        </p:attrNameLst>
                                      </p:cBhvr>
                                      <p:to>
                                        <p:strVal val="visible"/>
                                      </p:to>
                                    </p:set>
                                    <p:animEffect transition="in" filter="blinds(horizontal)">
                                      <p:cBhvr>
                                        <p:cTn id="103" dur="500"/>
                                        <p:tgtEl>
                                          <p:spTgt spid="6"/>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nodeType="clickEffect">
                                  <p:stCondLst>
                                    <p:cond delay="0"/>
                                  </p:stCondLst>
                                  <p:childTnLst>
                                    <p:set>
                                      <p:cBhvr>
                                        <p:cTn id="107" dur="1" fill="hold">
                                          <p:stCondLst>
                                            <p:cond delay="0"/>
                                          </p:stCondLst>
                                        </p:cTn>
                                        <p:tgtEl>
                                          <p:spTgt spid="8"/>
                                        </p:tgtEl>
                                        <p:attrNameLst>
                                          <p:attrName>style.visibility</p:attrName>
                                        </p:attrNameLst>
                                      </p:cBhvr>
                                      <p:to>
                                        <p:strVal val="visible"/>
                                      </p:to>
                                    </p:set>
                                    <p:animEffect transition="in" filter="blinds(horizontal)">
                                      <p:cBhvr>
                                        <p:cTn id="108" dur="500"/>
                                        <p:tgtEl>
                                          <p:spTgt spid="8"/>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grpId="0" nodeType="clickEffect">
                                  <p:stCondLst>
                                    <p:cond delay="0"/>
                                  </p:stCondLst>
                                  <p:childTnLst>
                                    <p:set>
                                      <p:cBhvr>
                                        <p:cTn id="112" dur="1" fill="hold">
                                          <p:stCondLst>
                                            <p:cond delay="0"/>
                                          </p:stCondLst>
                                        </p:cTn>
                                        <p:tgtEl>
                                          <p:spTgt spid="32"/>
                                        </p:tgtEl>
                                        <p:attrNameLst>
                                          <p:attrName>style.visibility</p:attrName>
                                        </p:attrNameLst>
                                      </p:cBhvr>
                                      <p:to>
                                        <p:strVal val="visible"/>
                                      </p:to>
                                    </p:set>
                                    <p:animEffect transition="in" filter="blinds(horizontal)">
                                      <p:cBhvr>
                                        <p:cTn id="113" dur="500"/>
                                        <p:tgtEl>
                                          <p:spTgt spid="32"/>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nodeType="click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blinds(horizontal)">
                                      <p:cBhvr>
                                        <p:cTn id="118" dur="500"/>
                                        <p:tgtEl>
                                          <p:spTgt spid="33"/>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grpId="0" nodeType="clickEffect">
                                  <p:stCondLst>
                                    <p:cond delay="0"/>
                                  </p:stCondLst>
                                  <p:childTnLst>
                                    <p:set>
                                      <p:cBhvr>
                                        <p:cTn id="122" dur="1" fill="hold">
                                          <p:stCondLst>
                                            <p:cond delay="0"/>
                                          </p:stCondLst>
                                        </p:cTn>
                                        <p:tgtEl>
                                          <p:spTgt spid="28"/>
                                        </p:tgtEl>
                                        <p:attrNameLst>
                                          <p:attrName>style.visibility</p:attrName>
                                        </p:attrNameLst>
                                      </p:cBhvr>
                                      <p:to>
                                        <p:strVal val="visible"/>
                                      </p:to>
                                    </p:set>
                                    <p:animEffect transition="in" filter="blinds(horizontal)">
                                      <p:cBhvr>
                                        <p:cTn id="123" dur="500"/>
                                        <p:tgtEl>
                                          <p:spTgt spid="28"/>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grpId="0" nodeType="clickEffect">
                                  <p:stCondLst>
                                    <p:cond delay="0"/>
                                  </p:stCondLst>
                                  <p:childTnLst>
                                    <p:set>
                                      <p:cBhvr>
                                        <p:cTn id="127" dur="1" fill="hold">
                                          <p:stCondLst>
                                            <p:cond delay="0"/>
                                          </p:stCondLst>
                                        </p:cTn>
                                        <p:tgtEl>
                                          <p:spTgt spid="30"/>
                                        </p:tgtEl>
                                        <p:attrNameLst>
                                          <p:attrName>style.visibility</p:attrName>
                                        </p:attrNameLst>
                                      </p:cBhvr>
                                      <p:to>
                                        <p:strVal val="visible"/>
                                      </p:to>
                                    </p:set>
                                    <p:animEffect transition="in" filter="blinds(horizontal)">
                                      <p:cBhvr>
                                        <p:cTn id="128" dur="500"/>
                                        <p:tgtEl>
                                          <p:spTgt spid="30"/>
                                        </p:tgtEl>
                                      </p:cBhvr>
                                    </p:animEffec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nodeType="click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blinds(horizontal)">
                                      <p:cBhvr>
                                        <p:cTn id="133" dur="500"/>
                                        <p:tgtEl>
                                          <p:spTgt spid="34"/>
                                        </p:tgtEl>
                                      </p:cBhvr>
                                    </p:animEffect>
                                  </p:childTnLst>
                                </p:cTn>
                              </p:par>
                            </p:childTnLst>
                          </p:cTn>
                        </p:par>
                      </p:childTnLst>
                    </p:cTn>
                  </p:par>
                  <p:par>
                    <p:cTn id="134" fill="hold">
                      <p:stCondLst>
                        <p:cond delay="indefinite"/>
                      </p:stCondLst>
                      <p:childTnLst>
                        <p:par>
                          <p:cTn id="135" fill="hold">
                            <p:stCondLst>
                              <p:cond delay="0"/>
                            </p:stCondLst>
                            <p:childTnLst>
                              <p:par>
                                <p:cTn id="136" presetID="3" presetClass="entr" presetSubtype="10" fill="hold" grpId="0" nodeType="clickEffect">
                                  <p:stCondLst>
                                    <p:cond delay="0"/>
                                  </p:stCondLst>
                                  <p:childTnLst>
                                    <p:set>
                                      <p:cBhvr>
                                        <p:cTn id="137" dur="1" fill="hold">
                                          <p:stCondLst>
                                            <p:cond delay="0"/>
                                          </p:stCondLst>
                                        </p:cTn>
                                        <p:tgtEl>
                                          <p:spTgt spid="31"/>
                                        </p:tgtEl>
                                        <p:attrNameLst>
                                          <p:attrName>style.visibility</p:attrName>
                                        </p:attrNameLst>
                                      </p:cBhvr>
                                      <p:to>
                                        <p:strVal val="visible"/>
                                      </p:to>
                                    </p:set>
                                    <p:animEffect transition="in" filter="blinds(horizontal)">
                                      <p:cBhvr>
                                        <p:cTn id="138" dur="500"/>
                                        <p:tgtEl>
                                          <p:spTgt spid="31"/>
                                        </p:tgtEl>
                                      </p:cBhvr>
                                    </p:animEffect>
                                  </p:childTnLst>
                                </p:cTn>
                              </p:par>
                            </p:childTnLst>
                          </p:cTn>
                        </p:par>
                      </p:childTnLst>
                    </p:cTn>
                  </p:par>
                  <p:par>
                    <p:cTn id="139" fill="hold">
                      <p:stCondLst>
                        <p:cond delay="indefinite"/>
                      </p:stCondLst>
                      <p:childTnLst>
                        <p:par>
                          <p:cTn id="140" fill="hold">
                            <p:stCondLst>
                              <p:cond delay="0"/>
                            </p:stCondLst>
                            <p:childTnLst>
                              <p:par>
                                <p:cTn id="141" presetID="3" presetClass="entr" presetSubtype="10" fill="hold" grpId="0" nodeType="clickEffect">
                                  <p:stCondLst>
                                    <p:cond delay="0"/>
                                  </p:stCondLst>
                                  <p:childTnLst>
                                    <p:set>
                                      <p:cBhvr>
                                        <p:cTn id="142" dur="1" fill="hold">
                                          <p:stCondLst>
                                            <p:cond delay="0"/>
                                          </p:stCondLst>
                                        </p:cTn>
                                        <p:tgtEl>
                                          <p:spTgt spid="27"/>
                                        </p:tgtEl>
                                        <p:attrNameLst>
                                          <p:attrName>style.visibility</p:attrName>
                                        </p:attrNameLst>
                                      </p:cBhvr>
                                      <p:to>
                                        <p:strVal val="visible"/>
                                      </p:to>
                                    </p:set>
                                    <p:animEffect transition="in" filter="blinds(horizontal)">
                                      <p:cBhvr>
                                        <p:cTn id="143" dur="500"/>
                                        <p:tgtEl>
                                          <p:spTgt spid="27"/>
                                        </p:tgtEl>
                                      </p:cBhvr>
                                    </p:animEffect>
                                  </p:childTnLst>
                                </p:cTn>
                              </p:par>
                            </p:childTnLst>
                          </p:cTn>
                        </p:par>
                      </p:childTnLst>
                    </p:cTn>
                  </p:par>
                  <p:par>
                    <p:cTn id="144" fill="hold">
                      <p:stCondLst>
                        <p:cond delay="indefinite"/>
                      </p:stCondLst>
                      <p:childTnLst>
                        <p:par>
                          <p:cTn id="145" fill="hold">
                            <p:stCondLst>
                              <p:cond delay="0"/>
                            </p:stCondLst>
                            <p:childTnLst>
                              <p:par>
                                <p:cTn id="146" presetID="3" presetClass="exit" presetSubtype="10" fill="hold" grpId="1" nodeType="clickEffect">
                                  <p:stCondLst>
                                    <p:cond delay="0"/>
                                  </p:stCondLst>
                                  <p:childTnLst>
                                    <p:animEffect transition="out" filter="blinds(horizontal)">
                                      <p:cBhvr>
                                        <p:cTn id="147" dur="500"/>
                                        <p:tgtEl>
                                          <p:spTgt spid="11"/>
                                        </p:tgtEl>
                                      </p:cBhvr>
                                    </p:animEffect>
                                    <p:set>
                                      <p:cBhvr>
                                        <p:cTn id="148" dur="1" fill="hold">
                                          <p:stCondLst>
                                            <p:cond delay="499"/>
                                          </p:stCondLst>
                                        </p:cTn>
                                        <p:tgtEl>
                                          <p:spTgt spid="11"/>
                                        </p:tgtEl>
                                        <p:attrNameLst>
                                          <p:attrName>style.visibility</p:attrName>
                                        </p:attrNameLst>
                                      </p:cBhvr>
                                      <p:to>
                                        <p:strVal val="hidden"/>
                                      </p:to>
                                    </p:set>
                                  </p:childTnLst>
                                </p:cTn>
                              </p:par>
                              <p:par>
                                <p:cTn id="149" presetID="3" presetClass="exit" presetSubtype="10" fill="hold" grpId="1" nodeType="withEffect">
                                  <p:stCondLst>
                                    <p:cond delay="0"/>
                                  </p:stCondLst>
                                  <p:childTnLst>
                                    <p:animEffect transition="out" filter="blinds(horizontal)">
                                      <p:cBhvr>
                                        <p:cTn id="150" dur="500"/>
                                        <p:tgtEl>
                                          <p:spTgt spid="6"/>
                                        </p:tgtEl>
                                      </p:cBhvr>
                                    </p:animEffect>
                                    <p:set>
                                      <p:cBhvr>
                                        <p:cTn id="151" dur="1" fill="hold">
                                          <p:stCondLst>
                                            <p:cond delay="499"/>
                                          </p:stCondLst>
                                        </p:cTn>
                                        <p:tgtEl>
                                          <p:spTgt spid="6"/>
                                        </p:tgtEl>
                                        <p:attrNameLst>
                                          <p:attrName>style.visibility</p:attrName>
                                        </p:attrNameLst>
                                      </p:cBhvr>
                                      <p:to>
                                        <p:strVal val="hidden"/>
                                      </p:to>
                                    </p:set>
                                  </p:childTnLst>
                                </p:cTn>
                              </p:par>
                              <p:par>
                                <p:cTn id="152" presetID="3" presetClass="exit" presetSubtype="10" fill="hold" nodeType="withEffect">
                                  <p:stCondLst>
                                    <p:cond delay="0"/>
                                  </p:stCondLst>
                                  <p:childTnLst>
                                    <p:animEffect transition="out" filter="blinds(horizontal)">
                                      <p:cBhvr>
                                        <p:cTn id="153" dur="500"/>
                                        <p:tgtEl>
                                          <p:spTgt spid="8"/>
                                        </p:tgtEl>
                                      </p:cBhvr>
                                    </p:animEffect>
                                    <p:set>
                                      <p:cBhvr>
                                        <p:cTn id="154" dur="1" fill="hold">
                                          <p:stCondLst>
                                            <p:cond delay="499"/>
                                          </p:stCondLst>
                                        </p:cTn>
                                        <p:tgtEl>
                                          <p:spTgt spid="8"/>
                                        </p:tgtEl>
                                        <p:attrNameLst>
                                          <p:attrName>style.visibility</p:attrName>
                                        </p:attrNameLst>
                                      </p:cBhvr>
                                      <p:to>
                                        <p:strVal val="hidden"/>
                                      </p:to>
                                    </p:set>
                                  </p:childTnLst>
                                </p:cTn>
                              </p:par>
                              <p:par>
                                <p:cTn id="155" presetID="3" presetClass="exit" presetSubtype="10" fill="hold" grpId="1" nodeType="withEffect">
                                  <p:stCondLst>
                                    <p:cond delay="0"/>
                                  </p:stCondLst>
                                  <p:childTnLst>
                                    <p:animEffect transition="out" filter="blinds(horizontal)">
                                      <p:cBhvr>
                                        <p:cTn id="156" dur="500"/>
                                        <p:tgtEl>
                                          <p:spTgt spid="32"/>
                                        </p:tgtEl>
                                      </p:cBhvr>
                                    </p:animEffect>
                                    <p:set>
                                      <p:cBhvr>
                                        <p:cTn id="157" dur="1" fill="hold">
                                          <p:stCondLst>
                                            <p:cond delay="499"/>
                                          </p:stCondLst>
                                        </p:cTn>
                                        <p:tgtEl>
                                          <p:spTgt spid="32"/>
                                        </p:tgtEl>
                                        <p:attrNameLst>
                                          <p:attrName>style.visibility</p:attrName>
                                        </p:attrNameLst>
                                      </p:cBhvr>
                                      <p:to>
                                        <p:strVal val="hidden"/>
                                      </p:to>
                                    </p:set>
                                  </p:childTnLst>
                                </p:cTn>
                              </p:par>
                              <p:par>
                                <p:cTn id="158" presetID="3" presetClass="exit" presetSubtype="10" fill="hold" nodeType="withEffect">
                                  <p:stCondLst>
                                    <p:cond delay="0"/>
                                  </p:stCondLst>
                                  <p:childTnLst>
                                    <p:animEffect transition="out" filter="blinds(horizontal)">
                                      <p:cBhvr>
                                        <p:cTn id="159" dur="500"/>
                                        <p:tgtEl>
                                          <p:spTgt spid="33"/>
                                        </p:tgtEl>
                                      </p:cBhvr>
                                    </p:animEffect>
                                    <p:set>
                                      <p:cBhvr>
                                        <p:cTn id="160" dur="1" fill="hold">
                                          <p:stCondLst>
                                            <p:cond delay="499"/>
                                          </p:stCondLst>
                                        </p:cTn>
                                        <p:tgtEl>
                                          <p:spTgt spid="33"/>
                                        </p:tgtEl>
                                        <p:attrNameLst>
                                          <p:attrName>style.visibility</p:attrName>
                                        </p:attrNameLst>
                                      </p:cBhvr>
                                      <p:to>
                                        <p:strVal val="hidden"/>
                                      </p:to>
                                    </p:set>
                                  </p:childTnLst>
                                </p:cTn>
                              </p:par>
                              <p:par>
                                <p:cTn id="161" presetID="3" presetClass="exit" presetSubtype="10" fill="hold" grpId="1" nodeType="withEffect">
                                  <p:stCondLst>
                                    <p:cond delay="0"/>
                                  </p:stCondLst>
                                  <p:childTnLst>
                                    <p:animEffect transition="out" filter="blinds(horizontal)">
                                      <p:cBhvr>
                                        <p:cTn id="162" dur="500"/>
                                        <p:tgtEl>
                                          <p:spTgt spid="28"/>
                                        </p:tgtEl>
                                      </p:cBhvr>
                                    </p:animEffect>
                                    <p:set>
                                      <p:cBhvr>
                                        <p:cTn id="163" dur="1" fill="hold">
                                          <p:stCondLst>
                                            <p:cond delay="499"/>
                                          </p:stCondLst>
                                        </p:cTn>
                                        <p:tgtEl>
                                          <p:spTgt spid="28"/>
                                        </p:tgtEl>
                                        <p:attrNameLst>
                                          <p:attrName>style.visibility</p:attrName>
                                        </p:attrNameLst>
                                      </p:cBhvr>
                                      <p:to>
                                        <p:strVal val="hidden"/>
                                      </p:to>
                                    </p:set>
                                  </p:childTnLst>
                                </p:cTn>
                              </p:par>
                              <p:par>
                                <p:cTn id="164" presetID="3" presetClass="exit" presetSubtype="10" fill="hold" grpId="1" nodeType="withEffect">
                                  <p:stCondLst>
                                    <p:cond delay="0"/>
                                  </p:stCondLst>
                                  <p:childTnLst>
                                    <p:animEffect transition="out" filter="blinds(horizontal)">
                                      <p:cBhvr>
                                        <p:cTn id="165" dur="500"/>
                                        <p:tgtEl>
                                          <p:spTgt spid="30"/>
                                        </p:tgtEl>
                                      </p:cBhvr>
                                    </p:animEffect>
                                    <p:set>
                                      <p:cBhvr>
                                        <p:cTn id="166" dur="1" fill="hold">
                                          <p:stCondLst>
                                            <p:cond delay="499"/>
                                          </p:stCondLst>
                                        </p:cTn>
                                        <p:tgtEl>
                                          <p:spTgt spid="30"/>
                                        </p:tgtEl>
                                        <p:attrNameLst>
                                          <p:attrName>style.visibility</p:attrName>
                                        </p:attrNameLst>
                                      </p:cBhvr>
                                      <p:to>
                                        <p:strVal val="hidden"/>
                                      </p:to>
                                    </p:set>
                                  </p:childTnLst>
                                </p:cTn>
                              </p:par>
                              <p:par>
                                <p:cTn id="167" presetID="3" presetClass="exit" presetSubtype="10" fill="hold" nodeType="withEffect">
                                  <p:stCondLst>
                                    <p:cond delay="0"/>
                                  </p:stCondLst>
                                  <p:childTnLst>
                                    <p:animEffect transition="out" filter="blinds(horizontal)">
                                      <p:cBhvr>
                                        <p:cTn id="168" dur="500"/>
                                        <p:tgtEl>
                                          <p:spTgt spid="34"/>
                                        </p:tgtEl>
                                      </p:cBhvr>
                                    </p:animEffect>
                                    <p:set>
                                      <p:cBhvr>
                                        <p:cTn id="169" dur="1" fill="hold">
                                          <p:stCondLst>
                                            <p:cond delay="499"/>
                                          </p:stCondLst>
                                        </p:cTn>
                                        <p:tgtEl>
                                          <p:spTgt spid="34"/>
                                        </p:tgtEl>
                                        <p:attrNameLst>
                                          <p:attrName>style.visibility</p:attrName>
                                        </p:attrNameLst>
                                      </p:cBhvr>
                                      <p:to>
                                        <p:strVal val="hidden"/>
                                      </p:to>
                                    </p:set>
                                  </p:childTnLst>
                                </p:cTn>
                              </p:par>
                              <p:par>
                                <p:cTn id="170" presetID="3" presetClass="exit" presetSubtype="10" fill="hold" grpId="1" nodeType="withEffect">
                                  <p:stCondLst>
                                    <p:cond delay="0"/>
                                  </p:stCondLst>
                                  <p:childTnLst>
                                    <p:animEffect transition="out" filter="blinds(horizontal)">
                                      <p:cBhvr>
                                        <p:cTn id="171" dur="500"/>
                                        <p:tgtEl>
                                          <p:spTgt spid="31"/>
                                        </p:tgtEl>
                                      </p:cBhvr>
                                    </p:animEffect>
                                    <p:set>
                                      <p:cBhvr>
                                        <p:cTn id="172" dur="1" fill="hold">
                                          <p:stCondLst>
                                            <p:cond delay="499"/>
                                          </p:stCondLst>
                                        </p:cTn>
                                        <p:tgtEl>
                                          <p:spTgt spid="31"/>
                                        </p:tgtEl>
                                        <p:attrNameLst>
                                          <p:attrName>style.visibility</p:attrName>
                                        </p:attrNameLst>
                                      </p:cBhvr>
                                      <p:to>
                                        <p:strVal val="hidden"/>
                                      </p:to>
                                    </p:set>
                                  </p:childTnLst>
                                </p:cTn>
                              </p:par>
                            </p:childTnLst>
                          </p:cTn>
                        </p:par>
                      </p:childTnLst>
                    </p:cTn>
                  </p:par>
                  <p:par>
                    <p:cTn id="173" fill="hold">
                      <p:stCondLst>
                        <p:cond delay="indefinite"/>
                      </p:stCondLst>
                      <p:childTnLst>
                        <p:par>
                          <p:cTn id="174" fill="hold">
                            <p:stCondLst>
                              <p:cond delay="0"/>
                            </p:stCondLst>
                            <p:childTnLst>
                              <p:par>
                                <p:cTn id="175" presetID="3" presetClass="entr" presetSubtype="10" fill="hold" grpId="0" nodeType="clickEffect">
                                  <p:stCondLst>
                                    <p:cond delay="0"/>
                                  </p:stCondLst>
                                  <p:childTnLst>
                                    <p:set>
                                      <p:cBhvr>
                                        <p:cTn id="176" dur="1" fill="hold">
                                          <p:stCondLst>
                                            <p:cond delay="0"/>
                                          </p:stCondLst>
                                        </p:cTn>
                                        <p:tgtEl>
                                          <p:spTgt spid="43"/>
                                        </p:tgtEl>
                                        <p:attrNameLst>
                                          <p:attrName>style.visibility</p:attrName>
                                        </p:attrNameLst>
                                      </p:cBhvr>
                                      <p:to>
                                        <p:strVal val="visible"/>
                                      </p:to>
                                    </p:set>
                                    <p:animEffect transition="in" filter="blinds(horizontal)">
                                      <p:cBhvr>
                                        <p:cTn id="177" dur="500"/>
                                        <p:tgtEl>
                                          <p:spTgt spid="43"/>
                                        </p:tgtEl>
                                      </p:cBhvr>
                                    </p:animEffect>
                                  </p:childTnLst>
                                </p:cTn>
                              </p:par>
                            </p:childTnLst>
                          </p:cTn>
                        </p:par>
                      </p:childTnLst>
                    </p:cTn>
                  </p:par>
                  <p:par>
                    <p:cTn id="178" fill="hold">
                      <p:stCondLst>
                        <p:cond delay="indefinite"/>
                      </p:stCondLst>
                      <p:childTnLst>
                        <p:par>
                          <p:cTn id="179" fill="hold">
                            <p:stCondLst>
                              <p:cond delay="0"/>
                            </p:stCondLst>
                            <p:childTnLst>
                              <p:par>
                                <p:cTn id="180" presetID="3" presetClass="entr" presetSubtype="10" fill="hold" grpId="0" nodeType="clickEffect">
                                  <p:stCondLst>
                                    <p:cond delay="0"/>
                                  </p:stCondLst>
                                  <p:childTnLst>
                                    <p:set>
                                      <p:cBhvr>
                                        <p:cTn id="181" dur="1" fill="hold">
                                          <p:stCondLst>
                                            <p:cond delay="0"/>
                                          </p:stCondLst>
                                        </p:cTn>
                                        <p:tgtEl>
                                          <p:spTgt spid="35"/>
                                        </p:tgtEl>
                                        <p:attrNameLst>
                                          <p:attrName>style.visibility</p:attrName>
                                        </p:attrNameLst>
                                      </p:cBhvr>
                                      <p:to>
                                        <p:strVal val="visible"/>
                                      </p:to>
                                    </p:set>
                                    <p:animEffect transition="in" filter="blinds(horizontal)">
                                      <p:cBhvr>
                                        <p:cTn id="182" dur="500"/>
                                        <p:tgtEl>
                                          <p:spTgt spid="35"/>
                                        </p:tgtEl>
                                      </p:cBhvr>
                                    </p:animEffect>
                                  </p:childTnLst>
                                </p:cTn>
                              </p:par>
                            </p:childTnLst>
                          </p:cTn>
                        </p:par>
                      </p:childTnLst>
                    </p:cTn>
                  </p:par>
                  <p:par>
                    <p:cTn id="183" fill="hold">
                      <p:stCondLst>
                        <p:cond delay="indefinite"/>
                      </p:stCondLst>
                      <p:childTnLst>
                        <p:par>
                          <p:cTn id="184" fill="hold">
                            <p:stCondLst>
                              <p:cond delay="0"/>
                            </p:stCondLst>
                            <p:childTnLst>
                              <p:par>
                                <p:cTn id="185" presetID="3" presetClass="entr" presetSubtype="10" fill="hold" grpId="0" nodeType="clickEffect">
                                  <p:stCondLst>
                                    <p:cond delay="0"/>
                                  </p:stCondLst>
                                  <p:childTnLst>
                                    <p:set>
                                      <p:cBhvr>
                                        <p:cTn id="186" dur="1" fill="hold">
                                          <p:stCondLst>
                                            <p:cond delay="0"/>
                                          </p:stCondLst>
                                        </p:cTn>
                                        <p:tgtEl>
                                          <p:spTgt spid="53"/>
                                        </p:tgtEl>
                                        <p:attrNameLst>
                                          <p:attrName>style.visibility</p:attrName>
                                        </p:attrNameLst>
                                      </p:cBhvr>
                                      <p:to>
                                        <p:strVal val="visible"/>
                                      </p:to>
                                    </p:set>
                                    <p:animEffect transition="in" filter="blinds(horizontal)">
                                      <p:cBhvr>
                                        <p:cTn id="187" dur="500"/>
                                        <p:tgtEl>
                                          <p:spTgt spid="53"/>
                                        </p:tgtEl>
                                      </p:cBhvr>
                                    </p:animEffect>
                                  </p:childTnLst>
                                </p:cTn>
                              </p:par>
                            </p:childTnLst>
                          </p:cTn>
                        </p:par>
                      </p:childTnLst>
                    </p:cTn>
                  </p:par>
                  <p:par>
                    <p:cTn id="188" fill="hold">
                      <p:stCondLst>
                        <p:cond delay="indefinite"/>
                      </p:stCondLst>
                      <p:childTnLst>
                        <p:par>
                          <p:cTn id="189" fill="hold">
                            <p:stCondLst>
                              <p:cond delay="0"/>
                            </p:stCondLst>
                            <p:childTnLst>
                              <p:par>
                                <p:cTn id="190" presetID="3" presetClass="entr" presetSubtype="10" fill="hold" grpId="0" nodeType="clickEffect">
                                  <p:stCondLst>
                                    <p:cond delay="0"/>
                                  </p:stCondLst>
                                  <p:childTnLst>
                                    <p:set>
                                      <p:cBhvr>
                                        <p:cTn id="191" dur="1" fill="hold">
                                          <p:stCondLst>
                                            <p:cond delay="0"/>
                                          </p:stCondLst>
                                        </p:cTn>
                                        <p:tgtEl>
                                          <p:spTgt spid="54"/>
                                        </p:tgtEl>
                                        <p:attrNameLst>
                                          <p:attrName>style.visibility</p:attrName>
                                        </p:attrNameLst>
                                      </p:cBhvr>
                                      <p:to>
                                        <p:strVal val="visible"/>
                                      </p:to>
                                    </p:set>
                                    <p:animEffect transition="in" filter="blinds(horizontal)">
                                      <p:cBhvr>
                                        <p:cTn id="192" dur="500"/>
                                        <p:tgtEl>
                                          <p:spTgt spid="54"/>
                                        </p:tgtEl>
                                      </p:cBhvr>
                                    </p:animEffect>
                                  </p:childTnLst>
                                </p:cTn>
                              </p:par>
                            </p:childTnLst>
                          </p:cTn>
                        </p:par>
                      </p:childTnLst>
                    </p:cTn>
                  </p:par>
                  <p:par>
                    <p:cTn id="193" fill="hold">
                      <p:stCondLst>
                        <p:cond delay="indefinite"/>
                      </p:stCondLst>
                      <p:childTnLst>
                        <p:par>
                          <p:cTn id="194" fill="hold">
                            <p:stCondLst>
                              <p:cond delay="0"/>
                            </p:stCondLst>
                            <p:childTnLst>
                              <p:par>
                                <p:cTn id="195" presetID="3" presetClass="entr" presetSubtype="10" fill="hold" grpId="0" nodeType="clickEffect">
                                  <p:stCondLst>
                                    <p:cond delay="0"/>
                                  </p:stCondLst>
                                  <p:childTnLst>
                                    <p:set>
                                      <p:cBhvr>
                                        <p:cTn id="196" dur="1" fill="hold">
                                          <p:stCondLst>
                                            <p:cond delay="0"/>
                                          </p:stCondLst>
                                        </p:cTn>
                                        <p:tgtEl>
                                          <p:spTgt spid="36"/>
                                        </p:tgtEl>
                                        <p:attrNameLst>
                                          <p:attrName>style.visibility</p:attrName>
                                        </p:attrNameLst>
                                      </p:cBhvr>
                                      <p:to>
                                        <p:strVal val="visible"/>
                                      </p:to>
                                    </p:set>
                                    <p:animEffect transition="in" filter="blinds(horizontal)">
                                      <p:cBhvr>
                                        <p:cTn id="197" dur="500"/>
                                        <p:tgtEl>
                                          <p:spTgt spid="36"/>
                                        </p:tgtEl>
                                      </p:cBhvr>
                                    </p:animEffect>
                                  </p:childTnLst>
                                </p:cTn>
                              </p:par>
                            </p:childTnLst>
                          </p:cTn>
                        </p:par>
                      </p:childTnLst>
                    </p:cTn>
                  </p:par>
                  <p:par>
                    <p:cTn id="198" fill="hold">
                      <p:stCondLst>
                        <p:cond delay="indefinite"/>
                      </p:stCondLst>
                      <p:childTnLst>
                        <p:par>
                          <p:cTn id="199" fill="hold">
                            <p:stCondLst>
                              <p:cond delay="0"/>
                            </p:stCondLst>
                            <p:childTnLst>
                              <p:par>
                                <p:cTn id="200" presetID="3" presetClass="entr" presetSubtype="10" fill="hold" nodeType="clickEffect">
                                  <p:stCondLst>
                                    <p:cond delay="0"/>
                                  </p:stCondLst>
                                  <p:childTnLst>
                                    <p:set>
                                      <p:cBhvr>
                                        <p:cTn id="201" dur="1" fill="hold">
                                          <p:stCondLst>
                                            <p:cond delay="0"/>
                                          </p:stCondLst>
                                        </p:cTn>
                                        <p:tgtEl>
                                          <p:spTgt spid="13"/>
                                        </p:tgtEl>
                                        <p:attrNameLst>
                                          <p:attrName>style.visibility</p:attrName>
                                        </p:attrNameLst>
                                      </p:cBhvr>
                                      <p:to>
                                        <p:strVal val="visible"/>
                                      </p:to>
                                    </p:set>
                                    <p:animEffect transition="in" filter="blinds(horizontal)">
                                      <p:cBhvr>
                                        <p:cTn id="202" dur="500"/>
                                        <p:tgtEl>
                                          <p:spTgt spid="13"/>
                                        </p:tgtEl>
                                      </p:cBhvr>
                                    </p:animEffect>
                                  </p:childTnLst>
                                </p:cTn>
                              </p:par>
                            </p:childTnLst>
                          </p:cTn>
                        </p:par>
                      </p:childTnLst>
                    </p:cTn>
                  </p:par>
                  <p:par>
                    <p:cTn id="203" fill="hold">
                      <p:stCondLst>
                        <p:cond delay="indefinite"/>
                      </p:stCondLst>
                      <p:childTnLst>
                        <p:par>
                          <p:cTn id="204" fill="hold">
                            <p:stCondLst>
                              <p:cond delay="0"/>
                            </p:stCondLst>
                            <p:childTnLst>
                              <p:par>
                                <p:cTn id="205" presetID="3" presetClass="entr" presetSubtype="10" fill="hold" grpId="0" nodeType="clickEffect">
                                  <p:stCondLst>
                                    <p:cond delay="0"/>
                                  </p:stCondLst>
                                  <p:childTnLst>
                                    <p:set>
                                      <p:cBhvr>
                                        <p:cTn id="206" dur="1" fill="hold">
                                          <p:stCondLst>
                                            <p:cond delay="0"/>
                                          </p:stCondLst>
                                        </p:cTn>
                                        <p:tgtEl>
                                          <p:spTgt spid="45"/>
                                        </p:tgtEl>
                                        <p:attrNameLst>
                                          <p:attrName>style.visibility</p:attrName>
                                        </p:attrNameLst>
                                      </p:cBhvr>
                                      <p:to>
                                        <p:strVal val="visible"/>
                                      </p:to>
                                    </p:set>
                                    <p:animEffect transition="in" filter="blinds(horizontal)">
                                      <p:cBhvr>
                                        <p:cTn id="207" dur="500"/>
                                        <p:tgtEl>
                                          <p:spTgt spid="45"/>
                                        </p:tgtEl>
                                      </p:cBhvr>
                                    </p:animEffect>
                                  </p:childTnLst>
                                </p:cTn>
                              </p:par>
                            </p:childTnLst>
                          </p:cTn>
                        </p:par>
                      </p:childTnLst>
                    </p:cTn>
                  </p:par>
                  <p:par>
                    <p:cTn id="208" fill="hold">
                      <p:stCondLst>
                        <p:cond delay="indefinite"/>
                      </p:stCondLst>
                      <p:childTnLst>
                        <p:par>
                          <p:cTn id="209" fill="hold">
                            <p:stCondLst>
                              <p:cond delay="0"/>
                            </p:stCondLst>
                            <p:childTnLst>
                              <p:par>
                                <p:cTn id="210" presetID="3" presetClass="entr" presetSubtype="10" fill="hold" grpId="0" nodeType="clickEffect">
                                  <p:stCondLst>
                                    <p:cond delay="0"/>
                                  </p:stCondLst>
                                  <p:childTnLst>
                                    <p:set>
                                      <p:cBhvr>
                                        <p:cTn id="211" dur="1" fill="hold">
                                          <p:stCondLst>
                                            <p:cond delay="0"/>
                                          </p:stCondLst>
                                        </p:cTn>
                                        <p:tgtEl>
                                          <p:spTgt spid="46"/>
                                        </p:tgtEl>
                                        <p:attrNameLst>
                                          <p:attrName>style.visibility</p:attrName>
                                        </p:attrNameLst>
                                      </p:cBhvr>
                                      <p:to>
                                        <p:strVal val="visible"/>
                                      </p:to>
                                    </p:set>
                                    <p:animEffect transition="in" filter="blinds(horizontal)">
                                      <p:cBhvr>
                                        <p:cTn id="212" dur="500"/>
                                        <p:tgtEl>
                                          <p:spTgt spid="46"/>
                                        </p:tgtEl>
                                      </p:cBhvr>
                                    </p:animEffect>
                                  </p:childTnLst>
                                </p:cTn>
                              </p:par>
                            </p:childTnLst>
                          </p:cTn>
                        </p:par>
                      </p:childTnLst>
                    </p:cTn>
                  </p:par>
                  <p:par>
                    <p:cTn id="213" fill="hold">
                      <p:stCondLst>
                        <p:cond delay="indefinite"/>
                      </p:stCondLst>
                      <p:childTnLst>
                        <p:par>
                          <p:cTn id="214" fill="hold">
                            <p:stCondLst>
                              <p:cond delay="0"/>
                            </p:stCondLst>
                            <p:childTnLst>
                              <p:par>
                                <p:cTn id="215" presetID="3" presetClass="entr" presetSubtype="10" fill="hold" grpId="0" nodeType="clickEffect">
                                  <p:stCondLst>
                                    <p:cond delay="0"/>
                                  </p:stCondLst>
                                  <p:childTnLst>
                                    <p:set>
                                      <p:cBhvr>
                                        <p:cTn id="216" dur="1" fill="hold">
                                          <p:stCondLst>
                                            <p:cond delay="0"/>
                                          </p:stCondLst>
                                        </p:cTn>
                                        <p:tgtEl>
                                          <p:spTgt spid="44"/>
                                        </p:tgtEl>
                                        <p:attrNameLst>
                                          <p:attrName>style.visibility</p:attrName>
                                        </p:attrNameLst>
                                      </p:cBhvr>
                                      <p:to>
                                        <p:strVal val="visible"/>
                                      </p:to>
                                    </p:set>
                                    <p:animEffect transition="in" filter="blinds(horizontal)">
                                      <p:cBhvr>
                                        <p:cTn id="217" dur="500"/>
                                        <p:tgtEl>
                                          <p:spTgt spid="44"/>
                                        </p:tgtEl>
                                      </p:cBhvr>
                                    </p:animEffect>
                                  </p:childTnLst>
                                </p:cTn>
                              </p:par>
                            </p:childTnLst>
                          </p:cTn>
                        </p:par>
                      </p:childTnLst>
                    </p:cTn>
                  </p:par>
                  <p:par>
                    <p:cTn id="218" fill="hold">
                      <p:stCondLst>
                        <p:cond delay="indefinite"/>
                      </p:stCondLst>
                      <p:childTnLst>
                        <p:par>
                          <p:cTn id="219" fill="hold">
                            <p:stCondLst>
                              <p:cond delay="0"/>
                            </p:stCondLst>
                            <p:childTnLst>
                              <p:par>
                                <p:cTn id="220" presetID="3" presetClass="entr" presetSubtype="10" fill="hold" nodeType="clickEffect">
                                  <p:stCondLst>
                                    <p:cond delay="0"/>
                                  </p:stCondLst>
                                  <p:childTnLst>
                                    <p:set>
                                      <p:cBhvr>
                                        <p:cTn id="221" dur="1" fill="hold">
                                          <p:stCondLst>
                                            <p:cond delay="0"/>
                                          </p:stCondLst>
                                        </p:cTn>
                                        <p:tgtEl>
                                          <p:spTgt spid="58"/>
                                        </p:tgtEl>
                                        <p:attrNameLst>
                                          <p:attrName>style.visibility</p:attrName>
                                        </p:attrNameLst>
                                      </p:cBhvr>
                                      <p:to>
                                        <p:strVal val="visible"/>
                                      </p:to>
                                    </p:set>
                                    <p:animEffect transition="in" filter="blinds(horizontal)">
                                      <p:cBhvr>
                                        <p:cTn id="222" dur="500"/>
                                        <p:tgtEl>
                                          <p:spTgt spid="58"/>
                                        </p:tgtEl>
                                      </p:cBhvr>
                                    </p:animEffect>
                                  </p:childTnLst>
                                </p:cTn>
                              </p:par>
                            </p:childTnLst>
                          </p:cTn>
                        </p:par>
                      </p:childTnLst>
                    </p:cTn>
                  </p:par>
                  <p:par>
                    <p:cTn id="223" fill="hold">
                      <p:stCondLst>
                        <p:cond delay="indefinite"/>
                      </p:stCondLst>
                      <p:childTnLst>
                        <p:par>
                          <p:cTn id="224" fill="hold">
                            <p:stCondLst>
                              <p:cond delay="0"/>
                            </p:stCondLst>
                            <p:childTnLst>
                              <p:par>
                                <p:cTn id="225" presetID="3" presetClass="entr" presetSubtype="10" fill="hold" grpId="0" nodeType="clickEffect">
                                  <p:stCondLst>
                                    <p:cond delay="0"/>
                                  </p:stCondLst>
                                  <p:childTnLst>
                                    <p:set>
                                      <p:cBhvr>
                                        <p:cTn id="226" dur="1" fill="hold">
                                          <p:stCondLst>
                                            <p:cond delay="0"/>
                                          </p:stCondLst>
                                        </p:cTn>
                                        <p:tgtEl>
                                          <p:spTgt spid="60"/>
                                        </p:tgtEl>
                                        <p:attrNameLst>
                                          <p:attrName>style.visibility</p:attrName>
                                        </p:attrNameLst>
                                      </p:cBhvr>
                                      <p:to>
                                        <p:strVal val="visible"/>
                                      </p:to>
                                    </p:set>
                                    <p:animEffect transition="in" filter="blinds(horizontal)">
                                      <p:cBhvr>
                                        <p:cTn id="227" dur="500"/>
                                        <p:tgtEl>
                                          <p:spTgt spid="60"/>
                                        </p:tgtEl>
                                      </p:cBhvr>
                                    </p:animEffect>
                                  </p:childTnLst>
                                </p:cTn>
                              </p:par>
                            </p:childTnLst>
                          </p:cTn>
                        </p:par>
                      </p:childTnLst>
                    </p:cTn>
                  </p:par>
                  <p:par>
                    <p:cTn id="228" fill="hold">
                      <p:stCondLst>
                        <p:cond delay="indefinite"/>
                      </p:stCondLst>
                      <p:childTnLst>
                        <p:par>
                          <p:cTn id="229" fill="hold">
                            <p:stCondLst>
                              <p:cond delay="0"/>
                            </p:stCondLst>
                            <p:childTnLst>
                              <p:par>
                                <p:cTn id="230" presetID="3" presetClass="entr" presetSubtype="10" fill="hold" grpId="0" nodeType="clickEffect">
                                  <p:stCondLst>
                                    <p:cond delay="0"/>
                                  </p:stCondLst>
                                  <p:childTnLst>
                                    <p:set>
                                      <p:cBhvr>
                                        <p:cTn id="231" dur="1" fill="hold">
                                          <p:stCondLst>
                                            <p:cond delay="0"/>
                                          </p:stCondLst>
                                        </p:cTn>
                                        <p:tgtEl>
                                          <p:spTgt spid="55"/>
                                        </p:tgtEl>
                                        <p:attrNameLst>
                                          <p:attrName>style.visibility</p:attrName>
                                        </p:attrNameLst>
                                      </p:cBhvr>
                                      <p:to>
                                        <p:strVal val="visible"/>
                                      </p:to>
                                    </p:set>
                                    <p:animEffect transition="in" filter="blinds(horizontal)">
                                      <p:cBhvr>
                                        <p:cTn id="232" dur="500"/>
                                        <p:tgtEl>
                                          <p:spTgt spid="55"/>
                                        </p:tgtEl>
                                      </p:cBhvr>
                                    </p:animEffect>
                                  </p:childTnLst>
                                </p:cTn>
                              </p:par>
                            </p:childTnLst>
                          </p:cTn>
                        </p:par>
                      </p:childTnLst>
                    </p:cTn>
                  </p:par>
                  <p:par>
                    <p:cTn id="233" fill="hold">
                      <p:stCondLst>
                        <p:cond delay="indefinite"/>
                      </p:stCondLst>
                      <p:childTnLst>
                        <p:par>
                          <p:cTn id="234" fill="hold">
                            <p:stCondLst>
                              <p:cond delay="0"/>
                            </p:stCondLst>
                            <p:childTnLst>
                              <p:par>
                                <p:cTn id="235" presetID="3" presetClass="entr" presetSubtype="10" fill="hold" grpId="0" nodeType="clickEffect">
                                  <p:stCondLst>
                                    <p:cond delay="0"/>
                                  </p:stCondLst>
                                  <p:childTnLst>
                                    <p:set>
                                      <p:cBhvr>
                                        <p:cTn id="236" dur="1" fill="hold">
                                          <p:stCondLst>
                                            <p:cond delay="0"/>
                                          </p:stCondLst>
                                        </p:cTn>
                                        <p:tgtEl>
                                          <p:spTgt spid="56"/>
                                        </p:tgtEl>
                                        <p:attrNameLst>
                                          <p:attrName>style.visibility</p:attrName>
                                        </p:attrNameLst>
                                      </p:cBhvr>
                                      <p:to>
                                        <p:strVal val="visible"/>
                                      </p:to>
                                    </p:set>
                                    <p:animEffect transition="in" filter="blinds(horizontal)">
                                      <p:cBhvr>
                                        <p:cTn id="237" dur="500"/>
                                        <p:tgtEl>
                                          <p:spTgt spid="56"/>
                                        </p:tgtEl>
                                      </p:cBhvr>
                                    </p:animEffect>
                                  </p:childTnLst>
                                </p:cTn>
                              </p:par>
                            </p:childTnLst>
                          </p:cTn>
                        </p:par>
                      </p:childTnLst>
                    </p:cTn>
                  </p:par>
                  <p:par>
                    <p:cTn id="238" fill="hold">
                      <p:stCondLst>
                        <p:cond delay="indefinite"/>
                      </p:stCondLst>
                      <p:childTnLst>
                        <p:par>
                          <p:cTn id="239" fill="hold">
                            <p:stCondLst>
                              <p:cond delay="0"/>
                            </p:stCondLst>
                            <p:childTnLst>
                              <p:par>
                                <p:cTn id="240" presetID="3" presetClass="entr" presetSubtype="10" fill="hold" grpId="0" nodeType="clickEffect">
                                  <p:stCondLst>
                                    <p:cond delay="0"/>
                                  </p:stCondLst>
                                  <p:childTnLst>
                                    <p:set>
                                      <p:cBhvr>
                                        <p:cTn id="241" dur="1" fill="hold">
                                          <p:stCondLst>
                                            <p:cond delay="0"/>
                                          </p:stCondLst>
                                        </p:cTn>
                                        <p:tgtEl>
                                          <p:spTgt spid="61"/>
                                        </p:tgtEl>
                                        <p:attrNameLst>
                                          <p:attrName>style.visibility</p:attrName>
                                        </p:attrNameLst>
                                      </p:cBhvr>
                                      <p:to>
                                        <p:strVal val="visible"/>
                                      </p:to>
                                    </p:set>
                                    <p:animEffect transition="in" filter="blinds(horizontal)">
                                      <p:cBhvr>
                                        <p:cTn id="242" dur="500"/>
                                        <p:tgtEl>
                                          <p:spTgt spid="61"/>
                                        </p:tgtEl>
                                      </p:cBhvr>
                                    </p:animEffect>
                                  </p:childTnLst>
                                </p:cTn>
                              </p:par>
                            </p:childTnLst>
                          </p:cTn>
                        </p:par>
                      </p:childTnLst>
                    </p:cTn>
                  </p:par>
                  <p:par>
                    <p:cTn id="243" fill="hold">
                      <p:stCondLst>
                        <p:cond delay="indefinite"/>
                      </p:stCondLst>
                      <p:childTnLst>
                        <p:par>
                          <p:cTn id="244" fill="hold">
                            <p:stCondLst>
                              <p:cond delay="0"/>
                            </p:stCondLst>
                            <p:childTnLst>
                              <p:par>
                                <p:cTn id="245" presetID="3" presetClass="entr" presetSubtype="10" fill="hold" grpId="0" nodeType="clickEffect">
                                  <p:stCondLst>
                                    <p:cond delay="0"/>
                                  </p:stCondLst>
                                  <p:childTnLst>
                                    <p:set>
                                      <p:cBhvr>
                                        <p:cTn id="246" dur="1" fill="hold">
                                          <p:stCondLst>
                                            <p:cond delay="0"/>
                                          </p:stCondLst>
                                        </p:cTn>
                                        <p:tgtEl>
                                          <p:spTgt spid="57"/>
                                        </p:tgtEl>
                                        <p:attrNameLst>
                                          <p:attrName>style.visibility</p:attrName>
                                        </p:attrNameLst>
                                      </p:cBhvr>
                                      <p:to>
                                        <p:strVal val="visible"/>
                                      </p:to>
                                    </p:set>
                                    <p:animEffect transition="in" filter="blinds(horizontal)">
                                      <p:cBhvr>
                                        <p:cTn id="247" dur="500"/>
                                        <p:tgtEl>
                                          <p:spTgt spid="57"/>
                                        </p:tgtEl>
                                      </p:cBhvr>
                                    </p:animEffect>
                                  </p:childTnLst>
                                </p:cTn>
                              </p:par>
                            </p:childTnLst>
                          </p:cTn>
                        </p:par>
                      </p:childTnLst>
                    </p:cTn>
                  </p:par>
                  <p:par>
                    <p:cTn id="248" fill="hold">
                      <p:stCondLst>
                        <p:cond delay="indefinite"/>
                      </p:stCondLst>
                      <p:childTnLst>
                        <p:par>
                          <p:cTn id="249" fill="hold">
                            <p:stCondLst>
                              <p:cond delay="0"/>
                            </p:stCondLst>
                            <p:childTnLst>
                              <p:par>
                                <p:cTn id="250" presetID="3" presetClass="entr" presetSubtype="10" fill="hold" grpId="0" nodeType="clickEffect">
                                  <p:stCondLst>
                                    <p:cond delay="0"/>
                                  </p:stCondLst>
                                  <p:childTnLst>
                                    <p:set>
                                      <p:cBhvr>
                                        <p:cTn id="251" dur="1" fill="hold">
                                          <p:stCondLst>
                                            <p:cond delay="0"/>
                                          </p:stCondLst>
                                        </p:cTn>
                                        <p:tgtEl>
                                          <p:spTgt spid="59"/>
                                        </p:tgtEl>
                                        <p:attrNameLst>
                                          <p:attrName>style.visibility</p:attrName>
                                        </p:attrNameLst>
                                      </p:cBhvr>
                                      <p:to>
                                        <p:strVal val="visible"/>
                                      </p:to>
                                    </p:set>
                                    <p:animEffect transition="in" filter="blinds(horizontal)">
                                      <p:cBhvr>
                                        <p:cTn id="252" dur="500"/>
                                        <p:tgtEl>
                                          <p:spTgt spid="59"/>
                                        </p:tgtEl>
                                      </p:cBhvr>
                                    </p:animEffect>
                                  </p:childTnLst>
                                </p:cTn>
                              </p:par>
                            </p:childTnLst>
                          </p:cTn>
                        </p:par>
                      </p:childTnLst>
                    </p:cTn>
                  </p:par>
                  <p:par>
                    <p:cTn id="253" fill="hold">
                      <p:stCondLst>
                        <p:cond delay="indefinite"/>
                      </p:stCondLst>
                      <p:childTnLst>
                        <p:par>
                          <p:cTn id="254" fill="hold">
                            <p:stCondLst>
                              <p:cond delay="0"/>
                            </p:stCondLst>
                            <p:childTnLst>
                              <p:par>
                                <p:cTn id="255" presetID="3" presetClass="entr" presetSubtype="10" fill="hold" grpId="0" nodeType="clickEffect">
                                  <p:stCondLst>
                                    <p:cond delay="0"/>
                                  </p:stCondLst>
                                  <p:childTnLst>
                                    <p:set>
                                      <p:cBhvr>
                                        <p:cTn id="256" dur="1" fill="hold">
                                          <p:stCondLst>
                                            <p:cond delay="0"/>
                                          </p:stCondLst>
                                        </p:cTn>
                                        <p:tgtEl>
                                          <p:spTgt spid="62"/>
                                        </p:tgtEl>
                                        <p:attrNameLst>
                                          <p:attrName>style.visibility</p:attrName>
                                        </p:attrNameLst>
                                      </p:cBhvr>
                                      <p:to>
                                        <p:strVal val="visible"/>
                                      </p:to>
                                    </p:set>
                                    <p:animEffect transition="in" filter="blinds(horizontal)">
                                      <p:cBhvr>
                                        <p:cTn id="257" dur="500"/>
                                        <p:tgtEl>
                                          <p:spTgt spid="62"/>
                                        </p:tgtEl>
                                      </p:cBhvr>
                                    </p:animEffect>
                                  </p:childTnLst>
                                </p:cTn>
                              </p:par>
                            </p:childTnLst>
                          </p:cTn>
                        </p:par>
                      </p:childTnLst>
                    </p:cTn>
                  </p:par>
                  <p:par>
                    <p:cTn id="258" fill="hold">
                      <p:stCondLst>
                        <p:cond delay="indefinite"/>
                      </p:stCondLst>
                      <p:childTnLst>
                        <p:par>
                          <p:cTn id="259" fill="hold">
                            <p:stCondLst>
                              <p:cond delay="0"/>
                            </p:stCondLst>
                            <p:childTnLst>
                              <p:par>
                                <p:cTn id="260" presetID="3" presetClass="entr" presetSubtype="10" fill="hold" grpId="0" nodeType="clickEffect">
                                  <p:stCondLst>
                                    <p:cond delay="0"/>
                                  </p:stCondLst>
                                  <p:childTnLst>
                                    <p:set>
                                      <p:cBhvr>
                                        <p:cTn id="261" dur="1" fill="hold">
                                          <p:stCondLst>
                                            <p:cond delay="0"/>
                                          </p:stCondLst>
                                        </p:cTn>
                                        <p:tgtEl>
                                          <p:spTgt spid="63"/>
                                        </p:tgtEl>
                                        <p:attrNameLst>
                                          <p:attrName>style.visibility</p:attrName>
                                        </p:attrNameLst>
                                      </p:cBhvr>
                                      <p:to>
                                        <p:strVal val="visible"/>
                                      </p:to>
                                    </p:set>
                                    <p:animEffect transition="in" filter="blinds(horizontal)">
                                      <p:cBhvr>
                                        <p:cTn id="26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25" grpId="0"/>
      <p:bldP spid="26" grpId="0"/>
      <p:bldP spid="27" grpId="0"/>
      <p:bldP spid="6" grpId="0"/>
      <p:bldP spid="6" grpId="1"/>
      <p:bldP spid="28" grpId="0"/>
      <p:bldP spid="28" grpId="1"/>
      <p:bldP spid="30" grpId="0"/>
      <p:bldP spid="30" grpId="1"/>
      <p:bldP spid="31" grpId="0"/>
      <p:bldP spid="31" grpId="1"/>
      <p:bldP spid="32" grpId="0"/>
      <p:bldP spid="32" grpId="1"/>
      <p:bldP spid="11" grpId="0"/>
      <p:bldP spid="11" grpId="1"/>
      <p:bldP spid="35" grpId="0"/>
      <p:bldP spid="36" grpId="0"/>
      <p:bldP spid="37" grpId="0" animBg="1"/>
      <p:bldP spid="38" grpId="0"/>
      <p:bldP spid="39" grpId="0" animBg="1"/>
      <p:bldP spid="40" grpId="0" animBg="1"/>
      <p:bldP spid="41" grpId="0"/>
      <p:bldP spid="42" grpId="0"/>
      <p:bldP spid="43" grpId="0"/>
      <p:bldP spid="44" grpId="0"/>
      <p:bldP spid="45" grpId="0"/>
      <p:bldP spid="46" grpId="0"/>
      <p:bldP spid="50" grpId="0" animBg="1"/>
      <p:bldP spid="50" grpId="1" animBg="1"/>
      <p:bldP spid="51" grpId="0" animBg="1"/>
      <p:bldP spid="51" grpId="1" animBg="1"/>
      <p:bldP spid="52" grpId="0" animBg="1"/>
      <p:bldP spid="52" grpId="1" animBg="1"/>
      <p:bldP spid="53" grpId="0" animBg="1"/>
      <p:bldP spid="54" grpId="0"/>
      <p:bldP spid="60" grpId="0"/>
      <p:bldP spid="61" grpId="0"/>
      <p:bldP spid="62" grpId="0"/>
      <p:bldP spid="63" grpId="0"/>
      <p:bldP spid="55" grpId="0" animBg="1"/>
      <p:bldP spid="56" grpId="0"/>
      <p:bldP spid="57" grpId="0" animBg="1"/>
      <p:bldP spid="59"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733800" y="4724400"/>
            <a:ext cx="2619376" cy="1384995"/>
          </a:xfrm>
          <a:prstGeom prst="rect">
            <a:avLst/>
          </a:prstGeom>
          <a:noFill/>
          <a:ln w="25400">
            <a:noFill/>
          </a:ln>
        </p:spPr>
        <p:txBody>
          <a:bodyPr wrap="square" rtlCol="0">
            <a:spAutoFit/>
          </a:bodyPr>
          <a:lstStyle/>
          <a:p>
            <a:pPr algn="ctr"/>
            <a:r>
              <a:rPr lang="en-GB" sz="1200" u="sng" dirty="0">
                <a:solidFill>
                  <a:srgbClr val="FF0000"/>
                </a:solidFill>
                <a:latin typeface="Comic Sans MS" panose="030F0702030302020204" pitchFamily="66" charset="0"/>
              </a:rPr>
              <a:t>If p = 2q</a:t>
            </a:r>
          </a:p>
          <a:p>
            <a:pPr algn="ctr"/>
            <a:endParaRPr lang="en-GB" sz="1200" dirty="0">
              <a:solidFill>
                <a:srgbClr val="FF0000"/>
              </a:solidFill>
              <a:latin typeface="Comic Sans MS" panose="030F0702030302020204" pitchFamily="66" charset="0"/>
            </a:endParaRPr>
          </a:p>
          <a:p>
            <a:pPr algn="ctr"/>
            <a:r>
              <a:rPr lang="en-GB" sz="1200" dirty="0" err="1">
                <a:solidFill>
                  <a:srgbClr val="FF0000"/>
                </a:solidFill>
                <a:latin typeface="Comic Sans MS" panose="030F0702030302020204" pitchFamily="66" charset="0"/>
              </a:rPr>
              <a:t>Eg</a:t>
            </a:r>
            <a:r>
              <a:rPr lang="en-GB" sz="1200" dirty="0">
                <a:solidFill>
                  <a:srgbClr val="FF0000"/>
                </a:solidFill>
                <a:latin typeface="Comic Sans MS" panose="030F0702030302020204" pitchFamily="66" charset="0"/>
              </a:rPr>
              <a:t>) p = 6, q = 3</a:t>
            </a:r>
          </a:p>
          <a:p>
            <a:pPr algn="ctr"/>
            <a:endParaRPr lang="en-GB" sz="1200" dirty="0">
              <a:solidFill>
                <a:srgbClr val="FF0000"/>
              </a:solidFill>
              <a:latin typeface="Comic Sans MS" panose="030F0702030302020204" pitchFamily="66" charset="0"/>
            </a:endParaRPr>
          </a:p>
          <a:p>
            <a:pPr marL="285750" indent="-285750" algn="ctr">
              <a:buFont typeface="Wingdings"/>
              <a:buChar char="à"/>
            </a:pPr>
            <a:r>
              <a:rPr lang="en-GB" sz="1200" dirty="0">
                <a:solidFill>
                  <a:srgbClr val="FF0000"/>
                </a:solidFill>
                <a:latin typeface="Comic Sans MS" panose="030F0702030302020204" pitchFamily="66" charset="0"/>
                <a:sym typeface="Wingdings" panose="05000000000000000000" pitchFamily="2" charset="2"/>
              </a:rPr>
              <a:t>Cos </a:t>
            </a:r>
            <a:r>
              <a:rPr lang="el-GR" sz="1200" dirty="0">
                <a:solidFill>
                  <a:srgbClr val="FF0000"/>
                </a:solidFill>
                <a:latin typeface="Comic Sans MS" panose="030F0702030302020204" pitchFamily="66" charset="0"/>
                <a:sym typeface="Wingdings" panose="05000000000000000000" pitchFamily="2" charset="2"/>
              </a:rPr>
              <a:t>θ</a:t>
            </a:r>
            <a:r>
              <a:rPr lang="en-GB" sz="1200" dirty="0">
                <a:solidFill>
                  <a:srgbClr val="FF0000"/>
                </a:solidFill>
                <a:latin typeface="Comic Sans MS" panose="030F0702030302020204" pitchFamily="66" charset="0"/>
                <a:sym typeface="Wingdings" panose="05000000000000000000" pitchFamily="2" charset="2"/>
              </a:rPr>
              <a:t> = -1</a:t>
            </a:r>
          </a:p>
          <a:p>
            <a:pPr marL="285750" indent="-285750" algn="ctr">
              <a:buFont typeface="Wingdings"/>
              <a:buChar char="à"/>
            </a:pPr>
            <a:endParaRPr lang="en-GB" sz="12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GB" sz="1200" b="1" dirty="0">
                <a:solidFill>
                  <a:srgbClr val="FF0000"/>
                </a:solidFill>
                <a:latin typeface="Comic Sans MS" panose="030F0702030302020204" pitchFamily="66" charset="0"/>
                <a:sym typeface="Wingdings" panose="05000000000000000000" pitchFamily="2" charset="2"/>
              </a:rPr>
              <a:t>1 solution </a:t>
            </a:r>
            <a:r>
              <a:rPr lang="en-GB" sz="1200" dirty="0">
                <a:solidFill>
                  <a:srgbClr val="FF0000"/>
                </a:solidFill>
                <a:latin typeface="Comic Sans MS" panose="030F0702030302020204" pitchFamily="66" charset="0"/>
                <a:sym typeface="Wingdings" panose="05000000000000000000" pitchFamily="2" charset="2"/>
              </a:rPr>
              <a:t>(</a:t>
            </a:r>
            <a:r>
              <a:rPr lang="el-GR" sz="1200" dirty="0">
                <a:solidFill>
                  <a:srgbClr val="FF0000"/>
                </a:solidFill>
                <a:latin typeface="Comic Sans MS" panose="030F0702030302020204" pitchFamily="66" charset="0"/>
                <a:sym typeface="Wingdings" panose="05000000000000000000" pitchFamily="2" charset="2"/>
              </a:rPr>
              <a:t>θ</a:t>
            </a:r>
            <a:r>
              <a:rPr lang="en-GB" sz="1200" dirty="0">
                <a:solidFill>
                  <a:srgbClr val="FF0000"/>
                </a:solidFill>
                <a:latin typeface="Comic Sans MS" panose="030F0702030302020204" pitchFamily="66" charset="0"/>
                <a:sym typeface="Wingdings" panose="05000000000000000000" pitchFamily="2" charset="2"/>
              </a:rPr>
              <a:t> = </a:t>
            </a:r>
            <a:r>
              <a:rPr lang="el-GR" sz="1200" dirty="0">
                <a:solidFill>
                  <a:srgbClr val="FF0000"/>
                </a:solidFill>
                <a:latin typeface="Comic Sans MS" panose="030F0702030302020204" pitchFamily="66" charset="0"/>
                <a:sym typeface="Wingdings" panose="05000000000000000000" pitchFamily="2" charset="2"/>
              </a:rPr>
              <a:t>π</a:t>
            </a:r>
            <a:r>
              <a:rPr lang="en-GB" sz="1200" dirty="0">
                <a:solidFill>
                  <a:srgbClr val="FF0000"/>
                </a:solidFill>
                <a:latin typeface="Comic Sans MS" panose="030F0702030302020204" pitchFamily="66" charset="0"/>
                <a:sym typeface="Wingdings" panose="05000000000000000000" pitchFamily="2" charset="2"/>
              </a:rPr>
              <a:t>)</a:t>
            </a:r>
            <a:endParaRPr lang="en-GB" sz="1200" dirty="0">
              <a:solidFill>
                <a:srgbClr val="FF0000"/>
              </a:solidFill>
              <a:latin typeface="Comic Sans MS" panose="030F0702030302020204" pitchFamily="66" charset="0"/>
            </a:endParaRPr>
          </a:p>
        </p:txBody>
      </p:sp>
      <p:sp>
        <p:nvSpPr>
          <p:cNvPr id="11" name="Rectangle 10"/>
          <p:cNvSpPr/>
          <p:nvPr/>
        </p:nvSpPr>
        <p:spPr>
          <a:xfrm>
            <a:off x="6477000" y="2667000"/>
            <a:ext cx="2590800" cy="1905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p:cNvSpPr txBox="1"/>
          <p:nvPr/>
        </p:nvSpPr>
        <p:spPr>
          <a:xfrm>
            <a:off x="6477000" y="2667000"/>
            <a:ext cx="2584361" cy="1938992"/>
          </a:xfrm>
          <a:prstGeom prst="rect">
            <a:avLst/>
          </a:prstGeom>
          <a:noFill/>
          <a:ln w="25400">
            <a:noFill/>
          </a:ln>
        </p:spPr>
        <p:txBody>
          <a:bodyPr wrap="none" rtlCol="0">
            <a:spAutoFit/>
          </a:bodyPr>
          <a:lstStyle/>
          <a:p>
            <a:pPr algn="ctr"/>
            <a:r>
              <a:rPr lang="en-GB" sz="1200" u="sng" dirty="0">
                <a:solidFill>
                  <a:srgbClr val="FF0000"/>
                </a:solidFill>
                <a:latin typeface="Comic Sans MS" panose="030F0702030302020204" pitchFamily="66" charset="0"/>
              </a:rPr>
              <a:t>If p &lt; 2q</a:t>
            </a:r>
          </a:p>
          <a:p>
            <a:pPr algn="ctr"/>
            <a:endParaRPr lang="en-GB" sz="1200" dirty="0">
              <a:solidFill>
                <a:srgbClr val="FF0000"/>
              </a:solidFill>
              <a:latin typeface="Comic Sans MS" panose="030F0702030302020204" pitchFamily="66" charset="0"/>
            </a:endParaRPr>
          </a:p>
          <a:p>
            <a:pPr algn="ctr"/>
            <a:r>
              <a:rPr lang="en-GB" sz="1200" dirty="0" err="1">
                <a:solidFill>
                  <a:srgbClr val="FF0000"/>
                </a:solidFill>
                <a:latin typeface="Comic Sans MS" panose="030F0702030302020204" pitchFamily="66" charset="0"/>
              </a:rPr>
              <a:t>Eg</a:t>
            </a:r>
            <a:r>
              <a:rPr lang="en-GB" sz="1200" dirty="0">
                <a:solidFill>
                  <a:srgbClr val="FF0000"/>
                </a:solidFill>
                <a:latin typeface="Comic Sans MS" panose="030F0702030302020204" pitchFamily="66" charset="0"/>
              </a:rPr>
              <a:t>) p = 3, q = 2</a:t>
            </a:r>
          </a:p>
          <a:p>
            <a:pPr algn="ctr"/>
            <a:endParaRPr lang="en-GB" sz="1200" dirty="0">
              <a:solidFill>
                <a:srgbClr val="FF0000"/>
              </a:solidFill>
              <a:latin typeface="Comic Sans MS" panose="030F0702030302020204" pitchFamily="66" charset="0"/>
            </a:endParaRPr>
          </a:p>
          <a:p>
            <a:pPr marL="285750" indent="-285750" algn="ctr">
              <a:buFont typeface="Wingdings"/>
              <a:buChar char="à"/>
            </a:pPr>
            <a:r>
              <a:rPr lang="en-GB" sz="1200" dirty="0">
                <a:solidFill>
                  <a:srgbClr val="FF0000"/>
                </a:solidFill>
                <a:latin typeface="Comic Sans MS" panose="030F0702030302020204" pitchFamily="66" charset="0"/>
                <a:sym typeface="Wingdings" panose="05000000000000000000" pitchFamily="2" charset="2"/>
              </a:rPr>
              <a:t>The fraction will be ‘regular’</a:t>
            </a:r>
          </a:p>
          <a:p>
            <a:pPr algn="ctr"/>
            <a:r>
              <a:rPr lang="en-GB" sz="1200" dirty="0">
                <a:solidFill>
                  <a:srgbClr val="FF0000"/>
                </a:solidFill>
                <a:latin typeface="Comic Sans MS" panose="030F0702030302020204" pitchFamily="66" charset="0"/>
                <a:sym typeface="Wingdings" panose="05000000000000000000" pitchFamily="2" charset="2"/>
              </a:rPr>
              <a:t>(in this case -</a:t>
            </a:r>
            <a:r>
              <a:rPr lang="en-GB" sz="1200" baseline="30000" dirty="0">
                <a:solidFill>
                  <a:srgbClr val="FF0000"/>
                </a:solidFill>
                <a:latin typeface="Comic Sans MS" panose="030F0702030302020204" pitchFamily="66" charset="0"/>
                <a:sym typeface="Wingdings" panose="05000000000000000000" pitchFamily="2" charset="2"/>
              </a:rPr>
              <a:t>3</a:t>
            </a:r>
            <a:r>
              <a:rPr lang="en-GB" sz="1200" dirty="0">
                <a:solidFill>
                  <a:srgbClr val="FF0000"/>
                </a:solidFill>
                <a:latin typeface="Comic Sans MS" panose="030F0702030302020204" pitchFamily="66" charset="0"/>
                <a:sym typeface="Wingdings" panose="05000000000000000000" pitchFamily="2" charset="2"/>
              </a:rPr>
              <a:t>/</a:t>
            </a:r>
            <a:r>
              <a:rPr lang="en-GB" sz="1200" baseline="-25000" dirty="0">
                <a:solidFill>
                  <a:srgbClr val="FF0000"/>
                </a:solidFill>
                <a:latin typeface="Comic Sans MS" panose="030F0702030302020204" pitchFamily="66" charset="0"/>
                <a:sym typeface="Wingdings" panose="05000000000000000000" pitchFamily="2" charset="2"/>
              </a:rPr>
              <a:t>4</a:t>
            </a:r>
            <a:r>
              <a:rPr lang="en-GB" sz="1200" dirty="0">
                <a:solidFill>
                  <a:srgbClr val="FF0000"/>
                </a:solidFill>
                <a:latin typeface="Comic Sans MS" panose="030F0702030302020204" pitchFamily="66" charset="0"/>
                <a:sym typeface="Wingdings" panose="05000000000000000000" pitchFamily="2" charset="2"/>
              </a:rPr>
              <a:t>)</a:t>
            </a:r>
          </a:p>
          <a:p>
            <a:pPr algn="ctr"/>
            <a:endParaRPr lang="en-GB" sz="12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GB" sz="1200" dirty="0">
                <a:solidFill>
                  <a:srgbClr val="FF0000"/>
                </a:solidFill>
                <a:latin typeface="Comic Sans MS" panose="030F0702030302020204" pitchFamily="66" charset="0"/>
                <a:sym typeface="Wingdings" panose="05000000000000000000" pitchFamily="2" charset="2"/>
              </a:rPr>
              <a:t>Cos</a:t>
            </a:r>
            <a:r>
              <a:rPr lang="el-GR" sz="1200" dirty="0">
                <a:solidFill>
                  <a:srgbClr val="FF0000"/>
                </a:solidFill>
                <a:latin typeface="Comic Sans MS" panose="030F0702030302020204" pitchFamily="66" charset="0"/>
                <a:sym typeface="Wingdings" panose="05000000000000000000" pitchFamily="2" charset="2"/>
              </a:rPr>
              <a:t>θ</a:t>
            </a:r>
            <a:r>
              <a:rPr lang="en-GB" sz="1200" dirty="0">
                <a:solidFill>
                  <a:srgbClr val="FF0000"/>
                </a:solidFill>
                <a:latin typeface="Comic Sans MS" panose="030F0702030302020204" pitchFamily="66" charset="0"/>
                <a:sym typeface="Wingdings" panose="05000000000000000000" pitchFamily="2" charset="2"/>
              </a:rPr>
              <a:t> will be between 0 and -1</a:t>
            </a:r>
          </a:p>
          <a:p>
            <a:pPr marL="285750" indent="-285750" algn="ctr">
              <a:buFont typeface="Wingdings"/>
              <a:buChar char="à"/>
            </a:pPr>
            <a:endParaRPr lang="en-GB" sz="12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GB" sz="1200" b="1" dirty="0">
                <a:solidFill>
                  <a:srgbClr val="FF0000"/>
                </a:solidFill>
                <a:latin typeface="Comic Sans MS" panose="030F0702030302020204" pitchFamily="66" charset="0"/>
                <a:sym typeface="Wingdings" panose="05000000000000000000" pitchFamily="2" charset="2"/>
              </a:rPr>
              <a:t>2 solutions </a:t>
            </a:r>
            <a:r>
              <a:rPr lang="en-GB" sz="1200" dirty="0">
                <a:solidFill>
                  <a:srgbClr val="FF0000"/>
                </a:solidFill>
                <a:latin typeface="Comic Sans MS" panose="030F0702030302020204" pitchFamily="66" charset="0"/>
                <a:sym typeface="Wingdings" panose="05000000000000000000" pitchFamily="2" charset="2"/>
              </a:rPr>
              <a:t>in this range</a:t>
            </a:r>
            <a:endParaRPr lang="en-GB" sz="1200" dirty="0">
              <a:solidFill>
                <a:srgbClr val="FF0000"/>
              </a:solidFill>
              <a:latin typeface="Comic Sans MS" panose="030F0702030302020204" pitchFamily="66" charset="0"/>
            </a:endParaRPr>
          </a:p>
        </p:txBody>
      </p:sp>
      <p:sp>
        <p:nvSpPr>
          <p:cNvPr id="63" name="Rectangle 62"/>
          <p:cNvSpPr/>
          <p:nvPr/>
        </p:nvSpPr>
        <p:spPr>
          <a:xfrm>
            <a:off x="3733800" y="4724400"/>
            <a:ext cx="2590800" cy="1371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152400" y="1600200"/>
            <a:ext cx="3429000" cy="4876800"/>
          </a:xfrm>
        </p:spPr>
        <p:txBody>
          <a:bodyPr>
            <a:normAutofit lnSpcReduction="10000"/>
          </a:bodyPr>
          <a:lstStyle/>
          <a:p>
            <a:pPr marL="0" indent="0" algn="ctr">
              <a:buNone/>
            </a:pPr>
            <a:r>
              <a:rPr lang="en-GB" sz="1400" b="1" dirty="0">
                <a:latin typeface="Comic Sans MS" panose="030F0702030302020204" pitchFamily="66" charset="0"/>
              </a:rPr>
              <a:t>You can use the Polar equation to find tangents to a curve that are parallel or perpendicular to the original line</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Prove that for:</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r = (p + </a:t>
            </a:r>
            <a:r>
              <a:rPr lang="en-US" sz="1400" dirty="0" err="1">
                <a:latin typeface="Comic Sans MS" panose="030F0702030302020204" pitchFamily="66" charset="0"/>
              </a:rPr>
              <a:t>qcos</a:t>
            </a:r>
            <a:r>
              <a:rPr lang="el-GR" sz="1400" dirty="0">
                <a:latin typeface="Comic Sans MS" panose="030F0702030302020204" pitchFamily="66" charset="0"/>
              </a:rPr>
              <a:t>θ</a:t>
            </a:r>
            <a:r>
              <a:rPr lang="en-US" sz="1400" dirty="0">
                <a:latin typeface="Comic Sans MS" panose="030F0702030302020204" pitchFamily="66" charset="0"/>
              </a:rPr>
              <a:t>),    p and q both &gt; 0 and  p ≥ q</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to have a ‘dimple’, p &lt; 2q and also</a:t>
            </a:r>
          </a:p>
          <a:p>
            <a:pPr marL="0" indent="0" algn="ctr">
              <a:buNone/>
            </a:pPr>
            <a:r>
              <a:rPr lang="en-US" sz="1400" dirty="0">
                <a:latin typeface="Comic Sans MS" panose="030F0702030302020204" pitchFamily="66" charset="0"/>
              </a:rPr>
              <a:t>p ≥ q.</a:t>
            </a: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As the value for cos</a:t>
            </a:r>
            <a:r>
              <a:rPr lang="el-GR" sz="1400" dirty="0">
                <a:latin typeface="Comic Sans MS" panose="030F0702030302020204" pitchFamily="66" charset="0"/>
              </a:rPr>
              <a:t>θ</a:t>
            </a:r>
            <a:r>
              <a:rPr lang="en-US" sz="1400" dirty="0">
                <a:latin typeface="Comic Sans MS" panose="030F0702030302020204" pitchFamily="66" charset="0"/>
              </a:rPr>
              <a:t> is negative, it must be between </a:t>
            </a:r>
            <a:r>
              <a:rPr lang="el-GR" sz="1400" baseline="30000" dirty="0">
                <a:latin typeface="Comic Sans MS" panose="030F0702030302020204" pitchFamily="66" charset="0"/>
              </a:rPr>
              <a:t>π</a:t>
            </a:r>
            <a:r>
              <a:rPr lang="en-GB" sz="1400" dirty="0">
                <a:latin typeface="Comic Sans MS" panose="030F0702030302020204" pitchFamily="66" charset="0"/>
              </a:rPr>
              <a:t>/</a:t>
            </a:r>
            <a:r>
              <a:rPr lang="en-GB" sz="1400" baseline="-25000" dirty="0">
                <a:latin typeface="Comic Sans MS" panose="030F0702030302020204" pitchFamily="66" charset="0"/>
              </a:rPr>
              <a:t>2</a:t>
            </a:r>
            <a:r>
              <a:rPr lang="en-GB" sz="1400" dirty="0">
                <a:latin typeface="Comic Sans MS" panose="030F0702030302020204" pitchFamily="66" charset="0"/>
              </a:rPr>
              <a:t> and </a:t>
            </a:r>
            <a:r>
              <a:rPr lang="en-GB" sz="1400" baseline="30000" dirty="0">
                <a:latin typeface="Comic Sans MS" panose="030F0702030302020204" pitchFamily="66" charset="0"/>
              </a:rPr>
              <a:t>3</a:t>
            </a:r>
            <a:r>
              <a:rPr lang="el-GR" sz="1400" baseline="30000" dirty="0">
                <a:latin typeface="Comic Sans MS" panose="030F0702030302020204" pitchFamily="66" charset="0"/>
              </a:rPr>
              <a:t>π</a:t>
            </a:r>
            <a:r>
              <a:rPr lang="en-GB" sz="1400" dirty="0">
                <a:latin typeface="Comic Sans MS" panose="030F0702030302020204" pitchFamily="66" charset="0"/>
              </a:rPr>
              <a:t>/</a:t>
            </a:r>
            <a:r>
              <a:rPr lang="en-GB" sz="1400" baseline="-25000" dirty="0">
                <a:latin typeface="Comic Sans MS" panose="030F0702030302020204" pitchFamily="66" charset="0"/>
              </a:rPr>
              <a:t>2</a:t>
            </a:r>
            <a:endParaRPr lang="en-US"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7" name="TextBox 16"/>
              <p:cNvSpPr txBox="1"/>
              <p:nvPr/>
            </p:nvSpPr>
            <p:spPr>
              <a:xfrm>
                <a:off x="1371599" y="16824"/>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𝑑𝑦</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1371599" y="16824"/>
                <a:ext cx="768992" cy="501356"/>
              </a:xfrm>
              <a:prstGeom prst="rect">
                <a:avLst/>
              </a:prstGeom>
              <a:blipFill>
                <a:blip r:embed="rId2"/>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029199" y="11875"/>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𝑑𝑥</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029199" y="11875"/>
                <a:ext cx="768992" cy="501356"/>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p:cxnSp>
        <p:nvCxnSpPr>
          <p:cNvPr id="19" name="Straight Arrow Connector 18"/>
          <p:cNvCxnSpPr/>
          <p:nvPr/>
        </p:nvCxnSpPr>
        <p:spPr>
          <a:xfrm>
            <a:off x="2133599" y="245424"/>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2590799" y="93024"/>
                <a:ext cx="2371162"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𝑷𝒂𝒓𝒂𝒍𝒍𝒆𝒍</m:t>
                      </m:r>
                      <m:r>
                        <a:rPr lang="en-GB" sz="1400" b="0"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590799" y="93024"/>
                <a:ext cx="2371162" cy="307777"/>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p:cxnSp>
        <p:nvCxnSpPr>
          <p:cNvPr id="21" name="Straight Arrow Connector 20"/>
          <p:cNvCxnSpPr/>
          <p:nvPr/>
        </p:nvCxnSpPr>
        <p:spPr>
          <a:xfrm>
            <a:off x="5791199" y="240475"/>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8012343" y="482930"/>
                <a:ext cx="113165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𝑥</m:t>
                      </m:r>
                      <m:r>
                        <a:rPr lang="en-GB" sz="1600" b="0" i="1" smtClean="0">
                          <a:latin typeface="Cambria Math"/>
                        </a:rPr>
                        <m:t>=</m:t>
                      </m:r>
                      <m:r>
                        <a:rPr lang="en-GB" sz="1600" b="0" i="1" smtClean="0">
                          <a:latin typeface="Cambria Math"/>
                        </a:rPr>
                        <m:t>𝑟𝑐𝑜𝑠</m:t>
                      </m:r>
                      <m:r>
                        <a:rPr lang="en-GB" sz="1600" b="0" i="1" smtClean="0">
                          <a:latin typeface="Cambria Math"/>
                          <a:ea typeface="Cambria Math"/>
                        </a:rPr>
                        <m:t>𝜃</m:t>
                      </m:r>
                    </m:oMath>
                  </m:oMathPara>
                </a14:m>
                <a:endParaRPr lang="en-GB" sz="1600" dirty="0"/>
              </a:p>
            </p:txBody>
          </p:sp>
        </mc:Choice>
        <mc:Fallback xmlns="">
          <p:sp>
            <p:nvSpPr>
              <p:cNvPr id="22" name="TextBox 21"/>
              <p:cNvSpPr txBox="1">
                <a:spLocks noRot="1" noChangeAspect="1" noMove="1" noResize="1" noEditPoints="1" noAdjustHandles="1" noChangeArrowheads="1" noChangeShapeType="1" noTextEdit="1"/>
              </p:cNvSpPr>
              <p:nvPr/>
            </p:nvSpPr>
            <p:spPr>
              <a:xfrm>
                <a:off x="8012343" y="482930"/>
                <a:ext cx="1131656" cy="338554"/>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8029463" y="863930"/>
                <a:ext cx="111453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𝑦</m:t>
                      </m:r>
                      <m:r>
                        <a:rPr lang="en-GB" sz="1600" b="0" i="1" smtClean="0">
                          <a:latin typeface="Cambria Math"/>
                        </a:rPr>
                        <m:t>=</m:t>
                      </m:r>
                      <m:r>
                        <a:rPr lang="en-GB" sz="1600" b="0" i="1" smtClean="0">
                          <a:latin typeface="Cambria Math"/>
                        </a:rPr>
                        <m:t>𝑟𝑠𝑖𝑛</m:t>
                      </m:r>
                      <m:r>
                        <a:rPr lang="en-GB" sz="1600" b="0" i="1" smtClean="0">
                          <a:latin typeface="Cambria Math"/>
                          <a:ea typeface="Cambria Math"/>
                        </a:rPr>
                        <m:t>𝜃</m:t>
                      </m:r>
                    </m:oMath>
                  </m:oMathPara>
                </a14:m>
                <a:endParaRPr lang="en-GB" sz="1600" dirty="0"/>
              </a:p>
            </p:txBody>
          </p:sp>
        </mc:Choice>
        <mc:Fallback xmlns="">
          <p:sp>
            <p:nvSpPr>
              <p:cNvPr id="23" name="TextBox 22"/>
              <p:cNvSpPr txBox="1">
                <a:spLocks noRot="1" noChangeAspect="1" noMove="1" noResize="1" noEditPoints="1" noAdjustHandles="1" noChangeArrowheads="1" noChangeShapeType="1" noTextEdit="1"/>
              </p:cNvSpPr>
              <p:nvPr/>
            </p:nvSpPr>
            <p:spPr>
              <a:xfrm>
                <a:off x="8029463" y="863930"/>
                <a:ext cx="1114536" cy="338554"/>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6248400" y="88075"/>
                <a:ext cx="2895600" cy="30777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𝑷𝒆𝒓𝒑𝒆𝒏𝒅𝒊𝒄𝒖𝒍𝒂𝒓</m:t>
                      </m:r>
                      <m:r>
                        <a:rPr lang="en-US" sz="1400" b="1"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6248400" y="88075"/>
                <a:ext cx="2895600" cy="307777"/>
              </a:xfrm>
              <a:prstGeom prst="rect">
                <a:avLst/>
              </a:prstGeom>
              <a:blipFill>
                <a:blip r:embed="rId7"/>
                <a:stretch>
                  <a:fillRect b="-3636"/>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5114925" y="1352550"/>
                <a:ext cx="22860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𝑠𝑖𝑛</m:t>
                      </m:r>
                      <m:r>
                        <a:rPr lang="en-GB" sz="1400" b="0" i="1" smtClean="0">
                          <a:latin typeface="Cambria Math"/>
                          <a:ea typeface="Cambria Math"/>
                        </a:rPr>
                        <m:t>𝜃</m:t>
                      </m:r>
                      <m:r>
                        <a:rPr lang="en-GB" sz="1400" b="0" i="1" smtClean="0">
                          <a:latin typeface="Cambria Math"/>
                          <a:ea typeface="Cambria Math"/>
                        </a:rPr>
                        <m:t>(−</m:t>
                      </m:r>
                      <m:r>
                        <a:rPr lang="en-GB" sz="1400" b="0" i="1" smtClean="0">
                          <a:latin typeface="Cambria Math"/>
                          <a:ea typeface="Cambria Math"/>
                        </a:rPr>
                        <m:t>𝑝</m:t>
                      </m:r>
                      <m:r>
                        <a:rPr lang="en-GB" sz="1400" b="0" i="1" smtClean="0">
                          <a:latin typeface="Cambria Math"/>
                        </a:rPr>
                        <m:t>−2</m:t>
                      </m:r>
                      <m:r>
                        <a:rPr lang="en-GB" sz="1400" b="0" i="1" smtClean="0">
                          <a:latin typeface="Cambria Math"/>
                        </a:rPr>
                        <m:t>𝑞𝑐𝑜𝑠</m:t>
                      </m:r>
                      <m:r>
                        <a:rPr lang="en-GB" sz="1400" b="0" i="1" smtClean="0">
                          <a:latin typeface="Cambria Math"/>
                          <a:ea typeface="Cambria Math"/>
                        </a:rPr>
                        <m:t>𝜃</m:t>
                      </m:r>
                      <m:r>
                        <a:rPr lang="en-GB" sz="1400" b="0" i="1" smtClean="0">
                          <a:latin typeface="Cambria Math"/>
                          <a:ea typeface="Cambria Math"/>
                        </a:rPr>
                        <m:t>)=0</m:t>
                      </m:r>
                    </m:oMath>
                  </m:oMathPara>
                </a14:m>
                <a:endParaRPr lang="en-GB" sz="1400" dirty="0"/>
              </a:p>
            </p:txBody>
          </p:sp>
        </mc:Choice>
        <mc:Fallback xmlns="">
          <p:sp>
            <p:nvSpPr>
              <p:cNvPr id="36" name="TextBox 35"/>
              <p:cNvSpPr txBox="1">
                <a:spLocks noRot="1" noChangeAspect="1" noMove="1" noResize="1" noEditPoints="1" noAdjustHandles="1" noChangeArrowheads="1" noChangeShapeType="1" noTextEdit="1"/>
              </p:cNvSpPr>
              <p:nvPr/>
            </p:nvSpPr>
            <p:spPr>
              <a:xfrm>
                <a:off x="5114925" y="1352550"/>
                <a:ext cx="2286000" cy="307777"/>
              </a:xfrm>
              <a:prstGeom prst="rect">
                <a:avLst/>
              </a:prstGeom>
              <a:blipFill>
                <a:blip r:embed="rId8"/>
                <a:stretch>
                  <a:fillRect b="-8000"/>
                </a:stretch>
              </a:blipFill>
              <a:ln w="25400">
                <a:noFill/>
              </a:ln>
            </p:spPr>
            <p:txBody>
              <a:bodyPr/>
              <a:lstStyle/>
              <a:p>
                <a:r>
                  <a:rPr lang="en-GB">
                    <a:noFill/>
                  </a:rPr>
                  <a:t> </a:t>
                </a:r>
              </a:p>
            </p:txBody>
          </p:sp>
        </mc:Fallback>
      </mc:AlternateContent>
      <p:cxnSp>
        <p:nvCxnSpPr>
          <p:cNvPr id="13" name="Straight Arrow Connector 12"/>
          <p:cNvCxnSpPr/>
          <p:nvPr/>
        </p:nvCxnSpPr>
        <p:spPr>
          <a:xfrm flipH="1">
            <a:off x="5457825" y="1657350"/>
            <a:ext cx="38100" cy="2857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p:cNvSpPr txBox="1"/>
              <p:nvPr/>
            </p:nvSpPr>
            <p:spPr>
              <a:xfrm>
                <a:off x="4981575" y="1971675"/>
                <a:ext cx="9144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𝑠𝑖𝑛</m:t>
                      </m:r>
                      <m:r>
                        <a:rPr lang="en-GB" sz="1400" b="0" i="1" smtClean="0">
                          <a:latin typeface="Cambria Math"/>
                          <a:ea typeface="Cambria Math"/>
                        </a:rPr>
                        <m:t>𝜃</m:t>
                      </m:r>
                      <m:r>
                        <a:rPr lang="en-GB" sz="1400" b="0" i="1" smtClean="0">
                          <a:latin typeface="Cambria Math"/>
                          <a:ea typeface="Cambria Math"/>
                        </a:rPr>
                        <m:t>=0</m:t>
                      </m:r>
                    </m:oMath>
                  </m:oMathPara>
                </a14:m>
                <a:endParaRPr lang="en-GB" sz="1400" dirty="0"/>
              </a:p>
            </p:txBody>
          </p:sp>
        </mc:Choice>
        <mc:Fallback xmlns="">
          <p:sp>
            <p:nvSpPr>
              <p:cNvPr id="45" name="TextBox 44"/>
              <p:cNvSpPr txBox="1">
                <a:spLocks noRot="1" noChangeAspect="1" noMove="1" noResize="1" noEditPoints="1" noAdjustHandles="1" noChangeArrowheads="1" noChangeShapeType="1" noTextEdit="1"/>
              </p:cNvSpPr>
              <p:nvPr/>
            </p:nvSpPr>
            <p:spPr>
              <a:xfrm>
                <a:off x="4981575" y="1971675"/>
                <a:ext cx="914400" cy="307777"/>
              </a:xfrm>
              <a:prstGeom prst="rect">
                <a:avLst/>
              </a:prstGeom>
              <a:blipFill>
                <a:blip r:embed="rId9"/>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4867275" y="2276475"/>
                <a:ext cx="11430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ea typeface="Cambria Math"/>
                        </a:rPr>
                        <m:t>𝜃</m:t>
                      </m:r>
                      <m:r>
                        <a:rPr lang="en-GB" sz="1400" b="0" i="1" smtClean="0">
                          <a:latin typeface="Cambria Math"/>
                          <a:ea typeface="Cambria Math"/>
                        </a:rPr>
                        <m:t>=0 </m:t>
                      </m:r>
                      <m:r>
                        <a:rPr lang="en-GB" sz="1400" b="0" i="1" smtClean="0">
                          <a:latin typeface="Cambria Math"/>
                          <a:ea typeface="Cambria Math"/>
                        </a:rPr>
                        <m:t>𝑜𝑟</m:t>
                      </m:r>
                      <m:r>
                        <a:rPr lang="en-GB" sz="1400" b="0" i="1" smtClean="0">
                          <a:latin typeface="Cambria Math"/>
                          <a:ea typeface="Cambria Math"/>
                        </a:rPr>
                        <m:t> </m:t>
                      </m:r>
                      <m:r>
                        <a:rPr lang="en-GB" sz="1400" b="0" i="1" smtClean="0">
                          <a:latin typeface="Cambria Math"/>
                          <a:ea typeface="Cambria Math"/>
                        </a:rPr>
                        <m:t>𝜋</m:t>
                      </m:r>
                    </m:oMath>
                  </m:oMathPara>
                </a14:m>
                <a:endParaRPr lang="en-GB" sz="1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4867275" y="2276475"/>
                <a:ext cx="1143000" cy="307777"/>
              </a:xfrm>
              <a:prstGeom prst="rect">
                <a:avLst/>
              </a:prstGeom>
              <a:blipFill>
                <a:blip r:embed="rId10"/>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6162675" y="1971675"/>
                <a:ext cx="1304925" cy="497572"/>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𝑝</m:t>
                          </m:r>
                        </m:num>
                        <m:den>
                          <m:r>
                            <a:rPr lang="en-GB" sz="1400" b="0" i="1" smtClean="0">
                              <a:latin typeface="Cambria Math"/>
                            </a:rPr>
                            <m:t>2</m:t>
                          </m:r>
                          <m:r>
                            <a:rPr lang="en-GB" sz="1400" b="0" i="1" smtClean="0">
                              <a:latin typeface="Cambria Math"/>
                            </a:rPr>
                            <m:t>𝑞</m:t>
                          </m:r>
                        </m:den>
                      </m:f>
                      <m:r>
                        <a:rPr lang="en-GB" sz="1400" b="0" i="1" smtClean="0">
                          <a:latin typeface="Cambria Math"/>
                          <a:ea typeface="Cambria Math"/>
                        </a:rPr>
                        <m:t>=</m:t>
                      </m:r>
                      <m:r>
                        <a:rPr lang="en-GB" sz="1400" b="0" i="1" smtClean="0">
                          <a:latin typeface="Cambria Math"/>
                          <a:ea typeface="Cambria Math"/>
                        </a:rPr>
                        <m:t>𝑐𝑜𝑠</m:t>
                      </m:r>
                      <m:r>
                        <a:rPr lang="en-GB" sz="1400" b="0" i="1" smtClean="0">
                          <a:latin typeface="Cambria Math"/>
                          <a:ea typeface="Cambria Math"/>
                        </a:rPr>
                        <m:t>𝜃</m:t>
                      </m:r>
                    </m:oMath>
                  </m:oMathPara>
                </a14:m>
                <a:endParaRPr lang="en-GB" sz="1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162675" y="1971675"/>
                <a:ext cx="1304925" cy="497572"/>
              </a:xfrm>
              <a:prstGeom prst="rect">
                <a:avLst/>
              </a:prstGeom>
              <a:blipFill>
                <a:blip r:embed="rId11"/>
                <a:stretch>
                  <a:fillRect b="-4878"/>
                </a:stretch>
              </a:blipFill>
              <a:ln w="25400">
                <a:noFill/>
              </a:ln>
            </p:spPr>
            <p:txBody>
              <a:bodyPr/>
              <a:lstStyle/>
              <a:p>
                <a:r>
                  <a:rPr lang="en-GB">
                    <a:noFill/>
                  </a:rPr>
                  <a:t> </a:t>
                </a:r>
              </a:p>
            </p:txBody>
          </p:sp>
        </mc:Fallback>
      </mc:AlternateContent>
      <p:cxnSp>
        <p:nvCxnSpPr>
          <p:cNvPr id="55" name="Straight Arrow Connector 54"/>
          <p:cNvCxnSpPr/>
          <p:nvPr/>
        </p:nvCxnSpPr>
        <p:spPr>
          <a:xfrm>
            <a:off x="6372225" y="1647825"/>
            <a:ext cx="276225" cy="2857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0" y="4267200"/>
            <a:ext cx="3822268" cy="1219200"/>
            <a:chOff x="118462" y="4313495"/>
            <a:chExt cx="3822268" cy="1219200"/>
          </a:xfrm>
        </p:grpSpPr>
        <p:sp>
          <p:nvSpPr>
            <p:cNvPr id="57" name="Line 91"/>
            <p:cNvSpPr>
              <a:spLocks noChangeShapeType="1"/>
            </p:cNvSpPr>
            <p:nvPr/>
          </p:nvSpPr>
          <p:spPr bwMode="auto">
            <a:xfrm>
              <a:off x="517117" y="4923095"/>
              <a:ext cx="2743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9" name="Line 92"/>
            <p:cNvSpPr>
              <a:spLocks noChangeShapeType="1"/>
            </p:cNvSpPr>
            <p:nvPr/>
          </p:nvSpPr>
          <p:spPr bwMode="auto">
            <a:xfrm>
              <a:off x="1202917" y="4846895"/>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4" name="Line 93"/>
            <p:cNvSpPr>
              <a:spLocks noChangeShapeType="1"/>
            </p:cNvSpPr>
            <p:nvPr/>
          </p:nvSpPr>
          <p:spPr bwMode="auto">
            <a:xfrm>
              <a:off x="1888717" y="4846895"/>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5" name="Line 94"/>
            <p:cNvSpPr>
              <a:spLocks noChangeShapeType="1"/>
            </p:cNvSpPr>
            <p:nvPr/>
          </p:nvSpPr>
          <p:spPr bwMode="auto">
            <a:xfrm>
              <a:off x="2574517" y="4846895"/>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6" name="Line 95"/>
            <p:cNvSpPr>
              <a:spLocks noChangeShapeType="1"/>
            </p:cNvSpPr>
            <p:nvPr/>
          </p:nvSpPr>
          <p:spPr bwMode="auto">
            <a:xfrm>
              <a:off x="3260317" y="4846895"/>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7" name="Line 131"/>
            <p:cNvSpPr>
              <a:spLocks noChangeShapeType="1"/>
            </p:cNvSpPr>
            <p:nvPr/>
          </p:nvSpPr>
          <p:spPr bwMode="auto">
            <a:xfrm>
              <a:off x="517117" y="4618295"/>
              <a:ext cx="0" cy="609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 name="Text Box 136"/>
            <p:cNvSpPr txBox="1">
              <a:spLocks noChangeArrowheads="1"/>
            </p:cNvSpPr>
            <p:nvPr/>
          </p:nvSpPr>
          <p:spPr bwMode="auto">
            <a:xfrm>
              <a:off x="3258755" y="4433998"/>
              <a:ext cx="681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400" dirty="0">
                  <a:latin typeface="Comic Sans MS" pitchFamily="66" charset="0"/>
                </a:rPr>
                <a:t>Cos</a:t>
              </a:r>
              <a:r>
                <a:rPr lang="el-GR" altLang="en-US" sz="1400" dirty="0">
                  <a:latin typeface="Comic Sans MS" pitchFamily="66" charset="0"/>
                </a:rPr>
                <a:t>θ</a:t>
              </a:r>
            </a:p>
          </p:txBody>
        </p:sp>
        <p:sp>
          <p:nvSpPr>
            <p:cNvPr id="69" name="TextBox 68"/>
            <p:cNvSpPr txBox="1"/>
            <p:nvPr/>
          </p:nvSpPr>
          <p:spPr>
            <a:xfrm>
              <a:off x="926534" y="4982885"/>
              <a:ext cx="533400" cy="307777"/>
            </a:xfrm>
            <a:prstGeom prst="rect">
              <a:avLst/>
            </a:prstGeom>
            <a:noFill/>
          </p:spPr>
          <p:txBody>
            <a:bodyPr wrap="square" rtlCol="0">
              <a:spAutoFit/>
            </a:bodyPr>
            <a:lstStyle/>
            <a:p>
              <a:pPr algn="ctr"/>
              <a:r>
                <a:rPr lang="el-GR" sz="1400" baseline="30000" dirty="0">
                  <a:latin typeface="Comic Sans MS" panose="030F0702030302020204" pitchFamily="66" charset="0"/>
                </a:rPr>
                <a:t>π</a:t>
              </a:r>
              <a:r>
                <a:rPr lang="en-GB" sz="1400" dirty="0">
                  <a:latin typeface="Comic Sans MS" panose="030F0702030302020204" pitchFamily="66" charset="0"/>
                </a:rPr>
                <a:t>/</a:t>
              </a:r>
              <a:r>
                <a:rPr lang="en-GB" sz="1400" baseline="-25000" dirty="0">
                  <a:latin typeface="Comic Sans MS" panose="030F0702030302020204" pitchFamily="66" charset="0"/>
                </a:rPr>
                <a:t>2</a:t>
              </a:r>
            </a:p>
          </p:txBody>
        </p:sp>
        <p:sp>
          <p:nvSpPr>
            <p:cNvPr id="70" name="TextBox 69"/>
            <p:cNvSpPr txBox="1"/>
            <p:nvPr/>
          </p:nvSpPr>
          <p:spPr>
            <a:xfrm>
              <a:off x="2322945" y="4997062"/>
              <a:ext cx="533400" cy="307777"/>
            </a:xfrm>
            <a:prstGeom prst="rect">
              <a:avLst/>
            </a:prstGeom>
            <a:noFill/>
          </p:spPr>
          <p:txBody>
            <a:bodyPr wrap="square" rtlCol="0">
              <a:spAutoFit/>
            </a:bodyPr>
            <a:lstStyle/>
            <a:p>
              <a:pPr algn="ctr"/>
              <a:r>
                <a:rPr lang="en-GB" sz="1400" baseline="30000" dirty="0">
                  <a:latin typeface="Comic Sans MS" panose="030F0702030302020204" pitchFamily="66" charset="0"/>
                </a:rPr>
                <a:t>3</a:t>
              </a:r>
              <a:r>
                <a:rPr lang="el-GR" sz="1400" baseline="30000" dirty="0">
                  <a:latin typeface="Comic Sans MS" panose="030F0702030302020204" pitchFamily="66" charset="0"/>
                </a:rPr>
                <a:t>π</a:t>
              </a:r>
              <a:r>
                <a:rPr lang="en-GB" sz="1400" dirty="0">
                  <a:latin typeface="Comic Sans MS" panose="030F0702030302020204" pitchFamily="66" charset="0"/>
                </a:rPr>
                <a:t>/</a:t>
              </a:r>
              <a:r>
                <a:rPr lang="en-GB" sz="1400" baseline="-25000" dirty="0">
                  <a:latin typeface="Comic Sans MS" panose="030F0702030302020204" pitchFamily="66" charset="0"/>
                </a:rPr>
                <a:t>2</a:t>
              </a:r>
            </a:p>
          </p:txBody>
        </p:sp>
        <p:sp>
          <p:nvSpPr>
            <p:cNvPr id="71" name="TextBox 70"/>
            <p:cNvSpPr txBox="1"/>
            <p:nvPr/>
          </p:nvSpPr>
          <p:spPr>
            <a:xfrm>
              <a:off x="242508" y="4458345"/>
              <a:ext cx="328549" cy="307777"/>
            </a:xfrm>
            <a:prstGeom prst="rect">
              <a:avLst/>
            </a:prstGeom>
            <a:noFill/>
          </p:spPr>
          <p:txBody>
            <a:bodyPr wrap="square" rtlCol="0">
              <a:spAutoFit/>
            </a:bodyPr>
            <a:lstStyle/>
            <a:p>
              <a:pPr algn="ctr"/>
              <a:r>
                <a:rPr lang="en-GB" sz="1400" b="1" dirty="0">
                  <a:latin typeface="Comic Sans MS" panose="030F0702030302020204" pitchFamily="66" charset="0"/>
                </a:rPr>
                <a:t>1</a:t>
              </a:r>
            </a:p>
          </p:txBody>
        </p:sp>
        <p:sp>
          <p:nvSpPr>
            <p:cNvPr id="72" name="TextBox 71"/>
            <p:cNvSpPr txBox="1"/>
            <p:nvPr/>
          </p:nvSpPr>
          <p:spPr>
            <a:xfrm>
              <a:off x="118462" y="5057312"/>
              <a:ext cx="463228" cy="307777"/>
            </a:xfrm>
            <a:prstGeom prst="rect">
              <a:avLst/>
            </a:prstGeom>
            <a:noFill/>
          </p:spPr>
          <p:txBody>
            <a:bodyPr wrap="square" rtlCol="0">
              <a:spAutoFit/>
            </a:bodyPr>
            <a:lstStyle/>
            <a:p>
              <a:pPr algn="ctr"/>
              <a:r>
                <a:rPr lang="en-GB" sz="1400" b="1" dirty="0">
                  <a:latin typeface="Comic Sans MS" panose="030F0702030302020204" pitchFamily="66" charset="0"/>
                </a:rPr>
                <a:t>-1</a:t>
              </a:r>
            </a:p>
          </p:txBody>
        </p:sp>
        <p:sp>
          <p:nvSpPr>
            <p:cNvPr id="73" name="TextBox 72"/>
            <p:cNvSpPr txBox="1"/>
            <p:nvPr/>
          </p:nvSpPr>
          <p:spPr>
            <a:xfrm>
              <a:off x="270862" y="4752512"/>
              <a:ext cx="257665" cy="307777"/>
            </a:xfrm>
            <a:prstGeom prst="rect">
              <a:avLst/>
            </a:prstGeom>
            <a:noFill/>
          </p:spPr>
          <p:txBody>
            <a:bodyPr wrap="square" rtlCol="0">
              <a:spAutoFit/>
            </a:bodyPr>
            <a:lstStyle/>
            <a:p>
              <a:pPr algn="ctr"/>
              <a:r>
                <a:rPr lang="en-GB" sz="1400" b="1" dirty="0">
                  <a:latin typeface="Comic Sans MS" panose="030F0702030302020204" pitchFamily="66" charset="0"/>
                </a:rPr>
                <a:t>0</a:t>
              </a:r>
            </a:p>
          </p:txBody>
        </p:sp>
        <p:sp>
          <p:nvSpPr>
            <p:cNvPr id="74" name="TextBox 73"/>
            <p:cNvSpPr txBox="1"/>
            <p:nvPr/>
          </p:nvSpPr>
          <p:spPr>
            <a:xfrm>
              <a:off x="1727522" y="4954530"/>
              <a:ext cx="310828" cy="307777"/>
            </a:xfrm>
            <a:prstGeom prst="rect">
              <a:avLst/>
            </a:prstGeom>
            <a:noFill/>
          </p:spPr>
          <p:txBody>
            <a:bodyPr wrap="square" rtlCol="0">
              <a:spAutoFit/>
            </a:bodyPr>
            <a:lstStyle/>
            <a:p>
              <a:pPr algn="ct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75" name="TextBox 74"/>
            <p:cNvSpPr txBox="1"/>
            <p:nvPr/>
          </p:nvSpPr>
          <p:spPr>
            <a:xfrm>
              <a:off x="3060134" y="5000604"/>
              <a:ext cx="413611" cy="307777"/>
            </a:xfrm>
            <a:prstGeom prst="rect">
              <a:avLst/>
            </a:prstGeom>
            <a:noFill/>
          </p:spPr>
          <p:txBody>
            <a:bodyPr wrap="square" rtlCol="0">
              <a:spAutoFit/>
            </a:bodyPr>
            <a:lstStyle/>
            <a:p>
              <a:pPr algn="ctr"/>
              <a:r>
                <a:rPr lang="en-GB" sz="1400" dirty="0">
                  <a:latin typeface="Comic Sans MS" panose="030F0702030302020204" pitchFamily="66" charset="0"/>
                </a:rPr>
                <a:t>2</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76" name="Arc 108"/>
            <p:cNvSpPr>
              <a:spLocks/>
            </p:cNvSpPr>
            <p:nvPr/>
          </p:nvSpPr>
          <p:spPr bwMode="auto">
            <a:xfrm>
              <a:off x="517117" y="4618295"/>
              <a:ext cx="668338" cy="914400"/>
            </a:xfrm>
            <a:custGeom>
              <a:avLst/>
              <a:gdLst>
                <a:gd name="T0" fmla="*/ 0 w 15788"/>
                <a:gd name="T1" fmla="*/ 0 h 21600"/>
                <a:gd name="T2" fmla="*/ 28292100 w 15788"/>
                <a:gd name="T3" fmla="*/ 12292076 h 21600"/>
                <a:gd name="T4" fmla="*/ 0 w 15788"/>
                <a:gd name="T5" fmla="*/ 38709600 h 21600"/>
                <a:gd name="T6" fmla="*/ 0 60000 65536"/>
                <a:gd name="T7" fmla="*/ 0 60000 65536"/>
                <a:gd name="T8" fmla="*/ 0 60000 65536"/>
              </a:gdLst>
              <a:ahLst/>
              <a:cxnLst>
                <a:cxn ang="T6">
                  <a:pos x="T0" y="T1"/>
                </a:cxn>
                <a:cxn ang="T7">
                  <a:pos x="T2" y="T3"/>
                </a:cxn>
                <a:cxn ang="T8">
                  <a:pos x="T4" y="T5"/>
                </a:cxn>
              </a:cxnLst>
              <a:rect l="0" t="0" r="r" b="b"/>
              <a:pathLst>
                <a:path w="15788" h="21600" fill="none" extrusionOk="0">
                  <a:moveTo>
                    <a:pt x="-1" y="0"/>
                  </a:moveTo>
                  <a:cubicBezTo>
                    <a:pt x="5985" y="0"/>
                    <a:pt x="11703" y="2483"/>
                    <a:pt x="15788" y="6858"/>
                  </a:cubicBezTo>
                </a:path>
                <a:path w="15788" h="21600" stroke="0" extrusionOk="0">
                  <a:moveTo>
                    <a:pt x="-1" y="0"/>
                  </a:moveTo>
                  <a:cubicBezTo>
                    <a:pt x="5985" y="0"/>
                    <a:pt x="11703" y="2483"/>
                    <a:pt x="15788" y="6858"/>
                  </a:cubicBezTo>
                  <a:lnTo>
                    <a:pt x="0" y="21600"/>
                  </a:lnTo>
                  <a:lnTo>
                    <a:pt x="-1" y="0"/>
                  </a:lnTo>
                  <a:close/>
                </a:path>
              </a:pathLst>
            </a:cu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7" name="Arc 109"/>
            <p:cNvSpPr>
              <a:spLocks/>
            </p:cNvSpPr>
            <p:nvPr/>
          </p:nvSpPr>
          <p:spPr bwMode="auto">
            <a:xfrm flipH="1" flipV="1">
              <a:off x="1204505" y="4313495"/>
              <a:ext cx="688975" cy="914400"/>
            </a:xfrm>
            <a:custGeom>
              <a:avLst/>
              <a:gdLst>
                <a:gd name="T0" fmla="*/ 0 w 16272"/>
                <a:gd name="T1" fmla="*/ 8975 h 21600"/>
                <a:gd name="T2" fmla="*/ 29171986 w 16272"/>
                <a:gd name="T3" fmla="*/ 12292076 h 21600"/>
                <a:gd name="T4" fmla="*/ 867697 w 16272"/>
                <a:gd name="T5" fmla="*/ 38709600 h 21600"/>
                <a:gd name="T6" fmla="*/ 0 60000 65536"/>
                <a:gd name="T7" fmla="*/ 0 60000 65536"/>
                <a:gd name="T8" fmla="*/ 0 60000 65536"/>
              </a:gdLst>
              <a:ahLst/>
              <a:cxnLst>
                <a:cxn ang="T6">
                  <a:pos x="T0" y="T1"/>
                </a:cxn>
                <a:cxn ang="T7">
                  <a:pos x="T2" y="T3"/>
                </a:cxn>
                <a:cxn ang="T8">
                  <a:pos x="T4" y="T5"/>
                </a:cxn>
              </a:cxnLst>
              <a:rect l="0" t="0" r="r" b="b"/>
              <a:pathLst>
                <a:path w="16272" h="21600" fill="none" extrusionOk="0">
                  <a:moveTo>
                    <a:pt x="0" y="5"/>
                  </a:moveTo>
                  <a:cubicBezTo>
                    <a:pt x="161" y="1"/>
                    <a:pt x="322" y="-1"/>
                    <a:pt x="484" y="0"/>
                  </a:cubicBezTo>
                  <a:cubicBezTo>
                    <a:pt x="6469" y="0"/>
                    <a:pt x="12187" y="2483"/>
                    <a:pt x="16272" y="6858"/>
                  </a:cubicBezTo>
                </a:path>
                <a:path w="16272" h="21600" stroke="0" extrusionOk="0">
                  <a:moveTo>
                    <a:pt x="0" y="5"/>
                  </a:moveTo>
                  <a:cubicBezTo>
                    <a:pt x="161" y="1"/>
                    <a:pt x="322" y="-1"/>
                    <a:pt x="484" y="0"/>
                  </a:cubicBezTo>
                  <a:cubicBezTo>
                    <a:pt x="6469" y="0"/>
                    <a:pt x="12187" y="2483"/>
                    <a:pt x="16272" y="6858"/>
                  </a:cubicBezTo>
                  <a:lnTo>
                    <a:pt x="484" y="21600"/>
                  </a:lnTo>
                  <a:lnTo>
                    <a:pt x="0" y="5"/>
                  </a:lnTo>
                  <a:close/>
                </a:path>
              </a:pathLst>
            </a:cu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8" name="Arc 110"/>
            <p:cNvSpPr>
              <a:spLocks/>
            </p:cNvSpPr>
            <p:nvPr/>
          </p:nvSpPr>
          <p:spPr bwMode="auto">
            <a:xfrm flipH="1">
              <a:off x="2574517" y="4618295"/>
              <a:ext cx="668338" cy="914400"/>
            </a:xfrm>
            <a:custGeom>
              <a:avLst/>
              <a:gdLst>
                <a:gd name="T0" fmla="*/ 0 w 15788"/>
                <a:gd name="T1" fmla="*/ 0 h 21600"/>
                <a:gd name="T2" fmla="*/ 28292100 w 15788"/>
                <a:gd name="T3" fmla="*/ 12292076 h 21600"/>
                <a:gd name="T4" fmla="*/ 0 w 15788"/>
                <a:gd name="T5" fmla="*/ 38709600 h 21600"/>
                <a:gd name="T6" fmla="*/ 0 60000 65536"/>
                <a:gd name="T7" fmla="*/ 0 60000 65536"/>
                <a:gd name="T8" fmla="*/ 0 60000 65536"/>
              </a:gdLst>
              <a:ahLst/>
              <a:cxnLst>
                <a:cxn ang="T6">
                  <a:pos x="T0" y="T1"/>
                </a:cxn>
                <a:cxn ang="T7">
                  <a:pos x="T2" y="T3"/>
                </a:cxn>
                <a:cxn ang="T8">
                  <a:pos x="T4" y="T5"/>
                </a:cxn>
              </a:cxnLst>
              <a:rect l="0" t="0" r="r" b="b"/>
              <a:pathLst>
                <a:path w="15788" h="21600" fill="none" extrusionOk="0">
                  <a:moveTo>
                    <a:pt x="-1" y="0"/>
                  </a:moveTo>
                  <a:cubicBezTo>
                    <a:pt x="5985" y="0"/>
                    <a:pt x="11703" y="2483"/>
                    <a:pt x="15788" y="6858"/>
                  </a:cubicBezTo>
                </a:path>
                <a:path w="15788" h="21600" stroke="0" extrusionOk="0">
                  <a:moveTo>
                    <a:pt x="-1" y="0"/>
                  </a:moveTo>
                  <a:cubicBezTo>
                    <a:pt x="5985" y="0"/>
                    <a:pt x="11703" y="2483"/>
                    <a:pt x="15788" y="6858"/>
                  </a:cubicBezTo>
                  <a:lnTo>
                    <a:pt x="0" y="21600"/>
                  </a:lnTo>
                  <a:lnTo>
                    <a:pt x="-1" y="0"/>
                  </a:lnTo>
                  <a:close/>
                </a:path>
              </a:pathLst>
            </a:cu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9" name="Arc 111"/>
            <p:cNvSpPr>
              <a:spLocks/>
            </p:cNvSpPr>
            <p:nvPr/>
          </p:nvSpPr>
          <p:spPr bwMode="auto">
            <a:xfrm flipV="1">
              <a:off x="1888717" y="4313495"/>
              <a:ext cx="668338" cy="914400"/>
            </a:xfrm>
            <a:custGeom>
              <a:avLst/>
              <a:gdLst>
                <a:gd name="T0" fmla="*/ 0 w 15788"/>
                <a:gd name="T1" fmla="*/ 0 h 21600"/>
                <a:gd name="T2" fmla="*/ 28292100 w 15788"/>
                <a:gd name="T3" fmla="*/ 12292076 h 21600"/>
                <a:gd name="T4" fmla="*/ 0 w 15788"/>
                <a:gd name="T5" fmla="*/ 38709600 h 21600"/>
                <a:gd name="T6" fmla="*/ 0 60000 65536"/>
                <a:gd name="T7" fmla="*/ 0 60000 65536"/>
                <a:gd name="T8" fmla="*/ 0 60000 65536"/>
              </a:gdLst>
              <a:ahLst/>
              <a:cxnLst>
                <a:cxn ang="T6">
                  <a:pos x="T0" y="T1"/>
                </a:cxn>
                <a:cxn ang="T7">
                  <a:pos x="T2" y="T3"/>
                </a:cxn>
                <a:cxn ang="T8">
                  <a:pos x="T4" y="T5"/>
                </a:cxn>
              </a:cxnLst>
              <a:rect l="0" t="0" r="r" b="b"/>
              <a:pathLst>
                <a:path w="15788" h="21600" fill="none" extrusionOk="0">
                  <a:moveTo>
                    <a:pt x="-1" y="0"/>
                  </a:moveTo>
                  <a:cubicBezTo>
                    <a:pt x="5985" y="0"/>
                    <a:pt x="11703" y="2483"/>
                    <a:pt x="15788" y="6858"/>
                  </a:cubicBezTo>
                </a:path>
                <a:path w="15788" h="21600" stroke="0" extrusionOk="0">
                  <a:moveTo>
                    <a:pt x="-1" y="0"/>
                  </a:moveTo>
                  <a:cubicBezTo>
                    <a:pt x="5985" y="0"/>
                    <a:pt x="11703" y="2483"/>
                    <a:pt x="15788" y="6858"/>
                  </a:cubicBezTo>
                  <a:lnTo>
                    <a:pt x="0" y="21600"/>
                  </a:lnTo>
                  <a:lnTo>
                    <a:pt x="-1" y="0"/>
                  </a:lnTo>
                  <a:close/>
                </a:path>
              </a:pathLst>
            </a:cu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7" name="Group 6"/>
          <p:cNvGrpSpPr/>
          <p:nvPr/>
        </p:nvGrpSpPr>
        <p:grpSpPr>
          <a:xfrm>
            <a:off x="1095568" y="4257675"/>
            <a:ext cx="1352550" cy="914400"/>
            <a:chOff x="1204505" y="4313495"/>
            <a:chExt cx="1352550" cy="914400"/>
          </a:xfrm>
        </p:grpSpPr>
        <p:sp>
          <p:nvSpPr>
            <p:cNvPr id="39" name="Arc 109"/>
            <p:cNvSpPr>
              <a:spLocks/>
            </p:cNvSpPr>
            <p:nvPr/>
          </p:nvSpPr>
          <p:spPr bwMode="auto">
            <a:xfrm flipH="1" flipV="1">
              <a:off x="1204505" y="4313495"/>
              <a:ext cx="688975" cy="914400"/>
            </a:xfrm>
            <a:custGeom>
              <a:avLst/>
              <a:gdLst>
                <a:gd name="T0" fmla="*/ 0 w 16272"/>
                <a:gd name="T1" fmla="*/ 8975 h 21600"/>
                <a:gd name="T2" fmla="*/ 29171986 w 16272"/>
                <a:gd name="T3" fmla="*/ 12292076 h 21600"/>
                <a:gd name="T4" fmla="*/ 867697 w 16272"/>
                <a:gd name="T5" fmla="*/ 38709600 h 21600"/>
                <a:gd name="T6" fmla="*/ 0 60000 65536"/>
                <a:gd name="T7" fmla="*/ 0 60000 65536"/>
                <a:gd name="T8" fmla="*/ 0 60000 65536"/>
              </a:gdLst>
              <a:ahLst/>
              <a:cxnLst>
                <a:cxn ang="T6">
                  <a:pos x="T0" y="T1"/>
                </a:cxn>
                <a:cxn ang="T7">
                  <a:pos x="T2" y="T3"/>
                </a:cxn>
                <a:cxn ang="T8">
                  <a:pos x="T4" y="T5"/>
                </a:cxn>
              </a:cxnLst>
              <a:rect l="0" t="0" r="r" b="b"/>
              <a:pathLst>
                <a:path w="16272" h="21600" fill="none" extrusionOk="0">
                  <a:moveTo>
                    <a:pt x="0" y="5"/>
                  </a:moveTo>
                  <a:cubicBezTo>
                    <a:pt x="161" y="1"/>
                    <a:pt x="322" y="-1"/>
                    <a:pt x="484" y="0"/>
                  </a:cubicBezTo>
                  <a:cubicBezTo>
                    <a:pt x="6469" y="0"/>
                    <a:pt x="12187" y="2483"/>
                    <a:pt x="16272" y="6858"/>
                  </a:cubicBezTo>
                </a:path>
                <a:path w="16272" h="21600" stroke="0" extrusionOk="0">
                  <a:moveTo>
                    <a:pt x="0" y="5"/>
                  </a:moveTo>
                  <a:cubicBezTo>
                    <a:pt x="161" y="1"/>
                    <a:pt x="322" y="-1"/>
                    <a:pt x="484" y="0"/>
                  </a:cubicBezTo>
                  <a:cubicBezTo>
                    <a:pt x="6469" y="0"/>
                    <a:pt x="12187" y="2483"/>
                    <a:pt x="16272" y="6858"/>
                  </a:cubicBezTo>
                  <a:lnTo>
                    <a:pt x="484" y="21600"/>
                  </a:lnTo>
                  <a:lnTo>
                    <a:pt x="0" y="5"/>
                  </a:lnTo>
                  <a:close/>
                </a:path>
              </a:pathLst>
            </a:custGeom>
            <a:noFill/>
            <a:ln w="444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0" name="Arc 111"/>
            <p:cNvSpPr>
              <a:spLocks/>
            </p:cNvSpPr>
            <p:nvPr/>
          </p:nvSpPr>
          <p:spPr bwMode="auto">
            <a:xfrm flipV="1">
              <a:off x="1888717" y="4313495"/>
              <a:ext cx="668338" cy="914400"/>
            </a:xfrm>
            <a:custGeom>
              <a:avLst/>
              <a:gdLst>
                <a:gd name="T0" fmla="*/ 0 w 15788"/>
                <a:gd name="T1" fmla="*/ 0 h 21600"/>
                <a:gd name="T2" fmla="*/ 28292100 w 15788"/>
                <a:gd name="T3" fmla="*/ 12292076 h 21600"/>
                <a:gd name="T4" fmla="*/ 0 w 15788"/>
                <a:gd name="T5" fmla="*/ 38709600 h 21600"/>
                <a:gd name="T6" fmla="*/ 0 60000 65536"/>
                <a:gd name="T7" fmla="*/ 0 60000 65536"/>
                <a:gd name="T8" fmla="*/ 0 60000 65536"/>
              </a:gdLst>
              <a:ahLst/>
              <a:cxnLst>
                <a:cxn ang="T6">
                  <a:pos x="T0" y="T1"/>
                </a:cxn>
                <a:cxn ang="T7">
                  <a:pos x="T2" y="T3"/>
                </a:cxn>
                <a:cxn ang="T8">
                  <a:pos x="T4" y="T5"/>
                </a:cxn>
              </a:cxnLst>
              <a:rect l="0" t="0" r="r" b="b"/>
              <a:pathLst>
                <a:path w="15788" h="21600" fill="none" extrusionOk="0">
                  <a:moveTo>
                    <a:pt x="-1" y="0"/>
                  </a:moveTo>
                  <a:cubicBezTo>
                    <a:pt x="5985" y="0"/>
                    <a:pt x="11703" y="2483"/>
                    <a:pt x="15788" y="6858"/>
                  </a:cubicBezTo>
                </a:path>
                <a:path w="15788" h="21600" stroke="0" extrusionOk="0">
                  <a:moveTo>
                    <a:pt x="-1" y="0"/>
                  </a:moveTo>
                  <a:cubicBezTo>
                    <a:pt x="5985" y="0"/>
                    <a:pt x="11703" y="2483"/>
                    <a:pt x="15788" y="6858"/>
                  </a:cubicBezTo>
                  <a:lnTo>
                    <a:pt x="0" y="21600"/>
                  </a:lnTo>
                  <a:lnTo>
                    <a:pt x="-1" y="0"/>
                  </a:lnTo>
                  <a:close/>
                </a:path>
              </a:pathLst>
            </a:custGeom>
            <a:noFill/>
            <a:ln w="444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44" name="TextBox 43"/>
          <p:cNvSpPr txBox="1"/>
          <p:nvPr/>
        </p:nvSpPr>
        <p:spPr>
          <a:xfrm>
            <a:off x="3733800" y="2667000"/>
            <a:ext cx="2635658" cy="1938992"/>
          </a:xfrm>
          <a:prstGeom prst="rect">
            <a:avLst/>
          </a:prstGeom>
          <a:noFill/>
          <a:ln w="25400">
            <a:noFill/>
          </a:ln>
        </p:spPr>
        <p:txBody>
          <a:bodyPr wrap="none" rtlCol="0">
            <a:spAutoFit/>
          </a:bodyPr>
          <a:lstStyle/>
          <a:p>
            <a:pPr algn="ctr"/>
            <a:r>
              <a:rPr lang="en-GB" sz="1200" u="sng" dirty="0">
                <a:solidFill>
                  <a:srgbClr val="FF0000"/>
                </a:solidFill>
                <a:latin typeface="Comic Sans MS" panose="030F0702030302020204" pitchFamily="66" charset="0"/>
              </a:rPr>
              <a:t>If p &gt; 2q</a:t>
            </a:r>
          </a:p>
          <a:p>
            <a:pPr algn="ctr"/>
            <a:endParaRPr lang="en-GB" sz="1200" dirty="0">
              <a:solidFill>
                <a:srgbClr val="FF0000"/>
              </a:solidFill>
              <a:latin typeface="Comic Sans MS" panose="030F0702030302020204" pitchFamily="66" charset="0"/>
            </a:endParaRPr>
          </a:p>
          <a:p>
            <a:pPr algn="ctr"/>
            <a:r>
              <a:rPr lang="en-GB" sz="1200" dirty="0" err="1">
                <a:solidFill>
                  <a:srgbClr val="FF0000"/>
                </a:solidFill>
                <a:latin typeface="Comic Sans MS" panose="030F0702030302020204" pitchFamily="66" charset="0"/>
              </a:rPr>
              <a:t>Eg</a:t>
            </a:r>
            <a:r>
              <a:rPr lang="en-GB" sz="1200" dirty="0">
                <a:solidFill>
                  <a:srgbClr val="FF0000"/>
                </a:solidFill>
                <a:latin typeface="Comic Sans MS" panose="030F0702030302020204" pitchFamily="66" charset="0"/>
              </a:rPr>
              <a:t>) p = 5, q = 1</a:t>
            </a:r>
          </a:p>
          <a:p>
            <a:pPr algn="ctr"/>
            <a:endParaRPr lang="en-GB" sz="1200" dirty="0">
              <a:solidFill>
                <a:srgbClr val="FF0000"/>
              </a:solidFill>
              <a:latin typeface="Comic Sans MS" panose="030F0702030302020204" pitchFamily="66" charset="0"/>
            </a:endParaRPr>
          </a:p>
          <a:p>
            <a:pPr marL="285750" indent="-285750" algn="ctr">
              <a:buFont typeface="Wingdings"/>
              <a:buChar char="à"/>
            </a:pPr>
            <a:r>
              <a:rPr lang="en-GB" sz="1200" dirty="0">
                <a:solidFill>
                  <a:srgbClr val="FF0000"/>
                </a:solidFill>
                <a:latin typeface="Comic Sans MS" panose="030F0702030302020204" pitchFamily="66" charset="0"/>
                <a:sym typeface="Wingdings" panose="05000000000000000000" pitchFamily="2" charset="2"/>
              </a:rPr>
              <a:t>The fraction will be top-heavy</a:t>
            </a:r>
          </a:p>
          <a:p>
            <a:pPr algn="ctr"/>
            <a:r>
              <a:rPr lang="en-GB" sz="1200" dirty="0">
                <a:solidFill>
                  <a:srgbClr val="FF0000"/>
                </a:solidFill>
                <a:latin typeface="Comic Sans MS" panose="030F0702030302020204" pitchFamily="66" charset="0"/>
                <a:sym typeface="Wingdings" panose="05000000000000000000" pitchFamily="2" charset="2"/>
              </a:rPr>
              <a:t>(in this case -</a:t>
            </a:r>
            <a:r>
              <a:rPr lang="en-GB" sz="1200" baseline="30000" dirty="0">
                <a:solidFill>
                  <a:srgbClr val="FF0000"/>
                </a:solidFill>
                <a:latin typeface="Comic Sans MS" panose="030F0702030302020204" pitchFamily="66" charset="0"/>
                <a:sym typeface="Wingdings" panose="05000000000000000000" pitchFamily="2" charset="2"/>
              </a:rPr>
              <a:t>5</a:t>
            </a:r>
            <a:r>
              <a:rPr lang="en-GB" sz="1200" dirty="0">
                <a:solidFill>
                  <a:srgbClr val="FF0000"/>
                </a:solidFill>
                <a:latin typeface="Comic Sans MS" panose="030F0702030302020204" pitchFamily="66" charset="0"/>
                <a:sym typeface="Wingdings" panose="05000000000000000000" pitchFamily="2" charset="2"/>
              </a:rPr>
              <a:t>/</a:t>
            </a:r>
            <a:r>
              <a:rPr lang="en-GB" sz="1200" baseline="-25000" dirty="0">
                <a:solidFill>
                  <a:srgbClr val="FF0000"/>
                </a:solidFill>
                <a:latin typeface="Comic Sans MS" panose="030F0702030302020204" pitchFamily="66" charset="0"/>
                <a:sym typeface="Wingdings" panose="05000000000000000000" pitchFamily="2" charset="2"/>
              </a:rPr>
              <a:t>2</a:t>
            </a:r>
            <a:r>
              <a:rPr lang="en-GB" sz="1200" dirty="0">
                <a:solidFill>
                  <a:srgbClr val="FF0000"/>
                </a:solidFill>
                <a:latin typeface="Comic Sans MS" panose="030F0702030302020204" pitchFamily="66" charset="0"/>
                <a:sym typeface="Wingdings" panose="05000000000000000000" pitchFamily="2" charset="2"/>
              </a:rPr>
              <a:t>)</a:t>
            </a:r>
          </a:p>
          <a:p>
            <a:pPr marL="285750" indent="-285750" algn="ctr">
              <a:buFont typeface="Wingdings"/>
              <a:buChar char="à"/>
            </a:pPr>
            <a:endParaRPr lang="en-GB" sz="12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GB" sz="1200" dirty="0">
                <a:solidFill>
                  <a:srgbClr val="FF0000"/>
                </a:solidFill>
                <a:latin typeface="Comic Sans MS" panose="030F0702030302020204" pitchFamily="66" charset="0"/>
                <a:sym typeface="Wingdings" panose="05000000000000000000" pitchFamily="2" charset="2"/>
              </a:rPr>
              <a:t>Cos</a:t>
            </a:r>
            <a:r>
              <a:rPr lang="el-GR" sz="1200" dirty="0">
                <a:solidFill>
                  <a:srgbClr val="FF0000"/>
                </a:solidFill>
                <a:latin typeface="Comic Sans MS" panose="030F0702030302020204" pitchFamily="66" charset="0"/>
                <a:sym typeface="Wingdings" panose="05000000000000000000" pitchFamily="2" charset="2"/>
              </a:rPr>
              <a:t>θ</a:t>
            </a:r>
            <a:r>
              <a:rPr lang="en-GB" sz="1200" dirty="0">
                <a:solidFill>
                  <a:srgbClr val="FF0000"/>
                </a:solidFill>
                <a:latin typeface="Comic Sans MS" panose="030F0702030302020204" pitchFamily="66" charset="0"/>
                <a:sym typeface="Wingdings" panose="05000000000000000000" pitchFamily="2" charset="2"/>
              </a:rPr>
              <a:t> will be less than -1</a:t>
            </a:r>
          </a:p>
          <a:p>
            <a:pPr marL="285750" indent="-285750" algn="ctr">
              <a:buFont typeface="Wingdings"/>
              <a:buChar char="à"/>
            </a:pPr>
            <a:endParaRPr lang="en-GB" sz="12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GB" sz="1200" b="1" dirty="0">
                <a:solidFill>
                  <a:srgbClr val="FF0000"/>
                </a:solidFill>
                <a:latin typeface="Comic Sans MS" panose="030F0702030302020204" pitchFamily="66" charset="0"/>
                <a:sym typeface="Wingdings" panose="05000000000000000000" pitchFamily="2" charset="2"/>
              </a:rPr>
              <a:t>No solutions </a:t>
            </a:r>
            <a:r>
              <a:rPr lang="en-GB" sz="1200" dirty="0">
                <a:solidFill>
                  <a:srgbClr val="FF0000"/>
                </a:solidFill>
                <a:latin typeface="Comic Sans MS" panose="030F0702030302020204" pitchFamily="66" charset="0"/>
                <a:sym typeface="Wingdings" panose="05000000000000000000" pitchFamily="2" charset="2"/>
              </a:rPr>
              <a:t>in this range</a:t>
            </a:r>
            <a:endParaRPr lang="en-GB" sz="1200" dirty="0">
              <a:solidFill>
                <a:srgbClr val="FF0000"/>
              </a:solidFill>
              <a:latin typeface="Comic Sans MS" panose="030F0702030302020204" pitchFamily="66" charset="0"/>
            </a:endParaRPr>
          </a:p>
        </p:txBody>
      </p:sp>
      <p:sp>
        <p:nvSpPr>
          <p:cNvPr id="9" name="Rectangle 8"/>
          <p:cNvSpPr/>
          <p:nvPr/>
        </p:nvSpPr>
        <p:spPr>
          <a:xfrm>
            <a:off x="1600200" y="3505200"/>
            <a:ext cx="533400" cy="30480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nvSpPr>
        <p:spPr>
          <a:xfrm>
            <a:off x="6477000" y="2667000"/>
            <a:ext cx="2590800" cy="1914525"/>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7315200" y="4724400"/>
            <a:ext cx="821059" cy="307777"/>
          </a:xfrm>
          <a:prstGeom prst="rect">
            <a:avLst/>
          </a:prstGeom>
          <a:noFill/>
        </p:spPr>
        <p:txBody>
          <a:bodyPr wrap="none" rtlCol="0">
            <a:spAutoFit/>
          </a:bodyPr>
          <a:lstStyle/>
          <a:p>
            <a:r>
              <a:rPr lang="en-GB" sz="1400" dirty="0">
                <a:latin typeface="Comic Sans MS" panose="030F0702030302020204" pitchFamily="66" charset="0"/>
              </a:rPr>
              <a:t>So p ≥ q</a:t>
            </a:r>
          </a:p>
        </p:txBody>
      </p:sp>
      <p:sp>
        <p:nvSpPr>
          <p:cNvPr id="52" name="TextBox 51"/>
          <p:cNvSpPr txBox="1"/>
          <p:nvPr/>
        </p:nvSpPr>
        <p:spPr>
          <a:xfrm>
            <a:off x="7467600" y="5029200"/>
            <a:ext cx="529312" cy="307777"/>
          </a:xfrm>
          <a:prstGeom prst="rect">
            <a:avLst/>
          </a:prstGeom>
          <a:noFill/>
        </p:spPr>
        <p:txBody>
          <a:bodyPr wrap="none" rtlCol="0">
            <a:spAutoFit/>
          </a:bodyPr>
          <a:lstStyle/>
          <a:p>
            <a:r>
              <a:rPr lang="en-GB" sz="1400" dirty="0">
                <a:latin typeface="Comic Sans MS" panose="030F0702030302020204" pitchFamily="66" charset="0"/>
              </a:rPr>
              <a:t>and </a:t>
            </a:r>
          </a:p>
        </p:txBody>
      </p:sp>
      <p:sp>
        <p:nvSpPr>
          <p:cNvPr id="53" name="TextBox 52"/>
          <p:cNvSpPr txBox="1"/>
          <p:nvPr/>
        </p:nvSpPr>
        <p:spPr>
          <a:xfrm>
            <a:off x="7400925" y="5334000"/>
            <a:ext cx="657552" cy="307777"/>
          </a:xfrm>
          <a:prstGeom prst="rect">
            <a:avLst/>
          </a:prstGeom>
          <a:noFill/>
        </p:spPr>
        <p:txBody>
          <a:bodyPr wrap="none" rtlCol="0">
            <a:spAutoFit/>
          </a:bodyPr>
          <a:lstStyle/>
          <a:p>
            <a:r>
              <a:rPr lang="en-GB" sz="1400" dirty="0">
                <a:latin typeface="Comic Sans MS" panose="030F0702030302020204" pitchFamily="66" charset="0"/>
              </a:rPr>
              <a:t>p &lt; 2q</a:t>
            </a:r>
          </a:p>
        </p:txBody>
      </p:sp>
      <p:sp>
        <p:nvSpPr>
          <p:cNvPr id="54" name="TextBox 53"/>
          <p:cNvSpPr txBox="1"/>
          <p:nvPr/>
        </p:nvSpPr>
        <p:spPr>
          <a:xfrm>
            <a:off x="6705600" y="5791200"/>
            <a:ext cx="1116011" cy="307777"/>
          </a:xfrm>
          <a:prstGeom prst="rect">
            <a:avLst/>
          </a:prstGeom>
          <a:noFill/>
        </p:spPr>
        <p:txBody>
          <a:bodyPr wrap="none" rtlCol="0">
            <a:spAutoFit/>
          </a:bodyPr>
          <a:lstStyle/>
          <a:p>
            <a:r>
              <a:rPr lang="en-GB" sz="1400" dirty="0">
                <a:latin typeface="Comic Sans MS" panose="030F0702030302020204" pitchFamily="66" charset="0"/>
              </a:rPr>
              <a:t>Therefore:</a:t>
            </a:r>
          </a:p>
        </p:txBody>
      </p:sp>
      <p:sp>
        <p:nvSpPr>
          <p:cNvPr id="58" name="TextBox 57"/>
          <p:cNvSpPr txBox="1"/>
          <p:nvPr/>
        </p:nvSpPr>
        <p:spPr>
          <a:xfrm>
            <a:off x="7772400" y="5791200"/>
            <a:ext cx="925253" cy="307777"/>
          </a:xfrm>
          <a:prstGeom prst="rect">
            <a:avLst/>
          </a:prstGeom>
          <a:noFill/>
        </p:spPr>
        <p:txBody>
          <a:bodyPr wrap="none" rtlCol="0">
            <a:spAutoFit/>
          </a:bodyPr>
          <a:lstStyle/>
          <a:p>
            <a:r>
              <a:rPr lang="en-GB" sz="1400" dirty="0">
                <a:latin typeface="Comic Sans MS" panose="030F0702030302020204" pitchFamily="66" charset="0"/>
              </a:rPr>
              <a:t>q ≤ p &lt;2q </a:t>
            </a:r>
          </a:p>
        </p:txBody>
      </p:sp>
      <p:sp>
        <p:nvSpPr>
          <p:cNvPr id="60" name="Rectangle 59"/>
          <p:cNvSpPr/>
          <p:nvPr/>
        </p:nvSpPr>
        <p:spPr>
          <a:xfrm>
            <a:off x="6248400" y="1981200"/>
            <a:ext cx="533400" cy="45720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p:cNvSpPr/>
          <p:nvPr/>
        </p:nvSpPr>
        <p:spPr>
          <a:xfrm>
            <a:off x="3733800" y="2667000"/>
            <a:ext cx="2590800" cy="1905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タイトル 1">
            <a:extLst>
              <a:ext uri="{FF2B5EF4-FFF2-40B4-BE49-F238E27FC236}">
                <a16:creationId xmlns:a16="http://schemas.microsoft.com/office/drawing/2014/main" id="{B8AEE088-4E23-477A-B1D4-363FBE918598}"/>
              </a:ext>
            </a:extLst>
          </p:cNvPr>
          <p:cNvSpPr>
            <a:spLocks noGrp="1"/>
          </p:cNvSpPr>
          <p:nvPr>
            <p:ph type="title"/>
          </p:nvPr>
        </p:nvSpPr>
        <p:spPr>
          <a:xfrm>
            <a:off x="628650" y="304281"/>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81" name="テキスト ボックス 80">
            <a:extLst>
              <a:ext uri="{FF2B5EF4-FFF2-40B4-BE49-F238E27FC236}">
                <a16:creationId xmlns:a16="http://schemas.microsoft.com/office/drawing/2014/main" id="{2D789C82-514A-44FB-8B6F-56D0225D766F}"/>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5D</a:t>
            </a:r>
            <a:endParaRPr lang="en-GB" dirty="0">
              <a:latin typeface="Comic Sans MS" panose="030F0702030302020204" pitchFamily="66" charset="0"/>
            </a:endParaRPr>
          </a:p>
        </p:txBody>
      </p:sp>
    </p:spTree>
    <p:extLst>
      <p:ext uri="{BB962C8B-B14F-4D97-AF65-F5344CB8AC3E}">
        <p14:creationId xmlns:p14="http://schemas.microsoft.com/office/powerpoint/2010/main" val="424085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2" end="12"/>
                                            </p:txEl>
                                          </p:spTgt>
                                        </p:tgtEl>
                                        <p:attrNameLst>
                                          <p:attrName>style.visibility</p:attrName>
                                        </p:attrNameLst>
                                      </p:cBhvr>
                                      <p:to>
                                        <p:strVal val="visible"/>
                                      </p:to>
                                    </p:set>
                                    <p:animEffect transition="in" filter="blinds(horizontal)">
                                      <p:cBhvr>
                                        <p:cTn id="12" dur="500"/>
                                        <p:tgtEl>
                                          <p:spTgt spid="3">
                                            <p:txEl>
                                              <p:pRg st="12" end="1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blinds(horizontal)">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4">
                                            <p:txEl>
                                              <p:pRg st="0" end="0"/>
                                            </p:txEl>
                                          </p:spTgt>
                                        </p:tgtEl>
                                        <p:attrNameLst>
                                          <p:attrName>style.visibility</p:attrName>
                                        </p:attrNameLst>
                                      </p:cBhvr>
                                      <p:to>
                                        <p:strVal val="visible"/>
                                      </p:to>
                                    </p:set>
                                    <p:animEffect transition="in" filter="blinds(horizontal)">
                                      <p:cBhvr>
                                        <p:cTn id="27" dur="500"/>
                                        <p:tgtEl>
                                          <p:spTgt spid="4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4">
                                            <p:txEl>
                                              <p:pRg st="2" end="2"/>
                                            </p:txEl>
                                          </p:spTgt>
                                        </p:tgtEl>
                                        <p:attrNameLst>
                                          <p:attrName>style.visibility</p:attrName>
                                        </p:attrNameLst>
                                      </p:cBhvr>
                                      <p:to>
                                        <p:strVal val="visible"/>
                                      </p:to>
                                    </p:set>
                                    <p:animEffect transition="in" filter="blinds(horizontal)">
                                      <p:cBhvr>
                                        <p:cTn id="32" dur="500"/>
                                        <p:tgtEl>
                                          <p:spTgt spid="4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4">
                                            <p:txEl>
                                              <p:pRg st="4" end="4"/>
                                            </p:txEl>
                                          </p:spTgt>
                                        </p:tgtEl>
                                        <p:attrNameLst>
                                          <p:attrName>style.visibility</p:attrName>
                                        </p:attrNameLst>
                                      </p:cBhvr>
                                      <p:to>
                                        <p:strVal val="visible"/>
                                      </p:to>
                                    </p:set>
                                    <p:animEffect transition="in" filter="blinds(horizontal)">
                                      <p:cBhvr>
                                        <p:cTn id="37" dur="500"/>
                                        <p:tgtEl>
                                          <p:spTgt spid="4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4">
                                            <p:txEl>
                                              <p:pRg st="5" end="5"/>
                                            </p:txEl>
                                          </p:spTgt>
                                        </p:tgtEl>
                                        <p:attrNameLst>
                                          <p:attrName>style.visibility</p:attrName>
                                        </p:attrNameLst>
                                      </p:cBhvr>
                                      <p:to>
                                        <p:strVal val="visible"/>
                                      </p:to>
                                    </p:set>
                                    <p:animEffect transition="in" filter="blinds(horizontal)">
                                      <p:cBhvr>
                                        <p:cTn id="42" dur="500"/>
                                        <p:tgtEl>
                                          <p:spTgt spid="4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44">
                                            <p:txEl>
                                              <p:pRg st="7" end="7"/>
                                            </p:txEl>
                                          </p:spTgt>
                                        </p:tgtEl>
                                        <p:attrNameLst>
                                          <p:attrName>style.visibility</p:attrName>
                                        </p:attrNameLst>
                                      </p:cBhvr>
                                      <p:to>
                                        <p:strVal val="visible"/>
                                      </p:to>
                                    </p:set>
                                    <p:animEffect transition="in" filter="blinds(horizontal)">
                                      <p:cBhvr>
                                        <p:cTn id="47" dur="500"/>
                                        <p:tgtEl>
                                          <p:spTgt spid="4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44">
                                            <p:txEl>
                                              <p:pRg st="9" end="9"/>
                                            </p:txEl>
                                          </p:spTgt>
                                        </p:tgtEl>
                                        <p:attrNameLst>
                                          <p:attrName>style.visibility</p:attrName>
                                        </p:attrNameLst>
                                      </p:cBhvr>
                                      <p:to>
                                        <p:strVal val="visible"/>
                                      </p:to>
                                    </p:set>
                                    <p:animEffect transition="in" filter="blinds(horizontal)">
                                      <p:cBhvr>
                                        <p:cTn id="52" dur="500"/>
                                        <p:tgtEl>
                                          <p:spTgt spid="4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blinds(horizontal)">
                                      <p:cBhvr>
                                        <p:cTn id="57" dur="500"/>
                                        <p:tgtEl>
                                          <p:spTgt spid="6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48">
                                            <p:txEl>
                                              <p:pRg st="0" end="0"/>
                                            </p:txEl>
                                          </p:spTgt>
                                        </p:tgtEl>
                                        <p:attrNameLst>
                                          <p:attrName>style.visibility</p:attrName>
                                        </p:attrNameLst>
                                      </p:cBhvr>
                                      <p:to>
                                        <p:strVal val="visible"/>
                                      </p:to>
                                    </p:set>
                                    <p:animEffect transition="in" filter="blinds(horizontal)">
                                      <p:cBhvr>
                                        <p:cTn id="62" dur="500"/>
                                        <p:tgtEl>
                                          <p:spTgt spid="48">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48">
                                            <p:txEl>
                                              <p:pRg st="2" end="2"/>
                                            </p:txEl>
                                          </p:spTgt>
                                        </p:tgtEl>
                                        <p:attrNameLst>
                                          <p:attrName>style.visibility</p:attrName>
                                        </p:attrNameLst>
                                      </p:cBhvr>
                                      <p:to>
                                        <p:strVal val="visible"/>
                                      </p:to>
                                    </p:set>
                                    <p:animEffect transition="in" filter="blinds(horizontal)">
                                      <p:cBhvr>
                                        <p:cTn id="67" dur="500"/>
                                        <p:tgtEl>
                                          <p:spTgt spid="48">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48">
                                            <p:txEl>
                                              <p:pRg st="4" end="4"/>
                                            </p:txEl>
                                          </p:spTgt>
                                        </p:tgtEl>
                                        <p:attrNameLst>
                                          <p:attrName>style.visibility</p:attrName>
                                        </p:attrNameLst>
                                      </p:cBhvr>
                                      <p:to>
                                        <p:strVal val="visible"/>
                                      </p:to>
                                    </p:set>
                                    <p:animEffect transition="in" filter="blinds(horizontal)">
                                      <p:cBhvr>
                                        <p:cTn id="72" dur="500"/>
                                        <p:tgtEl>
                                          <p:spTgt spid="48">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48">
                                            <p:txEl>
                                              <p:pRg st="5" end="5"/>
                                            </p:txEl>
                                          </p:spTgt>
                                        </p:tgtEl>
                                        <p:attrNameLst>
                                          <p:attrName>style.visibility</p:attrName>
                                        </p:attrNameLst>
                                      </p:cBhvr>
                                      <p:to>
                                        <p:strVal val="visible"/>
                                      </p:to>
                                    </p:set>
                                    <p:animEffect transition="in" filter="blinds(horizontal)">
                                      <p:cBhvr>
                                        <p:cTn id="77" dur="500"/>
                                        <p:tgtEl>
                                          <p:spTgt spid="48">
                                            <p:txEl>
                                              <p:pRg st="5" end="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48">
                                            <p:txEl>
                                              <p:pRg st="7" end="7"/>
                                            </p:txEl>
                                          </p:spTgt>
                                        </p:tgtEl>
                                        <p:attrNameLst>
                                          <p:attrName>style.visibility</p:attrName>
                                        </p:attrNameLst>
                                      </p:cBhvr>
                                      <p:to>
                                        <p:strVal val="visible"/>
                                      </p:to>
                                    </p:set>
                                    <p:animEffect transition="in" filter="blinds(horizontal)">
                                      <p:cBhvr>
                                        <p:cTn id="82" dur="500"/>
                                        <p:tgtEl>
                                          <p:spTgt spid="48">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48">
                                            <p:txEl>
                                              <p:pRg st="9" end="9"/>
                                            </p:txEl>
                                          </p:spTgt>
                                        </p:tgtEl>
                                        <p:attrNameLst>
                                          <p:attrName>style.visibility</p:attrName>
                                        </p:attrNameLst>
                                      </p:cBhvr>
                                      <p:to>
                                        <p:strVal val="visible"/>
                                      </p:to>
                                    </p:set>
                                    <p:animEffect transition="in" filter="blinds(horizontal)">
                                      <p:cBhvr>
                                        <p:cTn id="87" dur="500"/>
                                        <p:tgtEl>
                                          <p:spTgt spid="48">
                                            <p:txEl>
                                              <p:pRg st="9" end="9"/>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11"/>
                                        </p:tgtEl>
                                        <p:attrNameLst>
                                          <p:attrName>style.visibility</p:attrName>
                                        </p:attrNameLst>
                                      </p:cBhvr>
                                      <p:to>
                                        <p:strVal val="visible"/>
                                      </p:to>
                                    </p:set>
                                    <p:animEffect transition="in" filter="blinds(horizontal)">
                                      <p:cBhvr>
                                        <p:cTn id="92" dur="500"/>
                                        <p:tgtEl>
                                          <p:spTgt spid="11"/>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nodeType="clickEffect">
                                  <p:stCondLst>
                                    <p:cond delay="0"/>
                                  </p:stCondLst>
                                  <p:childTnLst>
                                    <p:set>
                                      <p:cBhvr>
                                        <p:cTn id="96" dur="1" fill="hold">
                                          <p:stCondLst>
                                            <p:cond delay="0"/>
                                          </p:stCondLst>
                                        </p:cTn>
                                        <p:tgtEl>
                                          <p:spTgt spid="8">
                                            <p:txEl>
                                              <p:pRg st="0" end="0"/>
                                            </p:txEl>
                                          </p:spTgt>
                                        </p:tgtEl>
                                        <p:attrNameLst>
                                          <p:attrName>style.visibility</p:attrName>
                                        </p:attrNameLst>
                                      </p:cBhvr>
                                      <p:to>
                                        <p:strVal val="visible"/>
                                      </p:to>
                                    </p:set>
                                    <p:animEffect transition="in" filter="blinds(horizontal)">
                                      <p:cBhvr>
                                        <p:cTn id="97" dur="500"/>
                                        <p:tgtEl>
                                          <p:spTgt spid="8">
                                            <p:txEl>
                                              <p:pRg st="0" end="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nodeType="clickEffect">
                                  <p:stCondLst>
                                    <p:cond delay="0"/>
                                  </p:stCondLst>
                                  <p:childTnLst>
                                    <p:set>
                                      <p:cBhvr>
                                        <p:cTn id="101" dur="1" fill="hold">
                                          <p:stCondLst>
                                            <p:cond delay="0"/>
                                          </p:stCondLst>
                                        </p:cTn>
                                        <p:tgtEl>
                                          <p:spTgt spid="8">
                                            <p:txEl>
                                              <p:pRg st="2" end="2"/>
                                            </p:txEl>
                                          </p:spTgt>
                                        </p:tgtEl>
                                        <p:attrNameLst>
                                          <p:attrName>style.visibility</p:attrName>
                                        </p:attrNameLst>
                                      </p:cBhvr>
                                      <p:to>
                                        <p:strVal val="visible"/>
                                      </p:to>
                                    </p:set>
                                    <p:animEffect transition="in" filter="blinds(horizontal)">
                                      <p:cBhvr>
                                        <p:cTn id="102" dur="500"/>
                                        <p:tgtEl>
                                          <p:spTgt spid="8">
                                            <p:txEl>
                                              <p:pRg st="2" end="2"/>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nodeType="clickEffect">
                                  <p:stCondLst>
                                    <p:cond delay="0"/>
                                  </p:stCondLst>
                                  <p:childTnLst>
                                    <p:set>
                                      <p:cBhvr>
                                        <p:cTn id="106" dur="1" fill="hold">
                                          <p:stCondLst>
                                            <p:cond delay="0"/>
                                          </p:stCondLst>
                                        </p:cTn>
                                        <p:tgtEl>
                                          <p:spTgt spid="8">
                                            <p:txEl>
                                              <p:pRg st="4" end="4"/>
                                            </p:txEl>
                                          </p:spTgt>
                                        </p:tgtEl>
                                        <p:attrNameLst>
                                          <p:attrName>style.visibility</p:attrName>
                                        </p:attrNameLst>
                                      </p:cBhvr>
                                      <p:to>
                                        <p:strVal val="visible"/>
                                      </p:to>
                                    </p:set>
                                    <p:animEffect transition="in" filter="blinds(horizontal)">
                                      <p:cBhvr>
                                        <p:cTn id="107" dur="500"/>
                                        <p:tgtEl>
                                          <p:spTgt spid="8">
                                            <p:txEl>
                                              <p:pRg st="4" end="4"/>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nodeType="clickEffect">
                                  <p:stCondLst>
                                    <p:cond delay="0"/>
                                  </p:stCondLst>
                                  <p:childTnLst>
                                    <p:set>
                                      <p:cBhvr>
                                        <p:cTn id="111" dur="1" fill="hold">
                                          <p:stCondLst>
                                            <p:cond delay="0"/>
                                          </p:stCondLst>
                                        </p:cTn>
                                        <p:tgtEl>
                                          <p:spTgt spid="8">
                                            <p:txEl>
                                              <p:pRg st="6" end="6"/>
                                            </p:txEl>
                                          </p:spTgt>
                                        </p:tgtEl>
                                        <p:attrNameLst>
                                          <p:attrName>style.visibility</p:attrName>
                                        </p:attrNameLst>
                                      </p:cBhvr>
                                      <p:to>
                                        <p:strVal val="visible"/>
                                      </p:to>
                                    </p:set>
                                    <p:animEffect transition="in" filter="blinds(horizontal)">
                                      <p:cBhvr>
                                        <p:cTn id="112" dur="500"/>
                                        <p:tgtEl>
                                          <p:spTgt spid="8">
                                            <p:txEl>
                                              <p:pRg st="6" end="6"/>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63"/>
                                        </p:tgtEl>
                                        <p:attrNameLst>
                                          <p:attrName>style.visibility</p:attrName>
                                        </p:attrNameLst>
                                      </p:cBhvr>
                                      <p:to>
                                        <p:strVal val="visible"/>
                                      </p:to>
                                    </p:set>
                                    <p:animEffect transition="in" filter="blinds(horizontal)">
                                      <p:cBhvr>
                                        <p:cTn id="117" dur="500"/>
                                        <p:tgtEl>
                                          <p:spTgt spid="63"/>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10"/>
                                        </p:tgtEl>
                                        <p:attrNameLst>
                                          <p:attrName>style.visibility</p:attrName>
                                        </p:attrNameLst>
                                      </p:cBhvr>
                                      <p:to>
                                        <p:strVal val="visible"/>
                                      </p:to>
                                    </p:set>
                                    <p:animEffect transition="in" filter="blinds(horizontal)">
                                      <p:cBhvr>
                                        <p:cTn id="122" dur="500"/>
                                        <p:tgtEl>
                                          <p:spTgt spid="10"/>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9"/>
                                        </p:tgtEl>
                                        <p:attrNameLst>
                                          <p:attrName>style.visibility</p:attrName>
                                        </p:attrNameLst>
                                      </p:cBhvr>
                                      <p:to>
                                        <p:strVal val="visible"/>
                                      </p:to>
                                    </p:set>
                                    <p:animEffect transition="in" filter="blinds(horizontal)">
                                      <p:cBhvr>
                                        <p:cTn id="127" dur="500"/>
                                        <p:tgtEl>
                                          <p:spTgt spid="9"/>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blinds(horizontal)">
                                      <p:cBhvr>
                                        <p:cTn id="132" dur="500"/>
                                        <p:tgtEl>
                                          <p:spTgt spid="50"/>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52"/>
                                        </p:tgtEl>
                                        <p:attrNameLst>
                                          <p:attrName>style.visibility</p:attrName>
                                        </p:attrNameLst>
                                      </p:cBhvr>
                                      <p:to>
                                        <p:strVal val="visible"/>
                                      </p:to>
                                    </p:set>
                                    <p:animEffect transition="in" filter="blinds(horizontal)">
                                      <p:cBhvr>
                                        <p:cTn id="137" dur="500"/>
                                        <p:tgtEl>
                                          <p:spTgt spid="52"/>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53"/>
                                        </p:tgtEl>
                                        <p:attrNameLst>
                                          <p:attrName>style.visibility</p:attrName>
                                        </p:attrNameLst>
                                      </p:cBhvr>
                                      <p:to>
                                        <p:strVal val="visible"/>
                                      </p:to>
                                    </p:set>
                                    <p:animEffect transition="in" filter="blinds(horizontal)">
                                      <p:cBhvr>
                                        <p:cTn id="142" dur="500"/>
                                        <p:tgtEl>
                                          <p:spTgt spid="53"/>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54"/>
                                        </p:tgtEl>
                                        <p:attrNameLst>
                                          <p:attrName>style.visibility</p:attrName>
                                        </p:attrNameLst>
                                      </p:cBhvr>
                                      <p:to>
                                        <p:strVal val="visible"/>
                                      </p:to>
                                    </p:set>
                                    <p:animEffect transition="in" filter="blinds(horizontal)">
                                      <p:cBhvr>
                                        <p:cTn id="147" dur="500"/>
                                        <p:tgtEl>
                                          <p:spTgt spid="54"/>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blinds(horizontal)">
                                      <p:cBhvr>
                                        <p:cTn id="15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3" grpId="0" animBg="1"/>
      <p:bldP spid="9" grpId="0" animBg="1"/>
      <p:bldP spid="50" grpId="0" animBg="1"/>
      <p:bldP spid="10" grpId="0"/>
      <p:bldP spid="52" grpId="0"/>
      <p:bldP spid="53" grpId="0"/>
      <p:bldP spid="54" grpId="0"/>
      <p:bldP spid="58" grpId="0"/>
      <p:bldP spid="60" grpId="0" animBg="1"/>
      <p:bldP spid="61"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3429000" cy="3158231"/>
          </a:xfrm>
        </p:spPr>
        <p:txBody>
          <a:bodyPr>
            <a:normAutofit lnSpcReduction="10000"/>
          </a:bodyPr>
          <a:lstStyle/>
          <a:p>
            <a:pPr marL="0" indent="0" algn="ctr">
              <a:buNone/>
            </a:pPr>
            <a:r>
              <a:rPr lang="en-GB" sz="1400" b="1" dirty="0">
                <a:latin typeface="Comic Sans MS" panose="030F0702030302020204" pitchFamily="66" charset="0"/>
              </a:rPr>
              <a:t>You can use the Polar equation to find tangents to a curve that are parallel or perpendicular to the original line</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Prove that for:</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r = (p + </a:t>
            </a:r>
            <a:r>
              <a:rPr lang="en-US" sz="1400" dirty="0" err="1">
                <a:latin typeface="Comic Sans MS" panose="030F0702030302020204" pitchFamily="66" charset="0"/>
              </a:rPr>
              <a:t>qcos</a:t>
            </a:r>
            <a:r>
              <a:rPr lang="el-GR" sz="1400" dirty="0">
                <a:latin typeface="Comic Sans MS" panose="030F0702030302020204" pitchFamily="66" charset="0"/>
              </a:rPr>
              <a:t>θ</a:t>
            </a:r>
            <a:r>
              <a:rPr lang="en-US" sz="1400" dirty="0">
                <a:latin typeface="Comic Sans MS" panose="030F0702030302020204" pitchFamily="66" charset="0"/>
              </a:rPr>
              <a:t>),    p and q both &gt; 0 and  p ≥ q</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to have a ‘dimple’, p &lt; 2q and also</a:t>
            </a:r>
          </a:p>
          <a:p>
            <a:pPr marL="0" indent="0" algn="ctr">
              <a:buNone/>
            </a:pPr>
            <a:r>
              <a:rPr lang="en-US" sz="1400" dirty="0">
                <a:latin typeface="Comic Sans MS" panose="030F0702030302020204" pitchFamily="66" charset="0"/>
              </a:rPr>
              <a:t>p ≥ q.</a:t>
            </a:r>
          </a:p>
        </p:txBody>
      </p:sp>
      <mc:AlternateContent xmlns:mc="http://schemas.openxmlformats.org/markup-compatibility/2006" xmlns:a14="http://schemas.microsoft.com/office/drawing/2010/main">
        <mc:Choice Requires="a14">
          <p:sp>
            <p:nvSpPr>
              <p:cNvPr id="17" name="TextBox 16"/>
              <p:cNvSpPr txBox="1"/>
              <p:nvPr/>
            </p:nvSpPr>
            <p:spPr>
              <a:xfrm>
                <a:off x="1371599" y="16824"/>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𝑑𝑦</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1371599" y="16824"/>
                <a:ext cx="768992" cy="501356"/>
              </a:xfrm>
              <a:prstGeom prst="rect">
                <a:avLst/>
              </a:prstGeom>
              <a:blipFill>
                <a:blip r:embed="rId2"/>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029199" y="11875"/>
                <a:ext cx="768992" cy="50135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𝑑𝑥</m:t>
                          </m:r>
                        </m:num>
                        <m:den>
                          <m:r>
                            <a:rPr lang="en-GB" sz="1400" b="0" i="1" smtClean="0">
                              <a:latin typeface="Cambria Math"/>
                            </a:rPr>
                            <m:t>𝑑</m:t>
                          </m:r>
                          <m:r>
                            <a:rPr lang="en-GB" sz="1400" b="0" i="1" smtClean="0">
                              <a:latin typeface="Cambria Math"/>
                              <a:ea typeface="Cambria Math"/>
                            </a:rPr>
                            <m:t>𝜃</m:t>
                          </m:r>
                        </m:den>
                      </m:f>
                      <m:r>
                        <a:rPr lang="en-GB" sz="1400" b="0" i="1" smtClean="0">
                          <a:latin typeface="Cambria Math"/>
                        </a:rPr>
                        <m:t>=0</m:t>
                      </m:r>
                    </m:oMath>
                  </m:oMathPara>
                </a14:m>
                <a:endParaRPr lang="en-GB" sz="1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029199" y="11875"/>
                <a:ext cx="768992" cy="501356"/>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p:cxnSp>
        <p:nvCxnSpPr>
          <p:cNvPr id="19" name="Straight Arrow Connector 18"/>
          <p:cNvCxnSpPr/>
          <p:nvPr/>
        </p:nvCxnSpPr>
        <p:spPr>
          <a:xfrm>
            <a:off x="2133599" y="245424"/>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2590799" y="93024"/>
                <a:ext cx="2371162"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𝑷𝒂𝒓𝒂𝒍𝒍𝒆𝒍</m:t>
                      </m:r>
                      <m:r>
                        <a:rPr lang="en-GB" sz="1400" b="0"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590799" y="93024"/>
                <a:ext cx="2371162" cy="307777"/>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p:cxnSp>
        <p:nvCxnSpPr>
          <p:cNvPr id="21" name="Straight Arrow Connector 20"/>
          <p:cNvCxnSpPr/>
          <p:nvPr/>
        </p:nvCxnSpPr>
        <p:spPr>
          <a:xfrm>
            <a:off x="5791199" y="240475"/>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8012343" y="482930"/>
                <a:ext cx="113165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𝑥</m:t>
                      </m:r>
                      <m:r>
                        <a:rPr lang="en-GB" sz="1600" b="0" i="1" smtClean="0">
                          <a:latin typeface="Cambria Math"/>
                        </a:rPr>
                        <m:t>=</m:t>
                      </m:r>
                      <m:r>
                        <a:rPr lang="en-GB" sz="1600" b="0" i="1" smtClean="0">
                          <a:latin typeface="Cambria Math"/>
                        </a:rPr>
                        <m:t>𝑟𝑐𝑜𝑠</m:t>
                      </m:r>
                      <m:r>
                        <a:rPr lang="en-GB" sz="1600" b="0" i="1" smtClean="0">
                          <a:latin typeface="Cambria Math"/>
                          <a:ea typeface="Cambria Math"/>
                        </a:rPr>
                        <m:t>𝜃</m:t>
                      </m:r>
                    </m:oMath>
                  </m:oMathPara>
                </a14:m>
                <a:endParaRPr lang="en-GB" sz="1600" dirty="0"/>
              </a:p>
            </p:txBody>
          </p:sp>
        </mc:Choice>
        <mc:Fallback xmlns="">
          <p:sp>
            <p:nvSpPr>
              <p:cNvPr id="22" name="TextBox 21"/>
              <p:cNvSpPr txBox="1">
                <a:spLocks noRot="1" noChangeAspect="1" noMove="1" noResize="1" noEditPoints="1" noAdjustHandles="1" noChangeArrowheads="1" noChangeShapeType="1" noTextEdit="1"/>
              </p:cNvSpPr>
              <p:nvPr/>
            </p:nvSpPr>
            <p:spPr>
              <a:xfrm>
                <a:off x="8012343" y="482930"/>
                <a:ext cx="1131656" cy="338554"/>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8029463" y="863930"/>
                <a:ext cx="1114536" cy="338554"/>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𝑦</m:t>
                      </m:r>
                      <m:r>
                        <a:rPr lang="en-GB" sz="1600" b="0" i="1" smtClean="0">
                          <a:latin typeface="Cambria Math"/>
                        </a:rPr>
                        <m:t>=</m:t>
                      </m:r>
                      <m:r>
                        <a:rPr lang="en-GB" sz="1600" b="0" i="1" smtClean="0">
                          <a:latin typeface="Cambria Math"/>
                        </a:rPr>
                        <m:t>𝑟𝑠𝑖𝑛</m:t>
                      </m:r>
                      <m:r>
                        <a:rPr lang="en-GB" sz="1600" b="0" i="1" smtClean="0">
                          <a:latin typeface="Cambria Math"/>
                          <a:ea typeface="Cambria Math"/>
                        </a:rPr>
                        <m:t>𝜃</m:t>
                      </m:r>
                    </m:oMath>
                  </m:oMathPara>
                </a14:m>
                <a:endParaRPr lang="en-GB" sz="1600" dirty="0"/>
              </a:p>
            </p:txBody>
          </p:sp>
        </mc:Choice>
        <mc:Fallback xmlns="">
          <p:sp>
            <p:nvSpPr>
              <p:cNvPr id="23" name="TextBox 22"/>
              <p:cNvSpPr txBox="1">
                <a:spLocks noRot="1" noChangeAspect="1" noMove="1" noResize="1" noEditPoints="1" noAdjustHandles="1" noChangeArrowheads="1" noChangeShapeType="1" noTextEdit="1"/>
              </p:cNvSpPr>
              <p:nvPr/>
            </p:nvSpPr>
            <p:spPr>
              <a:xfrm>
                <a:off x="8029463" y="863930"/>
                <a:ext cx="1114536" cy="338554"/>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6248400" y="88075"/>
                <a:ext cx="2895600" cy="30777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𝑷𝒆𝒓𝒑𝒆𝒏𝒅𝒊𝒄𝒖𝒍𝒂𝒓</m:t>
                      </m:r>
                      <m:r>
                        <a:rPr lang="en-US" sz="1400" b="1" i="1" smtClean="0">
                          <a:latin typeface="Cambria Math"/>
                        </a:rPr>
                        <m:t> </m:t>
                      </m:r>
                      <m:r>
                        <a:rPr lang="en-GB" sz="1400" b="0" i="1" smtClean="0">
                          <a:latin typeface="Cambria Math"/>
                        </a:rPr>
                        <m:t>𝑡𝑜</m:t>
                      </m:r>
                      <m:r>
                        <a:rPr lang="en-GB" sz="1400" b="0" i="1" smtClean="0">
                          <a:latin typeface="Cambria Math"/>
                        </a:rPr>
                        <m:t> </m:t>
                      </m:r>
                      <m:r>
                        <a:rPr lang="en-GB" sz="1400" b="0" i="1" smtClean="0">
                          <a:latin typeface="Cambria Math"/>
                        </a:rPr>
                        <m:t>𝑡h𝑒</m:t>
                      </m:r>
                      <m:r>
                        <a:rPr lang="en-GB" sz="1400" b="0" i="1" smtClean="0">
                          <a:latin typeface="Cambria Math"/>
                        </a:rPr>
                        <m:t> </m:t>
                      </m:r>
                      <m:r>
                        <a:rPr lang="en-GB" sz="1400" b="0" i="1" smtClean="0">
                          <a:latin typeface="Cambria Math"/>
                        </a:rPr>
                        <m:t>𝑖𝑛𝑖𝑡𝑖𝑎𝑙</m:t>
                      </m:r>
                      <m:r>
                        <a:rPr lang="en-GB" sz="1400" b="0" i="1" smtClean="0">
                          <a:latin typeface="Cambria Math"/>
                        </a:rPr>
                        <m:t> </m:t>
                      </m:r>
                      <m:r>
                        <a:rPr lang="en-GB" sz="1400" b="0" i="1" smtClean="0">
                          <a:latin typeface="Cambria Math"/>
                        </a:rPr>
                        <m:t>𝑙𝑖𝑛𝑒</m:t>
                      </m:r>
                    </m:oMath>
                  </m:oMathPara>
                </a14:m>
                <a:endParaRPr lang="en-GB" sz="1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6248400" y="88075"/>
                <a:ext cx="2895600" cy="307777"/>
              </a:xfrm>
              <a:prstGeom prst="rect">
                <a:avLst/>
              </a:prstGeom>
              <a:blipFill>
                <a:blip r:embed="rId7"/>
                <a:stretch>
                  <a:fillRect b="-3636"/>
                </a:stretch>
              </a:blipFill>
              <a:ln w="25400">
                <a:solidFill>
                  <a:schemeClr val="tx1"/>
                </a:solidFill>
              </a:ln>
            </p:spPr>
            <p:txBody>
              <a:bodyPr/>
              <a:lstStyle/>
              <a:p>
                <a:r>
                  <a:rPr lang="en-GB">
                    <a:noFill/>
                  </a:rPr>
                  <a:t> </a:t>
                </a:r>
              </a:p>
            </p:txBody>
          </p:sp>
        </mc:Fallback>
      </mc:AlternateContent>
      <p:cxnSp>
        <p:nvCxnSpPr>
          <p:cNvPr id="14" name="Straight Arrow Connector 13"/>
          <p:cNvCxnSpPr/>
          <p:nvPr/>
        </p:nvCxnSpPr>
        <p:spPr>
          <a:xfrm flipH="1">
            <a:off x="2190750" y="3590925"/>
            <a:ext cx="1752601" cy="571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933825" y="3371850"/>
            <a:ext cx="4410075" cy="1600438"/>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Yes, you were actually just given this part of the solution!</a:t>
            </a:r>
          </a:p>
          <a:p>
            <a:pPr algn="ctr"/>
            <a:endParaRPr lang="en-GB" sz="1400" dirty="0">
              <a:solidFill>
                <a:srgbClr val="FF0000"/>
              </a:solidFill>
              <a:latin typeface="Comic Sans MS" panose="030F0702030302020204" pitchFamily="66" charset="0"/>
            </a:endParaRPr>
          </a:p>
          <a:p>
            <a:pPr algn="ctr"/>
            <a:r>
              <a:rPr lang="en-GB" sz="1400" dirty="0">
                <a:solidFill>
                  <a:srgbClr val="FF0000"/>
                </a:solidFill>
                <a:latin typeface="Comic Sans MS" panose="030F0702030302020204" pitchFamily="66" charset="0"/>
                <a:sym typeface="Wingdings" panose="05000000000000000000" pitchFamily="2" charset="2"/>
              </a:rPr>
              <a:t> If p was not greater than q, there would be a lot of undefined areas on the graph, and hence the full shape would not exist (there may actually be no defined areas at all)</a:t>
            </a:r>
            <a:endParaRPr lang="en-GB" sz="1400" dirty="0">
              <a:solidFill>
                <a:srgbClr val="FF0000"/>
              </a:solidFill>
              <a:latin typeface="Comic Sans MS" panose="030F0702030302020204" pitchFamily="66" charset="0"/>
            </a:endParaRPr>
          </a:p>
        </p:txBody>
      </p:sp>
      <p:sp>
        <p:nvSpPr>
          <p:cNvPr id="25" name="タイトル 1">
            <a:extLst>
              <a:ext uri="{FF2B5EF4-FFF2-40B4-BE49-F238E27FC236}">
                <a16:creationId xmlns:a16="http://schemas.microsoft.com/office/drawing/2014/main" id="{451B2E3C-5C04-490E-9065-58D05E3798F9}"/>
              </a:ext>
            </a:extLst>
          </p:cNvPr>
          <p:cNvSpPr>
            <a:spLocks noGrp="1"/>
          </p:cNvSpPr>
          <p:nvPr>
            <p:ph type="title"/>
          </p:nvPr>
        </p:nvSpPr>
        <p:spPr>
          <a:xfrm>
            <a:off x="628650" y="304281"/>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26" name="テキスト ボックス 25">
            <a:extLst>
              <a:ext uri="{FF2B5EF4-FFF2-40B4-BE49-F238E27FC236}">
                <a16:creationId xmlns:a16="http://schemas.microsoft.com/office/drawing/2014/main" id="{3186EB41-DF1E-4DE5-A454-0FD8794A3407}"/>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5D</a:t>
            </a:r>
            <a:endParaRPr lang="en-GB" dirty="0">
              <a:latin typeface="Comic Sans MS" panose="030F0702030302020204" pitchFamily="66" charset="0"/>
            </a:endParaRPr>
          </a:p>
        </p:txBody>
      </p:sp>
    </p:spTree>
    <p:extLst>
      <p:ext uri="{BB962C8B-B14F-4D97-AF65-F5344CB8AC3E}">
        <p14:creationId xmlns:p14="http://schemas.microsoft.com/office/powerpoint/2010/main" val="331434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blinds(horizontal)">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blinds(horizontal)">
                                      <p:cBhvr>
                                        <p:cTn id="17"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600</TotalTime>
  <Words>14327</Words>
  <Application>Microsoft Office PowerPoint</Application>
  <PresentationFormat>画面に合わせる (4:3)</PresentationFormat>
  <Paragraphs>2734</Paragraphs>
  <Slides>95</Slides>
  <Notes>12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95</vt:i4>
      </vt:variant>
    </vt:vector>
  </HeadingPairs>
  <TitlesOfParts>
    <vt:vector size="104" baseType="lpstr">
      <vt:lpstr>Arial</vt:lpstr>
      <vt:lpstr>Arial Black</vt:lpstr>
      <vt:lpstr>Calibri</vt:lpstr>
      <vt:lpstr>Calibri Light</vt:lpstr>
      <vt:lpstr>Cambria Math</vt:lpstr>
      <vt:lpstr>Comic Sans MS</vt:lpstr>
      <vt:lpstr>Javanese Text</vt:lpstr>
      <vt:lpstr>Wingdings</vt:lpstr>
      <vt:lpstr>Office テーマ</vt:lpstr>
      <vt:lpstr>PowerPoint プレゼンテーション</vt:lpstr>
      <vt:lpstr>Prior Knowledge Check</vt:lpstr>
      <vt:lpstr>PowerPoint プレゼンテーション</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PowerPoint プレゼンテーション</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PowerPoint プレゼンテーション</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PowerPoint プレゼンテーション</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Mike Pye</dc:creator>
  <cp:lastModifiedBy>Mike Pye</cp:lastModifiedBy>
  <cp:revision>125</cp:revision>
  <dcterms:created xsi:type="dcterms:W3CDTF">2017-08-14T15:35:38Z</dcterms:created>
  <dcterms:modified xsi:type="dcterms:W3CDTF">2020-07-20T04:52:31Z</dcterms:modified>
</cp:coreProperties>
</file>