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7" r:id="rId2"/>
    <p:sldId id="297" r:id="rId3"/>
    <p:sldId id="313" r:id="rId4"/>
    <p:sldId id="312" r:id="rId5"/>
    <p:sldId id="314" r:id="rId6"/>
    <p:sldId id="315" r:id="rId7"/>
    <p:sldId id="321" r:id="rId8"/>
    <p:sldId id="316" r:id="rId9"/>
    <p:sldId id="317" r:id="rId10"/>
    <p:sldId id="302" r:id="rId11"/>
    <p:sldId id="303" r:id="rId12"/>
    <p:sldId id="305" r:id="rId13"/>
    <p:sldId id="308" r:id="rId14"/>
    <p:sldId id="309" r:id="rId15"/>
    <p:sldId id="319" r:id="rId16"/>
    <p:sldId id="310" r:id="rId17"/>
    <p:sldId id="320" r:id="rId18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68561" autoAdjust="0"/>
  </p:normalViewPr>
  <p:slideViewPr>
    <p:cSldViewPr>
      <p:cViewPr varScale="1">
        <p:scale>
          <a:sx n="62" d="100"/>
          <a:sy n="62" d="100"/>
        </p:scale>
        <p:origin x="18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55BB8-2B3C-4B6D-A0F7-67A579EF35DA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3805A-4B60-415A-960D-8006A8FD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1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E5482-289E-4FD8-AB86-9D81962E1BD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4B373-FFC1-4FEA-A7DE-1CA65B4318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m8MpeFSE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They are all methods of execution.</a:t>
            </a:r>
            <a:r>
              <a:rPr lang="en-GB" baseline="0" dirty="0" smtClean="0"/>
              <a:t> Raise the students’ awareness that it is odd to have a method of killing as the symbol of a religion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2BAE-CE8D-426E-A0AE-05FC371CF2C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the picture for a</a:t>
            </a:r>
            <a:r>
              <a:rPr lang="en-GB" baseline="0" dirty="0" smtClean="0"/>
              <a:t> hyperlink to the clip.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40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Either ask them to stand</a:t>
            </a:r>
            <a:r>
              <a:rPr lang="en-GB" baseline="0" dirty="0" smtClean="0"/>
              <a:t> on whichever side of the room, write their answer on a post-it and stick it on the board, washing line, fill in the two columns in their 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84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 back to this </a:t>
            </a:r>
            <a:r>
              <a:rPr lang="en-GB" baseline="0" dirty="0" smtClean="0"/>
              <a:t>and ask them to add to their own personal mind map.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07AE-09A8-411F-94F8-A22A0AE5EB7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tx1"/>
                </a:solidFill>
                <a:hlinkClick r:id="rId3"/>
              </a:rPr>
              <a:t>Last Supper – Important points are</a:t>
            </a:r>
            <a:r>
              <a:rPr lang="en-GB" u="sng" baseline="0" dirty="0" smtClean="0">
                <a:solidFill>
                  <a:schemeClr val="tx1"/>
                </a:solidFill>
                <a:hlinkClick r:id="rId3"/>
              </a:rPr>
              <a:t> Jesus prediction of his betrayal &amp; death, washing the disciples feet and first communion</a:t>
            </a:r>
            <a:endParaRPr lang="en-GB" u="sng" dirty="0" smtClean="0">
              <a:solidFill>
                <a:schemeClr val="tx1"/>
              </a:solidFill>
              <a:hlinkClick r:id="rId3"/>
            </a:endParaRPr>
          </a:p>
          <a:p>
            <a:endParaRPr lang="en-GB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a modern day picture of the Garden of Gethsemane. Important points are Jesus praying and Jesus being arrested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Trial before the Sanhedrin</a:t>
            </a:r>
            <a:r>
              <a:rPr lang="en-GB" baseline="0" dirty="0" smtClean="0"/>
              <a:t> – Jesus was convicted of blasphemy after he said he was the Messiah, the Son of God.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Trial before Pilate. Found</a:t>
            </a:r>
            <a:r>
              <a:rPr lang="en-GB" baseline="0" dirty="0" smtClean="0"/>
              <a:t> not guilty by Pilate and tortured but the crowd call for his execution anyway. Pilate offers to release either Jesus or Barabbas – the crowd call for </a:t>
            </a:r>
            <a:r>
              <a:rPr lang="en-GB" baseline="0" dirty="0" err="1" smtClean="0"/>
              <a:t>Barrabas</a:t>
            </a:r>
            <a:r>
              <a:rPr lang="en-GB" baseline="0" dirty="0" smtClean="0"/>
              <a:t> and Jesus is sentenced to death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button will play a cartoon version of the crucifixion.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9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Jesus</a:t>
            </a:r>
            <a:r>
              <a:rPr lang="en-GB" baseline="0" dirty="0" smtClean="0"/>
              <a:t> is crucified between two criminals. The guards mock him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</a:t>
            </a:r>
            <a:r>
              <a:rPr lang="en-GB" baseline="0" dirty="0" smtClean="0"/>
              <a:t> on the picture for the video. After watching this slide, talk through what was said to show students just how horrific crucifixion is. (WARNING: SOME STUDENTS CAN FIND THIS UPSETTING, USE YOUR JUDGEMENT TO DECIDE WHETHER OR NOT TO SHOW IT)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Then ask them to remember the first activity (the symbol of Christianity is a cross) and the fact that this day is now known as Good Friday. Ask them if this seems strange and then explain that we will now find out why this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3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</a:t>
            </a:r>
            <a:r>
              <a:rPr lang="en-GB" baseline="0" dirty="0" smtClean="0"/>
              <a:t> students a few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to discuss </a:t>
            </a:r>
            <a:r>
              <a:rPr lang="en-GB" baseline="0" smtClean="0"/>
              <a:t>this question.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B373-FFC1-4FEA-A7DE-1CA65B43182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AB4D-D2B9-4253-AB46-49649DC6B264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BD49-18E8-4A67-8383-FE56520B9AF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590143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becd001\becstaffshare\Curriculum.Enrichment.Inclusion\Curriculum\Humanities\(4)%20RE\1.%20KS3\1.%20Year%207\2015-16\3.%20Christianity\7.%20The%20Crucifixion\Crucifixion%20of%20Jesus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%20medical%20perspective%20on%20the%20crucifixion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http://www.photo-dictionary.com/photofiles/list/2353/3075inj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465" y="3573016"/>
            <a:ext cx="3551281" cy="2376264"/>
          </a:xfrm>
          <a:prstGeom prst="rect">
            <a:avLst/>
          </a:prstGeom>
          <a:noFill/>
        </p:spPr>
      </p:pic>
      <p:pic>
        <p:nvPicPr>
          <p:cNvPr id="36866" name="Picture 2" descr="http://ccadp.org/electric-cha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9792" cy="419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1.bp.blogspot.com/_1m_o4PK-02M/TIVEe4QmsvI/AAAAAAAAANE/xdV-Q1LnxIU/s1600/guillotin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3048000" cy="5445224"/>
          </a:xfrm>
          <a:prstGeom prst="rect">
            <a:avLst/>
          </a:prstGeom>
          <a:noFill/>
        </p:spPr>
      </p:pic>
      <p:pic>
        <p:nvPicPr>
          <p:cNvPr id="36872" name="Picture 8" descr="http://mysteryworlds.files.wordpress.com/2011/08/christianity_cro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924945"/>
            <a:ext cx="2160240" cy="2736304"/>
          </a:xfrm>
          <a:prstGeom prst="rect">
            <a:avLst/>
          </a:prstGeom>
          <a:noFill/>
        </p:spPr>
      </p:pic>
      <p:pic>
        <p:nvPicPr>
          <p:cNvPr id="36876" name="Picture 12" descr="http://www.c4dmodelshop.com/im/articles/Gallows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0"/>
            <a:ext cx="35283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11960" y="2924944"/>
            <a:ext cx="19442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Berlin Sans FB" pitchFamily="34" charset="0"/>
              </a:rPr>
              <a:t>What’s the link?</a:t>
            </a:r>
            <a:endParaRPr lang="en-GB" sz="4400" dirty="0">
              <a:latin typeface="Berlin Sans FB" pitchFamily="34" charset="0"/>
            </a:endParaRPr>
          </a:p>
        </p:txBody>
      </p:sp>
      <p:pic>
        <p:nvPicPr>
          <p:cNvPr id="36870" name="Picture 6" descr="http://www.remington.com/%7E/media/Images/Firearms/Rimfire/ModelFive/Model-Five/five-prod.ash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6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4229" y="2204864"/>
            <a:ext cx="4136504" cy="41128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832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US" i="1" dirty="0" smtClean="0">
                <a:solidFill>
                  <a:srgbClr val="0070C0"/>
                </a:solidFill>
                <a:latin typeface="Eras Demi ITC" pitchFamily="34" charset="0"/>
              </a:rPr>
              <a:t>“If we say that we have no sin, we deceive ourselves, and the truth is not in us.”</a:t>
            </a:r>
            <a:r>
              <a:rPr lang="en-GB" dirty="0" smtClean="0">
                <a:solidFill>
                  <a:srgbClr val="0070C0"/>
                </a:solidFill>
                <a:latin typeface="Eras Demi ITC" pitchFamily="34" charset="0"/>
              </a:rPr>
              <a:t>							     </a:t>
            </a:r>
            <a:r>
              <a:rPr lang="en-GB" dirty="0" smtClean="0">
                <a:latin typeface="Eras Demi ITC" pitchFamily="34" charset="0"/>
              </a:rPr>
              <a:t>1 John 1:8</a:t>
            </a:r>
          </a:p>
          <a:p>
            <a:pPr algn="ctr">
              <a:buNone/>
            </a:pPr>
            <a:endParaRPr lang="en-GB" dirty="0" smtClean="0">
              <a:solidFill>
                <a:srgbClr val="0070C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GB" dirty="0" smtClean="0">
              <a:solidFill>
                <a:srgbClr val="0070C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GB" dirty="0" smtClean="0">
              <a:solidFill>
                <a:srgbClr val="0070C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GB" dirty="0" smtClean="0">
              <a:solidFill>
                <a:srgbClr val="0070C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GB" dirty="0" smtClean="0">
              <a:solidFill>
                <a:srgbClr val="0070C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GB" dirty="0" smtClean="0">
              <a:solidFill>
                <a:srgbClr val="0070C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GB" dirty="0" smtClean="0">
              <a:solidFill>
                <a:srgbClr val="0070C0"/>
              </a:solidFill>
              <a:latin typeface="Eras Demi ITC" pitchFamily="34" charset="0"/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0070C0"/>
                </a:solidFill>
                <a:latin typeface="Eras Demi ITC" pitchFamily="34" charset="0"/>
              </a:rPr>
              <a:t>Do you agree?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16632"/>
            <a:ext cx="8640960" cy="1015663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000" b="1" dirty="0" smtClean="0">
                <a:solidFill>
                  <a:prstClr val="black"/>
                </a:solidFill>
              </a:rPr>
              <a:t>What is atonement?</a:t>
            </a:r>
          </a:p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(EXPLAIN </a:t>
            </a:r>
            <a:r>
              <a:rPr lang="en-GB" sz="2800" dirty="0" smtClean="0">
                <a:solidFill>
                  <a:prstClr val="black"/>
                </a:solidFill>
              </a:rPr>
              <a:t>the Christian idea of atonement)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66429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Christians believe that heaven is a perfect place</a:t>
            </a:r>
          </a:p>
          <a:p>
            <a:endParaRPr lang="en-GB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They also believe, as we have seen in John’s gospel, that no-one is perfect.</a:t>
            </a:r>
          </a:p>
          <a:p>
            <a:endParaRPr lang="en-GB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Therefore, no-one is fit for heaven.</a:t>
            </a:r>
          </a:p>
          <a:p>
            <a:endParaRPr lang="en-GB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>
              <a:buNone/>
            </a:pPr>
            <a:endParaRPr lang="en-GB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924944"/>
            <a:ext cx="1037803" cy="111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331640" y="4005064"/>
            <a:ext cx="1728192" cy="234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Eras Demi ITC" pitchFamily="34" charset="0"/>
              </a:rPr>
              <a:t>Humanity</a:t>
            </a:r>
            <a:endParaRPr lang="en-GB" sz="2000" dirty="0">
              <a:latin typeface="Eras Demi IT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8144" y="4005064"/>
            <a:ext cx="1728192" cy="234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Eras Demi ITC" pitchFamily="34" charset="0"/>
              </a:rPr>
              <a:t>Heaven</a:t>
            </a:r>
            <a:endParaRPr lang="en-GB" sz="2000" dirty="0">
              <a:latin typeface="Eras Demi ITC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475973" cy="8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419872" y="6165304"/>
            <a:ext cx="2232248" cy="43204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Death</a:t>
            </a: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4 0.02035 C 0.09409 0.01873 0.14114 0.01734 0.17013 0.02035 C 0.19913 0.02336 0.2059 -0.04325 0.22083 0.03885 C 0.23576 0.12095 0.25295 0.43547 0.25937 0.51225 C 0.26579 0.58903 0.25937 0.50277 0.25937 0.5 " pathEditMode="relative" ptsTypes="aaaaA">
                                      <p:cBhvr>
                                        <p:cTn id="5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29000"/>
            <a:ext cx="1037803" cy="111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39"/>
            <a:ext cx="8229600" cy="3240361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Christians believe God is fair and so this means that all people deserve to be punished for what they have done wrong.</a:t>
            </a:r>
          </a:p>
          <a:p>
            <a:endParaRPr lang="en-GB" sz="2000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However, because God loves humanity, he takes the punishment for humanity’s sins on himself in the form of Jesus by going through a hard life and a horrific death on a cross.</a:t>
            </a:r>
          </a:p>
          <a:p>
            <a:endParaRPr lang="en-GB" sz="2000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Jesus didn’t deserve this punishment because he never did anything wrong but this means now that we are forgiven by God because our punishment has been taken for us.</a:t>
            </a:r>
          </a:p>
          <a:p>
            <a:endParaRPr lang="en-GB" sz="2000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>
              <a:buNone/>
            </a:pPr>
            <a:endParaRPr lang="en-GB" sz="2000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640" y="4509120"/>
            <a:ext cx="1728192" cy="234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Eras Demi ITC" pitchFamily="34" charset="0"/>
              </a:rPr>
              <a:t>Humanity</a:t>
            </a:r>
            <a:endParaRPr lang="en-GB" sz="2000" dirty="0">
              <a:latin typeface="Eras Demi IT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8144" y="4509120"/>
            <a:ext cx="1728192" cy="234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Eras Demi ITC" pitchFamily="34" charset="0"/>
              </a:rPr>
              <a:t>Heaven</a:t>
            </a:r>
            <a:endParaRPr lang="en-GB" sz="2000" dirty="0">
              <a:latin typeface="Eras Demi ITC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89040"/>
            <a:ext cx="475973" cy="6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419872" y="6237312"/>
            <a:ext cx="2232248" cy="43204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Death</a:t>
            </a: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941168"/>
            <a:ext cx="790843" cy="11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941168"/>
            <a:ext cx="790843" cy="11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7428E-6 L 0.23889 3.77428E-6 L 0.24757 -0.0303 L 0.26823 -0.05389 L 0.29271 -0.06499 L 0.30816 -0.07123 L 0.34097 -0.07123 L 0.35677 -0.05389 L 0.3809 -0.01064 L 0.40347 0.00231 L 0.56458 0.00231 " pathEditMode="relative" rAng="0" ptsTypes="AAAAAAAAAAA">
                                      <p:cBhvr>
                                        <p:cTn id="3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5893"/>
            <a:ext cx="9144000" cy="4929411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latin typeface="Berlin Sans FB" pitchFamily="34" charset="0"/>
              </a:rPr>
              <a:t>Why do you think this idea is called atonement?</a:t>
            </a:r>
          </a:p>
          <a:p>
            <a:pPr algn="ctr">
              <a:buNone/>
            </a:pPr>
            <a:endParaRPr lang="en-GB" dirty="0" smtClean="0">
              <a:latin typeface="Berlin Sans FB" pitchFamily="34" charset="0"/>
            </a:endParaRPr>
          </a:p>
          <a:p>
            <a:pPr algn="ctr">
              <a:buNone/>
            </a:pPr>
            <a:r>
              <a:rPr lang="en-GB" dirty="0" smtClean="0">
                <a:latin typeface="Berlin Sans FB" pitchFamily="34" charset="0"/>
              </a:rPr>
              <a:t>At-one-</a:t>
            </a:r>
            <a:r>
              <a:rPr lang="en-GB" dirty="0" err="1" smtClean="0">
                <a:latin typeface="Berlin Sans FB" pitchFamily="34" charset="0"/>
              </a:rPr>
              <a:t>ment</a:t>
            </a:r>
            <a:endParaRPr lang="en-GB" dirty="0"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4077072"/>
            <a:ext cx="1440160" cy="2592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Humanity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724128" y="4077072"/>
            <a:ext cx="1440160" cy="2592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139952" y="3284984"/>
            <a:ext cx="648072" cy="3456384"/>
          </a:xfrm>
          <a:prstGeom prst="rect">
            <a:avLst/>
          </a:prstGeom>
          <a:solidFill>
            <a:srgbClr val="EAFB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139952" y="3140968"/>
            <a:ext cx="648072" cy="2520280"/>
          </a:xfrm>
          <a:prstGeom prst="rect">
            <a:avLst/>
          </a:prstGeom>
          <a:solidFill>
            <a:srgbClr val="EAFB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Berlin Sans FB" pitchFamily="34" charset="0"/>
              </a:rPr>
              <a:t>Jesus</a:t>
            </a:r>
            <a:endParaRPr lang="en-GB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116632"/>
            <a:ext cx="8640960" cy="1015663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000" b="1" dirty="0" smtClean="0">
                <a:solidFill>
                  <a:prstClr val="black"/>
                </a:solidFill>
              </a:rPr>
              <a:t>What is atonement?</a:t>
            </a:r>
          </a:p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(EXPLAIN </a:t>
            </a:r>
            <a:r>
              <a:rPr lang="en-GB" sz="2800" dirty="0" smtClean="0">
                <a:solidFill>
                  <a:prstClr val="black"/>
                </a:solidFill>
              </a:rPr>
              <a:t>the Christian idea of atonement)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941" y="116632"/>
            <a:ext cx="4011555" cy="65527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  <a:cs typeface="Andalus" panose="02020603050405020304" pitchFamily="18" charset="-78"/>
              </a:rPr>
              <a:t>So how do people go to heaven?</a:t>
            </a: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  <a:cs typeface="Andalus" panose="02020603050405020304" pitchFamily="18" charset="-78"/>
              </a:rPr>
              <a:t>This can perhaps best be explained by Indiana Jones. In this clip, Indiana Jones is faced with a similar situation to the man on the previous slide. He is one side and wants to get to the other but there is a big gap! Watch how he gets across.</a:t>
            </a:r>
            <a:endParaRPr lang="en-GB" dirty="0">
              <a:latin typeface="Berlin Sans FB" panose="020E0602020502020306" pitchFamily="34" charset="0"/>
              <a:cs typeface="Andalus" panose="02020603050405020304" pitchFamily="18" charset="-78"/>
            </a:endParaRPr>
          </a:p>
        </p:txBody>
      </p:sp>
      <p:pic>
        <p:nvPicPr>
          <p:cNvPr id="2050" name="Picture 2" descr="http://www.flickclip.com/images/flickimages/indianajonesandthelastcrusad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0" y="0"/>
            <a:ext cx="4884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9869"/>
            <a:ext cx="9144000" cy="4929411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latin typeface="Berlin Sans FB" pitchFamily="34" charset="0"/>
              </a:rPr>
              <a:t>Draw this diagram in your books</a:t>
            </a:r>
          </a:p>
          <a:p>
            <a:pPr algn="ctr">
              <a:buNone/>
            </a:pPr>
            <a:r>
              <a:rPr lang="en-GB" dirty="0" smtClean="0">
                <a:latin typeface="Berlin Sans FB" pitchFamily="34" charset="0"/>
              </a:rPr>
              <a:t> and underneath, explain how it </a:t>
            </a:r>
          </a:p>
          <a:p>
            <a:pPr algn="ctr">
              <a:buNone/>
            </a:pPr>
            <a:r>
              <a:rPr lang="en-GB" dirty="0" smtClean="0">
                <a:latin typeface="Berlin Sans FB" pitchFamily="34" charset="0"/>
              </a:rPr>
              <a:t>shows atonement</a:t>
            </a:r>
            <a:endParaRPr lang="en-GB" dirty="0"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4077072"/>
            <a:ext cx="1440160" cy="2592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Humanity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724128" y="4077072"/>
            <a:ext cx="1440160" cy="2592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139952" y="3284984"/>
            <a:ext cx="648072" cy="3456384"/>
          </a:xfrm>
          <a:prstGeom prst="rect">
            <a:avLst/>
          </a:prstGeom>
          <a:solidFill>
            <a:srgbClr val="EAFB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139952" y="3140968"/>
            <a:ext cx="648072" cy="2520280"/>
          </a:xfrm>
          <a:prstGeom prst="rect">
            <a:avLst/>
          </a:prstGeom>
          <a:solidFill>
            <a:srgbClr val="EAFB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Berlin Sans FB" pitchFamily="34" charset="0"/>
              </a:rPr>
              <a:t>Jesus</a:t>
            </a:r>
            <a:endParaRPr lang="en-GB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496" y="109081"/>
            <a:ext cx="9001000" cy="1015663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000" b="1" dirty="0" smtClean="0">
                <a:solidFill>
                  <a:prstClr val="black"/>
                </a:solidFill>
              </a:rPr>
              <a:t>Why do Christians call Jesus’ death ‘Good’ Friday?</a:t>
            </a:r>
          </a:p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(EXPLAIN </a:t>
            </a:r>
            <a:r>
              <a:rPr lang="en-GB" sz="2800" dirty="0" smtClean="0">
                <a:solidFill>
                  <a:prstClr val="black"/>
                </a:solidFill>
              </a:rPr>
              <a:t>why Christians believe Jesus came to die)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4" idx="2"/>
          </p:cNvCxnSpPr>
          <p:nvPr/>
        </p:nvCxnSpPr>
        <p:spPr>
          <a:xfrm>
            <a:off x="4572000" y="188640"/>
            <a:ext cx="0" cy="6498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0" y="5733256"/>
            <a:ext cx="8640960" cy="95410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</a:rPr>
              <a:t>Is the Christian belief of atonement fair?</a:t>
            </a:r>
          </a:p>
          <a:p>
            <a:pPr algn="ctr"/>
            <a:r>
              <a:rPr lang="en-GB" sz="2400" b="1" dirty="0" smtClean="0">
                <a:solidFill>
                  <a:prstClr val="black"/>
                </a:solidFill>
              </a:rPr>
              <a:t>(ASSESS </a:t>
            </a:r>
            <a:r>
              <a:rPr lang="en-GB" sz="2400" dirty="0" smtClean="0">
                <a:solidFill>
                  <a:prstClr val="black"/>
                </a:solidFill>
              </a:rPr>
              <a:t>different viewpoints on healing and evil spirits)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2882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Yes</a:t>
            </a:r>
            <a:endParaRPr lang="en-GB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71559" y="12882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No</a:t>
            </a: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4004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acobsstruggle.files.wordpress.com/2010/09/so-who-is-jesu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33924"/>
            <a:ext cx="5346153" cy="69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70"/>
            <a:ext cx="9124411" cy="68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52" y="260648"/>
            <a:ext cx="8668727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ea typeface="DejaVu Serif Condensed" panose="02060606050605020204" pitchFamily="18" charset="0"/>
              </a:rPr>
              <a:t>Title: The Crucifixion of Jesus</a:t>
            </a:r>
            <a:br>
              <a:rPr lang="en-GB" dirty="0" smtClean="0">
                <a:solidFill>
                  <a:schemeClr val="tx1"/>
                </a:solidFill>
                <a:ea typeface="DejaVu Serif Condensed" panose="02060606050605020204" pitchFamily="18" charset="0"/>
              </a:rPr>
            </a:br>
            <a:r>
              <a:rPr lang="en-GB" dirty="0" smtClean="0">
                <a:solidFill>
                  <a:schemeClr val="tx1"/>
                </a:solidFill>
                <a:ea typeface="DejaVu Serif Condensed" panose="02060606050605020204" pitchFamily="18" charset="0"/>
              </a:rPr>
              <a:t>Lesson Outcomes</a:t>
            </a:r>
            <a:endParaRPr lang="en-GB" dirty="0">
              <a:solidFill>
                <a:schemeClr val="tx1"/>
              </a:solidFill>
              <a:ea typeface="DejaVu Serif Condensed" panose="0206060605060502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44360"/>
            <a:ext cx="8640960" cy="89255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How and why was Jesus crucified?</a:t>
            </a:r>
          </a:p>
          <a:p>
            <a:pPr algn="ctr"/>
            <a:r>
              <a:rPr lang="en-GB" sz="2400" b="1" dirty="0" smtClean="0">
                <a:solidFill>
                  <a:prstClr val="black"/>
                </a:solidFill>
              </a:rPr>
              <a:t>(DESCRIBE </a:t>
            </a:r>
            <a:r>
              <a:rPr lang="en-GB" sz="2400" dirty="0" smtClean="0">
                <a:solidFill>
                  <a:prstClr val="black"/>
                </a:solidFill>
              </a:rPr>
              <a:t>the events leading up to Jesus’ crucifixion)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520" y="4293096"/>
            <a:ext cx="8640960" cy="95410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</a:rPr>
              <a:t>Is the Christian belief of atonement fair?</a:t>
            </a:r>
          </a:p>
          <a:p>
            <a:pPr algn="ctr"/>
            <a:r>
              <a:rPr lang="en-GB" sz="2400" b="1" dirty="0" smtClean="0">
                <a:solidFill>
                  <a:prstClr val="black"/>
                </a:solidFill>
              </a:rPr>
              <a:t>(ASSESS </a:t>
            </a:r>
            <a:r>
              <a:rPr lang="en-GB" sz="2400" dirty="0" smtClean="0">
                <a:solidFill>
                  <a:prstClr val="black"/>
                </a:solidFill>
              </a:rPr>
              <a:t>different viewpoints on healing and evil spirits)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5593" y="2923353"/>
            <a:ext cx="8640960" cy="1015663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000" b="1" dirty="0" smtClean="0">
                <a:solidFill>
                  <a:prstClr val="black"/>
                </a:solidFill>
              </a:rPr>
              <a:t>What is atonement?</a:t>
            </a:r>
          </a:p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(EXPLAIN </a:t>
            </a:r>
            <a:r>
              <a:rPr lang="en-GB" sz="2800" dirty="0" smtClean="0">
                <a:solidFill>
                  <a:prstClr val="black"/>
                </a:solidFill>
              </a:rPr>
              <a:t>the Christian idea of atonement)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xleyes.com/images/contests/paintings/fullsize/The-last-supper-4ed3df3203e81_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144000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2555776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What happened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5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mWz5hdP8h3k/TcVlaOMAvEI/AAAAAAAAAA0/2lE61Qmh8_Q/s1600/Jerusalem+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2555776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What happened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2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647"/>
            <a:ext cx="9144000" cy="37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2555776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What happened here?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241"/>
            <a:ext cx="9144000" cy="38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bcdecatur.org/files/Barabb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712" y="188640"/>
            <a:ext cx="2555776" cy="1008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What happened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9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rId3" action="ppaction://hlinkfile" highlightClick="1"/>
          </p:cNvPr>
          <p:cNvSpPr/>
          <p:nvPr/>
        </p:nvSpPr>
        <p:spPr>
          <a:xfrm>
            <a:off x="2555776" y="1772816"/>
            <a:ext cx="3744416" cy="3312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isina.org/wp-content/uploads/2011/02/crucifix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589240"/>
            <a:ext cx="2555776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What happened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0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2" y="692696"/>
            <a:ext cx="5029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764704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Berlin Sans FB" panose="020E0602020502020306" pitchFamily="34" charset="0"/>
              </a:rPr>
              <a:t>This is </a:t>
            </a:r>
            <a:r>
              <a:rPr lang="en-GB" sz="2800" dirty="0" err="1" smtClean="0">
                <a:latin typeface="Berlin Sans FB" panose="020E0602020502020306" pitchFamily="34" charset="0"/>
              </a:rPr>
              <a:t>Dr.</a:t>
            </a:r>
            <a:r>
              <a:rPr lang="en-GB" sz="2800" dirty="0" smtClean="0">
                <a:latin typeface="Berlin Sans FB" panose="020E0602020502020306" pitchFamily="34" charset="0"/>
              </a:rPr>
              <a:t> David Acuna. He is a trauma surgeon who is going to give a medical perspective on what Jesus went through during the events we’ve just looked.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5733256"/>
            <a:ext cx="8640960" cy="89255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How and why was Jesus crucified?</a:t>
            </a:r>
          </a:p>
          <a:p>
            <a:pPr algn="ctr"/>
            <a:r>
              <a:rPr lang="en-GB" sz="2400" b="1" dirty="0" smtClean="0">
                <a:solidFill>
                  <a:prstClr val="black"/>
                </a:solidFill>
              </a:rPr>
              <a:t>(DESCRIBE </a:t>
            </a:r>
            <a:r>
              <a:rPr lang="en-GB" sz="2400" dirty="0" smtClean="0">
                <a:solidFill>
                  <a:prstClr val="black"/>
                </a:solidFill>
              </a:rPr>
              <a:t>the events leading up to Jesus’ crucifixion)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777</Words>
  <Application>Microsoft Office PowerPoint</Application>
  <PresentationFormat>On-screen Show (4:3)</PresentationFormat>
  <Paragraphs>93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Andalus</vt:lpstr>
      <vt:lpstr>Arial</vt:lpstr>
      <vt:lpstr>Berlin Sans FB</vt:lpstr>
      <vt:lpstr>Calibri</vt:lpstr>
      <vt:lpstr>DejaVu Serif Condensed</vt:lpstr>
      <vt:lpstr>Eras Demi ITC</vt:lpstr>
      <vt:lpstr>Office Theme</vt:lpstr>
      <vt:lpstr>PowerPoint Presentation</vt:lpstr>
      <vt:lpstr>Title: The Crucifixion of Jesus Lesson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becdrr</dc:creator>
  <cp:lastModifiedBy>Daniel Reeves</cp:lastModifiedBy>
  <cp:revision>45</cp:revision>
  <cp:lastPrinted>2012-11-20T12:31:04Z</cp:lastPrinted>
  <dcterms:created xsi:type="dcterms:W3CDTF">2011-11-20T13:26:03Z</dcterms:created>
  <dcterms:modified xsi:type="dcterms:W3CDTF">2016-02-25T13:51:38Z</dcterms:modified>
</cp:coreProperties>
</file>