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sldIdLst>
    <p:sldId id="256" r:id="rId5"/>
    <p:sldId id="257" r:id="rId6"/>
    <p:sldId id="258" r:id="rId7"/>
    <p:sldId id="259" r:id="rId8"/>
    <p:sldId id="260" r:id="rId9"/>
    <p:sldId id="261" r:id="rId10"/>
    <p:sldId id="263" r:id="rId11"/>
    <p:sldId id="262"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5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Bromley" userId="7dd9c0f9-cfb3-494f-8e11-3d9c7b646b80" providerId="ADAL" clId="{25D40FE5-127C-4185-9152-DFC85ABAD811}"/>
    <pc:docChg chg="custSel addSld delSld modSld sldOrd">
      <pc:chgData name="Helen Bromley" userId="7dd9c0f9-cfb3-494f-8e11-3d9c7b646b80" providerId="ADAL" clId="{25D40FE5-127C-4185-9152-DFC85ABAD811}" dt="2022-02-03T12:46:54.591" v="2655" actId="27636"/>
      <pc:docMkLst>
        <pc:docMk/>
      </pc:docMkLst>
      <pc:sldChg chg="modSp">
        <pc:chgData name="Helen Bromley" userId="7dd9c0f9-cfb3-494f-8e11-3d9c7b646b80" providerId="ADAL" clId="{25D40FE5-127C-4185-9152-DFC85ABAD811}" dt="2022-02-03T12:46:54.577" v="2653" actId="27636"/>
        <pc:sldMkLst>
          <pc:docMk/>
          <pc:sldMk cId="1924640364" sldId="257"/>
        </pc:sldMkLst>
        <pc:spChg chg="mod">
          <ac:chgData name="Helen Bromley" userId="7dd9c0f9-cfb3-494f-8e11-3d9c7b646b80" providerId="ADAL" clId="{25D40FE5-127C-4185-9152-DFC85ABAD811}" dt="2022-02-03T12:46:54.577" v="2652" actId="27636"/>
          <ac:spMkLst>
            <pc:docMk/>
            <pc:sldMk cId="1924640364" sldId="257"/>
            <ac:spMk id="3" creationId="{710D4B76-50FC-4B1C-AB9E-74A3CCEC1E35}"/>
          </ac:spMkLst>
        </pc:spChg>
        <pc:spChg chg="mod">
          <ac:chgData name="Helen Bromley" userId="7dd9c0f9-cfb3-494f-8e11-3d9c7b646b80" providerId="ADAL" clId="{25D40FE5-127C-4185-9152-DFC85ABAD811}" dt="2022-02-03T12:46:54.577" v="2653" actId="27636"/>
          <ac:spMkLst>
            <pc:docMk/>
            <pc:sldMk cId="1924640364" sldId="257"/>
            <ac:spMk id="6" creationId="{4589019B-77BA-4362-B1AB-87A29D4FB3D8}"/>
          </ac:spMkLst>
        </pc:spChg>
      </pc:sldChg>
      <pc:sldChg chg="modSp">
        <pc:chgData name="Helen Bromley" userId="7dd9c0f9-cfb3-494f-8e11-3d9c7b646b80" providerId="ADAL" clId="{25D40FE5-127C-4185-9152-DFC85ABAD811}" dt="2022-02-03T12:28:26.338" v="163" actId="20577"/>
        <pc:sldMkLst>
          <pc:docMk/>
          <pc:sldMk cId="1414035958" sldId="258"/>
        </pc:sldMkLst>
        <pc:spChg chg="mod">
          <ac:chgData name="Helen Bromley" userId="7dd9c0f9-cfb3-494f-8e11-3d9c7b646b80" providerId="ADAL" clId="{25D40FE5-127C-4185-9152-DFC85ABAD811}" dt="2022-02-03T12:26:52.826" v="17" actId="20577"/>
          <ac:spMkLst>
            <pc:docMk/>
            <pc:sldMk cId="1414035958" sldId="258"/>
            <ac:spMk id="7" creationId="{51DD2CF7-5373-4D77-843D-C1A06756ABFC}"/>
          </ac:spMkLst>
        </pc:spChg>
        <pc:spChg chg="mod">
          <ac:chgData name="Helen Bromley" userId="7dd9c0f9-cfb3-494f-8e11-3d9c7b646b80" providerId="ADAL" clId="{25D40FE5-127C-4185-9152-DFC85ABAD811}" dt="2022-02-03T12:28:26.338" v="163" actId="20577"/>
          <ac:spMkLst>
            <pc:docMk/>
            <pc:sldMk cId="1414035958" sldId="258"/>
            <ac:spMk id="8" creationId="{0526EA99-CF5E-4D7C-8688-19299EFD18C7}"/>
          </ac:spMkLst>
        </pc:spChg>
      </pc:sldChg>
      <pc:sldChg chg="add del ord">
        <pc:chgData name="Helen Bromley" userId="7dd9c0f9-cfb3-494f-8e11-3d9c7b646b80" providerId="ADAL" clId="{25D40FE5-127C-4185-9152-DFC85ABAD811}" dt="2022-02-03T12:26:14.109" v="2" actId="2696"/>
        <pc:sldMkLst>
          <pc:docMk/>
          <pc:sldMk cId="2072072829" sldId="259"/>
        </pc:sldMkLst>
      </pc:sldChg>
      <pc:sldChg chg="modSp add">
        <pc:chgData name="Helen Bromley" userId="7dd9c0f9-cfb3-494f-8e11-3d9c7b646b80" providerId="ADAL" clId="{25D40FE5-127C-4185-9152-DFC85ABAD811}" dt="2022-02-03T12:46:49.519" v="2644" actId="27636"/>
        <pc:sldMkLst>
          <pc:docMk/>
          <pc:sldMk cId="4203903373" sldId="259"/>
        </pc:sldMkLst>
        <pc:spChg chg="mod">
          <ac:chgData name="Helen Bromley" userId="7dd9c0f9-cfb3-494f-8e11-3d9c7b646b80" providerId="ADAL" clId="{25D40FE5-127C-4185-9152-DFC85ABAD811}" dt="2022-02-03T12:29:02.507" v="218" actId="20577"/>
          <ac:spMkLst>
            <pc:docMk/>
            <pc:sldMk cId="4203903373" sldId="259"/>
            <ac:spMk id="2" creationId="{D9018069-7CEF-4436-8158-08DD1CEC8EBF}"/>
          </ac:spMkLst>
        </pc:spChg>
        <pc:spChg chg="mod">
          <ac:chgData name="Helen Bromley" userId="7dd9c0f9-cfb3-494f-8e11-3d9c7b646b80" providerId="ADAL" clId="{25D40FE5-127C-4185-9152-DFC85ABAD811}" dt="2022-02-03T12:46:49.519" v="2644" actId="27636"/>
          <ac:spMkLst>
            <pc:docMk/>
            <pc:sldMk cId="4203903373" sldId="259"/>
            <ac:spMk id="3" creationId="{80FAA6C5-5026-43C3-9254-0A8AB40088A3}"/>
          </ac:spMkLst>
        </pc:spChg>
      </pc:sldChg>
      <pc:sldChg chg="modSp add">
        <pc:chgData name="Helen Bromley" userId="7dd9c0f9-cfb3-494f-8e11-3d9c7b646b80" providerId="ADAL" clId="{25D40FE5-127C-4185-9152-DFC85ABAD811}" dt="2022-02-03T12:33:50.995" v="1063" actId="20577"/>
        <pc:sldMkLst>
          <pc:docMk/>
          <pc:sldMk cId="3086215346" sldId="260"/>
        </pc:sldMkLst>
        <pc:spChg chg="mod">
          <ac:chgData name="Helen Bromley" userId="7dd9c0f9-cfb3-494f-8e11-3d9c7b646b80" providerId="ADAL" clId="{25D40FE5-127C-4185-9152-DFC85ABAD811}" dt="2022-02-03T12:31:29.179" v="659" actId="20577"/>
          <ac:spMkLst>
            <pc:docMk/>
            <pc:sldMk cId="3086215346" sldId="260"/>
            <ac:spMk id="2" creationId="{C9C28C90-6CE7-4F07-8AB8-66B4BE2E0149}"/>
          </ac:spMkLst>
        </pc:spChg>
        <pc:spChg chg="mod">
          <ac:chgData name="Helen Bromley" userId="7dd9c0f9-cfb3-494f-8e11-3d9c7b646b80" providerId="ADAL" clId="{25D40FE5-127C-4185-9152-DFC85ABAD811}" dt="2022-02-03T12:33:50.995" v="1063" actId="20577"/>
          <ac:spMkLst>
            <pc:docMk/>
            <pc:sldMk cId="3086215346" sldId="260"/>
            <ac:spMk id="3" creationId="{32FB4162-B2B3-4BC8-B0E9-158B2B2B5FCA}"/>
          </ac:spMkLst>
        </pc:spChg>
      </pc:sldChg>
      <pc:sldChg chg="modSp add">
        <pc:chgData name="Helen Bromley" userId="7dd9c0f9-cfb3-494f-8e11-3d9c7b646b80" providerId="ADAL" clId="{25D40FE5-127C-4185-9152-DFC85ABAD811}" dt="2022-02-03T12:46:54.584" v="2654" actId="27636"/>
        <pc:sldMkLst>
          <pc:docMk/>
          <pc:sldMk cId="618083842" sldId="261"/>
        </pc:sldMkLst>
        <pc:spChg chg="mod">
          <ac:chgData name="Helen Bromley" userId="7dd9c0f9-cfb3-494f-8e11-3d9c7b646b80" providerId="ADAL" clId="{25D40FE5-127C-4185-9152-DFC85ABAD811}" dt="2022-02-03T12:46:54.584" v="2654" actId="27636"/>
          <ac:spMkLst>
            <pc:docMk/>
            <pc:sldMk cId="618083842" sldId="261"/>
            <ac:spMk id="2" creationId="{2D0D2E60-2031-48BF-A4E8-BFE9A731EF86}"/>
          </ac:spMkLst>
        </pc:spChg>
        <pc:spChg chg="mod">
          <ac:chgData name="Helen Bromley" userId="7dd9c0f9-cfb3-494f-8e11-3d9c7b646b80" providerId="ADAL" clId="{25D40FE5-127C-4185-9152-DFC85ABAD811}" dt="2022-02-03T12:36:13.948" v="1438" actId="20577"/>
          <ac:spMkLst>
            <pc:docMk/>
            <pc:sldMk cId="618083842" sldId="261"/>
            <ac:spMk id="3" creationId="{9AF30BD5-0F01-496D-BBA5-EC78AE13FC0F}"/>
          </ac:spMkLst>
        </pc:spChg>
      </pc:sldChg>
      <pc:sldChg chg="modSp add">
        <pc:chgData name="Helen Bromley" userId="7dd9c0f9-cfb3-494f-8e11-3d9c7b646b80" providerId="ADAL" clId="{25D40FE5-127C-4185-9152-DFC85ABAD811}" dt="2022-02-03T12:41:11.667" v="2025" actId="20577"/>
        <pc:sldMkLst>
          <pc:docMk/>
          <pc:sldMk cId="1271427106" sldId="262"/>
        </pc:sldMkLst>
        <pc:spChg chg="mod">
          <ac:chgData name="Helen Bromley" userId="7dd9c0f9-cfb3-494f-8e11-3d9c7b646b80" providerId="ADAL" clId="{25D40FE5-127C-4185-9152-DFC85ABAD811}" dt="2022-02-03T12:36:52.771" v="1445" actId="20577"/>
          <ac:spMkLst>
            <pc:docMk/>
            <pc:sldMk cId="1271427106" sldId="262"/>
            <ac:spMk id="2" creationId="{6048DAAB-0164-4A7E-9508-41C04DA66F00}"/>
          </ac:spMkLst>
        </pc:spChg>
        <pc:spChg chg="mod">
          <ac:chgData name="Helen Bromley" userId="7dd9c0f9-cfb3-494f-8e11-3d9c7b646b80" providerId="ADAL" clId="{25D40FE5-127C-4185-9152-DFC85ABAD811}" dt="2022-02-03T12:41:11.667" v="2025" actId="20577"/>
          <ac:spMkLst>
            <pc:docMk/>
            <pc:sldMk cId="1271427106" sldId="262"/>
            <ac:spMk id="3" creationId="{A907B492-4732-443C-BF2F-F2D73D31D09E}"/>
          </ac:spMkLst>
        </pc:spChg>
      </pc:sldChg>
      <pc:sldChg chg="modSp add">
        <pc:chgData name="Helen Bromley" userId="7dd9c0f9-cfb3-494f-8e11-3d9c7b646b80" providerId="ADAL" clId="{25D40FE5-127C-4185-9152-DFC85ABAD811}" dt="2022-02-03T12:37:34.044" v="1517" actId="20577"/>
        <pc:sldMkLst>
          <pc:docMk/>
          <pc:sldMk cId="269136821" sldId="263"/>
        </pc:sldMkLst>
        <pc:spChg chg="mod">
          <ac:chgData name="Helen Bromley" userId="7dd9c0f9-cfb3-494f-8e11-3d9c7b646b80" providerId="ADAL" clId="{25D40FE5-127C-4185-9152-DFC85ABAD811}" dt="2022-02-03T12:37:15.843" v="1462" actId="20577"/>
          <ac:spMkLst>
            <pc:docMk/>
            <pc:sldMk cId="269136821" sldId="263"/>
            <ac:spMk id="2" creationId="{1EEFD896-BC46-4C22-BC3F-02AF467DC2E6}"/>
          </ac:spMkLst>
        </pc:spChg>
        <pc:spChg chg="mod">
          <ac:chgData name="Helen Bromley" userId="7dd9c0f9-cfb3-494f-8e11-3d9c7b646b80" providerId="ADAL" clId="{25D40FE5-127C-4185-9152-DFC85ABAD811}" dt="2022-02-03T12:37:34.044" v="1517" actId="20577"/>
          <ac:spMkLst>
            <pc:docMk/>
            <pc:sldMk cId="269136821" sldId="263"/>
            <ac:spMk id="3" creationId="{8FADE339-6CB2-4E5E-B4C0-F44A0D799DD9}"/>
          </ac:spMkLst>
        </pc:spChg>
      </pc:sldChg>
      <pc:sldChg chg="modSp add">
        <pc:chgData name="Helen Bromley" userId="7dd9c0f9-cfb3-494f-8e11-3d9c7b646b80" providerId="ADAL" clId="{25D40FE5-127C-4185-9152-DFC85ABAD811}" dt="2022-02-03T12:46:54.591" v="2655" actId="27636"/>
        <pc:sldMkLst>
          <pc:docMk/>
          <pc:sldMk cId="2849380964" sldId="264"/>
        </pc:sldMkLst>
        <pc:spChg chg="mod">
          <ac:chgData name="Helen Bromley" userId="7dd9c0f9-cfb3-494f-8e11-3d9c7b646b80" providerId="ADAL" clId="{25D40FE5-127C-4185-9152-DFC85ABAD811}" dt="2022-02-03T12:41:18.963" v="2030" actId="20577"/>
          <ac:spMkLst>
            <pc:docMk/>
            <pc:sldMk cId="2849380964" sldId="264"/>
            <ac:spMk id="2" creationId="{D5C6D5ED-E4FC-4DC6-B061-87CA146C31A8}"/>
          </ac:spMkLst>
        </pc:spChg>
        <pc:spChg chg="mod">
          <ac:chgData name="Helen Bromley" userId="7dd9c0f9-cfb3-494f-8e11-3d9c7b646b80" providerId="ADAL" clId="{25D40FE5-127C-4185-9152-DFC85ABAD811}" dt="2022-02-03T12:46:54.591" v="2655" actId="27636"/>
          <ac:spMkLst>
            <pc:docMk/>
            <pc:sldMk cId="2849380964" sldId="264"/>
            <ac:spMk id="3" creationId="{21B4215E-74C1-4794-AC76-EC8CF1D327D1}"/>
          </ac:spMkLst>
        </pc:spChg>
      </pc:sldChg>
      <pc:sldChg chg="modSp add">
        <pc:chgData name="Helen Bromley" userId="7dd9c0f9-cfb3-494f-8e11-3d9c7b646b80" providerId="ADAL" clId="{25D40FE5-127C-4185-9152-DFC85ABAD811}" dt="2022-02-03T12:46:02.204" v="2628" actId="20577"/>
        <pc:sldMkLst>
          <pc:docMk/>
          <pc:sldMk cId="3023956689" sldId="265"/>
        </pc:sldMkLst>
        <pc:spChg chg="mod">
          <ac:chgData name="Helen Bromley" userId="7dd9c0f9-cfb3-494f-8e11-3d9c7b646b80" providerId="ADAL" clId="{25D40FE5-127C-4185-9152-DFC85ABAD811}" dt="2022-02-03T12:45:40.084" v="2543" actId="20577"/>
          <ac:spMkLst>
            <pc:docMk/>
            <pc:sldMk cId="3023956689" sldId="265"/>
            <ac:spMk id="2" creationId="{FA3DA944-9379-463A-AD83-C3F1F485FF95}"/>
          </ac:spMkLst>
        </pc:spChg>
        <pc:spChg chg="mod">
          <ac:chgData name="Helen Bromley" userId="7dd9c0f9-cfb3-494f-8e11-3d9c7b646b80" providerId="ADAL" clId="{25D40FE5-127C-4185-9152-DFC85ABAD811}" dt="2022-02-03T12:46:02.204" v="2628" actId="20577"/>
          <ac:spMkLst>
            <pc:docMk/>
            <pc:sldMk cId="3023956689" sldId="265"/>
            <ac:spMk id="3" creationId="{1013C973-0409-441D-B6FF-C240DAE2B95C}"/>
          </ac:spMkLst>
        </pc:spChg>
      </pc:sldChg>
    </pc:docChg>
  </pc:docChgLst>
  <pc:docChgLst>
    <pc:chgData name="Helen Bromley" userId="7dd9c0f9-cfb3-494f-8e11-3d9c7b646b80" providerId="ADAL" clId="{86A12981-0F54-45F7-9F81-5B3E883E8C21}"/>
    <pc:docChg chg="modSld">
      <pc:chgData name="Helen Bromley" userId="7dd9c0f9-cfb3-494f-8e11-3d9c7b646b80" providerId="ADAL" clId="{86A12981-0F54-45F7-9F81-5B3E883E8C21}" dt="2022-02-03T14:04:45.964" v="2" actId="20577"/>
      <pc:docMkLst>
        <pc:docMk/>
      </pc:docMkLst>
      <pc:sldChg chg="modSp">
        <pc:chgData name="Helen Bromley" userId="7dd9c0f9-cfb3-494f-8e11-3d9c7b646b80" providerId="ADAL" clId="{86A12981-0F54-45F7-9F81-5B3E883E8C21}" dt="2022-02-03T14:04:45.964" v="2" actId="20577"/>
        <pc:sldMkLst>
          <pc:docMk/>
          <pc:sldMk cId="1414035958" sldId="258"/>
        </pc:sldMkLst>
        <pc:spChg chg="mod">
          <ac:chgData name="Helen Bromley" userId="7dd9c0f9-cfb3-494f-8e11-3d9c7b646b80" providerId="ADAL" clId="{86A12981-0F54-45F7-9F81-5B3E883E8C21}" dt="2022-02-03T14:04:45.964" v="2" actId="20577"/>
          <ac:spMkLst>
            <pc:docMk/>
            <pc:sldMk cId="1414035958" sldId="258"/>
            <ac:spMk id="8" creationId="{0526EA99-CF5E-4D7C-8688-19299EFD18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348032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ED374D-F572-49E4-BA70-B4601F470487}"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625285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3847186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6952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1463505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1245830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1710843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4003627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92684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109580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226438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ED374D-F572-49E4-BA70-B4601F470487}"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174503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ED374D-F572-49E4-BA70-B4601F470487}" type="datetimeFigureOut">
              <a:rPr lang="en-GB" smtClean="0"/>
              <a:t>03/02/2022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212177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124818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600557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80ED374D-F572-49E4-BA70-B4601F470487}" type="datetimeFigureOut">
              <a:rPr lang="en-GB" smtClean="0"/>
              <a:t>03/02/2022</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56427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ED374D-F572-49E4-BA70-B4601F470487}" type="datetimeFigureOut">
              <a:rPr lang="en-GB" smtClean="0"/>
              <a:t>03/02/2022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67628-D29F-4B40-B0A9-95D211A20B51}" type="slidenum">
              <a:rPr lang="en-GB" smtClean="0"/>
              <a:t>‹#›</a:t>
            </a:fld>
            <a:endParaRPr lang="en-GB"/>
          </a:p>
        </p:txBody>
      </p:sp>
    </p:spTree>
    <p:extLst>
      <p:ext uri="{BB962C8B-B14F-4D97-AF65-F5344CB8AC3E}">
        <p14:creationId xmlns:p14="http://schemas.microsoft.com/office/powerpoint/2010/main" val="349599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0ED374D-F572-49E4-BA70-B4601F470487}" type="datetimeFigureOut">
              <a:rPr lang="en-GB" smtClean="0"/>
              <a:t>03/02/2022</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D167628-D29F-4B40-B0A9-95D211A20B51}" type="slidenum">
              <a:rPr lang="en-GB" smtClean="0"/>
              <a:t>‹#›</a:t>
            </a:fld>
            <a:endParaRPr lang="en-GB"/>
          </a:p>
        </p:txBody>
      </p:sp>
    </p:spTree>
    <p:extLst>
      <p:ext uri="{BB962C8B-B14F-4D97-AF65-F5344CB8AC3E}">
        <p14:creationId xmlns:p14="http://schemas.microsoft.com/office/powerpoint/2010/main" val="226345324"/>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2DA5A-0A65-4929-B7B8-A6302091B487}"/>
              </a:ext>
            </a:extLst>
          </p:cNvPr>
          <p:cNvSpPr>
            <a:spLocks noGrp="1"/>
          </p:cNvSpPr>
          <p:nvPr>
            <p:ph type="ctrTitle"/>
          </p:nvPr>
        </p:nvSpPr>
        <p:spPr/>
        <p:txBody>
          <a:bodyPr/>
          <a:lstStyle/>
          <a:p>
            <a:r>
              <a:rPr lang="en-GB" dirty="0"/>
              <a:t>Is sociology a science? </a:t>
            </a:r>
          </a:p>
        </p:txBody>
      </p:sp>
      <p:sp>
        <p:nvSpPr>
          <p:cNvPr id="3" name="Subtitle 2">
            <a:extLst>
              <a:ext uri="{FF2B5EF4-FFF2-40B4-BE49-F238E27FC236}">
                <a16:creationId xmlns:a16="http://schemas.microsoft.com/office/drawing/2014/main" id="{960674DD-1916-4246-BA48-237D93C788CB}"/>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981738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DA944-9379-463A-AD83-C3F1F485FF95}"/>
              </a:ext>
            </a:extLst>
          </p:cNvPr>
          <p:cNvSpPr>
            <a:spLocks noGrp="1"/>
          </p:cNvSpPr>
          <p:nvPr>
            <p:ph type="title"/>
          </p:nvPr>
        </p:nvSpPr>
        <p:spPr/>
        <p:txBody>
          <a:bodyPr/>
          <a:lstStyle/>
          <a:p>
            <a:r>
              <a:rPr lang="en-GB" dirty="0" err="1"/>
              <a:t>Keat</a:t>
            </a:r>
            <a:r>
              <a:rPr lang="en-GB" dirty="0"/>
              <a:t> and </a:t>
            </a:r>
            <a:r>
              <a:rPr lang="en-GB" dirty="0" err="1"/>
              <a:t>Urry</a:t>
            </a:r>
            <a:r>
              <a:rPr lang="en-GB" dirty="0"/>
              <a:t>  - realism</a:t>
            </a:r>
          </a:p>
        </p:txBody>
      </p:sp>
      <p:sp>
        <p:nvSpPr>
          <p:cNvPr id="3" name="Content Placeholder 2">
            <a:extLst>
              <a:ext uri="{FF2B5EF4-FFF2-40B4-BE49-F238E27FC236}">
                <a16:creationId xmlns:a16="http://schemas.microsoft.com/office/drawing/2014/main" id="{1013C973-0409-441D-B6FF-C240DAE2B95C}"/>
              </a:ext>
            </a:extLst>
          </p:cNvPr>
          <p:cNvSpPr>
            <a:spLocks noGrp="1"/>
          </p:cNvSpPr>
          <p:nvPr>
            <p:ph idx="1"/>
          </p:nvPr>
        </p:nvSpPr>
        <p:spPr/>
        <p:txBody>
          <a:bodyPr/>
          <a:lstStyle/>
          <a:p>
            <a:r>
              <a:rPr lang="en-GB" dirty="0"/>
              <a:t>Think some of sociology is like science. Distinguish between open and closed systems </a:t>
            </a:r>
          </a:p>
        </p:txBody>
      </p:sp>
    </p:spTree>
    <p:extLst>
      <p:ext uri="{BB962C8B-B14F-4D97-AF65-F5344CB8AC3E}">
        <p14:creationId xmlns:p14="http://schemas.microsoft.com/office/powerpoint/2010/main" val="302395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43B24-66AD-424F-80D6-E8217BF0F0B1}"/>
              </a:ext>
            </a:extLst>
          </p:cNvPr>
          <p:cNvSpPr>
            <a:spLocks noGrp="1"/>
          </p:cNvSpPr>
          <p:nvPr>
            <p:ph type="title"/>
          </p:nvPr>
        </p:nvSpPr>
        <p:spPr/>
        <p:txBody>
          <a:bodyPr/>
          <a:lstStyle/>
          <a:p>
            <a:r>
              <a:rPr lang="en-GB" dirty="0"/>
              <a:t>Positivism vs interpretivism? </a:t>
            </a:r>
          </a:p>
        </p:txBody>
      </p:sp>
      <p:sp>
        <p:nvSpPr>
          <p:cNvPr id="4" name="Text Placeholder 3">
            <a:extLst>
              <a:ext uri="{FF2B5EF4-FFF2-40B4-BE49-F238E27FC236}">
                <a16:creationId xmlns:a16="http://schemas.microsoft.com/office/drawing/2014/main" id="{51A46183-9719-4DDD-A914-88955D9CA381}"/>
              </a:ext>
            </a:extLst>
          </p:cNvPr>
          <p:cNvSpPr>
            <a:spLocks noGrp="1"/>
          </p:cNvSpPr>
          <p:nvPr>
            <p:ph type="body" idx="1"/>
          </p:nvPr>
        </p:nvSpPr>
        <p:spPr/>
        <p:txBody>
          <a:bodyPr/>
          <a:lstStyle/>
          <a:p>
            <a:endParaRPr lang="en-GB"/>
          </a:p>
        </p:txBody>
      </p:sp>
      <p:sp>
        <p:nvSpPr>
          <p:cNvPr id="3" name="Content Placeholder 2">
            <a:extLst>
              <a:ext uri="{FF2B5EF4-FFF2-40B4-BE49-F238E27FC236}">
                <a16:creationId xmlns:a16="http://schemas.microsoft.com/office/drawing/2014/main" id="{710D4B76-50FC-4B1C-AB9E-74A3CCEC1E35}"/>
              </a:ext>
            </a:extLst>
          </p:cNvPr>
          <p:cNvSpPr>
            <a:spLocks noGrp="1"/>
          </p:cNvSpPr>
          <p:nvPr>
            <p:ph sz="half" idx="2"/>
          </p:nvPr>
        </p:nvSpPr>
        <p:spPr/>
        <p:txBody>
          <a:bodyPr>
            <a:normAutofit fontScale="92500" lnSpcReduction="20000"/>
          </a:bodyPr>
          <a:lstStyle/>
          <a:p>
            <a:r>
              <a:rPr lang="en-GB" dirty="0"/>
              <a:t>Key words for each?</a:t>
            </a:r>
          </a:p>
          <a:p>
            <a:endParaRPr lang="en-GB" dirty="0"/>
          </a:p>
          <a:p>
            <a:r>
              <a:rPr lang="en-GB" dirty="0"/>
              <a:t>Scientific</a:t>
            </a:r>
          </a:p>
          <a:p>
            <a:endParaRPr lang="en-GB" dirty="0"/>
          </a:p>
          <a:p>
            <a:r>
              <a:rPr lang="en-GB" dirty="0"/>
              <a:t>Observable</a:t>
            </a:r>
          </a:p>
          <a:p>
            <a:endParaRPr lang="en-GB" dirty="0"/>
          </a:p>
          <a:p>
            <a:r>
              <a:rPr lang="en-GB" dirty="0"/>
              <a:t>Factual</a:t>
            </a:r>
          </a:p>
          <a:p>
            <a:endParaRPr lang="en-GB" dirty="0"/>
          </a:p>
          <a:p>
            <a:r>
              <a:rPr lang="en-GB" dirty="0"/>
              <a:t>Not random</a:t>
            </a:r>
          </a:p>
          <a:p>
            <a:pPr marL="0" indent="0">
              <a:buNone/>
            </a:pPr>
            <a:endParaRPr lang="en-GB" dirty="0"/>
          </a:p>
          <a:p>
            <a:r>
              <a:rPr lang="en-GB" dirty="0"/>
              <a:t>Quantitative</a:t>
            </a:r>
          </a:p>
        </p:txBody>
      </p:sp>
      <p:sp>
        <p:nvSpPr>
          <p:cNvPr id="5" name="Text Placeholder 4">
            <a:extLst>
              <a:ext uri="{FF2B5EF4-FFF2-40B4-BE49-F238E27FC236}">
                <a16:creationId xmlns:a16="http://schemas.microsoft.com/office/drawing/2014/main" id="{BD99567D-1825-4579-9B31-506803DA29A9}"/>
              </a:ext>
            </a:extLst>
          </p:cNvPr>
          <p:cNvSpPr>
            <a:spLocks noGrp="1"/>
          </p:cNvSpPr>
          <p:nvPr>
            <p:ph type="body" sz="quarter" idx="3"/>
          </p:nvPr>
        </p:nvSpPr>
        <p:spPr/>
        <p:txBody>
          <a:bodyPr/>
          <a:lstStyle/>
          <a:p>
            <a:endParaRPr lang="en-GB"/>
          </a:p>
        </p:txBody>
      </p:sp>
      <p:sp>
        <p:nvSpPr>
          <p:cNvPr id="6" name="Content Placeholder 5">
            <a:extLst>
              <a:ext uri="{FF2B5EF4-FFF2-40B4-BE49-F238E27FC236}">
                <a16:creationId xmlns:a16="http://schemas.microsoft.com/office/drawing/2014/main" id="{4589019B-77BA-4362-B1AB-87A29D4FB3D8}"/>
              </a:ext>
            </a:extLst>
          </p:cNvPr>
          <p:cNvSpPr>
            <a:spLocks noGrp="1"/>
          </p:cNvSpPr>
          <p:nvPr>
            <p:ph sz="quarter" idx="4"/>
          </p:nvPr>
        </p:nvSpPr>
        <p:spPr/>
        <p:txBody>
          <a:bodyPr>
            <a:normAutofit fontScale="92500" lnSpcReduction="20000"/>
          </a:bodyPr>
          <a:lstStyle/>
          <a:p>
            <a:r>
              <a:rPr lang="en-GB" dirty="0"/>
              <a:t>Meaning</a:t>
            </a:r>
          </a:p>
          <a:p>
            <a:endParaRPr lang="en-GB" dirty="0"/>
          </a:p>
          <a:p>
            <a:r>
              <a:rPr lang="en-GB" dirty="0"/>
              <a:t>Qualitative</a:t>
            </a:r>
          </a:p>
          <a:p>
            <a:endParaRPr lang="en-GB" dirty="0"/>
          </a:p>
          <a:p>
            <a:r>
              <a:rPr lang="en-GB" dirty="0"/>
              <a:t>people</a:t>
            </a:r>
          </a:p>
        </p:txBody>
      </p:sp>
    </p:spTree>
    <p:extLst>
      <p:ext uri="{BB962C8B-B14F-4D97-AF65-F5344CB8AC3E}">
        <p14:creationId xmlns:p14="http://schemas.microsoft.com/office/powerpoint/2010/main" val="192464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DD2CF7-5373-4D77-843D-C1A06756ABFC}"/>
              </a:ext>
            </a:extLst>
          </p:cNvPr>
          <p:cNvSpPr>
            <a:spLocks noGrp="1"/>
          </p:cNvSpPr>
          <p:nvPr>
            <p:ph type="title"/>
          </p:nvPr>
        </p:nvSpPr>
        <p:spPr/>
        <p:txBody>
          <a:bodyPr/>
          <a:lstStyle/>
          <a:p>
            <a:r>
              <a:rPr lang="en-GB" dirty="0" err="1"/>
              <a:t>Verificationism</a:t>
            </a:r>
            <a:endParaRPr lang="en-GB" dirty="0"/>
          </a:p>
        </p:txBody>
      </p:sp>
      <p:sp>
        <p:nvSpPr>
          <p:cNvPr id="8" name="Content Placeholder 7">
            <a:extLst>
              <a:ext uri="{FF2B5EF4-FFF2-40B4-BE49-F238E27FC236}">
                <a16:creationId xmlns:a16="http://schemas.microsoft.com/office/drawing/2014/main" id="{0526EA99-CF5E-4D7C-8688-19299EFD18C7}"/>
              </a:ext>
            </a:extLst>
          </p:cNvPr>
          <p:cNvSpPr>
            <a:spLocks noGrp="1"/>
          </p:cNvSpPr>
          <p:nvPr>
            <p:ph idx="1"/>
          </p:nvPr>
        </p:nvSpPr>
        <p:spPr/>
        <p:txBody>
          <a:bodyPr/>
          <a:lstStyle/>
          <a:p>
            <a:r>
              <a:rPr lang="en-GB" dirty="0"/>
              <a:t>We can develop a theory.</a:t>
            </a:r>
          </a:p>
          <a:p>
            <a:r>
              <a:rPr lang="en-GB" dirty="0"/>
              <a:t>After many observations have </a:t>
            </a:r>
            <a:r>
              <a:rPr lang="en-GB"/>
              <a:t>confirmed or </a:t>
            </a:r>
            <a:r>
              <a:rPr lang="en-GB" i="1" dirty="0"/>
              <a:t>verified</a:t>
            </a:r>
            <a:r>
              <a:rPr lang="en-GB" dirty="0"/>
              <a:t> this theory we can claim to have </a:t>
            </a:r>
            <a:r>
              <a:rPr lang="en-GB"/>
              <a:t>discovered a </a:t>
            </a:r>
            <a:r>
              <a:rPr lang="en-GB" dirty="0"/>
              <a:t>general law. </a:t>
            </a:r>
          </a:p>
        </p:txBody>
      </p:sp>
    </p:spTree>
    <p:extLst>
      <p:ext uri="{BB962C8B-B14F-4D97-AF65-F5344CB8AC3E}">
        <p14:creationId xmlns:p14="http://schemas.microsoft.com/office/powerpoint/2010/main" val="1414035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069-7CEF-4436-8158-08DD1CEC8EBF}"/>
              </a:ext>
            </a:extLst>
          </p:cNvPr>
          <p:cNvSpPr>
            <a:spLocks noGrp="1"/>
          </p:cNvSpPr>
          <p:nvPr>
            <p:ph type="title"/>
          </p:nvPr>
        </p:nvSpPr>
        <p:spPr/>
        <p:txBody>
          <a:bodyPr/>
          <a:lstStyle/>
          <a:p>
            <a:r>
              <a:rPr lang="en-GB" dirty="0"/>
              <a:t>Objective quantitative research</a:t>
            </a:r>
          </a:p>
        </p:txBody>
      </p:sp>
      <p:sp>
        <p:nvSpPr>
          <p:cNvPr id="3" name="Content Placeholder 2">
            <a:extLst>
              <a:ext uri="{FF2B5EF4-FFF2-40B4-BE49-F238E27FC236}">
                <a16:creationId xmlns:a16="http://schemas.microsoft.com/office/drawing/2014/main" id="{80FAA6C5-5026-43C3-9254-0A8AB40088A3}"/>
              </a:ext>
            </a:extLst>
          </p:cNvPr>
          <p:cNvSpPr>
            <a:spLocks noGrp="1"/>
          </p:cNvSpPr>
          <p:nvPr>
            <p:ph idx="1"/>
          </p:nvPr>
        </p:nvSpPr>
        <p:spPr/>
        <p:txBody>
          <a:bodyPr>
            <a:normAutofit/>
          </a:bodyPr>
          <a:lstStyle/>
          <a:p>
            <a:r>
              <a:rPr lang="en-GB" dirty="0"/>
              <a:t>An experimental method should be used in sociology like in science. </a:t>
            </a:r>
          </a:p>
          <a:p>
            <a:r>
              <a:rPr lang="en-GB" dirty="0"/>
              <a:t>Researchers should be detached and objective.</a:t>
            </a:r>
          </a:p>
          <a:p>
            <a:endParaRPr lang="en-GB" dirty="0"/>
          </a:p>
          <a:p>
            <a:r>
              <a:rPr lang="en-GB" dirty="0"/>
              <a:t>Suicide example</a:t>
            </a:r>
          </a:p>
          <a:p>
            <a:pPr marL="0" indent="0">
              <a:buNone/>
            </a:pPr>
            <a:r>
              <a:rPr lang="en-GB" dirty="0"/>
              <a:t>Durkheim looked at suicide and used statistics.  Used example of Protestants and Catholics. Higher rate of suicide in protestants.</a:t>
            </a:r>
          </a:p>
          <a:p>
            <a:pPr marL="0" indent="0">
              <a:buNone/>
            </a:pPr>
            <a:r>
              <a:rPr lang="en-GB" dirty="0"/>
              <a:t>Durkheim formed a conclusion / law from this.  </a:t>
            </a:r>
          </a:p>
        </p:txBody>
      </p:sp>
    </p:spTree>
    <p:extLst>
      <p:ext uri="{BB962C8B-B14F-4D97-AF65-F5344CB8AC3E}">
        <p14:creationId xmlns:p14="http://schemas.microsoft.com/office/powerpoint/2010/main" val="4203903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8C90-6CE7-4F07-8AB8-66B4BE2E0149}"/>
              </a:ext>
            </a:extLst>
          </p:cNvPr>
          <p:cNvSpPr>
            <a:spLocks noGrp="1"/>
          </p:cNvSpPr>
          <p:nvPr>
            <p:ph type="title"/>
          </p:nvPr>
        </p:nvSpPr>
        <p:spPr/>
        <p:txBody>
          <a:bodyPr/>
          <a:lstStyle/>
          <a:p>
            <a:r>
              <a:rPr lang="en-GB" dirty="0"/>
              <a:t>Is science any good for sociology? </a:t>
            </a:r>
          </a:p>
        </p:txBody>
      </p:sp>
      <p:sp>
        <p:nvSpPr>
          <p:cNvPr id="3" name="Content Placeholder 2">
            <a:extLst>
              <a:ext uri="{FF2B5EF4-FFF2-40B4-BE49-F238E27FC236}">
                <a16:creationId xmlns:a16="http://schemas.microsoft.com/office/drawing/2014/main" id="{32FB4162-B2B3-4BC8-B0E9-158B2B2B5FCA}"/>
              </a:ext>
            </a:extLst>
          </p:cNvPr>
          <p:cNvSpPr>
            <a:spLocks noGrp="1"/>
          </p:cNvSpPr>
          <p:nvPr>
            <p:ph idx="1"/>
          </p:nvPr>
        </p:nvSpPr>
        <p:spPr/>
        <p:txBody>
          <a:bodyPr/>
          <a:lstStyle/>
          <a:p>
            <a:r>
              <a:rPr lang="en-GB" dirty="0"/>
              <a:t>Interpretivists would say we are focussed on people and human behaviour which does not fit with science. </a:t>
            </a:r>
          </a:p>
          <a:p>
            <a:r>
              <a:rPr lang="en-GB" dirty="0"/>
              <a:t>People have consciousness which many of the things natural science considers do not.</a:t>
            </a:r>
          </a:p>
          <a:p>
            <a:endParaRPr lang="en-GB" dirty="0"/>
          </a:p>
          <a:p>
            <a:r>
              <a:rPr lang="en-GB" dirty="0"/>
              <a:t>Verstehen – Weber, this is like empathetic understanding.  Interpretivists claims that this is a better approach as helps us to discover meanings.  </a:t>
            </a:r>
          </a:p>
        </p:txBody>
      </p:sp>
    </p:spTree>
    <p:extLst>
      <p:ext uri="{BB962C8B-B14F-4D97-AF65-F5344CB8AC3E}">
        <p14:creationId xmlns:p14="http://schemas.microsoft.com/office/powerpoint/2010/main" val="308621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D2E60-2031-48BF-A4E8-BFE9A731EF86}"/>
              </a:ext>
            </a:extLst>
          </p:cNvPr>
          <p:cNvSpPr>
            <a:spLocks noGrp="1"/>
          </p:cNvSpPr>
          <p:nvPr>
            <p:ph type="title"/>
          </p:nvPr>
        </p:nvSpPr>
        <p:spPr/>
        <p:txBody>
          <a:bodyPr>
            <a:normAutofit fontScale="90000"/>
          </a:bodyPr>
          <a:lstStyle/>
          <a:p>
            <a:r>
              <a:rPr lang="en-GB" dirty="0"/>
              <a:t>Interactionists and phenomenologists and </a:t>
            </a:r>
            <a:r>
              <a:rPr lang="en-GB" dirty="0" err="1"/>
              <a:t>ethnomethodologists</a:t>
            </a:r>
            <a:r>
              <a:rPr lang="en-GB" dirty="0"/>
              <a:t>. </a:t>
            </a:r>
          </a:p>
        </p:txBody>
      </p:sp>
      <p:sp>
        <p:nvSpPr>
          <p:cNvPr id="3" name="Content Placeholder 2">
            <a:extLst>
              <a:ext uri="{FF2B5EF4-FFF2-40B4-BE49-F238E27FC236}">
                <a16:creationId xmlns:a16="http://schemas.microsoft.com/office/drawing/2014/main" id="{9AF30BD5-0F01-496D-BBA5-EC78AE13FC0F}"/>
              </a:ext>
            </a:extLst>
          </p:cNvPr>
          <p:cNvSpPr>
            <a:spLocks noGrp="1"/>
          </p:cNvSpPr>
          <p:nvPr>
            <p:ph idx="1"/>
          </p:nvPr>
        </p:nvSpPr>
        <p:spPr/>
        <p:txBody>
          <a:bodyPr/>
          <a:lstStyle/>
          <a:p>
            <a:r>
              <a:rPr lang="en-GB" dirty="0"/>
              <a:t>Interactionists – look at causal explanations.  Our research should emerge gradually from the observations we make.</a:t>
            </a:r>
          </a:p>
          <a:p>
            <a:r>
              <a:rPr lang="en-GB" dirty="0"/>
              <a:t>phenomenologists and </a:t>
            </a:r>
            <a:r>
              <a:rPr lang="en-GB" dirty="0" err="1"/>
              <a:t>ethnomethodologists</a:t>
            </a:r>
            <a:r>
              <a:rPr lang="en-GB" dirty="0"/>
              <a:t> think that society does not exist over and above humans.  We learn through understanding  shared meanings. </a:t>
            </a:r>
          </a:p>
          <a:p>
            <a:endParaRPr lang="en-GB" dirty="0"/>
          </a:p>
        </p:txBody>
      </p:sp>
    </p:spTree>
    <p:extLst>
      <p:ext uri="{BB962C8B-B14F-4D97-AF65-F5344CB8AC3E}">
        <p14:creationId xmlns:p14="http://schemas.microsoft.com/office/powerpoint/2010/main" val="618083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FD896-BC46-4C22-BC3F-02AF467DC2E6}"/>
              </a:ext>
            </a:extLst>
          </p:cNvPr>
          <p:cNvSpPr>
            <a:spLocks noGrp="1"/>
          </p:cNvSpPr>
          <p:nvPr>
            <p:ph type="title"/>
          </p:nvPr>
        </p:nvSpPr>
        <p:spPr/>
        <p:txBody>
          <a:bodyPr/>
          <a:lstStyle/>
          <a:p>
            <a:r>
              <a:rPr lang="en-GB" dirty="0"/>
              <a:t>Science is…..</a:t>
            </a:r>
          </a:p>
        </p:txBody>
      </p:sp>
      <p:sp>
        <p:nvSpPr>
          <p:cNvPr id="3" name="Content Placeholder 2">
            <a:extLst>
              <a:ext uri="{FF2B5EF4-FFF2-40B4-BE49-F238E27FC236}">
                <a16:creationId xmlns:a16="http://schemas.microsoft.com/office/drawing/2014/main" id="{8FADE339-6CB2-4E5E-B4C0-F44A0D799DD9}"/>
              </a:ext>
            </a:extLst>
          </p:cNvPr>
          <p:cNvSpPr>
            <a:spLocks noGrp="1"/>
          </p:cNvSpPr>
          <p:nvPr>
            <p:ph idx="1"/>
          </p:nvPr>
        </p:nvSpPr>
        <p:spPr/>
        <p:txBody>
          <a:bodyPr/>
          <a:lstStyle/>
          <a:p>
            <a:r>
              <a:rPr lang="en-GB" dirty="0"/>
              <a:t>Empirical</a:t>
            </a:r>
          </a:p>
          <a:p>
            <a:r>
              <a:rPr lang="en-GB" dirty="0"/>
              <a:t>Testable</a:t>
            </a:r>
          </a:p>
          <a:p>
            <a:r>
              <a:rPr lang="en-GB" dirty="0"/>
              <a:t>Theoretical</a:t>
            </a:r>
          </a:p>
          <a:p>
            <a:r>
              <a:rPr lang="en-GB" dirty="0"/>
              <a:t>Cumulative</a:t>
            </a:r>
          </a:p>
          <a:p>
            <a:r>
              <a:rPr lang="en-GB" dirty="0"/>
              <a:t>Objective</a:t>
            </a:r>
          </a:p>
        </p:txBody>
      </p:sp>
    </p:spTree>
    <p:extLst>
      <p:ext uri="{BB962C8B-B14F-4D97-AF65-F5344CB8AC3E}">
        <p14:creationId xmlns:p14="http://schemas.microsoft.com/office/powerpoint/2010/main" val="269136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8DAAB-0164-4A7E-9508-41C04DA66F00}"/>
              </a:ext>
            </a:extLst>
          </p:cNvPr>
          <p:cNvSpPr>
            <a:spLocks noGrp="1"/>
          </p:cNvSpPr>
          <p:nvPr>
            <p:ph type="title"/>
          </p:nvPr>
        </p:nvSpPr>
        <p:spPr/>
        <p:txBody>
          <a:bodyPr/>
          <a:lstStyle/>
          <a:p>
            <a:r>
              <a:rPr lang="en-GB" dirty="0"/>
              <a:t>Popper</a:t>
            </a:r>
          </a:p>
        </p:txBody>
      </p:sp>
      <p:sp>
        <p:nvSpPr>
          <p:cNvPr id="3" name="Content Placeholder 2">
            <a:extLst>
              <a:ext uri="{FF2B5EF4-FFF2-40B4-BE49-F238E27FC236}">
                <a16:creationId xmlns:a16="http://schemas.microsoft.com/office/drawing/2014/main" id="{A907B492-4732-443C-BF2F-F2D73D31D09E}"/>
              </a:ext>
            </a:extLst>
          </p:cNvPr>
          <p:cNvSpPr>
            <a:spLocks noGrp="1"/>
          </p:cNvSpPr>
          <p:nvPr>
            <p:ph idx="1"/>
          </p:nvPr>
        </p:nvSpPr>
        <p:spPr/>
        <p:txBody>
          <a:bodyPr/>
          <a:lstStyle/>
          <a:p>
            <a:r>
              <a:rPr lang="en-GB" dirty="0"/>
              <a:t>Popper criticises ‘</a:t>
            </a:r>
            <a:r>
              <a:rPr lang="en-GB" dirty="0" err="1"/>
              <a:t>verificationism</a:t>
            </a:r>
            <a:r>
              <a:rPr lang="en-GB" dirty="0"/>
              <a:t>’ as this cannot prove a theory because we cannot observe every example of a theory.  </a:t>
            </a:r>
            <a:r>
              <a:rPr lang="en-GB" dirty="0" err="1"/>
              <a:t>Eg</a:t>
            </a:r>
            <a:r>
              <a:rPr lang="en-GB" dirty="0"/>
              <a:t> ‘all swans are white’ </a:t>
            </a:r>
          </a:p>
          <a:p>
            <a:r>
              <a:rPr lang="en-GB" dirty="0"/>
              <a:t>A scientific statement should be one which is capable of being falsified, this means we could say what evidence we would need to falsify this statement.  So we could say what evidence we would need to prove it false.  </a:t>
            </a:r>
          </a:p>
          <a:p>
            <a:endParaRPr lang="en-GB" dirty="0"/>
          </a:p>
          <a:p>
            <a:r>
              <a:rPr lang="en-GB" dirty="0"/>
              <a:t>Is sociology scientific?  Popper claims that sociology is unscientific.</a:t>
            </a:r>
          </a:p>
        </p:txBody>
      </p:sp>
    </p:spTree>
    <p:extLst>
      <p:ext uri="{BB962C8B-B14F-4D97-AF65-F5344CB8AC3E}">
        <p14:creationId xmlns:p14="http://schemas.microsoft.com/office/powerpoint/2010/main" val="1271427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6D5ED-E4FC-4DC6-B061-87CA146C31A8}"/>
              </a:ext>
            </a:extLst>
          </p:cNvPr>
          <p:cNvSpPr>
            <a:spLocks noGrp="1"/>
          </p:cNvSpPr>
          <p:nvPr>
            <p:ph type="title"/>
          </p:nvPr>
        </p:nvSpPr>
        <p:spPr/>
        <p:txBody>
          <a:bodyPr/>
          <a:lstStyle/>
          <a:p>
            <a:r>
              <a:rPr lang="en-GB" dirty="0"/>
              <a:t>Kuhn</a:t>
            </a:r>
          </a:p>
        </p:txBody>
      </p:sp>
      <p:sp>
        <p:nvSpPr>
          <p:cNvPr id="3" name="Content Placeholder 2">
            <a:extLst>
              <a:ext uri="{FF2B5EF4-FFF2-40B4-BE49-F238E27FC236}">
                <a16:creationId xmlns:a16="http://schemas.microsoft.com/office/drawing/2014/main" id="{21B4215E-74C1-4794-AC76-EC8CF1D327D1}"/>
              </a:ext>
            </a:extLst>
          </p:cNvPr>
          <p:cNvSpPr>
            <a:spLocks noGrp="1"/>
          </p:cNvSpPr>
          <p:nvPr>
            <p:ph idx="1"/>
          </p:nvPr>
        </p:nvSpPr>
        <p:spPr/>
        <p:txBody>
          <a:bodyPr>
            <a:normAutofit/>
          </a:bodyPr>
          <a:lstStyle/>
          <a:p>
            <a:r>
              <a:rPr lang="en-GB" dirty="0"/>
              <a:t>Science uses an accepted body of knowledge to solve puzzles.  They take a lot of assumptions for granted.  Scientists take a lot of assumptions for granted.</a:t>
            </a:r>
          </a:p>
          <a:p>
            <a:r>
              <a:rPr lang="en-GB" dirty="0"/>
              <a:t>Scientific revolutions occur when evidence is found contrary to what scientists thought before. </a:t>
            </a:r>
          </a:p>
          <a:p>
            <a:endParaRPr lang="en-GB" dirty="0"/>
          </a:p>
          <a:p>
            <a:r>
              <a:rPr lang="en-GB" dirty="0"/>
              <a:t>Kuhn thinks that sociology can only be seen as a science if basic disagreements are resolved.</a:t>
            </a:r>
          </a:p>
          <a:p>
            <a:r>
              <a:rPr lang="en-GB" dirty="0"/>
              <a:t>This has not happened because rival perspectives exist. </a:t>
            </a:r>
          </a:p>
        </p:txBody>
      </p:sp>
    </p:spTree>
    <p:extLst>
      <p:ext uri="{BB962C8B-B14F-4D97-AF65-F5344CB8AC3E}">
        <p14:creationId xmlns:p14="http://schemas.microsoft.com/office/powerpoint/2010/main" val="28493809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831B96DDB4C5E4093D9A586BF4D7B6B" ma:contentTypeVersion="13" ma:contentTypeDescription="Create a new document." ma:contentTypeScope="" ma:versionID="773117163e457925bf7e597e43deb21b">
  <xsd:schema xmlns:xsd="http://www.w3.org/2001/XMLSchema" xmlns:xs="http://www.w3.org/2001/XMLSchema" xmlns:p="http://schemas.microsoft.com/office/2006/metadata/properties" xmlns:ns3="1884b4ca-d172-48fc-934f-c211f0fc4919" xmlns:ns4="8b6cce57-5574-4c8c-bf87-bfcef3d2ded6" targetNamespace="http://schemas.microsoft.com/office/2006/metadata/properties" ma:root="true" ma:fieldsID="1b4c9f3405b88fe15d8ab67cf3ace4ae" ns3:_="" ns4:_="">
    <xsd:import namespace="1884b4ca-d172-48fc-934f-c211f0fc4919"/>
    <xsd:import namespace="8b6cce57-5574-4c8c-bf87-bfcef3d2ded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84b4ca-d172-48fc-934f-c211f0fc49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b6cce57-5574-4c8c-bf87-bfcef3d2ded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6A5FF-F58E-43DB-8590-F7FB22C49AC9}">
  <ds:schemaRefs>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8b6cce57-5574-4c8c-bf87-bfcef3d2ded6"/>
    <ds:schemaRef ds:uri="1884b4ca-d172-48fc-934f-c211f0fc4919"/>
    <ds:schemaRef ds:uri="http://www.w3.org/XML/1998/namespace"/>
  </ds:schemaRefs>
</ds:datastoreItem>
</file>

<file path=customXml/itemProps2.xml><?xml version="1.0" encoding="utf-8"?>
<ds:datastoreItem xmlns:ds="http://schemas.openxmlformats.org/officeDocument/2006/customXml" ds:itemID="{1026A954-D638-47FB-A224-4C1E198382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84b4ca-d172-48fc-934f-c211f0fc4919"/>
    <ds:schemaRef ds:uri="8b6cce57-5574-4c8c-bf87-bfcef3d2d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4B2713-22C8-4B70-8E4F-BDB8EE9711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90</TotalTime>
  <Words>392</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Is sociology a science? </vt:lpstr>
      <vt:lpstr>Positivism vs interpretivism? </vt:lpstr>
      <vt:lpstr>Verificationism</vt:lpstr>
      <vt:lpstr>Objective quantitative research</vt:lpstr>
      <vt:lpstr>Is science any good for sociology? </vt:lpstr>
      <vt:lpstr>Interactionists and phenomenologists and ethnomethodologists. </vt:lpstr>
      <vt:lpstr>Science is…..</vt:lpstr>
      <vt:lpstr>Popper</vt:lpstr>
      <vt:lpstr>Kuhn</vt:lpstr>
      <vt:lpstr>Keat and Urry  - realism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sociology a science?</dc:title>
  <dc:creator>Helen Bromley</dc:creator>
  <cp:lastModifiedBy>Helen Bromley</cp:lastModifiedBy>
  <cp:revision>5</cp:revision>
  <dcterms:created xsi:type="dcterms:W3CDTF">2022-02-03T10:52:18Z</dcterms:created>
  <dcterms:modified xsi:type="dcterms:W3CDTF">2022-02-03T14:04:47Z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0x010100C831B96DDB4C5E4093D9A586BF4D7B6B</vt:lpwstr>
  </property>
</Properties>
</file>