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6" r:id="rId20"/>
    <p:sldId id="285" r:id="rId21"/>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66"/>
    <a:srgbClr val="92D050"/>
    <a:srgbClr val="FFCC00"/>
    <a:srgbClr val="00B0F0"/>
    <a:srgbClr val="FF66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91" d="100"/>
          <a:sy n="91" d="100"/>
        </p:scale>
        <p:origin x="1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726935-7EA8-428D-B751-6262364F9FB2}"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39408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726935-7EA8-428D-B751-6262364F9FB2}"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176454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726935-7EA8-428D-B751-6262364F9FB2}"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195214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726935-7EA8-428D-B751-6262364F9FB2}"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112753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726935-7EA8-428D-B751-6262364F9FB2}"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77629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726935-7EA8-428D-B751-6262364F9FB2}"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73274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726935-7EA8-428D-B751-6262364F9FB2}" type="datetimeFigureOut">
              <a:rPr lang="en-GB" smtClean="0"/>
              <a:t>14/01/2020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360602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726935-7EA8-428D-B751-6262364F9FB2}" type="datetimeFigureOut">
              <a:rPr lang="en-GB" smtClean="0"/>
              <a:t>14/01/2020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284959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26935-7EA8-428D-B751-6262364F9FB2}" type="datetimeFigureOut">
              <a:rPr lang="en-GB" smtClean="0"/>
              <a:t>14/01/2020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196451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726935-7EA8-428D-B751-6262364F9FB2}"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236223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726935-7EA8-428D-B751-6262364F9FB2}"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598728-A53D-48DB-8005-ADAE4A6A4190}" type="slidenum">
              <a:rPr lang="en-GB" smtClean="0"/>
              <a:t>‹#›</a:t>
            </a:fld>
            <a:endParaRPr lang="en-GB"/>
          </a:p>
        </p:txBody>
      </p:sp>
    </p:spTree>
    <p:extLst>
      <p:ext uri="{BB962C8B-B14F-4D97-AF65-F5344CB8AC3E}">
        <p14:creationId xmlns:p14="http://schemas.microsoft.com/office/powerpoint/2010/main" val="75647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26935-7EA8-428D-B751-6262364F9FB2}" type="datetimeFigureOut">
              <a:rPr lang="en-GB" smtClean="0"/>
              <a:t>14/01/2020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98728-A53D-48DB-8005-ADAE4A6A4190}" type="slidenum">
              <a:rPr lang="en-GB" smtClean="0"/>
              <a:t>‹#›</a:t>
            </a:fld>
            <a:endParaRPr lang="en-GB"/>
          </a:p>
        </p:txBody>
      </p:sp>
    </p:spTree>
    <p:extLst>
      <p:ext uri="{BB962C8B-B14F-4D97-AF65-F5344CB8AC3E}">
        <p14:creationId xmlns:p14="http://schemas.microsoft.com/office/powerpoint/2010/main" val="2041481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57"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There are three types of conformity:</a:t>
            </a:r>
          </a:p>
          <a:p>
            <a:pPr algn="ctr"/>
            <a:r>
              <a:rPr lang="en-GB" sz="800" dirty="0">
                <a:solidFill>
                  <a:schemeClr val="tx1"/>
                </a:solidFill>
              </a:rPr>
              <a:t>Internalisation: a deep level in which we conform because we believe that the majority opinion is right. This will lead to both public and private acceptance</a:t>
            </a:r>
          </a:p>
          <a:p>
            <a:pPr algn="ctr"/>
            <a:r>
              <a:rPr lang="en-GB" sz="800" dirty="0">
                <a:solidFill>
                  <a:schemeClr val="tx1"/>
                </a:solidFill>
              </a:rPr>
              <a:t>Identification: a moderate level in which we act in the same way as the majority to be part of it but don’t necessarily agree with everything the majority says.</a:t>
            </a:r>
          </a:p>
          <a:p>
            <a:pPr algn="ctr"/>
            <a:r>
              <a:rPr lang="en-GB" sz="800" dirty="0">
                <a:solidFill>
                  <a:schemeClr val="tx1"/>
                </a:solidFill>
              </a:rPr>
              <a:t>Compliance: a superficial and temporary level of conformity in which we publically agree with the majority but privately disagree. It exists only whilst the group is there monitoring us.</a:t>
            </a:r>
          </a:p>
          <a:p>
            <a:pPr algn="ctr"/>
            <a:r>
              <a:rPr lang="en-GB" sz="800" dirty="0">
                <a:solidFill>
                  <a:schemeClr val="tx1"/>
                </a:solidFill>
              </a:rPr>
              <a:t>There are two explanations for conformity:</a:t>
            </a:r>
          </a:p>
          <a:p>
            <a:pPr algn="ctr"/>
            <a:r>
              <a:rPr lang="en-GB" sz="800" dirty="0">
                <a:solidFill>
                  <a:schemeClr val="tx1"/>
                </a:solidFill>
              </a:rPr>
              <a:t>Normative social influence: we agree with the majority because we want to be accepted, gain social approval and be liked. This may lead to compliance.</a:t>
            </a:r>
          </a:p>
          <a:p>
            <a:pPr algn="ctr"/>
            <a:r>
              <a:rPr lang="en-GB" sz="800" dirty="0">
                <a:solidFill>
                  <a:schemeClr val="tx1"/>
                </a:solidFill>
              </a:rPr>
              <a:t>Informational social influence: we agree with the majority because we believe the majority to be correct and we want to be correct as well. This may lead to internalisation.</a:t>
            </a:r>
          </a:p>
        </p:txBody>
      </p:sp>
      <p:sp>
        <p:nvSpPr>
          <p:cNvPr id="5" name="Rectangle 4"/>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700" dirty="0">
                <a:solidFill>
                  <a:schemeClr val="tx1"/>
                </a:solidFill>
              </a:rPr>
              <a:t>Asch’s three lines test investigated whether Ps would conform to a majority view when the view was obviously wrong (non-ambiguous). He used the three lines test which involved 3 comparison lines of various lengths, one of which matched a target line.</a:t>
            </a:r>
          </a:p>
          <a:p>
            <a:pPr lvl="0" algn="ctr"/>
            <a:r>
              <a:rPr lang="en-GB" sz="700" dirty="0">
                <a:solidFill>
                  <a:schemeClr val="tx1"/>
                </a:solidFill>
              </a:rPr>
              <a:t>123 American male undergraduate students were used with each participant completing 18 trials. 7 stooges were used with the genuine participant seated in the penultimate position. On 12 ‘critical’ trials, the stooges were instructed to give a unanimous incorrect response.</a:t>
            </a:r>
          </a:p>
          <a:p>
            <a:pPr lvl="0" algn="ctr"/>
            <a:r>
              <a:rPr lang="en-GB" sz="700" dirty="0">
                <a:solidFill>
                  <a:schemeClr val="tx1"/>
                </a:solidFill>
              </a:rPr>
              <a:t>The naïve participant gave a wrong answer 36.8% of the time with 78% of Ps conforming to the majority on at least one occasion. Asch concluded that groups exert pressure on an individual to conform to the majority view. As Ps referred to the need to avoid ridicule  and rejection in interviews afterwards, this supported the view of NSI.</a:t>
            </a:r>
          </a:p>
          <a:p>
            <a:pPr lvl="0" algn="ctr"/>
            <a:r>
              <a:rPr lang="en-GB" sz="700" dirty="0">
                <a:solidFill>
                  <a:schemeClr val="tx1"/>
                </a:solidFill>
              </a:rPr>
              <a:t>Asch completed a number of variations to his original study:</a:t>
            </a:r>
          </a:p>
          <a:p>
            <a:pPr lvl="0" algn="ctr"/>
            <a:r>
              <a:rPr lang="en-GB" sz="700" dirty="0">
                <a:solidFill>
                  <a:schemeClr val="tx1"/>
                </a:solidFill>
              </a:rPr>
              <a:t>Group size – conformity increased to 31.8% when there was a group size of 3 but didn’t increase as group size increased suggesting that conformity can occur when there is a small majority.</a:t>
            </a:r>
          </a:p>
          <a:p>
            <a:pPr lvl="0" algn="ctr"/>
            <a:r>
              <a:rPr lang="en-GB" sz="700" dirty="0">
                <a:solidFill>
                  <a:schemeClr val="tx1"/>
                </a:solidFill>
              </a:rPr>
              <a:t>Unanimity – the presence of a dissenter from the group led to conformity rates decreasing by ¼ compared with the unanimous condition. This person offers social support and reduces NSI and ISI.</a:t>
            </a:r>
          </a:p>
          <a:p>
            <a:pPr lvl="0" algn="ctr"/>
            <a:r>
              <a:rPr lang="en-GB" sz="700" dirty="0">
                <a:solidFill>
                  <a:schemeClr val="tx1"/>
                </a:solidFill>
              </a:rPr>
              <a:t>Task difficulty – conformity increased when the comparison lines were closely matched to the target line, making the situation more ambiguous. ISI therefore increased.</a:t>
            </a:r>
          </a:p>
        </p:txBody>
      </p:sp>
      <p:sp>
        <p:nvSpPr>
          <p:cNvPr id="6" name="Rectangle 5"/>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Social role: the ‘parts’ people play as members of various social groups e.g. parent, child, teacher, student. These are accompanied by expectations we and others have of what is appropriate behaviour in each role e.g. caring, obedient, industrious.</a:t>
            </a:r>
          </a:p>
          <a:p>
            <a:pPr algn="ctr"/>
            <a:r>
              <a:rPr lang="en-GB" sz="600" dirty="0" err="1">
                <a:solidFill>
                  <a:schemeClr val="tx1"/>
                </a:solidFill>
              </a:rPr>
              <a:t>ZImbardo</a:t>
            </a:r>
            <a:r>
              <a:rPr lang="en-GB" sz="600" dirty="0">
                <a:solidFill>
                  <a:schemeClr val="tx1"/>
                </a:solidFill>
              </a:rPr>
              <a:t> aimed to investigate how readily people would conform to the roles of guard and prisoner in a role-playing exercise that simulated prison life.</a:t>
            </a:r>
          </a:p>
          <a:p>
            <a:pPr algn="ctr"/>
            <a:r>
              <a:rPr lang="en-GB" sz="600" dirty="0">
                <a:solidFill>
                  <a:schemeClr val="tx1"/>
                </a:solidFill>
              </a:rPr>
              <a:t>Zimbardo converted a basement of Stanford University into a mock prison. He advertised for students to play the roles of prisoners and guards for a fortnight. 24 male college students (chosen from 75 volunteers) were screened for psychological normality and paid $15 per day to take part. Participants were randomly assigned to either the role of prisoner or guard. The prison simulation was kept as “real life” as possible e.g. prisoners were arrested at their own homes.</a:t>
            </a:r>
          </a:p>
          <a:p>
            <a:pPr algn="ctr"/>
            <a:r>
              <a:rPr lang="en-GB" sz="600" dirty="0">
                <a:solidFill>
                  <a:schemeClr val="tx1"/>
                </a:solidFill>
              </a:rPr>
              <a:t>When the prisoners arrived they were stripped naked, deloused, had all their personal possessions removed and locked away. They were issued a uniform, and referred to by their number only. Their clothes comprised a smock with their number written on it, but no underclothes. They also had a tight nylon cap, and a chain around one ankle. Guards were issued a khaki uniform, together with whistles, handcuffs and mirrored glasses. No physical violence was permitted. Zimbardo observed the behaviour of the prisoners and guards (as a researcher), and also acted as a prison warden.</a:t>
            </a:r>
          </a:p>
          <a:p>
            <a:pPr algn="ctr"/>
            <a:r>
              <a:rPr lang="en-GB" sz="600" dirty="0">
                <a:solidFill>
                  <a:schemeClr val="tx1"/>
                </a:solidFill>
              </a:rPr>
              <a:t>Within a very short time both guards and prisoners were settling into their new roles, with the guards adopting theirs quickly and easily. Within hours of beginning the experiment some guards began to harass prisoners. One prisoner had to be released after 36 hours and the study which had been designed to last 2 weeks ended after 5 days.</a:t>
            </a:r>
          </a:p>
        </p:txBody>
      </p:sp>
      <p:sp>
        <p:nvSpPr>
          <p:cNvPr id="7" name="Rectangle 6"/>
          <p:cNvSpPr/>
          <p:nvPr/>
        </p:nvSpPr>
        <p:spPr>
          <a:xfrm>
            <a:off x="25757"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There is research in support for ISI which increases the validity of the theory. For example, </a:t>
            </a:r>
            <a:r>
              <a:rPr lang="en-GB" sz="900" dirty="0" err="1">
                <a:solidFill>
                  <a:schemeClr val="tx1"/>
                </a:solidFill>
              </a:rPr>
              <a:t>Jenness’s</a:t>
            </a:r>
            <a:r>
              <a:rPr lang="en-GB" sz="900" dirty="0">
                <a:solidFill>
                  <a:schemeClr val="tx1"/>
                </a:solidFill>
              </a:rPr>
              <a:t> jelly beans study. Also, Lucas showed that students were more likely to conform to the majority as task complexity increased when solving mathematical problems. This was even more so for students who rated their mathematical ability as poor. This is because we have a desire to be right and we look to others for information.</a:t>
            </a:r>
          </a:p>
          <a:p>
            <a:pPr algn="ctr"/>
            <a:endParaRPr lang="en-GB" sz="900" dirty="0">
              <a:solidFill>
                <a:schemeClr val="tx1"/>
              </a:solidFill>
            </a:endParaRPr>
          </a:p>
          <a:p>
            <a:pPr algn="ctr"/>
            <a:r>
              <a:rPr lang="en-GB" sz="900" dirty="0">
                <a:solidFill>
                  <a:schemeClr val="tx1"/>
                </a:solidFill>
              </a:rPr>
              <a:t>There is research evidence in support for NSI from Asch. During the three lines test, participants were more likely to conform to the majority on a simple task (proved by the pilot study which showed 717/720 trials were answered correctly). Interviews confirmed that they felt self-conscious giving a different response so conformed to maintain group harmony. This was confirmed when Asch repeated the study but asked participants to write their answers down (i.e. anonymously) with conformity rates falling to 12.5%.</a:t>
            </a:r>
          </a:p>
        </p:txBody>
      </p:sp>
      <p:sp>
        <p:nvSpPr>
          <p:cNvPr id="8" name="Rectangle 7"/>
          <p:cNvSpPr/>
          <p:nvPr/>
        </p:nvSpPr>
        <p:spPr>
          <a:xfrm>
            <a:off x="4196366" y="2369710"/>
            <a:ext cx="3786389" cy="2009107"/>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900" dirty="0">
                <a:solidFill>
                  <a:schemeClr val="tx1"/>
                </a:solidFill>
              </a:rPr>
              <a:t>Asch’s research was less ambiguous than previous research (such as the </a:t>
            </a:r>
            <a:r>
              <a:rPr lang="en-GB" sz="900" dirty="0" err="1">
                <a:solidFill>
                  <a:schemeClr val="tx1"/>
                </a:solidFill>
              </a:rPr>
              <a:t>autokinetic</a:t>
            </a:r>
            <a:r>
              <a:rPr lang="en-GB" sz="900" dirty="0">
                <a:solidFill>
                  <a:schemeClr val="tx1"/>
                </a:solidFill>
              </a:rPr>
              <a:t> effect of </a:t>
            </a:r>
            <a:r>
              <a:rPr lang="en-GB" sz="900" dirty="0" err="1">
                <a:solidFill>
                  <a:schemeClr val="tx1"/>
                </a:solidFill>
              </a:rPr>
              <a:t>Sherif</a:t>
            </a:r>
            <a:r>
              <a:rPr lang="en-GB" sz="900" dirty="0">
                <a:solidFill>
                  <a:schemeClr val="tx1"/>
                </a:solidFill>
              </a:rPr>
              <a:t>). This therefore provided research evidence into the effects of NSI rather than ISI. The pilot study confirmed that this task was unambiguous (717 out of 720 trials were answered correctly)</a:t>
            </a:r>
          </a:p>
          <a:p>
            <a:pPr lvl="0" algn="ctr"/>
            <a:endParaRPr lang="en-GB" sz="600" dirty="0">
              <a:solidFill>
                <a:schemeClr val="tx1"/>
              </a:solidFill>
            </a:endParaRPr>
          </a:p>
          <a:p>
            <a:pPr lvl="0" algn="ctr"/>
            <a:r>
              <a:rPr lang="en-GB" sz="900" dirty="0">
                <a:solidFill>
                  <a:schemeClr val="tx1"/>
                </a:solidFill>
              </a:rPr>
              <a:t>Asch’s use of the experimental method provided controlled conditions in which to test the IV (number of people in the group providing a unanimous answer) and the DV (the participant’s response to the 3 lines task). This resulted in cause and effect being established.</a:t>
            </a:r>
          </a:p>
          <a:p>
            <a:pPr lvl="0" algn="ctr"/>
            <a:endParaRPr lang="en-GB" sz="600" dirty="0">
              <a:solidFill>
                <a:schemeClr val="tx1"/>
              </a:solidFill>
            </a:endParaRPr>
          </a:p>
          <a:p>
            <a:pPr lvl="0" algn="ctr"/>
            <a:r>
              <a:rPr lang="en-GB" sz="900" dirty="0">
                <a:solidFill>
                  <a:schemeClr val="tx1"/>
                </a:solidFill>
              </a:rPr>
              <a:t>A number of variations completed by Asch have helped to provide information about the factors that may affect conformity e.g. Asch repeated the study but asked participants to write their answers down (i.e. anonymously) with conformity rates falling to 12.5% showing that anonymity can reduce NSI.</a:t>
            </a:r>
          </a:p>
        </p:txBody>
      </p:sp>
      <p:sp>
        <p:nvSpPr>
          <p:cNvPr id="9" name="Rectangle 8"/>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By randomly allocating participants, it ruled out the fact that the brutality of the guards was the result of dispositional factors. Such a high level of control over variables like the selection of participants increases the internal validity of the study and helps us to conclude that conformity to social roles must be the result of situational factors (in this case, the prison environment).</a:t>
            </a:r>
          </a:p>
          <a:p>
            <a:pPr algn="ctr"/>
            <a:endParaRPr lang="en-GB" sz="300" dirty="0">
              <a:solidFill>
                <a:schemeClr val="tx1"/>
              </a:solidFill>
            </a:endParaRPr>
          </a:p>
          <a:p>
            <a:pPr algn="ctr"/>
            <a:r>
              <a:rPr lang="en-GB" sz="700" dirty="0">
                <a:solidFill>
                  <a:schemeClr val="tx1"/>
                </a:solidFill>
              </a:rPr>
              <a:t>The harmful treatment of participants led to the formal recognition of ethical guidelines by the American Psychological Association. Studies must now undergo an extensive review by an institutional review board (US) or ethics committee (UK) before they are implemented.</a:t>
            </a:r>
          </a:p>
          <a:p>
            <a:pPr algn="ctr"/>
            <a:endParaRPr lang="en-GB" sz="300" dirty="0">
              <a:solidFill>
                <a:schemeClr val="tx1"/>
              </a:solidFill>
            </a:endParaRPr>
          </a:p>
          <a:p>
            <a:pPr algn="ctr"/>
            <a:r>
              <a:rPr lang="en-GB" sz="700" dirty="0">
                <a:solidFill>
                  <a:schemeClr val="tx1"/>
                </a:solidFill>
              </a:rPr>
              <a:t>Whilst some have pointed to the low ecological validity of the study and demand characteristics displayed by the participants, the case of Abu Ghraib provided a very real example of how conformity to social roles occurs in the exact manner predicted by the Stanford Prison Experiment.</a:t>
            </a:r>
          </a:p>
          <a:p>
            <a:pPr algn="ctr"/>
            <a:endParaRPr lang="en-GB" sz="300" dirty="0">
              <a:solidFill>
                <a:schemeClr val="tx1"/>
              </a:solidFill>
            </a:endParaRPr>
          </a:p>
          <a:p>
            <a:pPr algn="ctr"/>
            <a:r>
              <a:rPr lang="en-GB" sz="700" dirty="0">
                <a:solidFill>
                  <a:schemeClr val="tx1"/>
                </a:solidFill>
              </a:rPr>
              <a:t>Whilst some have argued that the prison was simulated and therefore lacked realism, quantitative data gathered during the study showed that 90% of prisoners’ conversations were about prison life and ‘prisoner 416’ referred to the prison being real but run by psychologists rather than the government. This increases the internal validity.</a:t>
            </a:r>
          </a:p>
          <a:p>
            <a:pPr algn="ctr"/>
            <a:endParaRPr lang="en-GB" sz="300" dirty="0">
              <a:solidFill>
                <a:schemeClr val="tx1"/>
              </a:solidFill>
            </a:endParaRPr>
          </a:p>
          <a:p>
            <a:pPr algn="ctr"/>
            <a:r>
              <a:rPr lang="en-GB" sz="700" dirty="0">
                <a:solidFill>
                  <a:schemeClr val="tx1"/>
                </a:solidFill>
              </a:rPr>
              <a:t>The study helped to alter the way US prisons are run. For example, juveniles accused of federal crimes are no longer housed before trial with adult prisoners (due to the risk of violence against them).</a:t>
            </a:r>
          </a:p>
        </p:txBody>
      </p:sp>
      <p:sp>
        <p:nvSpPr>
          <p:cNvPr id="10" name="Rectangle 9"/>
          <p:cNvSpPr/>
          <p:nvPr/>
        </p:nvSpPr>
        <p:spPr>
          <a:xfrm>
            <a:off x="25755" y="4378817"/>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Some people are </a:t>
            </a:r>
            <a:r>
              <a:rPr lang="en-GB" sz="900" dirty="0" err="1">
                <a:solidFill>
                  <a:schemeClr val="tx1"/>
                </a:solidFill>
              </a:rPr>
              <a:t>nAffiliators</a:t>
            </a:r>
            <a:r>
              <a:rPr lang="en-GB" sz="900" dirty="0">
                <a:solidFill>
                  <a:schemeClr val="tx1"/>
                </a:solidFill>
              </a:rPr>
              <a:t> and therefore, will be more likely to conform to the majority as a result of NSI. This suggests that conformity will be greater for some people than others. However, there are individual differences so conformity rates will vary depending upon the personality types of the individuals concerned.</a:t>
            </a:r>
          </a:p>
          <a:p>
            <a:pPr algn="ctr"/>
            <a:endParaRPr lang="en-GB" sz="600" dirty="0">
              <a:solidFill>
                <a:schemeClr val="tx1"/>
              </a:solidFill>
            </a:endParaRPr>
          </a:p>
          <a:p>
            <a:pPr algn="ctr"/>
            <a:r>
              <a:rPr lang="en-GB" sz="900" dirty="0">
                <a:solidFill>
                  <a:schemeClr val="tx1"/>
                </a:solidFill>
              </a:rPr>
              <a:t>ISI will also vary depending upon individual differences. For example, Perrin and Spencer found that mathematical and engineering students were far less conforming than Asch’s research showed (only 1 out of 396 trials showed conformity). Asch also showed that students were 9% less likely to conform than other participants.</a:t>
            </a:r>
          </a:p>
          <a:p>
            <a:pPr algn="ctr"/>
            <a:endParaRPr lang="en-GB" sz="600" dirty="0">
              <a:solidFill>
                <a:schemeClr val="tx1"/>
              </a:solidFill>
            </a:endParaRPr>
          </a:p>
          <a:p>
            <a:pPr algn="ctr"/>
            <a:r>
              <a:rPr lang="en-GB" sz="900" dirty="0">
                <a:solidFill>
                  <a:schemeClr val="tx1"/>
                </a:solidFill>
              </a:rPr>
              <a:t>Rather than seeing ISI and NSI as separate processes, we should perhaps be looking at a two-process approach as it is more likely that they are working together e.g. in Asch’s study, a dissenter would provide social support and so reduce the power of NSI and at the same time, there is an alternative source of information which reduces the power of ISI</a:t>
            </a:r>
          </a:p>
        </p:txBody>
      </p:sp>
      <p:sp>
        <p:nvSpPr>
          <p:cNvPr id="11" name="Rectangle 10"/>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600" dirty="0">
                <a:solidFill>
                  <a:schemeClr val="tx1"/>
                </a:solidFill>
              </a:rPr>
              <a:t>The study suffers from historical bias. For example, Perrin and Spencer replicated Asch’s research thirty years later using mathematics and engineering students and found that only 1/396 trials showed conformity. This could be because Asch’s research was completed at a time of the Cold war in which conformity rates were higher. Nevertheless, it suggests that Asch’s findings aren’t consistent over time so can’t be a fundamental feature of human behaviour.</a:t>
            </a:r>
          </a:p>
          <a:p>
            <a:pPr lvl="0" algn="ctr"/>
            <a:endParaRPr lang="en-GB" sz="400" dirty="0">
              <a:solidFill>
                <a:schemeClr val="tx1"/>
              </a:solidFill>
            </a:endParaRPr>
          </a:p>
          <a:p>
            <a:pPr lvl="0" algn="ctr"/>
            <a:r>
              <a:rPr lang="en-GB" sz="600" dirty="0">
                <a:solidFill>
                  <a:schemeClr val="tx1"/>
                </a:solidFill>
              </a:rPr>
              <a:t>The task itself suffered from low mundane realism and an artificial group setting under controlled experimental conditions. This means that demand characteristics may have occurred and led to Ps conforming in the expectation that this is what Asch wanted. This does not therefore tell us about how and why people may conform when with people that they know well or in situations in everyday lives such as which political party to vote for. Research actually suggests that people will be more likely to conform when with people that they are friends with but Asch’s research didn’t examine this.</a:t>
            </a:r>
          </a:p>
          <a:p>
            <a:pPr lvl="0" algn="ctr"/>
            <a:endParaRPr lang="en-GB" sz="400" dirty="0">
              <a:solidFill>
                <a:schemeClr val="tx1"/>
              </a:solidFill>
            </a:endParaRPr>
          </a:p>
          <a:p>
            <a:pPr lvl="0" algn="ctr"/>
            <a:r>
              <a:rPr lang="en-GB" sz="600" dirty="0">
                <a:solidFill>
                  <a:schemeClr val="tx1"/>
                </a:solidFill>
              </a:rPr>
              <a:t>The task used 123 male participants so the study suffers from beta bias as it assumes that the same conformity rates would be experienced in females (it suffers from </a:t>
            </a:r>
            <a:r>
              <a:rPr lang="en-GB" sz="600" dirty="0" err="1">
                <a:solidFill>
                  <a:schemeClr val="tx1"/>
                </a:solidFill>
              </a:rPr>
              <a:t>androcentrism</a:t>
            </a:r>
            <a:r>
              <a:rPr lang="en-GB" sz="600" dirty="0">
                <a:solidFill>
                  <a:schemeClr val="tx1"/>
                </a:solidFill>
              </a:rPr>
              <a:t>). However, follow-up studies involving females actually find that females would be more likely to conform to the group so such generalisations are not valid.</a:t>
            </a:r>
          </a:p>
          <a:p>
            <a:pPr lvl="0" algn="ctr"/>
            <a:endParaRPr lang="en-GB" sz="400" dirty="0">
              <a:solidFill>
                <a:schemeClr val="tx1"/>
              </a:solidFill>
            </a:endParaRPr>
          </a:p>
          <a:p>
            <a:pPr lvl="0" algn="ctr"/>
            <a:r>
              <a:rPr lang="en-GB" sz="600" dirty="0">
                <a:solidFill>
                  <a:schemeClr val="tx1"/>
                </a:solidFill>
              </a:rPr>
              <a:t>The study also suffers from cultural bias as it used an all-American sample. This is an individualistic society so doesn’t tell us about conformity rates in collectivist societies. Bond and Smith’s meta-analysis showed that collectivist societies are more conformist as these cultures are more oriented to group needs. As such, the study has low population validity and so we should be cautious of generalising the results to all cultures.</a:t>
            </a:r>
          </a:p>
          <a:p>
            <a:pPr lvl="0" algn="ctr"/>
            <a:endParaRPr lang="en-GB" sz="400" dirty="0">
              <a:solidFill>
                <a:schemeClr val="tx1"/>
              </a:solidFill>
            </a:endParaRPr>
          </a:p>
          <a:p>
            <a:pPr lvl="0" algn="ctr"/>
            <a:r>
              <a:rPr lang="en-GB" sz="600" dirty="0">
                <a:solidFill>
                  <a:schemeClr val="tx1"/>
                </a:solidFill>
              </a:rPr>
              <a:t>Ethical issues occurred  e.g. protection of Ps – suffered embarrassment as may have felt foolish for conforming. Ps with low self esteem might have consequently been unsure of their judgements in the future. Deception – Ps were told it was a study of perception rather than conformity. This was necessary to try and eliminate demand characteristics </a:t>
            </a:r>
            <a:r>
              <a:rPr lang="en-GB" sz="600" dirty="0" err="1">
                <a:solidFill>
                  <a:schemeClr val="tx1"/>
                </a:solidFill>
              </a:rPr>
              <a:t>bt</a:t>
            </a:r>
            <a:r>
              <a:rPr lang="en-GB" sz="600" dirty="0">
                <a:solidFill>
                  <a:schemeClr val="tx1"/>
                </a:solidFill>
              </a:rPr>
              <a:t> still affected P’s ability to provide informed consent.</a:t>
            </a:r>
          </a:p>
        </p:txBody>
      </p:sp>
      <p:sp>
        <p:nvSpPr>
          <p:cNvPr id="12" name="Rectangle 11"/>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Demand characteristics could explain the findings as most of the guards later claimed they were simply acting e.g. one said that he based his role on a character from Cool Hand Luke. As the guards and prisoners were playing a role, their behaviour may not be influenced by the same factors which affect behaviour in real life, therefore affecting generalisability.</a:t>
            </a:r>
          </a:p>
          <a:p>
            <a:pPr algn="ctr"/>
            <a:endParaRPr lang="en-GB" sz="200" dirty="0">
              <a:solidFill>
                <a:schemeClr val="tx1"/>
              </a:solidFill>
            </a:endParaRPr>
          </a:p>
          <a:p>
            <a:pPr algn="ctr"/>
            <a:r>
              <a:rPr lang="en-GB" sz="700" dirty="0">
                <a:solidFill>
                  <a:schemeClr val="tx1"/>
                </a:solidFill>
              </a:rPr>
              <a:t>Fromm accused Zimbardo of exaggerating the power of the situation and minimising the role of dispositional factors. For example, only 1/3 of the guards behaved in a brutal manner, 1/3 applied the rules fairly and 1/3 tried to help the prisoners. </a:t>
            </a:r>
          </a:p>
          <a:p>
            <a:pPr algn="ctr"/>
            <a:endParaRPr lang="en-GB" sz="200" dirty="0">
              <a:solidFill>
                <a:schemeClr val="tx1"/>
              </a:solidFill>
            </a:endParaRPr>
          </a:p>
          <a:p>
            <a:pPr algn="ctr"/>
            <a:r>
              <a:rPr lang="en-GB" sz="700" dirty="0">
                <a:solidFill>
                  <a:schemeClr val="tx1"/>
                </a:solidFill>
              </a:rPr>
              <a:t>The study has received many ethical criticisms, including lack of fully informed consent by Ps as Zimbardo himself did not know what would happen in the experiment (it was unpredictable). Also, the prisoners did not consent to being 'arrested' at home. Ps playing the role of prisoners were additionally not protected from psychological harm, experiencing incidents of humiliation and distress leading to the termination of the study. However, in Zimbardo's defence the emotional distress experienced by the prisoners could not have been predicted from the outset. In addition Zimbardo conducted debriefing sessions for several years afterwards and found no lasting effects.</a:t>
            </a:r>
          </a:p>
          <a:p>
            <a:pPr algn="ctr"/>
            <a:endParaRPr lang="en-GB" sz="200" dirty="0">
              <a:solidFill>
                <a:schemeClr val="tx1"/>
              </a:solidFill>
            </a:endParaRPr>
          </a:p>
          <a:p>
            <a:pPr algn="ctr"/>
            <a:r>
              <a:rPr lang="en-GB" sz="700" dirty="0">
                <a:solidFill>
                  <a:schemeClr val="tx1"/>
                </a:solidFill>
              </a:rPr>
              <a:t>Haslam and </a:t>
            </a:r>
            <a:r>
              <a:rPr lang="en-GB" sz="700" dirty="0" err="1">
                <a:solidFill>
                  <a:schemeClr val="tx1"/>
                </a:solidFill>
              </a:rPr>
              <a:t>Reicher’s</a:t>
            </a:r>
            <a:r>
              <a:rPr lang="en-GB" sz="700" dirty="0">
                <a:solidFill>
                  <a:schemeClr val="tx1"/>
                </a:solidFill>
              </a:rPr>
              <a:t> BBC prison study found different findings to Zimbardo in that the prisoners gained control of the prison and subjected the guards to harassment. This challenges Zimbardo’s conclusions.</a:t>
            </a:r>
          </a:p>
          <a:p>
            <a:pPr algn="ctr"/>
            <a:endParaRPr lang="en-GB" sz="200" dirty="0">
              <a:solidFill>
                <a:schemeClr val="tx1"/>
              </a:solidFill>
            </a:endParaRPr>
          </a:p>
          <a:p>
            <a:pPr algn="ctr"/>
            <a:r>
              <a:rPr lang="en-GB" sz="700" dirty="0">
                <a:solidFill>
                  <a:schemeClr val="tx1"/>
                </a:solidFill>
              </a:rPr>
              <a:t>The study may also lack population validity as the sample comprised 24 US male students. The study's findings cannot be applied to female prisons or those from other countries. For example, America is an individualist culture (where people are generally less conforming) so the results may be different in collectivist cultures (such as Asian countries).</a:t>
            </a:r>
          </a:p>
        </p:txBody>
      </p:sp>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TYPES AND EXPLANATIONS OF CONFORMITY</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ASCH</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CONFORMITY TO SOCIAL ROLES: ZIMBARDO</a:t>
            </a:r>
          </a:p>
        </p:txBody>
      </p:sp>
    </p:spTree>
    <p:extLst>
      <p:ext uri="{BB962C8B-B14F-4D97-AF65-F5344CB8AC3E}">
        <p14:creationId xmlns:p14="http://schemas.microsoft.com/office/powerpoint/2010/main" val="2952279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CULTURAL VARIATIONS IN ATTACHMENTS (VAN IJZENDOORN)</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BOWLBY’S MATERNAL DEPRIVATION HYPOTHESIS</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EFFECTS OF INSTITUTIONALISATION (RUTTER’S ROMANIAN ORPHANS STUDY)</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50" dirty="0">
                <a:solidFill>
                  <a:schemeClr val="tx1"/>
                </a:solidFill>
              </a:rPr>
              <a:t>In order to investigate inter-cultural and intra-cultural variations in attachments, van </a:t>
            </a:r>
            <a:r>
              <a:rPr lang="en-GB" sz="650" dirty="0" err="1">
                <a:solidFill>
                  <a:schemeClr val="tx1"/>
                </a:solidFill>
              </a:rPr>
              <a:t>Ijzendoorn</a:t>
            </a:r>
            <a:r>
              <a:rPr lang="en-GB" sz="650" dirty="0">
                <a:solidFill>
                  <a:schemeClr val="tx1"/>
                </a:solidFill>
              </a:rPr>
              <a:t> and </a:t>
            </a:r>
            <a:r>
              <a:rPr lang="en-GB" sz="650" dirty="0" err="1">
                <a:solidFill>
                  <a:schemeClr val="tx1"/>
                </a:solidFill>
              </a:rPr>
              <a:t>Kroonenberg</a:t>
            </a:r>
            <a:r>
              <a:rPr lang="en-GB" sz="650" dirty="0">
                <a:solidFill>
                  <a:schemeClr val="tx1"/>
                </a:solidFill>
              </a:rPr>
              <a:t> conducted a cross-cultural investigation of the Strange Situation technique. Using a meta-analysis, they compiled data from 32 studies in 8 different cultures from a combination of individualistic and collectivist societies. Just like Ainsworth, the results confirmed that the secure attachment type was the dominant category and this was consistent amongst all of the countries in the sample. What varied, however, were the percentages of the remaining two attachment types. Studies in both Israel and Japan revealed higher percentages of the anxious resistant type than Ainsworth had suggested in the USA. Meanwhile, children from Germany were much more likely to be anxious avoidant. Overall, this led van </a:t>
            </a:r>
            <a:r>
              <a:rPr lang="en-GB" sz="650" dirty="0" err="1">
                <a:solidFill>
                  <a:schemeClr val="tx1"/>
                </a:solidFill>
              </a:rPr>
              <a:t>Ijzendoorn</a:t>
            </a:r>
            <a:r>
              <a:rPr lang="en-GB" sz="650" dirty="0">
                <a:solidFill>
                  <a:schemeClr val="tx1"/>
                </a:solidFill>
              </a:rPr>
              <a:t> and </a:t>
            </a:r>
            <a:r>
              <a:rPr lang="en-GB" sz="650" dirty="0" err="1">
                <a:solidFill>
                  <a:schemeClr val="tx1"/>
                </a:solidFill>
              </a:rPr>
              <a:t>Kroonenberg</a:t>
            </a:r>
            <a:r>
              <a:rPr lang="en-GB" sz="650" dirty="0">
                <a:solidFill>
                  <a:schemeClr val="tx1"/>
                </a:solidFill>
              </a:rPr>
              <a:t> to conclude that there were significant inter-cultural variations. Further analysis of individual studies within a country also revealed intra-cultural variations. For example, when Takahashi replicated the Strange Situation in Japan, he found that in one study, 20% of children were classified as anxious avoidant whilst another study found this type to be 0%. Overall, therefore, it is believed that although the Strange Situation is a useful way of measuring attachments, child-rearing practices both within and between cultures will lead to differing outcomes. In addition, although Ainsworth felt that sensitivity was an important contributing factor to attachment type, van </a:t>
            </a:r>
            <a:r>
              <a:rPr lang="en-GB" sz="650" dirty="0" err="1">
                <a:solidFill>
                  <a:schemeClr val="tx1"/>
                </a:solidFill>
              </a:rPr>
              <a:t>Ijzendoorn</a:t>
            </a:r>
            <a:r>
              <a:rPr lang="en-GB" sz="650" dirty="0">
                <a:solidFill>
                  <a:schemeClr val="tx1"/>
                </a:solidFill>
              </a:rPr>
              <a:t> didn’t find a strong link between the two and suggested that sensitivity isn’t as significant as Ainsworth originally proposed.</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It was a cross-cultural study, because although many cultures weren’t represented Van </a:t>
            </a:r>
            <a:r>
              <a:rPr lang="en-GB" sz="800" dirty="0" err="1">
                <a:solidFill>
                  <a:schemeClr val="tx1"/>
                </a:solidFill>
              </a:rPr>
              <a:t>Ijzendoorn</a:t>
            </a:r>
            <a:r>
              <a:rPr lang="en-GB" sz="800" dirty="0">
                <a:solidFill>
                  <a:schemeClr val="tx1"/>
                </a:solidFill>
              </a:rPr>
              <a:t> &amp; </a:t>
            </a:r>
            <a:r>
              <a:rPr lang="en-GB" sz="800" dirty="0" err="1">
                <a:solidFill>
                  <a:schemeClr val="tx1"/>
                </a:solidFill>
              </a:rPr>
              <a:t>Kroonenberg</a:t>
            </a:r>
            <a:r>
              <a:rPr lang="en-GB" sz="800" dirty="0">
                <a:solidFill>
                  <a:schemeClr val="tx1"/>
                </a:solidFill>
              </a:rPr>
              <a:t> did ensure that they obtained a mixture of collectivist and individualist cultures for comparison.  This means the aim of the study was achieved and also meant that findings into attachment types would be more generalizable given that it involved 32 studies from 8 countries.</a:t>
            </a:r>
          </a:p>
          <a:p>
            <a:pPr algn="ctr"/>
            <a:r>
              <a:rPr lang="en-GB" sz="800" dirty="0">
                <a:solidFill>
                  <a:schemeClr val="tx1"/>
                </a:solidFill>
              </a:rPr>
              <a:t> </a:t>
            </a:r>
          </a:p>
          <a:p>
            <a:pPr algn="ctr"/>
            <a:r>
              <a:rPr lang="en-GB" sz="800" dirty="0">
                <a:solidFill>
                  <a:schemeClr val="tx1"/>
                </a:solidFill>
              </a:rPr>
              <a:t>As the Strange Situation has a standardised procedure, it made it more likely that the results from the different studies making up the meta-analysis were completed in the same way and therefore, it was easier to compare results without extraneous variables.</a:t>
            </a:r>
          </a:p>
          <a:p>
            <a:pPr algn="ctr"/>
            <a:r>
              <a:rPr lang="en-GB" sz="800" dirty="0">
                <a:solidFill>
                  <a:schemeClr val="tx1"/>
                </a:solidFill>
              </a:rPr>
              <a:t> </a:t>
            </a:r>
          </a:p>
          <a:p>
            <a:pPr algn="ctr"/>
            <a:r>
              <a:rPr lang="en-GB" sz="800" dirty="0">
                <a:solidFill>
                  <a:schemeClr val="tx1"/>
                </a:solidFill>
              </a:rPr>
              <a:t>The sample contained 2000 children which increases internal validity.</a:t>
            </a:r>
          </a:p>
          <a:p>
            <a:pPr algn="ctr"/>
            <a:r>
              <a:rPr lang="en-GB" sz="800" dirty="0">
                <a:solidFill>
                  <a:schemeClr val="tx1"/>
                </a:solidFill>
              </a:rPr>
              <a:t> </a:t>
            </a:r>
          </a:p>
          <a:p>
            <a:pPr algn="ctr"/>
            <a:r>
              <a:rPr lang="en-GB" sz="800" dirty="0">
                <a:solidFill>
                  <a:schemeClr val="tx1"/>
                </a:solidFill>
              </a:rPr>
              <a:t>As intra-cultural differences were often found in different samples from the same researcher(s), it suggests such differences were not due to methodological differences.</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Some have pointed to the fact that van </a:t>
            </a:r>
            <a:r>
              <a:rPr lang="en-GB" sz="600" dirty="0" err="1">
                <a:solidFill>
                  <a:schemeClr val="tx1"/>
                </a:solidFill>
              </a:rPr>
              <a:t>Ijzendoorn</a:t>
            </a:r>
            <a:r>
              <a:rPr lang="en-GB" sz="600" dirty="0">
                <a:solidFill>
                  <a:schemeClr val="tx1"/>
                </a:solidFill>
              </a:rPr>
              <a:t> and </a:t>
            </a:r>
            <a:r>
              <a:rPr lang="en-GB" sz="600" dirty="0" err="1">
                <a:solidFill>
                  <a:schemeClr val="tx1"/>
                </a:solidFill>
              </a:rPr>
              <a:t>Kroonenberg</a:t>
            </a:r>
            <a:r>
              <a:rPr lang="en-GB" sz="600" dirty="0">
                <a:solidFill>
                  <a:schemeClr val="tx1"/>
                </a:solidFill>
              </a:rPr>
              <a:t> were looking at differences across countries and not cultures. Data drawn from cultures not represented in the meta-analysis e.g. African, South American samples etc. would be required before universal conclusions could be drawn.</a:t>
            </a:r>
          </a:p>
          <a:p>
            <a:pPr algn="ctr"/>
            <a:endParaRPr lang="en-GB" sz="600" dirty="0">
              <a:solidFill>
                <a:schemeClr val="tx1"/>
              </a:solidFill>
            </a:endParaRPr>
          </a:p>
          <a:p>
            <a:pPr algn="ctr"/>
            <a:r>
              <a:rPr lang="en-GB" sz="600" dirty="0">
                <a:solidFill>
                  <a:schemeClr val="tx1"/>
                </a:solidFill>
              </a:rPr>
              <a:t>The research method upon which the study was based (i.e. the Strange Situation) suffers from an imposed etic where researchers analyse findings in a biased manner in terms of their own cultural beliefs, wrongly imposing cultural-specific beliefs onto other cultures e.g. Ainsworth assumed that separation anxiety was an indication of secure attachment but it may mean something else in other cultures. This therefore means that the strange situation is ethnocentric so may not be suitable for other cultures (e.g. in relation to ethical issues with some cultures being less familiar with separation from a parent creating greater distress e.g. Japan).</a:t>
            </a:r>
          </a:p>
          <a:p>
            <a:pPr algn="ctr"/>
            <a:endParaRPr lang="en-GB" sz="600" dirty="0">
              <a:solidFill>
                <a:schemeClr val="tx1"/>
              </a:solidFill>
            </a:endParaRPr>
          </a:p>
          <a:p>
            <a:pPr algn="ctr"/>
            <a:r>
              <a:rPr lang="en-GB" sz="600" dirty="0">
                <a:solidFill>
                  <a:schemeClr val="tx1"/>
                </a:solidFill>
              </a:rPr>
              <a:t>Given that the meta-analysis was used, van </a:t>
            </a:r>
            <a:r>
              <a:rPr lang="en-GB" sz="600" dirty="0" err="1">
                <a:solidFill>
                  <a:schemeClr val="tx1"/>
                </a:solidFill>
              </a:rPr>
              <a:t>Ijzenddorn</a:t>
            </a:r>
            <a:r>
              <a:rPr lang="en-GB" sz="600" dirty="0">
                <a:solidFill>
                  <a:schemeClr val="tx1"/>
                </a:solidFill>
              </a:rPr>
              <a:t> and </a:t>
            </a:r>
            <a:r>
              <a:rPr lang="en-GB" sz="600" dirty="0" err="1">
                <a:solidFill>
                  <a:schemeClr val="tx1"/>
                </a:solidFill>
              </a:rPr>
              <a:t>Kroonenberg</a:t>
            </a:r>
            <a:r>
              <a:rPr lang="en-GB" sz="600" dirty="0">
                <a:solidFill>
                  <a:schemeClr val="tx1"/>
                </a:solidFill>
              </a:rPr>
              <a:t> were basing their conclusions upon secondary data. Whilst the strange situation technique itself should be replicable, it is also possible that the procedure was not standardised amongst the different cultures.</a:t>
            </a:r>
          </a:p>
          <a:p>
            <a:pPr algn="ctr"/>
            <a:r>
              <a:rPr lang="en-GB" sz="600" dirty="0">
                <a:solidFill>
                  <a:schemeClr val="tx1"/>
                </a:solidFill>
              </a:rPr>
              <a:t> </a:t>
            </a:r>
          </a:p>
          <a:p>
            <a:pPr algn="ctr"/>
            <a:r>
              <a:rPr lang="en-GB" sz="600" dirty="0">
                <a:solidFill>
                  <a:schemeClr val="tx1"/>
                </a:solidFill>
              </a:rPr>
              <a:t>There were inconsistent studies from each country e.g. only 1 study in the UK and China whilst the USA had 18 studies analysed. In addition, some countries had small sample sizes e.g. China was based on a study of just 36 infants. </a:t>
            </a:r>
          </a:p>
          <a:p>
            <a:pPr algn="ctr"/>
            <a:r>
              <a:rPr lang="en-GB" sz="600" dirty="0">
                <a:solidFill>
                  <a:schemeClr val="tx1"/>
                </a:solidFill>
              </a:rPr>
              <a:t> </a:t>
            </a:r>
          </a:p>
          <a:p>
            <a:pPr algn="ctr"/>
            <a:r>
              <a:rPr lang="en-GB" sz="600" dirty="0">
                <a:solidFill>
                  <a:schemeClr val="tx1"/>
                </a:solidFill>
              </a:rPr>
              <a:t>Some intra-cultural differences may be due to socio-economic differences e.g. some US samples were based on middle-class pairings whilst others were based on pairings from poorer socio-economic backgrounds.</a:t>
            </a:r>
          </a:p>
          <a:p>
            <a:pPr algn="ctr"/>
            <a:endParaRPr lang="en-GB" sz="600" dirty="0">
              <a:solidFill>
                <a:schemeClr val="tx1"/>
              </a:solidFill>
            </a:endParaRPr>
          </a:p>
          <a:p>
            <a:pPr algn="ctr"/>
            <a:r>
              <a:rPr lang="en-GB" sz="600" dirty="0">
                <a:solidFill>
                  <a:schemeClr val="tx1"/>
                </a:solidFill>
              </a:rPr>
              <a:t>The study suffers from the same limitations as the Strange Situation. For example, </a:t>
            </a:r>
            <a:r>
              <a:rPr lang="en-GB" sz="600" dirty="0" err="1">
                <a:solidFill>
                  <a:schemeClr val="tx1"/>
                </a:solidFill>
              </a:rPr>
              <a:t>Kagan</a:t>
            </a:r>
            <a:r>
              <a:rPr lang="en-GB" sz="600" dirty="0">
                <a:solidFill>
                  <a:schemeClr val="tx1"/>
                </a:solidFill>
              </a:rPr>
              <a:t> argued that attachment type is more related to the temperament of the child than to the relationship with the primary attachment figure. This means that the Strange Situation is actually measuring anxiety.</a:t>
            </a:r>
          </a:p>
          <a:p>
            <a:pPr algn="ctr"/>
            <a:r>
              <a:rPr lang="en-GB" sz="600" dirty="0">
                <a:solidFill>
                  <a:schemeClr val="tx1"/>
                </a:solidFill>
              </a:rPr>
              <a:t> </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900" dirty="0">
                <a:solidFill>
                  <a:schemeClr val="tx1"/>
                </a:solidFill>
              </a:rPr>
              <a:t>Bowlby's maternal deprivation theory is based upon the idea that there will be long term consequences if a child experiences deprivation (i.e. long term separation) from the mother who Bowlby argued was the most important relationship for a child (monotropy). </a:t>
            </a:r>
          </a:p>
          <a:p>
            <a:pPr algn="ctr"/>
            <a:endParaRPr lang="en-GB" sz="900" dirty="0">
              <a:solidFill>
                <a:schemeClr val="tx1"/>
              </a:solidFill>
            </a:endParaRPr>
          </a:p>
          <a:p>
            <a:pPr algn="ctr"/>
            <a:r>
              <a:rPr lang="en-GB" sz="900" dirty="0">
                <a:solidFill>
                  <a:schemeClr val="tx1"/>
                </a:solidFill>
              </a:rPr>
              <a:t>In particular, this would most likely occur if the period of separation took place within the first 2.5 years of the child's life, known as the critical period. </a:t>
            </a:r>
          </a:p>
          <a:p>
            <a:pPr algn="ctr"/>
            <a:endParaRPr lang="en-GB" sz="900" dirty="0">
              <a:solidFill>
                <a:schemeClr val="tx1"/>
              </a:solidFill>
            </a:endParaRPr>
          </a:p>
          <a:p>
            <a:pPr algn="ctr"/>
            <a:r>
              <a:rPr lang="en-GB" sz="900" dirty="0">
                <a:solidFill>
                  <a:schemeClr val="tx1"/>
                </a:solidFill>
              </a:rPr>
              <a:t>Such effects were, according to Bowlby, irreversible and would include aspects such as intellectual deficits (mental retardation), criminality (delinquency) and a lack of emotional development including affectionless psychopathy which is the inability to empathise with others or feel guilt. </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600" dirty="0">
                <a:solidFill>
                  <a:schemeClr val="tx1"/>
                </a:solidFill>
              </a:rPr>
              <a:t>Rutter conducted a longitudinal study to investigate the effects of institutionalisation by examining the progress of 165 Romanian orphans that had been raised in a poor institution and subsequently brought to Britain for adoption. The orphans were assessed at 4, 6, 11 and 15 years.</a:t>
            </a:r>
          </a:p>
          <a:p>
            <a:pPr lvl="0" algn="ctr"/>
            <a:r>
              <a:rPr lang="en-GB" sz="600" dirty="0">
                <a:solidFill>
                  <a:schemeClr val="tx1"/>
                </a:solidFill>
              </a:rPr>
              <a:t>The Romanian orphans were assessed for height, head circumference and IQ and were compared to a control group of British orphans. At the beginning of the study half of the Romanian orphans showed mental retardation and the majority were severely undernourished. By age 11, the orphans showed differential rates of recovery that were related to their age of adoption. Those adopted before the age of 6 months were likely to show greater improvements in their IQ than those adopted after 2 years and these differences remained at the age of 16. The conclusion was that negative effects of privation could be overcome with adequate substitute care but that this would need to occur before the age of 6 months for the greatest improvements to be shown.</a:t>
            </a:r>
          </a:p>
          <a:p>
            <a:pPr lvl="0" algn="ctr"/>
            <a:r>
              <a:rPr lang="en-GB" sz="600" dirty="0">
                <a:solidFill>
                  <a:schemeClr val="tx1"/>
                </a:solidFill>
              </a:rPr>
              <a:t>Overall, a number of effects of institutionalisation have been shown:</a:t>
            </a:r>
          </a:p>
          <a:p>
            <a:pPr algn="ctr"/>
            <a:r>
              <a:rPr lang="en-GB" sz="600" b="1" dirty="0">
                <a:solidFill>
                  <a:schemeClr val="tx1"/>
                </a:solidFill>
              </a:rPr>
              <a:t>Disinhibited attachment </a:t>
            </a:r>
            <a:r>
              <a:rPr lang="en-GB" sz="600" dirty="0">
                <a:solidFill>
                  <a:schemeClr val="tx1"/>
                </a:solidFill>
              </a:rPr>
              <a:t>- children select attachment figures indiscriminately and behave in an overly familiar fashion with complete strangers as well as being attention seeking. </a:t>
            </a:r>
          </a:p>
          <a:p>
            <a:pPr algn="ctr"/>
            <a:r>
              <a:rPr lang="en-GB" sz="600" b="1" dirty="0">
                <a:solidFill>
                  <a:schemeClr val="tx1"/>
                </a:solidFill>
              </a:rPr>
              <a:t>Disorganised attachment - </a:t>
            </a:r>
            <a:r>
              <a:rPr lang="en-GB" sz="600" dirty="0">
                <a:solidFill>
                  <a:schemeClr val="tx1"/>
                </a:solidFill>
              </a:rPr>
              <a:t> The child will seem confused and hesitate to seek comfort, typically display freezing behaviours both when their parent leaves the room and upon their return or lashing out at the parent.</a:t>
            </a:r>
          </a:p>
          <a:p>
            <a:pPr algn="ctr"/>
            <a:r>
              <a:rPr lang="en-GB" sz="600" b="1" dirty="0">
                <a:solidFill>
                  <a:schemeClr val="tx1"/>
                </a:solidFill>
              </a:rPr>
              <a:t>Reactive detachment disorder - </a:t>
            </a:r>
            <a:r>
              <a:rPr lang="en-GB" sz="600" dirty="0">
                <a:solidFill>
                  <a:schemeClr val="tx1"/>
                </a:solidFill>
              </a:rPr>
              <a:t>An extreme lack of sensitive responsiveness from a parent in early life can lead to a child growing up with impaired adult relationships in which they are unable to trust or love others. They become isolated, selfish and unable to understand the needs of others. </a:t>
            </a:r>
          </a:p>
          <a:p>
            <a:pPr algn="ctr"/>
            <a:r>
              <a:rPr lang="en-GB" sz="600" b="1" dirty="0">
                <a:solidFill>
                  <a:schemeClr val="tx1"/>
                </a:solidFill>
              </a:rPr>
              <a:t>Intellectual deficits</a:t>
            </a:r>
            <a:r>
              <a:rPr lang="en-GB" sz="600" dirty="0">
                <a:solidFill>
                  <a:schemeClr val="tx1"/>
                </a:solidFill>
              </a:rPr>
              <a:t> – mental retardation/low IQ together with delayed language development</a:t>
            </a:r>
          </a:p>
          <a:p>
            <a:pPr algn="ctr"/>
            <a:r>
              <a:rPr lang="en-GB" sz="600" b="1" dirty="0">
                <a:solidFill>
                  <a:schemeClr val="tx1"/>
                </a:solidFill>
              </a:rPr>
              <a:t>Delayed physical development</a:t>
            </a:r>
            <a:r>
              <a:rPr lang="en-GB" sz="600" dirty="0">
                <a:solidFill>
                  <a:schemeClr val="tx1"/>
                </a:solidFill>
              </a:rPr>
              <a:t> e.g. restricted growth </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Bowlby’s 44 juvenile thieves study showed that 12/14 of those with affectionless psychopathy also experienced maternal deprivation in early childhood whereas those in a control group were significantly less likely to have. This supported the concept of maternal deprivation having negative life outcomes with an increase in delinquency compared to a control group. </a:t>
            </a:r>
          </a:p>
          <a:p>
            <a:pPr algn="ctr"/>
            <a:endParaRPr lang="en-GB" sz="400" dirty="0">
              <a:solidFill>
                <a:schemeClr val="tx1"/>
              </a:solidFill>
            </a:endParaRPr>
          </a:p>
          <a:p>
            <a:pPr algn="ctr"/>
            <a:r>
              <a:rPr lang="en-GB" sz="650" dirty="0">
                <a:solidFill>
                  <a:schemeClr val="tx1"/>
                </a:solidFill>
              </a:rPr>
              <a:t>In addition, research by Goldfarb who carried out a longitudinal study on 15 pairs of children aged 10-14 years who were fostered soon after birth found that intellectual deficits resulted from lack of care as Bowlby’s theory predicted.</a:t>
            </a:r>
          </a:p>
          <a:p>
            <a:pPr algn="ctr"/>
            <a:endParaRPr lang="en-GB" sz="400" dirty="0">
              <a:solidFill>
                <a:schemeClr val="tx1"/>
              </a:solidFill>
            </a:endParaRPr>
          </a:p>
          <a:p>
            <a:pPr algn="ctr"/>
            <a:r>
              <a:rPr lang="en-GB" sz="650" dirty="0">
                <a:solidFill>
                  <a:schemeClr val="tx1"/>
                </a:solidFill>
              </a:rPr>
              <a:t>Levy et al. showed that separating baby rats from their mother for as little as a day had a permanent effect on their social development although no other aspects of their development. In addition, Harlow’s work revealed that being reared without a mother led to aggression and the inability to socialise/mate with other monkeys. </a:t>
            </a:r>
          </a:p>
          <a:p>
            <a:pPr algn="ctr"/>
            <a:endParaRPr lang="en-GB" sz="400" dirty="0">
              <a:solidFill>
                <a:schemeClr val="tx1"/>
              </a:solidFill>
            </a:endParaRPr>
          </a:p>
          <a:p>
            <a:pPr algn="ctr"/>
            <a:r>
              <a:rPr lang="en-GB" sz="650" dirty="0">
                <a:solidFill>
                  <a:schemeClr val="tx1"/>
                </a:solidFill>
              </a:rPr>
              <a:t>When the maternal deprivation hypothesis was originally proposed some mothers questioned their own childcare arrangements. Mothers who were in work felt guilty for leaving their children in alternative care and stay-at-home mothers thought that they should continue to do so for the good of their children. As such, Bowlby’s theory affected the way in which a generation was raised. In addition, Bowlby’s theory also had positive consequences. For example, hospitals changed their practices so that mothers were encouraged to stay with their child in hospital and the importance of continuity of care was recognised for children in institutions.</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solidFill>
                  <a:schemeClr val="tx1"/>
                </a:solidFill>
              </a:rPr>
              <a:t>One advantage of research into the theory of the effects of institutionalisation is that there is empirical evidence in support. For example, Rutter et al. examined 165 Romanian children who spent their early lives in a Romanian institution and found that those adopted after 6 months showed significant deficits and signs of disinhibited attachment, highlighting the consequences of institutionalisation.</a:t>
            </a:r>
          </a:p>
          <a:p>
            <a:pPr algn="ctr"/>
            <a:endParaRPr lang="en-GB" sz="200" dirty="0">
              <a:solidFill>
                <a:schemeClr val="tx1"/>
              </a:solidFill>
            </a:endParaRPr>
          </a:p>
          <a:p>
            <a:pPr algn="ctr"/>
            <a:r>
              <a:rPr lang="en-GB" sz="750" dirty="0">
                <a:solidFill>
                  <a:schemeClr val="tx1"/>
                </a:solidFill>
              </a:rPr>
              <a:t>Rutter’s research is longitudinal which means that the changes in social development demonstrated by the orphans could be examined over time which allows stronger conclusions to be reached as to the long-term effects of institutionalisation. For example, Rutter’s study examined the children for a range of factors such as height, weight, head circumference and IQ at the ages of 4, 6 and 11 years. This study therefore confirms the view that the long-term effects of institutionalisation can be overcome, providing the adoption occurs prior to the age of 6 months.</a:t>
            </a:r>
          </a:p>
          <a:p>
            <a:pPr algn="ctr"/>
            <a:endParaRPr lang="en-GB" sz="200" dirty="0">
              <a:solidFill>
                <a:schemeClr val="tx1"/>
              </a:solidFill>
            </a:endParaRPr>
          </a:p>
          <a:p>
            <a:pPr algn="ctr"/>
            <a:r>
              <a:rPr lang="en-GB" sz="750" dirty="0">
                <a:solidFill>
                  <a:schemeClr val="tx1"/>
                </a:solidFill>
              </a:rPr>
              <a:t>The study has real world applications in that it has changed the way in which adoption occurs and how institutions are managed. For example, the process of adoption now means that mothers who give a baby up for adoption do so within the first week of birth so that children can form a secure attachment within their adoptive parents within Bowlby’s critical period whilst institutions have more key workers.</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Rutter accused Bowlby of having confused the terms deprivation and privation. He argued that the severe long-term damage that Bowlby associated with deprivation was actually more likely to be the result of never having formed an attachment (privation). For example, some of the boys in the 44 juvenile thieves study had not actually formed relationships with their mothers to have been able to experience deprivation. In addition, Bowlby’s research suffers from the use of interviews that drew upon retrospective information which may have been susceptible to error.</a:t>
            </a:r>
          </a:p>
          <a:p>
            <a:pPr algn="ctr"/>
            <a:endParaRPr lang="en-GB" sz="400" dirty="0">
              <a:solidFill>
                <a:schemeClr val="tx1"/>
              </a:solidFill>
            </a:endParaRPr>
          </a:p>
          <a:p>
            <a:pPr algn="ctr"/>
            <a:r>
              <a:rPr lang="en-GB" sz="700" dirty="0">
                <a:solidFill>
                  <a:schemeClr val="tx1"/>
                </a:solidFill>
              </a:rPr>
              <a:t>Bowlby's maternal deprivation hypothesis places too much focus upon the mother. For example, Schaffer and Emerson’s Scottish infant study refuted the concept of monotropy and found that children actually form multiple attachments, with most having 5 by the age of 18 months. This might mean that the negative life outcomes predicted by Bowlby’s maternal deprivation hypothesis may not be correct, especially as Parke and </a:t>
            </a:r>
            <a:r>
              <a:rPr lang="en-GB" sz="700" dirty="0" err="1">
                <a:solidFill>
                  <a:schemeClr val="tx1"/>
                </a:solidFill>
              </a:rPr>
              <a:t>Sawin’s</a:t>
            </a:r>
            <a:r>
              <a:rPr lang="en-GB" sz="700" dirty="0">
                <a:solidFill>
                  <a:schemeClr val="tx1"/>
                </a:solidFill>
              </a:rPr>
              <a:t> study into deprivation showed that some fathers are just as responsive to their infants as mothers are.</a:t>
            </a:r>
          </a:p>
          <a:p>
            <a:pPr algn="ctr"/>
            <a:endParaRPr lang="en-GB" sz="300" dirty="0">
              <a:solidFill>
                <a:schemeClr val="tx1"/>
              </a:solidFill>
            </a:endParaRPr>
          </a:p>
          <a:p>
            <a:pPr algn="ctr"/>
            <a:r>
              <a:rPr lang="en-GB" sz="700" dirty="0">
                <a:solidFill>
                  <a:schemeClr val="tx1"/>
                </a:solidFill>
              </a:rPr>
              <a:t>Bowlby’s concept of the critical period has been questioned. For example, Hodges and Tizard showed that children adopted as late as 7 years old could establish strong affectional relationships with adoptive parents. At the age of 16 years, the adopted children were found to have family relationships as strong as those in biological families. This proves that the critical period isn’t so much critical but rather, is more of a sensitive period.</a:t>
            </a:r>
          </a:p>
          <a:p>
            <a:pPr algn="ctr"/>
            <a:endParaRPr lang="en-GB" sz="300" dirty="0">
              <a:solidFill>
                <a:schemeClr val="tx1"/>
              </a:solidFill>
            </a:endParaRPr>
          </a:p>
          <a:p>
            <a:pPr algn="ctr"/>
            <a:r>
              <a:rPr lang="en-GB" sz="700" dirty="0">
                <a:solidFill>
                  <a:schemeClr val="tx1"/>
                </a:solidFill>
              </a:rPr>
              <a:t>Rutter’s isle of Wight study found that delinquency wasn’t always the result of deprivation but could also stem from aspects such as peer groups, home life and the child’s temperament. This proves that a range of variables need to be considered and Bowlby’s maternal deprivation hypothesis is not the only explanation for criminality.</a:t>
            </a:r>
            <a:endParaRPr lang="en-GB" sz="600" dirty="0">
              <a:solidFill>
                <a:schemeClr val="tx1"/>
              </a:solidFill>
            </a:endParaRP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50" dirty="0">
                <a:solidFill>
                  <a:schemeClr val="tx1"/>
                </a:solidFill>
              </a:rPr>
              <a:t>Individual differences may occur and there may have been other contributing factors such as the innate biological temperament or intelligence levels of the child rather than the institution alone that affected the outcomes. Research from Rutter has shown that some children within institutions may receive special attention, possibly because they smiled more so had some type of attachment experience. These children would also be more likely to be adopted earlier.</a:t>
            </a:r>
          </a:p>
          <a:p>
            <a:pPr algn="ctr"/>
            <a:endParaRPr lang="en-GB" sz="750" dirty="0">
              <a:solidFill>
                <a:schemeClr val="tx1"/>
              </a:solidFill>
            </a:endParaRPr>
          </a:p>
          <a:p>
            <a:pPr algn="ctr"/>
            <a:r>
              <a:rPr lang="en-GB" sz="750" dirty="0">
                <a:solidFill>
                  <a:schemeClr val="tx1"/>
                </a:solidFill>
              </a:rPr>
              <a:t>Privation is only one factor that could have caused the outcomes in the Romanian orphans. This is a disadvantage because there may be an alternative explanation for the poorer cognitive levels of attainment observed such as that institutions generally have a lack of educational and stimulating resources, especially in Romania where conditions were particularly poor. Child development psychologists such as Piaget would argue that a stimulating physical environment encourages cognitive development. This lack of stimulation could therefore explain why the children adopted after 6 months in Rutter’s study only showed IQ improvements from 45 to 90 compared with those adopted before 6 months whose IQs increased from 63 to 107.</a:t>
            </a:r>
          </a:p>
          <a:p>
            <a:pPr algn="ctr"/>
            <a:endParaRPr lang="en-GB" sz="750" dirty="0">
              <a:solidFill>
                <a:schemeClr val="tx1"/>
              </a:solidFill>
            </a:endParaRPr>
          </a:p>
          <a:p>
            <a:pPr algn="ctr"/>
            <a:r>
              <a:rPr lang="en-GB" sz="750" dirty="0">
                <a:solidFill>
                  <a:schemeClr val="tx1"/>
                </a:solidFill>
              </a:rPr>
              <a:t>The effects of institutionalisation may disappear over time. Development does continue and the children in the study may not have reached their full potential so far. We need more time to find more conclusive findings about the long-term effects of institutionalisation.</a:t>
            </a:r>
          </a:p>
        </p:txBody>
      </p:sp>
    </p:spTree>
    <p:extLst>
      <p:ext uri="{BB962C8B-B14F-4D97-AF65-F5344CB8AC3E}">
        <p14:creationId xmlns:p14="http://schemas.microsoft.com/office/powerpoint/2010/main" val="229635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INFLUENCE OF EARLY ATTACHMENT ON LATER RELATIONSHIPS</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DEFINITIONS OF ABNOMALITY</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CHARACTERISTICS OF PHOBIAS</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The internal working model was a concept proposed by Bowlby which states that children develop a mental representation of their relationship with their primary caregiver which then serves as a model for future relationships. These relationships may be friendships, romantic relationships or their own parenting styles.</a:t>
            </a:r>
          </a:p>
          <a:p>
            <a:pPr algn="ctr"/>
            <a:r>
              <a:rPr lang="en-GB" sz="800" dirty="0">
                <a:solidFill>
                  <a:schemeClr val="tx1"/>
                </a:solidFill>
              </a:rPr>
              <a:t>Friendships – securely attached children develop the best quality childhood friendships whilst insecure-avoidant are most likely to become victims of bullying with insecure-resistant children most likely to become the bully.</a:t>
            </a:r>
          </a:p>
          <a:p>
            <a:pPr algn="ctr"/>
            <a:r>
              <a:rPr lang="en-GB" sz="800" dirty="0">
                <a:solidFill>
                  <a:schemeClr val="tx1"/>
                </a:solidFill>
              </a:rPr>
              <a:t>Adult relationships – securely attached children are more likely to go on to have successful adult relationships and romantic relationships. Those who are insecure-resistant fall in love easily but suffer from jealousy and are more likely to get divorced. Insecure-avoidant adults tend to be fearful of intimacy.</a:t>
            </a:r>
          </a:p>
          <a:p>
            <a:pPr algn="ctr"/>
            <a:r>
              <a:rPr lang="en-GB" sz="800" dirty="0">
                <a:solidFill>
                  <a:schemeClr val="tx1"/>
                </a:solidFill>
              </a:rPr>
              <a:t>Parenting – as the IWM provides a model for future, people tend to base their parenting style on their IWM and so attachment type is passed through the generations.</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Standard questionnaires have been used to assess attachment style and bullying in 196 children aged 7-11 from London. This study confirmed that those rated as being securely attached were least likely to be involved in bullying, insecure-avoidant were most likely to be the victims of bullying and insecure-resistant were most likely to be the perpetrators of bullying.</a:t>
            </a:r>
          </a:p>
          <a:p>
            <a:pPr algn="ctr"/>
            <a:endParaRPr lang="en-GB" sz="700" dirty="0">
              <a:solidFill>
                <a:schemeClr val="tx1"/>
              </a:solidFill>
            </a:endParaRPr>
          </a:p>
          <a:p>
            <a:pPr algn="ctr"/>
            <a:r>
              <a:rPr lang="en-GB" sz="700" dirty="0" err="1">
                <a:solidFill>
                  <a:schemeClr val="tx1"/>
                </a:solidFill>
              </a:rPr>
              <a:t>Hazan</a:t>
            </a:r>
            <a:r>
              <a:rPr lang="en-GB" sz="700" dirty="0">
                <a:solidFill>
                  <a:schemeClr val="tx1"/>
                </a:solidFill>
              </a:rPr>
              <a:t> and Shaver’s study of 620 responses to the ‘love quiz’ found that insecure-avoidant respondents tended to reveal jealousy and fear of intimacy whilst securely attached were likely to experience good and long-lasting romantic relationships. This confirms that patterns of attachment behaviour are reflected in romantic relationships.</a:t>
            </a:r>
          </a:p>
          <a:p>
            <a:pPr algn="ctr"/>
            <a:endParaRPr lang="en-GB" sz="700" dirty="0">
              <a:solidFill>
                <a:schemeClr val="tx1"/>
              </a:solidFill>
            </a:endParaRPr>
          </a:p>
          <a:p>
            <a:pPr algn="ctr"/>
            <a:r>
              <a:rPr lang="en-GB" sz="700" dirty="0">
                <a:solidFill>
                  <a:schemeClr val="tx1"/>
                </a:solidFill>
              </a:rPr>
              <a:t>The idea of internal working models is testable because it predicts that patterns of attachment will be passed on from one generation to the next. Bailey et al. assessed 99 mothers with one year old babies on the quality of their attachment to their own mothers using a standard interview procedure. The researchers also assessed the attachment of the babies to the mothers by observation. It was found that the mothers who reported poor attachments to their own parents in the interviews were much more likely to have children classified as poor according to the observations. This supports the idea of an internal working model of attachment passing through the families.</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Whilst some studies such as Bailey show continuity between early attachment and adult relationships, not all research finds that this is the case e.g. Zimmerman found that there was little relationship between infant attachment type to parents and adolescent attachment type to parents. According to the IWM, the same attachment type should be shown casting doubt upon its existence.</a:t>
            </a:r>
          </a:p>
          <a:p>
            <a:pPr algn="ctr"/>
            <a:endParaRPr lang="en-GB" sz="400" dirty="0">
              <a:solidFill>
                <a:schemeClr val="tx1"/>
              </a:solidFill>
            </a:endParaRPr>
          </a:p>
          <a:p>
            <a:pPr algn="ctr"/>
            <a:r>
              <a:rPr lang="en-GB" sz="700" dirty="0">
                <a:solidFill>
                  <a:schemeClr val="tx1"/>
                </a:solidFill>
              </a:rPr>
              <a:t>Very few studies into the long-term links between infant attachments and adult attachments have not assessed infant attachments using the Strange Situation. Instead, they have used questionnaires or the adult attachment interview. These rely upon self-report techniques and are retrospective. This creates issues of validity as it relies upon people to be honest and realistic of their relationships as well as recalling accurately.</a:t>
            </a:r>
          </a:p>
          <a:p>
            <a:pPr algn="ctr"/>
            <a:endParaRPr lang="en-GB" sz="400" dirty="0">
              <a:solidFill>
                <a:schemeClr val="tx1"/>
              </a:solidFill>
            </a:endParaRPr>
          </a:p>
          <a:p>
            <a:pPr algn="ctr"/>
            <a:r>
              <a:rPr lang="en-GB" sz="700" dirty="0">
                <a:solidFill>
                  <a:schemeClr val="tx1"/>
                </a:solidFill>
              </a:rPr>
              <a:t>Just because there is an association between early attachment type and future adult relationships doesn’t mean that there is cause and effect. It could be that other factors such as the child’s temperament are involved (as investigated by </a:t>
            </a:r>
            <a:r>
              <a:rPr lang="en-GB" sz="700" dirty="0" err="1">
                <a:solidFill>
                  <a:schemeClr val="tx1"/>
                </a:solidFill>
              </a:rPr>
              <a:t>Kagan</a:t>
            </a:r>
            <a:r>
              <a:rPr lang="en-GB" sz="700" dirty="0">
                <a:solidFill>
                  <a:schemeClr val="tx1"/>
                </a:solidFill>
              </a:rPr>
              <a:t>), questioning Bowlby’s IWM theory.</a:t>
            </a:r>
          </a:p>
          <a:p>
            <a:pPr algn="ctr"/>
            <a:endParaRPr lang="en-GB" sz="400" dirty="0">
              <a:solidFill>
                <a:schemeClr val="tx1"/>
              </a:solidFill>
            </a:endParaRPr>
          </a:p>
          <a:p>
            <a:pPr algn="ctr"/>
            <a:r>
              <a:rPr lang="en-GB" sz="700" dirty="0">
                <a:solidFill>
                  <a:schemeClr val="tx1"/>
                </a:solidFill>
              </a:rPr>
              <a:t>The theory is deterministic and assumes that there is a pessimistic future for those who do not develop good attachments during infancy. It could instead be that people are at greater risk of future problems but the influence has been exaggerated by research.</a:t>
            </a:r>
          </a:p>
          <a:p>
            <a:pPr algn="ctr"/>
            <a:endParaRPr lang="en-GB" sz="400" dirty="0">
              <a:solidFill>
                <a:schemeClr val="tx1"/>
              </a:solidFill>
            </a:endParaRPr>
          </a:p>
          <a:p>
            <a:pPr algn="ctr"/>
            <a:r>
              <a:rPr lang="en-GB" sz="700" dirty="0">
                <a:solidFill>
                  <a:schemeClr val="tx1"/>
                </a:solidFill>
              </a:rPr>
              <a:t>The IWM is unconscious as we are not directly aware of its influence upon our development yet research has tended to focus on conscious understanding by using self-report measures of relationships. This means that any understanding of the IWM is indirect.</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1. </a:t>
            </a:r>
            <a:r>
              <a:rPr lang="en-GB" sz="600" b="1" dirty="0">
                <a:solidFill>
                  <a:schemeClr val="tx1"/>
                </a:solidFill>
              </a:rPr>
              <a:t>Statistical deviation </a:t>
            </a:r>
            <a:r>
              <a:rPr lang="en-GB" sz="600" dirty="0">
                <a:solidFill>
                  <a:schemeClr val="tx1"/>
                </a:solidFill>
              </a:rPr>
              <a:t>- This occurs when an individual has a less common characteristic, for example, being more depressed or less intelligence than the rest of the population. It can best be displayed using the normal distribution curve given that we know that statistically, 68% of the population will fall within 1 standard deviation above or below the mean and 95% will fall within 2 standard deviations of the mean. Falling outside of these figures would imply that the characteristic is uncommon and therefore, abnormal e.g. very high or very low IQ.</a:t>
            </a:r>
          </a:p>
          <a:p>
            <a:pPr algn="ctr"/>
            <a:r>
              <a:rPr lang="en-GB" sz="600" dirty="0">
                <a:solidFill>
                  <a:schemeClr val="tx1"/>
                </a:solidFill>
              </a:rPr>
              <a:t>2. </a:t>
            </a:r>
            <a:r>
              <a:rPr lang="en-GB" sz="600" b="1" dirty="0">
                <a:solidFill>
                  <a:schemeClr val="tx1"/>
                </a:solidFill>
              </a:rPr>
              <a:t>Deviation from social norms </a:t>
            </a:r>
            <a:r>
              <a:rPr lang="en-GB" sz="600" dirty="0">
                <a:solidFill>
                  <a:schemeClr val="tx1"/>
                </a:solidFill>
              </a:rPr>
              <a:t>– This concerns behaviour that is different from the accepted standards of behaviour within a community or society. An example is antisocial personality disorder (psychopathy). </a:t>
            </a:r>
          </a:p>
          <a:p>
            <a:pPr algn="ctr"/>
            <a:r>
              <a:rPr lang="en-GB" sz="600" dirty="0">
                <a:solidFill>
                  <a:schemeClr val="tx1"/>
                </a:solidFill>
              </a:rPr>
              <a:t>3. </a:t>
            </a:r>
            <a:r>
              <a:rPr lang="en-GB" sz="600" b="1" dirty="0">
                <a:solidFill>
                  <a:schemeClr val="tx1"/>
                </a:solidFill>
              </a:rPr>
              <a:t>Failure to function adequately </a:t>
            </a:r>
            <a:r>
              <a:rPr lang="en-GB" sz="600" dirty="0">
                <a:solidFill>
                  <a:schemeClr val="tx1"/>
                </a:solidFill>
              </a:rPr>
              <a:t>- This occurs when someone is unable to cope with the demands of day-to-day living i.e. they fail to function adequately. If an individual’s behaviour, mood or thinking affects 1) their well-being i.e. their ability to retain relationships and employment, 2) their safety e.g. maintaining basic standards of nutrition and hygiene, and 3) the safety of others, they are considered abnormal.  </a:t>
            </a:r>
            <a:r>
              <a:rPr lang="en-GB" sz="600" dirty="0" err="1">
                <a:solidFill>
                  <a:schemeClr val="tx1"/>
                </a:solidFill>
              </a:rPr>
              <a:t>Rosenhan</a:t>
            </a:r>
            <a:r>
              <a:rPr lang="en-GB" sz="600" dirty="0">
                <a:solidFill>
                  <a:schemeClr val="tx1"/>
                </a:solidFill>
              </a:rPr>
              <a:t> and Seligman proposed 7 criteria for failing to function e.g. irrationality and unpredictability. An example would be intellectual disability disorder. </a:t>
            </a:r>
          </a:p>
          <a:p>
            <a:pPr algn="ctr"/>
            <a:r>
              <a:rPr lang="en-GB" sz="600" dirty="0">
                <a:solidFill>
                  <a:schemeClr val="tx1"/>
                </a:solidFill>
              </a:rPr>
              <a:t>4. </a:t>
            </a:r>
            <a:r>
              <a:rPr lang="en-GB" sz="600" b="1" dirty="0">
                <a:solidFill>
                  <a:schemeClr val="tx1"/>
                </a:solidFill>
              </a:rPr>
              <a:t>Deviation from ideal mental health </a:t>
            </a:r>
            <a:r>
              <a:rPr lang="en-GB" sz="600" dirty="0">
                <a:solidFill>
                  <a:schemeClr val="tx1"/>
                </a:solidFill>
              </a:rPr>
              <a:t>- This occurs when someone does not meet a set of criteria for good mental health. This means that it considers what is ‘normal’ and then identifies people who deviate from this ideal. Marie </a:t>
            </a:r>
            <a:r>
              <a:rPr lang="en-GB" sz="600" dirty="0" err="1">
                <a:solidFill>
                  <a:schemeClr val="tx1"/>
                </a:solidFill>
              </a:rPr>
              <a:t>Jahoda</a:t>
            </a:r>
            <a:r>
              <a:rPr lang="en-GB" sz="600" dirty="0">
                <a:solidFill>
                  <a:schemeClr val="tx1"/>
                </a:solidFill>
              </a:rPr>
              <a:t> suggested that we have good mental health if we meet criteria such as no symptoms of distress, we are rational, cope with stress, have high self-esteem and have a realistic view of the world.</a:t>
            </a:r>
          </a:p>
        </p:txBody>
      </p:sp>
      <p:sp>
        <p:nvSpPr>
          <p:cNvPr id="20" name="Rectangle 19"/>
          <p:cNvSpPr/>
          <p:nvPr/>
        </p:nvSpPr>
        <p:spPr>
          <a:xfrm>
            <a:off x="8366976" y="566671"/>
            <a:ext cx="3786389" cy="1893193"/>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BEHAVIOURAL</a:t>
            </a:r>
          </a:p>
          <a:p>
            <a:pPr algn="ctr"/>
            <a:r>
              <a:rPr lang="en-GB" sz="800" b="1" dirty="0">
                <a:solidFill>
                  <a:schemeClr val="tx1"/>
                </a:solidFill>
              </a:rPr>
              <a:t>Panic:</a:t>
            </a:r>
            <a:r>
              <a:rPr lang="en-GB" sz="800" dirty="0">
                <a:solidFill>
                  <a:schemeClr val="tx1"/>
                </a:solidFill>
              </a:rPr>
              <a:t> A phobic person may panic in response to the presence of the phobic stimulus. Panic may involve a range of behaviours including crying, screaming or running away. Children may react slightly differently e.g. by freezing, climbing or having a tantrum.</a:t>
            </a:r>
          </a:p>
          <a:p>
            <a:pPr algn="ctr"/>
            <a:r>
              <a:rPr lang="en-GB" sz="800" b="1" dirty="0">
                <a:solidFill>
                  <a:schemeClr val="tx1"/>
                </a:solidFill>
              </a:rPr>
              <a:t>Avoidance:</a:t>
            </a:r>
            <a:r>
              <a:rPr lang="en-GB" sz="800" dirty="0">
                <a:solidFill>
                  <a:schemeClr val="tx1"/>
                </a:solidFill>
              </a:rPr>
              <a:t> Unless the sufferer is making a conscious effort to face their fear they tend to go to a lot of effort to avoid coming into contact with the phobic stimulus. This can make it hard to go about everyday life. E.g. somebody with a phobia of public toilets may have to reduce the amount of time that they spend outside the home in relation to the time they can last without a toilet. This could interfere with work, education and social life.</a:t>
            </a:r>
          </a:p>
          <a:p>
            <a:pPr algn="ctr"/>
            <a:r>
              <a:rPr lang="en-GB" sz="800" b="1" dirty="0">
                <a:solidFill>
                  <a:schemeClr val="tx1"/>
                </a:solidFill>
              </a:rPr>
              <a:t>Endurance:</a:t>
            </a:r>
            <a:r>
              <a:rPr lang="en-GB" sz="800" dirty="0">
                <a:solidFill>
                  <a:schemeClr val="tx1"/>
                </a:solidFill>
              </a:rPr>
              <a:t>  The alternative to avoidance is endurance in which a sufferer remains in the presence of the phobic stimulus but continues to experience high levels of anxiety. This may be unavoidable in some situation e.g. a person who has a phobia of flying.</a:t>
            </a:r>
          </a:p>
        </p:txBody>
      </p:sp>
      <p:sp>
        <p:nvSpPr>
          <p:cNvPr id="21" name="Rectangle 20"/>
          <p:cNvSpPr/>
          <p:nvPr/>
        </p:nvSpPr>
        <p:spPr>
          <a:xfrm>
            <a:off x="4196366" y="2369713"/>
            <a:ext cx="3786389" cy="1442434"/>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Statistical deviation has real-world application in the diagnosis of intellectual disability disorder. All mental disorders actually include some form of measurement of their severity against statistical norms so is a useful form of assessment.</a:t>
            </a:r>
          </a:p>
          <a:p>
            <a:pPr algn="ctr"/>
            <a:endParaRPr lang="en-GB" sz="700" dirty="0">
              <a:solidFill>
                <a:schemeClr val="tx1"/>
              </a:solidFill>
            </a:endParaRPr>
          </a:p>
          <a:p>
            <a:pPr algn="ctr"/>
            <a:r>
              <a:rPr lang="en-GB" sz="700" dirty="0">
                <a:solidFill>
                  <a:schemeClr val="tx1"/>
                </a:solidFill>
              </a:rPr>
              <a:t>Deviation from social norms has real-world application in the diagnosis of APD.</a:t>
            </a:r>
          </a:p>
          <a:p>
            <a:pPr algn="ctr"/>
            <a:endParaRPr lang="en-GB" sz="700" dirty="0">
              <a:solidFill>
                <a:schemeClr val="tx1"/>
              </a:solidFill>
            </a:endParaRPr>
          </a:p>
          <a:p>
            <a:pPr algn="ctr"/>
            <a:r>
              <a:rPr lang="en-GB" sz="700" dirty="0">
                <a:solidFill>
                  <a:schemeClr val="tx1"/>
                </a:solidFill>
              </a:rPr>
              <a:t>Failure to function adequately attempts to include the subjective experience of the individual e.g. it captures the experience of many people who need help.</a:t>
            </a:r>
          </a:p>
          <a:p>
            <a:pPr algn="ctr"/>
            <a:endParaRPr lang="en-GB" sz="700" dirty="0">
              <a:solidFill>
                <a:schemeClr val="tx1"/>
              </a:solidFill>
            </a:endParaRPr>
          </a:p>
          <a:p>
            <a:pPr algn="ctr"/>
            <a:r>
              <a:rPr lang="en-GB" sz="700" dirty="0">
                <a:solidFill>
                  <a:schemeClr val="tx1"/>
                </a:solidFill>
              </a:rPr>
              <a:t>Deviation from ideal mental health is a very comprehensive definition of abnormality in that it covers a very broad range of criteria for mental health. The list provided by </a:t>
            </a:r>
            <a:r>
              <a:rPr lang="en-GB" sz="700" dirty="0" err="1">
                <a:solidFill>
                  <a:schemeClr val="tx1"/>
                </a:solidFill>
              </a:rPr>
              <a:t>Jahoda</a:t>
            </a:r>
            <a:r>
              <a:rPr lang="en-GB" sz="700" dirty="0">
                <a:solidFill>
                  <a:schemeClr val="tx1"/>
                </a:solidFill>
              </a:rPr>
              <a:t> is a good tool for thinking about mental health.</a:t>
            </a:r>
          </a:p>
        </p:txBody>
      </p:sp>
      <p:sp>
        <p:nvSpPr>
          <p:cNvPr id="22" name="Rectangle 21"/>
          <p:cNvSpPr/>
          <p:nvPr/>
        </p:nvSpPr>
        <p:spPr>
          <a:xfrm>
            <a:off x="8366976" y="2459864"/>
            <a:ext cx="3786389" cy="2125015"/>
          </a:xfrm>
          <a:prstGeom prst="rect">
            <a:avLst/>
          </a:prstGeom>
          <a:solidFill>
            <a:srgbClr val="FF6600">
              <a:alpha val="25098"/>
            </a:srgb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EMOTIONAL</a:t>
            </a:r>
          </a:p>
          <a:p>
            <a:pPr algn="ctr"/>
            <a:r>
              <a:rPr lang="en-GB" sz="900" b="1" dirty="0">
                <a:solidFill>
                  <a:schemeClr val="tx1"/>
                </a:solidFill>
              </a:rPr>
              <a:t>Anxiety:</a:t>
            </a:r>
            <a:r>
              <a:rPr lang="en-GB" sz="900" dirty="0">
                <a:solidFill>
                  <a:schemeClr val="tx1"/>
                </a:solidFill>
              </a:rPr>
              <a:t> Phobias are classed as anxiety disorders. By definition, they involve an emotional response of anxiety and fear. Anxiety is an unpleasant state of high arousal. This prevents the sufferer relaxing and makes it very difficult to experience any positive emotion. Anxiety can be long term. Fear is the immediate and extremely unpleasant response we experience when we encounter or think about the phobic stimulus. </a:t>
            </a:r>
          </a:p>
          <a:p>
            <a:pPr algn="ctr"/>
            <a:r>
              <a:rPr lang="en-GB" sz="900" dirty="0">
                <a:solidFill>
                  <a:schemeClr val="tx1"/>
                </a:solidFill>
              </a:rPr>
              <a:t>For example, anxiety increases when entering a place associated with spiders e.g. a garden shed. This anxiety is a general response to the situation. When the sufferer actually sees a spider, they experience fear and a very strong emotional response to the spider itself.</a:t>
            </a:r>
          </a:p>
          <a:p>
            <a:pPr algn="ctr"/>
            <a:r>
              <a:rPr lang="en-GB" sz="900" b="1" dirty="0">
                <a:solidFill>
                  <a:schemeClr val="tx1"/>
                </a:solidFill>
              </a:rPr>
              <a:t>Emotional responses as unreasonable:</a:t>
            </a:r>
            <a:r>
              <a:rPr lang="en-GB" sz="900" dirty="0">
                <a:solidFill>
                  <a:schemeClr val="tx1"/>
                </a:solidFill>
              </a:rPr>
              <a:t> The emotional responses we experience in relation to phobic stimuli go beyond what is reasonable. For example, the fear of a tiny spider that is harmless is wildly disproportionate to the danger posed by any spider that causes harm.</a:t>
            </a:r>
          </a:p>
        </p:txBody>
      </p:sp>
      <p:sp>
        <p:nvSpPr>
          <p:cNvPr id="23" name="Rectangle 22"/>
          <p:cNvSpPr/>
          <p:nvPr/>
        </p:nvSpPr>
        <p:spPr>
          <a:xfrm>
            <a:off x="4196366" y="3812147"/>
            <a:ext cx="3786389" cy="2966435"/>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Statistical deviation doesn’t always mean that there are negative traits. For example, having a very high IQ may be statistically abnormal but it is not an undesirable trait to possess and would not require treatment. To the contrary, it would be a desirable trait to possess. Deviation from social norms takes this into account but statistical deviation doesn’t. This means that statistical deviation would never be used alone to make a diagnosis.</a:t>
            </a:r>
          </a:p>
          <a:p>
            <a:pPr algn="ctr"/>
            <a:endParaRPr lang="en-GB" sz="400" dirty="0">
              <a:solidFill>
                <a:schemeClr val="tx1"/>
              </a:solidFill>
            </a:endParaRPr>
          </a:p>
          <a:p>
            <a:pPr algn="ctr"/>
            <a:r>
              <a:rPr lang="en-GB" sz="600" dirty="0">
                <a:solidFill>
                  <a:schemeClr val="tx1"/>
                </a:solidFill>
              </a:rPr>
              <a:t>The use of labels of abnormality can have a negative effect. For example, someone with a statistically low IQ may actually be capable of work so would not need a diagnosis of intellectual disability. Labelling them as such may actually have a detrimental effect on how they view themselves.</a:t>
            </a:r>
          </a:p>
          <a:p>
            <a:pPr algn="ctr"/>
            <a:endParaRPr lang="en-GB" sz="400" dirty="0">
              <a:solidFill>
                <a:schemeClr val="tx1"/>
              </a:solidFill>
            </a:endParaRPr>
          </a:p>
          <a:p>
            <a:pPr algn="ctr"/>
            <a:r>
              <a:rPr lang="en-GB" sz="600" dirty="0">
                <a:solidFill>
                  <a:schemeClr val="tx1"/>
                </a:solidFill>
              </a:rPr>
              <a:t>Deviation from social norms is never the sole reason for defining abnormality. Quite often, it will be used alongside other definitions such as failure to function adequately.</a:t>
            </a:r>
          </a:p>
          <a:p>
            <a:pPr algn="ctr"/>
            <a:endParaRPr lang="en-GB" sz="400" dirty="0">
              <a:solidFill>
                <a:schemeClr val="tx1"/>
              </a:solidFill>
            </a:endParaRPr>
          </a:p>
          <a:p>
            <a:pPr algn="ctr"/>
            <a:r>
              <a:rPr lang="en-GB" sz="600" dirty="0">
                <a:solidFill>
                  <a:schemeClr val="tx1"/>
                </a:solidFill>
              </a:rPr>
              <a:t>Deviation from social norms suffers from cultural relativism because social norms are actually specific to the culture that we live in and will therefore be different for each generation and each culture. This makes a universal definition difficult to achieve and creates problems for people from one culture living with another cultural group e.g. homosexuality is viewed as abnormal in some cultures but not others. </a:t>
            </a:r>
          </a:p>
          <a:p>
            <a:pPr algn="ctr"/>
            <a:endParaRPr lang="en-GB" sz="400" dirty="0">
              <a:solidFill>
                <a:schemeClr val="tx1"/>
              </a:solidFill>
            </a:endParaRPr>
          </a:p>
          <a:p>
            <a:pPr algn="ctr"/>
            <a:r>
              <a:rPr lang="en-GB" sz="600" dirty="0">
                <a:solidFill>
                  <a:schemeClr val="tx1"/>
                </a:solidFill>
              </a:rPr>
              <a:t>Deviation from social norms can lead to human rights abuses if there is too much reliance upon social norms to understand abnormality.</a:t>
            </a:r>
          </a:p>
          <a:p>
            <a:pPr algn="ctr"/>
            <a:endParaRPr lang="en-GB" sz="400" dirty="0">
              <a:solidFill>
                <a:schemeClr val="tx1"/>
              </a:solidFill>
            </a:endParaRPr>
          </a:p>
          <a:p>
            <a:pPr algn="ctr"/>
            <a:r>
              <a:rPr lang="en-GB" sz="600" dirty="0">
                <a:solidFill>
                  <a:schemeClr val="tx1"/>
                </a:solidFill>
              </a:rPr>
              <a:t>Failure to function adequately could also be examples of how someone is deviating from social norms. Certain behaviours such as religion which could be viewed as irrational may limit personal freedom and discriminate against minority groups.</a:t>
            </a:r>
          </a:p>
          <a:p>
            <a:pPr algn="ctr"/>
            <a:endParaRPr lang="en-GB" sz="400" dirty="0">
              <a:solidFill>
                <a:schemeClr val="tx1"/>
              </a:solidFill>
            </a:endParaRPr>
          </a:p>
          <a:p>
            <a:pPr algn="ctr"/>
            <a:r>
              <a:rPr lang="en-GB" sz="600" dirty="0">
                <a:solidFill>
                  <a:schemeClr val="tx1"/>
                </a:solidFill>
              </a:rPr>
              <a:t>The decision as to whether or not someone is failing to function adequately and judge whether a patient is distressed or distressing is subjective and based upon the psychiatrist’s judgement.</a:t>
            </a:r>
          </a:p>
          <a:p>
            <a:pPr algn="ctr"/>
            <a:endParaRPr lang="en-GB" sz="400" dirty="0">
              <a:solidFill>
                <a:schemeClr val="tx1"/>
              </a:solidFill>
            </a:endParaRPr>
          </a:p>
          <a:p>
            <a:pPr algn="ctr"/>
            <a:r>
              <a:rPr lang="en-GB" sz="600" dirty="0">
                <a:solidFill>
                  <a:schemeClr val="tx1"/>
                </a:solidFill>
              </a:rPr>
              <a:t>Deviation from mental health suffers from cultural relativism in that some of </a:t>
            </a:r>
            <a:r>
              <a:rPr lang="en-GB" sz="600" dirty="0" err="1">
                <a:solidFill>
                  <a:schemeClr val="tx1"/>
                </a:solidFill>
              </a:rPr>
              <a:t>Jahoda’s</a:t>
            </a:r>
            <a:r>
              <a:rPr lang="en-GB" sz="600" dirty="0">
                <a:solidFill>
                  <a:schemeClr val="tx1"/>
                </a:solidFill>
              </a:rPr>
              <a:t> classifications are culture bound and specific to individualistic cultures in Europe and North America e.g. independence from others and self-actualising.</a:t>
            </a:r>
          </a:p>
          <a:p>
            <a:pPr algn="ctr"/>
            <a:endParaRPr lang="en-GB" sz="400" dirty="0">
              <a:solidFill>
                <a:schemeClr val="tx1"/>
              </a:solidFill>
            </a:endParaRPr>
          </a:p>
          <a:p>
            <a:pPr algn="ctr"/>
            <a:r>
              <a:rPr lang="en-GB" sz="600" dirty="0" err="1">
                <a:solidFill>
                  <a:schemeClr val="tx1"/>
                </a:solidFill>
              </a:rPr>
              <a:t>Jahoda’s</a:t>
            </a:r>
            <a:r>
              <a:rPr lang="en-GB" sz="600" dirty="0">
                <a:solidFill>
                  <a:schemeClr val="tx1"/>
                </a:solidFill>
              </a:rPr>
              <a:t> criteria for mental health sets unrealistically high standards and few would be able to achieve and sustain all of the criteria all of the time which means that the majority of people could be considered abnormal (at least at some point). This makes it hard to consider who might need treatment against their will.</a:t>
            </a:r>
          </a:p>
        </p:txBody>
      </p:sp>
      <p:sp>
        <p:nvSpPr>
          <p:cNvPr id="24" name="Rectangle 23"/>
          <p:cNvSpPr/>
          <p:nvPr/>
        </p:nvSpPr>
        <p:spPr>
          <a:xfrm>
            <a:off x="8366976" y="4584879"/>
            <a:ext cx="3786389" cy="2193702"/>
          </a:xfrm>
          <a:prstGeom prst="rect">
            <a:avLst/>
          </a:prstGeom>
          <a:solidFill>
            <a:srgbClr val="FF66CC">
              <a:alpha val="25098"/>
            </a:srgbClr>
          </a:solidFill>
          <a:ln>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COGNITIVE</a:t>
            </a:r>
          </a:p>
          <a:p>
            <a:pPr algn="ctr"/>
            <a:r>
              <a:rPr lang="en-GB" sz="900" b="1" dirty="0">
                <a:solidFill>
                  <a:schemeClr val="tx1"/>
                </a:solidFill>
              </a:rPr>
              <a:t>Selective attention to the phobic stimulus: </a:t>
            </a:r>
            <a:r>
              <a:rPr lang="en-GB" sz="900" dirty="0">
                <a:solidFill>
                  <a:schemeClr val="tx1"/>
                </a:solidFill>
              </a:rPr>
              <a:t>If a sufferer can see the phobic stimulus it is hard to look away from it. Keeping our attention on a dangerous threat is beneficial as it gives us the best opportunity to react to the threat but it is not beneficial when the fear is irrational. For example, a failure to concentrate at work if there is a man with a beard in the room for somebody suffering from </a:t>
            </a:r>
            <a:r>
              <a:rPr lang="en-GB" sz="900" dirty="0" err="1">
                <a:solidFill>
                  <a:schemeClr val="tx1"/>
                </a:solidFill>
              </a:rPr>
              <a:t>pogonophobia</a:t>
            </a:r>
            <a:r>
              <a:rPr lang="en-GB" sz="900" dirty="0">
                <a:solidFill>
                  <a:schemeClr val="tx1"/>
                </a:solidFill>
              </a:rPr>
              <a:t>.</a:t>
            </a:r>
          </a:p>
          <a:p>
            <a:pPr algn="ctr"/>
            <a:r>
              <a:rPr lang="en-GB" sz="900" b="1" dirty="0">
                <a:solidFill>
                  <a:schemeClr val="tx1"/>
                </a:solidFill>
              </a:rPr>
              <a:t>Irrational beliefs:</a:t>
            </a:r>
            <a:r>
              <a:rPr lang="en-GB" sz="900" dirty="0">
                <a:solidFill>
                  <a:schemeClr val="tx1"/>
                </a:solidFill>
              </a:rPr>
              <a:t> A phobic may hold irrational beliefs in relation to phobic stimuli e.g. social phobias can involve beliefs like "I must always sound intelligent" or "if I blush, people will think I'm weak". This kind of belief adds pressure to the sufferer to perform well in social situations.</a:t>
            </a:r>
          </a:p>
          <a:p>
            <a:pPr algn="ctr"/>
            <a:r>
              <a:rPr lang="en-GB" sz="900" b="1" dirty="0">
                <a:solidFill>
                  <a:schemeClr val="tx1"/>
                </a:solidFill>
              </a:rPr>
              <a:t>Cognitive distortions: </a:t>
            </a:r>
            <a:r>
              <a:rPr lang="en-GB" sz="900" dirty="0">
                <a:solidFill>
                  <a:schemeClr val="tx1"/>
                </a:solidFill>
              </a:rPr>
              <a:t>The </a:t>
            </a:r>
            <a:r>
              <a:rPr lang="en-GB" sz="900" dirty="0" err="1">
                <a:solidFill>
                  <a:schemeClr val="tx1"/>
                </a:solidFill>
              </a:rPr>
              <a:t>phobic's</a:t>
            </a:r>
            <a:r>
              <a:rPr lang="en-GB" sz="900" dirty="0">
                <a:solidFill>
                  <a:schemeClr val="tx1"/>
                </a:solidFill>
              </a:rPr>
              <a:t> perceptions of the phobic stimulus may be distorted. So, for example, somebody with a fear of snakes may see them as alien and aggressive looking.</a:t>
            </a:r>
          </a:p>
        </p:txBody>
      </p:sp>
    </p:spTree>
    <p:extLst>
      <p:ext uri="{BB962C8B-B14F-4D97-AF65-F5344CB8AC3E}">
        <p14:creationId xmlns:p14="http://schemas.microsoft.com/office/powerpoint/2010/main" val="566029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CHARACTERISTICS OF DEPRESSION</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CHARACTERISTICS OF OCD</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BEHAVIOURAL EXPLANATIONS FOR PHOBIAS</a:t>
            </a:r>
          </a:p>
        </p:txBody>
      </p:sp>
      <p:sp>
        <p:nvSpPr>
          <p:cNvPr id="16" name="Rectangle 15"/>
          <p:cNvSpPr/>
          <p:nvPr/>
        </p:nvSpPr>
        <p:spPr>
          <a:xfrm>
            <a:off x="41479" y="566672"/>
            <a:ext cx="3786389" cy="1983340"/>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50" b="1" dirty="0">
                <a:solidFill>
                  <a:schemeClr val="tx1"/>
                </a:solidFill>
              </a:rPr>
              <a:t>BEHAVIOURAL</a:t>
            </a:r>
          </a:p>
          <a:p>
            <a:pPr algn="ctr"/>
            <a:r>
              <a:rPr lang="en-GB" sz="750" b="1" dirty="0">
                <a:solidFill>
                  <a:schemeClr val="tx1"/>
                </a:solidFill>
              </a:rPr>
              <a:t>Activity levels</a:t>
            </a:r>
            <a:r>
              <a:rPr lang="en-GB" sz="750" dirty="0">
                <a:solidFill>
                  <a:schemeClr val="tx1"/>
                </a:solidFill>
              </a:rPr>
              <a:t>: Typically, sufferers of depression have reduced levels of energy making them lethargic. This has a knock-on effect with sufferers tending to withdraw from work, education and social life. In extreme cases, it can be so severe that the person cannot get out of bed. In some cases, depression can lead to the opposite effect known as psychomotor agitation. Agitated individuals struggle to relax and may end up pacing up and down a room.</a:t>
            </a:r>
          </a:p>
          <a:p>
            <a:pPr algn="ctr"/>
            <a:r>
              <a:rPr lang="en-GB" sz="750" b="1" dirty="0">
                <a:solidFill>
                  <a:schemeClr val="tx1"/>
                </a:solidFill>
              </a:rPr>
              <a:t>Disruption to sleep and eating behaviour</a:t>
            </a:r>
            <a:r>
              <a:rPr lang="en-GB" sz="750" dirty="0">
                <a:solidFill>
                  <a:schemeClr val="tx1"/>
                </a:solidFill>
              </a:rPr>
              <a:t>: Depression is associated with changes to sleeping behaviour. Sufferers may experience reduced sleep (insomnia), particularly premature waking or an increased need for sleep (hypersomnia). Similarly, appetite and eating may increase or decrease, leading to weight gain or loss (usually taken as being gain or loss of 5% of their body weight).</a:t>
            </a:r>
          </a:p>
          <a:p>
            <a:pPr algn="ctr"/>
            <a:r>
              <a:rPr lang="en-GB" sz="750" b="1" dirty="0">
                <a:solidFill>
                  <a:schemeClr val="tx1"/>
                </a:solidFill>
              </a:rPr>
              <a:t>Aggression and self-harm</a:t>
            </a:r>
            <a:r>
              <a:rPr lang="en-GB" sz="750" dirty="0">
                <a:solidFill>
                  <a:schemeClr val="tx1"/>
                </a:solidFill>
              </a:rPr>
              <a:t>: Sufferers of depression are often irritable, and in some cases, they can become verbally or physically aggressive. This can have serious knock-on effects on a number of aspects of their life e.g. by ending a relationship or quitting a job. Depression can also lead to physical aggression directed against the self. This includes self-harm, often in the form of cutting or suicide attempts.</a:t>
            </a:r>
          </a:p>
        </p:txBody>
      </p:sp>
      <p:sp>
        <p:nvSpPr>
          <p:cNvPr id="17" name="Rectangle 16"/>
          <p:cNvSpPr/>
          <p:nvPr/>
        </p:nvSpPr>
        <p:spPr>
          <a:xfrm>
            <a:off x="41478" y="2550012"/>
            <a:ext cx="3786389" cy="2112140"/>
          </a:xfrm>
          <a:prstGeom prst="rect">
            <a:avLst/>
          </a:prstGeom>
          <a:solidFill>
            <a:srgbClr val="FF6600">
              <a:alpha val="25098"/>
            </a:srgb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50" b="1" dirty="0">
                <a:solidFill>
                  <a:schemeClr val="tx1"/>
                </a:solidFill>
              </a:rPr>
              <a:t>EMOTIONAL</a:t>
            </a:r>
          </a:p>
          <a:p>
            <a:pPr algn="ctr"/>
            <a:r>
              <a:rPr lang="en-GB" sz="950" b="1" dirty="0">
                <a:solidFill>
                  <a:schemeClr val="tx1"/>
                </a:solidFill>
              </a:rPr>
              <a:t>Lowered mood</a:t>
            </a:r>
            <a:r>
              <a:rPr lang="en-GB" sz="950" dirty="0">
                <a:solidFill>
                  <a:schemeClr val="tx1"/>
                </a:solidFill>
              </a:rPr>
              <a:t>: Depression leads to a lowered mood and feeling of sadness. It also goes beyond this with depressed patients often describing themselves as ‘worthless’ and ‘empty’. Sufferers tend to experience more negative emotions and fewer positive ones during periods of depression</a:t>
            </a:r>
          </a:p>
          <a:p>
            <a:pPr algn="ctr"/>
            <a:r>
              <a:rPr lang="en-GB" sz="950" b="1" dirty="0">
                <a:solidFill>
                  <a:schemeClr val="tx1"/>
                </a:solidFill>
              </a:rPr>
              <a:t>Anger</a:t>
            </a:r>
            <a:r>
              <a:rPr lang="en-GB" sz="950" dirty="0">
                <a:solidFill>
                  <a:schemeClr val="tx1"/>
                </a:solidFill>
              </a:rPr>
              <a:t>: Sufferers of depression also frequently experience anger, sometimes extreme anger. This can be directed at the self or others. On occasions, such emotions lead to aggressive or self-harming behaviour.</a:t>
            </a:r>
          </a:p>
          <a:p>
            <a:pPr algn="ctr"/>
            <a:r>
              <a:rPr lang="en-GB" sz="950" b="1" dirty="0">
                <a:solidFill>
                  <a:schemeClr val="tx1"/>
                </a:solidFill>
              </a:rPr>
              <a:t>Lowered self-esteem</a:t>
            </a:r>
            <a:r>
              <a:rPr lang="en-GB" sz="950" dirty="0">
                <a:solidFill>
                  <a:schemeClr val="tx1"/>
                </a:solidFill>
              </a:rPr>
              <a:t>: Sufferers of depression tend to report lower self-esteem i.e. they like themselves less than usual. This can be quite extreme with some sufferers experiencing a sense of self-loathing i.e. hating themselves.</a:t>
            </a:r>
          </a:p>
        </p:txBody>
      </p:sp>
      <p:sp>
        <p:nvSpPr>
          <p:cNvPr id="18" name="Rectangle 17"/>
          <p:cNvSpPr/>
          <p:nvPr/>
        </p:nvSpPr>
        <p:spPr>
          <a:xfrm>
            <a:off x="41479" y="4662152"/>
            <a:ext cx="3786389" cy="2116429"/>
          </a:xfrm>
          <a:prstGeom prst="rect">
            <a:avLst/>
          </a:prstGeom>
          <a:solidFill>
            <a:srgbClr val="FF66CC">
              <a:alpha val="25098"/>
            </a:srgbClr>
          </a:solidFill>
          <a:ln>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b="1" dirty="0">
                <a:solidFill>
                  <a:schemeClr val="tx1"/>
                </a:solidFill>
              </a:rPr>
              <a:t>COGNITIVE</a:t>
            </a:r>
          </a:p>
          <a:p>
            <a:pPr algn="ctr"/>
            <a:r>
              <a:rPr lang="en-GB" sz="800" b="1" dirty="0">
                <a:solidFill>
                  <a:schemeClr val="tx1"/>
                </a:solidFill>
              </a:rPr>
              <a:t>Poor concentration</a:t>
            </a:r>
            <a:r>
              <a:rPr lang="en-GB" sz="800" dirty="0">
                <a:solidFill>
                  <a:schemeClr val="tx1"/>
                </a:solidFill>
              </a:rPr>
              <a:t>: People suffering from depression or who have suffered depression tend to process information quite differently from the ‘normal’ ways that people without depression think. The sufferer may find themselves unable to stick with a task as they normally would. They may also find it harder to make decisions that they would normally find straightforward. This is likely to interfere with the individual’s work.</a:t>
            </a:r>
          </a:p>
          <a:p>
            <a:pPr algn="ctr"/>
            <a:r>
              <a:rPr lang="en-GB" sz="800" b="1" dirty="0">
                <a:solidFill>
                  <a:schemeClr val="tx1"/>
                </a:solidFill>
              </a:rPr>
              <a:t>Attending to and dwelling on the negative</a:t>
            </a:r>
            <a:r>
              <a:rPr lang="en-GB" sz="800" dirty="0">
                <a:solidFill>
                  <a:schemeClr val="tx1"/>
                </a:solidFill>
              </a:rPr>
              <a:t>: When suffering a depressive episode, people are inclined to pay more attention to negative aspects of a situation and ignore the positives, adopting a more pessimistic and glass-half-empty stance. Sufferers also have a bias towards recalling unhappy events rather than happy ones unlike non-depressed people who focus on happier events.</a:t>
            </a:r>
          </a:p>
          <a:p>
            <a:pPr algn="ctr"/>
            <a:r>
              <a:rPr lang="en-GB" sz="800" b="1" dirty="0">
                <a:solidFill>
                  <a:schemeClr val="tx1"/>
                </a:solidFill>
              </a:rPr>
              <a:t>Absolutist thinking</a:t>
            </a:r>
            <a:r>
              <a:rPr lang="en-GB" sz="800" dirty="0">
                <a:solidFill>
                  <a:schemeClr val="tx1"/>
                </a:solidFill>
              </a:rPr>
              <a:t>: Most situations are not all good or all bad, but when a sufferer is depressed they tend to think in these terms. They sometimes call this ‘black and white thinking’. This means that when a situation is unfortunate, they tend to see it as an absolute disaster.</a:t>
            </a:r>
          </a:p>
        </p:txBody>
      </p:sp>
      <p:sp>
        <p:nvSpPr>
          <p:cNvPr id="19" name="Rectangle 18"/>
          <p:cNvSpPr/>
          <p:nvPr/>
        </p:nvSpPr>
        <p:spPr>
          <a:xfrm>
            <a:off x="4196366" y="566671"/>
            <a:ext cx="3786389" cy="1983341"/>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50" b="1" dirty="0">
                <a:solidFill>
                  <a:schemeClr val="tx1"/>
                </a:solidFill>
              </a:rPr>
              <a:t>BEHAVIOURAL</a:t>
            </a:r>
          </a:p>
          <a:p>
            <a:pPr algn="ctr"/>
            <a:r>
              <a:rPr lang="en-GB" sz="650" dirty="0">
                <a:solidFill>
                  <a:schemeClr val="tx1"/>
                </a:solidFill>
              </a:rPr>
              <a:t>The behavioural component of OCD is compulsive behaviour. There are two elements to compulsive behaviours:</a:t>
            </a:r>
          </a:p>
          <a:p>
            <a:pPr algn="ctr"/>
            <a:r>
              <a:rPr lang="en-GB" sz="650" dirty="0">
                <a:solidFill>
                  <a:schemeClr val="tx1"/>
                </a:solidFill>
              </a:rPr>
              <a:t>1. </a:t>
            </a:r>
            <a:r>
              <a:rPr lang="en-GB" sz="650" b="1" dirty="0">
                <a:solidFill>
                  <a:schemeClr val="tx1"/>
                </a:solidFill>
              </a:rPr>
              <a:t>Compulsions are repetitive</a:t>
            </a:r>
            <a:r>
              <a:rPr lang="en-GB" sz="650" dirty="0">
                <a:solidFill>
                  <a:schemeClr val="tx1"/>
                </a:solidFill>
              </a:rPr>
              <a:t>. Typically sufferers of OCD feel compelled to repeat the behaviour. A common example is hand washing. Other common compulsive repetitions include counting, praying and tidying/ordering groups of objects such as CD collections (for those who have them) or containers in a food cupboard.</a:t>
            </a:r>
          </a:p>
          <a:p>
            <a:pPr algn="ctr"/>
            <a:endParaRPr lang="en-GB" sz="600" dirty="0">
              <a:solidFill>
                <a:schemeClr val="tx1"/>
              </a:solidFill>
            </a:endParaRPr>
          </a:p>
          <a:p>
            <a:pPr algn="ctr"/>
            <a:r>
              <a:rPr lang="en-GB" sz="650" dirty="0">
                <a:solidFill>
                  <a:schemeClr val="tx1"/>
                </a:solidFill>
              </a:rPr>
              <a:t>2. </a:t>
            </a:r>
            <a:r>
              <a:rPr lang="en-GB" sz="650" b="1" dirty="0">
                <a:solidFill>
                  <a:schemeClr val="tx1"/>
                </a:solidFill>
              </a:rPr>
              <a:t>Compulsions reduce anxiety</a:t>
            </a:r>
            <a:r>
              <a:rPr lang="en-GB" sz="650" dirty="0">
                <a:solidFill>
                  <a:schemeClr val="tx1"/>
                </a:solidFill>
              </a:rPr>
              <a:t>. Around 10% of sufferers of OCD show compulsive behaviour alone - they have no obsessions, just a general sense of irrational anxiety. However, for the vast majority, compulsive behaviours are performed in an attempt to manage the anxiety produced by obsessions. For example, compulsive hand washing is carried out as a response to an obsessive fear of germs. Compulsive checking, for example that the door is locked or a gas appliances switched off, is in response to the obsessive thought that it might have been left unsecured.</a:t>
            </a:r>
          </a:p>
          <a:p>
            <a:pPr algn="ctr"/>
            <a:endParaRPr lang="en-GB" sz="500" dirty="0">
              <a:solidFill>
                <a:schemeClr val="tx1"/>
              </a:solidFill>
            </a:endParaRPr>
          </a:p>
          <a:p>
            <a:pPr algn="ctr"/>
            <a:r>
              <a:rPr lang="en-GB" sz="650" b="1" dirty="0">
                <a:solidFill>
                  <a:schemeClr val="tx1"/>
                </a:solidFill>
              </a:rPr>
              <a:t>Avoidance</a:t>
            </a:r>
            <a:r>
              <a:rPr lang="en-GB" sz="650" dirty="0">
                <a:solidFill>
                  <a:schemeClr val="tx1"/>
                </a:solidFill>
              </a:rPr>
              <a:t>: The behaviour of OCD sufferers may also be characterised by their avoidance as they attempt to reduce anxiety by keeping away from situations that trigger it. Sufferers of OCD try to manage their OCD by avoiding situations that trigger anxiety. For example, sufferers who wash compulsively may avoid coming into contact with germs. However, this avoidance can lead people to avoid very ordinary situations such as emptying the rubbish bins and this can, in itself, interfere with leading a normal life.</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ea typeface="Cambria" panose="02040503050406030204" pitchFamily="18" charset="0"/>
                <a:cs typeface="Times New Roman" panose="02020603050405020304" pitchFamily="18" charset="0"/>
              </a:rPr>
              <a:t>The behavioural approach uses the principles of classical conditioning (learned associations) and operant conditioning (learned consequences) to explain the development of phobias.</a:t>
            </a:r>
          </a:p>
          <a:p>
            <a:pPr algn="ctr"/>
            <a:endParaRPr lang="en-GB" sz="700" dirty="0">
              <a:solidFill>
                <a:schemeClr val="tx1"/>
              </a:solidFill>
              <a:cs typeface="Times New Roman" panose="02020603050405020304" pitchFamily="18" charset="0"/>
            </a:endParaRPr>
          </a:p>
          <a:p>
            <a:pPr algn="ctr"/>
            <a:r>
              <a:rPr lang="en-GB" sz="700" b="1" dirty="0">
                <a:solidFill>
                  <a:schemeClr val="tx1"/>
                </a:solidFill>
              </a:rPr>
              <a:t>Classical conditioning</a:t>
            </a:r>
          </a:p>
          <a:p>
            <a:pPr algn="ctr"/>
            <a:r>
              <a:rPr lang="en-GB" sz="700" dirty="0">
                <a:solidFill>
                  <a:schemeClr val="tx1"/>
                </a:solidFill>
              </a:rPr>
              <a:t>Has been used to explain the acquisition of phobias by demonstrating that the pairing of an unconditional stimulus (UCS) that caused fear (UCR) with an initially neutral stimulus (NS) causes the neutral stimulus to be feared by the person (conditioning). The neutral stimulus then becomes the object of the phobia.</a:t>
            </a:r>
          </a:p>
          <a:p>
            <a:pPr algn="ctr"/>
            <a:r>
              <a:rPr lang="en-GB" sz="700" b="1" dirty="0">
                <a:solidFill>
                  <a:schemeClr val="tx1"/>
                </a:solidFill>
              </a:rPr>
              <a:t>Evidence in support: </a:t>
            </a:r>
            <a:r>
              <a:rPr lang="en-GB" sz="700" dirty="0">
                <a:solidFill>
                  <a:schemeClr val="tx1"/>
                </a:solidFill>
              </a:rPr>
              <a:t>Watson and Rayner’s Little Albert study</a:t>
            </a:r>
          </a:p>
          <a:p>
            <a:pPr algn="ctr"/>
            <a:endParaRPr lang="en-GB" sz="700" b="1" dirty="0">
              <a:solidFill>
                <a:schemeClr val="tx1"/>
              </a:solidFill>
            </a:endParaRPr>
          </a:p>
          <a:p>
            <a:pPr algn="ctr"/>
            <a:r>
              <a:rPr lang="en-GB" sz="700" b="1" dirty="0">
                <a:solidFill>
                  <a:schemeClr val="tx1"/>
                </a:solidFill>
              </a:rPr>
              <a:t>Operant conditioning</a:t>
            </a:r>
          </a:p>
          <a:p>
            <a:pPr algn="ctr"/>
            <a:r>
              <a:rPr lang="en-GB" sz="700" dirty="0">
                <a:solidFill>
                  <a:schemeClr val="tx1"/>
                </a:solidFill>
              </a:rPr>
              <a:t>Mowrer’s two-process theory expanded upon the traditional explanation. This states that the learned fear is maintained by operant conditioning. The person learns that their fear is reduced by avoiding the stimulus, which is therefore rewarding to the individual (negative reinforcement). They therefore continue to avoid the stimulus which is known as </a:t>
            </a:r>
            <a:r>
              <a:rPr lang="en-GB" sz="700" b="1" dirty="0">
                <a:solidFill>
                  <a:schemeClr val="tx1"/>
                </a:solidFill>
              </a:rPr>
              <a:t>avoidance conditioning</a:t>
            </a:r>
            <a:r>
              <a:rPr lang="en-GB" sz="700" dirty="0">
                <a:solidFill>
                  <a:schemeClr val="tx1"/>
                </a:solidFill>
              </a:rPr>
              <a:t>.</a:t>
            </a:r>
            <a:endParaRPr lang="en-GB" sz="700" b="1" u="sng" dirty="0">
              <a:solidFill>
                <a:schemeClr val="tx1"/>
              </a:solidFill>
            </a:endParaRPr>
          </a:p>
          <a:p>
            <a:pPr algn="ctr"/>
            <a:r>
              <a:rPr lang="en-GB" sz="700" b="1" dirty="0">
                <a:solidFill>
                  <a:schemeClr val="tx1"/>
                </a:solidFill>
              </a:rPr>
              <a:t>Evidence in support: </a:t>
            </a:r>
            <a:r>
              <a:rPr lang="en-GB" sz="700" dirty="0" err="1">
                <a:solidFill>
                  <a:schemeClr val="tx1"/>
                </a:solidFill>
              </a:rPr>
              <a:t>DiNardo</a:t>
            </a:r>
            <a:endParaRPr lang="en-GB" sz="700" dirty="0">
              <a:solidFill>
                <a:schemeClr val="tx1"/>
              </a:solidFill>
            </a:endParaRPr>
          </a:p>
        </p:txBody>
      </p:sp>
      <p:sp>
        <p:nvSpPr>
          <p:cNvPr id="21" name="Rectangle 20"/>
          <p:cNvSpPr/>
          <p:nvPr/>
        </p:nvSpPr>
        <p:spPr>
          <a:xfrm>
            <a:off x="4196364" y="2550013"/>
            <a:ext cx="3786389" cy="2112140"/>
          </a:xfrm>
          <a:prstGeom prst="rect">
            <a:avLst/>
          </a:prstGeom>
          <a:solidFill>
            <a:srgbClr val="FF6600">
              <a:alpha val="25098"/>
            </a:srgb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50" b="1" dirty="0">
                <a:solidFill>
                  <a:schemeClr val="tx1"/>
                </a:solidFill>
              </a:rPr>
              <a:t>EMOTIONAL</a:t>
            </a:r>
          </a:p>
          <a:p>
            <a:pPr algn="ctr"/>
            <a:r>
              <a:rPr lang="en-GB" sz="850" b="1" dirty="0">
                <a:solidFill>
                  <a:schemeClr val="tx1"/>
                </a:solidFill>
              </a:rPr>
              <a:t>Anxiety and stress</a:t>
            </a:r>
            <a:r>
              <a:rPr lang="en-GB" sz="850" dirty="0">
                <a:solidFill>
                  <a:schemeClr val="tx1"/>
                </a:solidFill>
              </a:rPr>
              <a:t>: OCD is regarded as a particularly unpleasant emotional experience because of the powerful anxiety that accompanies both obsessions and compulsions. Obsessive thoughts are unpleasant and frightening and the anxiety that goes with these can be overwhelming. The urge to repeat the behaviour (a compulsion) creates anxiety.</a:t>
            </a:r>
          </a:p>
          <a:p>
            <a:pPr algn="ctr"/>
            <a:endParaRPr lang="en-GB" sz="850" dirty="0">
              <a:solidFill>
                <a:schemeClr val="tx1"/>
              </a:solidFill>
            </a:endParaRPr>
          </a:p>
          <a:p>
            <a:pPr algn="ctr"/>
            <a:r>
              <a:rPr lang="en-GB" sz="850" b="1" dirty="0">
                <a:solidFill>
                  <a:schemeClr val="tx1"/>
                </a:solidFill>
              </a:rPr>
              <a:t>Accompanying depression</a:t>
            </a:r>
            <a:r>
              <a:rPr lang="en-GB" sz="850" dirty="0">
                <a:solidFill>
                  <a:schemeClr val="tx1"/>
                </a:solidFill>
              </a:rPr>
              <a:t>: OCD is often accompanied by depression, so anxiety can be accompanied by low mood and lack of enjoyment in activities. Compulsive behaviour tends to bring some relief from anxiety but this is temporary.</a:t>
            </a:r>
          </a:p>
          <a:p>
            <a:pPr algn="ctr"/>
            <a:endParaRPr lang="en-GB" sz="850" dirty="0">
              <a:solidFill>
                <a:schemeClr val="tx1"/>
              </a:solidFill>
            </a:endParaRPr>
          </a:p>
          <a:p>
            <a:pPr algn="ctr"/>
            <a:r>
              <a:rPr lang="en-GB" sz="850" b="1" dirty="0">
                <a:solidFill>
                  <a:schemeClr val="tx1"/>
                </a:solidFill>
              </a:rPr>
              <a:t>Guilt and disgust</a:t>
            </a:r>
            <a:r>
              <a:rPr lang="en-GB" sz="850" dirty="0">
                <a:solidFill>
                  <a:schemeClr val="tx1"/>
                </a:solidFill>
              </a:rPr>
              <a:t>: As well as anxiety and depression, OCD sometimes involves other negative emotions such as a irrational guilt, for example over minor moral issues, or disgust, which may be directed against something external like dirt or at the self.</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Behavioural explanations of phobias have high face validity as behaviourism is a theory which makes sense based upon our general knowledge of the world and our experiences within it. It is highly plausible that a past traumatic experience will leave a long-lasting negative effect upon the individual which may be severe enough in order to create a phobia. Empirical evidence in support is shown by Barlow and Durand who found that 50% of those with a specific fear of driving remember a traumatic experience while driving (e.g. an accident) as having caused the onset of the phobia suggesting that the principles of classical conditioning are justifiable as a potential explanation for how phobias may be acquired.</a:t>
            </a:r>
          </a:p>
          <a:p>
            <a:pPr algn="ctr"/>
            <a:endParaRPr lang="en-GB" sz="400" dirty="0">
              <a:solidFill>
                <a:schemeClr val="tx1"/>
              </a:solidFill>
            </a:endParaRPr>
          </a:p>
          <a:p>
            <a:pPr algn="ctr"/>
            <a:r>
              <a:rPr lang="en-GB" sz="700" dirty="0">
                <a:solidFill>
                  <a:schemeClr val="tx1"/>
                </a:solidFill>
              </a:rPr>
              <a:t>Behaviourist explanations of phobia development have empirical evidence in support e.g. Watson and Rayner who were able to condition a phobia of a white rat (a former neutral stimulus) into Little Albert at the age of 11 months. This study showed that the repeated pairings of a neutral stimulus with an unconditional stimulus (in this case, a loud bang) can be sufficient for a phobia to be acquired and also, for this to be generalised to similar objects (Little Albert also learned to fear objects such as a Santa’s beard).</a:t>
            </a:r>
          </a:p>
          <a:p>
            <a:pPr algn="ctr"/>
            <a:endParaRPr lang="en-GB" sz="400" dirty="0">
              <a:solidFill>
                <a:schemeClr val="tx1"/>
              </a:solidFill>
            </a:endParaRPr>
          </a:p>
          <a:p>
            <a:pPr algn="ctr"/>
            <a:r>
              <a:rPr lang="en-GB" sz="700" dirty="0" err="1">
                <a:solidFill>
                  <a:schemeClr val="tx1"/>
                </a:solidFill>
              </a:rPr>
              <a:t>Hackmann</a:t>
            </a:r>
            <a:r>
              <a:rPr lang="en-GB" sz="700" dirty="0">
                <a:solidFill>
                  <a:schemeClr val="tx1"/>
                </a:solidFill>
              </a:rPr>
              <a:t>, Clark, and McManus (2000) found that 96% of social </a:t>
            </a:r>
            <a:r>
              <a:rPr lang="en-GB" sz="700" dirty="0" err="1">
                <a:solidFill>
                  <a:schemeClr val="tx1"/>
                </a:solidFill>
              </a:rPr>
              <a:t>phobics</a:t>
            </a:r>
            <a:r>
              <a:rPr lang="en-GB" sz="700" dirty="0">
                <a:solidFill>
                  <a:schemeClr val="tx1"/>
                </a:solidFill>
              </a:rPr>
              <a:t> remembered some socially traumatic experience that had happened to them (often in adolescence). For example, they were harshly criticised in public or couldn’t stop blushing on an important social occasion.</a:t>
            </a:r>
          </a:p>
        </p:txBody>
      </p:sp>
      <p:sp>
        <p:nvSpPr>
          <p:cNvPr id="23" name="Rectangle 22"/>
          <p:cNvSpPr/>
          <p:nvPr/>
        </p:nvSpPr>
        <p:spPr>
          <a:xfrm>
            <a:off x="4196366" y="4662152"/>
            <a:ext cx="3786389" cy="2116429"/>
          </a:xfrm>
          <a:prstGeom prst="rect">
            <a:avLst/>
          </a:prstGeom>
          <a:solidFill>
            <a:srgbClr val="FF66CC">
              <a:alpha val="25098"/>
            </a:srgbClr>
          </a:solidFill>
          <a:ln>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b="1" dirty="0">
                <a:solidFill>
                  <a:schemeClr val="tx1"/>
                </a:solidFill>
              </a:rPr>
              <a:t>COGNITIVE</a:t>
            </a:r>
          </a:p>
          <a:p>
            <a:pPr algn="ctr"/>
            <a:r>
              <a:rPr lang="en-GB" sz="700" dirty="0">
                <a:solidFill>
                  <a:schemeClr val="tx1"/>
                </a:solidFill>
              </a:rPr>
              <a:t>People suffering from OCD are usually plagued with obsessive thoughts but they also adopt cognitive strategies to deal with these.</a:t>
            </a:r>
            <a:br>
              <a:rPr lang="en-GB" sz="700" dirty="0">
                <a:solidFill>
                  <a:schemeClr val="tx1"/>
                </a:solidFill>
              </a:rPr>
            </a:br>
            <a:r>
              <a:rPr lang="en-GB" sz="700" b="1" dirty="0">
                <a:solidFill>
                  <a:schemeClr val="tx1"/>
                </a:solidFill>
              </a:rPr>
              <a:t>Obsessive thoughts</a:t>
            </a:r>
            <a:r>
              <a:rPr lang="en-GB" sz="700" dirty="0">
                <a:solidFill>
                  <a:schemeClr val="tx1"/>
                </a:solidFill>
              </a:rPr>
              <a:t>: For around 90% of OCD sufferers the major cognitive feature of their condition is obsessive thoughts i.e. thoughts that recur over and over again. These vary considerably from person to person but are always unpleasant. Examples are worries of being contaminated by dirt and germs, certainty that the door has been left unlocked and that intruders will enter through it or impulses to hurt someone.</a:t>
            </a:r>
          </a:p>
          <a:p>
            <a:pPr algn="ctr"/>
            <a:endParaRPr lang="en-GB" sz="700" dirty="0">
              <a:solidFill>
                <a:schemeClr val="tx1"/>
              </a:solidFill>
            </a:endParaRPr>
          </a:p>
          <a:p>
            <a:pPr algn="ctr"/>
            <a:r>
              <a:rPr lang="en-GB" sz="700" b="1" dirty="0">
                <a:solidFill>
                  <a:schemeClr val="tx1"/>
                </a:solidFill>
              </a:rPr>
              <a:t>Cognitive strategies to deal with obsessions</a:t>
            </a:r>
            <a:r>
              <a:rPr lang="en-GB" sz="700" dirty="0">
                <a:solidFill>
                  <a:schemeClr val="tx1"/>
                </a:solidFill>
              </a:rPr>
              <a:t>: Obsessions are the major cognitive aspects of OCD, but people also respond by adopting cognitive coping strategies. For example, a religious person tormented by obsessive guilt may respond by praying or meditating. This may help manage anxiety but can make the person appear abnormal to others and can distract them from everyday tasks</a:t>
            </a:r>
          </a:p>
          <a:p>
            <a:pPr algn="ctr"/>
            <a:endParaRPr lang="en-GB" sz="700" dirty="0">
              <a:solidFill>
                <a:schemeClr val="tx1"/>
              </a:solidFill>
            </a:endParaRPr>
          </a:p>
          <a:p>
            <a:pPr algn="ctr"/>
            <a:r>
              <a:rPr lang="en-GB" sz="700" b="1" dirty="0">
                <a:solidFill>
                  <a:schemeClr val="tx1"/>
                </a:solidFill>
              </a:rPr>
              <a:t>Insight into excessive anxiety</a:t>
            </a:r>
            <a:r>
              <a:rPr lang="en-GB" sz="700" dirty="0">
                <a:solidFill>
                  <a:schemeClr val="tx1"/>
                </a:solidFill>
              </a:rPr>
              <a:t>: People suffering from OCD are aware that their obsessions and compulsions are not rational. In fact, this is necessary for a diagnosis of OCD. However, in spite of this insight, OCD sufferers experience catastrophic thoughts about the worst case scenarios that might result if their anxieties were justified. They also tend to be hypervigilant i.e. they maintain constant alertness and keep attention focused on potential hazards.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50" dirty="0">
                <a:solidFill>
                  <a:schemeClr val="tx1"/>
                </a:solidFill>
              </a:rPr>
              <a:t>It is rather deterministic to assume that the environment is the only factor affecting the development of a phobia (environmental determinism) and alternative studies have found that not all people suffering from a phobia are able to relate it to a past experience. For example, </a:t>
            </a:r>
            <a:r>
              <a:rPr lang="en-GB" sz="650" dirty="0" err="1">
                <a:solidFill>
                  <a:schemeClr val="tx1"/>
                </a:solidFill>
              </a:rPr>
              <a:t>DiNardo</a:t>
            </a:r>
            <a:r>
              <a:rPr lang="en-GB" sz="650" dirty="0">
                <a:solidFill>
                  <a:schemeClr val="tx1"/>
                </a:solidFill>
              </a:rPr>
              <a:t> showed that whilst approximately 50% could relate their phobia of dogs to a terrifying incident involving a dog, 50% were also unable to do so. In addition, 50% of the control group reported having experienced a traumatic encounter with a dog yet did not develop such a phobia. This suggests that we need to consider the role of individual differences and how these can lead to differing levels of phobia acquisition.</a:t>
            </a:r>
          </a:p>
          <a:p>
            <a:pPr algn="ctr"/>
            <a:endParaRPr lang="en-GB" sz="400" dirty="0">
              <a:solidFill>
                <a:schemeClr val="tx1"/>
              </a:solidFill>
            </a:endParaRPr>
          </a:p>
          <a:p>
            <a:pPr algn="ctr"/>
            <a:r>
              <a:rPr lang="en-GB" sz="650" dirty="0">
                <a:solidFill>
                  <a:schemeClr val="tx1"/>
                </a:solidFill>
              </a:rPr>
              <a:t>Some people develop phobias of specific items to which they have had no previous encounter e.g. </a:t>
            </a:r>
            <a:r>
              <a:rPr lang="en-GB" sz="650" dirty="0" err="1">
                <a:solidFill>
                  <a:schemeClr val="tx1"/>
                </a:solidFill>
              </a:rPr>
              <a:t>Ost</a:t>
            </a:r>
            <a:r>
              <a:rPr lang="en-GB" sz="650" dirty="0">
                <a:solidFill>
                  <a:schemeClr val="tx1"/>
                </a:solidFill>
              </a:rPr>
              <a:t> found that many people with severe fears of snakes, germs, aeroplanes and heights have had no particularly unpleasant experiences with any of these objects or situations. Menzies &amp; Clark (1993) carried out a study on children suffering from water phobia. Only 2% of them reported a frightening encounter (conditioning experience) with water. This would instead point towards an alternative explanation such as the biological or cognitive explanations of phobia acquisition.</a:t>
            </a:r>
          </a:p>
          <a:p>
            <a:pPr algn="ctr"/>
            <a:endParaRPr lang="en-GB" sz="400" dirty="0">
              <a:solidFill>
                <a:schemeClr val="tx1"/>
              </a:solidFill>
            </a:endParaRPr>
          </a:p>
          <a:p>
            <a:pPr algn="ctr"/>
            <a:r>
              <a:rPr lang="en-GB" sz="650" dirty="0">
                <a:solidFill>
                  <a:schemeClr val="tx1"/>
                </a:solidFill>
              </a:rPr>
              <a:t>There are ethical issues involved with the study of phobia acquisition, especially the issue of protection of Ps. Whilst Watson and Rayner pointed to the long-term and wider benefits of the knowledge gained from this study, others have questioned whether or not the ends justified the means, especially given the low sample size and validity of the study.</a:t>
            </a:r>
          </a:p>
          <a:p>
            <a:pPr algn="ctr"/>
            <a:endParaRPr lang="en-GB" sz="400" dirty="0">
              <a:solidFill>
                <a:schemeClr val="tx1"/>
              </a:solidFill>
            </a:endParaRPr>
          </a:p>
          <a:p>
            <a:pPr algn="ctr"/>
            <a:r>
              <a:rPr lang="en-GB" sz="650" dirty="0">
                <a:solidFill>
                  <a:schemeClr val="tx1"/>
                </a:solidFill>
              </a:rPr>
              <a:t>Phobias of some neutral stimuli cannot be as easily conditioned as Watson and Rayner’s experiment suggests. Valentine (1946) found that it was possible to condition fear of a caterpillar but not a pair of opera glasses. Similarly, </a:t>
            </a:r>
            <a:r>
              <a:rPr lang="en-GB" sz="650" dirty="0" err="1">
                <a:solidFill>
                  <a:schemeClr val="tx1"/>
                </a:solidFill>
              </a:rPr>
              <a:t>Bregman</a:t>
            </a:r>
            <a:r>
              <a:rPr lang="en-GB" sz="650" dirty="0">
                <a:solidFill>
                  <a:schemeClr val="tx1"/>
                </a:solidFill>
              </a:rPr>
              <a:t> (1934) couldn’t condition children to fear geometric shapes or cloth curtains.</a:t>
            </a:r>
          </a:p>
        </p:txBody>
      </p:sp>
    </p:spTree>
    <p:extLst>
      <p:ext uri="{BB962C8B-B14F-4D97-AF65-F5344CB8AC3E}">
        <p14:creationId xmlns:p14="http://schemas.microsoft.com/office/powerpoint/2010/main" val="632867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BEHAVIOURAL TREATMENTS FOR PHOBIAS</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COGNITIVE EXPLANATIONS FOR DEPRESSION</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COGNITIVE TREATMENTS FOR DEPRESSION</a:t>
            </a: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600" b="1" dirty="0">
                <a:solidFill>
                  <a:schemeClr val="tx1"/>
                </a:solidFill>
              </a:rPr>
              <a:t>Systematic desensitisation </a:t>
            </a:r>
            <a:r>
              <a:rPr lang="en-GB" sz="600" dirty="0">
                <a:solidFill>
                  <a:schemeClr val="tx1"/>
                </a:solidFill>
              </a:rPr>
              <a:t>is based upon the behaviourist assumption that if phobias are learned (through classical conditioning), they can also be unlearned in a process known as counter-conditioning. The therapy works by the phobic patient learning deep muscle relaxation techniques and then working alongside the therapist in order to generate an anxiety hierarchy which is a series of imagined scenes, each one causing a little more anxiety than the previous one. Finally, there is the stage of exposure in which the patient is gradually exposed to their fear according to the hierarchy whilst using the relaxation techniques that they have learned. Due to reciprocal inhibition they should, after a while, be able to visualise the stressful situation while remaining relaxed. This event no longer causes them stress and they can progress to the next level of the hierarchy. The therapy moves at the pace decided by the client. If they feel that they are unable to proceed, they can move back a stage until they feel more confident. Eventually, the client will reach the top of the hierarchy, and will have mastered their phobia.</a:t>
            </a:r>
          </a:p>
          <a:p>
            <a:pPr algn="ctr"/>
            <a:endParaRPr lang="en-GB" sz="400" b="1" dirty="0">
              <a:solidFill>
                <a:schemeClr val="tx1"/>
              </a:solidFill>
            </a:endParaRPr>
          </a:p>
          <a:p>
            <a:pPr algn="ctr"/>
            <a:r>
              <a:rPr lang="en-GB" sz="600" b="1" dirty="0">
                <a:solidFill>
                  <a:schemeClr val="tx1"/>
                </a:solidFill>
              </a:rPr>
              <a:t>Flooding</a:t>
            </a:r>
            <a:r>
              <a:rPr lang="en-GB" sz="600" dirty="0">
                <a:solidFill>
                  <a:schemeClr val="tx1"/>
                </a:solidFill>
              </a:rPr>
              <a:t> involves exposing the patient to the stimulus causing their phobia but without the use of the anxiety hierarchy used in systematic desensitisation. This instead aims to provide immediate exposure in order to “flood” the senses, requiring the patient to understand that their anxiety is groundless. It is a fast method as it prevents the patient from avoiding the situation that causes their anxiety and instead, allows them to see that the phobic stimulus is actually harmless, bringing about extinction as the learned association between the NS and UCS becomes unlearned. There are two methods of flooding that can be used: in vitro methods in which the person is exposed to the real phobic stimulus and in vivo methods in which the person is exposed to their phobic stimulus through imagery e.g. a virtual reality program.</a:t>
            </a: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One of the strengths of systematic desensitisation is that it has shown success when used with patients suffering from phobias. This would suggest that behaviourist principles are correct in how phobias are acquired and therefore, it can be used to eradicate the symptoms. Empirical evidence in support is shown by Gilroy et al. who found that </a:t>
            </a:r>
            <a:r>
              <a:rPr lang="en-GB" sz="650" dirty="0" err="1">
                <a:solidFill>
                  <a:schemeClr val="tx1"/>
                </a:solidFill>
              </a:rPr>
              <a:t>arachnophobes</a:t>
            </a:r>
            <a:r>
              <a:rPr lang="en-GB" sz="650" dirty="0">
                <a:solidFill>
                  <a:schemeClr val="tx1"/>
                </a:solidFill>
              </a:rPr>
              <a:t> experiencing systematic desensitisation were more likely to overcome their phobia compared with a group experiencing relaxation techniques after a 33 month period.</a:t>
            </a:r>
          </a:p>
          <a:p>
            <a:pPr algn="ctr"/>
            <a:endParaRPr lang="en-GB" sz="400" dirty="0">
              <a:solidFill>
                <a:schemeClr val="tx1"/>
              </a:solidFill>
            </a:endParaRPr>
          </a:p>
          <a:p>
            <a:pPr algn="ctr"/>
            <a:r>
              <a:rPr lang="en-GB" sz="650" dirty="0">
                <a:solidFill>
                  <a:schemeClr val="tx1"/>
                </a:solidFill>
              </a:rPr>
              <a:t>Systematic desensitisation has shown long-term success e.g. Lang and </a:t>
            </a:r>
            <a:r>
              <a:rPr lang="en-GB" sz="650" dirty="0" err="1">
                <a:solidFill>
                  <a:schemeClr val="tx1"/>
                </a:solidFill>
              </a:rPr>
              <a:t>Lazovik</a:t>
            </a:r>
            <a:r>
              <a:rPr lang="en-GB" sz="650" dirty="0">
                <a:solidFill>
                  <a:schemeClr val="tx1"/>
                </a:solidFill>
              </a:rPr>
              <a:t> found that the fear rating of snakes by college students fell between the beginning and the end of an 11-session period. Systematic desensitisation was found to be effective for the majority of the group, and the progress was still evident after 6 months.</a:t>
            </a:r>
          </a:p>
          <a:p>
            <a:pPr algn="ctr"/>
            <a:r>
              <a:rPr lang="en-GB" sz="400" dirty="0">
                <a:solidFill>
                  <a:schemeClr val="tx1"/>
                </a:solidFill>
              </a:rPr>
              <a:t> </a:t>
            </a:r>
          </a:p>
          <a:p>
            <a:pPr algn="ctr"/>
            <a:r>
              <a:rPr lang="en-GB" sz="650" dirty="0">
                <a:solidFill>
                  <a:schemeClr val="tx1"/>
                </a:solidFill>
              </a:rPr>
              <a:t>Some would suggest that systematic desensitisation offers greater suitability to a more diverse range of people e.g. those with learning difficulties than other treatment methods such as flooding. It is also less stressful than other types of therapies so is considered ethical as the patient has a high degree of control over the pace of progression in order to reduce anxiety.</a:t>
            </a:r>
          </a:p>
          <a:p>
            <a:pPr algn="ctr"/>
            <a:endParaRPr lang="en-GB" sz="400" dirty="0">
              <a:solidFill>
                <a:schemeClr val="tx1"/>
              </a:solidFill>
            </a:endParaRPr>
          </a:p>
          <a:p>
            <a:pPr algn="ctr"/>
            <a:r>
              <a:rPr lang="en-GB" sz="650" dirty="0">
                <a:solidFill>
                  <a:schemeClr val="tx1"/>
                </a:solidFill>
              </a:rPr>
              <a:t>A strength of flooding is that it is a cost effective method and can offer a much faster response compared with other methods e.g. systematic desensitisation or CBT. This is helpful for the patient as phobias can be maladaptive so they can return to their everyday lives more rapidly as shown by </a:t>
            </a:r>
            <a:r>
              <a:rPr lang="en-GB" sz="650" dirty="0" err="1">
                <a:solidFill>
                  <a:schemeClr val="tx1"/>
                </a:solidFill>
              </a:rPr>
              <a:t>Ougrin</a:t>
            </a:r>
            <a:r>
              <a:rPr lang="en-GB" sz="650" dirty="0">
                <a:solidFill>
                  <a:schemeClr val="tx1"/>
                </a:solidFill>
              </a:rPr>
              <a:t> who compared different methods. This can also offer a cheaper treatment method for patients which makes it more economical than alternative forms of therapy.</a:t>
            </a: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Systematic desensitisation is not necessarily a suitable treatment method for all types of phobias. In particular, it tends to be more effective for specific phobias such as claustrophobia or arachnophobia but is less effective for social phobias. For example, whilst Lang and </a:t>
            </a:r>
            <a:r>
              <a:rPr lang="en-GB" sz="700" dirty="0" err="1">
                <a:solidFill>
                  <a:schemeClr val="tx1"/>
                </a:solidFill>
              </a:rPr>
              <a:t>Lazovik</a:t>
            </a:r>
            <a:r>
              <a:rPr lang="en-GB" sz="700" dirty="0">
                <a:solidFill>
                  <a:schemeClr val="tx1"/>
                </a:solidFill>
              </a:rPr>
              <a:t> have been able to use the treatment successfully for those with a phobia of snakes, other research for those with a phobia of public speaking or social situations have been less able to use the technique. This means that it is not necessarily suitable for all people and that there may be a cognitive element to the cause of phobias. </a:t>
            </a:r>
          </a:p>
          <a:p>
            <a:pPr algn="ctr"/>
            <a:endParaRPr lang="en-GB" sz="400" dirty="0">
              <a:solidFill>
                <a:schemeClr val="tx1"/>
              </a:solidFill>
            </a:endParaRPr>
          </a:p>
          <a:p>
            <a:pPr algn="ctr"/>
            <a:r>
              <a:rPr lang="en-GB" sz="700" dirty="0">
                <a:solidFill>
                  <a:schemeClr val="tx1"/>
                </a:solidFill>
              </a:rPr>
              <a:t>There are ethical issues associated with flooding as it can lead to rapid increases in heart rate as the person experiences more extreme forms of anxiety compared with systematic desensitisation. It is for this reason that medical supervision is required and consent must be gained beforehand. This is particularly the case with in vivo exposure compared with in vitro methods in which the person is exposed to the real phobic stimulus as opposed to using imagery. </a:t>
            </a:r>
          </a:p>
          <a:p>
            <a:pPr algn="ctr"/>
            <a:endParaRPr lang="en-GB" sz="400" dirty="0">
              <a:solidFill>
                <a:schemeClr val="tx1"/>
              </a:solidFill>
            </a:endParaRPr>
          </a:p>
          <a:p>
            <a:pPr algn="ctr"/>
            <a:r>
              <a:rPr lang="en-GB" sz="700" dirty="0">
                <a:solidFill>
                  <a:schemeClr val="tx1"/>
                </a:solidFill>
              </a:rPr>
              <a:t>Flooding would not be suitable for those with prior health conditions e.g. a heart condition due to the intense anxiety created upon exposure without a gradual hierarchical progression as with systematic desensitisation.</a:t>
            </a:r>
          </a:p>
          <a:p>
            <a:pPr algn="ctr"/>
            <a:endParaRPr lang="en-GB" sz="400" dirty="0">
              <a:solidFill>
                <a:schemeClr val="tx1"/>
              </a:solidFill>
            </a:endParaRPr>
          </a:p>
          <a:p>
            <a:pPr algn="ctr"/>
            <a:r>
              <a:rPr lang="en-GB" sz="700" dirty="0">
                <a:solidFill>
                  <a:schemeClr val="tx1"/>
                </a:solidFill>
              </a:rPr>
              <a:t>The increased anxiety generated through flooding can also present additional issues as research has shown that patients do not always follow through on the treatment because of the extreme anxiety generated and this can also put them off future treatment methods. This can both waste money and leave the patient with more lasting damage given that they may refuse further treatment.</a:t>
            </a:r>
          </a:p>
        </p:txBody>
      </p:sp>
      <p:sp>
        <p:nvSpPr>
          <p:cNvPr id="19" name="Rectangle 18"/>
          <p:cNvSpPr/>
          <p:nvPr/>
        </p:nvSpPr>
        <p:spPr>
          <a:xfrm>
            <a:off x="4196366" y="566670"/>
            <a:ext cx="3786389" cy="283574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b="1" dirty="0">
                <a:solidFill>
                  <a:schemeClr val="tx1"/>
                </a:solidFill>
              </a:rPr>
              <a:t>BECK’S COGNITIVE THEORY OF DEPRESSION</a:t>
            </a:r>
          </a:p>
          <a:p>
            <a:pPr algn="ctr"/>
            <a:r>
              <a:rPr lang="en-GB" sz="800" b="1" dirty="0">
                <a:solidFill>
                  <a:schemeClr val="tx1"/>
                </a:solidFill>
              </a:rPr>
              <a:t>Faulty information processing</a:t>
            </a:r>
            <a:r>
              <a:rPr lang="en-GB" sz="800" dirty="0">
                <a:solidFill>
                  <a:schemeClr val="tx1"/>
                </a:solidFill>
              </a:rPr>
              <a:t> - </a:t>
            </a:r>
            <a:r>
              <a:rPr lang="en-GB" altLang="en-US" sz="800" dirty="0">
                <a:solidFill>
                  <a:schemeClr val="tx1"/>
                </a:solidFill>
              </a:rPr>
              <a:t>depressed people make fundamental errors in logic and </a:t>
            </a:r>
            <a:r>
              <a:rPr lang="en-US" altLang="en-US" sz="800" dirty="0">
                <a:solidFill>
                  <a:schemeClr val="tx1"/>
                </a:solidFill>
              </a:rPr>
              <a:t>tend to selectively attend to the negative aspects of a situation and ignore the positive. There is a tendency to blow small problems out of proportion </a:t>
            </a:r>
            <a:r>
              <a:rPr lang="en-GB" altLang="en-US" sz="800" dirty="0">
                <a:solidFill>
                  <a:schemeClr val="tx1"/>
                </a:solidFill>
              </a:rPr>
              <a:t>and use black and white thinking.</a:t>
            </a:r>
          </a:p>
          <a:p>
            <a:pPr algn="ctr"/>
            <a:endParaRPr lang="en-GB" altLang="en-US" sz="200" dirty="0">
              <a:solidFill>
                <a:schemeClr val="tx1"/>
              </a:solidFill>
            </a:endParaRPr>
          </a:p>
          <a:p>
            <a:pPr algn="ctr"/>
            <a:r>
              <a:rPr lang="en-GB" altLang="en-US" sz="800" b="1" dirty="0">
                <a:solidFill>
                  <a:schemeClr val="tx1"/>
                </a:solidFill>
              </a:rPr>
              <a:t>Negative self-schemas </a:t>
            </a:r>
            <a:r>
              <a:rPr lang="en-GB" altLang="en-US" sz="800" dirty="0">
                <a:solidFill>
                  <a:schemeClr val="tx1"/>
                </a:solidFill>
              </a:rPr>
              <a:t>– </a:t>
            </a:r>
            <a:r>
              <a:rPr lang="en-GB" sz="800" dirty="0">
                <a:solidFill>
                  <a:schemeClr val="tx1"/>
                </a:solidFill>
                <a:ea typeface="Times New Roman" panose="02020603050405020304" pitchFamily="18" charset="0"/>
                <a:cs typeface="Arial" panose="020B0604020202020204" pitchFamily="34" charset="0"/>
              </a:rPr>
              <a:t>we interpret all information about us in a negative way.</a:t>
            </a:r>
          </a:p>
          <a:p>
            <a:pPr algn="ctr"/>
            <a:endParaRPr lang="en-GB" sz="200" dirty="0">
              <a:solidFill>
                <a:schemeClr val="tx1"/>
              </a:solidFill>
              <a:cs typeface="Arial" panose="020B0604020202020204" pitchFamily="34" charset="0"/>
            </a:endParaRPr>
          </a:p>
          <a:p>
            <a:pPr lvl="0" algn="ctr"/>
            <a:r>
              <a:rPr lang="en-GB" sz="800" b="1" dirty="0">
                <a:solidFill>
                  <a:schemeClr val="tx1"/>
                </a:solidFill>
                <a:cs typeface="Arial" panose="020B0604020202020204" pitchFamily="34" charset="0"/>
              </a:rPr>
              <a:t>The negative triad </a:t>
            </a:r>
            <a:r>
              <a:rPr lang="en-GB" sz="800" dirty="0">
                <a:solidFill>
                  <a:schemeClr val="tx1"/>
                </a:solidFill>
                <a:cs typeface="Arial" panose="020B0604020202020204" pitchFamily="34" charset="0"/>
              </a:rPr>
              <a:t>- </a:t>
            </a:r>
            <a:r>
              <a:rPr lang="en-GB" altLang="en-US" sz="800" dirty="0">
                <a:solidFill>
                  <a:schemeClr val="tx1"/>
                </a:solidFill>
              </a:rPr>
              <a:t>people with depression become trapped in a cycle of negative thoughts. A person develops a dysfunctional view of themselves because of three different types of negative thinking that occur automatically, regardless of the reality of what is happening (the negative triad). They include a n</a:t>
            </a:r>
            <a:r>
              <a:rPr lang="en-GB" sz="800" dirty="0">
                <a:solidFill>
                  <a:schemeClr val="tx1"/>
                </a:solidFill>
              </a:rPr>
              <a:t>egative view of the self, a negative view of the world and a negative view of the future. </a:t>
            </a:r>
            <a:r>
              <a:rPr lang="en-GB" sz="800" dirty="0">
                <a:solidFill>
                  <a:schemeClr val="tx1"/>
                </a:solidFill>
                <a:ea typeface="Times New Roman" panose="02020603050405020304" pitchFamily="18" charset="0"/>
                <a:cs typeface="Arial" panose="020B0604020202020204" pitchFamily="34" charset="0"/>
              </a:rPr>
              <a:t>This pessimistic view becomes a self-fulfilling prophecy and leads to cognitive bias. Depressed people tend to focus on the negative aspects of their lives and ignore the positive ones; therefore they become trapped in a vicious circle of depression.</a:t>
            </a:r>
            <a:endParaRPr lang="en-GB" sz="800" dirty="0">
              <a:solidFill>
                <a:schemeClr val="tx1"/>
              </a:solidFill>
            </a:endParaRPr>
          </a:p>
          <a:p>
            <a:pPr algn="ctr"/>
            <a:endParaRPr lang="en-GB" sz="300" dirty="0">
              <a:solidFill>
                <a:schemeClr val="tx1"/>
              </a:solidFill>
            </a:endParaRPr>
          </a:p>
          <a:p>
            <a:pPr algn="ctr"/>
            <a:r>
              <a:rPr lang="en-GB" sz="800" b="1" dirty="0">
                <a:solidFill>
                  <a:schemeClr val="tx1"/>
                </a:solidFill>
              </a:rPr>
              <a:t>ELLIS’S ABC COGNITIVE THEORY OF DEPRESSION</a:t>
            </a:r>
          </a:p>
          <a:p>
            <a:pPr algn="ctr"/>
            <a:r>
              <a:rPr lang="en-US" altLang="en-US" sz="800" dirty="0">
                <a:solidFill>
                  <a:schemeClr val="tx1"/>
                </a:solidFill>
              </a:rPr>
              <a:t>Ellis proposed that there are common irrational beliefs that underlie much depression, and sufferers have based their lives on these beliefs. </a:t>
            </a:r>
          </a:p>
          <a:p>
            <a:pPr algn="ctr"/>
            <a:r>
              <a:rPr lang="en-GB" altLang="en-US" sz="800" b="1" dirty="0">
                <a:solidFill>
                  <a:schemeClr val="tx1"/>
                </a:solidFill>
              </a:rPr>
              <a:t>(A)</a:t>
            </a:r>
            <a:r>
              <a:rPr lang="en-GB" altLang="en-US" sz="800" dirty="0">
                <a:solidFill>
                  <a:schemeClr val="tx1"/>
                </a:solidFill>
              </a:rPr>
              <a:t> Activating event (something which will trigger irrational beliefs e.g. a break-up)</a:t>
            </a:r>
          </a:p>
          <a:p>
            <a:pPr algn="ctr"/>
            <a:r>
              <a:rPr lang="en-GB" altLang="en-US" sz="800" b="1" dirty="0">
                <a:solidFill>
                  <a:schemeClr val="tx1"/>
                </a:solidFill>
              </a:rPr>
              <a:t>(B)</a:t>
            </a:r>
            <a:r>
              <a:rPr lang="en-GB" altLang="en-US" sz="800" dirty="0">
                <a:solidFill>
                  <a:schemeClr val="tx1"/>
                </a:solidFill>
              </a:rPr>
              <a:t> Beliefs (e.g. musturbation, I-can’t-stand-it-it is and utopianism</a:t>
            </a:r>
          </a:p>
          <a:p>
            <a:pPr algn="ctr"/>
            <a:r>
              <a:rPr lang="en-GB" altLang="en-US" sz="800" b="1" dirty="0">
                <a:solidFill>
                  <a:schemeClr val="tx1"/>
                </a:solidFill>
              </a:rPr>
              <a:t>(C)</a:t>
            </a:r>
            <a:r>
              <a:rPr lang="en-GB" altLang="en-US" sz="800" dirty="0">
                <a:solidFill>
                  <a:schemeClr val="tx1"/>
                </a:solidFill>
              </a:rPr>
              <a:t> Consequences (emotional and behavioural consequences)</a:t>
            </a:r>
          </a:p>
          <a:p>
            <a:pPr algn="ctr"/>
            <a:r>
              <a:rPr lang="en-GB" altLang="en-US" sz="800" dirty="0">
                <a:solidFill>
                  <a:schemeClr val="tx1"/>
                </a:solidFill>
              </a:rPr>
              <a:t>If beliefs are subject to cognitive biases then they can cause irrational thinking which may produce undesirable behaviours.</a:t>
            </a:r>
            <a:endParaRPr lang="en-GB" sz="800" dirty="0">
              <a:solidFill>
                <a:schemeClr val="tx1"/>
              </a:solidFill>
            </a:endParaRP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CBT begins with an assessment in which the patient and therapist work together to clarify the patient’s problems. They jointly identify goals for the therapy and put together a plan to achieve them. One of the central tasks is to identify where there may have been irrational thoughts and how these will be challenged.</a:t>
            </a:r>
            <a:endParaRPr lang="en-GB" sz="300" dirty="0">
              <a:solidFill>
                <a:schemeClr val="tx1"/>
              </a:solidFill>
            </a:endParaRPr>
          </a:p>
          <a:p>
            <a:pPr algn="ctr"/>
            <a:endParaRPr lang="en-GB" sz="200" dirty="0">
              <a:solidFill>
                <a:schemeClr val="tx1"/>
              </a:solidFill>
            </a:endParaRPr>
          </a:p>
          <a:p>
            <a:pPr algn="ctr"/>
            <a:r>
              <a:rPr lang="en-GB" sz="700" b="1" dirty="0">
                <a:solidFill>
                  <a:schemeClr val="tx1"/>
                </a:solidFill>
              </a:rPr>
              <a:t>CBT: Beck’s cognitive therapy: </a:t>
            </a:r>
            <a:r>
              <a:rPr lang="en-GB" sz="700" dirty="0">
                <a:solidFill>
                  <a:schemeClr val="tx1"/>
                </a:solidFill>
              </a:rPr>
              <a:t>Identifies automatic thoughts about the world, the self and the future (the negative triad). Once identified, these thoughts are then challenged. It also helps patients to test the reality of their negative beliefs using a ‘patient as scientist’ approach e.g. setting homework to record when they enjoyed an event or people were nice to them. The therapist can then use this evidence in later sessions to challenge negative thoughts.</a:t>
            </a:r>
          </a:p>
          <a:p>
            <a:pPr algn="ctr"/>
            <a:endParaRPr lang="en-GB" sz="200" b="1" dirty="0">
              <a:solidFill>
                <a:schemeClr val="tx1"/>
              </a:solidFill>
            </a:endParaRPr>
          </a:p>
          <a:p>
            <a:pPr algn="ctr"/>
            <a:r>
              <a:rPr lang="en-GB" sz="700" b="1" dirty="0">
                <a:solidFill>
                  <a:schemeClr val="tx1"/>
                </a:solidFill>
              </a:rPr>
              <a:t>REBT: Ellis’s Rational Emotive Behavioural Therapy: </a:t>
            </a:r>
            <a:r>
              <a:rPr lang="en-GB" sz="700" dirty="0">
                <a:solidFill>
                  <a:schemeClr val="tx1"/>
                </a:solidFill>
              </a:rPr>
              <a:t>Extends the ABC model to an ABCDE model (D = dispute and E = effect). This aims to identify and dispute (i.e. challenge) irrational thoughts e.g. utopianism using vigorous argument which breaks the link between negative life events and depression. This can involve empirical argument (whether there is actual evidence to support the negative belief) and logical argument (whether the negative thought logically follows facts)</a:t>
            </a:r>
          </a:p>
          <a:p>
            <a:pPr algn="ctr"/>
            <a:endParaRPr lang="en-GB" sz="200" dirty="0">
              <a:solidFill>
                <a:schemeClr val="tx1"/>
              </a:solidFill>
            </a:endParaRPr>
          </a:p>
          <a:p>
            <a:pPr algn="ctr"/>
            <a:r>
              <a:rPr lang="en-GB" sz="700" dirty="0">
                <a:solidFill>
                  <a:schemeClr val="tx1"/>
                </a:solidFill>
              </a:rPr>
              <a:t>CBT also involves behavioural activation where the patient engages in enjoyable activities. These can also provide evidence for beliefs being irrational</a:t>
            </a:r>
          </a:p>
        </p:txBody>
      </p:sp>
      <p:sp>
        <p:nvSpPr>
          <p:cNvPr id="21" name="Rectangle 20"/>
          <p:cNvSpPr/>
          <p:nvPr/>
        </p:nvSpPr>
        <p:spPr>
          <a:xfrm>
            <a:off x="4204227" y="3402419"/>
            <a:ext cx="3786389" cy="155594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Beck’s theory has empirical evidence in support showing that faulty information processing, negative self-schemas and the negative triad are involved in depression. For example, </a:t>
            </a:r>
            <a:r>
              <a:rPr lang="en-GB" sz="700" dirty="0" err="1">
                <a:solidFill>
                  <a:schemeClr val="tx1"/>
                </a:solidFill>
              </a:rPr>
              <a:t>Grazioli</a:t>
            </a:r>
            <a:r>
              <a:rPr lang="en-GB" sz="700" dirty="0">
                <a:solidFill>
                  <a:schemeClr val="tx1"/>
                </a:solidFill>
              </a:rPr>
              <a:t> and Terry assessed 65 pregnant women for cognitive vulnerability before and after birth. Those with cognitive vulnerability were more likely to suffer from post-natal depression.</a:t>
            </a:r>
          </a:p>
          <a:p>
            <a:pPr algn="ctr"/>
            <a:endParaRPr lang="en-GB" sz="300" dirty="0">
              <a:solidFill>
                <a:schemeClr val="tx1"/>
              </a:solidFill>
            </a:endParaRPr>
          </a:p>
          <a:p>
            <a:pPr algn="ctr"/>
            <a:r>
              <a:rPr lang="en-GB" sz="700" dirty="0">
                <a:solidFill>
                  <a:schemeClr val="tx1"/>
                </a:solidFill>
              </a:rPr>
              <a:t>The fact that faulty information processing, negative self-schemas and the negative triad can be seen before depression develops suggests that Beck may be right about a cognitive explanation for depression.</a:t>
            </a:r>
          </a:p>
          <a:p>
            <a:pPr algn="ctr"/>
            <a:endParaRPr lang="en-GB" sz="300" dirty="0">
              <a:solidFill>
                <a:schemeClr val="tx1"/>
              </a:solidFill>
            </a:endParaRPr>
          </a:p>
          <a:p>
            <a:pPr algn="ctr"/>
            <a:r>
              <a:rPr lang="en-GB" sz="700" dirty="0">
                <a:solidFill>
                  <a:schemeClr val="tx1"/>
                </a:solidFill>
              </a:rPr>
              <a:t>Beck’s theory has practical application in terms of CBT. This is because knowing the cognitive factors that contribute to depression means that these can be challenged through therapy.</a:t>
            </a:r>
          </a:p>
          <a:p>
            <a:pPr algn="ctr"/>
            <a:endParaRPr lang="en-GB" sz="300" dirty="0">
              <a:solidFill>
                <a:schemeClr val="tx1"/>
              </a:solidFill>
            </a:endParaRPr>
          </a:p>
          <a:p>
            <a:pPr algn="ctr"/>
            <a:r>
              <a:rPr lang="en-GB" sz="700" dirty="0">
                <a:solidFill>
                  <a:schemeClr val="tx1"/>
                </a:solidFill>
              </a:rPr>
              <a:t>Ellis’s theory has also been successfully applied to therapy e.g. REBT. Evidence suggests that this is a useful way to reduce depression meaning that the theory upon which it is based (that of irrational beliefs) must be correct.</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CBT is an effective form of treatment for depression which has been supported by several studies providing validity. March showed that it was just as effective as anti-depressants and, when combined with anti-depressants, leads to even higher rates of success.</a:t>
            </a:r>
          </a:p>
          <a:p>
            <a:pPr algn="ctr"/>
            <a:endParaRPr lang="en-GB" sz="400" dirty="0">
              <a:solidFill>
                <a:schemeClr val="tx1"/>
              </a:solidFill>
            </a:endParaRPr>
          </a:p>
          <a:p>
            <a:pPr algn="ctr"/>
            <a:r>
              <a:rPr lang="en-GB" sz="800" dirty="0">
                <a:solidFill>
                  <a:schemeClr val="tx1"/>
                </a:solidFill>
              </a:rPr>
              <a:t>Butler and Beck (2000) reviewed 14 meta-analyses investigating the effectiveness of Beck’s cognitive therapy and concluded that about 80% of adults benefited from the therapy. </a:t>
            </a:r>
          </a:p>
          <a:p>
            <a:pPr algn="ctr"/>
            <a:endParaRPr lang="en-GB" sz="400" dirty="0">
              <a:solidFill>
                <a:schemeClr val="tx1"/>
              </a:solidFill>
            </a:endParaRPr>
          </a:p>
          <a:p>
            <a:pPr algn="ctr"/>
            <a:r>
              <a:rPr lang="en-GB" sz="800" dirty="0">
                <a:solidFill>
                  <a:schemeClr val="tx1"/>
                </a:solidFill>
              </a:rPr>
              <a:t>It was also found that the therapy was more successful than drug therapy and had a lower relapse rate, supporting the proposition that depression has a cognitive basis. </a:t>
            </a:r>
          </a:p>
          <a:p>
            <a:pPr algn="ctr"/>
            <a:r>
              <a:rPr lang="en-GB" sz="800" dirty="0">
                <a:solidFill>
                  <a:schemeClr val="tx1"/>
                </a:solidFill>
              </a:rPr>
              <a:t>This suggests that knowledge of the cognitive explanation can improve the quality of people’s lives. </a:t>
            </a:r>
          </a:p>
          <a:p>
            <a:pPr algn="ctr"/>
            <a:endParaRPr lang="en-GB" sz="400" dirty="0">
              <a:solidFill>
                <a:schemeClr val="tx1"/>
              </a:solidFill>
            </a:endParaRPr>
          </a:p>
          <a:p>
            <a:pPr algn="ctr"/>
            <a:r>
              <a:rPr lang="en-GB" sz="800" dirty="0" err="1">
                <a:solidFill>
                  <a:schemeClr val="tx1"/>
                </a:solidFill>
              </a:rPr>
              <a:t>Lipsky</a:t>
            </a:r>
            <a:r>
              <a:rPr lang="en-GB" sz="800" dirty="0">
                <a:solidFill>
                  <a:schemeClr val="tx1"/>
                </a:solidFill>
              </a:rPr>
              <a:t> showed that challenging irrational beliefs can reduce depression showing that REBT can be an effective form of treatment.</a:t>
            </a:r>
          </a:p>
        </p:txBody>
      </p:sp>
      <p:sp>
        <p:nvSpPr>
          <p:cNvPr id="23" name="Rectangle 22"/>
          <p:cNvSpPr/>
          <p:nvPr/>
        </p:nvSpPr>
        <p:spPr>
          <a:xfrm>
            <a:off x="4196366" y="4958367"/>
            <a:ext cx="3786389" cy="182021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Both Beck’s theory and Ellis’s theory can’t explain all aspects associated with depression such as deep feelings of anger that the patient might experience, hallucinations, bizarre beliefs or </a:t>
            </a:r>
            <a:r>
              <a:rPr lang="en-GB" sz="800" dirty="0" err="1">
                <a:solidFill>
                  <a:schemeClr val="tx1"/>
                </a:solidFill>
              </a:rPr>
              <a:t>Cotard</a:t>
            </a:r>
            <a:r>
              <a:rPr lang="en-GB" sz="800" dirty="0">
                <a:solidFill>
                  <a:schemeClr val="tx1"/>
                </a:solidFill>
              </a:rPr>
              <a:t> syndrome where the depressed patient suffers from the delusion that they are zombies.</a:t>
            </a:r>
          </a:p>
          <a:p>
            <a:pPr algn="ctr"/>
            <a:endParaRPr lang="en-GB" sz="200" dirty="0">
              <a:solidFill>
                <a:schemeClr val="tx1"/>
              </a:solidFill>
            </a:endParaRPr>
          </a:p>
          <a:p>
            <a:pPr algn="ctr"/>
            <a:r>
              <a:rPr lang="en-GB" sz="800" dirty="0">
                <a:solidFill>
                  <a:schemeClr val="tx1"/>
                </a:solidFill>
              </a:rPr>
              <a:t>Ellis’s theory is only a partial explanation because it only explains those cases where there is an actual cause (i.e. reactive depression). However, some cases of depression don’t appear to have a cause.</a:t>
            </a:r>
          </a:p>
          <a:p>
            <a:pPr algn="ctr"/>
            <a:endParaRPr lang="en-GB" sz="200" dirty="0">
              <a:solidFill>
                <a:schemeClr val="tx1"/>
              </a:solidFill>
            </a:endParaRPr>
          </a:p>
          <a:p>
            <a:pPr algn="ctr"/>
            <a:r>
              <a:rPr lang="en-GB" sz="800" dirty="0">
                <a:solidFill>
                  <a:schemeClr val="tx1"/>
                </a:solidFill>
              </a:rPr>
              <a:t>Cognitive primacy is the idea that emotions are influenced by cognition (thoughts) but there are cases where emotions aren’t necessarily the result of cognitions meaning that depression doesn’t necessarily always have a cognitive basis.</a:t>
            </a:r>
          </a:p>
          <a:p>
            <a:pPr algn="ctr"/>
            <a:endParaRPr lang="en-GB" sz="200" dirty="0">
              <a:solidFill>
                <a:schemeClr val="tx1"/>
              </a:solidFill>
            </a:endParaRPr>
          </a:p>
          <a:p>
            <a:pPr algn="ctr"/>
            <a:r>
              <a:rPr lang="en-GB" sz="800" dirty="0" err="1">
                <a:solidFill>
                  <a:schemeClr val="tx1"/>
                </a:solidFill>
              </a:rPr>
              <a:t>Lewinsohn</a:t>
            </a:r>
            <a:r>
              <a:rPr lang="en-GB" sz="800" dirty="0">
                <a:solidFill>
                  <a:schemeClr val="tx1"/>
                </a:solidFill>
              </a:rPr>
              <a:t> (1981) studied a group of participants before any of them became depressed, and found that those who later became depressed were no more likely to have negative thoughts than those who did not develop depression. This suggests that hopeless and negative thinking may be the result of depression rather than the cause.</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Where depression is so severe that the patient can’t motivate themselves to engage with CBT or pay attention during sessions, CBT will not be effective. Combining with anti-depressants can help but it nevertheless shows that CBT can’t be the sole treatment for depression.</a:t>
            </a:r>
          </a:p>
          <a:p>
            <a:pPr algn="ctr"/>
            <a:endParaRPr lang="en-GB" sz="400" dirty="0">
              <a:solidFill>
                <a:schemeClr val="tx1"/>
              </a:solidFill>
            </a:endParaRPr>
          </a:p>
          <a:p>
            <a:pPr algn="ctr"/>
            <a:r>
              <a:rPr lang="en-GB" sz="900" dirty="0">
                <a:solidFill>
                  <a:schemeClr val="tx1"/>
                </a:solidFill>
              </a:rPr>
              <a:t>Some research has shown that it is simply talking to someone that helps alleviate the symptoms of depression and that the success of CBT is more due to the therapist-patient relationship.</a:t>
            </a:r>
          </a:p>
          <a:p>
            <a:pPr algn="ctr"/>
            <a:endParaRPr lang="en-GB" sz="400" dirty="0">
              <a:solidFill>
                <a:schemeClr val="tx1"/>
              </a:solidFill>
            </a:endParaRPr>
          </a:p>
          <a:p>
            <a:pPr algn="ctr"/>
            <a:r>
              <a:rPr lang="en-GB" sz="900" dirty="0">
                <a:solidFill>
                  <a:schemeClr val="tx1"/>
                </a:solidFill>
              </a:rPr>
              <a:t>CBT is based on the present and future but some patients may want to explore the past. Where childhood events may play a role in present-day experiences, remaining focused on the present can be a source of frustration for the patient.</a:t>
            </a:r>
          </a:p>
          <a:p>
            <a:pPr algn="ctr"/>
            <a:endParaRPr lang="en-GB" sz="400" dirty="0">
              <a:solidFill>
                <a:schemeClr val="tx1"/>
              </a:solidFill>
            </a:endParaRPr>
          </a:p>
          <a:p>
            <a:pPr algn="ctr"/>
            <a:r>
              <a:rPr lang="en-GB" sz="900" dirty="0">
                <a:solidFill>
                  <a:schemeClr val="tx1"/>
                </a:solidFill>
              </a:rPr>
              <a:t>CBT focuses only on cognitions but there are cases where the environment could contribute to depression e.g. where the patient is suffering abuse. CBT, if used inappropriately, can demotivate people to change their situation (i.e. their environment).</a:t>
            </a:r>
          </a:p>
        </p:txBody>
      </p:sp>
    </p:spTree>
    <p:extLst>
      <p:ext uri="{BB962C8B-B14F-4D97-AF65-F5344CB8AC3E}">
        <p14:creationId xmlns:p14="http://schemas.microsoft.com/office/powerpoint/2010/main" val="3785905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BIOLOGICAL EXPLANATIONS FOR OCD</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BIOLOGICAL TREATMENTS FOR OCD</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WUNDT AND THE EMERGENCE OF PSYCHOLOGY AS A SCIENCE</a:t>
            </a:r>
          </a:p>
        </p:txBody>
      </p:sp>
      <p:sp>
        <p:nvSpPr>
          <p:cNvPr id="16" name="Rectangle 15"/>
          <p:cNvSpPr/>
          <p:nvPr/>
        </p:nvSpPr>
        <p:spPr>
          <a:xfrm>
            <a:off x="41479" y="566671"/>
            <a:ext cx="3786389" cy="2215165"/>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The biological approach would explain OCD as being the result of innate factors. </a:t>
            </a:r>
          </a:p>
          <a:p>
            <a:pPr algn="ctr"/>
            <a:r>
              <a:rPr lang="en-GB" sz="700" b="1" dirty="0">
                <a:solidFill>
                  <a:schemeClr val="tx1"/>
                </a:solidFill>
              </a:rPr>
              <a:t>Genetic explanation</a:t>
            </a:r>
            <a:r>
              <a:rPr lang="en-GB" sz="700" dirty="0">
                <a:solidFill>
                  <a:schemeClr val="tx1"/>
                </a:solidFill>
              </a:rPr>
              <a:t>: Family and twin studies have shown that there is a predisposition to the disorder though what is probably passed on is genetic </a:t>
            </a:r>
            <a:r>
              <a:rPr lang="en-GB" sz="700" b="1" dirty="0">
                <a:solidFill>
                  <a:schemeClr val="tx1"/>
                </a:solidFill>
              </a:rPr>
              <a:t>vulnerability</a:t>
            </a:r>
            <a:r>
              <a:rPr lang="en-GB" sz="700" dirty="0">
                <a:solidFill>
                  <a:schemeClr val="tx1"/>
                </a:solidFill>
              </a:rPr>
              <a:t> and not the certainty of OCD. According to the </a:t>
            </a:r>
            <a:r>
              <a:rPr lang="en-GB" sz="700" b="1" dirty="0">
                <a:solidFill>
                  <a:schemeClr val="tx1"/>
                </a:solidFill>
              </a:rPr>
              <a:t>diathesis stress model</a:t>
            </a:r>
            <a:r>
              <a:rPr lang="en-GB" sz="700" dirty="0">
                <a:solidFill>
                  <a:schemeClr val="tx1"/>
                </a:solidFill>
              </a:rPr>
              <a:t>, some environmental stress (experience) is necessary to trigger the condition. Researchers have identified candidate genes which create vulnerability for OCD e.g. 5HT1-D beta which is involved in the efficiency of transport of serotonin across synapses. OCD appears to be polygenic with up to 230 genes involved including those involved with the action of dopamine and serotonin. Different groups of genes may cause OCD in one person but a different group may cause the disease in another person (i.e. it is aetiologically heterogeneous). There is also some evidence to suggest that different types of OCD may be the result of particular generic variations e.g. hoarding or religious disorders.</a:t>
            </a:r>
          </a:p>
          <a:p>
            <a:pPr algn="ctr"/>
            <a:endParaRPr lang="en-GB" sz="400" dirty="0">
              <a:solidFill>
                <a:schemeClr val="tx1"/>
              </a:solidFill>
            </a:endParaRPr>
          </a:p>
          <a:p>
            <a:pPr algn="ctr"/>
            <a:r>
              <a:rPr lang="en-GB" sz="700" b="1" dirty="0">
                <a:solidFill>
                  <a:schemeClr val="tx1"/>
                </a:solidFill>
              </a:rPr>
              <a:t>Neural explanation 1: brain structure</a:t>
            </a:r>
            <a:r>
              <a:rPr lang="en-GB" sz="700" dirty="0">
                <a:solidFill>
                  <a:schemeClr val="tx1"/>
                </a:solidFill>
              </a:rPr>
              <a:t> – The OFC (</a:t>
            </a:r>
            <a:r>
              <a:rPr lang="en-GB" sz="700" dirty="0" err="1">
                <a:solidFill>
                  <a:schemeClr val="tx1"/>
                </a:solidFill>
              </a:rPr>
              <a:t>Orbito</a:t>
            </a:r>
            <a:r>
              <a:rPr lang="en-GB" sz="700" dirty="0">
                <a:solidFill>
                  <a:schemeClr val="tx1"/>
                </a:solidFill>
              </a:rPr>
              <a:t>-frontal cortex) is over-active in OCD patients. The function of this structure is decision making so when overactive, it leads to increased anxiety and the need to organise/plan behaviour. The thalamus is larger in OCD patients. The function of this structure includes cleaning, checking and other safety behaviours. There is also evidence to suggest that an area called the </a:t>
            </a:r>
            <a:r>
              <a:rPr lang="en-GB" sz="700" dirty="0" err="1">
                <a:solidFill>
                  <a:schemeClr val="tx1"/>
                </a:solidFill>
              </a:rPr>
              <a:t>parahippocampal</a:t>
            </a:r>
            <a:r>
              <a:rPr lang="en-GB" sz="700" dirty="0">
                <a:solidFill>
                  <a:schemeClr val="tx1"/>
                </a:solidFill>
              </a:rPr>
              <a:t> gyrus may be malfunctioning which is associated with processing unpleasant emotions.</a:t>
            </a:r>
          </a:p>
          <a:p>
            <a:pPr algn="ctr"/>
            <a:endParaRPr lang="en-GB" sz="400" dirty="0">
              <a:solidFill>
                <a:schemeClr val="tx1"/>
              </a:solidFill>
            </a:endParaRPr>
          </a:p>
          <a:p>
            <a:pPr algn="ctr"/>
            <a:r>
              <a:rPr lang="en-GB" sz="700" b="1" dirty="0">
                <a:solidFill>
                  <a:schemeClr val="tx1"/>
                </a:solidFill>
              </a:rPr>
              <a:t>Neural explanation 2: biochemical factors </a:t>
            </a:r>
            <a:r>
              <a:rPr lang="en-GB" sz="700" dirty="0">
                <a:solidFill>
                  <a:schemeClr val="tx1"/>
                </a:solidFill>
              </a:rPr>
              <a:t>- OCD may result from low levels of serotonin or a malfunction of serotonin receptors</a:t>
            </a:r>
          </a:p>
        </p:txBody>
      </p:sp>
      <p:sp>
        <p:nvSpPr>
          <p:cNvPr id="17" name="Rectangle 16"/>
          <p:cNvSpPr/>
          <p:nvPr/>
        </p:nvSpPr>
        <p:spPr>
          <a:xfrm>
            <a:off x="41479" y="2781838"/>
            <a:ext cx="3786389" cy="1803039"/>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Empirical evidence would imply that there is a genetic contribution to OCD and both twin studies and family studies have high ecological validity which means that there is a greater degree of external validity in their findings. One example is Pauls et al. who found that 10% of patients with OCD also had relatives with the disorder compared with just 1.9% in a control group. Similarly, </a:t>
            </a:r>
            <a:r>
              <a:rPr lang="en-GB" sz="700" dirty="0" err="1">
                <a:solidFill>
                  <a:schemeClr val="tx1"/>
                </a:solidFill>
              </a:rPr>
              <a:t>Nestadt</a:t>
            </a:r>
            <a:r>
              <a:rPr lang="en-GB" sz="700" dirty="0">
                <a:solidFill>
                  <a:schemeClr val="tx1"/>
                </a:solidFill>
              </a:rPr>
              <a:t> showed that MZ twins had a concordance rate of 66% compared with 31% in DZ twins which again attributes OCD to a genetic contribution.</a:t>
            </a:r>
          </a:p>
          <a:p>
            <a:pPr algn="ctr"/>
            <a:endParaRPr lang="en-GB" sz="700" dirty="0">
              <a:solidFill>
                <a:schemeClr val="tx1"/>
              </a:solidFill>
            </a:endParaRPr>
          </a:p>
          <a:p>
            <a:pPr algn="ctr"/>
            <a:r>
              <a:rPr lang="en-GB" sz="700" dirty="0">
                <a:solidFill>
                  <a:schemeClr val="tx1"/>
                </a:solidFill>
              </a:rPr>
              <a:t>Neural explanations for OCD have been supported by brain scans. These are advantageous as they show visual evidence of the OFC being over-active in OCD patients compared with control groups and that brain structures of OCD patients such as the </a:t>
            </a:r>
            <a:r>
              <a:rPr lang="en-GB" sz="700" dirty="0" err="1">
                <a:solidFill>
                  <a:schemeClr val="tx1"/>
                </a:solidFill>
              </a:rPr>
              <a:t>parahippocampal</a:t>
            </a:r>
            <a:r>
              <a:rPr lang="en-GB" sz="700" dirty="0">
                <a:solidFill>
                  <a:schemeClr val="tx1"/>
                </a:solidFill>
              </a:rPr>
              <a:t> gyrus differ compared to non-OCD sufferers. For example, Gilbert provided empirical evidence to support that OCD patients have a larger thalamus which is a part of the brain linked to cleaning, checking and other safety behaviours.</a:t>
            </a:r>
          </a:p>
          <a:p>
            <a:pPr algn="ctr"/>
            <a:endParaRPr lang="en-GB" sz="700" dirty="0">
              <a:solidFill>
                <a:schemeClr val="tx1"/>
              </a:solidFill>
            </a:endParaRPr>
          </a:p>
          <a:p>
            <a:pPr algn="ctr"/>
            <a:r>
              <a:rPr lang="en-GB" sz="700" dirty="0">
                <a:solidFill>
                  <a:schemeClr val="tx1"/>
                </a:solidFill>
              </a:rPr>
              <a:t>Research support from drug studies show that SSRIs reduce the symptoms of OCD, implying a biochemical component. This would suggest that OCD has a neural and therefore a biological basis.</a:t>
            </a:r>
          </a:p>
        </p:txBody>
      </p:sp>
      <p:sp>
        <p:nvSpPr>
          <p:cNvPr id="18" name="Rectangle 17"/>
          <p:cNvSpPr/>
          <p:nvPr/>
        </p:nvSpPr>
        <p:spPr>
          <a:xfrm>
            <a:off x="41479" y="4584878"/>
            <a:ext cx="3786389" cy="219370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It is highly deterministic to assume that OCD is caused by biological factors alone. This is because people with inherited genes often live in shared environments so there could be an environmental influence. Alternatively, OCD has been shown by the diathesis stress model to require an environmental trigger. Cromer, for example, found that over half of patients in a sample had a traumatic event in their past and OCD was actually more severe where there was more than one trauma. This would suggest that we should be cautious of assuming a purely biological contribution and that the role of nurture should be considered.</a:t>
            </a:r>
          </a:p>
          <a:p>
            <a:pPr algn="ctr"/>
            <a:endParaRPr lang="en-GB" sz="800" dirty="0">
              <a:solidFill>
                <a:schemeClr val="tx1"/>
              </a:solidFill>
            </a:endParaRPr>
          </a:p>
          <a:p>
            <a:pPr algn="ctr"/>
            <a:r>
              <a:rPr lang="en-GB" sz="800" dirty="0">
                <a:solidFill>
                  <a:schemeClr val="tx1"/>
                </a:solidFill>
              </a:rPr>
              <a:t>A problem with neural explanations is that the data is correlational. This means that we are unsure whether increased activity in the OFC or serotonin deficiency causes OCD or is a consequence of it. Without being able to establish cause and effect, drug therapy, whilst helping to alleviate symptoms, is not actually a cure.</a:t>
            </a:r>
          </a:p>
          <a:p>
            <a:pPr algn="ctr"/>
            <a:endParaRPr lang="en-GB" sz="800" dirty="0">
              <a:solidFill>
                <a:schemeClr val="tx1"/>
              </a:solidFill>
            </a:endParaRPr>
          </a:p>
          <a:p>
            <a:pPr algn="ctr"/>
            <a:r>
              <a:rPr lang="en-GB" sz="800" dirty="0">
                <a:solidFill>
                  <a:schemeClr val="tx1"/>
                </a:solidFill>
              </a:rPr>
              <a:t>The diathesis stress model could potentially help more as it links OCD to stressful events. This is an important consideration as it can better help in the establishment of suitable treatment methods for patients once the cause is known.</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900" dirty="0">
                <a:solidFill>
                  <a:schemeClr val="tx1"/>
                </a:solidFill>
              </a:rPr>
              <a:t>Drug therapy involves changing the levels of neurotransmitters in the brain to either increase or decrease their activity. As OCD has been found to be linked to low levels of serotonin, increasing serotonin levels has been achieved using antidepressant drugs known as SSRIs (selective serotonin reuptake inhibitors). The most commonly prescribed drugs are fluoxetine. SSRIs work by reducing the re-absorption and breakdown of serotonin at a synapse during synaptic transmission and therefore continue to stimulate the post-synaptic neuron. Drug therapy not only increases serotonin levels in the brain but also causes the orbital frontal cortex to operate at more normal activity levels.</a:t>
            </a:r>
          </a:p>
          <a:p>
            <a:pPr algn="ctr"/>
            <a:r>
              <a:rPr lang="en-GB" sz="900" dirty="0">
                <a:solidFill>
                  <a:schemeClr val="tx1"/>
                </a:solidFill>
              </a:rPr>
              <a:t>Where SSRIs do not work, alternatives may be used e.g. tricyclics such as Clomipramine (an older type of antidepressant) or SNRIs (which increase serotonin and noradrenaline)</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50" dirty="0">
                <a:solidFill>
                  <a:schemeClr val="tx1"/>
                </a:solidFill>
              </a:rPr>
              <a:t>Wilhelm Wundt opened the first psychological laboratory at the University of Leipzig in Germany in 1879.  This was the first laboratory dedicated to psychology, and its opening is usually thought of as the beginning of modern psychology. </a:t>
            </a:r>
          </a:p>
          <a:p>
            <a:pPr algn="ctr"/>
            <a:r>
              <a:rPr lang="en-GB" sz="750" dirty="0">
                <a:solidFill>
                  <a:schemeClr val="tx1"/>
                </a:solidFill>
              </a:rPr>
              <a:t>Wundt is often regarded as the father of psychology as he moved psychology away from its philosophical roots towards controlled research.</a:t>
            </a:r>
          </a:p>
          <a:p>
            <a:pPr algn="ctr"/>
            <a:r>
              <a:rPr lang="en-GB" sz="750" dirty="0">
                <a:solidFill>
                  <a:schemeClr val="tx1"/>
                </a:solidFill>
              </a:rPr>
              <a:t>Wundt defined psychology as the study of the structure of conscious experience. He believed in a reductionist approach and developed structuralism, the main tool of which was introspection.</a:t>
            </a:r>
          </a:p>
          <a:p>
            <a:pPr algn="ctr"/>
            <a:r>
              <a:rPr lang="en-GB" sz="750" dirty="0">
                <a:solidFill>
                  <a:schemeClr val="tx1"/>
                </a:solidFill>
              </a:rPr>
              <a:t>Introspection is the systematic analysis of own conscious experience of a stimulus (a process of looking inwards at one’s own thoughts). It’s focus is to be objective in the measurement of conscious thought by asking participants to focus on an everyday object and reflect on sensations, feelings and images. These thoughts would be broken down into separate elements and Wundt would then systematically report upon their experience of the object in terms of its components parts e.g. sensations and emotional reaction. A specific stimulus that Wundt used was a metronome.</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SSRIs reduce the symptoms of OCD by around 70% which improves the quality of life for sufferers. Studies using SSRIs and placebos showed that SSRIs have significantly better results. </a:t>
            </a:r>
            <a:r>
              <a:rPr lang="en-GB" sz="800" dirty="0" err="1">
                <a:solidFill>
                  <a:schemeClr val="tx1"/>
                </a:solidFill>
              </a:rPr>
              <a:t>Piccinelli</a:t>
            </a:r>
            <a:r>
              <a:rPr lang="en-GB" sz="800" dirty="0">
                <a:solidFill>
                  <a:schemeClr val="tx1"/>
                </a:solidFill>
              </a:rPr>
              <a:t> also reviewed the success of antidepressant drug treatment for treating OCD and found that they are effective in the short term. </a:t>
            </a:r>
          </a:p>
          <a:p>
            <a:pPr algn="ctr"/>
            <a:r>
              <a:rPr lang="en-GB" sz="800" dirty="0">
                <a:solidFill>
                  <a:schemeClr val="tx1"/>
                </a:solidFill>
              </a:rPr>
              <a:t> </a:t>
            </a:r>
          </a:p>
          <a:p>
            <a:pPr algn="ctr"/>
            <a:r>
              <a:rPr lang="en-GB" sz="800" dirty="0">
                <a:solidFill>
                  <a:schemeClr val="tx1"/>
                </a:solidFill>
              </a:rPr>
              <a:t>Leonard (1989) found that children and adults who completed a 10 week double blind study into the effectiveness of SSRIs showed reductions in OCD symptoms. In addition, 64% had a relapse when this was later changed to a different anti-depressant.</a:t>
            </a:r>
          </a:p>
          <a:p>
            <a:pPr algn="ctr"/>
            <a:r>
              <a:rPr lang="en-GB" sz="800" dirty="0">
                <a:solidFill>
                  <a:schemeClr val="tx1"/>
                </a:solidFill>
              </a:rPr>
              <a:t> </a:t>
            </a:r>
          </a:p>
          <a:p>
            <a:pPr algn="ctr"/>
            <a:r>
              <a:rPr lang="en-GB" sz="800" dirty="0">
                <a:solidFill>
                  <a:schemeClr val="tx1"/>
                </a:solidFill>
              </a:rPr>
              <a:t>Drugs are a more cost-effective method compared with other psychological treatments which depend upon trained professionals. This has benefits for the economy as it reduces strain on the NHS and are non-disruptive to patients’ lives.</a:t>
            </a:r>
          </a:p>
          <a:p>
            <a:pPr algn="ctr"/>
            <a:endParaRPr lang="en-GB" sz="800" dirty="0">
              <a:solidFill>
                <a:schemeClr val="tx1"/>
              </a:solidFill>
            </a:endParaRPr>
          </a:p>
          <a:p>
            <a:pPr algn="ctr"/>
            <a:r>
              <a:rPr lang="en-GB" sz="800" dirty="0">
                <a:solidFill>
                  <a:schemeClr val="tx1"/>
                </a:solidFill>
              </a:rPr>
              <a:t>OCD is widely believed to be biological in nature so it makes sense for the treatment to be biological too.</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Before Wundt, the study of human behaviour had relied upon philosophical debates such as those of Descartes. Wundt therefore made the first steps towards the scientific study of human behaviour and analysed the brain in a more structured way, with the emphasis being on objective measurement , control and replication.</a:t>
            </a:r>
          </a:p>
          <a:p>
            <a:pPr algn="ctr"/>
            <a:endParaRPr lang="en-GB" sz="400" dirty="0">
              <a:solidFill>
                <a:schemeClr val="tx1"/>
              </a:solidFill>
            </a:endParaRPr>
          </a:p>
          <a:p>
            <a:pPr algn="ctr"/>
            <a:r>
              <a:rPr lang="en-GB" sz="650" dirty="0">
                <a:solidFill>
                  <a:schemeClr val="tx1"/>
                </a:solidFill>
              </a:rPr>
              <a:t>Wundt later recognised that higher mental processes were difficult to study using his procedures and this encouraged others to look for more appropriate methods and techniques, paving the way for approaches such as scanning. </a:t>
            </a:r>
          </a:p>
          <a:p>
            <a:pPr algn="ctr"/>
            <a:endParaRPr lang="en-GB" sz="400" dirty="0">
              <a:solidFill>
                <a:schemeClr val="tx1"/>
              </a:solidFill>
            </a:endParaRPr>
          </a:p>
          <a:p>
            <a:pPr algn="ctr"/>
            <a:r>
              <a:rPr lang="en-GB" sz="650" dirty="0">
                <a:solidFill>
                  <a:schemeClr val="tx1"/>
                </a:solidFill>
              </a:rPr>
              <a:t>In particular, Wundt’s work contributed towards the development of further psychological perspectives, predominantly behaviourism who believed in the value of a scientific approach. The laboratory experiment and the need for objectivity therefore grew from Wundt’s early work.</a:t>
            </a:r>
          </a:p>
          <a:p>
            <a:pPr algn="ctr"/>
            <a:endParaRPr lang="en-GB" sz="400" dirty="0">
              <a:solidFill>
                <a:schemeClr val="tx1"/>
              </a:solidFill>
            </a:endParaRPr>
          </a:p>
          <a:p>
            <a:pPr algn="ctr"/>
            <a:r>
              <a:rPr lang="en-GB" sz="650" dirty="0">
                <a:solidFill>
                  <a:schemeClr val="tx1"/>
                </a:solidFill>
              </a:rPr>
              <a:t>Introspection is still used today in areas such as therapy and studying emotional states demonstrating its value as one way mental processes can be investigated. The study of mental processes has been further developed by the cognitive approach.</a:t>
            </a:r>
          </a:p>
          <a:p>
            <a:pPr algn="ctr"/>
            <a:endParaRPr lang="en-GB" sz="400" dirty="0">
              <a:solidFill>
                <a:schemeClr val="tx1"/>
              </a:solidFill>
            </a:endParaRPr>
          </a:p>
          <a:p>
            <a:pPr algn="ctr"/>
            <a:r>
              <a:rPr lang="en-GB" sz="650" dirty="0">
                <a:solidFill>
                  <a:schemeClr val="tx1"/>
                </a:solidFill>
              </a:rPr>
              <a:t>Advantages of taking a scientific approach: </a:t>
            </a:r>
          </a:p>
          <a:p>
            <a:pPr marL="171450" indent="-171450" algn="ctr">
              <a:buFont typeface="Arial" panose="020B0604020202020204" pitchFamily="34" charset="0"/>
              <a:buChar char="•"/>
            </a:pPr>
            <a:r>
              <a:rPr lang="en-GB" sz="650" dirty="0">
                <a:solidFill>
                  <a:schemeClr val="tx1"/>
                </a:solidFill>
              </a:rPr>
              <a:t>Knowledge acquired using scientific methods are more than just the passive acceptance of facts</a:t>
            </a:r>
          </a:p>
          <a:p>
            <a:pPr marL="171450" indent="-171450" algn="ctr">
              <a:buFont typeface="Arial" panose="020B0604020202020204" pitchFamily="34" charset="0"/>
              <a:buChar char="•"/>
            </a:pPr>
            <a:r>
              <a:rPr lang="en-GB" sz="650" dirty="0">
                <a:solidFill>
                  <a:schemeClr val="tx1"/>
                </a:solidFill>
              </a:rPr>
              <a:t>Causes of behaviour can be established through the use of methods that are empirical and replicable</a:t>
            </a:r>
          </a:p>
          <a:p>
            <a:pPr marL="171450" indent="-171450" algn="ctr">
              <a:buFont typeface="Arial" panose="020B0604020202020204" pitchFamily="34" charset="0"/>
              <a:buChar char="•"/>
            </a:pPr>
            <a:r>
              <a:rPr lang="en-GB" sz="650" dirty="0">
                <a:solidFill>
                  <a:schemeClr val="tx1"/>
                </a:solidFill>
              </a:rPr>
              <a:t>Scientific knowledge is self-corrective meaning that it can be refined or abandoned</a:t>
            </a:r>
            <a:endParaRPr lang="en-US" sz="650" dirty="0">
              <a:solidFill>
                <a:schemeClr val="tx1"/>
              </a:solidFill>
            </a:endParaRP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Drugs can have serious side effects such as headaches, nausea, indigestion, blurred vision and loss of sex-drive. The side-effects are more serious for those taking Clomipramine where 1 in 10 will suffer erection problems, tremors and weight gain with 1 in 100 becoming aggressive and suffering disruption to blood pressure and heart rhythm. This can make people stop taking the drugs.</a:t>
            </a:r>
          </a:p>
          <a:p>
            <a:pPr algn="ctr"/>
            <a:r>
              <a:rPr lang="en-GB" sz="800" dirty="0">
                <a:solidFill>
                  <a:schemeClr val="tx1"/>
                </a:solidFill>
              </a:rPr>
              <a:t> </a:t>
            </a:r>
          </a:p>
          <a:p>
            <a:pPr algn="ctr"/>
            <a:r>
              <a:rPr lang="en-GB" sz="800" dirty="0">
                <a:solidFill>
                  <a:schemeClr val="tx1"/>
                </a:solidFill>
              </a:rPr>
              <a:t>It takes 3-4 months of daily use for SSRIs to have much impact on the symptoms, which may lead people to stop taking them.</a:t>
            </a:r>
          </a:p>
          <a:p>
            <a:pPr algn="ctr"/>
            <a:endParaRPr lang="en-GB" sz="800" dirty="0">
              <a:solidFill>
                <a:schemeClr val="tx1"/>
              </a:solidFill>
            </a:endParaRPr>
          </a:p>
          <a:p>
            <a:pPr algn="ctr"/>
            <a:r>
              <a:rPr lang="en-GB" sz="800" dirty="0">
                <a:solidFill>
                  <a:schemeClr val="tx1"/>
                </a:solidFill>
              </a:rPr>
              <a:t>The obsessions and compulsions do not fully disappear, and if only treated with drug therapy, relapse to the full-blown disorder will occur if they stop taking the drug. For example, </a:t>
            </a:r>
            <a:r>
              <a:rPr lang="en-GB" sz="800" dirty="0" err="1">
                <a:solidFill>
                  <a:schemeClr val="tx1"/>
                </a:solidFill>
              </a:rPr>
              <a:t>Maltby</a:t>
            </a:r>
            <a:r>
              <a:rPr lang="en-GB" sz="800" dirty="0">
                <a:solidFill>
                  <a:schemeClr val="tx1"/>
                </a:solidFill>
              </a:rPr>
              <a:t> (2003) reported that 30-60% of OCD patients taking SSRIs showed improvements in their obsessions and compulsions but once treatment stopped, relapse rates were high (65-90%). Patients are therefore encouraged to continue taking drugs for one year after treatment.</a:t>
            </a:r>
          </a:p>
          <a:p>
            <a:pPr algn="ctr"/>
            <a:endParaRPr lang="en-GB" sz="800" dirty="0">
              <a:solidFill>
                <a:schemeClr val="tx1"/>
              </a:solidFill>
            </a:endParaRPr>
          </a:p>
          <a:p>
            <a:pPr algn="ctr"/>
            <a:r>
              <a:rPr lang="en-GB" sz="800" dirty="0">
                <a:solidFill>
                  <a:schemeClr val="tx1"/>
                </a:solidFill>
              </a:rPr>
              <a:t>Drug therapy is actually more effective if combined with CBT and not used in isolation. This is because the drugs tackle the emotional symptoms but CBT tackles the cognitive elements.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Wundt was overly reliant on introspection which by its nature is subjective. When others tested Wundt’s ideas their findings often differed. His research therefore lacked reliability. </a:t>
            </a:r>
            <a:br>
              <a:rPr lang="en-GB" sz="900" dirty="0">
                <a:solidFill>
                  <a:schemeClr val="tx1"/>
                </a:solidFill>
              </a:rPr>
            </a:br>
            <a:r>
              <a:rPr lang="en-GB" sz="900" dirty="0">
                <a:solidFill>
                  <a:schemeClr val="tx1"/>
                </a:solidFill>
              </a:rPr>
              <a:t> </a:t>
            </a:r>
            <a:br>
              <a:rPr lang="en-GB" sz="900" dirty="0">
                <a:solidFill>
                  <a:schemeClr val="tx1"/>
                </a:solidFill>
              </a:rPr>
            </a:br>
            <a:r>
              <a:rPr lang="en-GB" sz="900" dirty="0">
                <a:solidFill>
                  <a:schemeClr val="tx1"/>
                </a:solidFill>
              </a:rPr>
              <a:t>Introspection is still used but it lacks scientific rigour. Looking inwards, attempting to understand our conscious thought processes is difficult enough. Trying to explain them to others, even for the most intelligent and eloquent observer is close to impossible. </a:t>
            </a:r>
          </a:p>
          <a:p>
            <a:pPr algn="ctr"/>
            <a:endParaRPr lang="en-GB" sz="900" dirty="0">
              <a:solidFill>
                <a:schemeClr val="tx1"/>
              </a:solidFill>
            </a:endParaRPr>
          </a:p>
          <a:p>
            <a:pPr algn="ctr"/>
            <a:r>
              <a:rPr lang="en-GB" sz="900" dirty="0">
                <a:solidFill>
                  <a:schemeClr val="tx1"/>
                </a:solidFill>
              </a:rPr>
              <a:t>Disadvantages of taking a scientific approach: </a:t>
            </a:r>
          </a:p>
          <a:p>
            <a:pPr marL="171450" indent="-171450" algn="ctr">
              <a:buFont typeface="Arial" panose="020B0604020202020204" pitchFamily="34" charset="0"/>
              <a:buChar char="•"/>
            </a:pPr>
            <a:r>
              <a:rPr lang="en-GB" sz="900" dirty="0">
                <a:solidFill>
                  <a:schemeClr val="tx1"/>
                </a:solidFill>
              </a:rPr>
              <a:t>Scientific psychologists create contrived situations that create artificial behaviours</a:t>
            </a:r>
          </a:p>
          <a:p>
            <a:pPr marL="171450" indent="-171450" algn="ctr">
              <a:buFont typeface="Arial" panose="020B0604020202020204" pitchFamily="34" charset="0"/>
              <a:buChar char="•"/>
            </a:pPr>
            <a:r>
              <a:rPr lang="en-GB" sz="900" dirty="0">
                <a:solidFill>
                  <a:schemeClr val="tx1"/>
                </a:solidFill>
              </a:rPr>
              <a:t>Much of the subject matter of psychology is unobservable, therefore cannot be measured with any degree of accuracy</a:t>
            </a:r>
          </a:p>
          <a:p>
            <a:pPr marL="171450" indent="-171450" algn="ctr">
              <a:buFont typeface="Arial" panose="020B0604020202020204" pitchFamily="34" charset="0"/>
              <a:buChar char="•"/>
            </a:pPr>
            <a:r>
              <a:rPr lang="en-GB" sz="900" dirty="0">
                <a:solidFill>
                  <a:schemeClr val="tx1"/>
                </a:solidFill>
              </a:rPr>
              <a:t>Not all psychologists share the view that that human behaviour can be explored through scientific methods</a:t>
            </a:r>
          </a:p>
        </p:txBody>
      </p:sp>
    </p:spTree>
    <p:extLst>
      <p:ext uri="{BB962C8B-B14F-4D97-AF65-F5344CB8AC3E}">
        <p14:creationId xmlns:p14="http://schemas.microsoft.com/office/powerpoint/2010/main" val="1388963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BIOLOGICAL APPROACH</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BEHAVIOURISM</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SOCIAL LEARNING THEORY</a:t>
            </a: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The biological approach focusses on innate factors so takes the nature side of the nature-nurture debate. There are two levels of analysis: the causal explanation and the functional explanation. The causal explanation examines physiology in determining behaviour e.g. the hypothalamus differs in size between females and males. The nervous system is a contributing factor to behaviour as it determines the fight or flight response within the autonomic nervous system. Neurons, neurotransmitters and hormones are also a main focus of the biological approach e.g. high testosterone levels are related to high levels of aggression.</a:t>
            </a:r>
          </a:p>
          <a:p>
            <a:pPr algn="ctr"/>
            <a:r>
              <a:rPr lang="en-GB" sz="700" dirty="0">
                <a:solidFill>
                  <a:schemeClr val="tx1"/>
                </a:solidFill>
              </a:rPr>
              <a:t>The functional level of analysis examines the evolutionary and genetic basis of behaviour. Evolutionary theory sees the survival and the ability to reproduce as key to all behaviour. There are 2 main concepts: natural selection - the idea that within a species those with particular traits that give them an advantage over others survive (selection of the fittest) and sexual selection - males and females pick a mate based on certain characteristics. The process of evolution occurs through the inheritance of genes. Genotype and the environment produce a phenotype.</a:t>
            </a:r>
          </a:p>
          <a:p>
            <a:pPr algn="ctr"/>
            <a:r>
              <a:rPr lang="en-GB" sz="700" dirty="0">
                <a:solidFill>
                  <a:schemeClr val="tx1"/>
                </a:solidFill>
              </a:rPr>
              <a:t>The approach takes a nomothetic approach to behaviour and typically uses experiments, though twin studies that test the concordance rates between MZ twins/DZ twins and case studies may also be used e.g. Phineas Gage and HM to investigate localisation of cortical function.</a:t>
            </a: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It uses a variety of scientific techniques to explore human behaviour. For example, brain scans using fMRI scans, PET scans and EEGs, twin studies, the experimental method and case study e.g. Phineas Gage whose brain was severely damaged when a steel rod was inserted into it during an explosion. This has furthered our understanding of localisation of cortical function which then allows us to better understand patients who suffer from brain damage as well as having importance for neurosurgery.</a:t>
            </a:r>
          </a:p>
          <a:p>
            <a:pPr algn="ctr"/>
            <a:endParaRPr lang="en-GB" sz="500" dirty="0">
              <a:solidFill>
                <a:schemeClr val="tx1"/>
              </a:solidFill>
            </a:endParaRPr>
          </a:p>
          <a:p>
            <a:pPr algn="ctr"/>
            <a:r>
              <a:rPr lang="en-GB" sz="700" dirty="0">
                <a:solidFill>
                  <a:schemeClr val="tx1"/>
                </a:solidFill>
              </a:rPr>
              <a:t>There are real world applications of biological theory e.g. case studies such as </a:t>
            </a:r>
            <a:r>
              <a:rPr lang="en-GB" sz="700" dirty="0" err="1">
                <a:solidFill>
                  <a:schemeClr val="tx1"/>
                </a:solidFill>
              </a:rPr>
              <a:t>Imperato</a:t>
            </a:r>
            <a:r>
              <a:rPr lang="en-GB" sz="700" dirty="0">
                <a:solidFill>
                  <a:schemeClr val="tx1"/>
                </a:solidFill>
              </a:rPr>
              <a:t> and McGinley’s Batista boys show that gender development may actually be the result of nature rather than nurture as despite years of socialisation as girls, their biological male gender identities dominated.</a:t>
            </a:r>
          </a:p>
          <a:p>
            <a:pPr algn="ctr"/>
            <a:endParaRPr lang="en-GB" sz="500" dirty="0">
              <a:solidFill>
                <a:schemeClr val="tx1"/>
              </a:solidFill>
            </a:endParaRPr>
          </a:p>
          <a:p>
            <a:pPr algn="ctr"/>
            <a:r>
              <a:rPr lang="en-GB" sz="700" dirty="0">
                <a:solidFill>
                  <a:schemeClr val="tx1"/>
                </a:solidFill>
              </a:rPr>
              <a:t>The approach has shown how evolution and genetics influence behaviour and play a role in anxiety disorders such as OCD. For example, Pauls et al. found that 10% of participants suffering from OCD also have a relative with the disorder compared with just 1.9% in a control group. In addition, we now have more knowledge about serotonin deficiency and its role in developing OCD symptoms which has led to the use of SSRIs such as fluoxetine. These have shown some success in helping to alleviate the symptoms of OCD with research suggesting that 50-80% of patients benefit from such drugs.</a:t>
            </a: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The approach suffers from biological determinism because it focuses primarily upon the way in which genetics, hormones and brain structure influence human behaviour ignoring environmental influences. For example, Dabbs has suggested that crime is the result of high levels of testosterone having established that the male hormone was higher in criminals who had performed the most aggressive acts, thus explaining why males are more aggressive but this fails to consider alternative explanations such as differential association theory. </a:t>
            </a:r>
          </a:p>
          <a:p>
            <a:pPr algn="ctr"/>
            <a:endParaRPr lang="en-GB" sz="300" dirty="0">
              <a:solidFill>
                <a:schemeClr val="tx1"/>
              </a:solidFill>
            </a:endParaRPr>
          </a:p>
          <a:p>
            <a:pPr algn="ctr"/>
            <a:r>
              <a:rPr lang="en-GB" sz="700" dirty="0">
                <a:solidFill>
                  <a:schemeClr val="tx1"/>
                </a:solidFill>
              </a:rPr>
              <a:t>The approach has tended to utilise animal studies within its research which is problematic as humans are more cognitively complex than animals and so the results may not therefore generalise very well from animal studies. An example is Gorski’s research into hormones and how these may impact upon gender development. It was found that rats injected with the male hormone testosterone displayed more aggressive behaviours. This may not necessarily be to the same extent in humans.</a:t>
            </a:r>
          </a:p>
          <a:p>
            <a:pPr algn="ctr"/>
            <a:endParaRPr lang="en-GB" sz="300" dirty="0">
              <a:solidFill>
                <a:schemeClr val="tx1"/>
              </a:solidFill>
            </a:endParaRPr>
          </a:p>
          <a:p>
            <a:pPr algn="ctr"/>
            <a:r>
              <a:rPr lang="en-GB" sz="700" dirty="0">
                <a:solidFill>
                  <a:schemeClr val="tx1"/>
                </a:solidFill>
              </a:rPr>
              <a:t>Whilst drug therapy does show some success, other treatments such as CBT have been proven to be more effective and some argue that the approach is overly reductionist. This is because biological psychologists tend to focus upon smaller components such as neurons which fail to account for the greater, more holistic, human being. Humanists would say that the biological approach can be criticised as it fails to explain the most distinctive aspects of being human; that of consciousness and self-consciousness (self-awareness).</a:t>
            </a:r>
          </a:p>
          <a:p>
            <a:pPr algn="ctr"/>
            <a:endParaRPr lang="en-GB" sz="300" dirty="0">
              <a:solidFill>
                <a:schemeClr val="tx1"/>
              </a:solidFill>
            </a:endParaRPr>
          </a:p>
          <a:p>
            <a:pPr algn="ctr"/>
            <a:r>
              <a:rPr lang="en-GB" sz="700" dirty="0">
                <a:solidFill>
                  <a:schemeClr val="tx1"/>
                </a:solidFill>
              </a:rPr>
              <a:t>The approach has put forward explanations e.g. low levels of serotonin cause OCD but actually, there isn’t cause and effect but rather a correlation. It could be that low serotonin causes OCD but it could also be that low serotonin is an effect of having OCD. </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900" dirty="0">
                <a:solidFill>
                  <a:schemeClr val="tx1"/>
                </a:solidFill>
              </a:rPr>
              <a:t>Behaviourism believes that behaviour is the result of learning through the environment (via stimulus-response links) i.e. behaviour is determined by the environment. This may be through classical conditioning (learning by association through the repeated pairings of a UCS with an NS until the NS becomes a CS producing a CR) as studied by Pavlov and operant conditioning (learning through consequences which may be positive reinforcement, negative reinforcement or punishment) as studied by Skinner. In this way, behaviour may be shaped with the law of effect referring to the way in which those behaviours which receive reinforcement will continue whilst those that do not will become extinct. </a:t>
            </a:r>
          </a:p>
          <a:p>
            <a:pPr algn="ctr"/>
            <a:r>
              <a:rPr lang="en-GB" sz="900" dirty="0">
                <a:solidFill>
                  <a:schemeClr val="tx1"/>
                </a:solidFill>
              </a:rPr>
              <a:t>Behaviourism adopts a nomothetic approach and believes that behaviour should be studied objectively with only that which can be observed being measurable, thereby ignoring internal mental processes.</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950" dirty="0">
                <a:solidFill>
                  <a:schemeClr val="tx1"/>
                </a:solidFill>
              </a:rPr>
              <a:t>Social learning theory is a theory proposed by Bandura which states that learning occurs as a result of imitation of models (who may be live or iconic) with whom the person identifies. Imitation is more likely to occur where the person has low self-esteem and where the model is of the same sex, older, attractive and possesses qualities seen as favourable to the individual e.g. popularity, status, wealth. It assumes that there are 4 mediating cognitive factors (attention, retention, motor reproduction and motivation) that are involved in behaviour. Where the person is not motivated to imitate a behaviour, the behaviour will not be performed. Finally, Bandura proposed that reinforcement need not be direct but can also be indirect through vicarious reinforcement.</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It utilises highly objective forms of measurement so results are not prone to subjective analysis which may display researcher bias, making it a more scientific form of study especially when compared with humanist methods. Empirical evidence in support comes from Skinner whose Skinner box provided highly controlled settings upon which analysis was made, allowing cause and effect to be established. This meant that it was possible to ascertain that it was actually the IV of reinforcement which had changed the behaviour of the rats rather than an extraneous variable.</a:t>
            </a:r>
          </a:p>
          <a:p>
            <a:pPr algn="ctr"/>
            <a:endParaRPr lang="en-GB" sz="700" dirty="0">
              <a:solidFill>
                <a:schemeClr val="tx1"/>
              </a:solidFill>
            </a:endParaRPr>
          </a:p>
          <a:p>
            <a:pPr algn="ctr"/>
            <a:r>
              <a:rPr lang="en-GB" sz="700" dirty="0">
                <a:solidFill>
                  <a:schemeClr val="tx1"/>
                </a:solidFill>
              </a:rPr>
              <a:t>The approach has real world applications. For example, using the principles of operant conditioning, token economy systems have been devised. Empirical evidence in support, for example, comes from Hobbs and Holt who found the token economy system helped to improve behaviours within an institution.</a:t>
            </a:r>
          </a:p>
          <a:p>
            <a:pPr algn="ctr"/>
            <a:endParaRPr lang="en-GB" sz="700" dirty="0">
              <a:solidFill>
                <a:schemeClr val="tx1"/>
              </a:solidFill>
            </a:endParaRPr>
          </a:p>
          <a:p>
            <a:pPr algn="ctr"/>
            <a:r>
              <a:rPr lang="en-GB" sz="700" dirty="0">
                <a:solidFill>
                  <a:schemeClr val="tx1"/>
                </a:solidFill>
              </a:rPr>
              <a:t>Classical conditioning theory has been used as an explanation for phobia acquisition Watson and Rayner whose Little Albert study aimed to illustrate how phobias could be learned by exposing a young child to a loud bang whilst interacting with a white rat. Understanding this means that important therapies such as systematic desensitisation can be devised which is of benefit to those suffering from phobias, therefore having real world application.</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SLT is less deterministic compared with other approaches such as behaviourism or the biological approach because it considers that there are mediational processes between stimulus and response such as motivation which allows the person more control in their decisions as to whether or not to imitate the behaviours of a model. This can be seen in gender studies such as Perry and </a:t>
            </a:r>
            <a:r>
              <a:rPr lang="en-GB" sz="650" dirty="0" err="1">
                <a:solidFill>
                  <a:schemeClr val="tx1"/>
                </a:solidFill>
              </a:rPr>
              <a:t>Bussey</a:t>
            </a:r>
            <a:r>
              <a:rPr lang="en-GB" sz="650" dirty="0">
                <a:solidFill>
                  <a:schemeClr val="tx1"/>
                </a:solidFill>
              </a:rPr>
              <a:t> who found that children were more motivated to imitate a same-sex model when selecting a piece of fruit. Overall, it believes in reciprocal determinism: our external environment influences us but we also exert influence upon it through the behaviours we choose to perform.</a:t>
            </a:r>
          </a:p>
          <a:p>
            <a:pPr algn="ctr"/>
            <a:endParaRPr lang="en-GB" sz="400" dirty="0">
              <a:solidFill>
                <a:schemeClr val="tx1"/>
              </a:solidFill>
            </a:endParaRPr>
          </a:p>
          <a:p>
            <a:pPr algn="ctr"/>
            <a:r>
              <a:rPr lang="en-GB" sz="650" dirty="0">
                <a:solidFill>
                  <a:schemeClr val="tx1"/>
                </a:solidFill>
              </a:rPr>
              <a:t>It uses human participants within its research. This is particularly beneficial as it means that the results from studies have higher generalisability, particularly given that humans are more cognitively complex than animal species. An example is Fagot whose research into gender involved observing 24 children playing at home with their parents and concluded that parents provide different reinforcement depending upon the sex of the child with girls reinforced for playing close by, asking for help and dressing up whilst boys were reinforced for playing with building bricks and discouraged from doll play. Such studies arguably help us to better understand how gender is acquired in humans, compared with Gorski’s rat studies for example.</a:t>
            </a:r>
          </a:p>
          <a:p>
            <a:pPr algn="ctr"/>
            <a:endParaRPr lang="en-GB" sz="400" dirty="0">
              <a:solidFill>
                <a:schemeClr val="tx1"/>
              </a:solidFill>
            </a:endParaRPr>
          </a:p>
          <a:p>
            <a:pPr algn="ctr"/>
            <a:r>
              <a:rPr lang="en-GB" sz="650" dirty="0">
                <a:solidFill>
                  <a:schemeClr val="tx1"/>
                </a:solidFill>
              </a:rPr>
              <a:t>SLT has a number of useful real world applications. For example, the theory has high face validity for understanding how aggression may be acquired with everyday examples pointing to the way in which people imitate the behaviours of others. An example is Bandura’s bobo doll study. The conclusions from the study therefore have implications for violence in the media and the importance of age ratings on both films and computer games. It can also explain cultural differences in behaviours.</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The approach suffers from environmental determinism because it ignores valuable nature explanations from the biological approach which have been shown to be influential in a variety of psychological areas. One such example is that of gender where there is support from case studies such as the Batista Boys and Diamond and </a:t>
            </a:r>
            <a:r>
              <a:rPr lang="en-GB" sz="700" dirty="0" err="1">
                <a:solidFill>
                  <a:schemeClr val="tx1"/>
                </a:solidFill>
              </a:rPr>
              <a:t>Sigmundson</a:t>
            </a:r>
            <a:r>
              <a:rPr lang="en-GB" sz="700" dirty="0">
                <a:solidFill>
                  <a:schemeClr val="tx1"/>
                </a:solidFill>
              </a:rPr>
              <a:t> that despite years of socialisation as females, the chromosomal male pattern was the dominant force in deciding the final gender of the boys.</a:t>
            </a:r>
          </a:p>
          <a:p>
            <a:pPr algn="ctr"/>
            <a:endParaRPr lang="en-GB" sz="700" dirty="0">
              <a:solidFill>
                <a:schemeClr val="tx1"/>
              </a:solidFill>
            </a:endParaRPr>
          </a:p>
          <a:p>
            <a:pPr algn="ctr"/>
            <a:r>
              <a:rPr lang="en-GB" sz="700" dirty="0">
                <a:solidFill>
                  <a:schemeClr val="tx1"/>
                </a:solidFill>
              </a:rPr>
              <a:t>Behaviours such as phobias are complex and it is a reductionist approach to assume that they can be reduced to stimulus-response links. Alternative explanations such as SLT would question this, arguing that imitation of models within the environment also require consideration. Empirical evidence in support comes from Bandura and Rosenthal who found that people would imitate the physiological and emotional responses of a participant (who was actually a confederate) to the ‘pain’ of electrical shocks at the press of a buzzer.</a:t>
            </a:r>
          </a:p>
          <a:p>
            <a:pPr algn="ctr"/>
            <a:endParaRPr lang="en-GB" sz="700" dirty="0">
              <a:solidFill>
                <a:schemeClr val="tx1"/>
              </a:solidFill>
            </a:endParaRPr>
          </a:p>
          <a:p>
            <a:pPr algn="ctr"/>
            <a:r>
              <a:rPr lang="en-GB" sz="700" dirty="0">
                <a:solidFill>
                  <a:schemeClr val="tx1"/>
                </a:solidFill>
              </a:rPr>
              <a:t>Experiments have low ecological validity. It is unlikely in real life that we would experience reinforcement in the same manner as the rats in Skinner’s experiment, especially on such a repeated basis.</a:t>
            </a:r>
          </a:p>
          <a:p>
            <a:pPr algn="ctr"/>
            <a:endParaRPr lang="en-GB" sz="700" dirty="0">
              <a:solidFill>
                <a:schemeClr val="tx1"/>
              </a:solidFill>
            </a:endParaRPr>
          </a:p>
          <a:p>
            <a:pPr algn="ctr"/>
            <a:r>
              <a:rPr lang="en-GB" sz="700" dirty="0">
                <a:solidFill>
                  <a:schemeClr val="tx1"/>
                </a:solidFill>
              </a:rPr>
              <a:t>The use of animals such as rats has been highly criticised given that humans are more cognitively complex and therefore, cognitive psychologists in particular would argue that we can assume that human behaviour may be different to Skinner’s proposed theory.</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SLT fails to consider biological factors. By adopting the nurture side of the nature-nurture debate, the theory fails to explain how physiological factors can control human behaviours such as aggression. However, Dabbs found that testosterone levels were higher in aggressive male criminals who had committed violent offences such as rape and murder, thus concluding a biological nature to explanations of crime. Such research would cause us to question whether or not crime can be explained through simple acts of imitation and vicarious reinforcement as SLT would suggest.</a:t>
            </a:r>
          </a:p>
          <a:p>
            <a:pPr algn="ctr"/>
            <a:endParaRPr lang="en-GB" sz="400" dirty="0">
              <a:solidFill>
                <a:schemeClr val="tx1"/>
              </a:solidFill>
            </a:endParaRPr>
          </a:p>
          <a:p>
            <a:pPr algn="ctr"/>
            <a:r>
              <a:rPr lang="en-GB" sz="800" dirty="0">
                <a:solidFill>
                  <a:schemeClr val="tx1"/>
                </a:solidFill>
              </a:rPr>
              <a:t>SLT research has also been questioned for using artificial surroundings. An example is Bandura’s famous bobo doll study. Whilst it may appear conclusive that aggression is caused by imitation, the children only acted aggressively towards a toy blow-up doll to which there are no harmful repercussions for the individual. This does not, however, mean that they would act aggressively towards another human being where the consequences would be far greater.</a:t>
            </a:r>
          </a:p>
          <a:p>
            <a:pPr algn="ctr"/>
            <a:endParaRPr lang="en-GB" sz="400" dirty="0">
              <a:solidFill>
                <a:schemeClr val="tx1"/>
              </a:solidFill>
            </a:endParaRPr>
          </a:p>
          <a:p>
            <a:pPr algn="ctr"/>
            <a:r>
              <a:rPr lang="en-GB" sz="800" dirty="0">
                <a:solidFill>
                  <a:schemeClr val="tx1"/>
                </a:solidFill>
              </a:rPr>
              <a:t>Experimenters need to be careful that the ethical issue of protection of participants is addressed and that nobody leaves a study in a different emotional or physical state to that in which they entered it. This criticism can be applied to Bandura’s bobo doll study as, although not likely, it may have resulted in children becoming increasingly aggressive themselves having learned this behaviour during the experiment.</a:t>
            </a:r>
          </a:p>
        </p:txBody>
      </p:sp>
    </p:spTree>
    <p:extLst>
      <p:ext uri="{BB962C8B-B14F-4D97-AF65-F5344CB8AC3E}">
        <p14:creationId xmlns:p14="http://schemas.microsoft.com/office/powerpoint/2010/main" val="2170387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COGNITIVE APPROACH</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PSYCHODYNAMIC APPROACH</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HUMANISM</a:t>
            </a: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50" dirty="0">
                <a:solidFill>
                  <a:schemeClr val="tx1"/>
                </a:solidFill>
              </a:rPr>
              <a:t>The cognitive approach is based upon the scientific study of the mind as an information processor and uses models of the information processing that occurs within the brain including perception, language and memory. An example would be the multistore model of memory. Information processing is based upon inputs, processes and outputs as well as encoding, storage and retrieval. Given the similarities that this has with a computer, the computer analogy has been developed to explain human mental processes.</a:t>
            </a:r>
          </a:p>
          <a:p>
            <a:pPr algn="ctr"/>
            <a:r>
              <a:rPr lang="en-GB" sz="650" dirty="0">
                <a:solidFill>
                  <a:schemeClr val="tx1"/>
                </a:solidFill>
              </a:rPr>
              <a:t>A further assumption is that there are mediational processes between stimulus and response e.g. memory. These cannot be seen but can be inferred through scientific experiments e.g. memory tests.</a:t>
            </a:r>
          </a:p>
          <a:p>
            <a:pPr algn="ctr"/>
            <a:r>
              <a:rPr lang="en-GB" sz="650" dirty="0">
                <a:solidFill>
                  <a:schemeClr val="tx1"/>
                </a:solidFill>
              </a:rPr>
              <a:t>The approach also refers to schemas which are ways in which we organise the world to speed up processing and use past experiences to make predictions and more use of the information our brains are receiving. In addition, they prevent us from becoming overwhelmed by environmental stimuli. They can, however, distort our interpretation of sensory information, lead to perceptual errors and biased recall which can confabulate our memories e.g. EWT. Faulty schema can also have a negative impact upon mental health e.g. anorexia and depression.</a:t>
            </a:r>
          </a:p>
          <a:p>
            <a:pPr algn="ctr"/>
            <a:r>
              <a:rPr lang="en-GB" sz="650" dirty="0">
                <a:solidFill>
                  <a:schemeClr val="tx1"/>
                </a:solidFill>
              </a:rPr>
              <a:t>More recently, there has been greater research into cognitive neuroscience which is the scientific study of the brain/neurological structure, mechanisms and processes that are responsible for cognitive processes e.g. scanning techniques to locate different types of memory in different parts of the brain which can lead to the treatment of memory deficits.</a:t>
            </a: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solidFill>
                  <a:schemeClr val="tx1"/>
                </a:solidFill>
              </a:rPr>
              <a:t>It has a number of useful real world applications e.g. CBT which has been successfully used as a treatment for anxiety disorders such as OCD and anorexia. Empirical evidence in support comes from Franklin et al. who found that CBT was just as successful as CBT combined with drug therapy with patients suffering from OCD. Overall, this proves that the principles upon which the theory is based can be used to help people.</a:t>
            </a:r>
          </a:p>
          <a:p>
            <a:pPr algn="ctr"/>
            <a:endParaRPr lang="en-GB" sz="750" dirty="0">
              <a:solidFill>
                <a:schemeClr val="tx1"/>
              </a:solidFill>
            </a:endParaRPr>
          </a:p>
          <a:p>
            <a:pPr algn="ctr"/>
            <a:r>
              <a:rPr lang="en-GB" sz="750" dirty="0">
                <a:solidFill>
                  <a:schemeClr val="tx1"/>
                </a:solidFill>
              </a:rPr>
              <a:t>A number of experiments have been conducted into human behaviour and these tend to use human participants which offer high control and makes it easier to generalise results. An example is Peterson and Peterson's trigram study which investigated the duration of STM in order to investigate concepts such as decay within the MSM.</a:t>
            </a:r>
          </a:p>
          <a:p>
            <a:pPr algn="ctr"/>
            <a:endParaRPr lang="en-GB" sz="750" dirty="0">
              <a:solidFill>
                <a:schemeClr val="tx1"/>
              </a:solidFill>
            </a:endParaRPr>
          </a:p>
          <a:p>
            <a:pPr algn="ctr"/>
            <a:r>
              <a:rPr lang="en-GB" sz="750" dirty="0">
                <a:solidFill>
                  <a:schemeClr val="tx1"/>
                </a:solidFill>
              </a:rPr>
              <a:t>It is less deterministic than other perspectives such as the biological approach as it is based upon soft determinism. As such, it considers elements of both nature and nurture and can therefore be considered to adopt a more interactionist position within the nature-nurture debate. Empirical evidence in support comes from Martin and Halverson's gender schema theory which argues that whilst schemas are innate, the way in which we seek information to develop gender occurs within the environment.</a:t>
            </a: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The theory is mechanistic and suffers from machine reductionism because assumptions such as the computer analogy fail to recognise the importance of emotions. An example can be seen within the topic of memory. For example, episodic memories have been found to be triggered by emotional events in our lives and yet these cannot be incorporated into a computer model.</a:t>
            </a:r>
          </a:p>
          <a:p>
            <a:pPr algn="ctr"/>
            <a:endParaRPr lang="en-GB" sz="500" dirty="0">
              <a:solidFill>
                <a:schemeClr val="tx1"/>
              </a:solidFill>
            </a:endParaRPr>
          </a:p>
          <a:p>
            <a:pPr algn="ctr"/>
            <a:r>
              <a:rPr lang="en-GB" sz="800" dirty="0">
                <a:solidFill>
                  <a:schemeClr val="tx1"/>
                </a:solidFill>
              </a:rPr>
              <a:t>Inner mental cognitions can only be inferred as they are not directly observable. For example, in Jacobs' study into the capacity of STM, studies made assumptions about memory capacity based upon the number of digits that could be correctly recalled though actually, the STM could not be directly measured.</a:t>
            </a:r>
          </a:p>
          <a:p>
            <a:pPr algn="ctr"/>
            <a:endParaRPr lang="en-GB" sz="500" dirty="0">
              <a:solidFill>
                <a:schemeClr val="tx1"/>
              </a:solidFill>
            </a:endParaRPr>
          </a:p>
          <a:p>
            <a:pPr algn="ctr"/>
            <a:r>
              <a:rPr lang="en-GB" sz="800" dirty="0">
                <a:solidFill>
                  <a:schemeClr val="tx1"/>
                </a:solidFill>
              </a:rPr>
              <a:t>It has been criticised for being largely descriptive. This is problematic as it fails to adequately explain human behaviour. For example, Kohlberg proposed three stages of gender development (gender identity, gender stability and gender constancy) but these stages only describe the types of behaviour and the ages at which they occur without offering reasons for why such cognitive development occurs.</a:t>
            </a:r>
          </a:p>
          <a:p>
            <a:pPr algn="ctr"/>
            <a:endParaRPr lang="en-GB" sz="500" dirty="0">
              <a:solidFill>
                <a:schemeClr val="tx1"/>
              </a:solidFill>
            </a:endParaRPr>
          </a:p>
          <a:p>
            <a:pPr algn="ctr"/>
            <a:r>
              <a:rPr lang="en-GB" sz="800" dirty="0">
                <a:solidFill>
                  <a:schemeClr val="tx1"/>
                </a:solidFill>
              </a:rPr>
              <a:t>Much of the evidence is based upon artificial materials that lack mundane realism (e.g. Peterson and Peterson’s trigrams don’t reflect the type of memory we perform in everyday life. This means that the research may lack external validity.</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600" dirty="0">
                <a:solidFill>
                  <a:schemeClr val="tx1"/>
                </a:solidFill>
              </a:rPr>
              <a:t>The psychodynamic approach believes that behaviour is determined by the unconscious (which has been shown using the iceberg analogy). The tripartite personality consists of the id, ego and superego. The id is the pleasure principle which is controlled by the driving force of wanting and desiring objects. The superego acts as the conscience and is based upon morals and judgements about right and wrong. It is formed at around age 5 following identification with the same-sex parent at the end of the phallic stage and represents the moral standards of the same-sex parent. The ego is the reality principle which tries to balance between the desires of the id and superego by using defence mechanisms (e.g. repression, denial and displacement) which protect the ego from harm.</a:t>
            </a:r>
          </a:p>
          <a:p>
            <a:pPr algn="ctr"/>
            <a:r>
              <a:rPr lang="en-GB" sz="600" dirty="0">
                <a:solidFill>
                  <a:schemeClr val="tx1"/>
                </a:solidFill>
              </a:rPr>
              <a:t> Another key area that Freud developed was psychosexual stages of development. These are the oral, anal (anal expulsive and anal retentive stages), phallic, latency and genital stages. Fixation may occur at any of these stages which then reveals itself in adult behaviours/personalities e.g. somebody fixated at the oral stage may chew or smoke whilst somebody at the anal stage could be generous (anal expulsive) or hoard items and be miserly (anal retentive). </a:t>
            </a:r>
          </a:p>
          <a:p>
            <a:pPr lvl="0" algn="ctr"/>
            <a:r>
              <a:rPr lang="en-GB" sz="600" dirty="0">
                <a:solidFill>
                  <a:schemeClr val="tx1"/>
                </a:solidFill>
              </a:rPr>
              <a:t>The phallic stage is important for the development of gender identity. During this, boys go through the Oedipus complex in which they develop sexual feelings for their mother. They fear their father and experience castration anxiety which makes them spend more time with the father, eventually internalising the male gender identity. Girls go through the Electra complex as part of the phallic stage. Here, they develop sexual feelings for their father but experience penis envy and so internalise the female gender identity by internalising the mother’s ideals.</a:t>
            </a:r>
          </a:p>
          <a:p>
            <a:pPr algn="ctr"/>
            <a:r>
              <a:rPr lang="en-GB" sz="600" dirty="0">
                <a:solidFill>
                  <a:schemeClr val="tx1"/>
                </a:solidFill>
              </a:rPr>
              <a:t>Psychoanalysis has been developed to unlock unconscious thoughts using techniques such as dream analysis and free association (where the patient talks through issues affecting them).</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Humanism focuses on the individual and their subjective experiences. It is therefore idiographic. </a:t>
            </a:r>
          </a:p>
          <a:p>
            <a:pPr algn="ctr"/>
            <a:r>
              <a:rPr lang="en-GB" sz="600" dirty="0">
                <a:solidFill>
                  <a:schemeClr val="tx1"/>
                </a:solidFill>
              </a:rPr>
              <a:t>A key assumption is that humans have free will. This sees people as active agents with choice and freedom in how to behave (though within a moral and legal code) and is in direct contrast to determinism. </a:t>
            </a:r>
          </a:p>
          <a:p>
            <a:pPr algn="ctr"/>
            <a:r>
              <a:rPr lang="en-GB" sz="600" dirty="0">
                <a:solidFill>
                  <a:schemeClr val="tx1"/>
                </a:solidFill>
              </a:rPr>
              <a:t>It also states that we must view people holistically (considering all aspects of a person) and not reduce behaviours to smaller component parts (compared with reductionist approaches such as the biological approach). </a:t>
            </a:r>
          </a:p>
          <a:p>
            <a:pPr algn="ctr"/>
            <a:r>
              <a:rPr lang="en-GB" sz="600" dirty="0">
                <a:solidFill>
                  <a:schemeClr val="tx1"/>
                </a:solidFill>
              </a:rPr>
              <a:t>According to humanists, we progress through Maslow’s hierarchy of needs and strive towards self-actualisation (reaching one’s full potential). Maslow acknowledged that people have a variety of needs that differ in immediacy and which need satisfying at different times. He arranged these needs in a hierarchy with the more basic needs (which take priority and are also known as deficiency needs) towards the bottom eventually reaching self-actualisation at the top. The basic needs must therefore be satisfied before higher physiological needs such as esteem and self-actualisation can be achieved. Self-actualisers are rare, remarkable people who fulfil their potential completely.</a:t>
            </a:r>
          </a:p>
          <a:p>
            <a:pPr algn="ctr"/>
            <a:r>
              <a:rPr lang="en-GB" sz="600" dirty="0">
                <a:solidFill>
                  <a:schemeClr val="tx1"/>
                </a:solidFill>
              </a:rPr>
              <a:t>People will be more psychologically healthy if they receive unconditional positive regard. When there are conditions of worth and conditional positive regard, psychological problems may develop as they cause incongruence between the actual self (how the person is) and the ideal self (how they think they should be). The person tries to close the gap between the actual and ideal self but most people do this in unhelpful ways e.g. by chasing achievements that won’t actually make them content or by distorting their view of themselves or the world.</a:t>
            </a:r>
          </a:p>
          <a:p>
            <a:pPr algn="ctr">
              <a:buClr>
                <a:schemeClr val="tx1"/>
              </a:buClr>
            </a:pPr>
            <a:r>
              <a:rPr lang="en-GB" sz="600" dirty="0">
                <a:solidFill>
                  <a:schemeClr val="tx1"/>
                </a:solidFill>
              </a:rPr>
              <a:t>In the nature-nurture debate, humanists favour nurture, because of the influence of experiences on a person’s ways of perceiving and understanding the world, but also acknowledge the influence of biological drives and needs.</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It is the only psychological perspective which considers the role of the unconscious and how this can affect human behaviour. For example, by considering the importance of defence mechanisms and the tripartite personality, it considers the conflicts that the individual faces and how it tries to overcome these problems. This can be contrasted with SLT which considers only the conscious mediational processes of attention, retention, motor reproduction and motivation. Assuming that the unconscious mind exists therefore, this would be a more valid explanation of human behaviour than other psychological perspectives. </a:t>
            </a:r>
          </a:p>
          <a:p>
            <a:pPr algn="ctr"/>
            <a:endParaRPr lang="en-GB" sz="400" dirty="0">
              <a:solidFill>
                <a:schemeClr val="tx1"/>
              </a:solidFill>
            </a:endParaRPr>
          </a:p>
          <a:p>
            <a:pPr algn="ctr"/>
            <a:r>
              <a:rPr lang="en-GB" sz="650" dirty="0">
                <a:solidFill>
                  <a:schemeClr val="tx1"/>
                </a:solidFill>
              </a:rPr>
              <a:t>It has explanatory power and has real world applications. An example is the topic of gender with Freud proposing that children progress through five psychosexual stages with the Oedipus/Electra complex occurring in the third phallic stage during which gender is acquired. Evidence to support this comes from the case study of Little Hans who, at the age of 5 developed a phobia of horses which was said to be the castration anxiety felt towards his father. Indeed, the elements of the horses that he feared the most such as blinkers and flaring nostrils were, according to Freud, symbolic of his father.</a:t>
            </a:r>
          </a:p>
          <a:p>
            <a:pPr algn="ctr"/>
            <a:endParaRPr lang="en-GB" sz="400" dirty="0">
              <a:solidFill>
                <a:schemeClr val="tx1"/>
              </a:solidFill>
            </a:endParaRPr>
          </a:p>
          <a:p>
            <a:pPr algn="ctr"/>
            <a:r>
              <a:rPr lang="en-GB" sz="650" dirty="0">
                <a:solidFill>
                  <a:schemeClr val="tx1"/>
                </a:solidFill>
              </a:rPr>
              <a:t>It has developed treatments for anxiety disorders including phobias and OCD. For example, psychoanalysis using dream analysis and free association has been advantageous in that it adopts an idiographic approach, listening to individuals and emphasising the conflicts that they have faced which may be causing them psychological problems in order to rectify these through therapy. An example is the case study of Rat Man which was used to show how unconscious conflicts can lead to the development of OCD and how talking through these problems and accessing the unconscious conflicts could ultimately lead to improvement.</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It emphasises autonomy and free will in our choice of behaviour as well as taking a more holistic approach. This is an advantage because it avoids viewing human behaviour in a deterministic and reductionist way, instead seeing people as being in control of their lives, experiences and relationships with other people. Humanism can therefore be praised for incorporating human emotions.</a:t>
            </a:r>
            <a:endParaRPr lang="en-GB" sz="300" dirty="0">
              <a:solidFill>
                <a:schemeClr val="tx1"/>
              </a:solidFill>
            </a:endParaRPr>
          </a:p>
          <a:p>
            <a:pPr algn="ctr"/>
            <a:r>
              <a:rPr lang="en-GB" sz="300" dirty="0">
                <a:solidFill>
                  <a:schemeClr val="tx1"/>
                </a:solidFill>
              </a:rPr>
              <a:t> </a:t>
            </a:r>
          </a:p>
          <a:p>
            <a:pPr algn="ctr"/>
            <a:r>
              <a:rPr lang="en-GB" sz="650" dirty="0">
                <a:solidFill>
                  <a:schemeClr val="tx1"/>
                </a:solidFill>
              </a:rPr>
              <a:t>It seeks an alternative to scientific explanations and focuses upon the individual and their subjective experiences e.g. using unstructured interviews that will allow them to understand other people’s subjectivity. By adopting these qualitative methods, it adds richness to their findings, providing them with more meaning. An example is Maslow’s analysis of the characteristics of those who have been said to have reached self-actualisation e.g. Ghandi. </a:t>
            </a:r>
            <a:endParaRPr lang="en-GB" sz="300" dirty="0">
              <a:solidFill>
                <a:schemeClr val="tx1"/>
              </a:solidFill>
            </a:endParaRPr>
          </a:p>
          <a:p>
            <a:pPr algn="ctr"/>
            <a:r>
              <a:rPr lang="en-GB" sz="300" dirty="0">
                <a:solidFill>
                  <a:schemeClr val="tx1"/>
                </a:solidFill>
              </a:rPr>
              <a:t> </a:t>
            </a:r>
          </a:p>
          <a:p>
            <a:pPr algn="ctr"/>
            <a:r>
              <a:rPr lang="en-GB" sz="650" dirty="0">
                <a:solidFill>
                  <a:schemeClr val="tx1"/>
                </a:solidFill>
              </a:rPr>
              <a:t>It has real world applications. One such area is Maslow’s hierarchy of needs which has been widely applied outside of humanistic psychology e.g. to business. For example, the motives of a person to work have been investigated according to the different needs in the hierarchy as well as helping to understand and predict what gives people job satisfaction and why some people are driven to be successful in their career. </a:t>
            </a:r>
            <a:endParaRPr lang="en-GB" sz="300" dirty="0">
              <a:solidFill>
                <a:schemeClr val="tx1"/>
              </a:solidFill>
            </a:endParaRPr>
          </a:p>
          <a:p>
            <a:pPr algn="ctr"/>
            <a:r>
              <a:rPr lang="en-GB" sz="300" dirty="0">
                <a:solidFill>
                  <a:schemeClr val="tx1"/>
                </a:solidFill>
              </a:rPr>
              <a:t> </a:t>
            </a:r>
          </a:p>
          <a:p>
            <a:pPr algn="ctr"/>
            <a:r>
              <a:rPr lang="en-GB" sz="650" dirty="0">
                <a:solidFill>
                  <a:schemeClr val="tx1"/>
                </a:solidFill>
              </a:rPr>
              <a:t>Rogers developed client centred therapy which focuses upon the present problems without dwelling on the past and has shown effectiveness for ‘mild’ psychological problems such as anxiety and low self-worth. This aims to increase a person’s self-worth and reduce the level of incongruence between their actual self and ideal self. As such, they will become a fully functioning person. This form of counselling therapy has shown application to education, health, social work and industry.</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A problem is that the unconscious mind is unfalsifiable. This is because we can neither prove nor disprove its existence using empirical methods. According to Popper, this does not meet the criteria of a real science. This means that the approach is simply a pseudoscience.</a:t>
            </a:r>
            <a:endParaRPr lang="en-GB" sz="300" dirty="0">
              <a:solidFill>
                <a:schemeClr val="tx1"/>
              </a:solidFill>
            </a:endParaRPr>
          </a:p>
          <a:p>
            <a:pPr algn="ctr"/>
            <a:r>
              <a:rPr lang="en-GB" sz="300" dirty="0">
                <a:solidFill>
                  <a:schemeClr val="tx1"/>
                </a:solidFill>
              </a:rPr>
              <a:t> </a:t>
            </a:r>
          </a:p>
          <a:p>
            <a:pPr algn="ctr"/>
            <a:r>
              <a:rPr lang="en-GB" sz="700" dirty="0">
                <a:solidFill>
                  <a:schemeClr val="tx1"/>
                </a:solidFill>
              </a:rPr>
              <a:t>Freud tried to derive nomothetic theories based upon idiographic research methods which is problematic as it is difficult to generalise from such studies given that they are based upon one individual. In addition, any analysis gained from them is qualitative and therefore prone to subjective forms of analysis and researcher bias. Freud has been criticised for his Little Hans study as he never actually conversed directly with Hans but instead, the communication was via correspondence with Hans’ father who wrote to Freud about Hans’ dreams and behaviours. Such techniques do not possess the same scientific rigour associated with the biological approach and are prone to the self-fulfilling prophecy.</a:t>
            </a:r>
            <a:endParaRPr lang="en-GB" sz="300" dirty="0">
              <a:solidFill>
                <a:schemeClr val="tx1"/>
              </a:solidFill>
            </a:endParaRPr>
          </a:p>
          <a:p>
            <a:pPr algn="ctr"/>
            <a:r>
              <a:rPr lang="en-GB" sz="300" dirty="0">
                <a:solidFill>
                  <a:schemeClr val="tx1"/>
                </a:solidFill>
              </a:rPr>
              <a:t> </a:t>
            </a:r>
          </a:p>
          <a:p>
            <a:pPr algn="ctr"/>
            <a:r>
              <a:rPr lang="en-GB" sz="700" dirty="0">
                <a:solidFill>
                  <a:schemeClr val="tx1"/>
                </a:solidFill>
              </a:rPr>
              <a:t>The approach is overly deterministic (it suffers from psychic determinism) and offers a more negative view of human behaviour. This is because it is too focused upon the unconscious mind and sees the individual perpetually in a state of conflict between the life and death instincts with some also offering that it is too focused upon sex. Many would argue that the cognitive approach offers a more plausible explanation of human behaviour with more appropriate forms of treatment available for individuals, particularly cognitive behavioural therapy which is considered the best form of treatment for anxiety disorders.</a:t>
            </a:r>
            <a:endParaRPr lang="en-GB" sz="300" dirty="0">
              <a:solidFill>
                <a:schemeClr val="tx1"/>
              </a:solidFill>
            </a:endParaRPr>
          </a:p>
          <a:p>
            <a:pPr algn="ctr"/>
            <a:r>
              <a:rPr lang="en-GB" sz="300" dirty="0">
                <a:solidFill>
                  <a:schemeClr val="tx1"/>
                </a:solidFill>
              </a:rPr>
              <a:t> </a:t>
            </a:r>
          </a:p>
          <a:p>
            <a:pPr algn="ctr"/>
            <a:r>
              <a:rPr lang="en-GB" sz="700" dirty="0">
                <a:solidFill>
                  <a:schemeClr val="tx1"/>
                </a:solidFill>
              </a:rPr>
              <a:t>Other more plausible theories have been used to explain behaviours such as gender development e.g. Martin and Halverson’s gender schema theory which has found that gender is acquired before the age of 5 as proposed by psychosexual theory.</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50" dirty="0">
                <a:solidFill>
                  <a:schemeClr val="tx1"/>
                </a:solidFill>
              </a:rPr>
              <a:t>It is based upon non-scientific research methods. For example, many have a small sample size which prevents generalisation to the wider public and they are highly subjective which means that they are prone to researcher bias. Behaviourists and biological psychologists would therefore argue that psychology should adopt a scientific approach when studying behaviour and mental processes as it will provide greater understanding and knowledge at a theoretical level. Evidence and facts gathered through scientific procedures such as experiments are objective and can be used to support a theory or hypothetical statement. </a:t>
            </a:r>
            <a:endParaRPr lang="en-GB" sz="400" dirty="0">
              <a:solidFill>
                <a:schemeClr val="tx1"/>
              </a:solidFill>
            </a:endParaRPr>
          </a:p>
          <a:p>
            <a:pPr algn="ctr"/>
            <a:r>
              <a:rPr lang="en-GB" sz="400" dirty="0">
                <a:solidFill>
                  <a:schemeClr val="tx1"/>
                </a:solidFill>
              </a:rPr>
              <a:t> </a:t>
            </a:r>
          </a:p>
          <a:p>
            <a:pPr algn="ctr"/>
            <a:r>
              <a:rPr lang="en-GB" sz="650" dirty="0">
                <a:solidFill>
                  <a:schemeClr val="tx1"/>
                </a:solidFill>
              </a:rPr>
              <a:t>Ultimately, the approach believes that people are intrinsically good but in practice, this isn’t always the case as people don’t always choose the correct paths in life nor do they always choose positive outcomes. The topic of crime shows that people don’t always operate within a legal and moral code, yet the humanistic theory provides no explanation for this and simply states that people are basically good, and have an innate need to strive for self-actualisation to make themselves and the world better. This is therefore a rather idealistic view and we perhaps need to look towards other approaches for more adequate explanations of crime.</a:t>
            </a:r>
            <a:endParaRPr lang="en-GB" sz="400" dirty="0">
              <a:solidFill>
                <a:schemeClr val="tx1"/>
              </a:solidFill>
            </a:endParaRPr>
          </a:p>
          <a:p>
            <a:pPr algn="ctr"/>
            <a:r>
              <a:rPr lang="en-GB" sz="400" dirty="0">
                <a:solidFill>
                  <a:schemeClr val="tx1"/>
                </a:solidFill>
              </a:rPr>
              <a:t> </a:t>
            </a:r>
          </a:p>
          <a:p>
            <a:pPr algn="ctr"/>
            <a:r>
              <a:rPr lang="en-GB" sz="650" dirty="0">
                <a:solidFill>
                  <a:schemeClr val="tx1"/>
                </a:solidFill>
              </a:rPr>
              <a:t>Some have argued that Client Centred Therapy is of limited use. Whilst Rogers’ theory was reasonably effective with less severe disorders, it has been found to be ineffective with severe mental disorders e.g. schizophrenia. This would suggest that perhaps cognitive behavioural therapy, where individuals work in groups to role play situations in which they have a mental disorders, may be preferred as it </a:t>
            </a:r>
            <a:r>
              <a:rPr lang="en-US" sz="650" dirty="0">
                <a:solidFill>
                  <a:schemeClr val="tx1"/>
                </a:solidFill>
              </a:rPr>
              <a:t>can be used to treat people with a wide range of mental health problems e.g. phobias and OCD. </a:t>
            </a:r>
            <a:endParaRPr lang="en-GB" sz="400" dirty="0">
              <a:solidFill>
                <a:schemeClr val="tx1"/>
              </a:solidFill>
            </a:endParaRPr>
          </a:p>
          <a:p>
            <a:pPr algn="ctr"/>
            <a:r>
              <a:rPr lang="en-GB" sz="400" dirty="0">
                <a:solidFill>
                  <a:schemeClr val="tx1"/>
                </a:solidFill>
              </a:rPr>
              <a:t> </a:t>
            </a:r>
          </a:p>
          <a:p>
            <a:pPr algn="ctr"/>
            <a:r>
              <a:rPr lang="en-GB" sz="650" dirty="0">
                <a:solidFill>
                  <a:schemeClr val="tx1"/>
                </a:solidFill>
              </a:rPr>
              <a:t>Many of the concepts associated with humanism e.g. individual freedom, autonomy and personal growth are associated with individualistic societies rather than collectivist cultures. This means that it suffers from cultural bias.</a:t>
            </a:r>
          </a:p>
        </p:txBody>
      </p:sp>
    </p:spTree>
    <p:extLst>
      <p:ext uri="{BB962C8B-B14F-4D97-AF65-F5344CB8AC3E}">
        <p14:creationId xmlns:p14="http://schemas.microsoft.com/office/powerpoint/2010/main" val="807065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LOCALISATION OF FUNCTION IN THE BRAIN</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PLASTICITY AND FUNCTIONAL RECOVERY</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SPLIT BRAIN RESEARCH</a:t>
            </a:r>
          </a:p>
        </p:txBody>
      </p:sp>
      <p:sp>
        <p:nvSpPr>
          <p:cNvPr id="16" name="Rectangle 15"/>
          <p:cNvSpPr/>
          <p:nvPr/>
        </p:nvSpPr>
        <p:spPr>
          <a:xfrm>
            <a:off x="41479" y="566671"/>
            <a:ext cx="3786389" cy="2325386"/>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The research of </a:t>
            </a:r>
            <a:r>
              <a:rPr lang="en-GB" sz="700" dirty="0" err="1">
                <a:solidFill>
                  <a:schemeClr val="tx1"/>
                </a:solidFill>
              </a:rPr>
              <a:t>Broca</a:t>
            </a:r>
            <a:r>
              <a:rPr lang="en-GB" sz="700" dirty="0">
                <a:solidFill>
                  <a:schemeClr val="tx1"/>
                </a:solidFill>
              </a:rPr>
              <a:t> and Wernicke supported the concept of localisation of cortical function i.e. that different parts of the brain perform different tasks and are associated with different parts of the body. </a:t>
            </a:r>
          </a:p>
          <a:p>
            <a:pPr algn="ctr"/>
            <a:r>
              <a:rPr lang="en-GB" sz="700" dirty="0" err="1">
                <a:solidFill>
                  <a:schemeClr val="tx1"/>
                </a:solidFill>
              </a:rPr>
              <a:t>Broca</a:t>
            </a:r>
            <a:r>
              <a:rPr lang="en-GB" sz="700" dirty="0">
                <a:solidFill>
                  <a:schemeClr val="tx1"/>
                </a:solidFill>
              </a:rPr>
              <a:t> found that language is restricted to the left side of the brain in most people with a small section of the left frontal lobe responsible for speech production (</a:t>
            </a:r>
            <a:r>
              <a:rPr lang="en-GB" sz="700" dirty="0" err="1">
                <a:solidFill>
                  <a:schemeClr val="tx1"/>
                </a:solidFill>
              </a:rPr>
              <a:t>Broca’s</a:t>
            </a:r>
            <a:r>
              <a:rPr lang="en-GB" sz="700" dirty="0">
                <a:solidFill>
                  <a:schemeClr val="tx1"/>
                </a:solidFill>
              </a:rPr>
              <a:t> area). Damage to this area results in </a:t>
            </a:r>
            <a:r>
              <a:rPr lang="en-GB" sz="700" dirty="0" err="1">
                <a:solidFill>
                  <a:schemeClr val="tx1"/>
                </a:solidFill>
              </a:rPr>
              <a:t>Broca’s</a:t>
            </a:r>
            <a:r>
              <a:rPr lang="en-GB" sz="700" dirty="0">
                <a:solidFill>
                  <a:schemeClr val="tx1"/>
                </a:solidFill>
              </a:rPr>
              <a:t> aphasia. Wernicke identified an area in the left temporal lobe (Wernicke’s area) that is responsible for speech comprehension. Damage to this results in Wernicke’s aphasia.</a:t>
            </a:r>
          </a:p>
          <a:p>
            <a:pPr algn="ctr"/>
            <a:r>
              <a:rPr lang="en-GB" sz="700" dirty="0">
                <a:solidFill>
                  <a:schemeClr val="tx1"/>
                </a:solidFill>
              </a:rPr>
              <a:t>Hemispheric lateralisation is the idea that the two hemispheres of the brain are functionally different and that certain mental processes and behaviours are mainly controlled by one hemisphere rather than the other, as in the case of language (which is localised and lateralised).</a:t>
            </a:r>
          </a:p>
          <a:p>
            <a:pPr algn="ctr"/>
            <a:r>
              <a:rPr lang="en-GB" sz="700" dirty="0">
                <a:solidFill>
                  <a:schemeClr val="tx1"/>
                </a:solidFill>
              </a:rPr>
              <a:t>The left hemisphere controls the right side of the body and is associated with logic and problem solving whilst the right hemisphere controls the left side of the body and is associated with creativity (e.g. poetry, art and music).</a:t>
            </a:r>
          </a:p>
          <a:p>
            <a:pPr algn="ctr"/>
            <a:r>
              <a:rPr lang="en-GB" sz="700" dirty="0">
                <a:solidFill>
                  <a:schemeClr val="tx1"/>
                </a:solidFill>
              </a:rPr>
              <a:t>The cerebral cortex covers both hemispheres and is much more developed in humans than other animals. It is grey in colour due to the large number of neuron cell bodies located here.</a:t>
            </a:r>
          </a:p>
          <a:p>
            <a:pPr algn="ctr"/>
            <a:r>
              <a:rPr lang="en-GB" sz="700" dirty="0">
                <a:solidFill>
                  <a:schemeClr val="tx1"/>
                </a:solidFill>
              </a:rPr>
              <a:t>The cortex of both hemispheres is divided into 4 lobes: frontal, temporal, parietal and occipital. Each of these lobes is associated with different functions. In addition, at the back of the frontal lobe (in both hemispheres) is the motor area which controls voluntary movements. At the front of both parietal lobes is the somatosensory area which is where sensory information from the skin is found. In the occipital lobe at the back of the brain is the visual area and the temporal lobes have the auditory area which analyses speech-based information.</a:t>
            </a:r>
          </a:p>
        </p:txBody>
      </p:sp>
      <p:sp>
        <p:nvSpPr>
          <p:cNvPr id="17" name="Rectangle 16"/>
          <p:cNvSpPr/>
          <p:nvPr/>
        </p:nvSpPr>
        <p:spPr>
          <a:xfrm>
            <a:off x="41479" y="2892057"/>
            <a:ext cx="3786389" cy="2200937"/>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Brain scan evidence supports that particular functions are localised, especially in relation to language and memory. Peterson et al. showed that Wernicke’s area was active during a listening task and </a:t>
            </a:r>
            <a:r>
              <a:rPr lang="en-GB" sz="800" dirty="0" err="1">
                <a:solidFill>
                  <a:schemeClr val="tx1"/>
                </a:solidFill>
              </a:rPr>
              <a:t>Broca’s</a:t>
            </a:r>
            <a:r>
              <a:rPr lang="en-GB" sz="800" dirty="0">
                <a:solidFill>
                  <a:schemeClr val="tx1"/>
                </a:solidFill>
              </a:rPr>
              <a:t> area was active during a reading task proving that these areas of the brain have different functions. </a:t>
            </a:r>
            <a:r>
              <a:rPr lang="en-GB" sz="800" dirty="0" err="1">
                <a:solidFill>
                  <a:schemeClr val="tx1"/>
                </a:solidFill>
              </a:rPr>
              <a:t>Tulving</a:t>
            </a:r>
            <a:r>
              <a:rPr lang="en-GB" sz="800" dirty="0">
                <a:solidFill>
                  <a:schemeClr val="tx1"/>
                </a:solidFill>
              </a:rPr>
              <a:t> also showed that semantic and episodic memories are located in different parts of the prefrontal cortex using brain scan evidence.</a:t>
            </a:r>
          </a:p>
          <a:p>
            <a:pPr algn="ctr"/>
            <a:endParaRPr lang="en-GB" sz="800" dirty="0">
              <a:solidFill>
                <a:schemeClr val="tx1"/>
              </a:solidFill>
            </a:endParaRPr>
          </a:p>
          <a:p>
            <a:pPr algn="ctr"/>
            <a:r>
              <a:rPr lang="en-GB" sz="800" dirty="0">
                <a:solidFill>
                  <a:schemeClr val="tx1"/>
                </a:solidFill>
              </a:rPr>
              <a:t>Case study evidence has shown the role of different parts of the brain (localisation of function). For example, the case study of Phineas Gage showed how the frontal lobe is related to regulating mood and  ‘Tan’, who had damage to </a:t>
            </a:r>
            <a:r>
              <a:rPr lang="en-GB" sz="800" dirty="0" err="1">
                <a:solidFill>
                  <a:schemeClr val="tx1"/>
                </a:solidFill>
              </a:rPr>
              <a:t>Broca’s</a:t>
            </a:r>
            <a:r>
              <a:rPr lang="en-GB" sz="800" dirty="0">
                <a:solidFill>
                  <a:schemeClr val="tx1"/>
                </a:solidFill>
              </a:rPr>
              <a:t> area, showed that </a:t>
            </a:r>
            <a:r>
              <a:rPr lang="en-GB" sz="800" dirty="0" err="1">
                <a:solidFill>
                  <a:schemeClr val="tx1"/>
                </a:solidFill>
              </a:rPr>
              <a:t>Broca’s</a:t>
            </a:r>
            <a:r>
              <a:rPr lang="en-GB" sz="800" dirty="0">
                <a:solidFill>
                  <a:schemeClr val="tx1"/>
                </a:solidFill>
              </a:rPr>
              <a:t> area is related to speech (Tan was the only word that he could say).</a:t>
            </a:r>
          </a:p>
          <a:p>
            <a:pPr algn="ctr"/>
            <a:endParaRPr lang="en-GB" sz="800" dirty="0">
              <a:solidFill>
                <a:schemeClr val="tx1"/>
              </a:solidFill>
            </a:endParaRPr>
          </a:p>
          <a:p>
            <a:pPr algn="ctr"/>
            <a:r>
              <a:rPr lang="en-GB" sz="800" dirty="0">
                <a:solidFill>
                  <a:schemeClr val="tx1"/>
                </a:solidFill>
              </a:rPr>
              <a:t>Knowledge of localisation of cortical function is useful in terms of practical applications. For example, knowing that a specific part of the body is associated with a specific function can help with functional recovery using therapy. Neurosurgery is still used today (e.g. in extreme cases of OCD and depression). The success of this surgery shows that areas of the brain must be localised.</a:t>
            </a:r>
          </a:p>
        </p:txBody>
      </p:sp>
      <p:sp>
        <p:nvSpPr>
          <p:cNvPr id="18" name="Rectangle 17"/>
          <p:cNvSpPr/>
          <p:nvPr/>
        </p:nvSpPr>
        <p:spPr>
          <a:xfrm>
            <a:off x="41479" y="5092995"/>
            <a:ext cx="3786389" cy="1685586"/>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Lashley showed that higher cognitive functions such as those involved in learning aren’t localised but distributed in a more holistic way in the brain. His study involved removing 10-50% of the cortex of rats learning to run a maze. No one part of the cortex appeared to be required for learning but instead, every part of the cortex. This means that learning is too complex to be localised to any one part of the brain.</a:t>
            </a:r>
          </a:p>
          <a:p>
            <a:pPr algn="ctr"/>
            <a:endParaRPr lang="en-GB" sz="800" dirty="0">
              <a:solidFill>
                <a:schemeClr val="tx1"/>
              </a:solidFill>
            </a:endParaRPr>
          </a:p>
          <a:p>
            <a:pPr algn="ctr"/>
            <a:r>
              <a:rPr lang="en-GB" sz="800" dirty="0">
                <a:solidFill>
                  <a:schemeClr val="tx1"/>
                </a:solidFill>
              </a:rPr>
              <a:t>Plasticity proves that even when a part of the brain has been damaged and a particular function is lost, the rest of the brain is able to reorganise itself (functional recovery). Although this doesn’t happen every time, there are documented cases of stroke victims who have been able to recover abilities that appeared to have been lost.</a:t>
            </a:r>
          </a:p>
        </p:txBody>
      </p:sp>
      <p:sp>
        <p:nvSpPr>
          <p:cNvPr id="19" name="Rectangle 18"/>
          <p:cNvSpPr/>
          <p:nvPr/>
        </p:nvSpPr>
        <p:spPr>
          <a:xfrm>
            <a:off x="4196366" y="566671"/>
            <a:ext cx="3786389" cy="2099933"/>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Plasticity - refers to the brain’s ability to change and adapt (functionally and physically) as a result of experience and new learning. The number of synaptic connections peaks at around 2-3 years of age after which, synaptic pruning occurs which deletes those connections that are rarely used allowing those connections that are more frequently used to be strengthened. </a:t>
            </a:r>
            <a:r>
              <a:rPr lang="en-GB" sz="600" dirty="0">
                <a:solidFill>
                  <a:schemeClr val="tx1"/>
                </a:solidFill>
                <a:ea typeface="Calibri" panose="020F0502020204030204" pitchFamily="34" charset="0"/>
                <a:cs typeface="Times New Roman" panose="02020603050405020304" pitchFamily="18" charset="0"/>
              </a:rPr>
              <a:t>This shows that the brain is in a continual state of change from growth in early years to change and refinement in adulthood as we learn and gain new experiences. In recent years, it has become clear that not only is neural organisation changed as a result of experience, but also that there are many different types of experience that can do this. Areas investigated have included video games and meditation. Positive plasticity occurs where our brains develop due to learning and practice from experience e.g. blind people who use braille have enlarged areas of the brain capable of dealing with hand sensory areas in the brain. Plasticity can also be negative though. Examples of this would include prolonged drug use leading to poorer cognitive functioning and old age associated with dementia. Both are due to changes in the brain but this time, involve reduced cognitive abilities.</a:t>
            </a:r>
          </a:p>
          <a:p>
            <a:pPr algn="ctr"/>
            <a:r>
              <a:rPr lang="en-GB" sz="600" dirty="0">
                <a:solidFill>
                  <a:schemeClr val="tx1"/>
                </a:solidFill>
                <a:ea typeface="Calibri" panose="020F0502020204030204" pitchFamily="34" charset="0"/>
                <a:cs typeface="Times New Roman" panose="02020603050405020304" pitchFamily="18" charset="0"/>
              </a:rPr>
              <a:t>Functional recovery - </a:t>
            </a:r>
            <a:r>
              <a:rPr lang="en-GB" sz="600" dirty="0">
                <a:solidFill>
                  <a:schemeClr val="tx1"/>
                </a:solidFill>
              </a:rPr>
              <a:t>Following physical injury or other forms of trauma such as infection or the experience of a stroke, unaffected areas are sometimes able to adapt or compensate for those areas that are damaged. The functional recovery that occurs in these cases is an example of neural plasticity. Neuroscientists suggest that this can happen quickly after trauma (spontaneous recovery) and then slow down after several weeks or months. Therapy may then be needed. During recovery, the brain is able to rewire and reorganise itself by forming new synaptic connections close to the area of damage. Secondary neural pathways that would not typically be used to carry out certain functions are ‘unmasked’ to enable functioning to continue. This process is supported by a number of structural changes.</a:t>
            </a:r>
          </a:p>
          <a:p>
            <a:pPr algn="ctr"/>
            <a:r>
              <a:rPr lang="en-GB" sz="600" b="1" dirty="0">
                <a:solidFill>
                  <a:schemeClr val="tx1"/>
                </a:solidFill>
              </a:rPr>
              <a:t>1.Axon sprouting:</a:t>
            </a:r>
            <a:r>
              <a:rPr lang="en-GB" sz="600" dirty="0">
                <a:solidFill>
                  <a:schemeClr val="tx1"/>
                </a:solidFill>
              </a:rPr>
              <a:t> new nerve endings grow and connect with undamaged areas.</a:t>
            </a:r>
            <a:br>
              <a:rPr lang="en-GB" sz="600" dirty="0">
                <a:solidFill>
                  <a:schemeClr val="tx1"/>
                </a:solidFill>
              </a:rPr>
            </a:br>
            <a:r>
              <a:rPr lang="en-GB" sz="600" b="1" dirty="0">
                <a:solidFill>
                  <a:schemeClr val="tx1"/>
                </a:solidFill>
              </a:rPr>
              <a:t>2. Reformation</a:t>
            </a:r>
            <a:r>
              <a:rPr lang="en-GB" sz="600" dirty="0">
                <a:solidFill>
                  <a:schemeClr val="tx1"/>
                </a:solidFill>
              </a:rPr>
              <a:t> of blood vessels.</a:t>
            </a:r>
            <a:br>
              <a:rPr lang="en-GB" sz="600" dirty="0">
                <a:solidFill>
                  <a:schemeClr val="tx1"/>
                </a:solidFill>
              </a:rPr>
            </a:br>
            <a:r>
              <a:rPr lang="en-GB" sz="600" b="1" dirty="0">
                <a:solidFill>
                  <a:schemeClr val="tx1"/>
                </a:solidFill>
              </a:rPr>
              <a:t>3. Recruitment of homologous (similar)</a:t>
            </a:r>
            <a:r>
              <a:rPr lang="en-GB" sz="600" dirty="0">
                <a:solidFill>
                  <a:schemeClr val="tx1"/>
                </a:solidFill>
              </a:rPr>
              <a:t> areas on the opposite hemisphere to do specific tasks e.g. if </a:t>
            </a:r>
            <a:r>
              <a:rPr lang="en-GB" sz="600" dirty="0" err="1">
                <a:solidFill>
                  <a:schemeClr val="tx1"/>
                </a:solidFill>
              </a:rPr>
              <a:t>Broca's</a:t>
            </a:r>
            <a:r>
              <a:rPr lang="en-GB" sz="600" dirty="0">
                <a:solidFill>
                  <a:schemeClr val="tx1"/>
                </a:solidFill>
              </a:rPr>
              <a:t> area was damaged then an area on the right might take over.</a:t>
            </a:r>
          </a:p>
        </p:txBody>
      </p:sp>
      <p:sp>
        <p:nvSpPr>
          <p:cNvPr id="20" name="Rectangle 19"/>
          <p:cNvSpPr/>
          <p:nvPr/>
        </p:nvSpPr>
        <p:spPr>
          <a:xfrm>
            <a:off x="8366976" y="566671"/>
            <a:ext cx="3786389" cy="2169704"/>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Sperry aimed to investigate the hemispheric functioning of split-brain patients using 11 epileptic patients whose corpus callosum had been severed to treat severe epilepsy. As the IV was naturally occurring, this was a quasi-experiment. By investigating this, it allowed him to see the extent to which brain functioning is lateralised.</a:t>
            </a:r>
          </a:p>
          <a:p>
            <a:pPr algn="ctr"/>
            <a:r>
              <a:rPr lang="en-GB" sz="600" dirty="0">
                <a:solidFill>
                  <a:schemeClr val="tx1"/>
                </a:solidFill>
              </a:rPr>
              <a:t>Sperry devised a general procedure in which a word could be projected to a patient’s right visual field (processed by the left hemisphere) and either the same or a different image could be presented to the left visual field (right hemisphere). In a “normal” brain, the corpus callosum would immediately share the information between both hemispheres giving a complete picture of the visual world but in split-brain patients, this was not the case and information could not be conveyed from one hemisphere to the other.</a:t>
            </a:r>
          </a:p>
          <a:p>
            <a:pPr algn="ctr"/>
            <a:r>
              <a:rPr lang="en-GB" sz="600" dirty="0">
                <a:solidFill>
                  <a:schemeClr val="tx1"/>
                </a:solidFill>
              </a:rPr>
              <a:t>A number of tests were completed:</a:t>
            </a:r>
          </a:p>
          <a:p>
            <a:pPr algn="ctr"/>
            <a:r>
              <a:rPr lang="en-GB" sz="600" b="1" dirty="0">
                <a:solidFill>
                  <a:schemeClr val="tx1"/>
                </a:solidFill>
              </a:rPr>
              <a:t>Describing what you see - </a:t>
            </a:r>
            <a:r>
              <a:rPr lang="en-GB" sz="600" dirty="0">
                <a:solidFill>
                  <a:schemeClr val="tx1"/>
                </a:solidFill>
              </a:rPr>
              <a:t>When a picture of an object was shown to a patient’s right visual field they could easily describe what was seen. However, if the same picture was presented to the left visual field they could not describe it (they often reported that there was nothing there). This is because the left visual field is processed by the right hemisphere which is not where language is based. However, if they were asked to draw the image, they could (though still insisted that they hadn’t seen anything!).</a:t>
            </a:r>
          </a:p>
          <a:p>
            <a:pPr algn="ctr"/>
            <a:r>
              <a:rPr lang="en-GB" sz="600" b="1" dirty="0">
                <a:solidFill>
                  <a:schemeClr val="tx1"/>
                </a:solidFill>
              </a:rPr>
              <a:t>Recognition by touch - </a:t>
            </a:r>
            <a:r>
              <a:rPr lang="en-GB" sz="600" dirty="0">
                <a:solidFill>
                  <a:schemeClr val="tx1"/>
                </a:solidFill>
              </a:rPr>
              <a:t>Although patients could not attach verbal labels to objects projected to their left visual field, they could select a matching object from a grab-bag of different objects with their left hand (linked to the right hemisphere). The left hand was also able to select an object most closely associated with the object presented (e.g. select an ashtray when shown a cigarette) to the left visual field. In each case, the patient couldn’t verbalise what they had seen but could “understand” what the object was using the right hemisphere and select the object.</a:t>
            </a:r>
          </a:p>
          <a:p>
            <a:pPr algn="ctr"/>
            <a:r>
              <a:rPr lang="en-GB" sz="600" b="1" dirty="0">
                <a:solidFill>
                  <a:schemeClr val="tx1"/>
                </a:solidFill>
              </a:rPr>
              <a:t>Composite words - </a:t>
            </a:r>
            <a:r>
              <a:rPr lang="en-GB" sz="600" dirty="0">
                <a:solidFill>
                  <a:schemeClr val="tx1"/>
                </a:solidFill>
              </a:rPr>
              <a:t>If two words were presented simultaneously, one on either side of the visual field (for example key on the left and ring on the right), the patient would write with their left hand the object presented to the left visual field but say the word presented to their right visual field.</a:t>
            </a:r>
          </a:p>
        </p:txBody>
      </p:sp>
      <p:sp>
        <p:nvSpPr>
          <p:cNvPr id="21" name="Rectangle 20"/>
          <p:cNvSpPr/>
          <p:nvPr/>
        </p:nvSpPr>
        <p:spPr>
          <a:xfrm>
            <a:off x="4196365" y="2666604"/>
            <a:ext cx="3786389" cy="180303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solidFill>
                <a:ea typeface="Calibri" panose="020F0502020204030204" pitchFamily="34" charset="0"/>
                <a:cs typeface="Times New Roman" panose="02020603050405020304" pitchFamily="18" charset="0"/>
              </a:rPr>
              <a:t>Maguire et al (2000) studied the brains of London taxi drivers using an MRI and found significantly more grey matter in the posterior hippocampus than in the matched control group. This part of the brain is associated with the development of spatial and navigational skills in humans and other animals. As part of their training London Cabbies must take a complex test called ‘the knowledge’, which assesses their recall of the city streets and possible routes. It is also noteworthy that the longer they had been doing the job the more pronounced was the structural difference (a positive correlation).</a:t>
            </a:r>
          </a:p>
          <a:p>
            <a:pPr algn="ctr"/>
            <a:endParaRPr lang="en-GB" sz="400" dirty="0">
              <a:solidFill>
                <a:schemeClr val="tx1"/>
              </a:solidFill>
              <a:cs typeface="Times New Roman" panose="02020603050405020304" pitchFamily="18" charset="0"/>
            </a:endParaRPr>
          </a:p>
          <a:p>
            <a:pPr algn="ctr"/>
            <a:r>
              <a:rPr lang="en-GB" sz="600" dirty="0">
                <a:solidFill>
                  <a:schemeClr val="tx1"/>
                </a:solidFill>
                <a:ea typeface="Calibri" panose="020F0502020204030204" pitchFamily="34" charset="0"/>
                <a:cs typeface="Times New Roman" panose="02020603050405020304" pitchFamily="18" charset="0"/>
              </a:rPr>
              <a:t>Knowledge of plasticity could be useful. As there is a natural decline in cognitive functioning with age that can be attributed to changes in the brain, this has led researchers to look for ways in which new connections can be made to reverse this effect e.g. </a:t>
            </a:r>
            <a:r>
              <a:rPr lang="en-GB" sz="600" dirty="0" err="1">
                <a:solidFill>
                  <a:schemeClr val="tx1"/>
                </a:solidFill>
                <a:ea typeface="Calibri" panose="020F0502020204030204" pitchFamily="34" charset="0"/>
                <a:cs typeface="Times New Roman" panose="02020603050405020304" pitchFamily="18" charset="0"/>
              </a:rPr>
              <a:t>Boyke</a:t>
            </a:r>
            <a:r>
              <a:rPr lang="en-GB" sz="600" dirty="0">
                <a:solidFill>
                  <a:schemeClr val="tx1"/>
                </a:solidFill>
                <a:ea typeface="Calibri" panose="020F0502020204030204" pitchFamily="34" charset="0"/>
                <a:cs typeface="Times New Roman" panose="02020603050405020304" pitchFamily="18" charset="0"/>
              </a:rPr>
              <a:t> et al (2008) found evidence of brain plasticity in 60 yr. olds taught a new skill – juggling. They found increases in grey matter in the visual cortex, although when practicing stopped, these changes reversed.</a:t>
            </a:r>
          </a:p>
          <a:p>
            <a:pPr algn="ctr"/>
            <a:endParaRPr lang="en-GB" sz="400" dirty="0">
              <a:solidFill>
                <a:schemeClr val="tx1"/>
              </a:solidFill>
              <a:cs typeface="Times New Roman" panose="02020603050405020304" pitchFamily="18" charset="0"/>
            </a:endParaRPr>
          </a:p>
          <a:p>
            <a:pPr algn="ctr"/>
            <a:r>
              <a:rPr lang="en-GB" sz="600" dirty="0">
                <a:solidFill>
                  <a:schemeClr val="tx1"/>
                </a:solidFill>
                <a:cs typeface="Times New Roman" panose="02020603050405020304" pitchFamily="18" charset="0"/>
              </a:rPr>
              <a:t>Knowledge of plasticity has contributed towards </a:t>
            </a:r>
            <a:r>
              <a:rPr lang="en-GB" sz="600" dirty="0" err="1">
                <a:solidFill>
                  <a:schemeClr val="tx1"/>
                </a:solidFill>
                <a:cs typeface="Times New Roman" panose="02020603050405020304" pitchFamily="18" charset="0"/>
              </a:rPr>
              <a:t>neurorehabilitation</a:t>
            </a:r>
            <a:r>
              <a:rPr lang="en-GB" sz="600" dirty="0">
                <a:solidFill>
                  <a:schemeClr val="tx1"/>
                </a:solidFill>
                <a:cs typeface="Times New Roman" panose="02020603050405020304" pitchFamily="18" charset="0"/>
              </a:rPr>
              <a:t>. Knowing that spontaneous recovery after an injury or illness slows down after a few weeks means that therapy can be used to maintain the improvements in functioning e.g. movement therapy or electrical stimulation of the brain. This therefore has real world application.</a:t>
            </a:r>
          </a:p>
          <a:p>
            <a:pPr algn="ctr"/>
            <a:endParaRPr lang="en-GB" sz="400" dirty="0">
              <a:solidFill>
                <a:schemeClr val="tx1"/>
              </a:solidFill>
              <a:cs typeface="Times New Roman" panose="02020603050405020304" pitchFamily="18" charset="0"/>
            </a:endParaRPr>
          </a:p>
          <a:p>
            <a:pPr algn="ctr"/>
            <a:r>
              <a:rPr lang="en-GB" sz="600" dirty="0">
                <a:solidFill>
                  <a:schemeClr val="tx1"/>
                </a:solidFill>
                <a:cs typeface="Times New Roman" panose="02020603050405020304" pitchFamily="18" charset="0"/>
              </a:rPr>
              <a:t>Animal studies also support that functional recovery can occur e.g. Hubel and Wiesel sewed one eye of a kitten shut and analysed the brain’s cortical responses. It was found that the area of the visual cortex that was sewn shut was not idle (as predicted) but continued to process information from the open eye.</a:t>
            </a:r>
            <a:endParaRPr lang="en-GB" sz="600" dirty="0">
              <a:solidFill>
                <a:schemeClr val="tx1"/>
              </a:solidFill>
            </a:endParaRPr>
          </a:p>
        </p:txBody>
      </p:sp>
      <p:sp>
        <p:nvSpPr>
          <p:cNvPr id="22" name="Rectangle 21"/>
          <p:cNvSpPr/>
          <p:nvPr/>
        </p:nvSpPr>
        <p:spPr>
          <a:xfrm>
            <a:off x="8366976" y="2736376"/>
            <a:ext cx="3786389" cy="1642441"/>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solidFill>
              </a:rPr>
              <a:t>Sperry’s (and later </a:t>
            </a:r>
            <a:r>
              <a:rPr lang="en-GB" sz="600" dirty="0" err="1">
                <a:solidFill>
                  <a:schemeClr val="tx1"/>
                </a:solidFill>
              </a:rPr>
              <a:t>Gazzaniga’s</a:t>
            </a:r>
            <a:r>
              <a:rPr lang="en-GB" sz="600" dirty="0">
                <a:solidFill>
                  <a:schemeClr val="tx1"/>
                </a:solidFill>
              </a:rPr>
              <a:t>) pioneering work into the split-brain phenomenon has produced an impressive and sizeable body of research findings, the main conclusion of which appears to be that the left hemisphere’s function is predominantly analytical and verbal tasks whilst the right is more adept at performing spatial tasks and music. The right hemisphere can only produce rudimentary words and phrases but contributes emotional and holistic content to language. Overall, research suggests that the left hemisphere is the analyser whilst the right hemisphere is the synthesiser and this has provided a key contribution to our understanding of brain processes.</a:t>
            </a:r>
          </a:p>
          <a:p>
            <a:pPr algn="ctr"/>
            <a:endParaRPr lang="en-GB" sz="600" dirty="0">
              <a:solidFill>
                <a:schemeClr val="tx1"/>
              </a:solidFill>
            </a:endParaRPr>
          </a:p>
          <a:p>
            <a:pPr algn="ctr"/>
            <a:r>
              <a:rPr lang="en-GB" sz="600" dirty="0">
                <a:solidFill>
                  <a:schemeClr val="tx1"/>
                </a:solidFill>
              </a:rPr>
              <a:t>Sperry’s research was very well designed and employed well thought through standardised procedures. As he made use of presenting information to one eye for just 1/10 of a second, it prevented both visual fields from seeing the same information meaning that he had high control over which hemisphere was being exposed. He also designed a procedure which could be replicated so his findings could be validated. </a:t>
            </a:r>
          </a:p>
          <a:p>
            <a:pPr algn="ctr"/>
            <a:endParaRPr lang="en-GB" sz="600" dirty="0">
              <a:solidFill>
                <a:schemeClr val="tx1"/>
              </a:solidFill>
            </a:endParaRPr>
          </a:p>
          <a:p>
            <a:pPr algn="ctr"/>
            <a:r>
              <a:rPr lang="en-GB" sz="600" dirty="0">
                <a:solidFill>
                  <a:schemeClr val="tx1"/>
                </a:solidFill>
              </a:rPr>
              <a:t>Research into lateralisation of function, especially split-brain research, has prompted a considerable amount of theoretical debate. Whilst this has not always supported Sperry’s findings, it has fuelled new lines of enquiry into the topic e.g. Roland and </a:t>
            </a:r>
            <a:r>
              <a:rPr lang="en-GB" sz="600" dirty="0" err="1">
                <a:solidFill>
                  <a:schemeClr val="tx1"/>
                </a:solidFill>
              </a:rPr>
              <a:t>Pucetti</a:t>
            </a:r>
            <a:r>
              <a:rPr lang="en-GB" sz="600" dirty="0">
                <a:solidFill>
                  <a:schemeClr val="tx1"/>
                </a:solidFill>
              </a:rPr>
              <a:t> suggested that the two hemispheres are so functionally different that they represent a form of duality in the brain - that in effect we are two minds (and that this is a situation that is only emphasised and not caused in the split brain patient).</a:t>
            </a:r>
          </a:p>
        </p:txBody>
      </p:sp>
      <p:sp>
        <p:nvSpPr>
          <p:cNvPr id="23" name="Rectangle 22"/>
          <p:cNvSpPr/>
          <p:nvPr/>
        </p:nvSpPr>
        <p:spPr>
          <a:xfrm>
            <a:off x="4196366" y="4469642"/>
            <a:ext cx="3786389" cy="2308939"/>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Plasticity can sometime have maladaptive behavioural consequences. </a:t>
            </a:r>
            <a:r>
              <a:rPr lang="en-GB" sz="800" dirty="0">
                <a:solidFill>
                  <a:schemeClr val="tx1"/>
                </a:solidFill>
                <a:cs typeface="Times New Roman" panose="02020603050405020304" pitchFamily="18" charset="0"/>
              </a:rPr>
              <a:t>P</a:t>
            </a:r>
            <a:r>
              <a:rPr lang="en-GB" sz="800" dirty="0">
                <a:solidFill>
                  <a:schemeClr val="tx1"/>
                </a:solidFill>
                <a:ea typeface="Calibri" panose="020F0502020204030204" pitchFamily="34" charset="0"/>
                <a:cs typeface="Times New Roman" panose="02020603050405020304" pitchFamily="18" charset="0"/>
              </a:rPr>
              <a:t>rolonged drug use can lead to poorer cognitive functioning and increased risk of dementia in later life and 60-80% of amputees have been known to develop phantom limb syndrome which is painful. This is thought to be related to cortical reorganisation in the somatosensory cortex as a result of limb loss. </a:t>
            </a:r>
          </a:p>
          <a:p>
            <a:pPr algn="ctr"/>
            <a:endParaRPr lang="en-GB" sz="800" dirty="0">
              <a:solidFill>
                <a:schemeClr val="tx1"/>
              </a:solidFill>
            </a:endParaRPr>
          </a:p>
          <a:p>
            <a:pPr algn="ctr"/>
            <a:r>
              <a:rPr lang="en-GB" sz="800" dirty="0">
                <a:solidFill>
                  <a:schemeClr val="tx1"/>
                </a:solidFill>
              </a:rPr>
              <a:t>The extent to which plasticity can occur is related to age. Older people will find that functional recovery is less easy than younger people whose brains are constantly adapting to new experiences and learning. This means that stroke victims (who are often older) will not necessarily be able to recover from this.</a:t>
            </a:r>
          </a:p>
          <a:p>
            <a:pPr algn="ctr"/>
            <a:endParaRPr lang="en-GB" sz="800" dirty="0">
              <a:solidFill>
                <a:schemeClr val="tx1"/>
              </a:solidFill>
            </a:endParaRPr>
          </a:p>
          <a:p>
            <a:pPr algn="ctr"/>
            <a:r>
              <a:rPr lang="en-GB" sz="800" dirty="0">
                <a:solidFill>
                  <a:schemeClr val="tx1"/>
                </a:solidFill>
              </a:rPr>
              <a:t>The extent to which plasticity can occur is related to educational attainment. Schneider et al. (2014) found that patients with the equivalent of a college education are seven times more likely than those who didn’t finish high school to be disability-free one year after a moderate to severe traumatic brain injury. The researchers concluded that ‘cognitive reserve’ (associated with greater educational attainment) could be a factor in neural adaptation during recovery from traumatic brain injury. This means that different people may recover differently after a traumatic accident/illness.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One of the problems with Sperry’s research is that split-brain patients constitute an unusual sample of people. In Sperry’s study, the sample size was just 11, all of whom had a history of epileptic seizures. It has been argued that this may have caused unique changes in the brain that may have influenced the findings It was also the case that some Ps had experienced more disconnection of the two hemispheres as part of their surgical procedure than others. Finally, the control group that Sperry used, made up of 11 people with no history of epilepsy, may not have been appropriate. Overall, this prevents generalisation to people who have not had their corpus callosum severed. </a:t>
            </a:r>
          </a:p>
          <a:p>
            <a:pPr algn="ctr"/>
            <a:endParaRPr lang="en-GB" sz="400" dirty="0">
              <a:solidFill>
                <a:schemeClr val="tx1"/>
              </a:solidFill>
            </a:endParaRPr>
          </a:p>
          <a:p>
            <a:pPr algn="ctr"/>
            <a:r>
              <a:rPr lang="en-GB" sz="600" dirty="0">
                <a:solidFill>
                  <a:schemeClr val="tx1"/>
                </a:solidFill>
              </a:rPr>
              <a:t>Research into functional recovery and neuroplasticity has revealed that behaviours typically associated with one hemisphere can effectively be performed by the other when the situation requires it.</a:t>
            </a:r>
          </a:p>
          <a:p>
            <a:pPr algn="ctr"/>
            <a:endParaRPr lang="en-GB" sz="400" dirty="0">
              <a:solidFill>
                <a:schemeClr val="tx1"/>
              </a:solidFill>
            </a:endParaRPr>
          </a:p>
          <a:p>
            <a:pPr algn="ctr"/>
            <a:r>
              <a:rPr lang="en-GB" sz="600" dirty="0" err="1">
                <a:solidFill>
                  <a:schemeClr val="tx1"/>
                </a:solidFill>
              </a:rPr>
              <a:t>Gazzaniga</a:t>
            </a:r>
            <a:r>
              <a:rPr lang="en-GB" sz="600" dirty="0">
                <a:solidFill>
                  <a:schemeClr val="tx1"/>
                </a:solidFill>
              </a:rPr>
              <a:t> (1998) suggests that some of the early discoveries from split-brain research have been disconfirmed by more recent discoveries e.g. split-brain research had suggested that the right hemisphere was unable to handle even the most rudimentary language. Damage to the left hemisphere was found to be far more detrimental to language function than damage to the right. However, case studies have demonstrated that this was not necessarily the case. One patient, known as JW, developed the capacity to speak out of the right hemisphere, with the result that JW can now speak about information presented to the left or to the right brain (Turk et al 2002).</a:t>
            </a:r>
          </a:p>
          <a:p>
            <a:pPr algn="ctr"/>
            <a:endParaRPr lang="en-GB" sz="400" dirty="0">
              <a:solidFill>
                <a:schemeClr val="tx1"/>
              </a:solidFill>
            </a:endParaRPr>
          </a:p>
          <a:p>
            <a:pPr algn="ctr"/>
            <a:r>
              <a:rPr lang="en-GB" sz="600" dirty="0">
                <a:solidFill>
                  <a:schemeClr val="tx1"/>
                </a:solidFill>
              </a:rPr>
              <a:t>There has been an oversimplification and over-emphasis on the differences between the two hemispheres. Far from working in isolation the two hemispheres form a highly integrated system and are both involved in most everyday tasks. </a:t>
            </a:r>
          </a:p>
          <a:p>
            <a:pPr algn="ctr"/>
            <a:endParaRPr lang="en-GB" sz="400" dirty="0">
              <a:solidFill>
                <a:schemeClr val="tx1"/>
              </a:solidFill>
            </a:endParaRPr>
          </a:p>
          <a:p>
            <a:pPr algn="ctr"/>
            <a:r>
              <a:rPr lang="en-GB" sz="600" dirty="0">
                <a:solidFill>
                  <a:schemeClr val="tx1"/>
                </a:solidFill>
              </a:rPr>
              <a:t>Lateralisation of function appears to change throughout an individual’s lifetime with normal ageing. </a:t>
            </a:r>
            <a:r>
              <a:rPr lang="en-GB" sz="600" dirty="0" err="1">
                <a:solidFill>
                  <a:schemeClr val="tx1"/>
                </a:solidFill>
              </a:rPr>
              <a:t>Szaflarski</a:t>
            </a:r>
            <a:r>
              <a:rPr lang="en-GB" sz="600" dirty="0">
                <a:solidFill>
                  <a:schemeClr val="tx1"/>
                </a:solidFill>
              </a:rPr>
              <a:t> et al. found that language became more lateralised to the left hemisphere with increasing age in children and adolescents, but after the age of 25, lateralisation decreased with each decade of life. It is difficult to know why this is the case. One possibility is that using the extra processing resources of the other hemisphere may in some way compensate for age-related declines in function. This implies that a lateralised brain is in fact only a feature of young adults and not true for everyone.</a:t>
            </a:r>
          </a:p>
        </p:txBody>
      </p:sp>
    </p:spTree>
    <p:extLst>
      <p:ext uri="{BB962C8B-B14F-4D97-AF65-F5344CB8AC3E}">
        <p14:creationId xmlns:p14="http://schemas.microsoft.com/office/powerpoint/2010/main" val="1962496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METHODS OF INVESTIGATING THE BRAIN</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CIRCADIAN RHYTHMS</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INFRADIAN AND ULTRADIAN RHYTHMS</a:t>
            </a: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b="1" dirty="0">
                <a:solidFill>
                  <a:schemeClr val="tx1"/>
                </a:solidFill>
              </a:rPr>
              <a:t>fMRI</a:t>
            </a:r>
            <a:r>
              <a:rPr lang="en-GB" sz="600" dirty="0">
                <a:solidFill>
                  <a:schemeClr val="tx1"/>
                </a:solidFill>
              </a:rPr>
              <a:t> - A method used to measure brain activity while a person is performing a task that uses MRI technology (detecting radio waves from changing magnetic fields). This enables researchers to detect which regions of the brain are rich in oxygen (as a result of the haemodynamic response) and thus are active. It produces three-dimensional images known as activation maps.</a:t>
            </a:r>
          </a:p>
          <a:p>
            <a:pPr algn="ctr"/>
            <a:endParaRPr lang="en-GB" sz="600" dirty="0">
              <a:solidFill>
                <a:schemeClr val="tx1"/>
              </a:solidFill>
            </a:endParaRPr>
          </a:p>
          <a:p>
            <a:pPr algn="ctr"/>
            <a:r>
              <a:rPr lang="en-GB" sz="600" b="1" dirty="0">
                <a:solidFill>
                  <a:schemeClr val="tx1"/>
                </a:solidFill>
              </a:rPr>
              <a:t>EEG</a:t>
            </a:r>
            <a:r>
              <a:rPr lang="en-GB" sz="600" dirty="0">
                <a:solidFill>
                  <a:schemeClr val="tx1"/>
                </a:solidFill>
              </a:rPr>
              <a:t> - A record of the tiny electrical impulses produced by the brain's activity via electrodes that are fixed to an individual's scalp using a skull cap. By measuring characteristic wave patterns, it can produce an overall account of brain activity meaning that the EEG can help diagnose certain conditions of the brain as unusual arrhythmic patterns of activity can indicate neurological abnormalities such as epilepsy, tumours or disorders of sleep.</a:t>
            </a:r>
          </a:p>
          <a:p>
            <a:pPr algn="ctr"/>
            <a:endParaRPr lang="en-GB" sz="600" dirty="0">
              <a:solidFill>
                <a:schemeClr val="tx1"/>
              </a:solidFill>
            </a:endParaRPr>
          </a:p>
          <a:p>
            <a:pPr algn="ctr"/>
            <a:r>
              <a:rPr lang="en-GB" sz="600" b="1" dirty="0">
                <a:solidFill>
                  <a:schemeClr val="tx1"/>
                </a:solidFill>
              </a:rPr>
              <a:t>ERP</a:t>
            </a:r>
            <a:r>
              <a:rPr lang="en-GB" sz="600" dirty="0">
                <a:solidFill>
                  <a:schemeClr val="tx1"/>
                </a:solidFill>
              </a:rPr>
              <a:t> - The brain's electrophysiological response to a specific sensory, cognitive, or motor event can be isolated through statistical analysis of EEG data. Using a statistical averaging technique, all extraneous brain activity from the original EEG recording is filtered out leaving only those responses that relate to, say, the presentation of a specific stimulus or performance of a specific task. What remains are event-related potentials: types of brainwave that are triggered by particular events. These are linked to cognitive processes such as attention and perception.</a:t>
            </a:r>
          </a:p>
          <a:p>
            <a:pPr algn="ctr"/>
            <a:endParaRPr lang="en-GB" sz="600" dirty="0">
              <a:solidFill>
                <a:schemeClr val="tx1"/>
              </a:solidFill>
            </a:endParaRPr>
          </a:p>
          <a:p>
            <a:pPr algn="ctr"/>
            <a:r>
              <a:rPr lang="en-GB" sz="600" b="1" dirty="0">
                <a:solidFill>
                  <a:schemeClr val="tx1"/>
                </a:solidFill>
              </a:rPr>
              <a:t>Post-mortem</a:t>
            </a:r>
            <a:r>
              <a:rPr lang="en-GB" sz="600" dirty="0">
                <a:solidFill>
                  <a:schemeClr val="tx1"/>
                </a:solidFill>
              </a:rPr>
              <a:t> - The brain is analysed after death to determine whether certain observed behaviours during the patient's lifetime can be linked to abnormalities in the brain. This may involve comparison with a </a:t>
            </a:r>
            <a:r>
              <a:rPr lang="en-GB" sz="600" dirty="0" err="1">
                <a:solidFill>
                  <a:schemeClr val="tx1"/>
                </a:solidFill>
              </a:rPr>
              <a:t>neurotypical</a:t>
            </a:r>
            <a:r>
              <a:rPr lang="en-GB" sz="600" dirty="0">
                <a:solidFill>
                  <a:schemeClr val="tx1"/>
                </a:solidFill>
              </a:rPr>
              <a:t> brain in order to ascertain the extent of the difference.</a:t>
            </a: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rPr>
              <a:t>fMRI</a:t>
            </a:r>
            <a:r>
              <a:rPr lang="en-GB" sz="600" dirty="0">
                <a:solidFill>
                  <a:schemeClr val="tx1"/>
                </a:solidFill>
              </a:rPr>
              <a:t> - Unlike other scanning techniques such as PET, it does not rely on the use of radiation. If administered correctly it is virtually risk free, non-invasive and straightforward to use. </a:t>
            </a:r>
          </a:p>
          <a:p>
            <a:pPr algn="ctr"/>
            <a:r>
              <a:rPr lang="en-GB" sz="600" dirty="0">
                <a:solidFill>
                  <a:schemeClr val="tx1"/>
                </a:solidFill>
              </a:rPr>
              <a:t>It produces images that have very high spatial resolution, depicting detail by the millimetre, and providing a clear picture of her brain activity as localised. This helps us to understand localisation of function.</a:t>
            </a:r>
          </a:p>
          <a:p>
            <a:pPr algn="ctr"/>
            <a:endParaRPr lang="en-GB" sz="400" dirty="0">
              <a:solidFill>
                <a:schemeClr val="tx1"/>
              </a:solidFill>
            </a:endParaRPr>
          </a:p>
          <a:p>
            <a:pPr algn="ctr"/>
            <a:r>
              <a:rPr lang="en-GB" sz="600" b="1" dirty="0">
                <a:solidFill>
                  <a:schemeClr val="tx1"/>
                </a:solidFill>
              </a:rPr>
              <a:t>EEG</a:t>
            </a:r>
            <a:r>
              <a:rPr lang="en-GB" sz="600" dirty="0">
                <a:solidFill>
                  <a:schemeClr val="tx1"/>
                </a:solidFill>
              </a:rPr>
              <a:t> – This technique has proved invaluable in the diagnosis of conditions such as epilepsy, a disorder characterised by random bursts of activity in the brain that can easily be detected on screen. Similarly, it has contributed much to our understanding of the stages involved in sleep such as </a:t>
            </a:r>
            <a:r>
              <a:rPr lang="en-GB" sz="600" dirty="0" err="1">
                <a:solidFill>
                  <a:schemeClr val="tx1"/>
                </a:solidFill>
              </a:rPr>
              <a:t>ultradian</a:t>
            </a:r>
            <a:r>
              <a:rPr lang="en-GB" sz="600" dirty="0">
                <a:solidFill>
                  <a:schemeClr val="tx1"/>
                </a:solidFill>
              </a:rPr>
              <a:t> rhythms.</a:t>
            </a:r>
          </a:p>
          <a:p>
            <a:pPr algn="ctr"/>
            <a:r>
              <a:rPr lang="en-GB" sz="600" dirty="0">
                <a:solidFill>
                  <a:schemeClr val="tx1"/>
                </a:solidFill>
              </a:rPr>
              <a:t>It has extremely high temporal resolution with today's technology accurately detecting brain activity at a resolution of a single millisecond (and even less in some cases).</a:t>
            </a:r>
          </a:p>
          <a:p>
            <a:pPr algn="ctr"/>
            <a:endParaRPr lang="en-GB" sz="400" dirty="0">
              <a:solidFill>
                <a:schemeClr val="tx1"/>
              </a:solidFill>
            </a:endParaRPr>
          </a:p>
          <a:p>
            <a:pPr algn="ctr"/>
            <a:r>
              <a:rPr lang="en-GB" sz="600" b="1" dirty="0">
                <a:solidFill>
                  <a:schemeClr val="tx1"/>
                </a:solidFill>
              </a:rPr>
              <a:t>ERP</a:t>
            </a:r>
            <a:r>
              <a:rPr lang="en-GB" sz="600" dirty="0">
                <a:solidFill>
                  <a:schemeClr val="tx1"/>
                </a:solidFill>
              </a:rPr>
              <a:t> – These bring much more specificity to the measurement of neural processes than could ever be achieved using EEG data.</a:t>
            </a:r>
          </a:p>
          <a:p>
            <a:pPr algn="ctr"/>
            <a:r>
              <a:rPr lang="en-GB" sz="600" dirty="0">
                <a:solidFill>
                  <a:schemeClr val="tx1"/>
                </a:solidFill>
              </a:rPr>
              <a:t>As they are derived from EEG measurements, they have excellent temporal resolution, especially when compared to neuroimaging techniques such as fMRI. </a:t>
            </a:r>
          </a:p>
          <a:p>
            <a:pPr algn="ctr"/>
            <a:r>
              <a:rPr lang="en-GB" sz="600" dirty="0">
                <a:solidFill>
                  <a:schemeClr val="tx1"/>
                </a:solidFill>
              </a:rPr>
              <a:t>They have had widespread use in the measurement of cognitive functions and deficits e.g. the P300 component is thought to be involved in the allocation of attention all resources and the maintenance of working memory.</a:t>
            </a:r>
          </a:p>
          <a:p>
            <a:pPr algn="ctr"/>
            <a:endParaRPr lang="en-GB" sz="400" dirty="0">
              <a:solidFill>
                <a:schemeClr val="tx1"/>
              </a:solidFill>
            </a:endParaRPr>
          </a:p>
          <a:p>
            <a:pPr algn="ctr"/>
            <a:r>
              <a:rPr lang="en-GB" sz="600" b="1" dirty="0">
                <a:solidFill>
                  <a:schemeClr val="tx1"/>
                </a:solidFill>
              </a:rPr>
              <a:t>Post-mortem</a:t>
            </a:r>
            <a:r>
              <a:rPr lang="en-GB" sz="600" dirty="0">
                <a:solidFill>
                  <a:schemeClr val="tx1"/>
                </a:solidFill>
              </a:rPr>
              <a:t> - This was vital in providing a foundation for early understanding of key processes in the brain. </a:t>
            </a:r>
            <a:r>
              <a:rPr lang="en-GB" sz="600" dirty="0" err="1">
                <a:solidFill>
                  <a:schemeClr val="tx1"/>
                </a:solidFill>
              </a:rPr>
              <a:t>Broca</a:t>
            </a:r>
            <a:r>
              <a:rPr lang="en-GB" sz="600" dirty="0">
                <a:solidFill>
                  <a:schemeClr val="tx1"/>
                </a:solidFill>
              </a:rPr>
              <a:t> and Wernicke both relied on these studies in establishing links between language, brain and behaviour decades before neuroimaging ever became a possibility. </a:t>
            </a:r>
          </a:p>
          <a:p>
            <a:pPr algn="ctr"/>
            <a:r>
              <a:rPr lang="en-GB" sz="600" dirty="0">
                <a:solidFill>
                  <a:schemeClr val="tx1"/>
                </a:solidFill>
              </a:rPr>
              <a:t>The studies improve medical knowledge and help generate hypotheses for further study.</a:t>
            </a: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b="1" dirty="0">
                <a:solidFill>
                  <a:schemeClr val="tx1"/>
                </a:solidFill>
              </a:rPr>
              <a:t>fMRI</a:t>
            </a:r>
            <a:r>
              <a:rPr lang="en-GB" sz="600" dirty="0">
                <a:solidFill>
                  <a:schemeClr val="tx1"/>
                </a:solidFill>
              </a:rPr>
              <a:t> – It is expensive compared to other neuroimaging techniques and can only capture a clear image if the person stays perfectly still.</a:t>
            </a:r>
          </a:p>
          <a:p>
            <a:pPr algn="ctr"/>
            <a:r>
              <a:rPr lang="en-GB" sz="600" dirty="0">
                <a:solidFill>
                  <a:schemeClr val="tx1"/>
                </a:solidFill>
              </a:rPr>
              <a:t>It has poor temporal resolution because there is around a five second time lag behind the image on screen and the initial firing of neuronal activity. </a:t>
            </a:r>
          </a:p>
          <a:p>
            <a:pPr algn="ctr"/>
            <a:r>
              <a:rPr lang="en-GB" sz="600" dirty="0">
                <a:solidFill>
                  <a:schemeClr val="tx1"/>
                </a:solidFill>
              </a:rPr>
              <a:t>It can only measure blood flow in the brain, it cannot home in on the activity of individual neurons and so it can be difficult to tell exactly what kind of brain activity is being represented on screen.</a:t>
            </a:r>
          </a:p>
          <a:p>
            <a:pPr algn="ctr"/>
            <a:endParaRPr lang="en-GB" sz="600" dirty="0">
              <a:solidFill>
                <a:schemeClr val="tx1"/>
              </a:solidFill>
            </a:endParaRPr>
          </a:p>
          <a:p>
            <a:pPr algn="ctr"/>
            <a:r>
              <a:rPr lang="en-GB" sz="600" b="1" dirty="0">
                <a:solidFill>
                  <a:schemeClr val="tx1"/>
                </a:solidFill>
              </a:rPr>
              <a:t>EEG</a:t>
            </a:r>
            <a:r>
              <a:rPr lang="en-GB" sz="600" dirty="0">
                <a:solidFill>
                  <a:schemeClr val="tx1"/>
                </a:solidFill>
              </a:rPr>
              <a:t> – Poor spatial resolution as they are unable to specify the exact location from which electrical impulses are originating. </a:t>
            </a:r>
          </a:p>
          <a:p>
            <a:pPr algn="ctr"/>
            <a:r>
              <a:rPr lang="en-GB" sz="600" dirty="0">
                <a:solidFill>
                  <a:schemeClr val="tx1"/>
                </a:solidFill>
              </a:rPr>
              <a:t>Limited anatomical specificity meaning that they can only detect when groups of neurons are firing, and not precisely where.</a:t>
            </a:r>
          </a:p>
          <a:p>
            <a:pPr algn="ctr"/>
            <a:endParaRPr lang="en-GB" sz="600" dirty="0">
              <a:solidFill>
                <a:schemeClr val="tx1"/>
              </a:solidFill>
            </a:endParaRPr>
          </a:p>
          <a:p>
            <a:pPr algn="ctr"/>
            <a:r>
              <a:rPr lang="en-GB" sz="600" b="1" dirty="0">
                <a:solidFill>
                  <a:schemeClr val="tx1"/>
                </a:solidFill>
              </a:rPr>
              <a:t>ERP</a:t>
            </a:r>
            <a:r>
              <a:rPr lang="en-GB" sz="600" dirty="0">
                <a:solidFill>
                  <a:schemeClr val="tx1"/>
                </a:solidFill>
              </a:rPr>
              <a:t> – There is a lack of standardisation in methodology between different research studies which makes it difficult to confirm findings.</a:t>
            </a:r>
          </a:p>
          <a:p>
            <a:pPr algn="ctr"/>
            <a:r>
              <a:rPr lang="en-GB" sz="600" dirty="0">
                <a:solidFill>
                  <a:schemeClr val="tx1"/>
                </a:solidFill>
              </a:rPr>
              <a:t>In order to establish pure data, background noise and extraneous material must be completely eliminated and this may not always be easy to achieve.</a:t>
            </a:r>
          </a:p>
          <a:p>
            <a:pPr algn="ctr"/>
            <a:endParaRPr lang="en-GB" sz="600" dirty="0">
              <a:solidFill>
                <a:schemeClr val="tx1"/>
              </a:solidFill>
            </a:endParaRPr>
          </a:p>
          <a:p>
            <a:pPr algn="ctr"/>
            <a:r>
              <a:rPr lang="en-GB" sz="600" b="1" dirty="0">
                <a:solidFill>
                  <a:schemeClr val="tx1"/>
                </a:solidFill>
              </a:rPr>
              <a:t>Post-mortem</a:t>
            </a:r>
            <a:r>
              <a:rPr lang="en-GB" sz="600" dirty="0">
                <a:solidFill>
                  <a:schemeClr val="tx1"/>
                </a:solidFill>
              </a:rPr>
              <a:t> - Causation is an issue with these investigations. Observed damage to the brain may not be linked to the deficits under review but to some other unrelated trauma or decay.</a:t>
            </a:r>
          </a:p>
          <a:p>
            <a:pPr algn="ctr"/>
            <a:r>
              <a:rPr lang="en-GB" sz="600" dirty="0">
                <a:solidFill>
                  <a:schemeClr val="tx1"/>
                </a:solidFill>
              </a:rPr>
              <a:t>The studies raise ethical issues of consent from the patient before death. Patients may not be able to provide informed consent, for example in the case of HM (who lost his ability to form memories) was not able to provide such consent - nevertheless research has been conducted on his brain following his death.</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Biological rhythms – distinct patterns of changes in body activity that conform to cyclical time periods. They are influenced by endogenous pacemakers and exogenous </a:t>
            </a:r>
            <a:r>
              <a:rPr lang="en-GB" sz="600" dirty="0" err="1">
                <a:solidFill>
                  <a:schemeClr val="tx1"/>
                </a:solidFill>
              </a:rPr>
              <a:t>zeitgebers</a:t>
            </a:r>
            <a:r>
              <a:rPr lang="en-GB" sz="600" dirty="0">
                <a:solidFill>
                  <a:schemeClr val="tx1"/>
                </a:solidFill>
              </a:rPr>
              <a:t>.</a:t>
            </a:r>
          </a:p>
          <a:p>
            <a:pPr algn="ctr"/>
            <a:endParaRPr lang="en-GB" sz="400" dirty="0">
              <a:solidFill>
                <a:schemeClr val="tx1"/>
              </a:solidFill>
            </a:endParaRPr>
          </a:p>
          <a:p>
            <a:pPr algn="ctr"/>
            <a:r>
              <a:rPr lang="en-GB" sz="600" dirty="0">
                <a:solidFill>
                  <a:schemeClr val="tx1"/>
                </a:solidFill>
              </a:rPr>
              <a:t>Circadian rhythm – a type of biological rhythm, subject to a 24 hour cycle, which regulates a number of body processes such as the sleep/wake cycle and changes in core body temperature.</a:t>
            </a:r>
          </a:p>
          <a:p>
            <a:pPr algn="ctr"/>
            <a:endParaRPr lang="en-GB" sz="400" dirty="0">
              <a:solidFill>
                <a:schemeClr val="tx1"/>
              </a:solidFill>
            </a:endParaRPr>
          </a:p>
          <a:p>
            <a:pPr algn="ctr"/>
            <a:r>
              <a:rPr lang="en-GB" sz="600" dirty="0">
                <a:solidFill>
                  <a:schemeClr val="tx1"/>
                </a:solidFill>
              </a:rPr>
              <a:t>Researchers have been interested in what would happen to the sleep/wake cycle in the absence of external stimuli such as light. This is known as free-running. This is to see whether we would we still fall asleep and wake up at regular times even if we didn’t know whether it was night time or daytime.</a:t>
            </a:r>
          </a:p>
          <a:p>
            <a:pPr algn="ctr"/>
            <a:endParaRPr lang="en-GB" sz="400" dirty="0">
              <a:solidFill>
                <a:schemeClr val="tx1"/>
              </a:solidFill>
            </a:endParaRPr>
          </a:p>
          <a:p>
            <a:pPr algn="ctr"/>
            <a:r>
              <a:rPr lang="en-GB" sz="600" dirty="0" err="1">
                <a:solidFill>
                  <a:schemeClr val="tx1"/>
                </a:solidFill>
              </a:rPr>
              <a:t>Siffre</a:t>
            </a:r>
            <a:r>
              <a:rPr lang="en-GB" sz="600" dirty="0">
                <a:solidFill>
                  <a:schemeClr val="tx1"/>
                </a:solidFill>
              </a:rPr>
              <a:t> investigated this by spending several periods underground in a cave to prevent access to the exogenous </a:t>
            </a:r>
            <a:r>
              <a:rPr lang="en-GB" sz="600" dirty="0" err="1">
                <a:solidFill>
                  <a:schemeClr val="tx1"/>
                </a:solidFill>
              </a:rPr>
              <a:t>zeitgeber</a:t>
            </a:r>
            <a:r>
              <a:rPr lang="en-GB" sz="600" dirty="0">
                <a:solidFill>
                  <a:schemeClr val="tx1"/>
                </a:solidFill>
              </a:rPr>
              <a:t> of light (and sound). When </a:t>
            </a:r>
            <a:r>
              <a:rPr lang="en-GB" sz="600" dirty="0" err="1">
                <a:solidFill>
                  <a:schemeClr val="tx1"/>
                </a:solidFill>
              </a:rPr>
              <a:t>Siffre</a:t>
            </a:r>
            <a:r>
              <a:rPr lang="en-GB" sz="600" dirty="0">
                <a:solidFill>
                  <a:schemeClr val="tx1"/>
                </a:solidFill>
              </a:rPr>
              <a:t> resurfaced after 2 months, he thought that he had only been in the cave for 1 month. Ten years later, he repeated his test with a 6 month stint in a cave. In each case, his free-running biological rhythm settled down to one that was just beyond the usual 24 hours (around 25 hours) though he continued to fall asleep and wake on a regular schedule. Similar results were recorded from an experiment in which Ps spent 4 weeks in a WWII bunker deprived of natural light. All but one of the Ps displayed a circadian rhythm between 24 and 25 hours. </a:t>
            </a:r>
          </a:p>
          <a:p>
            <a:pPr algn="ctr"/>
            <a:endParaRPr lang="en-GB" sz="400" dirty="0">
              <a:solidFill>
                <a:schemeClr val="tx1"/>
              </a:solidFill>
            </a:endParaRPr>
          </a:p>
          <a:p>
            <a:pPr algn="ctr"/>
            <a:r>
              <a:rPr lang="en-GB" sz="600" dirty="0">
                <a:solidFill>
                  <a:schemeClr val="tx1"/>
                </a:solidFill>
              </a:rPr>
              <a:t>Both of these studies suggest that the natural sleep/wake cycle may be slightly longer than 24 hours but that it is entrained by exogenous </a:t>
            </a:r>
            <a:r>
              <a:rPr lang="en-GB" sz="600" dirty="0" err="1">
                <a:solidFill>
                  <a:schemeClr val="tx1"/>
                </a:solidFill>
              </a:rPr>
              <a:t>zeitgebers</a:t>
            </a:r>
            <a:r>
              <a:rPr lang="en-GB" sz="600" dirty="0">
                <a:solidFill>
                  <a:schemeClr val="tx1"/>
                </a:solidFill>
              </a:rPr>
              <a:t> associated with our 24 hour day (e.g. the number of daylight hours, typical meal times).</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err="1">
                <a:solidFill>
                  <a:schemeClr val="tx1"/>
                </a:solidFill>
              </a:rPr>
              <a:t>Infradian</a:t>
            </a:r>
            <a:r>
              <a:rPr lang="en-GB" sz="600" dirty="0">
                <a:solidFill>
                  <a:schemeClr val="tx1"/>
                </a:solidFill>
              </a:rPr>
              <a:t> rhythms are biological rhythms that take longer than 24 hours to complete. Examples are the menstrual cycle and SAD.</a:t>
            </a:r>
          </a:p>
          <a:p>
            <a:pPr algn="ctr"/>
            <a:r>
              <a:rPr lang="en-GB" sz="600" dirty="0">
                <a:solidFill>
                  <a:schemeClr val="tx1"/>
                </a:solidFill>
              </a:rPr>
              <a:t>The menstrual cycle lasts for an average of 28 days during which time there are monthly changes in hormones which regulate ovulation. Rising levels of oestrogen cause the ovary to develop and release an egg (ovulation) after which progesterone rises to help the womb lining grow thicker, preparing the body for pregnancy. If pregnancy doesn’t occur, the egg is absorbed and the womb lining leaves the body as menstrual flow.</a:t>
            </a:r>
          </a:p>
          <a:p>
            <a:pPr algn="ctr"/>
            <a:r>
              <a:rPr lang="en-GB" sz="600" dirty="0">
                <a:solidFill>
                  <a:schemeClr val="tx1"/>
                </a:solidFill>
              </a:rPr>
              <a:t>The menstrual cycle is an example of an endogenous system but it is also affected by exogenous factors e.g. menstrual cycles can synchronise with other women.</a:t>
            </a:r>
          </a:p>
          <a:p>
            <a:pPr algn="ctr"/>
            <a:r>
              <a:rPr lang="en-GB" sz="600" dirty="0">
                <a:solidFill>
                  <a:schemeClr val="tx1"/>
                </a:solidFill>
              </a:rPr>
              <a:t>Ultradian cycles are biological rhythms that take less than 24 hours to complete. An example is the stages of sleep.</a:t>
            </a:r>
          </a:p>
          <a:p>
            <a:pPr algn="ctr"/>
            <a:r>
              <a:rPr lang="en-GB" sz="600" dirty="0">
                <a:solidFill>
                  <a:schemeClr val="tx1"/>
                </a:solidFill>
              </a:rPr>
              <a:t>There are 5 distinct stages of sleep that altogether last 90 minutes. This cycle then gets repeated throughout the night.</a:t>
            </a:r>
          </a:p>
          <a:p>
            <a:pPr algn="ctr"/>
            <a:r>
              <a:rPr lang="en-GB" sz="600" dirty="0">
                <a:solidFill>
                  <a:schemeClr val="tx1"/>
                </a:solidFill>
              </a:rPr>
              <a:t>Stage 1 and 2 = light sleep where the person may be woken easily. Brainwave patterns start to become slower and more rhythmic (alpha waves) becoming slower as sleep becomes deeper (theta waves).</a:t>
            </a:r>
          </a:p>
          <a:p>
            <a:pPr algn="ctr"/>
            <a:r>
              <a:rPr lang="en-GB" sz="600" dirty="0">
                <a:solidFill>
                  <a:schemeClr val="tx1"/>
                </a:solidFill>
              </a:rPr>
              <a:t>Stage 3 and 4 = involve delta waves which are slower still and have higher amplitude than stages 1 and 2. this is deep sleep or slow wave sleep. It is difficult to wake someone up at this point.</a:t>
            </a:r>
          </a:p>
          <a:p>
            <a:pPr algn="ctr"/>
            <a:r>
              <a:rPr lang="en-GB" sz="600" dirty="0">
                <a:solidFill>
                  <a:schemeClr val="tx1"/>
                </a:solidFill>
              </a:rPr>
              <a:t>Stage 5 = </a:t>
            </a:r>
            <a:r>
              <a:rPr lang="en-GB" sz="600" dirty="0" smtClean="0">
                <a:solidFill>
                  <a:schemeClr val="tx1"/>
                </a:solidFill>
              </a:rPr>
              <a:t>REM sleep (rapid eye movement). Brain activity speed increases significantly in a manner that resembles the awake brain. This is strongly correlated with dreaming.</a:t>
            </a:r>
            <a:endParaRPr lang="en-GB" sz="600" dirty="0">
              <a:solidFill>
                <a:schemeClr val="tx1"/>
              </a:solidFill>
            </a:endParaRP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solidFill>
                  <a:schemeClr val="tx1"/>
                </a:solidFill>
              </a:rPr>
              <a:t>Knowledge of circadian rhythms has given researchers a better understanding of the adverse consequences that can occur as a result of their disruption (known as </a:t>
            </a:r>
            <a:r>
              <a:rPr lang="en-GB" sz="750" dirty="0" err="1">
                <a:solidFill>
                  <a:schemeClr val="tx1"/>
                </a:solidFill>
              </a:rPr>
              <a:t>desynchronisation</a:t>
            </a:r>
            <a:r>
              <a:rPr lang="en-GB" sz="750" dirty="0">
                <a:solidFill>
                  <a:schemeClr val="tx1"/>
                </a:solidFill>
              </a:rPr>
              <a:t>). For example, night workers engaged in shift work experience a period of reduced concentration around 6am (a circadian trough) meaning that mistakes and accidents are more likely. There are also implications in terms of health with shift workers 3 times more likely to develop heart disease which may be related to the stress of adjusting to different –sleep/wake patterns and the lack of good quality sleep during the day. The research may therefore have economic implications in terms of how best to manage worker productivity.</a:t>
            </a:r>
          </a:p>
          <a:p>
            <a:pPr algn="ctr"/>
            <a:endParaRPr lang="en-GB" sz="600" dirty="0">
              <a:solidFill>
                <a:schemeClr val="tx1"/>
              </a:solidFill>
            </a:endParaRPr>
          </a:p>
          <a:p>
            <a:pPr algn="ctr"/>
            <a:r>
              <a:rPr lang="en-GB" sz="750" dirty="0">
                <a:solidFill>
                  <a:schemeClr val="tx1"/>
                </a:solidFill>
              </a:rPr>
              <a:t>Circadian rhythms coordinate a number of the body’s basic processes such as heart rate, digestion and hormone levels. This in turn has an effect on pharmacokinetics (the action of drugs upon the body and how well they are absorbed or distributed). Research into circadian rhythms has revealed that there are certain peak times during the day or night when drugs are likely to be at their most effective. This has led to the development of guidelines to do with the timing of drug dosing for a wide range of medications including anticancer, cardiovascular, respiratory, anti-ulcer and anti-epileptic drugs.</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There is an evolutionary advantage of women  synchronising their menstrual cycles at the same time in that it means that they can collectively look after offspring.</a:t>
            </a:r>
          </a:p>
          <a:p>
            <a:pPr algn="ctr"/>
            <a:endParaRPr lang="en-GB" sz="400" dirty="0">
              <a:solidFill>
                <a:schemeClr val="tx1"/>
              </a:solidFill>
            </a:endParaRPr>
          </a:p>
          <a:p>
            <a:pPr algn="ctr"/>
            <a:r>
              <a:rPr lang="en-GB" sz="900" dirty="0" smtClean="0">
                <a:solidFill>
                  <a:schemeClr val="tx1"/>
                </a:solidFill>
              </a:rPr>
              <a:t>Evidence supports the idea of distinct stages in sleep e.g. Dement and </a:t>
            </a:r>
            <a:r>
              <a:rPr lang="en-GB" sz="900" dirty="0" err="1" smtClean="0">
                <a:solidFill>
                  <a:schemeClr val="tx1"/>
                </a:solidFill>
              </a:rPr>
              <a:t>Kleitman</a:t>
            </a:r>
            <a:r>
              <a:rPr lang="en-GB" sz="900" dirty="0" smtClean="0">
                <a:solidFill>
                  <a:schemeClr val="tx1"/>
                </a:solidFill>
              </a:rPr>
              <a:t> monitored the sleep patterns of 9 adults in a sleep lab. EEGs showed that REM sleep was strongly correlated with dreaming. Brain wave activity varied depending upon the vividness of dreams and those woken up during REM sleep were more likely to have the strongest recall of their dreams.</a:t>
            </a:r>
          </a:p>
          <a:p>
            <a:pPr algn="ctr"/>
            <a:endParaRPr lang="en-GB" sz="400" dirty="0">
              <a:solidFill>
                <a:schemeClr val="tx1"/>
              </a:solidFill>
            </a:endParaRPr>
          </a:p>
          <a:p>
            <a:pPr algn="ctr"/>
            <a:r>
              <a:rPr lang="en-GB" sz="900" dirty="0" smtClean="0">
                <a:solidFill>
                  <a:schemeClr val="tx1"/>
                </a:solidFill>
              </a:rPr>
              <a:t>There is practical application of knowing about </a:t>
            </a:r>
            <a:r>
              <a:rPr lang="en-GB" sz="900" dirty="0" err="1" smtClean="0">
                <a:solidFill>
                  <a:schemeClr val="tx1"/>
                </a:solidFill>
              </a:rPr>
              <a:t>infradian</a:t>
            </a:r>
            <a:r>
              <a:rPr lang="en-GB" sz="900" dirty="0" smtClean="0">
                <a:solidFill>
                  <a:schemeClr val="tx1"/>
                </a:solidFill>
              </a:rPr>
              <a:t> rhythms such as SAD in that phototherapy (light boxes that stimulate strong light in the morning and evening) can be used to combat feelings of depression associated with SAD. This has relieved symptoms for up to 60% of SAD sufferers.</a:t>
            </a:r>
            <a:endParaRPr lang="en-GB" sz="900" dirty="0">
              <a:solidFill>
                <a:schemeClr val="tx1"/>
              </a:solidFill>
            </a:endParaRP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Studies of sleep/wake cycles tend to involve small groups of Ps or studies of individuals (e.g. </a:t>
            </a:r>
            <a:r>
              <a:rPr lang="en-GB" sz="800" dirty="0" err="1">
                <a:solidFill>
                  <a:schemeClr val="tx1"/>
                </a:solidFill>
              </a:rPr>
              <a:t>Siffre</a:t>
            </a:r>
            <a:r>
              <a:rPr lang="en-GB" sz="800" dirty="0">
                <a:solidFill>
                  <a:schemeClr val="tx1"/>
                </a:solidFill>
              </a:rPr>
              <a:t>). The people involved may not be representative of the wider population and this limits the extent to which we can generalise the results. Even when the same P is used, there can be differences e.g. </a:t>
            </a:r>
            <a:r>
              <a:rPr lang="en-GB" sz="800" dirty="0" err="1">
                <a:solidFill>
                  <a:schemeClr val="tx1"/>
                </a:solidFill>
              </a:rPr>
              <a:t>Siffre</a:t>
            </a:r>
            <a:r>
              <a:rPr lang="en-GB" sz="800" dirty="0">
                <a:solidFill>
                  <a:schemeClr val="tx1"/>
                </a:solidFill>
              </a:rPr>
              <a:t> round that his internal clock ticked more slowly as an older man during his second cave stint compared with when he was a younger man.</a:t>
            </a:r>
          </a:p>
          <a:p>
            <a:pPr algn="ctr"/>
            <a:endParaRPr lang="en-GB" sz="800" dirty="0">
              <a:solidFill>
                <a:schemeClr val="tx1"/>
              </a:solidFill>
            </a:endParaRPr>
          </a:p>
          <a:p>
            <a:pPr algn="ctr"/>
            <a:r>
              <a:rPr lang="en-GB" sz="800" dirty="0">
                <a:solidFill>
                  <a:schemeClr val="tx1"/>
                </a:solidFill>
              </a:rPr>
              <a:t>Although Ps in the studies on circadian rhythms were deprived of natural light, they still had access to artificial light e.g. </a:t>
            </a:r>
            <a:r>
              <a:rPr lang="en-GB" sz="800" dirty="0" err="1">
                <a:solidFill>
                  <a:schemeClr val="tx1"/>
                </a:solidFill>
              </a:rPr>
              <a:t>Siffre</a:t>
            </a:r>
            <a:r>
              <a:rPr lang="en-GB" sz="800" dirty="0">
                <a:solidFill>
                  <a:schemeClr val="tx1"/>
                </a:solidFill>
              </a:rPr>
              <a:t> turned on a lamp each time he woke up which remained on until he went to bed. It was assumed that artificial light would not affect the free-running biological rhythm but actually, this may not be the case e.g. </a:t>
            </a:r>
            <a:r>
              <a:rPr lang="en-GB" sz="800" dirty="0" err="1">
                <a:solidFill>
                  <a:schemeClr val="tx1"/>
                </a:solidFill>
              </a:rPr>
              <a:t>Czeisler</a:t>
            </a:r>
            <a:r>
              <a:rPr lang="en-GB" sz="800" dirty="0">
                <a:solidFill>
                  <a:schemeClr val="tx1"/>
                </a:solidFill>
              </a:rPr>
              <a:t> et al. was able to adjust Ps’ circadian rhythms by 22-28 hours using dim lighting.</a:t>
            </a:r>
          </a:p>
          <a:p>
            <a:pPr algn="ctr"/>
            <a:endParaRPr lang="en-GB" sz="800" dirty="0">
              <a:solidFill>
                <a:schemeClr val="tx1"/>
              </a:solidFill>
            </a:endParaRPr>
          </a:p>
          <a:p>
            <a:pPr algn="ctr"/>
            <a:r>
              <a:rPr lang="en-GB" sz="800" dirty="0">
                <a:solidFill>
                  <a:schemeClr val="tx1"/>
                </a:solidFill>
              </a:rPr>
              <a:t>Individual cycles can vary which also prevents generalisation from studies into circadian rhythms. For example, Duffy found that some people showed a preference for going to bed early and rising early (known as ‘larks’) whilst others prefer to do the opposite (known as ‘owls’). There are also age differences in sleep/wake patterns with teenagers’ circadian rhythms typically beginning two hours after those of adults.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smtClean="0">
                <a:solidFill>
                  <a:schemeClr val="tx1"/>
                </a:solidFill>
              </a:rPr>
              <a:t>There are many confounding variables with synchronisation. For example, stress, diet and exercise. This means that patterns recognised in terms of synchronisation may be the result of chance.</a:t>
            </a:r>
          </a:p>
          <a:p>
            <a:pPr algn="ctr"/>
            <a:endParaRPr lang="en-GB" sz="900" dirty="0">
              <a:solidFill>
                <a:schemeClr val="tx1"/>
              </a:solidFill>
            </a:endParaRPr>
          </a:p>
          <a:p>
            <a:pPr algn="ctr"/>
            <a:r>
              <a:rPr lang="en-GB" sz="900" dirty="0" smtClean="0">
                <a:solidFill>
                  <a:schemeClr val="tx1"/>
                </a:solidFill>
              </a:rPr>
              <a:t>Studies into synchronisation tend to use small samples of women. Others have failed to find any evidence of menstrual synchrony in all-female samples.</a:t>
            </a:r>
          </a:p>
          <a:p>
            <a:pPr algn="ctr"/>
            <a:endParaRPr lang="en-GB" sz="900" dirty="0">
              <a:solidFill>
                <a:schemeClr val="tx1"/>
              </a:solidFill>
            </a:endParaRPr>
          </a:p>
          <a:p>
            <a:pPr algn="ctr"/>
            <a:r>
              <a:rPr lang="en-GB" sz="900" dirty="0" smtClean="0">
                <a:solidFill>
                  <a:schemeClr val="tx1"/>
                </a:solidFill>
              </a:rPr>
              <a:t>Much of the research into pheromones has been based on animal studies (e.g. sea urchins). Results based on humans are far less conclusive. There are issues of generalising the results from animals to humans given that the cerebral cortex of humans is far more developed than that of animals.</a:t>
            </a:r>
          </a:p>
          <a:p>
            <a:pPr algn="ctr"/>
            <a:endParaRPr lang="en-GB" sz="900" dirty="0">
              <a:solidFill>
                <a:schemeClr val="tx1"/>
              </a:solidFill>
            </a:endParaRPr>
          </a:p>
          <a:p>
            <a:pPr algn="ctr"/>
            <a:r>
              <a:rPr lang="en-GB" sz="900" dirty="0" smtClean="0">
                <a:solidFill>
                  <a:schemeClr val="tx1"/>
                </a:solidFill>
              </a:rPr>
              <a:t>Whilst there may be a practical application in the form of phototherapy, a 30% placebo effect may also have occurred because participants who were given a different form of “treatment” (a ‘sham negative-ion generator’) reported more positive emotions.</a:t>
            </a:r>
            <a:endParaRPr lang="en-GB" sz="900" dirty="0">
              <a:solidFill>
                <a:schemeClr val="tx1"/>
              </a:solidFill>
            </a:endParaRPr>
          </a:p>
        </p:txBody>
      </p:sp>
    </p:spTree>
    <p:extLst>
      <p:ext uri="{BB962C8B-B14F-4D97-AF65-F5344CB8AC3E}">
        <p14:creationId xmlns:p14="http://schemas.microsoft.com/office/powerpoint/2010/main" val="1731385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ENDOGENOUS PACEMAKERS AND EXOGENOUS ZEITGEBERS</a:t>
            </a: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b="1" dirty="0">
                <a:solidFill>
                  <a:schemeClr val="tx1"/>
                </a:solidFill>
              </a:rPr>
              <a:t>Endogenous pacemakers </a:t>
            </a:r>
            <a:r>
              <a:rPr lang="en-GB" sz="600" dirty="0">
                <a:solidFill>
                  <a:schemeClr val="tx1"/>
                </a:solidFill>
              </a:rPr>
              <a:t>– Internal body clocks that regulate many of our biological rhythms such as the influence of the suprachiasmatic nucleus (SCN) on the sleep/wake cycle.</a:t>
            </a:r>
          </a:p>
          <a:p>
            <a:pPr algn="ctr"/>
            <a:r>
              <a:rPr lang="en-GB" sz="600" dirty="0">
                <a:solidFill>
                  <a:schemeClr val="tx1"/>
                </a:solidFill>
              </a:rPr>
              <a:t>How it works:</a:t>
            </a:r>
          </a:p>
          <a:p>
            <a:pPr algn="ctr"/>
            <a:r>
              <a:rPr lang="en-GB" sz="600" dirty="0">
                <a:solidFill>
                  <a:schemeClr val="tx1"/>
                </a:solidFill>
              </a:rPr>
              <a:t>Light enters the eye and signals are sent from the retina to the brain’s visual centre and suprachiasmatic nucleus (SCN).</a:t>
            </a:r>
          </a:p>
          <a:p>
            <a:pPr algn="ctr"/>
            <a:r>
              <a:rPr lang="en-GB" sz="600" dirty="0">
                <a:solidFill>
                  <a:schemeClr val="tx1"/>
                </a:solidFill>
              </a:rPr>
              <a:t>The SCN is an example of an endogenous pacemaker. It is a tiny bundle of nerve cells located in the hypothalamus, just above the optic chiasm (where nerve fibres connected to the eye cross over).</a:t>
            </a:r>
          </a:p>
          <a:p>
            <a:pPr algn="ctr"/>
            <a:r>
              <a:rPr lang="en-GB" sz="600" dirty="0">
                <a:solidFill>
                  <a:schemeClr val="tx1"/>
                </a:solidFill>
              </a:rPr>
              <a:t>The SCN receives information about light directly from the optic chiasm, even when our eyes are closed, enabling the biological clock to adjust to changing patterns of daylight whilst we are asleep.</a:t>
            </a:r>
          </a:p>
          <a:p>
            <a:pPr algn="ctr"/>
            <a:r>
              <a:rPr lang="en-GB" sz="600" dirty="0">
                <a:solidFill>
                  <a:schemeClr val="tx1"/>
                </a:solidFill>
              </a:rPr>
              <a:t>Information about day length and light is passed from the SCN to the pineal gland (a pea-like structure in the brain just behind the hypothalamus).</a:t>
            </a:r>
          </a:p>
          <a:p>
            <a:pPr algn="ctr"/>
            <a:r>
              <a:rPr lang="en-GB" sz="600" dirty="0">
                <a:solidFill>
                  <a:schemeClr val="tx1"/>
                </a:solidFill>
              </a:rPr>
              <a:t>During the night, the pineal gland increases production of melatonin, a chemical that induces sleep and that is inhibited during periods of wakefulness.</a:t>
            </a:r>
          </a:p>
          <a:p>
            <a:pPr algn="ctr"/>
            <a:endParaRPr lang="en-GB" sz="400" dirty="0">
              <a:solidFill>
                <a:schemeClr val="tx1"/>
              </a:solidFill>
            </a:endParaRPr>
          </a:p>
          <a:p>
            <a:pPr algn="ctr"/>
            <a:r>
              <a:rPr lang="en-GB" sz="600" b="1" dirty="0">
                <a:solidFill>
                  <a:schemeClr val="tx1"/>
                </a:solidFill>
              </a:rPr>
              <a:t>Exogenous </a:t>
            </a:r>
            <a:r>
              <a:rPr lang="en-GB" sz="600" b="1" dirty="0" err="1">
                <a:solidFill>
                  <a:schemeClr val="tx1"/>
                </a:solidFill>
              </a:rPr>
              <a:t>zeitgebers</a:t>
            </a:r>
            <a:r>
              <a:rPr lang="en-GB" sz="600" b="1" dirty="0">
                <a:solidFill>
                  <a:schemeClr val="tx1"/>
                </a:solidFill>
              </a:rPr>
              <a:t> </a:t>
            </a:r>
            <a:r>
              <a:rPr lang="en-GB" sz="600" dirty="0">
                <a:solidFill>
                  <a:schemeClr val="tx1"/>
                </a:solidFill>
              </a:rPr>
              <a:t>- External cues that may affect or </a:t>
            </a:r>
            <a:r>
              <a:rPr lang="en-GB" sz="600" b="1" dirty="0">
                <a:solidFill>
                  <a:schemeClr val="tx1"/>
                </a:solidFill>
              </a:rPr>
              <a:t>entrain</a:t>
            </a:r>
            <a:r>
              <a:rPr lang="en-GB" sz="600" dirty="0">
                <a:solidFill>
                  <a:schemeClr val="tx1"/>
                </a:solidFill>
              </a:rPr>
              <a:t> our biological rhythms, such as the influence of light on the sleep/wake cycle.</a:t>
            </a:r>
          </a:p>
          <a:p>
            <a:pPr algn="ctr"/>
            <a:r>
              <a:rPr lang="en-GB" sz="600" dirty="0">
                <a:solidFill>
                  <a:schemeClr val="tx1"/>
                </a:solidFill>
              </a:rPr>
              <a:t>Examples are light and social cues.</a:t>
            </a:r>
          </a:p>
          <a:p>
            <a:pPr algn="ctr"/>
            <a:r>
              <a:rPr lang="en-GB" sz="600" dirty="0">
                <a:solidFill>
                  <a:schemeClr val="tx1"/>
                </a:solidFill>
              </a:rPr>
              <a:t>Light can reset the SCN as shown by Campbell and Scott’s study involving light shone behind the knee.</a:t>
            </a:r>
          </a:p>
          <a:p>
            <a:pPr algn="ctr"/>
            <a:r>
              <a:rPr lang="en-GB" sz="600" dirty="0">
                <a:solidFill>
                  <a:schemeClr val="tx1"/>
                </a:solidFill>
              </a:rPr>
              <a:t>Social cues can include schedules such as meal times and bed times. In babies, circadian rhythms typically start at around 6 weeks and become entrained by 16 weeks.</a:t>
            </a: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The suprachiasmatic nucleus role in the sleep wake cycle can be demonstrated with animals through lesion studies and cellular implantation e.g. </a:t>
            </a:r>
            <a:r>
              <a:rPr lang="en-GB" sz="650" dirty="0" err="1">
                <a:solidFill>
                  <a:schemeClr val="tx1"/>
                </a:solidFill>
              </a:rPr>
              <a:t>DeCoursay</a:t>
            </a:r>
            <a:r>
              <a:rPr lang="en-GB" sz="650" dirty="0">
                <a:solidFill>
                  <a:schemeClr val="tx1"/>
                </a:solidFill>
              </a:rPr>
              <a:t> destroyed the SCN connections in 30 chipmunks and returned them to their natural habitat for 80 days. She noted that many of them were killed by predation not long after, as they had ventured out of their nests at the wrong time of day, suggesting their normal sleep wake cycle had been impaired. Furthermore, Ralph implanted SCN cells from mutant hamsters who had a sleep wake cycle of 20 hours into the SCN hamsters with a normal cycle. He discovered that for the hamsters who received the transplant their cycles changed to that of their mutant donors. Both these studies provide support for the importance of the SCN in regulating the sleep wake cycle.</a:t>
            </a:r>
          </a:p>
          <a:p>
            <a:pPr algn="ctr"/>
            <a:endParaRPr lang="en-GB" sz="650" dirty="0">
              <a:solidFill>
                <a:schemeClr val="tx1"/>
              </a:solidFill>
            </a:endParaRPr>
          </a:p>
          <a:p>
            <a:pPr algn="ctr"/>
            <a:r>
              <a:rPr lang="en-GB" sz="650" dirty="0">
                <a:solidFill>
                  <a:schemeClr val="tx1"/>
                </a:solidFill>
              </a:rPr>
              <a:t>The research has real world implications e.g. jetlag can be a severe condition causing sleep, appetite and mood disturbance so by understanding the role exogenous </a:t>
            </a:r>
            <a:r>
              <a:rPr lang="en-GB" sz="650" dirty="0" err="1">
                <a:solidFill>
                  <a:schemeClr val="tx1"/>
                </a:solidFill>
              </a:rPr>
              <a:t>zeitgebers</a:t>
            </a:r>
            <a:r>
              <a:rPr lang="en-GB" sz="650" dirty="0">
                <a:solidFill>
                  <a:schemeClr val="tx1"/>
                </a:solidFill>
              </a:rPr>
              <a:t> have on our sleep, we can decrease the impacts jetlag has on our sleep wake cycles. Burgess found that exposure to bright light following an east-west flight decreased the time needed to readjust to local time on arrival. As a result, those in the continuous bright light group felt sleepier 2 hours earlier in the evening and woke up two hours earlier in the morning, closer to the local time conditions they would find themselves in after an east-west flight. This research demonstrates that we can entrain our circadian rhythms to fit into changing time zones to reduce the impact of jetlag. This also has implications on the economy, as individuals who must take long haul flights for business can improve their productivity and concentration upon landing at their destinations and get on with their jobs more rapidly.</a:t>
            </a: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Much of the research looking at endogenous pacemakers and exogenous </a:t>
            </a:r>
            <a:r>
              <a:rPr lang="en-GB" sz="600" dirty="0" err="1">
                <a:solidFill>
                  <a:schemeClr val="tx1"/>
                </a:solidFill>
              </a:rPr>
              <a:t>zeitgebers</a:t>
            </a:r>
            <a:r>
              <a:rPr lang="en-GB" sz="600" dirty="0">
                <a:solidFill>
                  <a:schemeClr val="tx1"/>
                </a:solidFill>
              </a:rPr>
              <a:t> influence on the sleep wake cycle is based upon case studies using very small samples e.g. the </a:t>
            </a:r>
            <a:r>
              <a:rPr lang="en-GB" sz="600" dirty="0" err="1">
                <a:solidFill>
                  <a:schemeClr val="tx1"/>
                </a:solidFill>
              </a:rPr>
              <a:t>Siffre</a:t>
            </a:r>
            <a:r>
              <a:rPr lang="en-GB" sz="600" dirty="0">
                <a:solidFill>
                  <a:schemeClr val="tx1"/>
                </a:solidFill>
              </a:rPr>
              <a:t> cave study. This means that it is impossible to generalise these results to whole populations of people, as there may be some individual differences in the research sample that makes these participants respond to the changes the sleep/wake cycle in atypical ways. For example, </a:t>
            </a:r>
            <a:r>
              <a:rPr lang="en-GB" sz="600" dirty="0" err="1">
                <a:solidFill>
                  <a:schemeClr val="tx1"/>
                </a:solidFill>
              </a:rPr>
              <a:t>Siffre</a:t>
            </a:r>
            <a:r>
              <a:rPr lang="en-GB" sz="600" dirty="0">
                <a:solidFill>
                  <a:schemeClr val="tx1"/>
                </a:solidFill>
              </a:rPr>
              <a:t> noted that when he went into the cave at 60 years, his body responded very differently with his body clock following more of a 48 hour cycle. This suggests that results cannot be generalised as factors such as age and gender may have significant impacts on our circadian rhythms.</a:t>
            </a:r>
          </a:p>
          <a:p>
            <a:pPr algn="ctr"/>
            <a:endParaRPr lang="en-GB" sz="600" dirty="0">
              <a:solidFill>
                <a:schemeClr val="tx1"/>
              </a:solidFill>
            </a:endParaRPr>
          </a:p>
          <a:p>
            <a:pPr algn="ctr"/>
            <a:r>
              <a:rPr lang="en-GB" sz="600" dirty="0">
                <a:solidFill>
                  <a:schemeClr val="tx1"/>
                </a:solidFill>
              </a:rPr>
              <a:t>It may be too simplistic to suggest that the suprachiasmatic nucleus is the only endogenous pacemaker responsible for regulating the sleep wake cycle. Research has demonstrated that there are many peripheral oscillators  found in many other organs of the body including the adrenal gland , oesophagus, lungs,  liver, pancreas and skin that not only function in combination with the SCN, they also have the ability to work independently. Campbell and Murphy demonstrated that light may be detected by skin receptor cells even when the same information is not received by the eyes. Fifteen patients were woken at various times of the night and light was shone onto the back of their knees.  In some cases the researchers managed to alter the sleep wake cycle of these participants by three hours. This suggests that light need not enter the eyes and stimulate the SCN in order to exert an effect on the sleep wake cycle.</a:t>
            </a:r>
          </a:p>
          <a:p>
            <a:pPr algn="ctr"/>
            <a:endParaRPr lang="en-GB" sz="600" dirty="0">
              <a:solidFill>
                <a:schemeClr val="tx1"/>
              </a:solidFill>
            </a:endParaRPr>
          </a:p>
          <a:p>
            <a:pPr algn="ctr"/>
            <a:r>
              <a:rPr lang="en-GB" sz="600" dirty="0">
                <a:solidFill>
                  <a:schemeClr val="tx1"/>
                </a:solidFill>
              </a:rPr>
              <a:t>The role of exogenous </a:t>
            </a:r>
            <a:r>
              <a:rPr lang="en-GB" sz="600" dirty="0" err="1">
                <a:solidFill>
                  <a:schemeClr val="tx1"/>
                </a:solidFill>
              </a:rPr>
              <a:t>zeitgebers</a:t>
            </a:r>
            <a:r>
              <a:rPr lang="en-GB" sz="600" dirty="0">
                <a:solidFill>
                  <a:schemeClr val="tx1"/>
                </a:solidFill>
              </a:rPr>
              <a:t> may have been exaggerated, as there is evidence that although external environmental cues may vary, some individual’s pacemakers are set to withstand their influence.</a:t>
            </a:r>
          </a:p>
          <a:p>
            <a:pPr algn="ctr"/>
            <a:r>
              <a:rPr lang="en-GB" sz="600" dirty="0">
                <a:solidFill>
                  <a:schemeClr val="tx1"/>
                </a:solidFill>
              </a:rPr>
              <a:t>This is shown through a case study by Miles (1977) of a young man blind from birth with a circadian rhythm of 24.9 hours, whose sleep wake cycle could not be adjusted regardless of changes to social cues. He required medication to allow him to sleep and wake up every day at the appropriate times.</a:t>
            </a:r>
          </a:p>
        </p:txBody>
      </p:sp>
    </p:spTree>
    <p:extLst>
      <p:ext uri="{BB962C8B-B14F-4D97-AF65-F5344CB8AC3E}">
        <p14:creationId xmlns:p14="http://schemas.microsoft.com/office/powerpoint/2010/main" val="177670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Obedience = where somebody acts in response to a direct order from an authority figure</a:t>
            </a:r>
          </a:p>
          <a:p>
            <a:pPr algn="ctr"/>
            <a:r>
              <a:rPr lang="en-GB" sz="600" dirty="0">
                <a:solidFill>
                  <a:schemeClr val="tx1"/>
                </a:solidFill>
              </a:rPr>
              <a:t>Milgram investigated obedience using 40 men aged 20-50 from a range of occupations who volunteered to take part in a study on learning and memory. The study took place at Yale University. On arriving at the psychology department, the participant was greeted by the experimenter who was always dressed in a grey lab coat. The participant was </a:t>
            </a:r>
            <a:r>
              <a:rPr lang="en-GB" sz="600">
                <a:solidFill>
                  <a:schemeClr val="tx1"/>
                </a:solidFill>
              </a:rPr>
              <a:t>paid $4.50 </a:t>
            </a:r>
            <a:r>
              <a:rPr lang="en-GB" sz="600" dirty="0">
                <a:solidFill>
                  <a:schemeClr val="tx1"/>
                </a:solidFill>
              </a:rPr>
              <a:t>for their time and then introduced to another ‘participant’ who was really a stooge. They were told that the experiment was concerned with the effects of punishment on learning and that they would draw lots to decide who would be teacher and who would be learner. In fact, the draw was fixed so that the participant was always the teacher. </a:t>
            </a:r>
          </a:p>
          <a:p>
            <a:pPr algn="ctr"/>
            <a:r>
              <a:rPr lang="en-GB" sz="600" dirty="0">
                <a:solidFill>
                  <a:schemeClr val="tx1"/>
                </a:solidFill>
              </a:rPr>
              <a:t>The teacher was then taken to another room and seated in front of a shock generator. The shocks ranged from 15 volts to 450 volts (XXX) in 15 volt intervals. The job of the teacher was to test the learner on word pairs and every time a mistake was made to deliver a shock beginning at 15 volts and moving one level higher as necessary. The teacher was given a sample 45 volt shock before the study started so that they would think it was real.</a:t>
            </a:r>
          </a:p>
          <a:p>
            <a:pPr algn="ctr"/>
            <a:r>
              <a:rPr lang="en-GB" sz="600" dirty="0">
                <a:solidFill>
                  <a:schemeClr val="tx1"/>
                </a:solidFill>
              </a:rPr>
              <a:t>The learner did not really receive any shocks but just acted as if he did. At 315 volts the learner let out a violent scream and at 330 volts there was complete silence. If the teacher hesitated in giving a shock, the experimenter had a list of verbal prods which could be used such as ‘the experiment requires that you continue’.</a:t>
            </a:r>
          </a:p>
          <a:p>
            <a:pPr algn="ctr"/>
            <a:r>
              <a:rPr lang="en-GB" sz="600" dirty="0">
                <a:solidFill>
                  <a:schemeClr val="tx1"/>
                </a:solidFill>
              </a:rPr>
              <a:t>The results were that all participants went as far as 300 volts and 65% continued to the end.</a:t>
            </a:r>
          </a:p>
          <a:p>
            <a:pPr algn="ctr"/>
            <a:r>
              <a:rPr lang="en-GB" sz="600" dirty="0">
                <a:solidFill>
                  <a:schemeClr val="tx1"/>
                </a:solidFill>
              </a:rPr>
              <a:t>Qualitative data was also gathered such as observations of the Ps reactions, many of which showed signs of extreme tension e.g. sweating, trembling, stuttering, biting their lips, groaning, digging fingernails into their hands and 3 had “full-blown uncontrollable seizures”.</a:t>
            </a:r>
          </a:p>
        </p:txBody>
      </p:sp>
      <p:sp>
        <p:nvSpPr>
          <p:cNvPr id="7" name="Rectangle 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err="1">
                <a:solidFill>
                  <a:schemeClr val="tx1"/>
                </a:solidFill>
              </a:rPr>
              <a:t>Rosenhan</a:t>
            </a:r>
            <a:r>
              <a:rPr lang="en-GB" sz="700" dirty="0">
                <a:solidFill>
                  <a:schemeClr val="tx1"/>
                </a:solidFill>
              </a:rPr>
              <a:t> found that 70% of participants did believe the set-up. This would dispute criticisms that suggest the participants were simply displaying demand characteristics that lower the internal validity of the study. This was also confirmed by Sheridan and King’s study in which 54% of males and 100% of females delivered real shocks to a puppy.</a:t>
            </a:r>
          </a:p>
          <a:p>
            <a:pPr algn="ctr"/>
            <a:endParaRPr lang="en-GB" sz="400" dirty="0">
              <a:solidFill>
                <a:schemeClr val="tx1"/>
              </a:solidFill>
            </a:endParaRPr>
          </a:p>
          <a:p>
            <a:pPr algn="ctr"/>
            <a:r>
              <a:rPr lang="en-GB" sz="700" dirty="0">
                <a:solidFill>
                  <a:schemeClr val="tx1"/>
                </a:solidFill>
              </a:rPr>
              <a:t>The study has been replicated many times (e.g. a French documentary about reality TV found that 80% of participants delivered the maximum shock in a replication of Milgram’s study) and cross-cultural studies by Smith and Bond have confirmed the results with some countries actually experiencing higher rates of obedience e.g. Spain was 90%. This increases the external validity of the study and demonstrates that Milgram’s findings weren’t a one-off chance occurrence. In addition, although the study was completed in a lab, </a:t>
            </a:r>
            <a:r>
              <a:rPr lang="en-GB" sz="700" dirty="0" err="1">
                <a:solidFill>
                  <a:schemeClr val="tx1"/>
                </a:solidFill>
              </a:rPr>
              <a:t>Hofling</a:t>
            </a:r>
            <a:r>
              <a:rPr lang="en-GB" sz="700" dirty="0">
                <a:solidFill>
                  <a:schemeClr val="tx1"/>
                </a:solidFill>
              </a:rPr>
              <a:t> found similar results when looking at the obedience rates of nurses to doctor’s orders which suggests that Milgram’s findings can be generalised to other situations. As such, it tells us about obedience in real life.</a:t>
            </a:r>
          </a:p>
          <a:p>
            <a:pPr algn="ctr"/>
            <a:endParaRPr lang="en-GB" sz="400" dirty="0">
              <a:solidFill>
                <a:schemeClr val="tx1"/>
              </a:solidFill>
            </a:endParaRPr>
          </a:p>
          <a:p>
            <a:pPr algn="ctr"/>
            <a:r>
              <a:rPr lang="en-GB" sz="700" dirty="0">
                <a:solidFill>
                  <a:schemeClr val="tx1"/>
                </a:solidFill>
              </a:rPr>
              <a:t>Milgram’s research has real world applications in that it can help to explain reasons for events such as the Holocaust as well as why obedience may occur.</a:t>
            </a:r>
          </a:p>
          <a:p>
            <a:pPr algn="ctr"/>
            <a:endParaRPr lang="en-GB" sz="400" dirty="0">
              <a:solidFill>
                <a:schemeClr val="tx1"/>
              </a:solidFill>
            </a:endParaRPr>
          </a:p>
          <a:p>
            <a:pPr algn="ctr"/>
            <a:r>
              <a:rPr lang="en-GB" sz="700" dirty="0">
                <a:solidFill>
                  <a:schemeClr val="tx1"/>
                </a:solidFill>
              </a:rPr>
              <a:t>Milgram completed debriefs with Ps to reassure them their behaviour was normal. 84% reported that they were glad to have participated which helps to counter some of the ethical criticisms that were made of the study.</a:t>
            </a:r>
          </a:p>
        </p:txBody>
      </p:sp>
      <p:sp>
        <p:nvSpPr>
          <p:cNvPr id="10" name="Rectangle 9"/>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As the study was a laboratory experiment at Yale University, it has low ecological validity meaning that it doesn’t explain how people might obey in real life. In addition, </a:t>
            </a:r>
            <a:r>
              <a:rPr lang="en-GB" sz="700" dirty="0" err="1">
                <a:solidFill>
                  <a:schemeClr val="tx1"/>
                </a:solidFill>
              </a:rPr>
              <a:t>Orne</a:t>
            </a:r>
            <a:r>
              <a:rPr lang="en-GB" sz="700" dirty="0">
                <a:solidFill>
                  <a:schemeClr val="tx1"/>
                </a:solidFill>
              </a:rPr>
              <a:t> and Holland argued that Ps behaved the way they did due to demand characteristics, doubting that the shocks they were providing were actually real but that Milgram simply required them to continue (social desirability). This would decrease the internal validity of the study, especially as Perry also reviewed tapes from the study and reported that many of the Ps expressed their doubts about the shocks.</a:t>
            </a:r>
          </a:p>
          <a:p>
            <a:pPr algn="ctr"/>
            <a:endParaRPr lang="en-GB" sz="700" dirty="0">
              <a:solidFill>
                <a:schemeClr val="tx1"/>
              </a:solidFill>
            </a:endParaRPr>
          </a:p>
          <a:p>
            <a:pPr algn="ctr"/>
            <a:r>
              <a:rPr lang="en-GB" sz="700" dirty="0">
                <a:solidFill>
                  <a:schemeClr val="tx1"/>
                </a:solidFill>
              </a:rPr>
              <a:t>The study suffers from a number of ethical issues, most notably protection of Ps (people may have suffered anxiety at the thought of potentially having killed someone), deception and lack of informed consent (they were told it was a study on learning and memory, not obedience) and right to withdraw (prods used by experimenter discouraged people leaving). However, a counter-argument to the issue of deception is that Ps couldn’t have been told it was a study of obedience without incurring demand characteristics which would have threatened the internal validity.</a:t>
            </a:r>
          </a:p>
          <a:p>
            <a:pPr algn="ctr"/>
            <a:endParaRPr lang="en-GB" sz="700" dirty="0">
              <a:solidFill>
                <a:schemeClr val="tx1"/>
              </a:solidFill>
              <a:sym typeface="Wingdings" panose="05000000000000000000" pitchFamily="2" charset="2"/>
            </a:endParaRPr>
          </a:p>
          <a:p>
            <a:pPr algn="ctr"/>
            <a:r>
              <a:rPr lang="en-GB" sz="700" dirty="0">
                <a:solidFill>
                  <a:schemeClr val="tx1"/>
                </a:solidFill>
              </a:rPr>
              <a:t>Participants were self-selecting as they were responding to a newspaper advert and therefore the results may not be generalizable.</a:t>
            </a:r>
          </a:p>
          <a:p>
            <a:pPr algn="ctr"/>
            <a:endParaRPr lang="en-GB" sz="700" dirty="0">
              <a:solidFill>
                <a:schemeClr val="tx1"/>
              </a:solidFill>
              <a:sym typeface="Wingdings" panose="05000000000000000000" pitchFamily="2" charset="2"/>
            </a:endParaRPr>
          </a:p>
          <a:p>
            <a:pPr algn="ctr"/>
            <a:r>
              <a:rPr lang="en-GB" sz="700" dirty="0">
                <a:solidFill>
                  <a:schemeClr val="tx1"/>
                </a:solidFill>
              </a:rPr>
              <a:t>Being paid for the study may have affected participants’ willingness to continue. Counter-argument: Milgram told Ps that they could leave and would still get paid.</a:t>
            </a:r>
          </a:p>
        </p:txBody>
      </p:sp>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MILGRAM</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SITUATIONAL VARIABLES</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EXPLANATIONS FOR OBEDIENCE: AGENTIC STATE AND LEGITIMACY OF AUTHORITY</a:t>
            </a:r>
          </a:p>
        </p:txBody>
      </p:sp>
      <p:sp>
        <p:nvSpPr>
          <p:cNvPr id="16" name="Rectangle 15"/>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Situational variables are factors related to the external circumstances (the environment) that affect obedience rather than dispositional (personality) explanations. Examples are:</a:t>
            </a:r>
          </a:p>
          <a:p>
            <a:pPr algn="ctr"/>
            <a:r>
              <a:rPr lang="en-GB" sz="600" b="1" dirty="0">
                <a:solidFill>
                  <a:schemeClr val="tx1"/>
                </a:solidFill>
              </a:rPr>
              <a:t>Proximity</a:t>
            </a:r>
            <a:r>
              <a:rPr lang="en-GB" sz="600" dirty="0">
                <a:solidFill>
                  <a:schemeClr val="tx1"/>
                </a:solidFill>
              </a:rPr>
              <a:t>: the physical closeness or distance of an authority figure to the person they are giving an order to. In Milgram’s original experiment, the teacher and learner were in separate (adjoining) rooms so that the teacher could hear the learner though could not see him. In the proximity variation, they were in the same room and obedience decreased to 40%.</a:t>
            </a:r>
          </a:p>
          <a:p>
            <a:pPr algn="ctr"/>
            <a:r>
              <a:rPr lang="en-GB" sz="600" dirty="0">
                <a:solidFill>
                  <a:schemeClr val="tx1"/>
                </a:solidFill>
              </a:rPr>
              <a:t>In a different variation to the original study, the teacher had to force the hand of the learner onto an ‘electroshock plate’ when he refused to answer a question. Obedience decreased to 30%.</a:t>
            </a:r>
          </a:p>
          <a:p>
            <a:pPr algn="ctr"/>
            <a:r>
              <a:rPr lang="en-GB" sz="600" dirty="0">
                <a:solidFill>
                  <a:schemeClr val="tx1"/>
                </a:solidFill>
              </a:rPr>
              <a:t>An alternative situation involved the experimenter leaving the room and giving instructions to the teacher via telephone. The participants frequently pretended to give shocks or gave weaker ones than they were ordered to. Obedience decreased to 20.5%</a:t>
            </a:r>
          </a:p>
          <a:p>
            <a:pPr algn="ctr"/>
            <a:r>
              <a:rPr lang="en-GB" sz="600" b="1" dirty="0">
                <a:solidFill>
                  <a:schemeClr val="tx1"/>
                </a:solidFill>
              </a:rPr>
              <a:t>Location</a:t>
            </a:r>
            <a:r>
              <a:rPr lang="en-GB" sz="600" dirty="0">
                <a:solidFill>
                  <a:schemeClr val="tx1"/>
                </a:solidFill>
              </a:rPr>
              <a:t>: the place where an order is issued (its prestige). Milgram conducted a variation of his study in a run-down building rather than the prestigious university setting of Yale University giving the experimenter less authority and lowering the legitimacy of authority. Obedience decreased to 47.5%</a:t>
            </a:r>
          </a:p>
          <a:p>
            <a:pPr algn="ctr"/>
            <a:r>
              <a:rPr lang="en-GB" sz="600" b="1" dirty="0">
                <a:solidFill>
                  <a:schemeClr val="tx1"/>
                </a:solidFill>
              </a:rPr>
              <a:t>Uniform</a:t>
            </a:r>
            <a:r>
              <a:rPr lang="en-GB" sz="600" dirty="0">
                <a:solidFill>
                  <a:schemeClr val="tx1"/>
                </a:solidFill>
              </a:rPr>
              <a:t>: a specific outfit that is a symbol of a person’s position of authority. In the original study, the experimenter wore a grey lab coat as a symbol of authority but in a variation, Milgram had the experimenter called away because of an inconvenient telephone call right at the start of the procedure. The role of the experimenter was taken over by an ‘ordinary member of the public’ (played by a confederate) in everyday clothes. Obedience decreased to 20%.</a:t>
            </a:r>
          </a:p>
        </p:txBody>
      </p:sp>
      <p:sp>
        <p:nvSpPr>
          <p:cNvPr id="17" name="Rectangle 16"/>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a:solidFill>
                  <a:schemeClr val="tx1"/>
                </a:solidFill>
              </a:rPr>
              <a:t>Milgram suggests that people actually have two states of behaviour when they are in a social situation: Autonomous and agentic states. In an autonomous state, we have personal responsibility for our actions whereas in an agentic state, we lose our independence and feel no personal responsibility because we believe ourselves to be acting for an authority figure (someone who holds a higher position than us within a social hierarchy). The shift from an autonomous state to an agentic state is known as agentic shift and occurs when the person giving the orders is perceived to be legitimate and when the authority figure is believed to accept responsibility for what happens. This happened in Milgram’s studies when Ps asked who would take responsibility for the ‘learner’. When they were told by the experimenter (the authority figure), that the experimenter was responsible, Ps continued to increase the electric voltage. In extreme situations (e.g. Milgram’s study), people are ordered to act against their moral code, and in so doing experience stress which Milgram describes as moral strain. Moral strain may be reduced using binding factors which are aspects of the situation that allow the person to ignore or minimise the damaging effect of their behaviour and therefore reduce the moral strain they are feeling. Milgram proposed a number of strategies that the individual used e.g. shifting the responsibility to the victim (“he was foolish to volunteer”) or denying the damage that they were doing to the victims.</a:t>
            </a:r>
          </a:p>
          <a:p>
            <a:pPr lvl="0" algn="ctr"/>
            <a:endParaRPr lang="en-GB" sz="600" dirty="0">
              <a:solidFill>
                <a:schemeClr val="tx1"/>
              </a:solidFill>
            </a:endParaRPr>
          </a:p>
          <a:p>
            <a:pPr lvl="0" algn="ctr"/>
            <a:r>
              <a:rPr lang="en-GB" sz="600" dirty="0">
                <a:solidFill>
                  <a:schemeClr val="tx1"/>
                </a:solidFill>
              </a:rPr>
              <a:t>Perceiving the authority person as legitimate is usually an assumption that people make, based on evidence that may or may not be relevant. For example, people in uniforms are often perceived to be legitimate authorities, as are people that claim to have a particular status (e.g. a </a:t>
            </a:r>
            <a:r>
              <a:rPr lang="en-GB" sz="600" dirty="0" err="1">
                <a:solidFill>
                  <a:schemeClr val="tx1"/>
                </a:solidFill>
              </a:rPr>
              <a:t>headteacher</a:t>
            </a:r>
            <a:r>
              <a:rPr lang="en-GB" sz="600" dirty="0">
                <a:solidFill>
                  <a:schemeClr val="tx1"/>
                </a:solidFill>
              </a:rPr>
              <a:t> in a school) . We may even assume that a person is authorised to order us about simply because they give us orders.</a:t>
            </a:r>
          </a:p>
        </p:txBody>
      </p:sp>
      <p:sp>
        <p:nvSpPr>
          <p:cNvPr id="18" name="Rectangle 17"/>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solidFill>
              </a:rPr>
              <a:t>There is research evidence in support which increases the internal validity of Milgram’s theory e.g. </a:t>
            </a:r>
            <a:r>
              <a:rPr lang="en-GB" sz="600" dirty="0" err="1">
                <a:solidFill>
                  <a:schemeClr val="tx1"/>
                </a:solidFill>
              </a:rPr>
              <a:t>Bickman’s</a:t>
            </a:r>
            <a:r>
              <a:rPr lang="en-GB" sz="600" dirty="0">
                <a:solidFill>
                  <a:schemeClr val="tx1"/>
                </a:solidFill>
              </a:rPr>
              <a:t> field experiment in New York revealed that people were twice as likely to follow the orders of someone dressed in a security guard uniform than either a plain clothed businessman or a milkman when asked to perform tasks such as picking litter up off the street. Uniform must therefore be a situational variable that can affect obedience.</a:t>
            </a:r>
          </a:p>
          <a:p>
            <a:pPr algn="ctr"/>
            <a:endParaRPr lang="en-GB" sz="300" dirty="0">
              <a:solidFill>
                <a:schemeClr val="tx1"/>
              </a:solidFill>
            </a:endParaRPr>
          </a:p>
          <a:p>
            <a:pPr algn="ctr"/>
            <a:r>
              <a:rPr lang="en-GB" sz="600" dirty="0">
                <a:solidFill>
                  <a:schemeClr val="tx1"/>
                </a:solidFill>
              </a:rPr>
              <a:t>Milgram’s research has been replicated many times and in different situations (e.g. </a:t>
            </a:r>
            <a:r>
              <a:rPr lang="en-GB" sz="600" dirty="0" err="1">
                <a:solidFill>
                  <a:schemeClr val="tx1"/>
                </a:solidFill>
              </a:rPr>
              <a:t>Hofling’s</a:t>
            </a:r>
            <a:r>
              <a:rPr lang="en-GB" sz="600" dirty="0">
                <a:solidFill>
                  <a:schemeClr val="tx1"/>
                </a:solidFill>
              </a:rPr>
              <a:t> research into obedience rates of nurses on a hospital ward) and in different countries which corroborates that the same situational variables can affect obedience in both males and females, not only in the US but also in other cultures e.g. obedience rates of 90% have been obtained in Spain.</a:t>
            </a:r>
          </a:p>
          <a:p>
            <a:pPr algn="ctr"/>
            <a:endParaRPr lang="en-GB" sz="300" dirty="0">
              <a:solidFill>
                <a:schemeClr val="tx1"/>
              </a:solidFill>
            </a:endParaRPr>
          </a:p>
          <a:p>
            <a:pPr algn="ctr"/>
            <a:r>
              <a:rPr lang="en-GB" sz="600" dirty="0">
                <a:solidFill>
                  <a:schemeClr val="tx1"/>
                </a:solidFill>
              </a:rPr>
              <a:t>Milgram used a controlled method within his experiments so he was able to control his variables and test each independent variable (the situational variable of location, uniform and proximity) separately. This meant that Milgram could conclude that giving orders over the telephone and having the experimenter played by a member of the public were the least likely to result in obedience at 20.5% and 20% respectively whilst a change in location only saw a 17.5% decrease in obedience levels from the baseline values obtained from the original study at Yale University.</a:t>
            </a:r>
          </a:p>
          <a:p>
            <a:pPr algn="ctr"/>
            <a:endParaRPr lang="en-GB" sz="300" dirty="0">
              <a:solidFill>
                <a:schemeClr val="tx1"/>
              </a:solidFill>
            </a:endParaRPr>
          </a:p>
          <a:p>
            <a:pPr algn="ctr"/>
            <a:r>
              <a:rPr lang="en-GB" sz="600" dirty="0">
                <a:solidFill>
                  <a:schemeClr val="tx1"/>
                </a:solidFill>
              </a:rPr>
              <a:t>It could also be argued that some of the situational variables tell us more about the reasons why people obey than others. For example, uniform can then be used as part of explanations for obedience such as legitimacy of authority. This could therefore explain why different cultures have different obedience levels e.g. only 16% of participants obeyed in a replication of Milgram’s study in Australia, yet 85% obeyed in Germany. This shows that in some cultures, authority is more likely to be perceived as legitimate than others.</a:t>
            </a:r>
          </a:p>
        </p:txBody>
      </p:sp>
      <p:sp>
        <p:nvSpPr>
          <p:cNvPr id="19" name="Rectangle 18"/>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600" dirty="0">
                <a:solidFill>
                  <a:schemeClr val="tx1"/>
                </a:solidFill>
              </a:rPr>
              <a:t>A strength of agency theory is that it explains a wide range of social behaviours, ranging from how we behave at work to the way in which peaceful people can go to war, and of course how ‘normal’ people become involved in atrocities such as the Holocaust.  For example, </a:t>
            </a:r>
            <a:r>
              <a:rPr lang="en-GB" sz="600" dirty="0" err="1">
                <a:solidFill>
                  <a:schemeClr val="tx1"/>
                </a:solidFill>
              </a:rPr>
              <a:t>Kelman</a:t>
            </a:r>
            <a:r>
              <a:rPr lang="en-GB" sz="600" dirty="0">
                <a:solidFill>
                  <a:schemeClr val="tx1"/>
                </a:solidFill>
              </a:rPr>
              <a:t> and Hamilton argue that the My Lai massacre can be understood in terms of the power of hierarchy of the US army. Furthermore, the idea of moral strain explains Milgram’s finding that the minority of dissenters in his studies showed signs of stress while deciding to obey but not after making the decision to obey.</a:t>
            </a:r>
            <a:endParaRPr lang="en-GB" sz="300" dirty="0">
              <a:solidFill>
                <a:schemeClr val="tx1"/>
              </a:solidFill>
            </a:endParaRPr>
          </a:p>
          <a:p>
            <a:pPr lvl="0" algn="ctr"/>
            <a:r>
              <a:rPr lang="en-GB" sz="300" dirty="0">
                <a:solidFill>
                  <a:schemeClr val="tx1"/>
                </a:solidFill>
              </a:rPr>
              <a:t> </a:t>
            </a:r>
          </a:p>
          <a:p>
            <a:pPr lvl="0" algn="ctr"/>
            <a:r>
              <a:rPr lang="en-GB" sz="600" dirty="0">
                <a:solidFill>
                  <a:schemeClr val="tx1"/>
                </a:solidFill>
              </a:rPr>
              <a:t>Agency theory is supported by studies showing that we attribute less responsibility to actors following orders than people acting of their own free will.  For example, in one study Blass (1996) showed students an edited film of Milgram’s study and questioned them about the relative responsibility of Milgram and his participants in administering shocks.  Participants identified Milgram in the role of authority figure and attributed responsibility for the treatment of Mr Wallace to him rather than the participant.  This supports agency theory because the participants were apparently seen as being in an agentic state and therefore not to blame for their actions.  </a:t>
            </a:r>
          </a:p>
          <a:p>
            <a:pPr lvl="0" algn="ctr"/>
            <a:endParaRPr lang="en-GB" sz="300" dirty="0">
              <a:solidFill>
                <a:schemeClr val="tx1"/>
              </a:solidFill>
            </a:endParaRPr>
          </a:p>
          <a:p>
            <a:pPr lvl="0" algn="ctr"/>
            <a:r>
              <a:rPr lang="en-GB" sz="600" dirty="0">
                <a:solidFill>
                  <a:schemeClr val="tx1"/>
                </a:solidFill>
              </a:rPr>
              <a:t>In a follow-up, Blass and Schmitt (2001) showed students the same footage and questioned them about why Milgram had such power over his participants.  Agency theory would predict that the main factor was Milgram’s position of legitimate authority.  In fact participants identified two main factors; legitimate position as a scientist and expertise.  This partially supports agency theory but gives more support to the theory of legitimacy of authority.</a:t>
            </a:r>
          </a:p>
          <a:p>
            <a:pPr lvl="0" algn="ctr"/>
            <a:endParaRPr lang="en-GB" sz="300" dirty="0">
              <a:solidFill>
                <a:schemeClr val="tx1"/>
              </a:solidFill>
            </a:endParaRPr>
          </a:p>
          <a:p>
            <a:pPr algn="ctr"/>
            <a:r>
              <a:rPr lang="en-GB" sz="600" dirty="0">
                <a:solidFill>
                  <a:schemeClr val="tx1"/>
                </a:solidFill>
              </a:rPr>
              <a:t>Legitimacy of authority could explain why different cultures have different obedience levels e.g. only 16% of participants obeyed in a replication of Milgram’s study in Australia, yet 85% obeyed in Germany. This shows that in some cultures, authority is more likely to be perceived as legitimate than others. Cross-cultural studies increase the validity of the theory.</a:t>
            </a:r>
          </a:p>
        </p:txBody>
      </p:sp>
      <p:sp>
        <p:nvSpPr>
          <p:cNvPr id="20" name="Rectangle 19"/>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Milgram’s work into the situational factors affecting obedience arguably lacks internal validity because the experiment and subsequent variations devised by Milgram were so contrived that the participants may have worked out the aims of the study and therefore obeyed due to demand characteristics rather than the situation in which they were involved. This was especially the case for Milgram’s use of a ‘member of the public’ to replace the experimenter which may very well have made it obvious to participants what was being investigated. This is a limitation because it is unclear whether the results were actually the result of obedience or demand characteristics.</a:t>
            </a:r>
          </a:p>
          <a:p>
            <a:pPr algn="ctr"/>
            <a:endParaRPr lang="en-GB" sz="800" dirty="0">
              <a:solidFill>
                <a:schemeClr val="tx1"/>
              </a:solidFill>
            </a:endParaRPr>
          </a:p>
          <a:p>
            <a:pPr algn="ctr"/>
            <a:r>
              <a:rPr lang="en-GB" sz="800" dirty="0">
                <a:solidFill>
                  <a:schemeClr val="tx1"/>
                </a:solidFill>
              </a:rPr>
              <a:t>Situational variables could provide an excuse for people to act in evil ways as they could potentially blame the situation in which they find themselves (proximity to an authority figure, the location or their susceptibility to uniform) e.g. the Nazis who were following orders are no longer personally accountable but rather acting in an agentic state and blindly following orders. The situational explanation therefore fails to provide people with personal accountability.</a:t>
            </a:r>
          </a:p>
        </p:txBody>
      </p:sp>
      <p:sp>
        <p:nvSpPr>
          <p:cNvPr id="21" name="Rectangle 20"/>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700" dirty="0">
                <a:solidFill>
                  <a:schemeClr val="tx1"/>
                </a:solidFill>
              </a:rPr>
              <a:t>A limitation of agency theory is that it does not explain individual differences in obedience or in the ability of leaders to command obedience from subordinates neatly. It is important that a significant minority of Milgram’s participants held their ground and did not obey him, suggesting that there may be other factors involved in why people do or do not obey.  Also, studies of charismatic leadership have revealed that some people are particularly skilled at gaining obedience regardless of the legitimacy of their position of authority.</a:t>
            </a:r>
          </a:p>
          <a:p>
            <a:pPr algn="ctr"/>
            <a:r>
              <a:rPr lang="en-GB" sz="700" dirty="0">
                <a:solidFill>
                  <a:schemeClr val="tx1"/>
                </a:solidFill>
              </a:rPr>
              <a:t> </a:t>
            </a:r>
          </a:p>
          <a:p>
            <a:pPr lvl="0" algn="ctr"/>
            <a:r>
              <a:rPr lang="en-GB" sz="700" dirty="0">
                <a:solidFill>
                  <a:schemeClr val="tx1"/>
                </a:solidFill>
              </a:rPr>
              <a:t>A further limitation of agency theory is that it does not explain the findings of other studies such as that of </a:t>
            </a:r>
            <a:r>
              <a:rPr lang="en-GB" sz="700" dirty="0" err="1">
                <a:solidFill>
                  <a:schemeClr val="tx1"/>
                </a:solidFill>
              </a:rPr>
              <a:t>Hofling</a:t>
            </a:r>
            <a:r>
              <a:rPr lang="en-GB" sz="700" dirty="0">
                <a:solidFill>
                  <a:schemeClr val="tx1"/>
                </a:solidFill>
              </a:rPr>
              <a:t>.  Although the majority of </a:t>
            </a:r>
            <a:r>
              <a:rPr lang="en-GB" sz="700" dirty="0" err="1">
                <a:solidFill>
                  <a:schemeClr val="tx1"/>
                </a:solidFill>
              </a:rPr>
              <a:t>Hofling’s</a:t>
            </a:r>
            <a:r>
              <a:rPr lang="en-GB" sz="700" dirty="0">
                <a:solidFill>
                  <a:schemeClr val="tx1"/>
                </a:solidFill>
              </a:rPr>
              <a:t> nurses did obey the doctor, half did not notice that they exceeded the maximum dose and half thought it must be safe if a doctor gave the order.  As such, it can be argued that none exhibited any sign of going into an agentic state or suffering moral strain.</a:t>
            </a:r>
          </a:p>
          <a:p>
            <a:pPr lvl="0" algn="ctr"/>
            <a:endParaRPr lang="en-GB" sz="700" dirty="0">
              <a:solidFill>
                <a:schemeClr val="tx1"/>
              </a:solidFill>
            </a:endParaRPr>
          </a:p>
          <a:p>
            <a:pPr algn="ctr" fontAlgn="t">
              <a:lnSpc>
                <a:spcPct val="100000"/>
              </a:lnSpc>
            </a:pPr>
            <a:r>
              <a:rPr lang="en-GB" sz="700" dirty="0">
                <a:solidFill>
                  <a:schemeClr val="tx1"/>
                </a:solidFill>
              </a:rPr>
              <a:t>It can be very dangerous to accept another person’s authority as legitimate. For example, Tarnow looked at aircraft accidents in the USA where flight crew actions were known to be a contributing factor. There was excessive dependence on the captain’s authority in over half the accidents. One officer claimed he didn’t question the captain’s behaviour because he assumed he knew what he was doing. These findings show that even when confronted with dangerous situations, we might not question authority.</a:t>
            </a:r>
          </a:p>
          <a:p>
            <a:pPr algn="ctr" fontAlgn="t">
              <a:lnSpc>
                <a:spcPct val="100000"/>
              </a:lnSpc>
            </a:pPr>
            <a:endParaRPr kumimoji="0" lang="en-GB" altLang="en-US" sz="700" i="0" u="none" strike="noStrike" cap="none" normalizeH="0" baseline="0" dirty="0">
              <a:ln>
                <a:noFill/>
              </a:ln>
              <a:solidFill>
                <a:schemeClr val="tx1"/>
              </a:solidFill>
              <a:effectLst/>
            </a:endParaRPr>
          </a:p>
          <a:p>
            <a:pPr algn="ctr" fontAlgn="t">
              <a:lnSpc>
                <a:spcPct val="100000"/>
              </a:lnSpc>
            </a:pPr>
            <a:r>
              <a:rPr kumimoji="0" lang="en-GB" altLang="en-US" sz="700" i="0" u="none" strike="noStrike" cap="none" normalizeH="0" baseline="0" dirty="0">
                <a:ln>
                  <a:noFill/>
                </a:ln>
                <a:solidFill>
                  <a:schemeClr val="tx1"/>
                </a:solidFill>
                <a:effectLst/>
              </a:rPr>
              <a:t>Little has been provided in terms of how</a:t>
            </a:r>
            <a:r>
              <a:rPr kumimoji="0" lang="en-GB" altLang="en-US" sz="700" i="0" u="none" strike="noStrike" cap="none" normalizeH="0" dirty="0">
                <a:ln>
                  <a:noFill/>
                </a:ln>
                <a:solidFill>
                  <a:schemeClr val="tx1"/>
                </a:solidFill>
                <a:effectLst/>
              </a:rPr>
              <a:t> those with legitimacy of authority</a:t>
            </a:r>
            <a:r>
              <a:rPr kumimoji="0" lang="en-GB" altLang="en-US" sz="700" i="0" u="none" strike="noStrike" cap="none" normalizeH="0" baseline="0" dirty="0">
                <a:ln>
                  <a:noFill/>
                </a:ln>
                <a:solidFill>
                  <a:schemeClr val="tx1"/>
                </a:solidFill>
                <a:effectLst/>
              </a:rPr>
              <a:t> get their authority, how we are taught to recognise it and how it varies between cultures</a:t>
            </a:r>
          </a:p>
        </p:txBody>
      </p:sp>
    </p:spTree>
    <p:extLst>
      <p:ext uri="{BB962C8B-B14F-4D97-AF65-F5344CB8AC3E}">
        <p14:creationId xmlns:p14="http://schemas.microsoft.com/office/powerpoint/2010/main" val="1651848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478"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400" dirty="0">
              <a:solidFill>
                <a:schemeClr val="tx1"/>
              </a:solidFill>
            </a:endParaRP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400">
              <a:solidFill>
                <a:schemeClr val="tx1"/>
              </a:solidFill>
            </a:endParaRP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400">
              <a:solidFill>
                <a:schemeClr val="tx1"/>
              </a:solidFill>
            </a:endParaRPr>
          </a:p>
        </p:txBody>
      </p:sp>
      <p:sp>
        <p:nvSpPr>
          <p:cNvPr id="16" name="Rectangle 15"/>
          <p:cNvSpPr/>
          <p:nvPr/>
        </p:nvSpPr>
        <p:spPr>
          <a:xfrm>
            <a:off x="41479"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chemeClr val="tx1"/>
              </a:solidFill>
            </a:endParaRPr>
          </a:p>
        </p:txBody>
      </p:sp>
      <p:sp>
        <p:nvSpPr>
          <p:cNvPr id="17" name="Rectangle 16"/>
          <p:cNvSpPr/>
          <p:nvPr/>
        </p:nvSpPr>
        <p:spPr>
          <a:xfrm>
            <a:off x="41479"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Rectangle 17"/>
          <p:cNvSpPr/>
          <p:nvPr/>
        </p:nvSpPr>
        <p:spPr>
          <a:xfrm>
            <a:off x="41479"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schemeClr val="tx1"/>
              </a:solidFill>
            </a:endParaRP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chemeClr val="tx1"/>
              </a:solidFill>
            </a:endParaRP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chemeClr val="tx1"/>
              </a:solidFill>
            </a:endParaRP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schemeClr val="tx1"/>
              </a:solidFill>
            </a:endParaRP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847891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DISPOSITIONAL EXPLANATIONS FOR OBEDIENCE: THE AUTHORITARIAN PERSONALITY</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RESISTANCE TO SOCIAL INFLUENCE</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MINORITY INFLUENCE</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Adorno’s theory was based on the idea that obedience was the result of dispositional factors i.e. people had an authoritarian personality that made them more likely to obey.</a:t>
            </a:r>
          </a:p>
          <a:p>
            <a:pPr algn="ctr"/>
            <a:r>
              <a:rPr lang="en-GB" sz="700" dirty="0">
                <a:solidFill>
                  <a:schemeClr val="tx1"/>
                </a:solidFill>
              </a:rPr>
              <a:t>These people possess extreme respect for authority and show contempt towards those of lower social status. They have very conventional views about sex, race and gender and believe that we need strong and powerful leaders to enforce traditional values. They are very inflexible in their outlook and believe in right or wrong with no grey areas. This type of personality was believed to stem from childhood with those who have been brought up in a household based on strict discipline, conditional love and severe criticism of past failings.</a:t>
            </a:r>
          </a:p>
          <a:p>
            <a:pPr algn="ctr"/>
            <a:r>
              <a:rPr lang="en-GB" sz="700" dirty="0">
                <a:solidFill>
                  <a:schemeClr val="tx1"/>
                </a:solidFill>
              </a:rPr>
              <a:t>According to the theory, the child experiences resentment and hostility towards the parent but cannot express this so instead, the feelings are displaced (a defence mechanism) onto those who are perceived as weaker in a process of scapegoating. This is a psychodynamic explanation.</a:t>
            </a:r>
          </a:p>
          <a:p>
            <a:pPr algn="ctr"/>
            <a:r>
              <a:rPr lang="en-GB" sz="700" dirty="0">
                <a:solidFill>
                  <a:schemeClr val="tx1"/>
                </a:solidFill>
              </a:rPr>
              <a:t>Adorno investigated the authoritarian personality using a questionnaire called the F-Scale which tested people’s unconscious attitudes towards other racial groups. More than 2000 middle-class white Americans were tested and it was found that there was a positive correlation between the F-scale and prejudice. Those who showed an authoritarian personality were more likely to identity with strong people, show contempt to the weak and showed respect to those in high status.</a:t>
            </a:r>
          </a:p>
        </p:txBody>
      </p:sp>
      <p:sp>
        <p:nvSpPr>
          <p:cNvPr id="17" name="Rectangle 16"/>
          <p:cNvSpPr/>
          <p:nvPr/>
        </p:nvSpPr>
        <p:spPr>
          <a:xfrm>
            <a:off x="25757" y="2369710"/>
            <a:ext cx="3786389" cy="96591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High scorers on the F-scale gave more powerful electric shocks to another person when urged by an authority figure than low scorers in Milgram’s study. This shows that high scorers are more differential to authority.</a:t>
            </a:r>
          </a:p>
        </p:txBody>
      </p:sp>
      <p:sp>
        <p:nvSpPr>
          <p:cNvPr id="18" name="Rectangle 17"/>
          <p:cNvSpPr/>
          <p:nvPr/>
        </p:nvSpPr>
        <p:spPr>
          <a:xfrm>
            <a:off x="25757" y="3335628"/>
            <a:ext cx="3786389" cy="344295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Milgram and Elms conducted interviews with a small sample of fully obedient participants who also sored high on the F-scale test but the results were correlational between obedience and authoritarian personality. This means we can’t conclude that an authoritarian personality causes obedience. It could actually be a third variable e.g. obedience and authoritarian personality are both associated with lower levels of education.</a:t>
            </a:r>
          </a:p>
          <a:p>
            <a:pPr algn="ctr"/>
            <a:endParaRPr lang="en-GB" sz="600" dirty="0">
              <a:solidFill>
                <a:schemeClr val="tx1"/>
              </a:solidFill>
            </a:endParaRPr>
          </a:p>
          <a:p>
            <a:pPr algn="ctr"/>
            <a:r>
              <a:rPr lang="en-GB" sz="800" dirty="0">
                <a:solidFill>
                  <a:schemeClr val="tx1"/>
                </a:solidFill>
              </a:rPr>
              <a:t>A dispositional explanation can’t explain why whole countries obey a destructive authority figure e.g. not all Germans at the time of the Second World War could have authoritarian personalities. This suggests that there must be other factors involved e.g. social identity.</a:t>
            </a:r>
          </a:p>
          <a:p>
            <a:pPr algn="ctr"/>
            <a:endParaRPr lang="en-GB" sz="600" dirty="0">
              <a:solidFill>
                <a:schemeClr val="tx1"/>
              </a:solidFill>
            </a:endParaRPr>
          </a:p>
          <a:p>
            <a:pPr algn="ctr"/>
            <a:r>
              <a:rPr lang="en-GB" sz="800" dirty="0">
                <a:solidFill>
                  <a:schemeClr val="tx1"/>
                </a:solidFill>
              </a:rPr>
              <a:t>The F-Scale measures the tendency towards an extreme form of right-wing ideology that shows political bias. This means that it doesn’t provide a comprehensive dispositional explanation that can account for obedience to authority across the whole political spectrum.</a:t>
            </a:r>
          </a:p>
          <a:p>
            <a:pPr algn="ctr"/>
            <a:endParaRPr lang="en-GB" sz="600" dirty="0">
              <a:solidFill>
                <a:schemeClr val="tx1"/>
              </a:solidFill>
            </a:endParaRPr>
          </a:p>
          <a:p>
            <a:pPr algn="ctr"/>
            <a:r>
              <a:rPr lang="en-GB" sz="800" dirty="0">
                <a:solidFill>
                  <a:schemeClr val="tx1"/>
                </a:solidFill>
              </a:rPr>
              <a:t>The questionnaire used by Adorno suffers from acquiescence bias because all of the statements go in the same direction. This means that people who agree aren’t necessarily authoritarian but more </a:t>
            </a:r>
            <a:r>
              <a:rPr lang="en-GB" sz="800" dirty="0" err="1">
                <a:solidFill>
                  <a:schemeClr val="tx1"/>
                </a:solidFill>
              </a:rPr>
              <a:t>acquiescers</a:t>
            </a:r>
            <a:r>
              <a:rPr lang="en-GB" sz="800" dirty="0">
                <a:solidFill>
                  <a:schemeClr val="tx1"/>
                </a:solidFill>
              </a:rPr>
              <a:t>. Furthermore, those who were interviewed afterwards were known to have high test scorers by the interviewers who also knew the hypothesis being tested which may have introduced researcher bias and the self-fulfilling prophecy.</a:t>
            </a:r>
          </a:p>
          <a:p>
            <a:pPr algn="ctr"/>
            <a:endParaRPr lang="en-GB" sz="600" dirty="0">
              <a:solidFill>
                <a:schemeClr val="tx1"/>
              </a:solidFill>
            </a:endParaRPr>
          </a:p>
          <a:p>
            <a:pPr algn="ctr"/>
            <a:r>
              <a:rPr lang="en-GB" sz="800" dirty="0">
                <a:solidFill>
                  <a:schemeClr val="tx1"/>
                </a:solidFill>
              </a:rPr>
              <a:t>Adorno’s research actually measures correlation not causation. For example, there was a strong correlation between authoritarianism and prejudice against minority groups but Adorno can’t say that a harsh parenting style caused the development of an authoritarian personality.</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One explanation for resistance to social influence is social support. According to this explanation, the presence of others has the effect of helping people to resist conformity due to the reduced pressure which is experienced by those who are also not conforming. Interestingly, the additional support need not provide the same answer as the individual but the mere resistance from the rest of the group is sufficient to encourage resistance in others.</a:t>
            </a:r>
          </a:p>
          <a:p>
            <a:pPr algn="ctr"/>
            <a:endParaRPr lang="en-GB" sz="800" dirty="0">
              <a:solidFill>
                <a:schemeClr val="tx1"/>
              </a:solidFill>
            </a:endParaRPr>
          </a:p>
          <a:p>
            <a:pPr algn="ctr"/>
            <a:r>
              <a:rPr lang="en-GB" sz="800" dirty="0">
                <a:solidFill>
                  <a:schemeClr val="tx1"/>
                </a:solidFill>
              </a:rPr>
              <a:t>A second explanation for resistance to social influence is that of locus of control. Rotter proposed this idea and stated that people with an internal locus of control (as measured using a questionnaire) believe that things are largely controlled by themselves as opposed to externals who believe that things happen beyond their control. Research suggests that internals are far more likely to resist social influence with them having a greater degree of self-confidence, being achievement-oriented, having higher intelligence and less need for social approval.</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Minority influence is a form of social influence in which a small group of people (a minority) persuade others (the majority) to adopt their beliefs, attitudes or behaviours. It will lead to internalisation in which there is both public and private acceptance.</a:t>
            </a:r>
          </a:p>
          <a:p>
            <a:pPr algn="ctr"/>
            <a:r>
              <a:rPr lang="en-GB" sz="800" dirty="0">
                <a:solidFill>
                  <a:schemeClr val="tx1"/>
                </a:solidFill>
              </a:rPr>
              <a:t>Minority influence occurs through:</a:t>
            </a:r>
          </a:p>
          <a:p>
            <a:pPr algn="ctr"/>
            <a:r>
              <a:rPr lang="en-GB" sz="800" dirty="0">
                <a:solidFill>
                  <a:schemeClr val="tx1"/>
                </a:solidFill>
              </a:rPr>
              <a:t>Consistency – the minority keeps to the same beliefs. This can be synchronic consistency (consistency between group members) or diachronic consistency (consistency over time)</a:t>
            </a:r>
          </a:p>
          <a:p>
            <a:pPr algn="ctr"/>
            <a:r>
              <a:rPr lang="en-GB" sz="800" dirty="0">
                <a:solidFill>
                  <a:schemeClr val="tx1"/>
                </a:solidFill>
              </a:rPr>
              <a:t>Commitment – the minority makes personal sacrifices to demonstrate dedication to their position leading to the augmentation principle.</a:t>
            </a:r>
          </a:p>
          <a:p>
            <a:pPr algn="ctr"/>
            <a:r>
              <a:rPr lang="en-GB" sz="800" dirty="0">
                <a:solidFill>
                  <a:schemeClr val="tx1"/>
                </a:solidFill>
              </a:rPr>
              <a:t>Flexibility – the minority show that they are willing to adapt and accept the possibility of a compromise.</a:t>
            </a:r>
          </a:p>
          <a:p>
            <a:pPr algn="ctr"/>
            <a:r>
              <a:rPr lang="en-GB" sz="800" dirty="0">
                <a:solidFill>
                  <a:schemeClr val="tx1"/>
                </a:solidFill>
              </a:rPr>
              <a:t>As more people from the majority convert to the minority view, the faster the rate of conversion known as the snowball effect. Eventually, this will lead to a process of social change.</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50" dirty="0">
                <a:solidFill>
                  <a:schemeClr val="tx1"/>
                </a:solidFill>
              </a:rPr>
              <a:t>Empirical evidence for social support comes from the variations completed in Asch's original study e.g. conformity decreased when there was one other dissenter in the group. Allen and </a:t>
            </a:r>
            <a:r>
              <a:rPr lang="en-GB" sz="650" dirty="0" err="1">
                <a:solidFill>
                  <a:schemeClr val="tx1"/>
                </a:solidFill>
              </a:rPr>
              <a:t>LeVine</a:t>
            </a:r>
            <a:r>
              <a:rPr lang="en-GB" sz="650" dirty="0">
                <a:solidFill>
                  <a:schemeClr val="tx1"/>
                </a:solidFill>
              </a:rPr>
              <a:t> found that this even happened when the dissenter wore thick glasses and complained of having poor eyesight. This provides the theory with a greater degree of internal validity and proves that resistance is not just motivated by following what someone says but it relieves the individual of pressure from the group. </a:t>
            </a:r>
          </a:p>
          <a:p>
            <a:pPr algn="ctr"/>
            <a:endParaRPr lang="en-GB" sz="650" dirty="0">
              <a:solidFill>
                <a:schemeClr val="tx1"/>
              </a:solidFill>
            </a:endParaRPr>
          </a:p>
          <a:p>
            <a:pPr algn="ctr"/>
            <a:r>
              <a:rPr lang="en-GB" sz="650" dirty="0">
                <a:solidFill>
                  <a:schemeClr val="tx1"/>
                </a:solidFill>
              </a:rPr>
              <a:t>Social support can also be used to explain obedience. Studies such as Milgram have highlighted that when others disobey i.e. social support is provided, disobedience will most likely follow. For example, in a variation of Milgram in which a confederate refused to participate, this appeared to act as a model for the genuine participant and obedience rates decreased from 65% to 10%.</a:t>
            </a:r>
          </a:p>
          <a:p>
            <a:pPr algn="ctr"/>
            <a:endParaRPr lang="en-GB" sz="650" dirty="0">
              <a:solidFill>
                <a:schemeClr val="tx1"/>
              </a:solidFill>
            </a:endParaRPr>
          </a:p>
          <a:p>
            <a:pPr algn="ctr"/>
            <a:r>
              <a:rPr lang="en-GB" sz="650" dirty="0">
                <a:solidFill>
                  <a:schemeClr val="tx1"/>
                </a:solidFill>
              </a:rPr>
              <a:t>Other research also appears to confirm Milgram's findings which increases the validity of social support as an explanation for resistance to authority. For example, Feldman and </a:t>
            </a:r>
            <a:r>
              <a:rPr lang="en-GB" sz="650" dirty="0" err="1">
                <a:solidFill>
                  <a:schemeClr val="tx1"/>
                </a:solidFill>
              </a:rPr>
              <a:t>Schiebe's</a:t>
            </a:r>
            <a:r>
              <a:rPr lang="en-GB" sz="650" dirty="0">
                <a:solidFill>
                  <a:schemeClr val="tx1"/>
                </a:solidFill>
              </a:rPr>
              <a:t> study investigated what factors cause people to resist an authority figure using a personal and embarrassing questionnaire. They found that participants were far more likely to refuse to complete the questionnaire when a confederate disobeyed (i.e. there was social support) than the condition where no such disobedience occurred.</a:t>
            </a:r>
          </a:p>
          <a:p>
            <a:pPr algn="ctr"/>
            <a:endParaRPr lang="en-GB" sz="650" dirty="0">
              <a:solidFill>
                <a:schemeClr val="tx1"/>
              </a:solidFill>
            </a:endParaRPr>
          </a:p>
          <a:p>
            <a:pPr algn="ctr"/>
            <a:r>
              <a:rPr lang="en-GB" sz="650" dirty="0">
                <a:solidFill>
                  <a:schemeClr val="tx1"/>
                </a:solidFill>
              </a:rPr>
              <a:t>Empirical evidence exists for locus of control. For example, Holland replicated Milgram's study and found that 37% of internals did not continue to the highest voltage of 450V compared to just 23% of externals.</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Empirical evidence provides support for the role of consistency in minority influence research e.g. Moscovici found that 32% of participants agreed with the minority opinion in the “blue-green” study when they consistently stated the slides were green (even though they were actually blue) compared with just 1.25% when there was an inconsistent minority and 0.25% in the control group.</a:t>
            </a:r>
          </a:p>
          <a:p>
            <a:pPr algn="ctr"/>
            <a:endParaRPr lang="en-GB" sz="400" dirty="0">
              <a:solidFill>
                <a:schemeClr val="tx1"/>
              </a:solidFill>
            </a:endParaRPr>
          </a:p>
          <a:p>
            <a:pPr algn="ctr"/>
            <a:r>
              <a:rPr lang="en-GB" sz="800" dirty="0">
                <a:solidFill>
                  <a:schemeClr val="tx1"/>
                </a:solidFill>
              </a:rPr>
              <a:t>Meta-analysis research of almost 100 similar studies to Moscovici found that minorities who were consistent were the most influential suggesting that consistency is a factor in minority influence.</a:t>
            </a:r>
          </a:p>
          <a:p>
            <a:pPr algn="ctr"/>
            <a:endParaRPr lang="en-GB" sz="400" dirty="0">
              <a:solidFill>
                <a:schemeClr val="tx1"/>
              </a:solidFill>
            </a:endParaRPr>
          </a:p>
          <a:p>
            <a:pPr algn="ctr"/>
            <a:r>
              <a:rPr lang="en-GB" sz="800" dirty="0">
                <a:solidFill>
                  <a:schemeClr val="tx1"/>
                </a:solidFill>
              </a:rPr>
              <a:t>Research shows that changing to a minority opinion involves deeper processing of ideas. Martin showed that people were less willing to change their opinions if they had listened to a minority view than if they were shared with a majority showing how minority processes work.</a:t>
            </a:r>
          </a:p>
          <a:p>
            <a:pPr algn="ctr"/>
            <a:endParaRPr lang="en-GB" sz="400" dirty="0">
              <a:solidFill>
                <a:schemeClr val="tx1"/>
              </a:solidFill>
            </a:endParaRPr>
          </a:p>
          <a:p>
            <a:pPr algn="ctr"/>
            <a:r>
              <a:rPr lang="en-GB" sz="800" dirty="0">
                <a:solidFill>
                  <a:schemeClr val="tx1"/>
                </a:solidFill>
              </a:rPr>
              <a:t>In a variation of Moscovici’s study, participants were able to write their answer down anonymously rather than stating out loud. It was found that they were even more likely to agree with the minority suggesting that internalisation had occurred.</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50" dirty="0">
                <a:solidFill>
                  <a:schemeClr val="tx1"/>
                </a:solidFill>
              </a:rPr>
              <a:t>Other factors besides social support could also affect resistance to social influence. For example, self-esteem could be one factor that might lead to disobedience. The fact that Feldman and </a:t>
            </a:r>
            <a:r>
              <a:rPr lang="en-GB" sz="750" dirty="0" err="1">
                <a:solidFill>
                  <a:schemeClr val="tx1"/>
                </a:solidFill>
              </a:rPr>
              <a:t>Scheibe</a:t>
            </a:r>
            <a:r>
              <a:rPr lang="en-GB" sz="750" dirty="0">
                <a:solidFill>
                  <a:schemeClr val="tx1"/>
                </a:solidFill>
              </a:rPr>
              <a:t> used an independent groups design means that there could have been individual differences between the participants in both conditions. It is therefore possible that an alternative explanation could be used for the findings obtained.</a:t>
            </a:r>
          </a:p>
          <a:p>
            <a:pPr algn="ctr"/>
            <a:endParaRPr lang="en-GB" sz="750" dirty="0">
              <a:solidFill>
                <a:schemeClr val="tx1"/>
              </a:solidFill>
            </a:endParaRPr>
          </a:p>
          <a:p>
            <a:pPr algn="ctr"/>
            <a:r>
              <a:rPr lang="en-GB" sz="750" dirty="0">
                <a:solidFill>
                  <a:schemeClr val="tx1"/>
                </a:solidFill>
              </a:rPr>
              <a:t>There is contradictory evidence which would dispute views about locus of control. For example, a meta-analysis of obedience studies over a 40-year period showed that people have become more resistant overall, yet also more external as younger people tend to blame external forces for their misfortunes. These findings contradict the idea originally proposed by Rotter and suggest that there is a historical trend to the original theory. Overall, this would suggest that perhaps locus of control is not the most suitable explanation for resistance to social influence.</a:t>
            </a:r>
          </a:p>
          <a:p>
            <a:pPr algn="ctr"/>
            <a:endParaRPr lang="en-GB" sz="750" dirty="0">
              <a:solidFill>
                <a:schemeClr val="tx1"/>
              </a:solidFill>
            </a:endParaRPr>
          </a:p>
          <a:p>
            <a:pPr algn="ctr"/>
            <a:r>
              <a:rPr lang="en-GB" sz="750" dirty="0">
                <a:solidFill>
                  <a:schemeClr val="tx1"/>
                </a:solidFill>
              </a:rPr>
              <a:t>In addition, the role of locus of control may have been exaggerated and could potentially only have relevance in novel situations. This would suggest that people who have obeyed in specific situations in the past are likely to do so again even if they have a high internal locus of control. Such findings would cast doubt on the theory that locus of control is an explanation for why people might resist social influence.</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Studies such as Moscovici’s have low mundane realism as they are not the type of tasks that we encounter in our everyday lives. For example, the colour of a slide is vastly different to jury decision making or political campaigning where the repercussions are far greater. This means that the studies are lacking in external validity and don’t tell us about how minority influence works in the real world.</a:t>
            </a:r>
          </a:p>
          <a:p>
            <a:pPr algn="ctr"/>
            <a:endParaRPr lang="en-GB" sz="900" dirty="0">
              <a:solidFill>
                <a:schemeClr val="tx1"/>
              </a:solidFill>
            </a:endParaRPr>
          </a:p>
          <a:p>
            <a:pPr algn="ctr"/>
            <a:r>
              <a:rPr lang="en-GB" sz="900" dirty="0">
                <a:solidFill>
                  <a:schemeClr val="tx1"/>
                </a:solidFill>
              </a:rPr>
              <a:t>Whilst the size of a minority can be controlled in experiments, in real life, majority groups can hold more power and status than minorities so it is more than just numbers. Minorities may face hostility in the real world and can form close, tight-knit groups whose members know each other very well and frequently turn to each other for support. This means that the relationship between majorities and minorities is far more complex than studies such as Moscovici show.</a:t>
            </a:r>
          </a:p>
        </p:txBody>
      </p:sp>
    </p:spTree>
    <p:extLst>
      <p:ext uri="{BB962C8B-B14F-4D97-AF65-F5344CB8AC3E}">
        <p14:creationId xmlns:p14="http://schemas.microsoft.com/office/powerpoint/2010/main" val="2143524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SOCIAL INFLUENCE AND SOCIAL CHANGE</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CODING, CAPACITY AND DURATION OF MEMORY</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MULTI-STORE MODEL OF MEMORY (ATKINSON AND SHIFFRIN)</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Minorities can lead to a process of social change. This is achieved by:</a:t>
            </a:r>
          </a:p>
          <a:p>
            <a:pPr algn="ctr"/>
            <a:r>
              <a:rPr lang="en-GB" sz="800" dirty="0">
                <a:solidFill>
                  <a:schemeClr val="tx1"/>
                </a:solidFill>
              </a:rPr>
              <a:t>1 – the minority draws attention by providing social proof of the problem</a:t>
            </a:r>
          </a:p>
          <a:p>
            <a:pPr algn="ctr"/>
            <a:r>
              <a:rPr lang="en-GB" sz="800" dirty="0">
                <a:solidFill>
                  <a:schemeClr val="tx1"/>
                </a:solidFill>
              </a:rPr>
              <a:t>2 – the minority shows consistency of message and intent (e.g. through marches)</a:t>
            </a:r>
          </a:p>
          <a:p>
            <a:pPr algn="ctr"/>
            <a:r>
              <a:rPr lang="en-GB" sz="800" dirty="0">
                <a:solidFill>
                  <a:schemeClr val="tx1"/>
                </a:solidFill>
              </a:rPr>
              <a:t>3 – deeper processing of the issue occurs as the majority begins to think about the unjustness of the situation</a:t>
            </a:r>
          </a:p>
          <a:p>
            <a:pPr algn="ctr"/>
            <a:r>
              <a:rPr lang="en-GB" sz="800" dirty="0">
                <a:solidFill>
                  <a:schemeClr val="tx1"/>
                </a:solidFill>
              </a:rPr>
              <a:t>4 – the augmentation principle – the minority acts in ways to risk their lives or show personal sacrifice</a:t>
            </a:r>
          </a:p>
          <a:p>
            <a:pPr algn="ctr"/>
            <a:r>
              <a:rPr lang="en-GB" sz="800" dirty="0">
                <a:solidFill>
                  <a:schemeClr val="tx1"/>
                </a:solidFill>
              </a:rPr>
              <a:t>5 – the snowball effect – there is a change from the minority to a majority</a:t>
            </a:r>
          </a:p>
          <a:p>
            <a:pPr algn="ctr"/>
            <a:r>
              <a:rPr lang="en-GB" sz="800" dirty="0">
                <a:solidFill>
                  <a:schemeClr val="tx1"/>
                </a:solidFill>
              </a:rPr>
              <a:t>6 – social </a:t>
            </a:r>
            <a:r>
              <a:rPr lang="en-GB" sz="800" dirty="0" err="1">
                <a:solidFill>
                  <a:schemeClr val="tx1"/>
                </a:solidFill>
              </a:rPr>
              <a:t>cryptoamnesia</a:t>
            </a:r>
            <a:r>
              <a:rPr lang="en-GB" sz="800" dirty="0">
                <a:solidFill>
                  <a:schemeClr val="tx1"/>
                </a:solidFill>
              </a:rPr>
              <a:t> – people remember that social change has occurred but don’t remember how it happened</a:t>
            </a:r>
          </a:p>
          <a:p>
            <a:pPr algn="ctr"/>
            <a:r>
              <a:rPr lang="en-GB" sz="800" dirty="0">
                <a:solidFill>
                  <a:schemeClr val="tx1"/>
                </a:solidFill>
              </a:rPr>
              <a:t>This has occurred in conformity research e.g. campaigners draw upon normative social influence. It has also occurred in obedience research e.g. through gradual commitment. In both conformity and obedience research, the importance of a dissenter has been shown.</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Research has shown that conformity can lead to social change through normative social influence e.g. Nolan showed that messages hung on the front doors of houses in San Diego every week for a month saying that most residents were reducing their energy led to significant differences in energy use of other residents.</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The effects of minorities upon social change could actually be delayed, indirectly effective and limited. This is because they happen very slowly, if at all.</a:t>
            </a:r>
          </a:p>
          <a:p>
            <a:pPr algn="ctr"/>
            <a:endParaRPr lang="en-GB" sz="600" dirty="0">
              <a:solidFill>
                <a:schemeClr val="tx1"/>
              </a:solidFill>
            </a:endParaRPr>
          </a:p>
          <a:p>
            <a:pPr algn="ctr"/>
            <a:r>
              <a:rPr lang="en-GB" sz="900" dirty="0">
                <a:solidFill>
                  <a:schemeClr val="tx1"/>
                </a:solidFill>
              </a:rPr>
              <a:t>Moscovici’s theory has been challenged which affects the validity of the theory. for example, Moscovici argued that it is minorities that lead to deeper processing. However, contradictory evidence suggests that it is the majority view that we think most about.</a:t>
            </a:r>
          </a:p>
          <a:p>
            <a:pPr algn="ctr"/>
            <a:endParaRPr lang="en-GB" sz="600" dirty="0">
              <a:solidFill>
                <a:schemeClr val="tx1"/>
              </a:solidFill>
            </a:endParaRPr>
          </a:p>
          <a:p>
            <a:pPr algn="ctr"/>
            <a:r>
              <a:rPr lang="en-GB" sz="900" dirty="0">
                <a:solidFill>
                  <a:schemeClr val="tx1"/>
                </a:solidFill>
              </a:rPr>
              <a:t>A lot of the evidence in support of the role of minorities in social change has relied upon the work of Asch, Milgram and Moscovici. However, methodological issues with these laboratory based studies that use artificial tasks lacking mundane realism decrease the external validity of the theory.</a:t>
            </a:r>
          </a:p>
          <a:p>
            <a:pPr algn="ctr"/>
            <a:endParaRPr lang="en-GB" sz="600" dirty="0">
              <a:solidFill>
                <a:schemeClr val="tx1"/>
              </a:solidFill>
            </a:endParaRPr>
          </a:p>
          <a:p>
            <a:pPr algn="ctr"/>
            <a:r>
              <a:rPr lang="en-GB" sz="900" dirty="0">
                <a:solidFill>
                  <a:schemeClr val="tx1"/>
                </a:solidFill>
              </a:rPr>
              <a:t>For social change to occur, people need to avoid reinforcing the stereotypes associated with minority groups (e.g. environmentalists being ‘tree huggers’ or feminists as ‘man haters’) as this can be off-putting to the majority they want to influence.</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Research by Baddeley using acoustically similar words and semantically similar words found that people tended to perform worse with the acoustically similar words when asked to recall immediately. When there was a delay of 20 minutes, participants performed worse at the semantically similar words. This suggests that STM codes acoustically and LTM codes semantically.</a:t>
            </a:r>
          </a:p>
          <a:p>
            <a:pPr algn="ctr"/>
            <a:endParaRPr lang="en-GB" sz="800" dirty="0">
              <a:solidFill>
                <a:schemeClr val="tx1"/>
              </a:solidFill>
            </a:endParaRPr>
          </a:p>
          <a:p>
            <a:pPr algn="ctr"/>
            <a:r>
              <a:rPr lang="en-GB" sz="800" dirty="0">
                <a:solidFill>
                  <a:schemeClr val="tx1"/>
                </a:solidFill>
              </a:rPr>
              <a:t>Digit span tasks such as Baddeley show that the capacity of STM is limited with a mean of 7.3 words. Miller found that the capacity of STM is 7+/- 2 items. However, chunking can be used to increase this capacity. The capacity of LTM is unlimited.</a:t>
            </a:r>
          </a:p>
          <a:p>
            <a:pPr algn="ctr"/>
            <a:endParaRPr lang="en-GB" sz="800" dirty="0">
              <a:solidFill>
                <a:schemeClr val="tx1"/>
              </a:solidFill>
            </a:endParaRPr>
          </a:p>
          <a:p>
            <a:pPr algn="ctr"/>
            <a:r>
              <a:rPr lang="en-GB" sz="800" dirty="0">
                <a:solidFill>
                  <a:schemeClr val="tx1"/>
                </a:solidFill>
              </a:rPr>
              <a:t>Peterson and Peterson used trigrams to test the duration of STM and found that it was 18-30 seconds. </a:t>
            </a:r>
            <a:r>
              <a:rPr lang="en-GB" sz="800" dirty="0" err="1">
                <a:solidFill>
                  <a:schemeClr val="tx1"/>
                </a:solidFill>
              </a:rPr>
              <a:t>Bahrick’s</a:t>
            </a:r>
            <a:r>
              <a:rPr lang="en-GB" sz="800" dirty="0">
                <a:solidFill>
                  <a:schemeClr val="tx1"/>
                </a:solidFill>
              </a:rPr>
              <a:t> research of high school yearbook photos revealed that the duration of LTM is unlimited.</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800" dirty="0">
                <a:solidFill>
                  <a:schemeClr val="tx1"/>
                </a:solidFill>
              </a:rPr>
              <a:t>Suggests that data passes through a sensory store (the sensory register) into a STM store providing we pay attention to it. Maintenance rehearsal can keep information in the STM via a rehearsal loop. If prolonged rehearsal takes place, information is then transferred to LTM.</a:t>
            </a:r>
          </a:p>
          <a:p>
            <a:pPr lvl="0" algn="ctr"/>
            <a:r>
              <a:rPr lang="en-GB" sz="800" dirty="0">
                <a:solidFill>
                  <a:schemeClr val="tx1"/>
                </a:solidFill>
              </a:rPr>
              <a:t>The sensory register codes information depending upon the sense but the 2 main ones are echoic and iconic. It has a limited duration of less than half a second and a very high capacity.</a:t>
            </a:r>
          </a:p>
          <a:p>
            <a:pPr lvl="0" algn="ctr"/>
            <a:r>
              <a:rPr lang="en-GB" sz="800" dirty="0">
                <a:solidFill>
                  <a:schemeClr val="tx1"/>
                </a:solidFill>
              </a:rPr>
              <a:t>STM is a limited capacity store of 7+/- 2 items. It codes information acoustically with a limited duration of 18-30 seconds unless information is rehearsed. Information can be displaced or be decayed without rehearsal.</a:t>
            </a:r>
          </a:p>
          <a:p>
            <a:pPr lvl="0" algn="ctr"/>
            <a:r>
              <a:rPr lang="en-GB" sz="800" dirty="0">
                <a:solidFill>
                  <a:schemeClr val="tx1"/>
                </a:solidFill>
              </a:rPr>
              <a:t>LTM is an unlimited capacity store. It codes information semantically and has an unlimited duration. However, information can be forgotten if not rehearsed (e.g. decay, interference or retrieval failure). To access information, it must be retrieved from LTM to STM.</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Whilst we may criticise the artificiality of tasks within memory research, there are cases where we have to memorise fairly meaningless items e.g. phone numbers. This means that studies such as Peterson and Peterson are relevant.</a:t>
            </a:r>
          </a:p>
          <a:p>
            <a:pPr algn="ctr"/>
            <a:endParaRPr lang="en-GB" sz="1000" dirty="0">
              <a:solidFill>
                <a:schemeClr val="tx1"/>
              </a:solidFill>
            </a:endParaRPr>
          </a:p>
          <a:p>
            <a:pPr algn="ctr"/>
            <a:r>
              <a:rPr lang="en-GB" sz="1000" dirty="0" err="1">
                <a:solidFill>
                  <a:schemeClr val="tx1"/>
                </a:solidFill>
              </a:rPr>
              <a:t>Bahrick’s</a:t>
            </a:r>
            <a:r>
              <a:rPr lang="en-GB" sz="1000" dirty="0">
                <a:solidFill>
                  <a:schemeClr val="tx1"/>
                </a:solidFill>
              </a:rPr>
              <a:t> research has high external validity as the memories were meaningful and from people’s real lives. Studies involving artificial tasks have revealed lower recall rates so this study tells us more about how our memories operate in the real world.</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900" dirty="0">
                <a:solidFill>
                  <a:schemeClr val="tx1"/>
                </a:solidFill>
              </a:rPr>
              <a:t>Empirical evidence supports various aspects of the model e.g. Jacobs (number of items retained in STM and Peterson and Peterson (rehearsal loop using trigrams). Baddeley’s research into the different ways that information is coded provides evidence that there must be separate stores as MSM predicts.</a:t>
            </a:r>
          </a:p>
          <a:p>
            <a:pPr lvl="0" algn="ctr"/>
            <a:endParaRPr lang="en-GB" sz="900" dirty="0">
              <a:solidFill>
                <a:schemeClr val="tx1"/>
              </a:solidFill>
            </a:endParaRPr>
          </a:p>
          <a:p>
            <a:pPr lvl="0" algn="ctr"/>
            <a:r>
              <a:rPr lang="en-GB" sz="900" dirty="0">
                <a:solidFill>
                  <a:schemeClr val="tx1"/>
                </a:solidFill>
              </a:rPr>
              <a:t>The primacy-</a:t>
            </a:r>
            <a:r>
              <a:rPr lang="en-GB" sz="900" dirty="0" err="1">
                <a:solidFill>
                  <a:schemeClr val="tx1"/>
                </a:solidFill>
              </a:rPr>
              <a:t>recency</a:t>
            </a:r>
            <a:r>
              <a:rPr lang="en-GB" sz="900" dirty="0">
                <a:solidFill>
                  <a:schemeClr val="tx1"/>
                </a:solidFill>
              </a:rPr>
              <a:t> effect proposed by </a:t>
            </a:r>
            <a:r>
              <a:rPr lang="en-GB" sz="900" dirty="0" err="1">
                <a:solidFill>
                  <a:schemeClr val="tx1"/>
                </a:solidFill>
              </a:rPr>
              <a:t>Glanzer</a:t>
            </a:r>
            <a:r>
              <a:rPr lang="en-GB" sz="900" dirty="0">
                <a:solidFill>
                  <a:schemeClr val="tx1"/>
                </a:solidFill>
              </a:rPr>
              <a:t> and Cunitz also supports the existence of separate memory stores as the MSM predicts.</a:t>
            </a:r>
          </a:p>
          <a:p>
            <a:pPr lvl="0" algn="ctr"/>
            <a:endParaRPr lang="en-GB" sz="900" dirty="0">
              <a:solidFill>
                <a:schemeClr val="tx1"/>
              </a:solidFill>
            </a:endParaRPr>
          </a:p>
          <a:p>
            <a:pPr lvl="0" algn="ctr"/>
            <a:r>
              <a:rPr lang="en-GB" sz="900" dirty="0">
                <a:solidFill>
                  <a:schemeClr val="tx1"/>
                </a:solidFill>
              </a:rPr>
              <a:t>The model has provided the basis for much research into memory and remains a milestone in our understanding of the structures and processes involved in memory.</a:t>
            </a:r>
          </a:p>
          <a:p>
            <a:pPr lvl="0" algn="ctr"/>
            <a:endParaRPr lang="en-GB" sz="900" dirty="0">
              <a:solidFill>
                <a:schemeClr val="tx1"/>
              </a:solidFill>
            </a:endParaRPr>
          </a:p>
          <a:p>
            <a:pPr algn="ctr"/>
            <a:r>
              <a:rPr lang="en-GB" sz="900" dirty="0">
                <a:solidFill>
                  <a:schemeClr val="tx1"/>
                </a:solidFill>
              </a:rPr>
              <a:t>It is a good example of an information processing system</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00" dirty="0">
                <a:solidFill>
                  <a:schemeClr val="tx1"/>
                </a:solidFill>
              </a:rPr>
              <a:t>A problem with memory tasks such as Baddeley’s is that they have low mundane realism. The word lists used had no meaning to the participants. In real life, we may process more meaningful information and use semantic coding even for STM tasks. We therefore need to be cautious about generalising the results to all memory tasks.</a:t>
            </a:r>
          </a:p>
          <a:p>
            <a:pPr algn="ctr"/>
            <a:endParaRPr lang="en-GB" sz="700" dirty="0">
              <a:solidFill>
                <a:schemeClr val="tx1"/>
              </a:solidFill>
            </a:endParaRPr>
          </a:p>
          <a:p>
            <a:pPr algn="ctr"/>
            <a:r>
              <a:rPr lang="en-GB" sz="700" dirty="0">
                <a:solidFill>
                  <a:schemeClr val="tx1"/>
                </a:solidFill>
              </a:rPr>
              <a:t>Jacobs’ study was completed in 1887 so the same high level of scientific control used in psychological experiments today might not have been used introducing confounding variables (e.g. noise that distracted Ps and made them remember less). However, a counter-argument to this is that more recent research confirms the findings of Jacob increasing the validity.</a:t>
            </a:r>
          </a:p>
          <a:p>
            <a:pPr algn="ctr"/>
            <a:endParaRPr lang="en-GB" sz="700" dirty="0">
              <a:solidFill>
                <a:schemeClr val="tx1"/>
              </a:solidFill>
            </a:endParaRPr>
          </a:p>
          <a:p>
            <a:pPr algn="ctr"/>
            <a:r>
              <a:rPr lang="en-GB" sz="700" dirty="0">
                <a:solidFill>
                  <a:schemeClr val="tx1"/>
                </a:solidFill>
              </a:rPr>
              <a:t>Miller may have overestimated the capacity of STM as Cowan found that the capacity of STM was limited to 4 chunks. This suggests that five items may be more realistic than seven as originally proposed.</a:t>
            </a:r>
          </a:p>
          <a:p>
            <a:pPr algn="ctr"/>
            <a:endParaRPr lang="en-GB" sz="700" dirty="0">
              <a:solidFill>
                <a:schemeClr val="tx1"/>
              </a:solidFill>
            </a:endParaRPr>
          </a:p>
          <a:p>
            <a:pPr algn="ctr"/>
            <a:r>
              <a:rPr lang="en-GB" sz="700" dirty="0">
                <a:solidFill>
                  <a:schemeClr val="tx1"/>
                </a:solidFill>
              </a:rPr>
              <a:t>Trigrams are meaningless items that have low mundane realism. As such, they do not tell us about how we memorise information in the real world such as information for exams or important information for work meetings such as a presentation. This means the research lacks external validity.</a:t>
            </a:r>
          </a:p>
          <a:p>
            <a:pPr algn="ctr"/>
            <a:endParaRPr lang="en-GB" sz="700" dirty="0">
              <a:solidFill>
                <a:schemeClr val="tx1"/>
              </a:solidFill>
            </a:endParaRPr>
          </a:p>
          <a:p>
            <a:pPr algn="ctr"/>
            <a:r>
              <a:rPr lang="en-GB" sz="700" dirty="0">
                <a:solidFill>
                  <a:schemeClr val="tx1"/>
                </a:solidFill>
              </a:rPr>
              <a:t>As </a:t>
            </a:r>
            <a:r>
              <a:rPr lang="en-GB" sz="700" dirty="0" err="1">
                <a:solidFill>
                  <a:schemeClr val="tx1"/>
                </a:solidFill>
              </a:rPr>
              <a:t>Bahrick’s</a:t>
            </a:r>
            <a:r>
              <a:rPr lang="en-GB" sz="700" dirty="0">
                <a:solidFill>
                  <a:schemeClr val="tx1"/>
                </a:solidFill>
              </a:rPr>
              <a:t> study was real-life research, there was a lack of control of variables e.g. some people may have looked over their yearbooks more than others, thereby rehearsing the information over the years.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700" dirty="0">
                <a:solidFill>
                  <a:schemeClr val="tx1"/>
                </a:solidFill>
              </a:rPr>
              <a:t>Experiments such as Peterson and Peterson use artificial tasks lacking mundane realism and ecological validity (e.g. we never normally need to recall trigrams)</a:t>
            </a:r>
          </a:p>
          <a:p>
            <a:pPr lvl="0" algn="ctr"/>
            <a:endParaRPr lang="en-GB" sz="700" dirty="0">
              <a:solidFill>
                <a:schemeClr val="tx1"/>
              </a:solidFill>
            </a:endParaRPr>
          </a:p>
          <a:p>
            <a:pPr lvl="0" algn="ctr"/>
            <a:r>
              <a:rPr lang="en-GB" sz="700" dirty="0">
                <a:solidFill>
                  <a:schemeClr val="tx1"/>
                </a:solidFill>
              </a:rPr>
              <a:t>The model is oversimplified as it suggests that we have a single store of long-term memories yet other researchers (e.g. </a:t>
            </a:r>
            <a:r>
              <a:rPr lang="en-GB" sz="700" dirty="0" err="1">
                <a:solidFill>
                  <a:schemeClr val="tx1"/>
                </a:solidFill>
              </a:rPr>
              <a:t>Tulving</a:t>
            </a:r>
            <a:r>
              <a:rPr lang="en-GB" sz="700" dirty="0">
                <a:solidFill>
                  <a:schemeClr val="tx1"/>
                </a:solidFill>
              </a:rPr>
              <a:t>) have suggested that there is more than one type of LTM store (episodic, semantic and procedural).</a:t>
            </a:r>
          </a:p>
          <a:p>
            <a:pPr lvl="0" algn="ctr"/>
            <a:endParaRPr lang="en-GB" sz="700" dirty="0">
              <a:solidFill>
                <a:schemeClr val="tx1"/>
              </a:solidFill>
            </a:endParaRPr>
          </a:p>
          <a:p>
            <a:pPr lvl="0" algn="ctr"/>
            <a:r>
              <a:rPr lang="en-GB" sz="700" dirty="0">
                <a:solidFill>
                  <a:schemeClr val="tx1"/>
                </a:solidFill>
              </a:rPr>
              <a:t>The view of STM as a single store holding up to 7 pieces of information for 18-30 seconds is also an oversimplification. Some case studies suggest that STM is not a single store. For example, the case study of KF (who experienced amnesia) showed that recall of digits was poor if they were read out to him but better if he read them himself. This suggests that STM must be divided into separate stores for processing visual and acoustic information. This is better shown by Baddeley and Hitch’s working memory model which offers a more sophisticated understanding of STM.</a:t>
            </a:r>
          </a:p>
          <a:p>
            <a:pPr lvl="0" algn="ctr"/>
            <a:endParaRPr lang="en-GB" sz="700" dirty="0">
              <a:solidFill>
                <a:schemeClr val="tx1"/>
              </a:solidFill>
            </a:endParaRPr>
          </a:p>
          <a:p>
            <a:pPr lvl="0" algn="ctr"/>
            <a:r>
              <a:rPr lang="en-GB" sz="700" dirty="0">
                <a:solidFill>
                  <a:schemeClr val="tx1"/>
                </a:solidFill>
              </a:rPr>
              <a:t>The view of rehearsal as simple rote rehearsal or verbal repetition has been criticised. MSM argues that the more rehearsal we do, the more likely it reaches LTM but other studies have shown that maintenance rehearsal only keeps information in STM. Instead, elaborate rehearsal (e.g. in a story) is required for information to pass from STM to LTM. </a:t>
            </a:r>
          </a:p>
          <a:p>
            <a:pPr lvl="0" algn="ctr"/>
            <a:endParaRPr lang="en-GB" sz="700" dirty="0">
              <a:solidFill>
                <a:schemeClr val="tx1"/>
              </a:solidFill>
            </a:endParaRPr>
          </a:p>
          <a:p>
            <a:pPr lvl="0" algn="ctr"/>
            <a:r>
              <a:rPr lang="en-GB" sz="700" dirty="0">
                <a:solidFill>
                  <a:schemeClr val="tx1"/>
                </a:solidFill>
              </a:rPr>
              <a:t>Some material is remembered whether we rehearse it or not (e.g. flashbulb memories)</a:t>
            </a:r>
          </a:p>
          <a:p>
            <a:pPr lvl="0" algn="ctr"/>
            <a:r>
              <a:rPr lang="en-GB" sz="700" dirty="0">
                <a:solidFill>
                  <a:schemeClr val="tx1"/>
                </a:solidFill>
              </a:rPr>
              <a:t>In everyday life, we rarely rehearse information and yet we still have little problem in storing huge amounts of it.</a:t>
            </a:r>
          </a:p>
        </p:txBody>
      </p:sp>
    </p:spTree>
    <p:extLst>
      <p:ext uri="{BB962C8B-B14F-4D97-AF65-F5344CB8AC3E}">
        <p14:creationId xmlns:p14="http://schemas.microsoft.com/office/powerpoint/2010/main" val="2044333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TYPES OF LONG TERM MEMORY</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WORKING MEMORY MODEL (BADDELEY AND HITCH)</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INTERFERENCE AS AN EXPLANATION FOR FORGETTING</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50" dirty="0" err="1">
                <a:solidFill>
                  <a:schemeClr val="tx1"/>
                </a:solidFill>
              </a:rPr>
              <a:t>Tulving</a:t>
            </a:r>
            <a:r>
              <a:rPr lang="en-GB" sz="1050" dirty="0">
                <a:solidFill>
                  <a:schemeClr val="tx1"/>
                </a:solidFill>
              </a:rPr>
              <a:t> suggested that there is more than one type of LTM. These are episodic memories (memories for personal events in our lives), procedural memory (memory for motor based actions) and semantic memory (memory for our knowledge of the world).</a:t>
            </a:r>
          </a:p>
          <a:p>
            <a:pPr algn="ctr"/>
            <a:r>
              <a:rPr lang="en-GB" sz="1050" dirty="0">
                <a:solidFill>
                  <a:schemeClr val="tx1"/>
                </a:solidFill>
              </a:rPr>
              <a:t>Episodic memories are time-stamped, interwoven with different people and places, require conscious recall and are declarative.</a:t>
            </a:r>
          </a:p>
          <a:p>
            <a:pPr algn="ctr"/>
            <a:r>
              <a:rPr lang="en-GB" sz="1050" dirty="0">
                <a:solidFill>
                  <a:schemeClr val="tx1"/>
                </a:solidFill>
              </a:rPr>
              <a:t>Procedural memories can be recalled without conscious awareness and are non-declarative.</a:t>
            </a:r>
          </a:p>
          <a:p>
            <a:pPr algn="ctr"/>
            <a:r>
              <a:rPr lang="en-GB" sz="1050" dirty="0">
                <a:solidFill>
                  <a:schemeClr val="tx1"/>
                </a:solidFill>
              </a:rPr>
              <a:t>Semantic memories are not time-stamped, require conscious recall and are declarative.</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Case studies e.g. HM and Clive Wearing prove that there must be different types of LTM. These patients suffered from amnesia but whilst episodic memories were severely affected, procedural and semantic memories weren’t (e.g. Clive Wearing could play the piano but couldn’t remember his children’s names). This proves that there must be different types of memory and that they must be stored in separate parts of the brain. Both case studies have added to our knowledge of the role of the hippocampus in memory and in both cases, the studies were longitudinal allowing constant monitoring of memory changes and how memory is connected to mood.</a:t>
            </a:r>
          </a:p>
          <a:p>
            <a:pPr algn="ctr"/>
            <a:endParaRPr lang="en-GB" sz="400" dirty="0">
              <a:solidFill>
                <a:schemeClr val="tx1"/>
              </a:solidFill>
            </a:endParaRPr>
          </a:p>
          <a:p>
            <a:pPr algn="ctr"/>
            <a:r>
              <a:rPr lang="en-GB" sz="800" dirty="0">
                <a:solidFill>
                  <a:schemeClr val="tx1"/>
                </a:solidFill>
              </a:rPr>
              <a:t>PET scans show that different parts of the brain are involved in different types of LTM e.g. </a:t>
            </a:r>
            <a:r>
              <a:rPr lang="en-GB" sz="800" dirty="0" err="1">
                <a:solidFill>
                  <a:schemeClr val="tx1"/>
                </a:solidFill>
              </a:rPr>
              <a:t>Tulving</a:t>
            </a:r>
            <a:r>
              <a:rPr lang="en-GB" sz="800" dirty="0">
                <a:solidFill>
                  <a:schemeClr val="tx1"/>
                </a:solidFill>
              </a:rPr>
              <a:t> found that episodic memories were recalled from the right prefrontal cortex whilst semantic were recalled from the left prefrontal cortex. This has been supported by other studies which increases the validity of </a:t>
            </a:r>
            <a:r>
              <a:rPr lang="en-GB" sz="800" dirty="0" err="1">
                <a:solidFill>
                  <a:schemeClr val="tx1"/>
                </a:solidFill>
              </a:rPr>
              <a:t>Tulving’s</a:t>
            </a:r>
            <a:r>
              <a:rPr lang="en-GB" sz="800" dirty="0">
                <a:solidFill>
                  <a:schemeClr val="tx1"/>
                </a:solidFill>
              </a:rPr>
              <a:t> findings.</a:t>
            </a:r>
          </a:p>
          <a:p>
            <a:pPr algn="ctr"/>
            <a:endParaRPr lang="en-GB" sz="400" dirty="0">
              <a:solidFill>
                <a:schemeClr val="tx1"/>
              </a:solidFill>
            </a:endParaRPr>
          </a:p>
          <a:p>
            <a:pPr algn="ctr"/>
            <a:r>
              <a:rPr lang="en-GB" sz="800" dirty="0">
                <a:solidFill>
                  <a:schemeClr val="tx1"/>
                </a:solidFill>
              </a:rPr>
              <a:t>Knowing that there are different types of LTM means that specific treatments can be developed e.g. episodic memories are most affected by mild cognitive impairment but training can be used to avoid loss of such memories.</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solidFill>
                  <a:schemeClr val="tx1"/>
                </a:solidFill>
              </a:rPr>
              <a:t>The problem with case studies is that there are many variables that have not been controlled and it is extremely unlikely that other patients will have an exact replica of the unique individual experiences or genetic responses of HM/Clive Wearing making generalisations very difficult.</a:t>
            </a:r>
          </a:p>
          <a:p>
            <a:pPr algn="ctr"/>
            <a:endParaRPr lang="en-GB" sz="1050" dirty="0">
              <a:solidFill>
                <a:schemeClr val="tx1"/>
              </a:solidFill>
            </a:endParaRPr>
          </a:p>
          <a:p>
            <a:pPr algn="ctr"/>
            <a:r>
              <a:rPr lang="en-GB" sz="1050" dirty="0">
                <a:solidFill>
                  <a:schemeClr val="tx1"/>
                </a:solidFill>
              </a:rPr>
              <a:t>As case studies use interviews and qualitative data, they are prone to subjective analysis e.g. many of the interviews about Clive Wearing were conducted with his wife who may be more opinionated reducing how factual the information is.</a:t>
            </a:r>
          </a:p>
          <a:p>
            <a:pPr algn="ctr"/>
            <a:endParaRPr lang="en-GB" sz="1050" dirty="0">
              <a:solidFill>
                <a:schemeClr val="tx1"/>
              </a:solidFill>
            </a:endParaRPr>
          </a:p>
          <a:p>
            <a:pPr algn="ctr"/>
            <a:r>
              <a:rPr lang="en-GB" sz="1050" dirty="0">
                <a:solidFill>
                  <a:schemeClr val="tx1"/>
                </a:solidFill>
              </a:rPr>
              <a:t>Cohen and Squire disagree that there are three types of LTM and refer to just two: declarative and non-declarative memories.</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Consists of 4 main components (a central executive and 3 slave systems):</a:t>
            </a:r>
          </a:p>
          <a:p>
            <a:pPr lvl="0" algn="ctr"/>
            <a:r>
              <a:rPr lang="en-GB" sz="700" dirty="0">
                <a:solidFill>
                  <a:schemeClr val="tx1"/>
                </a:solidFill>
              </a:rPr>
              <a:t>The central executive (controller) – controls and coordinates operation of the other components. Has limited capacity.</a:t>
            </a:r>
          </a:p>
          <a:p>
            <a:pPr lvl="0" algn="ctr"/>
            <a:r>
              <a:rPr lang="en-GB" sz="700" dirty="0">
                <a:solidFill>
                  <a:schemeClr val="tx1"/>
                </a:solidFill>
              </a:rPr>
              <a:t>The phonological store (the sound system) – responsible for the processing of sound based information. This consists of:</a:t>
            </a:r>
          </a:p>
          <a:p>
            <a:pPr marL="171450" lvl="0" indent="-171450" algn="ctr">
              <a:buFont typeface="Arial" panose="020B0604020202020204" pitchFamily="34" charset="0"/>
              <a:buChar char="•"/>
            </a:pPr>
            <a:r>
              <a:rPr lang="en-GB" sz="700" dirty="0">
                <a:solidFill>
                  <a:schemeClr val="tx1"/>
                </a:solidFill>
              </a:rPr>
              <a:t>The articulatory loop (the inner voice) – limited capacity verbal rehearsal component used to prepare speech and think in words. Capacity is determined by how long it takes to say something not the number of items. </a:t>
            </a:r>
          </a:p>
          <a:p>
            <a:pPr marL="171450" lvl="0" indent="-171450" algn="ctr">
              <a:buFont typeface="Arial" panose="020B0604020202020204" pitchFamily="34" charset="0"/>
              <a:buChar char="•"/>
            </a:pPr>
            <a:r>
              <a:rPr lang="en-GB" sz="700" dirty="0">
                <a:solidFill>
                  <a:schemeClr val="tx1"/>
                </a:solidFill>
              </a:rPr>
              <a:t>The primary acoustic store (the inner ear) – limited capacity auditory rehearsal system which receives sound information from the environment. Also receives information from our own internal speech (e.g. when we ‘hear’ in our heads what we are thinking).</a:t>
            </a:r>
          </a:p>
          <a:p>
            <a:pPr lvl="0" algn="ctr"/>
            <a:r>
              <a:rPr lang="en-GB" sz="700" dirty="0">
                <a:solidFill>
                  <a:schemeClr val="tx1"/>
                </a:solidFill>
              </a:rPr>
              <a:t>The visuospatial sketchpad (the inner eye) – visuospatial rehearsal system where we can image and manipulate visual and spatial information.</a:t>
            </a:r>
          </a:p>
          <a:p>
            <a:pPr lvl="0" algn="ctr"/>
            <a:r>
              <a:rPr lang="en-GB" sz="700" dirty="0">
                <a:solidFill>
                  <a:schemeClr val="tx1"/>
                </a:solidFill>
              </a:rPr>
              <a:t>The episodic buffer – a temporary store for information, integrating visual, spatial and verbal information processed by the other stores and maintaining time sequencing. It is the storage system of the central executive and has limited capacity of 4 chunks. It also links working memory with LTM and cognitive processes such as perception.</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a:solidFill>
                  <a:schemeClr val="tx1"/>
                </a:solidFill>
              </a:rPr>
              <a:t>Interference is a type of forgetting from LTM. It is based on the idea that information in LTM becomes confused with or disrupted by other information during coding leading to inaccurate recall i.e. forgetting occurs because of interference from other memories.</a:t>
            </a:r>
          </a:p>
          <a:p>
            <a:pPr algn="ctr"/>
            <a:r>
              <a:rPr lang="en-GB" sz="800">
                <a:solidFill>
                  <a:schemeClr val="tx1"/>
                </a:solidFill>
              </a:rPr>
              <a:t>There are two ways in which interference can cause forgetting:</a:t>
            </a:r>
          </a:p>
          <a:p>
            <a:pPr lvl="0" algn="ctr"/>
            <a:r>
              <a:rPr lang="en-GB" sz="800" b="1">
                <a:solidFill>
                  <a:schemeClr val="tx1"/>
                </a:solidFill>
              </a:rPr>
              <a:t>Proactive interference </a:t>
            </a:r>
            <a:r>
              <a:rPr lang="en-GB" sz="800">
                <a:solidFill>
                  <a:schemeClr val="tx1"/>
                </a:solidFill>
              </a:rPr>
              <a:t>= works forwards in time. This occurs when information stored previously interferes with an attempt to recall something new i.e. old memories interfere with new memories.</a:t>
            </a:r>
          </a:p>
          <a:p>
            <a:pPr lvl="0" algn="ctr"/>
            <a:r>
              <a:rPr lang="en-GB" sz="800" b="1">
                <a:solidFill>
                  <a:schemeClr val="tx1"/>
                </a:solidFill>
              </a:rPr>
              <a:t>Retroactive interference </a:t>
            </a:r>
            <a:r>
              <a:rPr lang="en-GB" sz="800">
                <a:solidFill>
                  <a:schemeClr val="tx1"/>
                </a:solidFill>
              </a:rPr>
              <a:t>= works backwards in time. This occurs when new information disrupts information stored previously i.e. new memories interfere with old memories. </a:t>
            </a:r>
          </a:p>
          <a:p>
            <a:pPr algn="ctr"/>
            <a:r>
              <a:rPr lang="en-GB" sz="800">
                <a:solidFill>
                  <a:schemeClr val="tx1"/>
                </a:solidFill>
              </a:rPr>
              <a:t>The more similar the items are, the more interference will occur as shown by McGeoch and McDonald.</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solidFill>
              </a:rPr>
              <a:t>Some case studies suggest that STM is not a single store. For example, the case study of KF (who experienced amnesia) showed that recall of digits was poor if they were read out to him but better if he read them himself. This suggests that STM must be divided into separate stores for processing visual and acoustic information. This is better than the MSM which views STM as a unitary store.</a:t>
            </a:r>
          </a:p>
          <a:p>
            <a:pPr algn="ctr"/>
            <a:endParaRPr lang="en-GB" sz="600" dirty="0">
              <a:solidFill>
                <a:schemeClr val="tx1"/>
              </a:solidFill>
            </a:endParaRPr>
          </a:p>
          <a:p>
            <a:pPr algn="ctr"/>
            <a:r>
              <a:rPr lang="en-GB" sz="600" dirty="0">
                <a:solidFill>
                  <a:schemeClr val="tx1"/>
                </a:solidFill>
              </a:rPr>
              <a:t>Dual task performance studies such as that of Robbins et al. prove that it is difficult to complete two tasks simultaneously using the same slave system e.g. memorising a chess board and pressing numbers on a calculator with non-preferred hand.</a:t>
            </a:r>
          </a:p>
          <a:p>
            <a:pPr algn="ctr"/>
            <a:endParaRPr lang="en-GB" sz="600" dirty="0">
              <a:solidFill>
                <a:schemeClr val="tx1"/>
              </a:solidFill>
            </a:endParaRPr>
          </a:p>
          <a:p>
            <a:pPr algn="ctr"/>
            <a:r>
              <a:rPr lang="en-GB" sz="600" dirty="0">
                <a:solidFill>
                  <a:schemeClr val="tx1"/>
                </a:solidFill>
              </a:rPr>
              <a:t>There is evidence for the word length effect e.g. Baddeley found that people find it harder to remember a list of longer words (multi-syllables) rather than a list of shorter words (one syllable). This is because there is a limited amount of space for rehearsal in the articulatory process. This effect disappears if given an articulatory suppression task. This therefore provides evidence for a verbal rehearsal system (i.e. the articulatory system)</a:t>
            </a:r>
          </a:p>
          <a:p>
            <a:pPr algn="ctr"/>
            <a:endParaRPr lang="en-GB" sz="600" dirty="0">
              <a:solidFill>
                <a:schemeClr val="tx1"/>
              </a:solidFill>
            </a:endParaRPr>
          </a:p>
          <a:p>
            <a:pPr lvl="0" algn="ctr"/>
            <a:r>
              <a:rPr lang="en-GB" sz="600" dirty="0">
                <a:solidFill>
                  <a:schemeClr val="tx1"/>
                </a:solidFill>
              </a:rPr>
              <a:t>The theory has important implications for the assessment and treatment of people with processing difficulties e.g. problems with the phonological loop system may be responsible for difficulties in learning to read as children who have difficulty often perform badly on tasks which use the phonological loop e.g. deciding if 2 words rhyme.</a:t>
            </a:r>
          </a:p>
          <a:p>
            <a:pPr lvl="0" algn="ctr"/>
            <a:endParaRPr lang="en-GB" sz="600" dirty="0">
              <a:solidFill>
                <a:schemeClr val="tx1"/>
              </a:solidFill>
            </a:endParaRPr>
          </a:p>
          <a:p>
            <a:pPr algn="ctr"/>
            <a:r>
              <a:rPr lang="en-GB" sz="600" dirty="0">
                <a:solidFill>
                  <a:schemeClr val="tx1"/>
                </a:solidFill>
              </a:rPr>
              <a:t>Brain scans show evidence for the central executive in that there is greater activity in the prefrontal cortex when given tasks requiring the CE and this activity increases as task complexity increases due to the CE having to work harder to fulfil its function.</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Interference provides a better explanation for how we forget information than contrasting theories such as decay. This is because there is very little direct support for decay which is also unreliable to test due to the time between learning and recall being filled with varied events in real life. There is therefore more support for interference because this explanation is more concerned with what occurs before, during and after learning. Empirical evidence in support comes from Jenkins and </a:t>
            </a:r>
            <a:r>
              <a:rPr lang="en-GB" sz="700" dirty="0" err="1">
                <a:solidFill>
                  <a:schemeClr val="tx1"/>
                </a:solidFill>
              </a:rPr>
              <a:t>Dallenbach</a:t>
            </a:r>
            <a:r>
              <a:rPr lang="en-GB" sz="700" dirty="0">
                <a:solidFill>
                  <a:schemeClr val="tx1"/>
                </a:solidFill>
              </a:rPr>
              <a:t> whose study suggested that interference was more significant than decay since forgetting after a period of time spent sleeping was less than that following an equal period of time awake. It can be concluded that the time spent awake involved more interference and therefore, this is why the awake condition recalled less.</a:t>
            </a:r>
          </a:p>
          <a:p>
            <a:pPr algn="ctr"/>
            <a:r>
              <a:rPr lang="en-GB" sz="700" dirty="0">
                <a:solidFill>
                  <a:schemeClr val="tx1"/>
                </a:solidFill>
              </a:rPr>
              <a:t>There is a wealth of empirical evidence in support of interference theory which allows us to view it as a valid theory, especially given that laboratory studies are highly objective which allows high control over extraneous variables. One example is Postman who investigated how retroactive interference affects learning by giving an experimental group two word pair lists to learn. The results showed that recall of the experimental group was worse than a control group given just one list which suggests that retroactive interference occurred.</a:t>
            </a:r>
          </a:p>
          <a:p>
            <a:pPr algn="ctr"/>
            <a:r>
              <a:rPr lang="en-GB" sz="700" dirty="0">
                <a:solidFill>
                  <a:schemeClr val="tx1"/>
                </a:solidFill>
              </a:rPr>
              <a:t>Some researchers such as Baddeley and Hitch used field experiments to test interference which have higher ecological validity than laboratory based studies. Their study involved asking rugby players about matches that they had played and found that the number of intervening games was the only significant predictor for forgetting i.e. interference.</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900" dirty="0">
                <a:solidFill>
                  <a:schemeClr val="tx1"/>
                </a:solidFill>
              </a:rPr>
              <a:t>WMM only explains STM. It makes no attempt to explain LTM so doesn’t provide an overall theory of memory.</a:t>
            </a:r>
          </a:p>
          <a:p>
            <a:pPr lvl="0" algn="ctr"/>
            <a:endParaRPr lang="en-GB" sz="600" dirty="0">
              <a:solidFill>
                <a:schemeClr val="tx1"/>
              </a:solidFill>
            </a:endParaRPr>
          </a:p>
          <a:p>
            <a:pPr lvl="0" algn="ctr"/>
            <a:r>
              <a:rPr lang="en-GB" sz="900" dirty="0">
                <a:solidFill>
                  <a:schemeClr val="tx1"/>
                </a:solidFill>
              </a:rPr>
              <a:t>We know relatively little about the central executive, even though it is the most important component of the model. For example, some believe that it is made up of several components but without knowing for definite, we don’t have a complete understanding of working memory.</a:t>
            </a:r>
          </a:p>
          <a:p>
            <a:pPr lvl="0" algn="ctr"/>
            <a:endParaRPr lang="en-GB" sz="600" dirty="0">
              <a:solidFill>
                <a:schemeClr val="tx1"/>
              </a:solidFill>
            </a:endParaRPr>
          </a:p>
          <a:p>
            <a:pPr lvl="0" algn="ctr"/>
            <a:r>
              <a:rPr lang="en-GB" sz="900" dirty="0">
                <a:solidFill>
                  <a:schemeClr val="tx1"/>
                </a:solidFill>
              </a:rPr>
              <a:t>Lieberman criticizes the working memory model as the </a:t>
            </a:r>
            <a:r>
              <a:rPr lang="en-GB" sz="900" dirty="0" err="1">
                <a:solidFill>
                  <a:schemeClr val="tx1"/>
                </a:solidFill>
              </a:rPr>
              <a:t>visuo</a:t>
            </a:r>
            <a:r>
              <a:rPr lang="en-GB" sz="900" dirty="0">
                <a:solidFill>
                  <a:schemeClr val="tx1"/>
                </a:solidFill>
              </a:rPr>
              <a:t>-spatial sketchpad (VSS) implies that all spatial information was first visual (they are linked). However, Lieberman points out that blind people have excellent spatial awareness although they have never had any visual information. Lieberman argues that the VSS should be separated into two different components: one for visual information and one for spatial.</a:t>
            </a:r>
          </a:p>
          <a:p>
            <a:pPr lvl="0" algn="ctr"/>
            <a:endParaRPr lang="en-GB" sz="600" dirty="0">
              <a:solidFill>
                <a:schemeClr val="tx1"/>
              </a:solidFill>
            </a:endParaRPr>
          </a:p>
          <a:p>
            <a:pPr algn="ctr"/>
            <a:r>
              <a:rPr lang="en-GB" sz="900" dirty="0">
                <a:solidFill>
                  <a:schemeClr val="tx1"/>
                </a:solidFill>
              </a:rPr>
              <a:t>Experiments such as Baddeley’s are artificial and lack ecological validity. For example, it is rare that we encounter having to memorise lists of words.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750" dirty="0">
                <a:solidFill>
                  <a:schemeClr val="tx1"/>
                </a:solidFill>
              </a:rPr>
              <a:t>Most research into the effects of interference on forgetting involves artificial stimuli (usually lists of unrelated words or nonsense syllables e.g. Keppel and Underwood’s use of trigrams) which are based upon episodic memory and the studies usually take place in a laboratory with tasks given to Ps over a limited period of time which enhances the likelihood of interference compared with real life events which are usually more spaced out. As such, the experiments can be said to lack mundane realism. This low external validity therefore tells us little about the forgetting of semantic memory in our everyday lives. </a:t>
            </a:r>
          </a:p>
          <a:p>
            <a:pPr algn="ctr"/>
            <a:endParaRPr lang="en-GB" sz="750" dirty="0">
              <a:solidFill>
                <a:schemeClr val="tx1"/>
              </a:solidFill>
            </a:endParaRPr>
          </a:p>
          <a:p>
            <a:pPr algn="ctr"/>
            <a:r>
              <a:rPr lang="en-GB" sz="750" dirty="0">
                <a:solidFill>
                  <a:schemeClr val="tx1"/>
                </a:solidFill>
              </a:rPr>
              <a:t>Experiments based on interference tend to use shorter intervals between learning and recall than would occur in the real world e.g. only a 20 minute break (for practical reasons). This means that interference would be more complex in the real world.</a:t>
            </a:r>
          </a:p>
          <a:p>
            <a:pPr algn="ctr"/>
            <a:endParaRPr lang="en-GB" sz="750" dirty="0">
              <a:solidFill>
                <a:schemeClr val="tx1"/>
              </a:solidFill>
            </a:endParaRPr>
          </a:p>
          <a:p>
            <a:pPr algn="ctr"/>
            <a:r>
              <a:rPr lang="en-GB" sz="750" dirty="0">
                <a:solidFill>
                  <a:schemeClr val="tx1"/>
                </a:solidFill>
              </a:rPr>
              <a:t>Interference is only one explanation. There is more evidence that the reason we forget is due to cue dependent forgetting than interference e.g. </a:t>
            </a:r>
            <a:r>
              <a:rPr lang="en-GB" sz="750" dirty="0" err="1">
                <a:solidFill>
                  <a:schemeClr val="tx1"/>
                </a:solidFill>
              </a:rPr>
              <a:t>Goddon</a:t>
            </a:r>
            <a:r>
              <a:rPr lang="en-GB" sz="750" dirty="0">
                <a:solidFill>
                  <a:schemeClr val="tx1"/>
                </a:solidFill>
              </a:rPr>
              <a:t> and Baddeley investigated cues from the environment to see if they affected recall by asking deep sea divers to learn words on land and then asked them to recall the words either in the same environment (on land) or in a different environment (in the sea). They found that those who recalled the words in the sea showed a 30% deficit in comparison to those who recalled the words on land. This proved that environmental contexts do affect memory.</a:t>
            </a:r>
          </a:p>
        </p:txBody>
      </p:sp>
    </p:spTree>
    <p:extLst>
      <p:ext uri="{BB962C8B-B14F-4D97-AF65-F5344CB8AC3E}">
        <p14:creationId xmlns:p14="http://schemas.microsoft.com/office/powerpoint/2010/main" val="171320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RETRIEVAL FAILURE AS AN EXPLANATION FOR FORGETTING</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FACTORS AFFECTING EWT: MISLEADING INFORMATION</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FACTORS AFFECTING EWT: ANXIETY</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900" dirty="0">
                <a:solidFill>
                  <a:schemeClr val="tx1"/>
                </a:solidFill>
              </a:rPr>
              <a:t>A form of forgetting that states that occurs when we don’t have the necessary cues to access memory. </a:t>
            </a:r>
          </a:p>
          <a:p>
            <a:pPr algn="ctr"/>
            <a:r>
              <a:rPr lang="en-GB" sz="900" dirty="0">
                <a:solidFill>
                  <a:schemeClr val="tx1"/>
                </a:solidFill>
              </a:rPr>
              <a:t>For a cue to aid memory, it must be present at encoding and retrieval. This is known as the encoding specificity principle.</a:t>
            </a:r>
          </a:p>
          <a:p>
            <a:pPr algn="ctr"/>
            <a:r>
              <a:rPr lang="en-GB" sz="900" dirty="0">
                <a:solidFill>
                  <a:schemeClr val="tx1"/>
                </a:solidFill>
              </a:rPr>
              <a:t>There are two types of forgetting within this theory:</a:t>
            </a:r>
          </a:p>
          <a:p>
            <a:pPr algn="ctr"/>
            <a:r>
              <a:rPr lang="en-GB" sz="900" dirty="0">
                <a:solidFill>
                  <a:schemeClr val="tx1"/>
                </a:solidFill>
              </a:rPr>
              <a:t>Context-dependent forgetting – external cues i.e. the environment that we are in at the time of encoding should be the same at retrieval for effective recall. This was shown by Godden and Baddeley’s deep sea divers study.</a:t>
            </a:r>
          </a:p>
          <a:p>
            <a:pPr algn="ctr"/>
            <a:r>
              <a:rPr lang="en-GB" sz="900" dirty="0">
                <a:solidFill>
                  <a:schemeClr val="tx1"/>
                </a:solidFill>
              </a:rPr>
              <a:t>State-dependent forgetting – internal cues i.e. our emotional/psychological state at the time of encoding should be the same at retrieval for memory. This was shown by Goodwin’s study of alcoholic state and memory.</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It is seen as the main type of forgetting in LTM due to the amount of research evidence supporting the importance of cues and how they can trigger memory e.g. </a:t>
            </a:r>
            <a:r>
              <a:rPr lang="en-GB" sz="700" dirty="0" err="1">
                <a:solidFill>
                  <a:schemeClr val="tx1"/>
                </a:solidFill>
              </a:rPr>
              <a:t>Goddon</a:t>
            </a:r>
            <a:r>
              <a:rPr lang="en-GB" sz="700" dirty="0">
                <a:solidFill>
                  <a:schemeClr val="tx1"/>
                </a:solidFill>
              </a:rPr>
              <a:t> and Baddeley investigated cues from the environment by asking deep sea divers to learn words on land and then recall the words either in the same environment (on land) or in a different environment (in the sea). They found that those who recalled the words in the sea showed a 30% deficit in comparison to those who recalled the words on land which proved that environmental contexts do affect memory. </a:t>
            </a:r>
          </a:p>
          <a:p>
            <a:pPr algn="ctr"/>
            <a:endParaRPr lang="en-GB" sz="700" dirty="0">
              <a:solidFill>
                <a:schemeClr val="tx1"/>
              </a:solidFill>
            </a:endParaRPr>
          </a:p>
          <a:p>
            <a:pPr algn="ctr"/>
            <a:r>
              <a:rPr lang="en-GB" sz="700" dirty="0">
                <a:solidFill>
                  <a:schemeClr val="tx1"/>
                </a:solidFill>
              </a:rPr>
              <a:t>There is real world application e.g. the cognitive interview which is used by the police to aid eyewitness testimonies. It helps us to understand how taking victims back to the scene of the crime can trigger memories as it reinstates the context, which can help in the conviction of offenders.</a:t>
            </a:r>
          </a:p>
          <a:p>
            <a:pPr algn="ctr"/>
            <a:endParaRPr lang="en-GB" sz="700" dirty="0">
              <a:solidFill>
                <a:schemeClr val="tx1"/>
              </a:solidFill>
            </a:endParaRPr>
          </a:p>
          <a:p>
            <a:pPr algn="ctr"/>
            <a:r>
              <a:rPr lang="en-GB" sz="700" dirty="0">
                <a:solidFill>
                  <a:schemeClr val="tx1"/>
                </a:solidFill>
              </a:rPr>
              <a:t>Cues are important in the retrieval process and the explanation is consistent with the levels of processing theory. For example, it states how deep level processing makes links with what we already know through semantic recall. This increases the chance that one or more of these associations will match a retrieval cue e.g. Bower et al. found that those who received lists organised according to categories scored 65% compared with only 19% in the control condition (no organisation). As such, organising material in a meaningful way acts as a cue for recall. </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900" dirty="0">
                <a:solidFill>
                  <a:schemeClr val="tx1"/>
                </a:solidFill>
              </a:rPr>
              <a:t>Research into retrieval failure has tended to focus upon free recall. The cue-dependency effect is less reliably shown when a recognition test is provided rather than free recall alone. For example, Godden and Baddeley’s results only occurred when the divers had to free recall the items learned. When given a recognition test (involving saying whether a named item was in the learned list or not), the context dependency effect wasn’t seen. This would suggest that retrieval failure can’t explain all types of forgetting. In particular, procedural memory isn’t affected by state-dependent failure.</a:t>
            </a:r>
          </a:p>
          <a:p>
            <a:pPr algn="ctr"/>
            <a:endParaRPr lang="en-GB" sz="900" dirty="0">
              <a:solidFill>
                <a:schemeClr val="tx1"/>
              </a:solidFill>
            </a:endParaRPr>
          </a:p>
          <a:p>
            <a:pPr algn="ctr"/>
            <a:r>
              <a:rPr lang="en-GB" sz="900" dirty="0">
                <a:solidFill>
                  <a:schemeClr val="tx1"/>
                </a:solidFill>
              </a:rPr>
              <a:t>Retrieval failure studies lack ecological validity as they use artificial tasks. In addition, they tend to be based upon free recall. This is a limitation because it is harder to generalise results to other and more natural situations or those tasks in which other types of recall are involved. For example, </a:t>
            </a:r>
            <a:r>
              <a:rPr lang="en-GB" sz="900" dirty="0" err="1">
                <a:solidFill>
                  <a:schemeClr val="tx1"/>
                </a:solidFill>
              </a:rPr>
              <a:t>Tulving</a:t>
            </a:r>
            <a:r>
              <a:rPr lang="en-GB" sz="900" dirty="0">
                <a:solidFill>
                  <a:schemeClr val="tx1"/>
                </a:solidFill>
              </a:rPr>
              <a:t> and </a:t>
            </a:r>
            <a:r>
              <a:rPr lang="en-GB" sz="900" dirty="0" err="1">
                <a:solidFill>
                  <a:schemeClr val="tx1"/>
                </a:solidFill>
              </a:rPr>
              <a:t>Pearlsone</a:t>
            </a:r>
            <a:r>
              <a:rPr lang="en-GB" sz="900" dirty="0">
                <a:solidFill>
                  <a:schemeClr val="tx1"/>
                </a:solidFill>
              </a:rPr>
              <a:t> investigated the effects of external cues upon forgetting and asked Ps to free recall a list of 48 words in 12 categories. Such forms of memory are largely inconsistent with the types of information which we need to retain in our everyday lives.</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a:solidFill>
                  <a:schemeClr val="tx1"/>
                </a:solidFill>
              </a:rPr>
              <a:t>Leading question: a question which, because of the way it is phrased, suggests a certain answer e.g. “did you see the knife?” (which implies that there was a knife)</a:t>
            </a:r>
          </a:p>
          <a:p>
            <a:pPr algn="ctr"/>
            <a:r>
              <a:rPr lang="en-GB" sz="800">
                <a:solidFill>
                  <a:schemeClr val="tx1"/>
                </a:solidFill>
              </a:rPr>
              <a:t>Response-bias explanation: suggests that the wording of the question has no real effect upon the participants’ memories but just influences how they decide to answer e.g. if they see the word smashed, they provide a higher speed estimate.</a:t>
            </a:r>
          </a:p>
          <a:p>
            <a:pPr algn="ctr"/>
            <a:r>
              <a:rPr lang="en-GB" sz="800">
                <a:solidFill>
                  <a:schemeClr val="tx1"/>
                </a:solidFill>
              </a:rPr>
              <a:t>Substitution explanation: the wording of a question actually changes the participant’s memory e.g. if they see the word smashed, they are more likely to report seeing broken glass even if there wasn’t any.</a:t>
            </a:r>
          </a:p>
          <a:p>
            <a:pPr algn="ctr"/>
            <a:r>
              <a:rPr lang="en-GB" sz="800">
                <a:solidFill>
                  <a:schemeClr val="tx1"/>
                </a:solidFill>
              </a:rPr>
              <a:t>Post-event discussion: occurs when there is more than one witness to an event. Witnesses may discuss what they have seen with co-witnesses or with other people. This may influence the accuracy of each witness’s recall of the event.</a:t>
            </a:r>
            <a:endParaRPr lang="en-GB" sz="800" dirty="0">
              <a:solidFill>
                <a:schemeClr val="tx1"/>
              </a:solidFill>
            </a:endParaRP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Anxiety can have both a positive and a negative effect upon recall.</a:t>
            </a:r>
          </a:p>
          <a:p>
            <a:pPr algn="ctr"/>
            <a:r>
              <a:rPr lang="en-GB" sz="700" dirty="0">
                <a:solidFill>
                  <a:schemeClr val="tx1"/>
                </a:solidFill>
              </a:rPr>
              <a:t>Negative - When the body is in a state of high physiological arousal, it prevents us paying attention to important cues which has the effect of reducing the reliability of EWT recall.</a:t>
            </a:r>
          </a:p>
          <a:p>
            <a:pPr algn="ctr"/>
            <a:r>
              <a:rPr lang="en-GB" sz="700" dirty="0">
                <a:solidFill>
                  <a:schemeClr val="tx1"/>
                </a:solidFill>
              </a:rPr>
              <a:t>An example where this might happen is where a weapon is involved. Our attention is drawn to the weapon which prevents us recalling details such as the perpetrator’s clothing or facial features. This is known as weapon focus. The tunnel theory of memory would suggest that a witness’s attention narrows to focus on a weapon because it is a source of anxiety.</a:t>
            </a:r>
          </a:p>
          <a:p>
            <a:pPr algn="ctr"/>
            <a:r>
              <a:rPr lang="en-GB" sz="700" dirty="0">
                <a:solidFill>
                  <a:schemeClr val="tx1"/>
                </a:solidFill>
              </a:rPr>
              <a:t>Studies in support: Johnson and Scott, Loftus, Loftus and Burns, Maas and </a:t>
            </a:r>
            <a:r>
              <a:rPr lang="en-GB" sz="700" dirty="0" err="1">
                <a:solidFill>
                  <a:schemeClr val="tx1"/>
                </a:solidFill>
              </a:rPr>
              <a:t>Kohnen</a:t>
            </a:r>
            <a:endParaRPr lang="en-GB" sz="700" dirty="0">
              <a:solidFill>
                <a:schemeClr val="tx1"/>
              </a:solidFill>
            </a:endParaRPr>
          </a:p>
          <a:p>
            <a:pPr algn="ctr"/>
            <a:r>
              <a:rPr lang="en-GB" sz="700" dirty="0">
                <a:solidFill>
                  <a:schemeClr val="tx1"/>
                </a:solidFill>
              </a:rPr>
              <a:t>Positive - when the body is in a high state of physiological arousal from witnessing a crime, the fight-or-flight response is triggered which increases our alertness and improves our memory for the event because we become more aware of cues in the situation.</a:t>
            </a:r>
          </a:p>
          <a:p>
            <a:pPr algn="ctr"/>
            <a:r>
              <a:rPr lang="en-GB" sz="700" dirty="0">
                <a:solidFill>
                  <a:schemeClr val="tx1"/>
                </a:solidFill>
              </a:rPr>
              <a:t>Studies in support: </a:t>
            </a:r>
            <a:r>
              <a:rPr lang="en-GB" sz="700" dirty="0" err="1">
                <a:solidFill>
                  <a:schemeClr val="tx1"/>
                </a:solidFill>
              </a:rPr>
              <a:t>Yuille</a:t>
            </a:r>
            <a:r>
              <a:rPr lang="en-GB" sz="700" dirty="0">
                <a:solidFill>
                  <a:schemeClr val="tx1"/>
                </a:solidFill>
              </a:rPr>
              <a:t> and </a:t>
            </a:r>
            <a:r>
              <a:rPr lang="en-GB" sz="700" dirty="0" err="1">
                <a:solidFill>
                  <a:schemeClr val="tx1"/>
                </a:solidFill>
              </a:rPr>
              <a:t>Cutshall</a:t>
            </a:r>
            <a:r>
              <a:rPr lang="en-GB" sz="700" dirty="0">
                <a:solidFill>
                  <a:schemeClr val="tx1"/>
                </a:solidFill>
              </a:rPr>
              <a:t>, Christian and </a:t>
            </a:r>
            <a:r>
              <a:rPr lang="en-GB" sz="700" dirty="0" err="1">
                <a:solidFill>
                  <a:schemeClr val="tx1"/>
                </a:solidFill>
              </a:rPr>
              <a:t>Hubbinette</a:t>
            </a:r>
            <a:endParaRPr lang="en-GB" sz="700" dirty="0">
              <a:solidFill>
                <a:schemeClr val="tx1"/>
              </a:solidFill>
            </a:endParaRPr>
          </a:p>
          <a:p>
            <a:pPr algn="ctr"/>
            <a:r>
              <a:rPr lang="en-GB" sz="700" dirty="0">
                <a:solidFill>
                  <a:schemeClr val="tx1"/>
                </a:solidFill>
              </a:rPr>
              <a:t>The Yerkes-Dodson law (inverted U hypothesis) can explain how emotion can affect EWT. Where arousal is at a moderate level, performance is at its optimum which explains why those who are in a state of moderate arousal remember more. However, if arousal becomes too high and people are in a high stress situation that sees their arousal exceed this optimum point, performance begins to decline and they recall less.</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chemeClr val="accent1"/>
              </a:buClr>
            </a:pPr>
            <a:r>
              <a:rPr lang="en-US" sz="850" dirty="0">
                <a:solidFill>
                  <a:schemeClr val="tx1"/>
                </a:solidFill>
                <a:ea typeface="Calibri" panose="020F0502020204030204" pitchFamily="34" charset="0"/>
                <a:cs typeface="Helvetica Neue"/>
              </a:rPr>
              <a:t>Research evidence such as that of Loftus would suggest that leading questions can have a negative effect upon the accuracy of a person’s recall e.g. Loftus found speed estimate variations of 9mph between smashed and contacted verbs. This also affected participants’ recall of whether or not they had seen broken glass (</a:t>
            </a:r>
            <a:r>
              <a:rPr lang="en-GB" sz="850" dirty="0">
                <a:solidFill>
                  <a:schemeClr val="tx1"/>
                </a:solidFill>
              </a:rPr>
              <a:t>32% compared with 14% in the hit condition and 12% in the control group)</a:t>
            </a:r>
            <a:endParaRPr lang="en-US" sz="850" dirty="0">
              <a:solidFill>
                <a:schemeClr val="tx1"/>
              </a:solidFill>
              <a:ea typeface="Calibri" panose="020F0502020204030204" pitchFamily="34" charset="0"/>
              <a:cs typeface="Helvetica Neue"/>
            </a:endParaRPr>
          </a:p>
          <a:p>
            <a:pPr lvl="0" algn="ctr">
              <a:buClr>
                <a:schemeClr val="accent1"/>
              </a:buClr>
            </a:pPr>
            <a:endParaRPr lang="en-US" sz="850" dirty="0">
              <a:solidFill>
                <a:schemeClr val="tx1"/>
              </a:solidFill>
              <a:ea typeface="Calibri" panose="020F0502020204030204" pitchFamily="34" charset="0"/>
              <a:cs typeface="Helvetica Neue"/>
            </a:endParaRPr>
          </a:p>
          <a:p>
            <a:pPr lvl="0" algn="ctr">
              <a:buClr>
                <a:schemeClr val="accent1"/>
              </a:buClr>
            </a:pPr>
            <a:r>
              <a:rPr lang="en-US" sz="850" dirty="0">
                <a:solidFill>
                  <a:schemeClr val="tx1"/>
                </a:solidFill>
                <a:ea typeface="Calibri" panose="020F0502020204030204" pitchFamily="34" charset="0"/>
                <a:cs typeface="Helvetica Neue"/>
              </a:rPr>
              <a:t>There are positive economic implications of the research given that Loftus’s work has changed police approaches to questioning and also developed the use of the cognitive interview. This can help to reduce wasted court time by having more reliable witnesses given that this technique avoids the use of leading questions.</a:t>
            </a:r>
          </a:p>
          <a:p>
            <a:pPr marL="228600" lvl="0" indent="-228600" algn="ctr">
              <a:buFont typeface="+mj-lt"/>
              <a:buAutoNum type="arabicPeriod"/>
            </a:pPr>
            <a:endParaRPr lang="en-US" sz="850" dirty="0">
              <a:solidFill>
                <a:schemeClr val="tx1"/>
              </a:solidFill>
            </a:endParaRPr>
          </a:p>
          <a:p>
            <a:pPr algn="ctr">
              <a:buClr>
                <a:schemeClr val="accent1"/>
              </a:buClr>
            </a:pPr>
            <a:r>
              <a:rPr lang="en-US" sz="850" dirty="0">
                <a:solidFill>
                  <a:schemeClr val="tx1"/>
                </a:solidFill>
                <a:ea typeface="Calibri" panose="020F0502020204030204" pitchFamily="34" charset="0"/>
                <a:cs typeface="Helvetica Neue"/>
              </a:rPr>
              <a:t>Research of leading questions with children would suggest that they are particularly affected by post-event contamination. Knowing this means that extra care can be taken when dealing with young witnesses. </a:t>
            </a:r>
            <a:endParaRPr lang="en-GB" sz="850" dirty="0">
              <a:solidFill>
                <a:schemeClr val="tx1"/>
              </a:solidFill>
            </a:endParaRP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There is empirical evidence in support that anxiety can have a negative effect upon the recall of events e.g. Johnson and Scott found that those placed in a high stress situation would recall fewer details overall (33% compared with 49%) which led them to conclude that anxiety has a negative effect upon EWT. This is useful given that it could be beneficial to the police when dealing with witnesses as well as the courts who rely upon the reliability of eyewitness testimonies.</a:t>
            </a:r>
          </a:p>
          <a:p>
            <a:pPr algn="ctr"/>
            <a:endParaRPr lang="en-GB" sz="700" dirty="0">
              <a:solidFill>
                <a:schemeClr val="tx1"/>
              </a:solidFill>
            </a:endParaRPr>
          </a:p>
          <a:p>
            <a:pPr algn="ctr"/>
            <a:r>
              <a:rPr lang="en-GB" sz="700" dirty="0">
                <a:solidFill>
                  <a:schemeClr val="tx1"/>
                </a:solidFill>
              </a:rPr>
              <a:t>Research using the experimental method is replicable. For example, Maas and </a:t>
            </a:r>
            <a:r>
              <a:rPr lang="en-GB" sz="700" dirty="0" err="1">
                <a:solidFill>
                  <a:schemeClr val="tx1"/>
                </a:solidFill>
              </a:rPr>
              <a:t>Kohnen’s</a:t>
            </a:r>
            <a:r>
              <a:rPr lang="en-GB" sz="700" dirty="0">
                <a:solidFill>
                  <a:schemeClr val="tx1"/>
                </a:solidFill>
              </a:rPr>
              <a:t> field experiment in which Ps were approached by a woman holding either a pen or a needle could very easily be tested. This means that we can ascertain with a higher degree of confidence whether or not the conclusions reached that descriptions will contain less detail when in a high stress situation are correct.</a:t>
            </a:r>
          </a:p>
          <a:p>
            <a:pPr algn="ctr"/>
            <a:endParaRPr lang="en-GB" sz="700" dirty="0">
              <a:solidFill>
                <a:schemeClr val="tx1"/>
              </a:solidFill>
            </a:endParaRPr>
          </a:p>
          <a:p>
            <a:pPr algn="ctr"/>
            <a:r>
              <a:rPr lang="en-GB" sz="700" dirty="0">
                <a:solidFill>
                  <a:schemeClr val="tx1"/>
                </a:solidFill>
              </a:rPr>
              <a:t>Research findings can be explained theoretically as there is a psychological explanation for how and why anxiety affects recall of EWT. The Yerkes-Dodson law confirms that there is an optimum point beyond which recall will have a negative effect. This may therefore help to explain the contradictory findings as to how anxiety can have both a positive and a negative effect upon recall.</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Individual differences may explain the variations in speed estimates in Loftus’s research involving the use of verbs in a car crash situation. Due to the independent groups design, some people may simply have been better at estimating speeds than others. In addition, given that students were used, this is a restricted age group who may have been less confident in driving to make reliable estimates.</a:t>
            </a:r>
            <a:endParaRPr lang="en-GB" sz="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08000"/>
              </a:lnSpc>
              <a:buClr>
                <a:schemeClr val="accent2"/>
              </a:buClr>
            </a:pPr>
            <a:endParaRPr lang="en-US" sz="400" dirty="0">
              <a:solidFill>
                <a:schemeClr val="tx1"/>
              </a:solidFill>
              <a:latin typeface="Calibri" panose="020F0502020204030204" pitchFamily="34" charset="0"/>
              <a:ea typeface="Calibri" panose="020F0502020204030204" pitchFamily="34" charset="0"/>
              <a:cs typeface="Helvetica Neue"/>
            </a:endParaRPr>
          </a:p>
          <a:p>
            <a:pPr lvl="0"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Loftus’s research uses artificial tasks as it was based upon video footage of car crashes. Watching videos does not have the same emotional stress of a real-life event so we cannot necessarily conclude that leading questions would have an effect in the everyday world. This is especially important given </a:t>
            </a:r>
            <a:r>
              <a:rPr lang="en-US" sz="600" dirty="0" err="1">
                <a:solidFill>
                  <a:schemeClr val="tx1"/>
                </a:solidFill>
                <a:latin typeface="Calibri" panose="020F0502020204030204" pitchFamily="34" charset="0"/>
                <a:ea typeface="Calibri" panose="020F0502020204030204" pitchFamily="34" charset="0"/>
                <a:cs typeface="Helvetica Neue"/>
              </a:rPr>
              <a:t>Yuille</a:t>
            </a:r>
            <a:r>
              <a:rPr lang="en-US" sz="600" dirty="0">
                <a:solidFill>
                  <a:schemeClr val="tx1"/>
                </a:solidFill>
                <a:latin typeface="Calibri" panose="020F0502020204030204" pitchFamily="34" charset="0"/>
                <a:ea typeface="Calibri" panose="020F0502020204030204" pitchFamily="34" charset="0"/>
                <a:cs typeface="Helvetica Neue"/>
              </a:rPr>
              <a:t> and </a:t>
            </a:r>
            <a:r>
              <a:rPr lang="en-US" sz="600" dirty="0" err="1">
                <a:solidFill>
                  <a:schemeClr val="tx1"/>
                </a:solidFill>
                <a:latin typeface="Calibri" panose="020F0502020204030204" pitchFamily="34" charset="0"/>
                <a:ea typeface="Calibri" panose="020F0502020204030204" pitchFamily="34" charset="0"/>
                <a:cs typeface="Helvetica Neue"/>
              </a:rPr>
              <a:t>Cutshall’s</a:t>
            </a:r>
            <a:r>
              <a:rPr lang="en-US" sz="600" dirty="0">
                <a:solidFill>
                  <a:schemeClr val="tx1"/>
                </a:solidFill>
                <a:latin typeface="Calibri" panose="020F0502020204030204" pitchFamily="34" charset="0"/>
                <a:ea typeface="Calibri" panose="020F0502020204030204" pitchFamily="34" charset="0"/>
                <a:cs typeface="Helvetica Neue"/>
              </a:rPr>
              <a:t> contradictory findings which were based on a real life highly emotional event. Witnesses here were not mislead by leading questions.</a:t>
            </a:r>
          </a:p>
          <a:p>
            <a:pPr lvl="0" algn="ctr">
              <a:lnSpc>
                <a:spcPct val="108000"/>
              </a:lnSpc>
              <a:buClr>
                <a:schemeClr val="accent2"/>
              </a:buClr>
            </a:pPr>
            <a:endParaRPr lang="en-US" sz="400" dirty="0">
              <a:solidFill>
                <a:schemeClr val="tx1"/>
              </a:solidFill>
              <a:latin typeface="Calibri" panose="020F0502020204030204" pitchFamily="34" charset="0"/>
              <a:ea typeface="Calibri" panose="020F0502020204030204" pitchFamily="34" charset="0"/>
              <a:cs typeface="Helvetica Neue"/>
            </a:endParaRPr>
          </a:p>
          <a:p>
            <a:pPr lvl="0"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Demand characteristics could also be a factor in Loftus’s research with people more likely to guess the responses to questions where leading phrases are used in an attempt to appear helpful. Given that lab research does not carry the same weight or significance as real-life crimes where there is a far greater need to get the information right, lab research may not be ecologically valid. Again, this could explain why </a:t>
            </a:r>
            <a:r>
              <a:rPr lang="en-US" sz="600" dirty="0" err="1">
                <a:solidFill>
                  <a:schemeClr val="tx1"/>
                </a:solidFill>
                <a:latin typeface="Calibri" panose="020F0502020204030204" pitchFamily="34" charset="0"/>
                <a:ea typeface="Calibri" panose="020F0502020204030204" pitchFamily="34" charset="0"/>
                <a:cs typeface="Helvetica Neue"/>
              </a:rPr>
              <a:t>Yuille</a:t>
            </a:r>
            <a:r>
              <a:rPr lang="en-US" sz="600" dirty="0">
                <a:solidFill>
                  <a:schemeClr val="tx1"/>
                </a:solidFill>
                <a:latin typeface="Calibri" panose="020F0502020204030204" pitchFamily="34" charset="0"/>
                <a:ea typeface="Calibri" panose="020F0502020204030204" pitchFamily="34" charset="0"/>
                <a:cs typeface="Helvetica Neue"/>
              </a:rPr>
              <a:t> and </a:t>
            </a:r>
            <a:r>
              <a:rPr lang="en-US" sz="600" dirty="0" err="1">
                <a:solidFill>
                  <a:schemeClr val="tx1"/>
                </a:solidFill>
                <a:latin typeface="Calibri" panose="020F0502020204030204" pitchFamily="34" charset="0"/>
                <a:ea typeface="Calibri" panose="020F0502020204030204" pitchFamily="34" charset="0"/>
                <a:cs typeface="Helvetica Neue"/>
              </a:rPr>
              <a:t>Cutshall’s</a:t>
            </a:r>
            <a:r>
              <a:rPr lang="en-US" sz="600" dirty="0">
                <a:solidFill>
                  <a:schemeClr val="tx1"/>
                </a:solidFill>
                <a:latin typeface="Calibri" panose="020F0502020204030204" pitchFamily="34" charset="0"/>
                <a:ea typeface="Calibri" panose="020F0502020204030204" pitchFamily="34" charset="0"/>
                <a:cs typeface="Helvetica Neue"/>
              </a:rPr>
              <a:t> research found contradictory evidence about the effect of leading questions upon recall.</a:t>
            </a:r>
          </a:p>
          <a:p>
            <a:pPr lvl="0" algn="ctr">
              <a:lnSpc>
                <a:spcPct val="108000"/>
              </a:lnSpc>
              <a:buClr>
                <a:schemeClr val="accent2"/>
              </a:buClr>
            </a:pPr>
            <a:endParaRPr lang="en-US" sz="400" dirty="0">
              <a:solidFill>
                <a:schemeClr val="tx1"/>
              </a:solidFill>
              <a:latin typeface="Calibri" panose="020F0502020204030204" pitchFamily="34" charset="0"/>
              <a:ea typeface="Calibri" panose="020F0502020204030204" pitchFamily="34" charset="0"/>
              <a:cs typeface="Helvetica Neue"/>
            </a:endParaRPr>
          </a:p>
          <a:p>
            <a:pPr lvl="0"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Where information is clearly misleading, people are less likely to answer incorrectly so leading questions don’t always have an effect on EWT. In fact, it tends to be less crucial details that are distorted rather than critical facts.</a:t>
            </a:r>
          </a:p>
          <a:p>
            <a:pPr algn="ctr">
              <a:lnSpc>
                <a:spcPct val="108000"/>
              </a:lnSpc>
              <a:buClr>
                <a:schemeClr val="accent2"/>
              </a:buClr>
            </a:pPr>
            <a:endParaRPr lang="en-US" sz="400" dirty="0">
              <a:solidFill>
                <a:schemeClr val="tx1"/>
              </a:solidFill>
              <a:latin typeface="Calibri" panose="020F0502020204030204" pitchFamily="34" charset="0"/>
              <a:ea typeface="Calibri" panose="020F0502020204030204" pitchFamily="34" charset="0"/>
              <a:cs typeface="Helvetica Neue"/>
            </a:endParaRPr>
          </a:p>
          <a:p>
            <a:pPr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EWT is not always necessarily affected by post-event contamination. For example, if the cognitive interview is used. </a:t>
            </a:r>
            <a:r>
              <a:rPr lang="en-US" sz="600" dirty="0" err="1">
                <a:solidFill>
                  <a:schemeClr val="tx1"/>
                </a:solidFill>
                <a:latin typeface="Calibri" panose="020F0502020204030204" pitchFamily="34" charset="0"/>
                <a:ea typeface="Calibri" panose="020F0502020204030204" pitchFamily="34" charset="0"/>
                <a:cs typeface="Helvetica Neue"/>
              </a:rPr>
              <a:t>Geiselman’s</a:t>
            </a:r>
            <a:r>
              <a:rPr lang="en-US" sz="600" dirty="0">
                <a:solidFill>
                  <a:schemeClr val="tx1"/>
                </a:solidFill>
                <a:latin typeface="Calibri" panose="020F0502020204030204" pitchFamily="34" charset="0"/>
                <a:ea typeface="Calibri" panose="020F0502020204030204" pitchFamily="34" charset="0"/>
                <a:cs typeface="Helvetica Neue"/>
              </a:rPr>
              <a:t> research showed that this was an effective method for extracting reliable EWT accounts as it helps to reinstate the context.</a:t>
            </a:r>
            <a:endParaRPr lang="en-GB" sz="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08000"/>
              </a:lnSpc>
              <a:buClr>
                <a:schemeClr val="accent2"/>
              </a:buClr>
            </a:pPr>
            <a:endParaRPr lang="en-US" sz="300" dirty="0">
              <a:solidFill>
                <a:schemeClr val="tx1"/>
              </a:solidFill>
              <a:latin typeface="Calibri" panose="020F0502020204030204" pitchFamily="34" charset="0"/>
              <a:ea typeface="Calibri" panose="020F0502020204030204" pitchFamily="34" charset="0"/>
              <a:cs typeface="Helvetica Neue"/>
            </a:endParaRPr>
          </a:p>
          <a:p>
            <a:pPr lvl="0" algn="ctr">
              <a:lnSpc>
                <a:spcPct val="108000"/>
              </a:lnSpc>
              <a:buClr>
                <a:schemeClr val="accent2"/>
              </a:buClr>
            </a:pPr>
            <a:r>
              <a:rPr lang="en-US" sz="600" dirty="0">
                <a:solidFill>
                  <a:schemeClr val="tx1"/>
                </a:solidFill>
                <a:latin typeface="Calibri" panose="020F0502020204030204" pitchFamily="34" charset="0"/>
                <a:ea typeface="Calibri" panose="020F0502020204030204" pitchFamily="34" charset="0"/>
                <a:cs typeface="Helvetica Neue"/>
              </a:rPr>
              <a:t>There is the problem of confabulation due to the reconstructive nature of memory and whether this problem can ever truly be overcome.</a:t>
            </a:r>
            <a:endParaRPr lang="en-GB" sz="600" dirty="0">
              <a:solidFill>
                <a:schemeClr val="tx1"/>
              </a:solidFill>
            </a:endParaRP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Experimental research is prone to demand characteristics. This may have been the case in Johnson and Scott’s study, for example given that this was a laboratory experiment where Ps may not have been as invested in identifying the perpetrator from the photographs presented. This could also explain why </a:t>
            </a:r>
            <a:r>
              <a:rPr lang="en-GB" sz="600" dirty="0" err="1">
                <a:solidFill>
                  <a:schemeClr val="tx1"/>
                </a:solidFill>
              </a:rPr>
              <a:t>Yuille</a:t>
            </a:r>
            <a:r>
              <a:rPr lang="en-GB" sz="600" dirty="0">
                <a:solidFill>
                  <a:schemeClr val="tx1"/>
                </a:solidFill>
              </a:rPr>
              <a:t> and </a:t>
            </a:r>
            <a:r>
              <a:rPr lang="en-GB" sz="600" dirty="0" err="1">
                <a:solidFill>
                  <a:schemeClr val="tx1"/>
                </a:solidFill>
              </a:rPr>
              <a:t>Cutshall</a:t>
            </a:r>
            <a:r>
              <a:rPr lang="en-GB" sz="600" dirty="0">
                <a:solidFill>
                  <a:schemeClr val="tx1"/>
                </a:solidFill>
              </a:rPr>
              <a:t> found contradictory results.</a:t>
            </a:r>
          </a:p>
          <a:p>
            <a:pPr algn="ctr"/>
            <a:endParaRPr lang="en-GB" sz="300" dirty="0">
              <a:solidFill>
                <a:schemeClr val="tx1"/>
              </a:solidFill>
            </a:endParaRPr>
          </a:p>
          <a:p>
            <a:pPr algn="ctr"/>
            <a:r>
              <a:rPr lang="en-GB" sz="600" dirty="0">
                <a:solidFill>
                  <a:schemeClr val="tx1"/>
                </a:solidFill>
              </a:rPr>
              <a:t>There are ethical issues with research. Protection of participants prevents people from being placed in the type of high stress situation exemplary of real world events so experiments have to use reduced emotional states. An example is Loftus and Burns who had to resort to the use of videos to show people a high stress situation of a person being shot in the head.  Whilst this undoubtedly created a negative effect for witnesses, it would not have been the same type of stressful situation as having witnessed this as a real-life event. </a:t>
            </a:r>
          </a:p>
          <a:p>
            <a:pPr algn="ctr"/>
            <a:endParaRPr lang="en-GB" sz="300" dirty="0">
              <a:solidFill>
                <a:schemeClr val="tx1"/>
              </a:solidFill>
            </a:endParaRPr>
          </a:p>
          <a:p>
            <a:pPr algn="ctr"/>
            <a:r>
              <a:rPr lang="en-GB" sz="600" dirty="0">
                <a:solidFill>
                  <a:schemeClr val="tx1"/>
                </a:solidFill>
              </a:rPr>
              <a:t>The results from real-life cases contradict lab findings e.g. Christian and </a:t>
            </a:r>
            <a:r>
              <a:rPr lang="en-GB" sz="600" dirty="0" err="1">
                <a:solidFill>
                  <a:schemeClr val="tx1"/>
                </a:solidFill>
              </a:rPr>
              <a:t>Hubinette</a:t>
            </a:r>
            <a:r>
              <a:rPr lang="en-GB" sz="600" dirty="0">
                <a:solidFill>
                  <a:schemeClr val="tx1"/>
                </a:solidFill>
              </a:rPr>
              <a:t> whose study using 110 real life witnesses to one of 22 bank robberies showed that anxiety can actually have a positive effect upon EWT even 15 months later.</a:t>
            </a:r>
          </a:p>
          <a:p>
            <a:pPr algn="ctr"/>
            <a:endParaRPr lang="en-GB" sz="300" dirty="0">
              <a:solidFill>
                <a:schemeClr val="tx1"/>
              </a:solidFill>
            </a:endParaRPr>
          </a:p>
          <a:p>
            <a:pPr algn="ctr"/>
            <a:r>
              <a:rPr lang="en-GB" sz="600" dirty="0">
                <a:solidFill>
                  <a:schemeClr val="tx1"/>
                </a:solidFill>
              </a:rPr>
              <a:t>The weapon focus effect may not be relevant. Whilst studies such as Loftus have implied that Ps will show more recall for events in which a neutral object is used rather than a weapon, case studies based upon real-world events would suggest the opposite. For example, </a:t>
            </a:r>
            <a:r>
              <a:rPr lang="en-GB" sz="600" dirty="0" err="1">
                <a:solidFill>
                  <a:schemeClr val="tx1"/>
                </a:solidFill>
              </a:rPr>
              <a:t>Yuille</a:t>
            </a:r>
            <a:r>
              <a:rPr lang="en-GB" sz="600" dirty="0">
                <a:solidFill>
                  <a:schemeClr val="tx1"/>
                </a:solidFill>
              </a:rPr>
              <a:t> and </a:t>
            </a:r>
            <a:r>
              <a:rPr lang="en-GB" sz="600" dirty="0" err="1">
                <a:solidFill>
                  <a:schemeClr val="tx1"/>
                </a:solidFill>
              </a:rPr>
              <a:t>Cutshall’s</a:t>
            </a:r>
            <a:r>
              <a:rPr lang="en-GB" sz="600" dirty="0">
                <a:solidFill>
                  <a:schemeClr val="tx1"/>
                </a:solidFill>
              </a:rPr>
              <a:t> interviews with witnesses to a violent gun shooting at a petrol station in Vancouver revealed that the presence of the weapon did not have a negative effect upon their recall. In fact, to the contrary, those who displayed more stress were actually more likely to remember details (88% compared with 75% in the non-stressed group). </a:t>
            </a:r>
          </a:p>
          <a:p>
            <a:pPr algn="ctr"/>
            <a:endParaRPr lang="en-GB" sz="300" dirty="0">
              <a:solidFill>
                <a:schemeClr val="tx1"/>
              </a:solidFill>
            </a:endParaRPr>
          </a:p>
          <a:p>
            <a:pPr algn="ctr"/>
            <a:r>
              <a:rPr lang="en-GB" sz="600" dirty="0">
                <a:solidFill>
                  <a:schemeClr val="tx1"/>
                </a:solidFill>
              </a:rPr>
              <a:t>The inverted U-hypothesis is too simplistic because it only considers physiological arousal and presumes that this will affect performance when anxiety itself has multiple elements including cognitive, behavioural, emotional and physical which makes it difficult to define and measure accurately. When </a:t>
            </a:r>
            <a:r>
              <a:rPr lang="en-GB" sz="600" dirty="0" err="1">
                <a:solidFill>
                  <a:schemeClr val="tx1"/>
                </a:solidFill>
              </a:rPr>
              <a:t>Daffenbacher</a:t>
            </a:r>
            <a:r>
              <a:rPr lang="en-GB" sz="600" dirty="0">
                <a:solidFill>
                  <a:schemeClr val="tx1"/>
                </a:solidFill>
              </a:rPr>
              <a:t> reviewed earlier findings and completed a meta-analysis of 63 studies, he found that EWT performance increases gradually up to extremely high levels of anxiety after which there is a catastrophic drop in performance. This would therefore support an amended version of the inverted U hypothesis known as catastrophe theory.</a:t>
            </a:r>
          </a:p>
        </p:txBody>
      </p:sp>
    </p:spTree>
    <p:extLst>
      <p:ext uri="{BB962C8B-B14F-4D97-AF65-F5344CB8AC3E}">
        <p14:creationId xmlns:p14="http://schemas.microsoft.com/office/powerpoint/2010/main" val="201463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IMPROVING THE RELIABILITY OF EWT: THE COGNITIVE INTERVIEW</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CAREGIVER-INFANT INTERACTIONS</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THE ROLE OF THE FATHER</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750" dirty="0">
                <a:solidFill>
                  <a:schemeClr val="tx1"/>
                </a:solidFill>
              </a:rPr>
              <a:t>The cognitive interview is a technique developed by </a:t>
            </a:r>
            <a:r>
              <a:rPr lang="en-GB" sz="750" dirty="0" err="1">
                <a:solidFill>
                  <a:schemeClr val="tx1"/>
                </a:solidFill>
              </a:rPr>
              <a:t>Geiselman</a:t>
            </a:r>
            <a:r>
              <a:rPr lang="en-GB" sz="750" dirty="0">
                <a:solidFill>
                  <a:schemeClr val="tx1"/>
                </a:solidFill>
              </a:rPr>
              <a:t> for use by the police when dealing with a witness. It aims to increase the reliability of EWT by maximising the range of retrieval cues. It does this in the following ways:</a:t>
            </a:r>
          </a:p>
          <a:p>
            <a:pPr marL="171450" indent="-171450" algn="ctr">
              <a:buFont typeface="Arial" panose="020B0604020202020204" pitchFamily="34" charset="0"/>
              <a:buChar char="•"/>
            </a:pPr>
            <a:r>
              <a:rPr lang="en-GB" sz="750" dirty="0">
                <a:solidFill>
                  <a:schemeClr val="tx1"/>
                </a:solidFill>
              </a:rPr>
              <a:t>Reinstating the context – interviewee mentally reinstates the environmental and personal context of the incident e.g. sights, sounds, weather etc. This is based on encoding specificity and the principle of retrieval failure that cues may trigger recall</a:t>
            </a:r>
          </a:p>
          <a:p>
            <a:pPr marL="171450" indent="-171450" algn="ctr">
              <a:buFont typeface="Arial" panose="020B0604020202020204" pitchFamily="34" charset="0"/>
              <a:buChar char="•"/>
            </a:pPr>
            <a:r>
              <a:rPr lang="en-GB" sz="750" dirty="0">
                <a:solidFill>
                  <a:schemeClr val="tx1"/>
                </a:solidFill>
              </a:rPr>
              <a:t>Report everything – interviewer encourages the reporting of every single detail of the event, even though it may seem irrelevant. Such detail may trigger other memories.</a:t>
            </a:r>
          </a:p>
          <a:p>
            <a:pPr marL="171450" indent="-171450" algn="ctr">
              <a:buFont typeface="Arial" panose="020B0604020202020204" pitchFamily="34" charset="0"/>
              <a:buChar char="•"/>
            </a:pPr>
            <a:r>
              <a:rPr lang="en-GB" sz="750" dirty="0">
                <a:solidFill>
                  <a:schemeClr val="tx1"/>
                </a:solidFill>
              </a:rPr>
              <a:t>Changing order – interviewer tries alternative ways through the timeline of the incident. This reduces the possibility that recall may be influenced by schema.</a:t>
            </a:r>
          </a:p>
          <a:p>
            <a:pPr marL="171450" indent="-171450" algn="ctr">
              <a:buFont typeface="Arial" panose="020B0604020202020204" pitchFamily="34" charset="0"/>
              <a:buChar char="•"/>
            </a:pPr>
            <a:r>
              <a:rPr lang="en-GB" sz="750" dirty="0">
                <a:solidFill>
                  <a:schemeClr val="tx1"/>
                </a:solidFill>
              </a:rPr>
              <a:t>Changing perspective – interviewee recalls from different perspectives e.g. how it would have appeared to other witnesses. This reduces the influence of schema.</a:t>
            </a:r>
          </a:p>
          <a:p>
            <a:pPr algn="ctr"/>
            <a:r>
              <a:rPr lang="en-GB" sz="750" dirty="0">
                <a:solidFill>
                  <a:schemeClr val="tx1"/>
                </a:solidFill>
              </a:rPr>
              <a:t>The enhanced cognitive interview also facilitates recall by focusing upon social interaction, reducing anxiety/distractions, slow speech, use of open-ended questions.</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800" dirty="0">
                <a:solidFill>
                  <a:schemeClr val="tx1"/>
                </a:solidFill>
              </a:rPr>
              <a:t>Empirical evidence suggests that the reliability of EWT increases using the cognitive interview with more correct statements recorded, especially when compared with standard police interview techniques. For example, </a:t>
            </a:r>
            <a:r>
              <a:rPr lang="en-GB" sz="800" dirty="0" err="1">
                <a:solidFill>
                  <a:schemeClr val="tx1"/>
                </a:solidFill>
              </a:rPr>
              <a:t>Geiselman</a:t>
            </a:r>
            <a:r>
              <a:rPr lang="en-GB" sz="800" dirty="0">
                <a:solidFill>
                  <a:schemeClr val="tx1"/>
                </a:solidFill>
              </a:rPr>
              <a:t> compared the cognitive interview, standard police interview and hypnosis and found that there was significantly higher recall of accurate statements for the cognitive interview (mean = 41) over the interview under hypnosis (mean = 38) and the standard interview (mean = 29) and there was no significant difference in the number of incorrect responses.</a:t>
            </a:r>
          </a:p>
          <a:p>
            <a:pPr algn="ctr"/>
            <a:endParaRPr lang="en-GB" sz="800" dirty="0">
              <a:solidFill>
                <a:schemeClr val="tx1"/>
              </a:solidFill>
            </a:endParaRPr>
          </a:p>
          <a:p>
            <a:pPr algn="ctr"/>
            <a:r>
              <a:rPr lang="en-GB" sz="800" dirty="0">
                <a:solidFill>
                  <a:schemeClr val="tx1"/>
                </a:solidFill>
              </a:rPr>
              <a:t>An important finding from research into the cognitive interview is that it appears to reduce the amount of post-event contamination that can seriously distort memory.</a:t>
            </a:r>
          </a:p>
          <a:p>
            <a:pPr algn="ctr"/>
            <a:endParaRPr lang="en-GB" sz="800" dirty="0">
              <a:solidFill>
                <a:schemeClr val="tx1"/>
              </a:solidFill>
            </a:endParaRPr>
          </a:p>
          <a:p>
            <a:pPr algn="ctr"/>
            <a:r>
              <a:rPr lang="en-GB" sz="800" dirty="0">
                <a:solidFill>
                  <a:schemeClr val="tx1"/>
                </a:solidFill>
              </a:rPr>
              <a:t>The enhanced cognitive interview has been shown through meta-analysis research to provide consistently more correct information than the standard police interview. this ensures that the police have a greater chance of catching and charging criminals as well as having implications for the economy through reduced wasted court costs.</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700" dirty="0">
                <a:solidFill>
                  <a:schemeClr val="tx1"/>
                </a:solidFill>
              </a:rPr>
              <a:t>The increase in the amount of incorrect information as a result of the cognitive interview is a cause for concern. For example, some research shows that whilst recall of correct information increases by 81% with the cognitive interview, there is also a 61% increase in recall of incorrect information.</a:t>
            </a:r>
          </a:p>
          <a:p>
            <a:pPr lvl="0" algn="ctr"/>
            <a:endParaRPr lang="en-GB" sz="400" dirty="0">
              <a:solidFill>
                <a:schemeClr val="tx1"/>
              </a:solidFill>
            </a:endParaRPr>
          </a:p>
          <a:p>
            <a:pPr lvl="0" algn="ctr"/>
            <a:r>
              <a:rPr lang="en-GB" sz="700" dirty="0">
                <a:solidFill>
                  <a:schemeClr val="tx1"/>
                </a:solidFill>
              </a:rPr>
              <a:t>The cognitive interview is time-consuming (it requires a rapport with the witness that may take time to develop) and requires specialist training. Many police forces are not able to devote this amount of time.</a:t>
            </a:r>
          </a:p>
          <a:p>
            <a:pPr lvl="0" algn="ctr"/>
            <a:endParaRPr lang="en-GB" sz="400" dirty="0">
              <a:solidFill>
                <a:schemeClr val="tx1"/>
              </a:solidFill>
            </a:endParaRPr>
          </a:p>
          <a:p>
            <a:pPr lvl="0" algn="ctr"/>
            <a:r>
              <a:rPr lang="en-GB" sz="700" dirty="0">
                <a:solidFill>
                  <a:schemeClr val="tx1"/>
                </a:solidFill>
              </a:rPr>
              <a:t>The cognitive interview increases recall of peripheral detail rather than central details. Central details may be of more significance.</a:t>
            </a:r>
          </a:p>
          <a:p>
            <a:pPr lvl="0" algn="ctr"/>
            <a:endParaRPr lang="en-GB" sz="400" dirty="0">
              <a:solidFill>
                <a:schemeClr val="tx1"/>
              </a:solidFill>
            </a:endParaRPr>
          </a:p>
          <a:p>
            <a:pPr lvl="0" algn="ctr"/>
            <a:r>
              <a:rPr lang="en-GB" sz="700" dirty="0">
                <a:solidFill>
                  <a:schemeClr val="tx1"/>
                </a:solidFill>
              </a:rPr>
              <a:t>The cognitive interview requires the interview to take place as soon as possible after the incident because at longer intervals, retention is adversely affected.</a:t>
            </a:r>
          </a:p>
          <a:p>
            <a:pPr lvl="0" algn="ctr"/>
            <a:endParaRPr lang="en-GB" sz="400" dirty="0">
              <a:solidFill>
                <a:schemeClr val="tx1"/>
              </a:solidFill>
            </a:endParaRPr>
          </a:p>
          <a:p>
            <a:pPr lvl="0" algn="ctr"/>
            <a:r>
              <a:rPr lang="en-GB" sz="700" dirty="0">
                <a:solidFill>
                  <a:schemeClr val="tx1"/>
                </a:solidFill>
              </a:rPr>
              <a:t>The cognitive interview is less effective for younger children, especially those under 6 years where recall was actually found to be poorer using this method.</a:t>
            </a:r>
          </a:p>
          <a:p>
            <a:pPr algn="ctr"/>
            <a:endParaRPr lang="en-GB" sz="400" dirty="0">
              <a:solidFill>
                <a:schemeClr val="tx1"/>
              </a:solidFill>
            </a:endParaRPr>
          </a:p>
          <a:p>
            <a:pPr algn="ctr"/>
            <a:r>
              <a:rPr lang="en-GB" sz="700" dirty="0">
                <a:solidFill>
                  <a:schemeClr val="tx1"/>
                </a:solidFill>
              </a:rPr>
              <a:t>The cognitive interview doesn’t appear to improve person identification – descriptions of criminals using the cognitive interview are no better than those produced following a standard interview.</a:t>
            </a:r>
          </a:p>
          <a:p>
            <a:pPr algn="ctr"/>
            <a:endParaRPr lang="en-GB" sz="400" dirty="0">
              <a:solidFill>
                <a:schemeClr val="tx1"/>
              </a:solidFill>
            </a:endParaRPr>
          </a:p>
          <a:p>
            <a:pPr algn="ctr"/>
            <a:r>
              <a:rPr lang="en-GB" sz="700" dirty="0">
                <a:solidFill>
                  <a:schemeClr val="tx1"/>
                </a:solidFill>
              </a:rPr>
              <a:t>Not all aspects of the cognitive interview are useful. Reporting everything and context reinstatement were the most useful for recall. This does, however, prove that at least parts of the CI are useful which is a strength.</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An attachment is a close two-way emotional bond between two individuals. Each individual sees the other as essential for their own emotional security. Evidence for an attachment would be proximity seeking, separation anxiety and secure-base behaviour.</a:t>
            </a:r>
          </a:p>
          <a:p>
            <a:r>
              <a:rPr lang="en-GB" sz="700" dirty="0">
                <a:solidFill>
                  <a:schemeClr val="tx1"/>
                </a:solidFill>
              </a:rPr>
              <a:t>Caregiver-infant interactions are non-verbal forms of communication that form the basis of attachment between an infant and caregiver. The more sensitive each is to the others’ signals, the deeper the relationship. A baby can produce a social releaser, such as smiling, to elicit a response from the caregiver who can  then respond to the baby’s needs.</a:t>
            </a:r>
          </a:p>
          <a:p>
            <a:pPr algn="ctr"/>
            <a:r>
              <a:rPr lang="en-GB" sz="700" dirty="0">
                <a:solidFill>
                  <a:schemeClr val="tx1"/>
                </a:solidFill>
              </a:rPr>
              <a:t>Examples of caregiver-infant interactions are reciprocity and interactional synchrony.</a:t>
            </a:r>
          </a:p>
          <a:p>
            <a:pPr algn="ctr"/>
            <a:r>
              <a:rPr lang="en-GB" sz="700" dirty="0">
                <a:solidFill>
                  <a:schemeClr val="tx1"/>
                </a:solidFill>
              </a:rPr>
              <a:t>Reciprocity is a  description of how two people interact e.g. smiling. Mother-infant interaction is reciprocal in that both infant and mother respond to each other’s signals and each elicits a response from the other. It becomes more frequent from the age of 3 months with close attention to verbal signals and facial expressions. Both mother and child can initiate interactions and they appear to take turns in doing so.</a:t>
            </a:r>
          </a:p>
          <a:p>
            <a:pPr algn="ctr"/>
            <a:r>
              <a:rPr lang="en-GB" sz="700" dirty="0">
                <a:solidFill>
                  <a:schemeClr val="tx1"/>
                </a:solidFill>
              </a:rPr>
              <a:t>In interactional synchrony, the mother and infant reflect both the actions and emotions of the other </a:t>
            </a:r>
            <a:r>
              <a:rPr lang="en-GB" sz="700" u="sng" dirty="0">
                <a:solidFill>
                  <a:schemeClr val="tx1"/>
                </a:solidFill>
              </a:rPr>
              <a:t>and</a:t>
            </a:r>
            <a:r>
              <a:rPr lang="en-GB" sz="700" dirty="0">
                <a:solidFill>
                  <a:schemeClr val="tx1"/>
                </a:solidFill>
              </a:rPr>
              <a:t> do this in a coordinated (synchronised) way. This means that the </a:t>
            </a:r>
            <a:r>
              <a:rPr lang="en-GB" altLang="en-US" sz="700" dirty="0">
                <a:solidFill>
                  <a:schemeClr val="tx1"/>
                </a:solidFill>
              </a:rPr>
              <a:t>two people interact in a mirror pattern in terms of their facial and body movements. This includes imitating emotions as well as behaviours.</a:t>
            </a:r>
            <a:endParaRPr lang="en-GB" sz="700" dirty="0">
              <a:solidFill>
                <a:schemeClr val="tx1"/>
              </a:solidFill>
            </a:endParaRP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00" dirty="0">
                <a:solidFill>
                  <a:schemeClr val="tx1"/>
                </a:solidFill>
              </a:rPr>
              <a:t>A lot of attachment research has focused upon the mother with </a:t>
            </a:r>
            <a:r>
              <a:rPr lang="en-GB" sz="700" dirty="0" err="1">
                <a:solidFill>
                  <a:schemeClr val="tx1"/>
                </a:solidFill>
              </a:rPr>
              <a:t>Scahffer</a:t>
            </a:r>
            <a:r>
              <a:rPr lang="en-GB" sz="700" dirty="0">
                <a:solidFill>
                  <a:schemeClr val="tx1"/>
                </a:solidFill>
              </a:rPr>
              <a:t> and Emerson finding that the mother was the primary attachment figure for the majority of infants. However, 75% of children formed a secondary attachment with the father by 18 months.</a:t>
            </a:r>
          </a:p>
          <a:p>
            <a:pPr algn="ctr"/>
            <a:r>
              <a:rPr lang="en-GB" sz="700" dirty="0">
                <a:solidFill>
                  <a:schemeClr val="tx1"/>
                </a:solidFill>
              </a:rPr>
              <a:t>Grossman carried out a longitudinal study looking at both parents' behaviour and its relationship to the quality of children's attachments into their teens. Quality of infant attachment with mothers but not fathers was related to children's attachment in adolescence suggesting that father attachment was less important. However, the quality of fathers' play with infants was related to the quality of adolescent attachments. This suggests that fathers have a different role in attachment - one that is more to do with play and stimulation and less to do with nurturing.</a:t>
            </a:r>
          </a:p>
          <a:p>
            <a:pPr algn="ctr"/>
            <a:r>
              <a:rPr lang="en-GB" sz="700" dirty="0">
                <a:solidFill>
                  <a:schemeClr val="tx1"/>
                </a:solidFill>
              </a:rPr>
              <a:t>There is some evidence to suggest that when fathers do take on the role of being the main caregiver they adopt behaviours more typical of mothers. Field filmed four month old babies in face-to-face interaction with primary caregiver mothers, secondary caregiver fathers and primary caregiver fathers. Primary caregiver fathers, like mothers, spent more time smiling, imitating and holding infants than the secondary caregiver fathers. This behaviour appears to be important in building an attachment with the infant. So it seems that fathers can be the more nurturing attachment figure. The key to the attachment relationship is the level of responsiveness not the gender of the parent.</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Caregiver-infant interactions have been shown to have long-term benefits. For example, </a:t>
            </a:r>
            <a:r>
              <a:rPr lang="en-GB" sz="700" dirty="0" err="1">
                <a:solidFill>
                  <a:schemeClr val="tx1"/>
                </a:solidFill>
              </a:rPr>
              <a:t>Brazelton</a:t>
            </a:r>
            <a:r>
              <a:rPr lang="en-GB" sz="700" dirty="0">
                <a:solidFill>
                  <a:schemeClr val="tx1"/>
                </a:solidFill>
              </a:rPr>
              <a:t> suggested that reciprocity was an important pre-cursor to later communications and </a:t>
            </a:r>
            <a:r>
              <a:rPr lang="en-GB" sz="700" dirty="0" err="1">
                <a:solidFill>
                  <a:schemeClr val="tx1"/>
                </a:solidFill>
              </a:rPr>
              <a:t>Trevarthan</a:t>
            </a:r>
            <a:r>
              <a:rPr lang="en-GB" sz="700" dirty="0">
                <a:solidFill>
                  <a:schemeClr val="tx1"/>
                </a:solidFill>
              </a:rPr>
              <a:t> suggested it was important for the development of social and language skills. </a:t>
            </a:r>
            <a:r>
              <a:rPr lang="en-GB" altLang="en-US" sz="700" dirty="0">
                <a:solidFill>
                  <a:schemeClr val="tx1"/>
                </a:solidFill>
              </a:rPr>
              <a:t>Isabella et.al found that securely attached mother infant pairs had shown more instances of interactional synchrony in the first year of life suggesting that strong emotional attachments are associated with high levels of synchrony. </a:t>
            </a:r>
            <a:r>
              <a:rPr lang="en-GB" altLang="en-US" sz="700" dirty="0" err="1">
                <a:solidFill>
                  <a:schemeClr val="tx1"/>
                </a:solidFill>
              </a:rPr>
              <a:t>Heimann</a:t>
            </a:r>
            <a:r>
              <a:rPr lang="en-GB" altLang="en-US" sz="700" dirty="0">
                <a:solidFill>
                  <a:schemeClr val="tx1"/>
                </a:solidFill>
              </a:rPr>
              <a:t> showed that infants who demonstrate a lot of imitation from birth onwards have been found to have a better quality of relationship at 3 months. However, it isn’t clear whether the imitation is a cause or an effect of this early synchrony.</a:t>
            </a:r>
          </a:p>
          <a:p>
            <a:pPr algn="ctr"/>
            <a:endParaRPr lang="en-GB" sz="200" dirty="0">
              <a:solidFill>
                <a:schemeClr val="tx1"/>
              </a:solidFill>
            </a:endParaRPr>
          </a:p>
          <a:p>
            <a:pPr algn="ctr"/>
            <a:r>
              <a:rPr lang="en-GB" sz="700" dirty="0">
                <a:solidFill>
                  <a:schemeClr val="tx1"/>
                </a:solidFill>
              </a:rPr>
              <a:t>Research evidence has investigated caregiver-infant interactions e.g. </a:t>
            </a:r>
            <a:r>
              <a:rPr lang="en-GB" sz="700" dirty="0" err="1">
                <a:solidFill>
                  <a:schemeClr val="tx1"/>
                </a:solidFill>
              </a:rPr>
              <a:t>Tronick</a:t>
            </a:r>
            <a:r>
              <a:rPr lang="en-GB" sz="700" dirty="0">
                <a:solidFill>
                  <a:schemeClr val="tx1"/>
                </a:solidFill>
              </a:rPr>
              <a:t> et al. used the still face experiment to show that babies would attempt to draw the mother back into dialogue and become distressed when they were unable to do so and </a:t>
            </a:r>
            <a:r>
              <a:rPr lang="en-GB" altLang="en-US" sz="700" dirty="0" err="1">
                <a:solidFill>
                  <a:schemeClr val="tx1"/>
                </a:solidFill>
              </a:rPr>
              <a:t>Meltzoff</a:t>
            </a:r>
            <a:r>
              <a:rPr lang="en-GB" altLang="en-US" sz="700" dirty="0">
                <a:solidFill>
                  <a:schemeClr val="tx1"/>
                </a:solidFill>
              </a:rPr>
              <a:t> and Moore observed the beginnings of interactional synchrony in infants as young as 2 weeks in a study based on imitation (they later showed it in 3 day old infants).</a:t>
            </a:r>
          </a:p>
          <a:p>
            <a:pPr algn="ctr"/>
            <a:endParaRPr lang="en-GB" altLang="en-US" sz="200" dirty="0">
              <a:solidFill>
                <a:schemeClr val="tx1"/>
              </a:solidFill>
            </a:endParaRPr>
          </a:p>
          <a:p>
            <a:pPr algn="ctr"/>
            <a:r>
              <a:rPr lang="en-GB" altLang="en-US" sz="700" dirty="0">
                <a:solidFill>
                  <a:schemeClr val="tx1"/>
                </a:solidFill>
              </a:rPr>
              <a:t>Observations of mother-infant interactions are generally well-controlled procedures, with both mother and infant being filmed, often from multiple angles. This ensures that very fine details of behaviour can be recorded and later analysed. Furthermore, babies don’t know or care that they are being observed so their behaviour does not change in response to controlled observation which is generally a problem for observational research. </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a:solidFill>
                  <a:schemeClr val="tx1"/>
                </a:solidFill>
              </a:rPr>
              <a:t>Children with secure attachments to their fathers go on to have better relationships with peers less problem behaviours and are more able to regulate their emotions. This illustrates the positive influence fathers can have on developmental outcomes.</a:t>
            </a:r>
            <a:br>
              <a:rPr lang="en-GB" sz="750">
                <a:solidFill>
                  <a:schemeClr val="tx1"/>
                </a:solidFill>
              </a:rPr>
            </a:br>
            <a:r>
              <a:rPr lang="en-GB" sz="750">
                <a:solidFill>
                  <a:schemeClr val="tx1"/>
                </a:solidFill>
              </a:rPr>
              <a:t>Children who grow up without fathers have often been seen to do less well at school and have higher levels of risk taking and aggression, especially in boys. This suggests that fathers can help prevent negative developmental outcomes. However, Pedersen points out that most studies have focused on female single mothers from poor socio-economic backgrounds so it may be social factors related to poverty that produce these outcomes, not the absence of fathers.</a:t>
            </a:r>
            <a:br>
              <a:rPr lang="en-GB" sz="750">
                <a:solidFill>
                  <a:schemeClr val="tx1"/>
                </a:solidFill>
              </a:rPr>
            </a:br>
            <a:r>
              <a:rPr lang="en-GB" sz="750">
                <a:solidFill>
                  <a:schemeClr val="tx1"/>
                </a:solidFill>
              </a:rPr>
              <a:t>Fathers are important not just for children, but mothers too. Supportive fathers provide mothers with much needed time away from childcare. This can help reduce stress in mothers, improve self-esteem and ultimately improve the quality of the mother's relationship with her children.</a:t>
            </a:r>
            <a:br>
              <a:rPr lang="en-GB" sz="750">
                <a:solidFill>
                  <a:schemeClr val="tx1"/>
                </a:solidFill>
              </a:rPr>
            </a:br>
            <a:r>
              <a:rPr lang="en-GB" sz="750">
                <a:solidFill>
                  <a:schemeClr val="tx1"/>
                </a:solidFill>
              </a:rPr>
              <a:t>When fathers spend more time with their children, the children develop more secure attachments which suggests the amount of interaction is the important factor. However, it may be that fathers with more sensitivity to their children's needs interact with them more.</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50" dirty="0">
                <a:solidFill>
                  <a:schemeClr val="tx1"/>
                </a:solidFill>
                <a:ea typeface="Times New Roman" panose="02020603050405020304" pitchFamily="18" charset="0"/>
                <a:cs typeface="Times New Roman" panose="02020603050405020304" pitchFamily="18" charset="0"/>
              </a:rPr>
              <a:t>The issue of intentionality has been raised from imitation studies with critics suggesting that children are not intentionally social. </a:t>
            </a:r>
            <a:r>
              <a:rPr lang="en-GB" sz="650" dirty="0">
                <a:solidFill>
                  <a:schemeClr val="tx1"/>
                </a:solidFill>
              </a:rPr>
              <a:t>For example, Jacobsen’s study showed that infants also react in a similar way to inanimate objects such as an approaching pen. This would lead us to conclude that imitation is not quite as influential a caregiver-infant interaction as </a:t>
            </a:r>
            <a:r>
              <a:rPr lang="en-GB" sz="650" dirty="0" err="1">
                <a:solidFill>
                  <a:schemeClr val="tx1"/>
                </a:solidFill>
              </a:rPr>
              <a:t>Meltzoff</a:t>
            </a:r>
            <a:r>
              <a:rPr lang="en-GB" sz="650" dirty="0">
                <a:solidFill>
                  <a:schemeClr val="tx1"/>
                </a:solidFill>
              </a:rPr>
              <a:t> and Moore proposed. This latter study is also not without contradictory evidence, however, with </a:t>
            </a:r>
            <a:r>
              <a:rPr lang="en-GB" sz="650" dirty="0" err="1">
                <a:solidFill>
                  <a:schemeClr val="tx1"/>
                </a:solidFill>
              </a:rPr>
              <a:t>Abravanel</a:t>
            </a:r>
            <a:r>
              <a:rPr lang="en-GB" sz="650" dirty="0">
                <a:solidFill>
                  <a:schemeClr val="tx1"/>
                </a:solidFill>
              </a:rPr>
              <a:t> and DeYoung finding that infants would imitate tongue pulling and mouth opening in human models but not when the expressions were simulated using objects. This suggests that imitation of human adults does take place and that children are more likely to form an attachment with a human than an inanimate object. Once again, this illustrates not only the role of caregiver-infant interactions but the complexity of investigating these within empirical research.</a:t>
            </a:r>
          </a:p>
          <a:p>
            <a:pPr algn="ctr"/>
            <a:endParaRPr lang="en-GB" sz="300" b="1" dirty="0">
              <a:solidFill>
                <a:schemeClr val="tx1"/>
              </a:solidFill>
              <a:sym typeface="Wingdings" panose="05000000000000000000" pitchFamily="2" charset="2"/>
            </a:endParaRPr>
          </a:p>
          <a:p>
            <a:pPr algn="ctr"/>
            <a:r>
              <a:rPr lang="en-GB" sz="650" dirty="0">
                <a:solidFill>
                  <a:schemeClr val="tx1"/>
                </a:solidFill>
                <a:sym typeface="Wingdings" panose="05000000000000000000" pitchFamily="2" charset="2"/>
              </a:rPr>
              <a:t>Observations don’t tell us the purpose of synchrony and reciprocity. For example, Feldman points out that synchrony and reciprocity simply describe behaviours that occur at the same time. These can be reliably observed, but it doesn’t tell us the purpose of these caregiver-infant interactions. Further research into this area may be needed to explain the purpose of these interactions.</a:t>
            </a:r>
          </a:p>
          <a:p>
            <a:pPr algn="ctr"/>
            <a:endParaRPr lang="en-GB" altLang="en-US" sz="300" dirty="0">
              <a:solidFill>
                <a:schemeClr val="tx1"/>
              </a:solidFill>
            </a:endParaRPr>
          </a:p>
          <a:p>
            <a:pPr algn="ctr"/>
            <a:r>
              <a:rPr lang="en-GB" altLang="en-US" sz="650" dirty="0">
                <a:solidFill>
                  <a:schemeClr val="tx1"/>
                </a:solidFill>
              </a:rPr>
              <a:t>Many studies involving observation of interactions between mothers and infants have shown the same patterns of interaction. However, what is being observed is merely hand movements or changes in expression. It is extremely difficult to be certain, based on these observations, what is taking place from the infant’s perspective. This means that we cannot really know for certain that behaviours seen in mother-infant interaction have a special meaning.</a:t>
            </a:r>
          </a:p>
          <a:p>
            <a:pPr algn="ctr"/>
            <a:endParaRPr lang="en-GB" sz="300" b="1" dirty="0">
              <a:solidFill>
                <a:schemeClr val="tx1"/>
              </a:solidFill>
              <a:sym typeface="Wingdings" panose="05000000000000000000" pitchFamily="2" charset="2"/>
            </a:endParaRPr>
          </a:p>
          <a:p>
            <a:pPr algn="ctr"/>
            <a:r>
              <a:rPr lang="en-GB" sz="650" dirty="0">
                <a:solidFill>
                  <a:schemeClr val="tx1"/>
                </a:solidFill>
                <a:sym typeface="Wingdings" panose="05000000000000000000" pitchFamily="2" charset="2"/>
              </a:rPr>
              <a:t>A problem with interactional synchrony as an explanation of caregiver-infant interactions is that it is not found in all cultures. Le Vine et al reported that Kenyan mothers have little physical interactions or physical contact with their infants, but such infants do have a high proportion of secure attachments. Therefore, the research may be ethnocentric and ignores how attachments may be formed within other cultures.</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Research into the role of fathers in attachment is confusing because different researchers are interested in different research questions. On the one hand, some psychologists are interested in understanding the role fathers have as secondary attachment figures whereas others are more concerned with the father as primary attachment figure. The former have tended to see fathers behaving differently from mothers and having a distinct role. The latter have tended to find that fathers can take on a 'maternal' role. This is a problem as psychologists cannot easily answer what the role of the father is.</a:t>
            </a:r>
            <a:br>
              <a:rPr lang="en-GB" sz="800" dirty="0">
                <a:solidFill>
                  <a:schemeClr val="tx1"/>
                </a:solidFill>
              </a:rPr>
            </a:br>
            <a:r>
              <a:rPr lang="en-GB" sz="800" dirty="0">
                <a:solidFill>
                  <a:schemeClr val="tx1"/>
                </a:solidFill>
              </a:rPr>
              <a:t>The study by Grossman found that fathers as secondary attachment figures had an important role in their children's development. However, other studies have found that children growing up in single or same-sex parent families do not develop any differently from those in two-parent heterosexual families. This would seem to suggest that the father's role as a secondary attachment figure is not important.</a:t>
            </a:r>
            <a:br>
              <a:rPr lang="en-GB" sz="800" dirty="0">
                <a:solidFill>
                  <a:schemeClr val="tx1"/>
                </a:solidFill>
              </a:rPr>
            </a:br>
            <a:r>
              <a:rPr lang="en-GB" sz="800" dirty="0">
                <a:solidFill>
                  <a:schemeClr val="tx1"/>
                </a:solidFill>
              </a:rPr>
              <a:t>The fact that fathers tend not to become the primary attachment figure could simply be the result of traditional gender roles, in which women are expected to be more caring and nurturing than men. Therefore, fathers simply do not feel they should act like that. On the other hand, it could be that female hormones such as oestrogen create higher levels of nurturing and therefore women are biologically pre-disposed to be the primary attachment figure.</a:t>
            </a:r>
          </a:p>
        </p:txBody>
      </p:sp>
    </p:spTree>
    <p:extLst>
      <p:ext uri="{BB962C8B-B14F-4D97-AF65-F5344CB8AC3E}">
        <p14:creationId xmlns:p14="http://schemas.microsoft.com/office/powerpoint/2010/main" val="312970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SCAHFFER</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LORENZ</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HARLOW</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00" dirty="0" err="1">
                <a:solidFill>
                  <a:schemeClr val="tx1"/>
                </a:solidFill>
              </a:rPr>
              <a:t>Schahffer</a:t>
            </a:r>
            <a:r>
              <a:rPr lang="en-GB" sz="600" dirty="0">
                <a:solidFill>
                  <a:schemeClr val="tx1"/>
                </a:solidFill>
              </a:rPr>
              <a:t> and Emerson investigated the formation of early attachments in children using their Scottish infant study. This found that the mother was the primary attachment for the majority of children but that by the age of 18 months, children have developed 5 attachments.</a:t>
            </a:r>
          </a:p>
          <a:p>
            <a:pPr algn="ctr"/>
            <a:endParaRPr lang="en-GB" sz="600" dirty="0">
              <a:solidFill>
                <a:schemeClr val="tx1"/>
              </a:solidFill>
            </a:endParaRPr>
          </a:p>
          <a:p>
            <a:pPr algn="ctr"/>
            <a:r>
              <a:rPr lang="en-GB" sz="600" dirty="0">
                <a:solidFill>
                  <a:schemeClr val="tx1"/>
                </a:solidFill>
              </a:rPr>
              <a:t>According to Schaffer, attachments develop in four stages:</a:t>
            </a:r>
          </a:p>
          <a:p>
            <a:pPr algn="ctr"/>
            <a:r>
              <a:rPr lang="en-GB" sz="600" dirty="0">
                <a:solidFill>
                  <a:schemeClr val="tx1"/>
                </a:solidFill>
              </a:rPr>
              <a:t>Stage 1: asocial stage (first few weeks) - The baby’s behaviour towards humans and non-human objects is quite similar. Babies show some preference for familiar adults and prefer being in the presence of other humans generally.</a:t>
            </a:r>
          </a:p>
          <a:p>
            <a:pPr algn="ctr"/>
            <a:r>
              <a:rPr lang="en-GB" sz="600" dirty="0">
                <a:solidFill>
                  <a:schemeClr val="tx1"/>
                </a:solidFill>
              </a:rPr>
              <a:t>Stage 2: indiscriminate attachment (from 2-7 months) - Babies display more observable social behaviour and have a preference for people (especially familiar adults) over inanimate objects. Infants accept cuddles and comfort from any adult and show no signs of separation anxiety or stranger anxiety. Their attachment is no different towards any one person.</a:t>
            </a:r>
          </a:p>
          <a:p>
            <a:pPr algn="ctr"/>
            <a:r>
              <a:rPr lang="en-GB" sz="600" dirty="0">
                <a:solidFill>
                  <a:schemeClr val="tx1"/>
                </a:solidFill>
              </a:rPr>
              <a:t>Stage 3: specific attachment (from 7 months) - Infants begin to display stranger anxiety and separation anxiety from one particular adult (65% cases, the biological mother). Children will form a specific attachment to a primary caregiver (the person who offers the most interaction and sensitive responsiveness)</a:t>
            </a:r>
          </a:p>
          <a:p>
            <a:pPr algn="ctr"/>
            <a:r>
              <a:rPr lang="en-GB" sz="600" dirty="0">
                <a:solidFill>
                  <a:schemeClr val="tx1"/>
                </a:solidFill>
              </a:rPr>
              <a:t>Stage 4: multiple attachments - Children begin to form multiple attachments with adults with whom they regularly spend time. The relationships here are secondary attachments. 29% form secondary attachments within 1 month of forming a primary (specific) attachment. By the age of 1 year, the majority of infants had developed multiple attachments and by 18 months there were generally 5 attachments.</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Since babies were observed in their own homes (natural observation), we can assume that the study is high in ecological validity. In addition, in most cases, the observations were completed by the mothers and reported to researchers later which means that the children were unlikely to be affected by the observer. This helps to increase external validity.</a:t>
            </a:r>
          </a:p>
          <a:p>
            <a:pPr algn="ctr"/>
            <a:endParaRPr lang="en-GB" sz="900" dirty="0">
              <a:solidFill>
                <a:schemeClr val="tx1"/>
              </a:solidFill>
            </a:endParaRPr>
          </a:p>
          <a:p>
            <a:pPr algn="ctr"/>
            <a:r>
              <a:rPr lang="en-GB" sz="900" dirty="0">
                <a:solidFill>
                  <a:schemeClr val="tx1"/>
                </a:solidFill>
              </a:rPr>
              <a:t>The fact that the study was longitudinal means that it shows development over time. This also had higher internal validity as it avoided the individual differences that would have occurred from using children of different age groups.</a:t>
            </a:r>
          </a:p>
          <a:p>
            <a:pPr algn="ctr"/>
            <a:endParaRPr lang="en-GB" sz="900" dirty="0">
              <a:solidFill>
                <a:schemeClr val="tx1"/>
              </a:solidFill>
            </a:endParaRPr>
          </a:p>
          <a:p>
            <a:pPr algn="ctr"/>
            <a:r>
              <a:rPr lang="en-GB" sz="900" dirty="0">
                <a:solidFill>
                  <a:schemeClr val="tx1"/>
                </a:solidFill>
              </a:rPr>
              <a:t>Schaffer and Emerson used qualitative methods (interviews, observations and diaries) so the data is therefore rich in detail.</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The accuracy of the data collection methods by parents who were keeping daily diaries whilst at home (and potentially very busy) could be questioned, lowering the validity of the conclusions. In particular, the use of interviews and diary accounts could also be subjective and prone to social desirability. For example, the mothers in the study may have lied or exaggerated their responses in order to appear better parents or even to provide the researchers with the results that they believed they wanted.</a:t>
            </a:r>
          </a:p>
          <a:p>
            <a:pPr algn="ctr"/>
            <a:endParaRPr lang="en-GB" sz="400" dirty="0">
              <a:solidFill>
                <a:schemeClr val="tx1"/>
              </a:solidFill>
            </a:endParaRPr>
          </a:p>
          <a:p>
            <a:pPr algn="ctr"/>
            <a:r>
              <a:rPr lang="en-GB" sz="600" dirty="0">
                <a:solidFill>
                  <a:schemeClr val="tx1"/>
                </a:solidFill>
              </a:rPr>
              <a:t>The sample can be criticised on many levels e.g. it is a small sample size (only 60) and is also culturally biased. The fact that it is based in Scotland means that it has low population validity. In addition, child rearing practices change from one generation to the next so the fact that it was completed over 50 years ago means that the results may not generalise to other cultures (e.g. collectivist cultures) or time periods.</a:t>
            </a:r>
          </a:p>
          <a:p>
            <a:pPr algn="ctr"/>
            <a:endParaRPr lang="en-GB" sz="400" dirty="0">
              <a:solidFill>
                <a:schemeClr val="tx1"/>
              </a:solidFill>
            </a:endParaRPr>
          </a:p>
          <a:p>
            <a:pPr algn="ctr"/>
            <a:r>
              <a:rPr lang="en-GB" sz="600" dirty="0">
                <a:solidFill>
                  <a:schemeClr val="tx1"/>
                </a:solidFill>
              </a:rPr>
              <a:t>Some have argued that Schaffer and Emerson’s use of stranger anxiety and separation anxiety alone shows very limited behavioural measures of attachment.</a:t>
            </a:r>
          </a:p>
          <a:p>
            <a:pPr algn="ctr"/>
            <a:endParaRPr lang="en-GB" sz="400" dirty="0">
              <a:solidFill>
                <a:schemeClr val="tx1"/>
              </a:solidFill>
            </a:endParaRPr>
          </a:p>
          <a:p>
            <a:pPr algn="ctr"/>
            <a:r>
              <a:rPr lang="en-GB" sz="600" dirty="0">
                <a:solidFill>
                  <a:schemeClr val="tx1"/>
                </a:solidFill>
              </a:rPr>
              <a:t>The problem of gender bias exists. This is because the mother is assumed to be the primary attachment figure and therefore, the researchers may have entered into the observations with pre-conceived ideas regarding expectations.</a:t>
            </a:r>
          </a:p>
          <a:p>
            <a:pPr algn="ctr"/>
            <a:endParaRPr lang="en-GB" sz="400" dirty="0">
              <a:solidFill>
                <a:schemeClr val="tx1"/>
              </a:solidFill>
            </a:endParaRPr>
          </a:p>
          <a:p>
            <a:pPr algn="ctr"/>
            <a:r>
              <a:rPr lang="en-GB" sz="600" dirty="0">
                <a:solidFill>
                  <a:schemeClr val="tx1"/>
                </a:solidFill>
              </a:rPr>
              <a:t>It is very difficult to investigate the asocial stage because babies show limited observable behaviours at this point (they have poor coordination and are generally pretty immobile).</a:t>
            </a:r>
          </a:p>
          <a:p>
            <a:pPr algn="ctr"/>
            <a:endParaRPr lang="en-GB" sz="400" dirty="0">
              <a:solidFill>
                <a:schemeClr val="tx1"/>
              </a:solidFill>
            </a:endParaRPr>
          </a:p>
          <a:p>
            <a:pPr algn="ctr"/>
            <a:r>
              <a:rPr lang="en-GB" sz="600" dirty="0">
                <a:solidFill>
                  <a:schemeClr val="tx1"/>
                </a:solidFill>
              </a:rPr>
              <a:t>There is conflicting evidence as to when multiple attachments develop. Bowlby suggested that they only develop after the primary attachment has developed whilst van </a:t>
            </a:r>
            <a:r>
              <a:rPr lang="en-GB" sz="600" dirty="0" err="1">
                <a:solidFill>
                  <a:schemeClr val="tx1"/>
                </a:solidFill>
              </a:rPr>
              <a:t>Ijzendoorn</a:t>
            </a:r>
            <a:r>
              <a:rPr lang="en-GB" sz="600" dirty="0">
                <a:solidFill>
                  <a:schemeClr val="tx1"/>
                </a:solidFill>
              </a:rPr>
              <a:t> found that they develop from the outset in collectivist societies where families work together jointly in everything.</a:t>
            </a:r>
          </a:p>
          <a:p>
            <a:pPr algn="ctr"/>
            <a:endParaRPr lang="en-GB" sz="400" dirty="0">
              <a:solidFill>
                <a:schemeClr val="tx1"/>
              </a:solidFill>
            </a:endParaRPr>
          </a:p>
          <a:p>
            <a:pPr algn="ctr"/>
            <a:r>
              <a:rPr lang="en-GB" sz="600" dirty="0">
                <a:solidFill>
                  <a:schemeClr val="tx1"/>
                </a:solidFill>
              </a:rPr>
              <a:t>Separation anxiety does not necessarily mean an attachment has been formed as children also show distress when a playmate leaves. Given that Schaffer’s stages are based on this.</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50" dirty="0">
                <a:solidFill>
                  <a:schemeClr val="tx1"/>
                </a:solidFill>
              </a:rPr>
              <a:t>Lorenz completed research into imprinting. He was interested in how young animals attach to their mothers, and how this gave them an increased chance of survival. He carried out an experiment with greylag geese to investigate imprinting (where bird species that are mobile from birth attach to and follow the first moving object they see). He set two experimental conditions. </a:t>
            </a:r>
          </a:p>
          <a:p>
            <a:pPr algn="ctr"/>
            <a:r>
              <a:rPr lang="en-GB" sz="750" dirty="0">
                <a:solidFill>
                  <a:schemeClr val="tx1"/>
                </a:solidFill>
              </a:rPr>
              <a:t>Condition 1:  Lorenz was the first moving object seen by the goose chicks after they hatched in an incubator</a:t>
            </a:r>
          </a:p>
          <a:p>
            <a:pPr algn="ctr"/>
            <a:r>
              <a:rPr lang="en-GB" sz="750" dirty="0">
                <a:solidFill>
                  <a:schemeClr val="tx1"/>
                </a:solidFill>
              </a:rPr>
              <a:t>Condition 2: The mother goose was the first moving object seen by the chicks after they hatched in their natural environment</a:t>
            </a:r>
          </a:p>
          <a:p>
            <a:pPr algn="ctr"/>
            <a:r>
              <a:rPr lang="en-GB" sz="750" dirty="0">
                <a:solidFill>
                  <a:schemeClr val="tx1"/>
                </a:solidFill>
              </a:rPr>
              <a:t>Lorenz found that the chicks who saw him before anything else, followed him as if he was their mother. When they were adults, they performed mating displays to him, and ignored other geese. The chicks who saw their mother first, followed her when young, and performed mating rituals to other geese in adult life (sexual imprinting). Lorenz also found that goose chicks seemed to have a critical period of just a few hours in which to imprint (form an attachment). If they didn’t imprint within this time, they would not attach themselves to a mother figure.</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700" dirty="0">
                <a:solidFill>
                  <a:schemeClr val="tx1"/>
                </a:solidFill>
              </a:rPr>
              <a:t>Harlow studied the behaviour of infant monkeys separated from their mothers at birth. There were two surrogate “mother” monkeys in the cage:</a:t>
            </a:r>
          </a:p>
          <a:p>
            <a:pPr algn="ctr"/>
            <a:r>
              <a:rPr lang="en-GB" sz="700" dirty="0">
                <a:solidFill>
                  <a:schemeClr val="tx1"/>
                </a:solidFill>
              </a:rPr>
              <a:t>A wire mother with a feeding bottle attached </a:t>
            </a:r>
          </a:p>
          <a:p>
            <a:pPr algn="ctr"/>
            <a:r>
              <a:rPr lang="en-GB" sz="700" dirty="0">
                <a:solidFill>
                  <a:schemeClr val="tx1"/>
                </a:solidFill>
              </a:rPr>
              <a:t>A wire mother covered with cloth</a:t>
            </a:r>
          </a:p>
          <a:p>
            <a:pPr algn="ctr"/>
            <a:r>
              <a:rPr lang="en-GB" sz="700" dirty="0">
                <a:solidFill>
                  <a:schemeClr val="tx1"/>
                </a:solidFill>
              </a:rPr>
              <a:t>A total of 16 rhesus monkeys were reared with these mothers and the time spent with each mother was measured.</a:t>
            </a:r>
          </a:p>
          <a:p>
            <a:pPr algn="ctr"/>
            <a:r>
              <a:rPr lang="en-GB" sz="700" dirty="0">
                <a:solidFill>
                  <a:schemeClr val="tx1"/>
                </a:solidFill>
              </a:rPr>
              <a:t>The monkeys were also put in high-anxiety conditions using mechanical robotic equipment to scare them and see which mother they sought comfort from. </a:t>
            </a:r>
          </a:p>
          <a:p>
            <a:pPr algn="ctr"/>
            <a:r>
              <a:rPr lang="en-GB" sz="700" dirty="0">
                <a:solidFill>
                  <a:schemeClr val="tx1"/>
                </a:solidFill>
              </a:rPr>
              <a:t>The results showed that the baby monkeys spent more time on the cloth mother despite the wire monkey providing food. This suggests that contact comfort is more important for the development of an attachment than food.</a:t>
            </a:r>
          </a:p>
          <a:p>
            <a:pPr algn="ctr"/>
            <a:r>
              <a:rPr lang="en-GB" sz="700" dirty="0">
                <a:solidFill>
                  <a:schemeClr val="tx1"/>
                </a:solidFill>
              </a:rPr>
              <a:t>The monkeys were later released into a cage with other monkeys and it was concluded that maternal deprivation can cause aggressive behaviour, poor sociability, lack of mating. When they became mothers themselves, they neglected and attacked their own offspring, even killing them in some cases.</a:t>
            </a:r>
          </a:p>
          <a:p>
            <a:pPr algn="ctr"/>
            <a:r>
              <a:rPr lang="en-GB" sz="700" dirty="0">
                <a:solidFill>
                  <a:schemeClr val="tx1"/>
                </a:solidFill>
              </a:rPr>
              <a:t>Harlow suggested that there was a critical period of 90 days for an attachment to form, after which, attachment was impossible and the damage irreversible.</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In a case study, Lorenz described a peacock that had been reared in the reptile house of a zoo where the first moving thing they saw from birth were giant tortoises. The peacock displayed courtship behaviours towards giant tortoises. This showed that they had undergone sexual imprinting.</a:t>
            </a:r>
          </a:p>
          <a:p>
            <a:pPr algn="ctr"/>
            <a:endParaRPr lang="en-GB" sz="1100" dirty="0">
              <a:solidFill>
                <a:schemeClr val="tx1"/>
              </a:solidFill>
            </a:endParaRPr>
          </a:p>
          <a:p>
            <a:pPr algn="ctr"/>
            <a:r>
              <a:rPr lang="en-GB" sz="1100" dirty="0">
                <a:solidFill>
                  <a:schemeClr val="tx1"/>
                </a:solidFill>
              </a:rPr>
              <a:t>Lorenz’s research helped to lay the foundations of Bowlby’s </a:t>
            </a:r>
            <a:r>
              <a:rPr lang="en-GB" sz="1100" dirty="0" err="1">
                <a:solidFill>
                  <a:schemeClr val="tx1"/>
                </a:solidFill>
              </a:rPr>
              <a:t>monotropic</a:t>
            </a:r>
            <a:r>
              <a:rPr lang="en-GB" sz="1100" dirty="0">
                <a:solidFill>
                  <a:schemeClr val="tx1"/>
                </a:solidFill>
              </a:rPr>
              <a:t> theory in which he considered the evolutionary basis of attachments and the concept of a critical period.</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100" dirty="0">
                <a:solidFill>
                  <a:schemeClr val="tx1"/>
                </a:solidFill>
              </a:rPr>
              <a:t>Harlow’s research has a lot of theoretical value in that it disproved learning theories of attachments and instead provided support for the importance of early relationships upon later adult behaviours. This then provided a basis for Bowlby’s later </a:t>
            </a:r>
            <a:r>
              <a:rPr lang="en-GB" sz="1100" dirty="0" err="1">
                <a:solidFill>
                  <a:schemeClr val="tx1"/>
                </a:solidFill>
              </a:rPr>
              <a:t>monotropic</a:t>
            </a:r>
            <a:r>
              <a:rPr lang="en-GB" sz="1100" dirty="0">
                <a:solidFill>
                  <a:schemeClr val="tx1"/>
                </a:solidFill>
              </a:rPr>
              <a:t> and maternal deprivation theories.</a:t>
            </a:r>
          </a:p>
          <a:p>
            <a:pPr lvl="0" algn="ctr"/>
            <a:endParaRPr lang="en-GB" sz="1100" dirty="0">
              <a:solidFill>
                <a:schemeClr val="tx1"/>
              </a:solidFill>
            </a:endParaRPr>
          </a:p>
          <a:p>
            <a:pPr lvl="0" algn="ctr"/>
            <a:r>
              <a:rPr lang="en-GB" sz="1100" dirty="0">
                <a:solidFill>
                  <a:schemeClr val="tx1"/>
                </a:solidFill>
              </a:rPr>
              <a:t>There is practical application of Harlow’s work e.g. social workers better understand the risk factors associated with child neglect and abuse so they intervene to prevent it. It also helps with captive monkeys, monkeys raised in zoos and in breeding programmes in the wild.</a:t>
            </a: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dirty="0">
                <a:solidFill>
                  <a:schemeClr val="tx1"/>
                </a:solidFill>
              </a:rPr>
              <a:t>There is the problem of generalisability given that humans are different with more emotional attachment in humans than birds. Humans may be able to form attachments at any point.</a:t>
            </a:r>
          </a:p>
          <a:p>
            <a:pPr algn="ctr"/>
            <a:endParaRPr lang="en-GB" sz="1100" dirty="0">
              <a:solidFill>
                <a:schemeClr val="tx1"/>
              </a:solidFill>
            </a:endParaRPr>
          </a:p>
          <a:p>
            <a:pPr algn="ctr"/>
            <a:r>
              <a:rPr lang="en-GB" sz="1100" dirty="0">
                <a:solidFill>
                  <a:schemeClr val="tx1"/>
                </a:solidFill>
              </a:rPr>
              <a:t>Other researchers have questioned the results e.g. </a:t>
            </a:r>
            <a:r>
              <a:rPr lang="en-GB" sz="1100" dirty="0" err="1">
                <a:solidFill>
                  <a:schemeClr val="tx1"/>
                </a:solidFill>
              </a:rPr>
              <a:t>Guiton</a:t>
            </a:r>
            <a:r>
              <a:rPr lang="en-GB" sz="1100" dirty="0">
                <a:solidFill>
                  <a:schemeClr val="tx1"/>
                </a:solidFill>
              </a:rPr>
              <a:t> et al. found that chickens imprinted on yellow washing up gloves would try to mate with them as adults but with experience, learned to mate with other chickens. This suggests that imprinting is not as permanent as Lorenz believed.</a:t>
            </a: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1100" dirty="0">
                <a:solidFill>
                  <a:schemeClr val="tx1"/>
                </a:solidFill>
              </a:rPr>
              <a:t>Ethical issues have been raises as it caused considerable (and long-term) distress for the infant monkeys. Considering that they are similar enough to humans for generalisation, the level of suffering would have been quite human-like. Some have, however, pointed to the fact that the additional knowledge gained was sufficient to justify the effects.</a:t>
            </a:r>
          </a:p>
          <a:p>
            <a:pPr algn="ctr"/>
            <a:endParaRPr lang="en-GB" sz="1100" dirty="0">
              <a:solidFill>
                <a:schemeClr val="tx1"/>
              </a:solidFill>
            </a:endParaRPr>
          </a:p>
          <a:p>
            <a:pPr algn="ctr"/>
            <a:r>
              <a:rPr lang="en-GB" sz="1100" dirty="0">
                <a:solidFill>
                  <a:schemeClr val="tx1"/>
                </a:solidFill>
              </a:rPr>
              <a:t>Overall, there is disagreement about the extent to which we can generalise the results from non-human primates to humans as humans are cognitively more complex and social beings than monkeys.</a:t>
            </a:r>
          </a:p>
        </p:txBody>
      </p:sp>
    </p:spTree>
    <p:extLst>
      <p:ext uri="{BB962C8B-B14F-4D97-AF65-F5344CB8AC3E}">
        <p14:creationId xmlns:p14="http://schemas.microsoft.com/office/powerpoint/2010/main" val="31996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756" y="103032"/>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LEARNING THEORY EXPLANATIONS FOR ATTACHMENTS</a:t>
            </a:r>
          </a:p>
        </p:txBody>
      </p:sp>
      <p:sp>
        <p:nvSpPr>
          <p:cNvPr id="14" name="Rectangle 13"/>
          <p:cNvSpPr/>
          <p:nvPr/>
        </p:nvSpPr>
        <p:spPr>
          <a:xfrm>
            <a:off x="4196365"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BOWLBY’S MONOTROPIC THEORY</a:t>
            </a:r>
          </a:p>
        </p:txBody>
      </p:sp>
      <p:sp>
        <p:nvSpPr>
          <p:cNvPr id="15" name="Rectangle 14"/>
          <p:cNvSpPr/>
          <p:nvPr/>
        </p:nvSpPr>
        <p:spPr>
          <a:xfrm>
            <a:off x="8366976" y="103031"/>
            <a:ext cx="3786389" cy="463640"/>
          </a:xfrm>
          <a:prstGeom prst="rect">
            <a:avLst/>
          </a:prstGeom>
          <a:solidFill>
            <a:srgbClr val="00B0F0">
              <a:alpha val="25098"/>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a:solidFill>
                  <a:schemeClr val="tx1"/>
                </a:solidFill>
              </a:rPr>
              <a:t>AINSWORTH’S STRANGE SITUATION</a:t>
            </a:r>
          </a:p>
        </p:txBody>
      </p:sp>
      <p:sp>
        <p:nvSpPr>
          <p:cNvPr id="16" name="Rectangle 15"/>
          <p:cNvSpPr/>
          <p:nvPr/>
        </p:nvSpPr>
        <p:spPr>
          <a:xfrm>
            <a:off x="25757" y="566672"/>
            <a:ext cx="3786389" cy="1803038"/>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750" dirty="0">
                <a:solidFill>
                  <a:schemeClr val="tx1"/>
                </a:solidFill>
              </a:rPr>
              <a:t>There are three theories associated with learning theory explanations for attachments:</a:t>
            </a:r>
          </a:p>
          <a:p>
            <a:pPr algn="ctr"/>
            <a:r>
              <a:rPr lang="en-GB" sz="750" dirty="0">
                <a:solidFill>
                  <a:schemeClr val="tx1"/>
                </a:solidFill>
              </a:rPr>
              <a:t>Classical conditioning - Food is an unconditional stimulus that provides us with pleasure (an unconditional response) whilst the caregiver is a neutral stimulus. Over time, we learn to associate an attachment figure (NS) with food (UCS). The attachment figure is now a conditioned stimulus that provides the conditioned response of pleasure (love).</a:t>
            </a:r>
          </a:p>
          <a:p>
            <a:pPr algn="ctr"/>
            <a:r>
              <a:rPr lang="en-GB" sz="750" dirty="0">
                <a:solidFill>
                  <a:schemeClr val="tx1"/>
                </a:solidFill>
              </a:rPr>
              <a:t>Operant conditioning - Babies cry for comfort in order to receive a response from the caregiver. Providing the caregiver provides the correct response, the baby receives positive reinforcement. The baby will then direct crying for comfort towards the caregiver who responds with comforting “social suppressor” behaviour. The reinforcement is a two-way process as the caregiver also receives negative reinforcement in that the baby stops crying once comfort is provided. This strengthens the attachment</a:t>
            </a:r>
          </a:p>
          <a:p>
            <a:pPr algn="ctr"/>
            <a:r>
              <a:rPr lang="en-GB" sz="750" dirty="0">
                <a:solidFill>
                  <a:schemeClr val="tx1"/>
                </a:solidFill>
              </a:rPr>
              <a:t>Drive theory - Hunger is a primary drive – it’s an innate, biological motivator. We are motivated to eat in order to reduce the hunger drive. As caregivers provide food, the primary drive of hunger becomes generalised to them. Attachment is therefore a secondary drive learned by an association between the caregiver and the satisfaction of a primary drive.</a:t>
            </a:r>
          </a:p>
        </p:txBody>
      </p:sp>
      <p:sp>
        <p:nvSpPr>
          <p:cNvPr id="17" name="Rectangle 16"/>
          <p:cNvSpPr/>
          <p:nvPr/>
        </p:nvSpPr>
        <p:spPr>
          <a:xfrm>
            <a:off x="25757" y="2369710"/>
            <a:ext cx="3786389" cy="2009108"/>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The theory has high face validity in that it makes sense that those who provide food will also form the strongest attachments.</a:t>
            </a:r>
          </a:p>
          <a:p>
            <a:pPr algn="ctr"/>
            <a:endParaRPr lang="en-GB" sz="400" dirty="0">
              <a:solidFill>
                <a:schemeClr val="tx1"/>
              </a:solidFill>
            </a:endParaRPr>
          </a:p>
          <a:p>
            <a:pPr algn="ctr"/>
            <a:r>
              <a:rPr lang="en-GB" sz="1000" dirty="0">
                <a:solidFill>
                  <a:schemeClr val="tx1"/>
                </a:solidFill>
              </a:rPr>
              <a:t>Whilst it may not be feeding that develops the attachment, parts of the theory could still be correct e.g. it is still credible that association (classical conditioning) between the primary caregiver and the provision of comfort and social interaction is part of what builds the attachment.</a:t>
            </a:r>
          </a:p>
          <a:p>
            <a:pPr algn="ctr"/>
            <a:endParaRPr lang="en-GB" sz="500" dirty="0">
              <a:solidFill>
                <a:schemeClr val="tx1"/>
              </a:solidFill>
            </a:endParaRPr>
          </a:p>
          <a:p>
            <a:pPr algn="ctr"/>
            <a:r>
              <a:rPr lang="en-GB" sz="1000" dirty="0">
                <a:solidFill>
                  <a:schemeClr val="tx1"/>
                </a:solidFill>
              </a:rPr>
              <a:t>It could be that newer forms of learning theory such as social learning theory provide an explanation for attachment development e.g. modelling attachment behaviours (e.g. hugging other family members) and rewarding them when they display attachment behaviour (e.g. that’s a lovely smile)</a:t>
            </a:r>
          </a:p>
        </p:txBody>
      </p:sp>
      <p:sp>
        <p:nvSpPr>
          <p:cNvPr id="18" name="Rectangle 17"/>
          <p:cNvSpPr/>
          <p:nvPr/>
        </p:nvSpPr>
        <p:spPr>
          <a:xfrm>
            <a:off x="25757" y="4378818"/>
            <a:ext cx="3786389" cy="2399764"/>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solidFill>
                  <a:schemeClr val="tx1"/>
                </a:solidFill>
              </a:rPr>
              <a:t>Animal studies have shown that food is not necessarily required for the formation of an attachment. For example, Lorenz showed that imprinting occurs before feeding and is maintained regardless of who feeds them whilst Harlow found that rhesus monkeys would form attachments based on contact comfort rather than on the person providing the food.</a:t>
            </a:r>
          </a:p>
          <a:p>
            <a:pPr algn="ctr"/>
            <a:endParaRPr lang="en-GB" sz="1050" dirty="0">
              <a:solidFill>
                <a:schemeClr val="tx1"/>
              </a:solidFill>
            </a:endParaRPr>
          </a:p>
          <a:p>
            <a:pPr algn="ctr"/>
            <a:r>
              <a:rPr lang="en-GB" sz="1050" dirty="0">
                <a:solidFill>
                  <a:schemeClr val="tx1"/>
                </a:solidFill>
              </a:rPr>
              <a:t>Schaffer and Emerson showed that children tended to form a primary attachment with the biological mother even though it may have been other carers who provide most of the feeding.</a:t>
            </a:r>
          </a:p>
          <a:p>
            <a:pPr algn="ctr"/>
            <a:endParaRPr lang="en-GB" sz="1050" dirty="0">
              <a:solidFill>
                <a:schemeClr val="tx1"/>
              </a:solidFill>
            </a:endParaRPr>
          </a:p>
          <a:p>
            <a:pPr algn="ctr"/>
            <a:r>
              <a:rPr lang="en-GB" sz="1050" dirty="0">
                <a:solidFill>
                  <a:schemeClr val="tx1"/>
                </a:solidFill>
              </a:rPr>
              <a:t>Early caregiver-infant interactions have been shown to be important in the formation of attachments. In fact, it appears to be those who show sensitive responsiveness to the child that have he strongest attachments, not those providing food.</a:t>
            </a:r>
          </a:p>
        </p:txBody>
      </p:sp>
      <p:sp>
        <p:nvSpPr>
          <p:cNvPr id="19" name="Rectangle 18"/>
          <p:cNvSpPr/>
          <p:nvPr/>
        </p:nvSpPr>
        <p:spPr>
          <a:xfrm>
            <a:off x="419636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a:solidFill>
                  <a:schemeClr val="tx1"/>
                </a:solidFill>
              </a:rPr>
              <a:t>Bowlby developed an evolutionary explanation of attachment that argued that attachments were innate and based upon survival. </a:t>
            </a:r>
            <a:r>
              <a:rPr lang="en-GB" sz="800" dirty="0" err="1">
                <a:solidFill>
                  <a:schemeClr val="tx1"/>
                </a:solidFill>
              </a:rPr>
              <a:t>Monotropic</a:t>
            </a:r>
            <a:r>
              <a:rPr lang="en-GB" sz="800" dirty="0">
                <a:solidFill>
                  <a:schemeClr val="tx1"/>
                </a:solidFill>
              </a:rPr>
              <a:t> theory sees the child developing an attachment to one particular caregiver who was more important than others. Bowlby argued that this was the mother. He put forward two laws:</a:t>
            </a:r>
          </a:p>
          <a:p>
            <a:pPr algn="ctr"/>
            <a:r>
              <a:rPr lang="en-GB" sz="800" dirty="0">
                <a:solidFill>
                  <a:schemeClr val="tx1"/>
                </a:solidFill>
              </a:rPr>
              <a:t>Law of continuity – the more continuous the care, the better the attachment</a:t>
            </a:r>
          </a:p>
          <a:p>
            <a:pPr algn="ctr"/>
            <a:r>
              <a:rPr lang="en-GB" sz="800" dirty="0">
                <a:solidFill>
                  <a:schemeClr val="tx1"/>
                </a:solidFill>
              </a:rPr>
              <a:t>Law of accumulated separation – the effects of every separation from the mother add up.</a:t>
            </a:r>
          </a:p>
          <a:p>
            <a:pPr algn="ctr"/>
            <a:r>
              <a:rPr lang="en-GB" sz="800" dirty="0">
                <a:solidFill>
                  <a:schemeClr val="tx1"/>
                </a:solidFill>
              </a:rPr>
              <a:t>Bowlby suggested that children are born with innate social releasers which activate the adult attachment system e.g. smiling, cooing and gripping.</a:t>
            </a:r>
          </a:p>
          <a:p>
            <a:pPr algn="ctr"/>
            <a:r>
              <a:rPr lang="en-GB" sz="800" dirty="0">
                <a:solidFill>
                  <a:schemeClr val="tx1"/>
                </a:solidFill>
              </a:rPr>
              <a:t>There is also a critical period (two years) in which the attachment should be formed otherwise the child will find it much harder to form one later.</a:t>
            </a:r>
          </a:p>
          <a:p>
            <a:pPr algn="ctr"/>
            <a:r>
              <a:rPr lang="en-GB" sz="800" dirty="0">
                <a:solidFill>
                  <a:schemeClr val="tx1"/>
                </a:solidFill>
              </a:rPr>
              <a:t>Finally, he proposed the idea of the internal working model which is a mental representation of their relationship with their primary caregiver which serves as a model for future relationships (friendships, romantic relationships and own parenting)</a:t>
            </a:r>
          </a:p>
        </p:txBody>
      </p:sp>
      <p:sp>
        <p:nvSpPr>
          <p:cNvPr id="20" name="Rectangle 19"/>
          <p:cNvSpPr/>
          <p:nvPr/>
        </p:nvSpPr>
        <p:spPr>
          <a:xfrm>
            <a:off x="8366976" y="566671"/>
            <a:ext cx="3786389" cy="1803039"/>
          </a:xfrm>
          <a:prstGeom prst="rect">
            <a:avLst/>
          </a:prstGeom>
          <a:solidFill>
            <a:srgbClr val="FFCC00">
              <a:alpha val="25098"/>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650" dirty="0">
                <a:solidFill>
                  <a:schemeClr val="tx1"/>
                </a:solidFill>
              </a:rPr>
              <a:t>Ainsworth devised a procedure for measuring attachment types known as the strange situation. This enabled both attachment type and the quality of attachment to be assessed. The study was performed on middle class US mother-infant pairs and used a controlled observation to test proximity seeking, exploration and secure base behaviour, stranger anxiety, separation anxiety and the response to reunion.</a:t>
            </a:r>
          </a:p>
          <a:p>
            <a:pPr algn="ctr"/>
            <a:r>
              <a:rPr lang="en-GB" sz="650" dirty="0">
                <a:solidFill>
                  <a:schemeClr val="tx1"/>
                </a:solidFill>
              </a:rPr>
              <a:t>The procedure itself consisted of 7 episodes, each of 3 minutes duration with the results showing the existence of three attachment types: secure (the most prevalent at 65%), insecure-avoidant and insecure-resistant (each between 15-20%).</a:t>
            </a:r>
          </a:p>
          <a:p>
            <a:pPr algn="ctr"/>
            <a:r>
              <a:rPr lang="en-GB" sz="650" dirty="0">
                <a:solidFill>
                  <a:schemeClr val="tx1"/>
                </a:solidFill>
              </a:rPr>
              <a:t>Secure = explore happily but regularly go back to their caregiver, moderate separation anxiety and stranger anxiety and require and accept comfort from the caregiver in the reunion stage.</a:t>
            </a:r>
          </a:p>
          <a:p>
            <a:pPr algn="ctr"/>
            <a:r>
              <a:rPr lang="en-GB" sz="650" dirty="0">
                <a:solidFill>
                  <a:schemeClr val="tx1"/>
                </a:solidFill>
              </a:rPr>
              <a:t>Insecure-avoidant = explore freely but do not display proximity or secure base behaviour. They show little or no reaction when the caregiver leaves and make little effort to make contact with the caregiver when they return. They show little stranger anxiety and do not require comfort at reunion.</a:t>
            </a:r>
          </a:p>
          <a:p>
            <a:pPr algn="ctr"/>
            <a:r>
              <a:rPr lang="en-GB" sz="650" dirty="0">
                <a:solidFill>
                  <a:schemeClr val="tx1"/>
                </a:solidFill>
              </a:rPr>
              <a:t>Insecure-resistant = seek greater proximity and explore less. Show greater stranger and separation anxiety but resist comfort upon reunion.</a:t>
            </a:r>
          </a:p>
          <a:p>
            <a:pPr algn="ctr"/>
            <a:r>
              <a:rPr lang="en-GB" sz="650" dirty="0">
                <a:solidFill>
                  <a:schemeClr val="tx1"/>
                </a:solidFill>
              </a:rPr>
              <a:t>This research led Ainsworth to two conclusions. Firstly, that there are different types of attachment and secondly, that the type of quality of attachment between mother and child is largely dependent on the mother’s behaviour (particularly her sensitive responsiveness) towards the child.</a:t>
            </a:r>
          </a:p>
        </p:txBody>
      </p:sp>
      <p:sp>
        <p:nvSpPr>
          <p:cNvPr id="21" name="Rectangle 20"/>
          <p:cNvSpPr/>
          <p:nvPr/>
        </p:nvSpPr>
        <p:spPr>
          <a:xfrm>
            <a:off x="419636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solidFill>
              </a:rPr>
              <a:t>Bowlby used Harlow’s research to conclude that comfort was important for attachments and that it is not food alone that connects a mother and infant.</a:t>
            </a:r>
          </a:p>
          <a:p>
            <a:pPr algn="ctr"/>
            <a:endParaRPr lang="en-GB" sz="300" dirty="0">
              <a:solidFill>
                <a:schemeClr val="tx1"/>
              </a:solidFill>
            </a:endParaRPr>
          </a:p>
          <a:p>
            <a:pPr algn="ctr"/>
            <a:r>
              <a:rPr lang="en-GB" sz="600" dirty="0">
                <a:solidFill>
                  <a:schemeClr val="tx1"/>
                </a:solidFill>
              </a:rPr>
              <a:t>There is clear evidence to show that cute infant behaviours are intended to initiate social interaction and that doing so is important to the baby. </a:t>
            </a:r>
            <a:r>
              <a:rPr lang="en-GB" sz="600" dirty="0" err="1">
                <a:solidFill>
                  <a:schemeClr val="tx1"/>
                </a:solidFill>
              </a:rPr>
              <a:t>Brazelton</a:t>
            </a:r>
            <a:r>
              <a:rPr lang="en-GB" sz="600" dirty="0">
                <a:solidFill>
                  <a:schemeClr val="tx1"/>
                </a:solidFill>
              </a:rPr>
              <a:t> et al. instructed primary attachment figures to ignore their babies' social releasers. The babies initially showed some distress but, when the attachment figures continued to ignore the baby, some responded by curling up and lying motionless. The fact that the children responded so strongly supports Bowlby's ideas about the significance of infant social behaviour in eliciting caregiving.</a:t>
            </a:r>
          </a:p>
          <a:p>
            <a:pPr algn="ctr"/>
            <a:endParaRPr lang="en-GB" sz="300" dirty="0">
              <a:solidFill>
                <a:schemeClr val="tx1"/>
              </a:solidFill>
            </a:endParaRPr>
          </a:p>
          <a:p>
            <a:pPr algn="ctr"/>
            <a:r>
              <a:rPr lang="en-GB" sz="600" dirty="0">
                <a:solidFill>
                  <a:schemeClr val="tx1"/>
                </a:solidFill>
              </a:rPr>
              <a:t>The idea of internal working models is testable because it predicts that patterns of attachment will be passed on from one generation to the next. Bailey et al. assessed 99 mothers with one year old babies on the quality of their attachment to their own mothers using a standard interview procedure. The researchers also assessed the attachment of the babies to the mothers by observation. It was found that the mothers who reported poor attachments to their own parents in the interviews were much more likely to have children classified as poor according to the observations. This supports the idea of an internal working model of attachment passing through the families.</a:t>
            </a:r>
          </a:p>
          <a:p>
            <a:pPr algn="ctr"/>
            <a:endParaRPr lang="en-GB" sz="300" dirty="0">
              <a:solidFill>
                <a:schemeClr val="tx1"/>
              </a:solidFill>
            </a:endParaRPr>
          </a:p>
          <a:p>
            <a:pPr algn="ctr"/>
            <a:r>
              <a:rPr lang="en-GB" sz="600" dirty="0">
                <a:solidFill>
                  <a:schemeClr val="tx1"/>
                </a:solidFill>
              </a:rPr>
              <a:t>The research of </a:t>
            </a:r>
            <a:r>
              <a:rPr lang="en-GB" sz="600" dirty="0" err="1">
                <a:solidFill>
                  <a:schemeClr val="tx1"/>
                </a:solidFill>
              </a:rPr>
              <a:t>Hazan</a:t>
            </a:r>
            <a:r>
              <a:rPr lang="en-GB" sz="600" dirty="0">
                <a:solidFill>
                  <a:schemeClr val="tx1"/>
                </a:solidFill>
              </a:rPr>
              <a:t> and Shaver into the “love quiz” found that there was a strong correlation between adult relationships and childhood relationships implying that the IWM is correct.</a:t>
            </a:r>
          </a:p>
          <a:p>
            <a:pPr algn="ctr"/>
            <a:endParaRPr lang="en-GB" sz="300" dirty="0">
              <a:solidFill>
                <a:schemeClr val="tx1"/>
              </a:solidFill>
            </a:endParaRPr>
          </a:p>
          <a:p>
            <a:pPr algn="ctr"/>
            <a:r>
              <a:rPr lang="en-GB" sz="600" dirty="0">
                <a:solidFill>
                  <a:schemeClr val="tx1"/>
                </a:solidFill>
              </a:rPr>
              <a:t>The idea that human babies are pre-programmed to attach to a caregiver is very plausible, and there are plenty of animal comparisons that can be drawn to prove the evolutionary basis of attachment e.g. the work of Lorenz.</a:t>
            </a:r>
          </a:p>
        </p:txBody>
      </p:sp>
      <p:sp>
        <p:nvSpPr>
          <p:cNvPr id="22" name="Rectangle 21"/>
          <p:cNvSpPr/>
          <p:nvPr/>
        </p:nvSpPr>
        <p:spPr>
          <a:xfrm>
            <a:off x="8366976" y="2369712"/>
            <a:ext cx="3786389" cy="2009105"/>
          </a:xfrm>
          <a:prstGeom prst="rect">
            <a:avLst/>
          </a:prstGeom>
          <a:solidFill>
            <a:srgbClr val="92D05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As the research is highly operationalised, observers have a clear view of how a securely attached infant should behave, due to the 4 specific criteria that Ainsworth used. For this reason, the research should have high inter-observer reliability and it is also replicable so its reliability can be checked.</a:t>
            </a:r>
          </a:p>
          <a:p>
            <a:pPr algn="ctr"/>
            <a:endParaRPr lang="en-GB" sz="700" dirty="0">
              <a:solidFill>
                <a:schemeClr val="tx1"/>
              </a:solidFill>
            </a:endParaRPr>
          </a:p>
          <a:p>
            <a:pPr algn="ctr"/>
            <a:r>
              <a:rPr lang="en-GB" sz="700" dirty="0">
                <a:solidFill>
                  <a:schemeClr val="tx1"/>
                </a:solidFill>
              </a:rPr>
              <a:t>Waters (1978) assessed 50 infants at 12 and at 18 months of age using the Strange Situation procedure. Waters found clear evidence for stable individual differences using Ainsworth’s behaviour category data. The greatest consistency was seen in reunion behaviours after brief separations. 48 of the 50 infants observed were independently rated as being classified in the same category at 18 months.</a:t>
            </a:r>
          </a:p>
          <a:p>
            <a:pPr algn="ctr"/>
            <a:endParaRPr lang="en-GB" altLang="en-US" sz="700" dirty="0">
              <a:solidFill>
                <a:schemeClr val="tx1"/>
              </a:solidFill>
              <a:ea typeface="Times New Roman" panose="02020603050405020304" pitchFamily="18" charset="0"/>
              <a:cs typeface="Arial" panose="020B0604020202020204" pitchFamily="34" charset="0"/>
            </a:endParaRPr>
          </a:p>
          <a:p>
            <a:pPr algn="ctr"/>
            <a:r>
              <a:rPr lang="en-GB" altLang="en-US" sz="700" dirty="0">
                <a:solidFill>
                  <a:schemeClr val="tx1"/>
                </a:solidFill>
                <a:ea typeface="Times New Roman" panose="02020603050405020304" pitchFamily="18" charset="0"/>
                <a:cs typeface="Arial" panose="020B0604020202020204" pitchFamily="34" charset="0"/>
              </a:rPr>
              <a:t>There appears to be a distinct association between the mothers’ behaviour and the infants’ attachment type which suggests the mothers’ behaviour may be important in determining attachment type. This can be related to Bowlby’s theory of the internal working model especially as Main confirmed using the adult attachment interview that mothers who had secure attachments themselves tend to be more responsive to their own children so producing securely attached children.</a:t>
            </a:r>
            <a:endParaRPr lang="en-GB" sz="700" dirty="0">
              <a:solidFill>
                <a:schemeClr val="tx1"/>
              </a:solidFill>
            </a:endParaRPr>
          </a:p>
        </p:txBody>
      </p:sp>
      <p:sp>
        <p:nvSpPr>
          <p:cNvPr id="23" name="Rectangle 22"/>
          <p:cNvSpPr/>
          <p:nvPr/>
        </p:nvSpPr>
        <p:spPr>
          <a:xfrm>
            <a:off x="419636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Bowlby’s belief that babies generally form one special and unique attachment to their primary caregiver before forming multiple attachments is not supported by Schaffer and Emerson. The Scottish Infant study proved that multiple attachments can be formed at the same time (up to 5 by the age of 18 months). </a:t>
            </a:r>
          </a:p>
          <a:p>
            <a:pPr algn="ctr"/>
            <a:r>
              <a:rPr lang="en-GB" sz="600" dirty="0">
                <a:solidFill>
                  <a:schemeClr val="tx1"/>
                </a:solidFill>
              </a:rPr>
              <a:t>Schaffer and </a:t>
            </a:r>
            <a:r>
              <a:rPr lang="en-GB" sz="600" dirty="0" err="1">
                <a:solidFill>
                  <a:schemeClr val="tx1"/>
                </a:solidFill>
              </a:rPr>
              <a:t>Emserson</a:t>
            </a:r>
            <a:r>
              <a:rPr lang="en-GB" sz="600" dirty="0">
                <a:solidFill>
                  <a:schemeClr val="tx1"/>
                </a:solidFill>
              </a:rPr>
              <a:t> also went against Bowlby’s view that the father has a very minor role. In fact, evidence has shown that where there is a single parent family consisting of a male adult, they assume a role not dissimilar to the mother. </a:t>
            </a:r>
          </a:p>
          <a:p>
            <a:pPr algn="ctr"/>
            <a:endParaRPr lang="en-GB" sz="300" dirty="0">
              <a:solidFill>
                <a:schemeClr val="tx1"/>
              </a:solidFill>
            </a:endParaRPr>
          </a:p>
          <a:p>
            <a:pPr algn="ctr"/>
            <a:r>
              <a:rPr lang="en-GB" sz="600" dirty="0">
                <a:solidFill>
                  <a:schemeClr val="tx1"/>
                </a:solidFill>
              </a:rPr>
              <a:t>It is unclear whether there is something unique about the first attachment. Whilst studies show that attachment to the mother is more important in predicting later behaviour, it could also mean that attachment to the primary attachment figure is just stronger than other attachments, not necessarily that it is different in quality.</a:t>
            </a:r>
          </a:p>
          <a:p>
            <a:pPr algn="ctr"/>
            <a:endParaRPr lang="en-GB" sz="300" dirty="0">
              <a:solidFill>
                <a:schemeClr val="tx1"/>
              </a:solidFill>
            </a:endParaRPr>
          </a:p>
          <a:p>
            <a:pPr algn="ctr"/>
            <a:r>
              <a:rPr lang="en-GB" sz="600" dirty="0">
                <a:solidFill>
                  <a:schemeClr val="tx1"/>
                </a:solidFill>
              </a:rPr>
              <a:t>Monotropy is a controversial idea because it has major implications for the lifestyle choices mothers make when their children are young. The law of accumulated separation states that having substantial time apart from a primary attachment figure risks a poor quality attachment that would disadvantage the child in a range of ways later. Feminists like Burman have pointed out that this places a terrible burden of responsibility on mothers setting them up to take the blame for anything that goes wrong in the rest of the child's life. It's also pushes mothers into particular lifestyle choices like not returning to work when a child is born.</a:t>
            </a:r>
          </a:p>
          <a:p>
            <a:pPr algn="ctr"/>
            <a:endParaRPr lang="en-GB" sz="300" dirty="0">
              <a:solidFill>
                <a:schemeClr val="tx1"/>
              </a:solidFill>
            </a:endParaRPr>
          </a:p>
          <a:p>
            <a:pPr algn="ctr"/>
            <a:r>
              <a:rPr lang="en-GB" sz="600" dirty="0">
                <a:solidFill>
                  <a:schemeClr val="tx1"/>
                </a:solidFill>
              </a:rPr>
              <a:t>Bowlby's approach emphasises the role of attachment in the child's developing social behaviour. However, the role of temperament could also e important e.g. researchers such as </a:t>
            </a:r>
            <a:r>
              <a:rPr lang="en-GB" sz="600" dirty="0" err="1">
                <a:solidFill>
                  <a:schemeClr val="tx1"/>
                </a:solidFill>
              </a:rPr>
              <a:t>Kagan</a:t>
            </a:r>
            <a:r>
              <a:rPr lang="en-GB" sz="600" dirty="0">
                <a:solidFill>
                  <a:schemeClr val="tx1"/>
                </a:solidFill>
              </a:rPr>
              <a:t> suggest that some babies are more anxious than others and some more sociable than others as a result of their genetic make-up. These temperamental differences explain later social behaviour rather than attachment experiences.</a:t>
            </a:r>
          </a:p>
          <a:p>
            <a:pPr algn="ctr"/>
            <a:endParaRPr lang="en-GB" sz="300" dirty="0">
              <a:solidFill>
                <a:schemeClr val="tx1"/>
              </a:solidFill>
            </a:endParaRPr>
          </a:p>
          <a:p>
            <a:pPr algn="ctr"/>
            <a:r>
              <a:rPr lang="en-GB" sz="600" dirty="0">
                <a:solidFill>
                  <a:schemeClr val="tx1"/>
                </a:solidFill>
              </a:rPr>
              <a:t>Bowlby's idea of attachment being a form of human imprinting suggests that mere exposure to another individual is sufficient for an attachment to develop. However, Schaffer and Emerson found that attachments occurred mainly with individuals displaying sensitive responsiveness (i.e. attachments were strongest with those who responded best to the child’s needs) which goes against this idea.</a:t>
            </a:r>
          </a:p>
          <a:p>
            <a:pPr algn="ctr"/>
            <a:endParaRPr lang="en-GB" sz="600" dirty="0">
              <a:solidFill>
                <a:schemeClr val="tx1"/>
              </a:solidFill>
            </a:endParaRPr>
          </a:p>
        </p:txBody>
      </p:sp>
      <p:sp>
        <p:nvSpPr>
          <p:cNvPr id="24" name="Rectangle 23"/>
          <p:cNvSpPr/>
          <p:nvPr/>
        </p:nvSpPr>
        <p:spPr>
          <a:xfrm>
            <a:off x="8366976" y="4378818"/>
            <a:ext cx="3786389" cy="2399763"/>
          </a:xfrm>
          <a:prstGeom prst="rect">
            <a:avLst/>
          </a:prstGeom>
          <a:solidFill>
            <a:srgbClr val="FF0066">
              <a:alpha val="25098"/>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600" dirty="0">
                <a:solidFill>
                  <a:schemeClr val="tx1"/>
                </a:solidFill>
              </a:rPr>
              <a:t>A major methodological criticism of Ainsworth’s research is that the sample was restricted to 100 middle class Americans and their infants, so it is unlikely that findings would be representative of the wider population.</a:t>
            </a:r>
          </a:p>
          <a:p>
            <a:pPr algn="ctr"/>
            <a:endParaRPr lang="en-GB" sz="200" dirty="0">
              <a:solidFill>
                <a:schemeClr val="tx1"/>
              </a:solidFill>
            </a:endParaRPr>
          </a:p>
          <a:p>
            <a:pPr algn="ctr"/>
            <a:r>
              <a:rPr lang="en-GB" altLang="en-US" sz="600" dirty="0">
                <a:solidFill>
                  <a:schemeClr val="tx1"/>
                </a:solidFill>
                <a:ea typeface="Times New Roman" panose="02020603050405020304" pitchFamily="18" charset="0"/>
                <a:cs typeface="Arial" panose="020B0604020202020204" pitchFamily="34" charset="0"/>
              </a:rPr>
              <a:t>Children may form different attachments with different people (e.g. secure attachment to mother but avoidant with father). This suggests that it is particular attachments that are being measured rather than general attachment types. Attachment type must therefore be derived from consideration of more than one attachment relationship</a:t>
            </a:r>
            <a:endParaRPr lang="en-GB" altLang="en-US" sz="600" dirty="0">
              <a:solidFill>
                <a:schemeClr val="tx1"/>
              </a:solidFill>
              <a:ea typeface="Times New Roman" panose="02020603050405020304" pitchFamily="18" charset="0"/>
            </a:endParaRPr>
          </a:p>
          <a:p>
            <a:pPr algn="ctr"/>
            <a:endParaRPr lang="en-GB" sz="200" dirty="0">
              <a:solidFill>
                <a:schemeClr val="tx1"/>
              </a:solidFill>
            </a:endParaRPr>
          </a:p>
          <a:p>
            <a:pPr algn="ctr"/>
            <a:r>
              <a:rPr lang="en-GB" altLang="en-US" sz="600" dirty="0">
                <a:solidFill>
                  <a:schemeClr val="tx1"/>
                </a:solidFill>
                <a:ea typeface="Times New Roman" panose="02020603050405020304" pitchFamily="18" charset="0"/>
                <a:cs typeface="Arial" panose="020B0604020202020204" pitchFamily="34" charset="0"/>
              </a:rPr>
              <a:t>A fourth type of attachment has been identified by Main and Solomon – disorganised. Here, the child would appear confused and apprehensive with no consistent response to the events of the Strange Situation</a:t>
            </a:r>
            <a:r>
              <a:rPr lang="en-GB" altLang="en-US" sz="600" dirty="0">
                <a:solidFill>
                  <a:schemeClr val="tx1"/>
                </a:solidFill>
                <a:ea typeface="Times New Roman" panose="02020603050405020304" pitchFamily="18" charset="0"/>
              </a:rPr>
              <a:t>. This </a:t>
            </a:r>
            <a:r>
              <a:rPr lang="en-GB" sz="600" dirty="0">
                <a:solidFill>
                  <a:schemeClr val="tx1"/>
                </a:solidFill>
              </a:rPr>
              <a:t>would suggest that infants do not all fit into the three categories introduced by Ainsworth.</a:t>
            </a:r>
          </a:p>
          <a:p>
            <a:pPr algn="ctr"/>
            <a:endParaRPr lang="en-GB" sz="200" dirty="0">
              <a:solidFill>
                <a:schemeClr val="tx1"/>
              </a:solidFill>
            </a:endParaRPr>
          </a:p>
          <a:p>
            <a:pPr algn="ctr"/>
            <a:r>
              <a:rPr lang="en-GB" sz="600" dirty="0">
                <a:solidFill>
                  <a:schemeClr val="tx1"/>
                </a:solidFill>
              </a:rPr>
              <a:t>The procedure itself is culturally biased and suffers from imposed etic. This is because the strange situation was designed by an American according to observations of US children. Consequently, the criteria used to classify infants are based on US values, relating to child-parent behaviour. It could be argued that this is ethnocentric as observations of non-Americans will be judged according to American standards. E.g. Japanese infants were judged as being resistant due to high levels of distress that were observed but this reflects their lack of experience during the “infant alone” part of the research, rather than a resistant attachment type.</a:t>
            </a:r>
          </a:p>
          <a:p>
            <a:pPr algn="ctr"/>
            <a:endParaRPr lang="en-GB" sz="200" dirty="0">
              <a:solidFill>
                <a:schemeClr val="tx1"/>
              </a:solidFill>
            </a:endParaRPr>
          </a:p>
          <a:p>
            <a:pPr algn="ctr"/>
            <a:r>
              <a:rPr lang="en-GB" altLang="en-US" sz="600" dirty="0">
                <a:solidFill>
                  <a:schemeClr val="tx1"/>
                </a:solidFill>
                <a:ea typeface="Times New Roman" panose="02020603050405020304" pitchFamily="18" charset="0"/>
                <a:cs typeface="Arial" panose="020B0604020202020204" pitchFamily="34" charset="0"/>
              </a:rPr>
              <a:t>Cross-cultural studies such as van </a:t>
            </a:r>
            <a:r>
              <a:rPr lang="en-GB" altLang="en-US" sz="600" dirty="0" err="1">
                <a:solidFill>
                  <a:schemeClr val="tx1"/>
                </a:solidFill>
                <a:ea typeface="Times New Roman" panose="02020603050405020304" pitchFamily="18" charset="0"/>
                <a:cs typeface="Arial" panose="020B0604020202020204" pitchFamily="34" charset="0"/>
              </a:rPr>
              <a:t>Ijzendoorn’s</a:t>
            </a:r>
            <a:r>
              <a:rPr lang="en-GB" altLang="en-US" sz="600" dirty="0">
                <a:solidFill>
                  <a:schemeClr val="tx1"/>
                </a:solidFill>
                <a:ea typeface="Times New Roman" panose="02020603050405020304" pitchFamily="18" charset="0"/>
                <a:cs typeface="Arial" panose="020B0604020202020204" pitchFamily="34" charset="0"/>
              </a:rPr>
              <a:t> meta-analysis suggest that the results are not universal e.g. variations between American and German children. This may be because in Germany, there is more interpersonal distance between parent and infant which means the infant is less likely to engage in proximity-seeking behaviour.</a:t>
            </a:r>
          </a:p>
          <a:p>
            <a:pPr algn="ctr"/>
            <a:endParaRPr lang="en-GB" sz="200" dirty="0">
              <a:solidFill>
                <a:schemeClr val="tx1"/>
              </a:solidFill>
            </a:endParaRPr>
          </a:p>
          <a:p>
            <a:pPr algn="ctr"/>
            <a:r>
              <a:rPr lang="en-GB" altLang="en-US" sz="600" dirty="0">
                <a:solidFill>
                  <a:schemeClr val="tx1"/>
                </a:solidFill>
                <a:ea typeface="Times New Roman" panose="02020603050405020304" pitchFamily="18" charset="0"/>
                <a:cs typeface="Arial" panose="020B0604020202020204" pitchFamily="34" charset="0"/>
              </a:rPr>
              <a:t>Ainsworth’s focus was on the mother but </a:t>
            </a:r>
            <a:r>
              <a:rPr lang="en-GB" altLang="en-US" sz="600" dirty="0" err="1">
                <a:solidFill>
                  <a:schemeClr val="tx1"/>
                </a:solidFill>
                <a:ea typeface="Times New Roman" panose="02020603050405020304" pitchFamily="18" charset="0"/>
                <a:cs typeface="Arial" panose="020B0604020202020204" pitchFamily="34" charset="0"/>
              </a:rPr>
              <a:t>Belsky</a:t>
            </a:r>
            <a:r>
              <a:rPr lang="en-GB" altLang="en-US" sz="600" dirty="0">
                <a:solidFill>
                  <a:schemeClr val="tx1"/>
                </a:solidFill>
                <a:ea typeface="Times New Roman" panose="02020603050405020304" pitchFamily="18" charset="0"/>
                <a:cs typeface="Arial" panose="020B0604020202020204" pitchFamily="34" charset="0"/>
              </a:rPr>
              <a:t> believed other factors to be important (e.g. characteristics of the child, context (e.g. job conditions, finance, social support, family) and parent factors including mental health and relationships). This is supported by </a:t>
            </a:r>
            <a:r>
              <a:rPr lang="en-GB" altLang="en-US" sz="600" dirty="0" err="1">
                <a:solidFill>
                  <a:schemeClr val="tx1"/>
                </a:solidFill>
                <a:ea typeface="Times New Roman" panose="02020603050405020304" pitchFamily="18" charset="0"/>
                <a:cs typeface="Arial" panose="020B0604020202020204" pitchFamily="34" charset="0"/>
              </a:rPr>
              <a:t>Kagan</a:t>
            </a:r>
            <a:r>
              <a:rPr lang="en-GB" altLang="en-US" sz="600" dirty="0">
                <a:solidFill>
                  <a:schemeClr val="tx1"/>
                </a:solidFill>
                <a:ea typeface="Times New Roman" panose="02020603050405020304" pitchFamily="18" charset="0"/>
                <a:cs typeface="Arial" panose="020B0604020202020204" pitchFamily="34" charset="0"/>
              </a:rPr>
              <a:t> who found that the infant’s temperament could explain the results of the Strange Situation rather than sensitive responsiveness of the care-giver.</a:t>
            </a:r>
          </a:p>
          <a:p>
            <a:pPr algn="ctr"/>
            <a:endParaRPr lang="en-GB" altLang="en-US" sz="200" dirty="0">
              <a:solidFill>
                <a:schemeClr val="tx1"/>
              </a:solidFill>
              <a:ea typeface="Times New Roman" panose="02020603050405020304" pitchFamily="18" charset="0"/>
              <a:cs typeface="Arial" panose="020B0604020202020204" pitchFamily="34" charset="0"/>
            </a:endParaRPr>
          </a:p>
          <a:p>
            <a:pPr algn="ctr"/>
            <a:r>
              <a:rPr lang="en-GB" altLang="en-US" sz="600" dirty="0">
                <a:solidFill>
                  <a:schemeClr val="tx1"/>
                </a:solidFill>
                <a:ea typeface="Times New Roman" panose="02020603050405020304" pitchFamily="18" charset="0"/>
                <a:cs typeface="Arial" panose="020B0604020202020204" pitchFamily="34" charset="0"/>
              </a:rPr>
              <a:t>The validity has been questioned e.g. is proximity seeking is arguably a sign of insecurity rather than secure attachment. Securely attached children would be more likely to be those that feel confident to explore their environments.</a:t>
            </a:r>
            <a:endParaRPr lang="en-GB" altLang="en-US" sz="600"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209766776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92D050"/>
      </a:accent1>
      <a:accent2>
        <a:srgbClr val="FF0066"/>
      </a:accent2>
      <a:accent3>
        <a:srgbClr val="FFCC00"/>
      </a:accent3>
      <a:accent4>
        <a:srgbClr val="00B0F0"/>
      </a:accent4>
      <a:accent5>
        <a:srgbClr val="FF66CC"/>
      </a:accent5>
      <a:accent6>
        <a:srgbClr val="FF6600"/>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8740</TotalTime>
  <Words>35515</Words>
  <Application>Microsoft Office PowerPoint</Application>
  <PresentationFormat>Widescreen</PresentationFormat>
  <Paragraphs>1045</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Cambria</vt:lpstr>
      <vt:lpstr>Helvetica Neue</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234</cp:revision>
  <cp:lastPrinted>2019-05-02T09:09:07Z</cp:lastPrinted>
  <dcterms:created xsi:type="dcterms:W3CDTF">2019-04-10T11:53:29Z</dcterms:created>
  <dcterms:modified xsi:type="dcterms:W3CDTF">2020-01-14T16:16:51Z</dcterms:modified>
</cp:coreProperties>
</file>