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88" r:id="rId6"/>
    <p:sldId id="258" r:id="rId7"/>
    <p:sldId id="259" r:id="rId8"/>
    <p:sldId id="275" r:id="rId9"/>
    <p:sldId id="276" r:id="rId10"/>
    <p:sldId id="277" r:id="rId11"/>
    <p:sldId id="278" r:id="rId12"/>
    <p:sldId id="257" r:id="rId13"/>
    <p:sldId id="279" r:id="rId14"/>
    <p:sldId id="267" r:id="rId15"/>
    <p:sldId id="280" r:id="rId16"/>
    <p:sldId id="281" r:id="rId17"/>
    <p:sldId id="282" r:id="rId18"/>
    <p:sldId id="285" r:id="rId19"/>
    <p:sldId id="286" r:id="rId20"/>
    <p:sldId id="265" r:id="rId21"/>
    <p:sldId id="266" r:id="rId22"/>
    <p:sldId id="287" r:id="rId23"/>
    <p:sldId id="26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E49882-9762-4AB0-B215-826BDA2947B8}" v="248" dt="2023-09-07T11:01:41.4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Reeves" userId="e748b5bb-59f3-4b3f-80a3-3bf8c771a8a6" providerId="ADAL" clId="{3DE49882-9762-4AB0-B215-826BDA2947B8}"/>
    <pc:docChg chg="custSel addSld delSld modSld sldOrd">
      <pc:chgData name="Daniel Reeves" userId="e748b5bb-59f3-4b3f-80a3-3bf8c771a8a6" providerId="ADAL" clId="{3DE49882-9762-4AB0-B215-826BDA2947B8}" dt="2023-09-07T11:01:46.434" v="296" actId="47"/>
      <pc:docMkLst>
        <pc:docMk/>
      </pc:docMkLst>
      <pc:sldChg chg="addSp delSp mod">
        <pc:chgData name="Daniel Reeves" userId="e748b5bb-59f3-4b3f-80a3-3bf8c771a8a6" providerId="ADAL" clId="{3DE49882-9762-4AB0-B215-826BDA2947B8}" dt="2023-09-07T10:59:56.153" v="8" actId="478"/>
        <pc:sldMkLst>
          <pc:docMk/>
          <pc:sldMk cId="0" sldId="258"/>
        </pc:sldMkLst>
        <pc:spChg chg="add del">
          <ac:chgData name="Daniel Reeves" userId="e748b5bb-59f3-4b3f-80a3-3bf8c771a8a6" providerId="ADAL" clId="{3DE49882-9762-4AB0-B215-826BDA2947B8}" dt="2023-09-07T10:59:32.268" v="6" actId="478"/>
          <ac:spMkLst>
            <pc:docMk/>
            <pc:sldMk cId="0" sldId="258"/>
            <ac:spMk id="3" creationId="{EF97D704-E27F-1113-6B41-861122922B1C}"/>
          </ac:spMkLst>
        </pc:spChg>
        <pc:spChg chg="add del">
          <ac:chgData name="Daniel Reeves" userId="e748b5bb-59f3-4b3f-80a3-3bf8c771a8a6" providerId="ADAL" clId="{3DE49882-9762-4AB0-B215-826BDA2947B8}" dt="2023-09-07T10:59:56.153" v="8" actId="478"/>
          <ac:spMkLst>
            <pc:docMk/>
            <pc:sldMk cId="0" sldId="258"/>
            <ac:spMk id="5" creationId="{0E6E2F57-709D-68BA-6C27-C8B9392A4D7D}"/>
          </ac:spMkLst>
        </pc:spChg>
      </pc:sldChg>
      <pc:sldChg chg="add ord">
        <pc:chgData name="Daniel Reeves" userId="e748b5bb-59f3-4b3f-80a3-3bf8c771a8a6" providerId="ADAL" clId="{3DE49882-9762-4AB0-B215-826BDA2947B8}" dt="2022-05-03T10:55:12.513" v="2"/>
        <pc:sldMkLst>
          <pc:docMk/>
          <pc:sldMk cId="2745524512" sldId="265"/>
        </pc:sldMkLst>
      </pc:sldChg>
      <pc:sldChg chg="add ord">
        <pc:chgData name="Daniel Reeves" userId="e748b5bb-59f3-4b3f-80a3-3bf8c771a8a6" providerId="ADAL" clId="{3DE49882-9762-4AB0-B215-826BDA2947B8}" dt="2022-05-03T10:55:12.513" v="2"/>
        <pc:sldMkLst>
          <pc:docMk/>
          <pc:sldMk cId="2792998001" sldId="266"/>
        </pc:sldMkLst>
      </pc:sldChg>
      <pc:sldChg chg="del">
        <pc:chgData name="Daniel Reeves" userId="e748b5bb-59f3-4b3f-80a3-3bf8c771a8a6" providerId="ADAL" clId="{3DE49882-9762-4AB0-B215-826BDA2947B8}" dt="2022-05-03T10:55:14.013" v="3" actId="2696"/>
        <pc:sldMkLst>
          <pc:docMk/>
          <pc:sldMk cId="2683636582" sldId="267"/>
        </pc:sldMkLst>
      </pc:sldChg>
      <pc:sldChg chg="add">
        <pc:chgData name="Daniel Reeves" userId="e748b5bb-59f3-4b3f-80a3-3bf8c771a8a6" providerId="ADAL" clId="{3DE49882-9762-4AB0-B215-826BDA2947B8}" dt="2022-05-03T10:55:27.071" v="4"/>
        <pc:sldMkLst>
          <pc:docMk/>
          <pc:sldMk cId="2683636582" sldId="267"/>
        </pc:sldMkLst>
      </pc:sldChg>
      <pc:sldChg chg="add ord">
        <pc:chgData name="Daniel Reeves" userId="e748b5bb-59f3-4b3f-80a3-3bf8c771a8a6" providerId="ADAL" clId="{3DE49882-9762-4AB0-B215-826BDA2947B8}" dt="2022-05-03T10:55:12.513" v="2"/>
        <pc:sldMkLst>
          <pc:docMk/>
          <pc:sldMk cId="35478015" sldId="268"/>
        </pc:sldMkLst>
      </pc:sldChg>
      <pc:sldChg chg="add ord">
        <pc:chgData name="Daniel Reeves" userId="e748b5bb-59f3-4b3f-80a3-3bf8c771a8a6" providerId="ADAL" clId="{3DE49882-9762-4AB0-B215-826BDA2947B8}" dt="2022-05-03T10:55:12.513" v="2"/>
        <pc:sldMkLst>
          <pc:docMk/>
          <pc:sldMk cId="0" sldId="286"/>
        </pc:sldMkLst>
      </pc:sldChg>
      <pc:sldChg chg="add ord">
        <pc:chgData name="Daniel Reeves" userId="e748b5bb-59f3-4b3f-80a3-3bf8c771a8a6" providerId="ADAL" clId="{3DE49882-9762-4AB0-B215-826BDA2947B8}" dt="2022-05-03T10:55:12.513" v="2"/>
        <pc:sldMkLst>
          <pc:docMk/>
          <pc:sldMk cId="763384123" sldId="287"/>
        </pc:sldMkLst>
      </pc:sldChg>
      <pc:sldChg chg="add ord">
        <pc:chgData name="Daniel Reeves" userId="e748b5bb-59f3-4b3f-80a3-3bf8c771a8a6" providerId="ADAL" clId="{3DE49882-9762-4AB0-B215-826BDA2947B8}" dt="2023-09-07T11:00:07.208" v="11"/>
        <pc:sldMkLst>
          <pc:docMk/>
          <pc:sldMk cId="0" sldId="288"/>
        </pc:sldMkLst>
      </pc:sldChg>
      <pc:sldChg chg="modSp add del mod modAnim">
        <pc:chgData name="Daniel Reeves" userId="e748b5bb-59f3-4b3f-80a3-3bf8c771a8a6" providerId="ADAL" clId="{3DE49882-9762-4AB0-B215-826BDA2947B8}" dt="2023-09-07T11:01:46.434" v="296" actId="47"/>
        <pc:sldMkLst>
          <pc:docMk/>
          <pc:sldMk cId="2098980430" sldId="289"/>
        </pc:sldMkLst>
        <pc:spChg chg="mod">
          <ac:chgData name="Daniel Reeves" userId="e748b5bb-59f3-4b3f-80a3-3bf8c771a8a6" providerId="ADAL" clId="{3DE49882-9762-4AB0-B215-826BDA2947B8}" dt="2023-09-07T11:00:36.191" v="49" actId="20577"/>
          <ac:spMkLst>
            <pc:docMk/>
            <pc:sldMk cId="2098980430" sldId="289"/>
            <ac:spMk id="3074" creationId="{00000000-0000-0000-0000-000000000000}"/>
          </ac:spMkLst>
        </pc:spChg>
        <pc:spChg chg="mod">
          <ac:chgData name="Daniel Reeves" userId="e748b5bb-59f3-4b3f-80a3-3bf8c771a8a6" providerId="ADAL" clId="{3DE49882-9762-4AB0-B215-826BDA2947B8}" dt="2023-09-07T11:01:41.417" v="295" actId="20577"/>
          <ac:spMkLst>
            <pc:docMk/>
            <pc:sldMk cId="2098980430" sldId="289"/>
            <ac:spMk id="3075" creationId="{00000000-0000-0000-0000-000000000000}"/>
          </ac:spMkLst>
        </pc:spChg>
      </pc:sldChg>
      <pc:sldChg chg="add del">
        <pc:chgData name="Daniel Reeves" userId="e748b5bb-59f3-4b3f-80a3-3bf8c771a8a6" providerId="ADAL" clId="{3DE49882-9762-4AB0-B215-826BDA2947B8}" dt="2023-09-07T11:00:19.597" v="13" actId="2696"/>
        <pc:sldMkLst>
          <pc:docMk/>
          <pc:sldMk cId="3461928269" sldId="289"/>
        </pc:sldMkLst>
      </pc:sldChg>
    </pc:docChg>
  </pc:docChgLst>
  <pc:docChgLst>
    <pc:chgData name="Daniel Reeves" userId="e748b5bb-59f3-4b3f-80a3-3bf8c771a8a6" providerId="ADAL" clId="{A1253ADC-E4C3-4631-AC25-7DCC24F64A45}"/>
    <pc:docChg chg="custSel addSld delSld modSld">
      <pc:chgData name="Daniel Reeves" userId="e748b5bb-59f3-4b3f-80a3-3bf8c771a8a6" providerId="ADAL" clId="{A1253ADC-E4C3-4631-AC25-7DCC24F64A45}" dt="2020-11-15T20:19:58.461" v="1507" actId="1076"/>
      <pc:docMkLst>
        <pc:docMk/>
      </pc:docMkLst>
      <pc:sldChg chg="delSp modSp add mod modAnim">
        <pc:chgData name="Daniel Reeves" userId="e748b5bb-59f3-4b3f-80a3-3bf8c771a8a6" providerId="ADAL" clId="{A1253ADC-E4C3-4631-AC25-7DCC24F64A45}" dt="2020-11-15T20:00:55.755" v="33" actId="27636"/>
        <pc:sldMkLst>
          <pc:docMk/>
          <pc:sldMk cId="0" sldId="257"/>
        </pc:sldMkLst>
        <pc:spChg chg="mod">
          <ac:chgData name="Daniel Reeves" userId="e748b5bb-59f3-4b3f-80a3-3bf8c771a8a6" providerId="ADAL" clId="{A1253ADC-E4C3-4631-AC25-7DCC24F64A45}" dt="2020-11-15T20:00:02.726" v="14" actId="115"/>
          <ac:spMkLst>
            <pc:docMk/>
            <pc:sldMk cId="0" sldId="257"/>
            <ac:spMk id="2" creationId="{00000000-0000-0000-0000-000000000000}"/>
          </ac:spMkLst>
        </pc:spChg>
        <pc:spChg chg="mod">
          <ac:chgData name="Daniel Reeves" userId="e748b5bb-59f3-4b3f-80a3-3bf8c771a8a6" providerId="ADAL" clId="{A1253ADC-E4C3-4631-AC25-7DCC24F64A45}" dt="2020-11-15T20:00:55.755" v="33" actId="27636"/>
          <ac:spMkLst>
            <pc:docMk/>
            <pc:sldMk cId="0" sldId="257"/>
            <ac:spMk id="3" creationId="{00000000-0000-0000-0000-000000000000}"/>
          </ac:spMkLst>
        </pc:spChg>
        <pc:spChg chg="del">
          <ac:chgData name="Daniel Reeves" userId="e748b5bb-59f3-4b3f-80a3-3bf8c771a8a6" providerId="ADAL" clId="{A1253ADC-E4C3-4631-AC25-7DCC24F64A45}" dt="2020-11-15T20:00:22.011" v="17" actId="478"/>
          <ac:spMkLst>
            <pc:docMk/>
            <pc:sldMk cId="0" sldId="257"/>
            <ac:spMk id="4" creationId="{00000000-0000-0000-0000-000000000000}"/>
          </ac:spMkLst>
        </pc:spChg>
      </pc:sldChg>
      <pc:sldChg chg="modSp add del mod">
        <pc:chgData name="Daniel Reeves" userId="e748b5bb-59f3-4b3f-80a3-3bf8c771a8a6" providerId="ADAL" clId="{A1253ADC-E4C3-4631-AC25-7DCC24F64A45}" dt="2020-11-15T20:04:48.840" v="689" actId="47"/>
        <pc:sldMkLst>
          <pc:docMk/>
          <pc:sldMk cId="0" sldId="260"/>
        </pc:sldMkLst>
        <pc:spChg chg="mod">
          <ac:chgData name="Daniel Reeves" userId="e748b5bb-59f3-4b3f-80a3-3bf8c771a8a6" providerId="ADAL" clId="{A1253ADC-E4C3-4631-AC25-7DCC24F64A45}" dt="2020-11-15T19:59:46.841" v="1" actId="27636"/>
          <ac:spMkLst>
            <pc:docMk/>
            <pc:sldMk cId="0" sldId="260"/>
            <ac:spMk id="3" creationId="{00000000-0000-0000-0000-000000000000}"/>
          </ac:spMkLst>
        </pc:spChg>
      </pc:sldChg>
      <pc:sldChg chg="add del">
        <pc:chgData name="Daniel Reeves" userId="e748b5bb-59f3-4b3f-80a3-3bf8c771a8a6" providerId="ADAL" clId="{A1253ADC-E4C3-4631-AC25-7DCC24F64A45}" dt="2020-11-15T20:05:46.592" v="755" actId="47"/>
        <pc:sldMkLst>
          <pc:docMk/>
          <pc:sldMk cId="0" sldId="261"/>
        </pc:sldMkLst>
      </pc:sldChg>
      <pc:sldChg chg="modSp add del mod">
        <pc:chgData name="Daniel Reeves" userId="e748b5bb-59f3-4b3f-80a3-3bf8c771a8a6" providerId="ADAL" clId="{A1253ADC-E4C3-4631-AC25-7DCC24F64A45}" dt="2020-11-15T20:08:52.259" v="842" actId="47"/>
        <pc:sldMkLst>
          <pc:docMk/>
          <pc:sldMk cId="0" sldId="262"/>
        </pc:sldMkLst>
        <pc:spChg chg="mod">
          <ac:chgData name="Daniel Reeves" userId="e748b5bb-59f3-4b3f-80a3-3bf8c771a8a6" providerId="ADAL" clId="{A1253ADC-E4C3-4631-AC25-7DCC24F64A45}" dt="2020-11-15T19:59:46.849" v="2" actId="27636"/>
          <ac:spMkLst>
            <pc:docMk/>
            <pc:sldMk cId="0" sldId="262"/>
            <ac:spMk id="3" creationId="{00000000-0000-0000-0000-000000000000}"/>
          </ac:spMkLst>
        </pc:spChg>
      </pc:sldChg>
      <pc:sldChg chg="add del">
        <pc:chgData name="Daniel Reeves" userId="e748b5bb-59f3-4b3f-80a3-3bf8c771a8a6" providerId="ADAL" clId="{A1253ADC-E4C3-4631-AC25-7DCC24F64A45}" dt="2020-11-15T20:00:42.769" v="24" actId="47"/>
        <pc:sldMkLst>
          <pc:docMk/>
          <pc:sldMk cId="0" sldId="263"/>
        </pc:sldMkLst>
      </pc:sldChg>
      <pc:sldChg chg="modSp add del mod">
        <pc:chgData name="Daniel Reeves" userId="e748b5bb-59f3-4b3f-80a3-3bf8c771a8a6" providerId="ADAL" clId="{A1253ADC-E4C3-4631-AC25-7DCC24F64A45}" dt="2020-11-15T20:10:59.152" v="893" actId="47"/>
        <pc:sldMkLst>
          <pc:docMk/>
          <pc:sldMk cId="0" sldId="264"/>
        </pc:sldMkLst>
        <pc:spChg chg="mod">
          <ac:chgData name="Daniel Reeves" userId="e748b5bb-59f3-4b3f-80a3-3bf8c771a8a6" providerId="ADAL" clId="{A1253ADC-E4C3-4631-AC25-7DCC24F64A45}" dt="2020-11-15T20:09:46.776" v="853" actId="20577"/>
          <ac:spMkLst>
            <pc:docMk/>
            <pc:sldMk cId="0" sldId="264"/>
            <ac:spMk id="2" creationId="{00000000-0000-0000-0000-000000000000}"/>
          </ac:spMkLst>
        </pc:spChg>
      </pc:sldChg>
      <pc:sldChg chg="modSp add del mod">
        <pc:chgData name="Daniel Reeves" userId="e748b5bb-59f3-4b3f-80a3-3bf8c771a8a6" providerId="ADAL" clId="{A1253ADC-E4C3-4631-AC25-7DCC24F64A45}" dt="2020-11-15T20:14:47.826" v="1241" actId="47"/>
        <pc:sldMkLst>
          <pc:docMk/>
          <pc:sldMk cId="2792998001" sldId="266"/>
        </pc:sldMkLst>
        <pc:spChg chg="mod">
          <ac:chgData name="Daniel Reeves" userId="e748b5bb-59f3-4b3f-80a3-3bf8c771a8a6" providerId="ADAL" clId="{A1253ADC-E4C3-4631-AC25-7DCC24F64A45}" dt="2020-11-15T20:11:18.126" v="895" actId="27636"/>
          <ac:spMkLst>
            <pc:docMk/>
            <pc:sldMk cId="2792998001" sldId="266"/>
            <ac:spMk id="3" creationId="{00000000-0000-0000-0000-000000000000}"/>
          </ac:spMkLst>
        </pc:spChg>
      </pc:sldChg>
      <pc:sldChg chg="delSp modSp add mod modAnim">
        <pc:chgData name="Daniel Reeves" userId="e748b5bb-59f3-4b3f-80a3-3bf8c771a8a6" providerId="ADAL" clId="{A1253ADC-E4C3-4631-AC25-7DCC24F64A45}" dt="2020-11-15T20:19:58.461" v="1507" actId="1076"/>
        <pc:sldMkLst>
          <pc:docMk/>
          <pc:sldMk cId="2683636582" sldId="267"/>
        </pc:sldMkLst>
        <pc:spChg chg="mod">
          <ac:chgData name="Daniel Reeves" userId="e748b5bb-59f3-4b3f-80a3-3bf8c771a8a6" providerId="ADAL" clId="{A1253ADC-E4C3-4631-AC25-7DCC24F64A45}" dt="2020-11-15T20:19:38.405" v="1497" actId="1035"/>
          <ac:spMkLst>
            <pc:docMk/>
            <pc:sldMk cId="2683636582" sldId="267"/>
            <ac:spMk id="2" creationId="{00000000-0000-0000-0000-000000000000}"/>
          </ac:spMkLst>
        </pc:spChg>
        <pc:spChg chg="mod">
          <ac:chgData name="Daniel Reeves" userId="e748b5bb-59f3-4b3f-80a3-3bf8c771a8a6" providerId="ADAL" clId="{A1253ADC-E4C3-4631-AC25-7DCC24F64A45}" dt="2020-11-15T20:19:58.461" v="1507" actId="1076"/>
          <ac:spMkLst>
            <pc:docMk/>
            <pc:sldMk cId="2683636582" sldId="267"/>
            <ac:spMk id="3" creationId="{00000000-0000-0000-0000-000000000000}"/>
          </ac:spMkLst>
        </pc:spChg>
        <pc:spChg chg="del">
          <ac:chgData name="Daniel Reeves" userId="e748b5bb-59f3-4b3f-80a3-3bf8c771a8a6" providerId="ADAL" clId="{A1253ADC-E4C3-4631-AC25-7DCC24F64A45}" dt="2020-11-15T20:19:50.885" v="1502" actId="478"/>
          <ac:spMkLst>
            <pc:docMk/>
            <pc:sldMk cId="2683636582" sldId="267"/>
            <ac:spMk id="4" creationId="{00000000-0000-0000-0000-000000000000}"/>
          </ac:spMkLst>
        </pc:spChg>
      </pc:sldChg>
      <pc:sldChg chg="modSp add del mod modAnim">
        <pc:chgData name="Daniel Reeves" userId="e748b5bb-59f3-4b3f-80a3-3bf8c771a8a6" providerId="ADAL" clId="{A1253ADC-E4C3-4631-AC25-7DCC24F64A45}" dt="2020-11-15T20:04:46.507" v="688" actId="1036"/>
        <pc:sldMkLst>
          <pc:docMk/>
          <pc:sldMk cId="2143704820" sldId="279"/>
        </pc:sldMkLst>
        <pc:spChg chg="mod">
          <ac:chgData name="Daniel Reeves" userId="e748b5bb-59f3-4b3f-80a3-3bf8c771a8a6" providerId="ADAL" clId="{A1253ADC-E4C3-4631-AC25-7DCC24F64A45}" dt="2020-11-15T20:01:42.371" v="104" actId="20577"/>
          <ac:spMkLst>
            <pc:docMk/>
            <pc:sldMk cId="2143704820" sldId="279"/>
            <ac:spMk id="2" creationId="{00000000-0000-0000-0000-000000000000}"/>
          </ac:spMkLst>
        </pc:spChg>
        <pc:spChg chg="mod">
          <ac:chgData name="Daniel Reeves" userId="e748b5bb-59f3-4b3f-80a3-3bf8c771a8a6" providerId="ADAL" clId="{A1253ADC-E4C3-4631-AC25-7DCC24F64A45}" dt="2020-11-15T20:04:46.507" v="688" actId="1036"/>
          <ac:spMkLst>
            <pc:docMk/>
            <pc:sldMk cId="2143704820" sldId="279"/>
            <ac:spMk id="3" creationId="{00000000-0000-0000-0000-000000000000}"/>
          </ac:spMkLst>
        </pc:spChg>
      </pc:sldChg>
      <pc:sldChg chg="addSp modSp add mod">
        <pc:chgData name="Daniel Reeves" userId="e748b5bb-59f3-4b3f-80a3-3bf8c771a8a6" providerId="ADAL" clId="{A1253ADC-E4C3-4631-AC25-7DCC24F64A45}" dt="2020-11-15T20:09:08.501" v="852" actId="1035"/>
        <pc:sldMkLst>
          <pc:docMk/>
          <pc:sldMk cId="1848709188" sldId="280"/>
        </pc:sldMkLst>
        <pc:spChg chg="mod">
          <ac:chgData name="Daniel Reeves" userId="e748b5bb-59f3-4b3f-80a3-3bf8c771a8a6" providerId="ADAL" clId="{A1253ADC-E4C3-4631-AC25-7DCC24F64A45}" dt="2020-11-15T20:07:14.773" v="809" actId="1035"/>
          <ac:spMkLst>
            <pc:docMk/>
            <pc:sldMk cId="1848709188" sldId="280"/>
            <ac:spMk id="2" creationId="{00000000-0000-0000-0000-000000000000}"/>
          </ac:spMkLst>
        </pc:spChg>
        <pc:spChg chg="mod">
          <ac:chgData name="Daniel Reeves" userId="e748b5bb-59f3-4b3f-80a3-3bf8c771a8a6" providerId="ADAL" clId="{A1253ADC-E4C3-4631-AC25-7DCC24F64A45}" dt="2020-11-15T20:04:55.594" v="692" actId="27636"/>
          <ac:spMkLst>
            <pc:docMk/>
            <pc:sldMk cId="1848709188" sldId="280"/>
            <ac:spMk id="3" creationId="{00000000-0000-0000-0000-000000000000}"/>
          </ac:spMkLst>
        </pc:spChg>
        <pc:spChg chg="add mod">
          <ac:chgData name="Daniel Reeves" userId="e748b5bb-59f3-4b3f-80a3-3bf8c771a8a6" providerId="ADAL" clId="{A1253ADC-E4C3-4631-AC25-7DCC24F64A45}" dt="2020-11-15T20:09:08.501" v="852" actId="1035"/>
          <ac:spMkLst>
            <pc:docMk/>
            <pc:sldMk cId="1848709188" sldId="280"/>
            <ac:spMk id="5" creationId="{FE22E3DC-EDC9-40B3-9290-7482B05E9778}"/>
          </ac:spMkLst>
        </pc:spChg>
      </pc:sldChg>
      <pc:sldChg chg="modSp add mod">
        <pc:chgData name="Daniel Reeves" userId="e748b5bb-59f3-4b3f-80a3-3bf8c771a8a6" providerId="ADAL" clId="{A1253ADC-E4C3-4631-AC25-7DCC24F64A45}" dt="2020-11-15T20:10:57.587" v="892" actId="1035"/>
        <pc:sldMkLst>
          <pc:docMk/>
          <pc:sldMk cId="1013034302" sldId="281"/>
        </pc:sldMkLst>
        <pc:spChg chg="mod">
          <ac:chgData name="Daniel Reeves" userId="e748b5bb-59f3-4b3f-80a3-3bf8c771a8a6" providerId="ADAL" clId="{A1253ADC-E4C3-4631-AC25-7DCC24F64A45}" dt="2020-11-15T20:10:57.587" v="892" actId="1035"/>
          <ac:spMkLst>
            <pc:docMk/>
            <pc:sldMk cId="1013034302" sldId="281"/>
            <ac:spMk id="5" creationId="{FE22E3DC-EDC9-40B3-9290-7482B05E9778}"/>
          </ac:spMkLst>
        </pc:spChg>
      </pc:sldChg>
      <pc:sldChg chg="delSp modSp add mod modAnim">
        <pc:chgData name="Daniel Reeves" userId="e748b5bb-59f3-4b3f-80a3-3bf8c771a8a6" providerId="ADAL" clId="{A1253ADC-E4C3-4631-AC25-7DCC24F64A45}" dt="2020-11-15T20:14:44.307" v="1240" actId="27636"/>
        <pc:sldMkLst>
          <pc:docMk/>
          <pc:sldMk cId="0" sldId="282"/>
        </pc:sldMkLst>
        <pc:spChg chg="mod">
          <ac:chgData name="Daniel Reeves" userId="e748b5bb-59f3-4b3f-80a3-3bf8c771a8a6" providerId="ADAL" clId="{A1253ADC-E4C3-4631-AC25-7DCC24F64A45}" dt="2020-11-15T20:11:35.836" v="913" actId="115"/>
          <ac:spMkLst>
            <pc:docMk/>
            <pc:sldMk cId="0" sldId="282"/>
            <ac:spMk id="2" creationId="{00000000-0000-0000-0000-000000000000}"/>
          </ac:spMkLst>
        </pc:spChg>
        <pc:spChg chg="mod">
          <ac:chgData name="Daniel Reeves" userId="e748b5bb-59f3-4b3f-80a3-3bf8c771a8a6" providerId="ADAL" clId="{A1253ADC-E4C3-4631-AC25-7DCC24F64A45}" dt="2020-11-15T20:14:44.307" v="1240" actId="27636"/>
          <ac:spMkLst>
            <pc:docMk/>
            <pc:sldMk cId="0" sldId="282"/>
            <ac:spMk id="3" creationId="{00000000-0000-0000-0000-000000000000}"/>
          </ac:spMkLst>
        </pc:spChg>
        <pc:spChg chg="del">
          <ac:chgData name="Daniel Reeves" userId="e748b5bb-59f3-4b3f-80a3-3bf8c771a8a6" providerId="ADAL" clId="{A1253ADC-E4C3-4631-AC25-7DCC24F64A45}" dt="2020-11-15T20:11:49.607" v="917" actId="478"/>
          <ac:spMkLst>
            <pc:docMk/>
            <pc:sldMk cId="0" sldId="282"/>
            <ac:spMk id="4" creationId="{00000000-0000-0000-0000-000000000000}"/>
          </ac:spMkLst>
        </pc:spChg>
      </pc:sldChg>
      <pc:sldChg chg="add del">
        <pc:chgData name="Daniel Reeves" userId="e748b5bb-59f3-4b3f-80a3-3bf8c771a8a6" providerId="ADAL" clId="{A1253ADC-E4C3-4631-AC25-7DCC24F64A45}" dt="2020-11-15T20:15:29.675" v="1272" actId="47"/>
        <pc:sldMkLst>
          <pc:docMk/>
          <pc:sldMk cId="0" sldId="283"/>
        </pc:sldMkLst>
      </pc:sldChg>
      <pc:sldChg chg="modSp add del mod">
        <pc:chgData name="Daniel Reeves" userId="e748b5bb-59f3-4b3f-80a3-3bf8c771a8a6" providerId="ADAL" clId="{A1253ADC-E4C3-4631-AC25-7DCC24F64A45}" dt="2020-11-15T20:19:01.991" v="1461" actId="47"/>
        <pc:sldMkLst>
          <pc:docMk/>
          <pc:sldMk cId="0" sldId="284"/>
        </pc:sldMkLst>
        <pc:spChg chg="mod">
          <ac:chgData name="Daniel Reeves" userId="e748b5bb-59f3-4b3f-80a3-3bf8c771a8a6" providerId="ADAL" clId="{A1253ADC-E4C3-4631-AC25-7DCC24F64A45}" dt="2020-11-15T20:11:18.134" v="896" actId="27636"/>
          <ac:spMkLst>
            <pc:docMk/>
            <pc:sldMk cId="0" sldId="284"/>
            <ac:spMk id="2" creationId="{00000000-0000-0000-0000-000000000000}"/>
          </ac:spMkLst>
        </pc:spChg>
        <pc:spChg chg="mod">
          <ac:chgData name="Daniel Reeves" userId="e748b5bb-59f3-4b3f-80a3-3bf8c771a8a6" providerId="ADAL" clId="{A1253ADC-E4C3-4631-AC25-7DCC24F64A45}" dt="2020-11-15T20:11:18.134" v="897" actId="27636"/>
          <ac:spMkLst>
            <pc:docMk/>
            <pc:sldMk cId="0" sldId="284"/>
            <ac:spMk id="3" creationId="{00000000-0000-0000-0000-000000000000}"/>
          </ac:spMkLst>
        </pc:spChg>
      </pc:sldChg>
      <pc:sldChg chg="modSp add mod modAnim">
        <pc:chgData name="Daniel Reeves" userId="e748b5bb-59f3-4b3f-80a3-3bf8c771a8a6" providerId="ADAL" clId="{A1253ADC-E4C3-4631-AC25-7DCC24F64A45}" dt="2020-11-15T20:19:14.908" v="1475" actId="1036"/>
        <pc:sldMkLst>
          <pc:docMk/>
          <pc:sldMk cId="798588866" sldId="285"/>
        </pc:sldMkLst>
        <pc:spChg chg="mod">
          <ac:chgData name="Daniel Reeves" userId="e748b5bb-59f3-4b3f-80a3-3bf8c771a8a6" providerId="ADAL" clId="{A1253ADC-E4C3-4631-AC25-7DCC24F64A45}" dt="2020-11-15T20:19:14.908" v="1475" actId="1036"/>
          <ac:spMkLst>
            <pc:docMk/>
            <pc:sldMk cId="798588866" sldId="285"/>
            <ac:spMk id="2" creationId="{00000000-0000-0000-0000-000000000000}"/>
          </ac:spMkLst>
        </pc:spChg>
        <pc:spChg chg="mod">
          <ac:chgData name="Daniel Reeves" userId="e748b5bb-59f3-4b3f-80a3-3bf8c771a8a6" providerId="ADAL" clId="{A1253ADC-E4C3-4631-AC25-7DCC24F64A45}" dt="2020-11-15T20:18:58.192" v="1460" actId="27636"/>
          <ac:spMkLst>
            <pc:docMk/>
            <pc:sldMk cId="798588866" sldId="28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7AFBF-B721-405A-8ED1-C2885B090E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7F58A81-D7B8-4686-99F4-2BD143F7BA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9F1D8C0-B9E0-45B0-BB97-78BC529CAC3B}"/>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5" name="Footer Placeholder 4">
            <a:extLst>
              <a:ext uri="{FF2B5EF4-FFF2-40B4-BE49-F238E27FC236}">
                <a16:creationId xmlns:a16="http://schemas.microsoft.com/office/drawing/2014/main" id="{6F20B5C0-6956-44BE-9DF9-0B3A27C1C5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FB1339-FB55-4A8C-A100-1FD925C581A9}"/>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3691718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EAE96-8613-40C1-8038-08626475038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41F88A-26DF-4A08-974C-A291C28755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0B9FB0-FD27-40F1-8BF1-C3245F4922D3}"/>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5" name="Footer Placeholder 4">
            <a:extLst>
              <a:ext uri="{FF2B5EF4-FFF2-40B4-BE49-F238E27FC236}">
                <a16:creationId xmlns:a16="http://schemas.microsoft.com/office/drawing/2014/main" id="{FDA7850D-54F8-4C79-B3F3-9CC5E89B6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8002C2-61D4-4C93-A841-137EE6928F71}"/>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2975264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2AC795-C339-4B3D-9B5D-1F025260954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53CDD8-8182-40AD-85D1-832717C834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033C9E-3261-428D-8430-79830A701F39}"/>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5" name="Footer Placeholder 4">
            <a:extLst>
              <a:ext uri="{FF2B5EF4-FFF2-40B4-BE49-F238E27FC236}">
                <a16:creationId xmlns:a16="http://schemas.microsoft.com/office/drawing/2014/main" id="{C4160D61-4B4D-4C86-91DD-704B8733EA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70AFE3-83D2-452F-B5D9-D92E560BA7E6}"/>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3428424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7AEAC-0646-41C4-BE9B-294DC429DD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3F0A12-0AF5-4764-A45C-F1E51A4EE1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01E653-8947-4E84-A1AE-E8CF15834CBA}"/>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5" name="Footer Placeholder 4">
            <a:extLst>
              <a:ext uri="{FF2B5EF4-FFF2-40B4-BE49-F238E27FC236}">
                <a16:creationId xmlns:a16="http://schemas.microsoft.com/office/drawing/2014/main" id="{2545A5C4-A1A1-439F-8904-C8186DC567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4C833E-86F3-4065-951D-DD4C5302655C}"/>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2667086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26AB1-1323-4011-860D-3B2D4949BA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2AC493-0574-4479-97CD-42A2397F9E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D2EF6A-FC90-4FB7-B29F-4C297D1A9846}"/>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5" name="Footer Placeholder 4">
            <a:extLst>
              <a:ext uri="{FF2B5EF4-FFF2-40B4-BE49-F238E27FC236}">
                <a16:creationId xmlns:a16="http://schemas.microsoft.com/office/drawing/2014/main" id="{86BAE0D9-D8F4-478F-B9B0-AFAB36CDAC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829C0A-2E09-4699-8630-9F5FE6C1B650}"/>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2504134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26C11-15AD-4111-B97D-CA4C4A878E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0175DFB-5B2C-4BE9-8B2C-AB9CD794AA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3AEB35B-47A1-466E-96A3-D4CC92551A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44EA8E3-B8EE-4FCA-A911-06CF7F35F9DD}"/>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6" name="Footer Placeholder 5">
            <a:extLst>
              <a:ext uri="{FF2B5EF4-FFF2-40B4-BE49-F238E27FC236}">
                <a16:creationId xmlns:a16="http://schemas.microsoft.com/office/drawing/2014/main" id="{8FABD6C1-D619-45C1-A3B3-7D8B4ED9B52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506CA3-829E-448A-98A1-A999B3D6F102}"/>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3768089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1B11A-1279-4518-8850-5CF551A6A43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4F5DF9D-D620-43E6-9CBE-E27A85019B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58DAE2-D5F1-4058-A542-31EC31228F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9CE640D-1351-430E-BAC0-FE71C39DC5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5116EA-B290-46E3-B188-6290C5B8FD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0A533D7-28DD-4F58-8DA2-CE4EC881EA2D}"/>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8" name="Footer Placeholder 7">
            <a:extLst>
              <a:ext uri="{FF2B5EF4-FFF2-40B4-BE49-F238E27FC236}">
                <a16:creationId xmlns:a16="http://schemas.microsoft.com/office/drawing/2014/main" id="{931CE88B-9DDD-4289-95E3-AA01DB7BCB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E9C04C1-9C6A-410A-823C-88B3F535B307}"/>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1313131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F75FC-FCB6-4841-8EC2-9A17DE79287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9FD176E-BA4B-4419-8B87-C46CFFA18682}"/>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4" name="Footer Placeholder 3">
            <a:extLst>
              <a:ext uri="{FF2B5EF4-FFF2-40B4-BE49-F238E27FC236}">
                <a16:creationId xmlns:a16="http://schemas.microsoft.com/office/drawing/2014/main" id="{13D18D76-36F4-411A-A11C-112BF6B34DF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F9EDAAD-7AB2-47FE-8746-9E3813ADD30A}"/>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122678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FBCD5C-7BFC-4D63-8922-6BE9E14F9F6A}"/>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3" name="Footer Placeholder 2">
            <a:extLst>
              <a:ext uri="{FF2B5EF4-FFF2-40B4-BE49-F238E27FC236}">
                <a16:creationId xmlns:a16="http://schemas.microsoft.com/office/drawing/2014/main" id="{8FD28862-2F64-4CF3-8A26-60C71939F98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09E8AA5-0324-4346-AEE9-7405F6D59600}"/>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3922490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33109-6AF1-4DC8-88A4-A0C61A2E44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799498A-AF14-47AB-A531-F3D20D3FFE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6FAB23D-DBDF-4B6B-8BDF-BA7F31C451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881CB1-BD24-41BF-8C3C-40332E2436B9}"/>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6" name="Footer Placeholder 5">
            <a:extLst>
              <a:ext uri="{FF2B5EF4-FFF2-40B4-BE49-F238E27FC236}">
                <a16:creationId xmlns:a16="http://schemas.microsoft.com/office/drawing/2014/main" id="{7B41590D-BCC6-4430-BD22-206F7E1524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169442C-ED5E-4B69-AD5B-D1D48619439C}"/>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1302886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69023-9573-4CDC-9979-E55152292E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DC677A-2802-4211-A596-0561579994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2A1BFD8-7550-47D8-A09A-86F30EC37B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AAA133-7883-46B8-88EF-1028C85920DE}"/>
              </a:ext>
            </a:extLst>
          </p:cNvPr>
          <p:cNvSpPr>
            <a:spLocks noGrp="1"/>
          </p:cNvSpPr>
          <p:nvPr>
            <p:ph type="dt" sz="half" idx="10"/>
          </p:nvPr>
        </p:nvSpPr>
        <p:spPr/>
        <p:txBody>
          <a:bodyPr/>
          <a:lstStyle/>
          <a:p>
            <a:fld id="{9158A161-3F96-4181-A550-238FAE9FD443}" type="datetimeFigureOut">
              <a:rPr lang="en-GB" smtClean="0"/>
              <a:t>07/09/2023</a:t>
            </a:fld>
            <a:endParaRPr lang="en-GB"/>
          </a:p>
        </p:txBody>
      </p:sp>
      <p:sp>
        <p:nvSpPr>
          <p:cNvPr id="6" name="Footer Placeholder 5">
            <a:extLst>
              <a:ext uri="{FF2B5EF4-FFF2-40B4-BE49-F238E27FC236}">
                <a16:creationId xmlns:a16="http://schemas.microsoft.com/office/drawing/2014/main" id="{E3828A15-983E-4EC4-B0C0-3407F72A71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649232-AE01-45A1-BE4F-B7AF5FFA0D9E}"/>
              </a:ext>
            </a:extLst>
          </p:cNvPr>
          <p:cNvSpPr>
            <a:spLocks noGrp="1"/>
          </p:cNvSpPr>
          <p:nvPr>
            <p:ph type="sldNum" sz="quarter" idx="12"/>
          </p:nvPr>
        </p:nvSpPr>
        <p:spPr/>
        <p:txBody>
          <a:bodyPr/>
          <a:lstStyle/>
          <a:p>
            <a:fld id="{647F5079-C2C7-47C6-BD14-96FB32AB7515}" type="slidenum">
              <a:rPr lang="en-GB" smtClean="0"/>
              <a:t>‹#›</a:t>
            </a:fld>
            <a:endParaRPr lang="en-GB"/>
          </a:p>
        </p:txBody>
      </p:sp>
    </p:spTree>
    <p:extLst>
      <p:ext uri="{BB962C8B-B14F-4D97-AF65-F5344CB8AC3E}">
        <p14:creationId xmlns:p14="http://schemas.microsoft.com/office/powerpoint/2010/main" val="4257872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7763EA-6FE5-4F6F-8796-C8A58DFA97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E710E23-E135-4E01-BCE2-883CB7383C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DFB3C5-8365-4F21-8324-10A0C27F2A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58A161-3F96-4181-A550-238FAE9FD443}" type="datetimeFigureOut">
              <a:rPr lang="en-GB" smtClean="0"/>
              <a:t>07/09/2023</a:t>
            </a:fld>
            <a:endParaRPr lang="en-GB"/>
          </a:p>
        </p:txBody>
      </p:sp>
      <p:sp>
        <p:nvSpPr>
          <p:cNvPr id="5" name="Footer Placeholder 4">
            <a:extLst>
              <a:ext uri="{FF2B5EF4-FFF2-40B4-BE49-F238E27FC236}">
                <a16:creationId xmlns:a16="http://schemas.microsoft.com/office/drawing/2014/main" id="{61479DE8-0034-48B7-BC33-06F9F53D31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E5D2395-C647-4BF5-85AD-2D43D1CC74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7F5079-C2C7-47C6-BD14-96FB32AB7515}" type="slidenum">
              <a:rPr lang="en-GB" smtClean="0"/>
              <a:t>‹#›</a:t>
            </a:fld>
            <a:endParaRPr lang="en-GB"/>
          </a:p>
        </p:txBody>
      </p:sp>
    </p:spTree>
    <p:extLst>
      <p:ext uri="{BB962C8B-B14F-4D97-AF65-F5344CB8AC3E}">
        <p14:creationId xmlns:p14="http://schemas.microsoft.com/office/powerpoint/2010/main" val="4182650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827C0E4-71C0-4E57-A44F-5C39FBD2A99C}"/>
              </a:ext>
            </a:extLst>
          </p:cNvPr>
          <p:cNvPicPr/>
          <p:nvPr/>
        </p:nvPicPr>
        <p:blipFill>
          <a:blip r:embed="rId2">
            <a:extLst>
              <a:ext uri="{28A0092B-C50C-407E-A947-70E740481C1C}">
                <a14:useLocalDpi xmlns:a14="http://schemas.microsoft.com/office/drawing/2010/main" val="0"/>
              </a:ext>
            </a:extLst>
          </a:blip>
          <a:stretch>
            <a:fillRect/>
          </a:stretch>
        </p:blipFill>
        <p:spPr>
          <a:xfrm>
            <a:off x="1922780" y="422592"/>
            <a:ext cx="8704580" cy="6012815"/>
          </a:xfrm>
          <a:prstGeom prst="rect">
            <a:avLst/>
          </a:prstGeom>
        </p:spPr>
      </p:pic>
    </p:spTree>
    <p:extLst>
      <p:ext uri="{BB962C8B-B14F-4D97-AF65-F5344CB8AC3E}">
        <p14:creationId xmlns:p14="http://schemas.microsoft.com/office/powerpoint/2010/main" val="3035187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Solution: Add a ‘no false lemmas’ condition</a:t>
            </a:r>
          </a:p>
        </p:txBody>
      </p:sp>
      <p:sp>
        <p:nvSpPr>
          <p:cNvPr id="3" name="Content Placeholder 2"/>
          <p:cNvSpPr>
            <a:spLocks noGrp="1"/>
          </p:cNvSpPr>
          <p:nvPr>
            <p:ph idx="1"/>
          </p:nvPr>
        </p:nvSpPr>
        <p:spPr>
          <a:xfrm>
            <a:off x="400050" y="1215230"/>
            <a:ext cx="11372849" cy="5604669"/>
          </a:xfrm>
        </p:spPr>
        <p:txBody>
          <a:bodyPr>
            <a:normAutofit fontScale="77500" lnSpcReduction="20000"/>
          </a:bodyPr>
          <a:lstStyle/>
          <a:p>
            <a:r>
              <a:rPr lang="en-GB" dirty="0">
                <a:latin typeface="Century Schoolbook" panose="02040604050505020304" pitchFamily="18" charset="0"/>
              </a:rPr>
              <a:t>Since Gettier shows that the JTB definition is insufficient for knowledge, one possible solution would be to add another condition: that you did not infer your belief from anything false</a:t>
            </a:r>
          </a:p>
          <a:p>
            <a:endParaRPr lang="en-GB" dirty="0">
              <a:latin typeface="Century Schoolbook" panose="02040604050505020304" pitchFamily="18" charset="0"/>
            </a:endParaRPr>
          </a:p>
          <a:p>
            <a:r>
              <a:rPr lang="en-GB" dirty="0">
                <a:latin typeface="Century Schoolbook" panose="02040604050505020304" pitchFamily="18" charset="0"/>
              </a:rPr>
              <a:t>JTBN definition:</a:t>
            </a:r>
          </a:p>
          <a:p>
            <a:pPr lvl="1"/>
            <a:r>
              <a:rPr lang="en-GB" dirty="0">
                <a:latin typeface="Century Schoolbook" panose="02040604050505020304" pitchFamily="18" charset="0"/>
              </a:rPr>
              <a:t>You know that </a:t>
            </a:r>
            <a:r>
              <a:rPr lang="en-GB" i="1" dirty="0">
                <a:latin typeface="Century Schoolbook" panose="02040604050505020304" pitchFamily="18" charset="0"/>
              </a:rPr>
              <a:t>p</a:t>
            </a:r>
            <a:r>
              <a:rPr lang="en-GB" dirty="0">
                <a:latin typeface="Century Schoolbook" panose="02040604050505020304" pitchFamily="18" charset="0"/>
              </a:rPr>
              <a:t> if</a:t>
            </a:r>
          </a:p>
          <a:p>
            <a:pPr lvl="2"/>
            <a:r>
              <a:rPr lang="en-GB" i="1" dirty="0">
                <a:latin typeface="Century Schoolbook" panose="02040604050505020304" pitchFamily="18" charset="0"/>
              </a:rPr>
              <a:t>p</a:t>
            </a:r>
            <a:r>
              <a:rPr lang="en-GB" dirty="0">
                <a:latin typeface="Century Schoolbook" panose="02040604050505020304" pitchFamily="18" charset="0"/>
              </a:rPr>
              <a:t> is true;</a:t>
            </a:r>
          </a:p>
          <a:p>
            <a:pPr lvl="2"/>
            <a:r>
              <a:rPr lang="en-GB" dirty="0">
                <a:latin typeface="Century Schoolbook" panose="02040604050505020304" pitchFamily="18" charset="0"/>
              </a:rPr>
              <a:t>You believe that </a:t>
            </a:r>
            <a:r>
              <a:rPr lang="en-GB" i="1" dirty="0">
                <a:latin typeface="Century Schoolbook" panose="02040604050505020304" pitchFamily="18" charset="0"/>
              </a:rPr>
              <a:t>p;</a:t>
            </a:r>
          </a:p>
          <a:p>
            <a:pPr lvl="2"/>
            <a:r>
              <a:rPr lang="en-GB" dirty="0">
                <a:latin typeface="Century Schoolbook" panose="02040604050505020304" pitchFamily="18" charset="0"/>
              </a:rPr>
              <a:t>Your belief that </a:t>
            </a:r>
            <a:r>
              <a:rPr lang="en-GB" i="1" dirty="0">
                <a:latin typeface="Century Schoolbook" panose="02040604050505020304" pitchFamily="18" charset="0"/>
              </a:rPr>
              <a:t>p</a:t>
            </a:r>
            <a:r>
              <a:rPr lang="en-GB" dirty="0">
                <a:latin typeface="Century Schoolbook" panose="02040604050505020304" pitchFamily="18" charset="0"/>
              </a:rPr>
              <a:t> is justified; and</a:t>
            </a:r>
          </a:p>
          <a:p>
            <a:pPr lvl="2"/>
            <a:r>
              <a:rPr lang="en-GB" dirty="0">
                <a:latin typeface="Century Schoolbook" panose="02040604050505020304" pitchFamily="18" charset="0"/>
              </a:rPr>
              <a:t>You did not infer that </a:t>
            </a:r>
            <a:r>
              <a:rPr lang="en-GB" i="1" dirty="0">
                <a:latin typeface="Century Schoolbook" panose="02040604050505020304" pitchFamily="18" charset="0"/>
              </a:rPr>
              <a:t>p</a:t>
            </a:r>
            <a:r>
              <a:rPr lang="en-GB" dirty="0">
                <a:latin typeface="Century Schoolbook" panose="02040604050505020304" pitchFamily="18" charset="0"/>
              </a:rPr>
              <a:t> from anything false (no false lemmas). </a:t>
            </a:r>
          </a:p>
          <a:p>
            <a:pPr lvl="2"/>
            <a:endParaRPr lang="en-GB" dirty="0">
              <a:latin typeface="Century Schoolbook" panose="02040604050505020304" pitchFamily="18" charset="0"/>
            </a:endParaRPr>
          </a:p>
          <a:p>
            <a:r>
              <a:rPr lang="en-GB" dirty="0">
                <a:latin typeface="Century Schoolbook" panose="02040604050505020304" pitchFamily="18" charset="0"/>
              </a:rPr>
              <a:t>This would solve the case of Smith and Jones because Smith’s true belief was based on the false premise that Jones would get the job, therefore not satisfying the ‘no false lemmas’ condition</a:t>
            </a:r>
          </a:p>
          <a:p>
            <a:endParaRPr lang="en-GB" dirty="0">
              <a:latin typeface="Century Schoolbook" panose="02040604050505020304" pitchFamily="18" charset="0"/>
            </a:endParaRPr>
          </a:p>
          <a:p>
            <a:r>
              <a:rPr lang="en-US" dirty="0">
                <a:latin typeface="Century Schoolbook" panose="02040604050505020304" pitchFamily="18" charset="0"/>
              </a:rPr>
              <a:t>Objection: But there are other Gettier cases that don’t involve inference from false premises</a:t>
            </a:r>
          </a:p>
          <a:p>
            <a:pPr lvl="1"/>
            <a:r>
              <a:rPr lang="en-US" dirty="0">
                <a:latin typeface="Century Schoolbook" panose="02040604050505020304" pitchFamily="18" charset="0"/>
              </a:rPr>
              <a:t>Dr Jones believes that Smith has virus X, because all the lab tests confirm this. However, Smith has virus Y, which produces the same lab results as virus X; Smith has </a:t>
            </a:r>
            <a:r>
              <a:rPr lang="en-US" i="1" dirty="0">
                <a:latin typeface="Century Schoolbook" panose="02040604050505020304" pitchFamily="18" charset="0"/>
              </a:rPr>
              <a:t>just</a:t>
            </a:r>
            <a:r>
              <a:rPr lang="en-US" dirty="0">
                <a:latin typeface="Century Schoolbook" panose="02040604050505020304" pitchFamily="18" charset="0"/>
              </a:rPr>
              <a:t> caught virus X, but so recently that it doesn’t show up in lab tests.</a:t>
            </a:r>
          </a:p>
          <a:p>
            <a:pPr lvl="1"/>
            <a:endParaRPr lang="en-US" dirty="0">
              <a:latin typeface="Century Schoolbook" panose="02040604050505020304" pitchFamily="18" charset="0"/>
            </a:endParaRPr>
          </a:p>
          <a:p>
            <a:pPr lvl="1"/>
            <a:endParaRPr lang="en-US" dirty="0">
              <a:latin typeface="Century Schoolbook" panose="02040604050505020304" pitchFamily="18" charset="0"/>
            </a:endParaRPr>
          </a:p>
        </p:txBody>
      </p:sp>
    </p:spTree>
    <p:extLst>
      <p:ext uri="{BB962C8B-B14F-4D97-AF65-F5344CB8AC3E}">
        <p14:creationId xmlns:p14="http://schemas.microsoft.com/office/powerpoint/2010/main" val="2143704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2875"/>
            <a:ext cx="12192000" cy="992188"/>
          </a:xfrm>
        </p:spPr>
        <p:txBody>
          <a:bodyPr/>
          <a:lstStyle/>
          <a:p>
            <a:pPr algn="ctr"/>
            <a:r>
              <a:rPr lang="en-US" u="sng" dirty="0">
                <a:latin typeface="Century Schoolbook" panose="02040604050505020304" pitchFamily="18" charset="0"/>
              </a:rPr>
              <a:t>A recipe for Gettier cases</a:t>
            </a:r>
          </a:p>
        </p:txBody>
      </p:sp>
      <p:sp>
        <p:nvSpPr>
          <p:cNvPr id="3" name="Content Placeholder 2"/>
          <p:cNvSpPr>
            <a:spLocks noGrp="1"/>
          </p:cNvSpPr>
          <p:nvPr>
            <p:ph idx="1"/>
          </p:nvPr>
        </p:nvSpPr>
        <p:spPr>
          <a:xfrm>
            <a:off x="357187" y="1373187"/>
            <a:ext cx="11477625" cy="4656137"/>
          </a:xfrm>
        </p:spPr>
        <p:txBody>
          <a:bodyPr>
            <a:normAutofit fontScale="92500" lnSpcReduction="20000"/>
          </a:bodyPr>
          <a:lstStyle/>
          <a:p>
            <a:r>
              <a:rPr lang="en-US" dirty="0">
                <a:latin typeface="Century Schoolbook" panose="02040604050505020304" pitchFamily="18" charset="0"/>
              </a:rPr>
              <a:t>Both JTB and reliabilism have a third condition (justification, reliable process) that is related to, but independent of, truth</a:t>
            </a:r>
          </a:p>
          <a:p>
            <a:pPr lvl="1"/>
            <a:r>
              <a:rPr lang="en-US" dirty="0">
                <a:latin typeface="Century Schoolbook" panose="02040604050505020304" pitchFamily="18" charset="0"/>
              </a:rPr>
              <a:t>This means truth and this condition can ‘come apart’, resulting in ‘lucky’ true beliefs</a:t>
            </a:r>
          </a:p>
          <a:p>
            <a:pPr lvl="1"/>
            <a:endParaRPr lang="en-US" dirty="0">
              <a:latin typeface="Century Schoolbook" panose="02040604050505020304" pitchFamily="18" charset="0"/>
            </a:endParaRPr>
          </a:p>
          <a:p>
            <a:r>
              <a:rPr lang="en-US" dirty="0">
                <a:latin typeface="Century Schoolbook" panose="02040604050505020304" pitchFamily="18" charset="0"/>
              </a:rPr>
              <a:t>To produce a Gettier case:</a:t>
            </a:r>
          </a:p>
          <a:p>
            <a:pPr lvl="1"/>
            <a:r>
              <a:rPr lang="en-US" dirty="0">
                <a:latin typeface="Century Schoolbook" panose="02040604050505020304" pitchFamily="18" charset="0"/>
              </a:rPr>
              <a:t>Start with a belief that meets the third condition, but it is false through ‘bad luck’ (e.g. Henry looking at a barn façade)</a:t>
            </a:r>
          </a:p>
          <a:p>
            <a:pPr lvl="1"/>
            <a:r>
              <a:rPr lang="en-US" dirty="0">
                <a:latin typeface="Century Schoolbook" panose="02040604050505020304" pitchFamily="18" charset="0"/>
              </a:rPr>
              <a:t>Add ‘good luck’ to make the belief true (e.g. Henry is looking at the one real barn)</a:t>
            </a:r>
          </a:p>
          <a:p>
            <a:pPr lvl="1"/>
            <a:r>
              <a:rPr lang="en-US" dirty="0">
                <a:latin typeface="Century Schoolbook" panose="02040604050505020304" pitchFamily="18" charset="0"/>
              </a:rPr>
              <a:t>The belief is both true and meets the third condition, but through luck, so isn’t knowledge</a:t>
            </a:r>
          </a:p>
          <a:p>
            <a:pPr lvl="1"/>
            <a:endParaRPr lang="en-US" dirty="0">
              <a:latin typeface="Century Schoolbook" panose="02040604050505020304" pitchFamily="18" charset="0"/>
            </a:endParaRPr>
          </a:p>
          <a:p>
            <a:r>
              <a:rPr lang="en-US" dirty="0">
                <a:latin typeface="Century Schoolbook" panose="02040604050505020304" pitchFamily="18" charset="0"/>
              </a:rPr>
              <a:t>A satisfactory definition of knowledge must tie the third condition to truth more closely</a:t>
            </a:r>
          </a:p>
          <a:p>
            <a:pPr lvl="1"/>
            <a:endParaRPr lang="en-US" dirty="0">
              <a:latin typeface="Century Schoolbook" panose="02040604050505020304" pitchFamily="18" charset="0"/>
            </a:endParaRPr>
          </a:p>
        </p:txBody>
      </p:sp>
    </p:spTree>
    <p:extLst>
      <p:ext uri="{BB962C8B-B14F-4D97-AF65-F5344CB8AC3E}">
        <p14:creationId xmlns:p14="http://schemas.microsoft.com/office/powerpoint/2010/main" val="2683636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12192000" cy="1325563"/>
          </a:xfrm>
        </p:spPr>
        <p:txBody>
          <a:bodyPr>
            <a:normAutofit/>
          </a:bodyPr>
          <a:lstStyle/>
          <a:p>
            <a:pPr algn="ctr"/>
            <a:r>
              <a:rPr lang="en-US" sz="4000" u="sng" dirty="0">
                <a:latin typeface="Century Schoolbook" panose="02040604050505020304" pitchFamily="18" charset="0"/>
              </a:rPr>
              <a:t>Solution: Infallibilism</a:t>
            </a:r>
          </a:p>
        </p:txBody>
      </p:sp>
      <p:sp>
        <p:nvSpPr>
          <p:cNvPr id="3" name="Content Placeholder 2"/>
          <p:cNvSpPr>
            <a:spLocks noGrp="1"/>
          </p:cNvSpPr>
          <p:nvPr>
            <p:ph idx="1"/>
          </p:nvPr>
        </p:nvSpPr>
        <p:spPr>
          <a:xfrm>
            <a:off x="400050" y="1215230"/>
            <a:ext cx="11372849" cy="5604669"/>
          </a:xfrm>
        </p:spPr>
        <p:txBody>
          <a:bodyPr>
            <a:normAutofit/>
          </a:bodyPr>
          <a:lstStyle/>
          <a:p>
            <a:pPr lvl="1"/>
            <a:endParaRPr lang="en-US" dirty="0">
              <a:latin typeface="Century Schoolbook" panose="02040604050505020304" pitchFamily="18" charset="0"/>
            </a:endParaRPr>
          </a:p>
          <a:p>
            <a:pPr lvl="1"/>
            <a:endParaRPr lang="en-US" dirty="0">
              <a:latin typeface="Century Schoolbook" panose="02040604050505020304" pitchFamily="18" charset="0"/>
            </a:endParaRPr>
          </a:p>
        </p:txBody>
      </p:sp>
      <p:sp>
        <p:nvSpPr>
          <p:cNvPr id="5" name="TextBox 4">
            <a:extLst>
              <a:ext uri="{FF2B5EF4-FFF2-40B4-BE49-F238E27FC236}">
                <a16:creationId xmlns:a16="http://schemas.microsoft.com/office/drawing/2014/main" id="{FE22E3DC-EDC9-40B3-9290-7482B05E9778}"/>
              </a:ext>
            </a:extLst>
          </p:cNvPr>
          <p:cNvSpPr txBox="1"/>
          <p:nvPr/>
        </p:nvSpPr>
        <p:spPr>
          <a:xfrm>
            <a:off x="304800" y="807095"/>
            <a:ext cx="11468099" cy="6001643"/>
          </a:xfrm>
          <a:prstGeom prst="rect">
            <a:avLst/>
          </a:prstGeom>
          <a:noFill/>
        </p:spPr>
        <p:txBody>
          <a:bodyPr wrap="square">
            <a:spAutoFit/>
          </a:bodyPr>
          <a:lstStyle/>
          <a:p>
            <a:pPr marL="342900" indent="-342900">
              <a:buFont typeface="Arial" panose="020B0604020202020204" pitchFamily="34" charset="0"/>
              <a:buChar char="•"/>
            </a:pPr>
            <a:r>
              <a:rPr lang="en-US" sz="2400" dirty="0">
                <a:latin typeface="Century Schoolbook" panose="02040604050505020304" pitchFamily="18" charset="0"/>
              </a:rPr>
              <a:t>Smith’s initial beliefs were not justified, because they were fallible</a:t>
            </a:r>
          </a:p>
          <a:p>
            <a:pPr marL="800100" lvl="1" indent="-342900">
              <a:buFont typeface="Arial" panose="020B0604020202020204" pitchFamily="34" charset="0"/>
              <a:buChar char="•"/>
            </a:pPr>
            <a:r>
              <a:rPr lang="en-US" sz="2400" dirty="0">
                <a:latin typeface="Century Schoolbook" panose="02040604050505020304" pitchFamily="18" charset="0"/>
              </a:rPr>
              <a:t>Knowledge is certain true belief.</a:t>
            </a:r>
          </a:p>
          <a:p>
            <a:pPr marL="800100" lvl="1" indent="-342900">
              <a:buFont typeface="Arial" panose="020B0604020202020204" pitchFamily="34" charset="0"/>
              <a:buChar char="•"/>
            </a:pPr>
            <a:endParaRPr lang="en-US" sz="2400" dirty="0">
              <a:latin typeface="Century Schoolbook" panose="02040604050505020304" pitchFamily="18" charset="0"/>
            </a:endParaRPr>
          </a:p>
          <a:p>
            <a:pPr marL="342900" lvl="0" indent="-342900">
              <a:buFont typeface="Arial" panose="020B0604020202020204" pitchFamily="34" charset="0"/>
              <a:buChar char="•"/>
            </a:pPr>
            <a:r>
              <a:rPr lang="en-GB" sz="2400" dirty="0">
                <a:latin typeface="Century Schoolbook" panose="02040604050505020304" pitchFamily="18" charset="0"/>
              </a:rPr>
              <a:t>No one can know what is false.</a:t>
            </a:r>
          </a:p>
          <a:p>
            <a:pPr marL="342900" lvl="0" indent="-342900">
              <a:buFont typeface="Arial" panose="020B0604020202020204" pitchFamily="34" charset="0"/>
              <a:buChar char="•"/>
            </a:pPr>
            <a:endParaRPr lang="en-GB" sz="2400" dirty="0">
              <a:latin typeface="Century Schoolbook" panose="02040604050505020304" pitchFamily="18" charset="0"/>
            </a:endParaRPr>
          </a:p>
          <a:p>
            <a:pPr marL="342900" lvl="0" indent="-342900">
              <a:buFont typeface="Arial" panose="020B0604020202020204" pitchFamily="34" charset="0"/>
              <a:buChar char="•"/>
            </a:pPr>
            <a:r>
              <a:rPr lang="en-GB" sz="2400" dirty="0">
                <a:latin typeface="Century Schoolbook" panose="02040604050505020304" pitchFamily="18" charset="0"/>
              </a:rPr>
              <a:t>Therefore, if I know that </a:t>
            </a:r>
            <a:r>
              <a:rPr lang="en-GB" sz="2400" i="1" dirty="0">
                <a:latin typeface="Century Schoolbook" panose="02040604050505020304" pitchFamily="18" charset="0"/>
              </a:rPr>
              <a:t>p</a:t>
            </a:r>
            <a:r>
              <a:rPr lang="en-GB" sz="2400" dirty="0">
                <a:latin typeface="Century Schoolbook" panose="02040604050505020304" pitchFamily="18" charset="0"/>
              </a:rPr>
              <a:t>, then I can’t be mistaken about </a:t>
            </a:r>
            <a:r>
              <a:rPr lang="en-GB" sz="2400" i="1" dirty="0">
                <a:latin typeface="Century Schoolbook" panose="02040604050505020304" pitchFamily="18" charset="0"/>
              </a:rPr>
              <a:t>p</a:t>
            </a:r>
            <a:r>
              <a:rPr lang="en-GB" sz="2400" dirty="0">
                <a:latin typeface="Century Schoolbook" panose="02040604050505020304" pitchFamily="18" charset="0"/>
              </a:rPr>
              <a:t>.</a:t>
            </a:r>
          </a:p>
          <a:p>
            <a:pPr marL="342900" lvl="0" indent="-342900">
              <a:buFont typeface="Arial" panose="020B0604020202020204" pitchFamily="34" charset="0"/>
              <a:buChar char="•"/>
            </a:pPr>
            <a:endParaRPr lang="en-GB" sz="2400" dirty="0">
              <a:latin typeface="Century Schoolbook" panose="02040604050505020304" pitchFamily="18" charset="0"/>
            </a:endParaRPr>
          </a:p>
          <a:p>
            <a:pPr marL="342900" lvl="0" indent="-342900">
              <a:buFont typeface="Arial" panose="020B0604020202020204" pitchFamily="34" charset="0"/>
              <a:buChar char="•"/>
            </a:pPr>
            <a:r>
              <a:rPr lang="en-GB" sz="2400" b="1" dirty="0">
                <a:latin typeface="Century Schoolbook" panose="02040604050505020304" pitchFamily="18" charset="0"/>
              </a:rPr>
              <a:t>Therefore, for justification to secure knowledge, justification must guarantee truth.</a:t>
            </a:r>
          </a:p>
          <a:p>
            <a:pPr marL="342900" lvl="0" indent="-342900">
              <a:buFont typeface="Arial" panose="020B0604020202020204" pitchFamily="34" charset="0"/>
              <a:buChar char="•"/>
            </a:pPr>
            <a:endParaRPr lang="en-GB" sz="2400" dirty="0">
              <a:latin typeface="Century Schoolbook" panose="02040604050505020304" pitchFamily="18" charset="0"/>
            </a:endParaRPr>
          </a:p>
          <a:p>
            <a:pPr marL="342900" lvl="0" indent="-342900">
              <a:buFont typeface="Arial" panose="020B0604020202020204" pitchFamily="34" charset="0"/>
              <a:buChar char="•"/>
            </a:pPr>
            <a:r>
              <a:rPr lang="en-GB" sz="2400" dirty="0">
                <a:latin typeface="Century Schoolbook" panose="02040604050505020304" pitchFamily="18" charset="0"/>
              </a:rPr>
              <a:t>Therefore, if I am justified in believing that </a:t>
            </a:r>
            <a:r>
              <a:rPr lang="en-GB" sz="2400" i="1" dirty="0">
                <a:latin typeface="Century Schoolbook" panose="02040604050505020304" pitchFamily="18" charset="0"/>
              </a:rPr>
              <a:t>p</a:t>
            </a:r>
            <a:r>
              <a:rPr lang="en-GB" sz="2400" dirty="0">
                <a:latin typeface="Century Schoolbook" panose="02040604050505020304" pitchFamily="18" charset="0"/>
              </a:rPr>
              <a:t>, I can’t possibly be mistaken.</a:t>
            </a:r>
          </a:p>
          <a:p>
            <a:pPr marL="342900" lvl="0" indent="-342900">
              <a:buFont typeface="Arial" panose="020B0604020202020204" pitchFamily="34" charset="0"/>
              <a:buChar char="•"/>
            </a:pPr>
            <a:endParaRPr lang="en-GB" sz="2400" dirty="0">
              <a:latin typeface="Century Schoolbook" panose="02040604050505020304" pitchFamily="18" charset="0"/>
            </a:endParaRPr>
          </a:p>
          <a:p>
            <a:pPr marL="342900" lvl="0" indent="-342900">
              <a:buFont typeface="Arial" panose="020B0604020202020204" pitchFamily="34" charset="0"/>
              <a:buChar char="•"/>
            </a:pPr>
            <a:r>
              <a:rPr lang="en-GB" sz="2400" dirty="0">
                <a:latin typeface="Century Schoolbook" panose="02040604050505020304" pitchFamily="18" charset="0"/>
              </a:rPr>
              <a:t>Therefore, if it is possible that I am mistaken, then I can’t be justified in believing that </a:t>
            </a:r>
            <a:r>
              <a:rPr lang="en-GB" sz="2400" i="1" dirty="0">
                <a:latin typeface="Century Schoolbook" panose="02040604050505020304" pitchFamily="18" charset="0"/>
              </a:rPr>
              <a:t>p</a:t>
            </a:r>
            <a:r>
              <a:rPr lang="en-GB" sz="2400" dirty="0">
                <a:latin typeface="Century Schoolbook" panose="02040604050505020304" pitchFamily="18" charset="0"/>
              </a:rPr>
              <a:t>.</a:t>
            </a:r>
          </a:p>
          <a:p>
            <a:pPr marL="342900" lvl="0" indent="-342900">
              <a:buFont typeface="Arial" panose="020B0604020202020204" pitchFamily="34" charset="0"/>
              <a:buChar char="•"/>
            </a:pPr>
            <a:endParaRPr lang="en-GB" sz="2400" dirty="0">
              <a:latin typeface="Century Schoolbook" panose="02040604050505020304" pitchFamily="18" charset="0"/>
            </a:endParaRPr>
          </a:p>
          <a:p>
            <a:pPr marL="342900" indent="-342900">
              <a:buFont typeface="Arial" panose="020B0604020202020204" pitchFamily="34" charset="0"/>
              <a:buChar char="•"/>
            </a:pPr>
            <a:r>
              <a:rPr lang="en-GB" sz="2400" dirty="0">
                <a:latin typeface="Century Schoolbook" panose="02040604050505020304" pitchFamily="18" charset="0"/>
              </a:rPr>
              <a:t>Therefore, infallibilism is true. </a:t>
            </a:r>
          </a:p>
        </p:txBody>
      </p:sp>
    </p:spTree>
    <p:extLst>
      <p:ext uri="{BB962C8B-B14F-4D97-AF65-F5344CB8AC3E}">
        <p14:creationId xmlns:p14="http://schemas.microsoft.com/office/powerpoint/2010/main" val="1848709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12192000" cy="1325563"/>
          </a:xfrm>
        </p:spPr>
        <p:txBody>
          <a:bodyPr>
            <a:normAutofit/>
          </a:bodyPr>
          <a:lstStyle/>
          <a:p>
            <a:pPr algn="ctr"/>
            <a:r>
              <a:rPr lang="en-US" sz="4000" u="sng" dirty="0">
                <a:latin typeface="Century Schoolbook" panose="02040604050505020304" pitchFamily="18" charset="0"/>
              </a:rPr>
              <a:t>Solution: Infallibilism</a:t>
            </a:r>
          </a:p>
        </p:txBody>
      </p:sp>
      <p:sp>
        <p:nvSpPr>
          <p:cNvPr id="3" name="Content Placeholder 2"/>
          <p:cNvSpPr>
            <a:spLocks noGrp="1"/>
          </p:cNvSpPr>
          <p:nvPr>
            <p:ph idx="1"/>
          </p:nvPr>
        </p:nvSpPr>
        <p:spPr>
          <a:xfrm>
            <a:off x="400050" y="1215230"/>
            <a:ext cx="11372849" cy="5604669"/>
          </a:xfrm>
        </p:spPr>
        <p:txBody>
          <a:bodyPr>
            <a:normAutofit/>
          </a:bodyPr>
          <a:lstStyle/>
          <a:p>
            <a:pPr lvl="1"/>
            <a:endParaRPr lang="en-US" dirty="0">
              <a:latin typeface="Century Schoolbook" panose="02040604050505020304" pitchFamily="18" charset="0"/>
            </a:endParaRPr>
          </a:p>
          <a:p>
            <a:pPr lvl="1"/>
            <a:endParaRPr lang="en-US" dirty="0">
              <a:latin typeface="Century Schoolbook" panose="02040604050505020304" pitchFamily="18" charset="0"/>
            </a:endParaRPr>
          </a:p>
        </p:txBody>
      </p:sp>
      <p:sp>
        <p:nvSpPr>
          <p:cNvPr id="5" name="TextBox 4">
            <a:extLst>
              <a:ext uri="{FF2B5EF4-FFF2-40B4-BE49-F238E27FC236}">
                <a16:creationId xmlns:a16="http://schemas.microsoft.com/office/drawing/2014/main" id="{FE22E3DC-EDC9-40B3-9290-7482B05E9778}"/>
              </a:ext>
            </a:extLst>
          </p:cNvPr>
          <p:cNvSpPr txBox="1"/>
          <p:nvPr/>
        </p:nvSpPr>
        <p:spPr>
          <a:xfrm>
            <a:off x="304800" y="1016645"/>
            <a:ext cx="11468099" cy="5632311"/>
          </a:xfrm>
          <a:prstGeom prst="rect">
            <a:avLst/>
          </a:prstGeom>
          <a:noFill/>
        </p:spPr>
        <p:txBody>
          <a:bodyPr wrap="square">
            <a:spAutoFit/>
          </a:bodyPr>
          <a:lstStyle/>
          <a:p>
            <a:pPr marL="285750" indent="-285750">
              <a:buFont typeface="Arial" panose="020B0604020202020204" pitchFamily="34" charset="0"/>
              <a:buChar char="•"/>
            </a:pPr>
            <a:r>
              <a:rPr lang="en-GB" sz="2400" b="1" u="sng" dirty="0">
                <a:latin typeface="Century Schoolbook" panose="02040604050505020304" pitchFamily="18" charset="0"/>
              </a:rPr>
              <a:t>Objection</a:t>
            </a:r>
            <a:r>
              <a:rPr lang="en-GB" sz="2400" dirty="0">
                <a:latin typeface="Century Schoolbook" panose="02040604050505020304" pitchFamily="18" charset="0"/>
              </a:rPr>
              <a:t>: ‘If I know that </a:t>
            </a:r>
            <a:r>
              <a:rPr lang="en-GB" sz="2400" i="1" dirty="0">
                <a:latin typeface="Century Schoolbook" panose="02040604050505020304" pitchFamily="18" charset="0"/>
              </a:rPr>
              <a:t>p</a:t>
            </a:r>
            <a:r>
              <a:rPr lang="en-GB" sz="2400" dirty="0">
                <a:latin typeface="Century Schoolbook" panose="02040604050505020304" pitchFamily="18" charset="0"/>
              </a:rPr>
              <a:t>, then I can’t be mistaken about </a:t>
            </a:r>
            <a:r>
              <a:rPr lang="en-GB" sz="2400" i="1" dirty="0">
                <a:latin typeface="Century Schoolbook" panose="02040604050505020304" pitchFamily="18" charset="0"/>
              </a:rPr>
              <a:t>p</a:t>
            </a:r>
            <a:r>
              <a:rPr lang="en-GB" sz="2400" dirty="0">
                <a:latin typeface="Century Schoolbook" panose="02040604050505020304" pitchFamily="18" charset="0"/>
              </a:rPr>
              <a:t>’, has more than one meaning:</a:t>
            </a:r>
          </a:p>
          <a:p>
            <a:pPr lvl="1"/>
            <a:endParaRPr lang="en-GB" sz="2400" dirty="0">
              <a:latin typeface="Century Schoolbook" panose="02040604050505020304" pitchFamily="18" charset="0"/>
            </a:endParaRPr>
          </a:p>
          <a:p>
            <a:pPr lvl="1"/>
            <a:r>
              <a:rPr lang="en-GB" sz="2000" dirty="0">
                <a:latin typeface="Century Schoolbook" panose="02040604050505020304" pitchFamily="18" charset="0"/>
              </a:rPr>
              <a:t>1: ‘It can’t be the case that if I know that </a:t>
            </a:r>
            <a:r>
              <a:rPr lang="en-GB" sz="2000" i="1" dirty="0">
                <a:latin typeface="Century Schoolbook" panose="02040604050505020304" pitchFamily="18" charset="0"/>
              </a:rPr>
              <a:t>p</a:t>
            </a:r>
            <a:r>
              <a:rPr lang="en-GB" sz="2000" dirty="0">
                <a:latin typeface="Century Schoolbook" panose="02040604050505020304" pitchFamily="18" charset="0"/>
              </a:rPr>
              <a:t>, I am mistaken that </a:t>
            </a:r>
            <a:r>
              <a:rPr lang="en-GB" sz="2000" i="1" dirty="0">
                <a:latin typeface="Century Schoolbook" panose="02040604050505020304" pitchFamily="18" charset="0"/>
              </a:rPr>
              <a:t>p</a:t>
            </a:r>
            <a:r>
              <a:rPr lang="en-GB" sz="2000" dirty="0">
                <a:latin typeface="Century Schoolbook" panose="02040604050505020304" pitchFamily="18" charset="0"/>
              </a:rPr>
              <a:t>.’ </a:t>
            </a:r>
          </a:p>
          <a:p>
            <a:pPr lvl="2"/>
            <a:r>
              <a:rPr lang="en-GB" sz="2000" dirty="0">
                <a:latin typeface="Century Schoolbook" panose="02040604050505020304" pitchFamily="18" charset="0"/>
              </a:rPr>
              <a:t>Agreed: no one can know what is false.</a:t>
            </a:r>
          </a:p>
          <a:p>
            <a:pPr lvl="2"/>
            <a:endParaRPr lang="en-GB" sz="2000" dirty="0">
              <a:latin typeface="Century Schoolbook" panose="02040604050505020304" pitchFamily="18" charset="0"/>
            </a:endParaRPr>
          </a:p>
          <a:p>
            <a:pPr lvl="1"/>
            <a:r>
              <a:rPr lang="en-GB" sz="2000" dirty="0">
                <a:latin typeface="Century Schoolbook" panose="02040604050505020304" pitchFamily="18" charset="0"/>
              </a:rPr>
              <a:t> 2: ‘If I know that </a:t>
            </a:r>
            <a:r>
              <a:rPr lang="en-GB" sz="2000" i="1" dirty="0">
                <a:latin typeface="Century Schoolbook" panose="02040604050505020304" pitchFamily="18" charset="0"/>
              </a:rPr>
              <a:t>p</a:t>
            </a:r>
            <a:r>
              <a:rPr lang="en-GB" sz="2000" dirty="0">
                <a:latin typeface="Century Schoolbook" panose="02040604050505020304" pitchFamily="18" charset="0"/>
              </a:rPr>
              <a:t>, (I am in a position that) I can’t possibly be mistaken that </a:t>
            </a:r>
            <a:r>
              <a:rPr lang="en-GB" sz="2000" i="1" dirty="0">
                <a:latin typeface="Century Schoolbook" panose="02040604050505020304" pitchFamily="18" charset="0"/>
              </a:rPr>
              <a:t>p</a:t>
            </a:r>
            <a:r>
              <a:rPr lang="en-GB" sz="2000" dirty="0">
                <a:latin typeface="Century Schoolbook" panose="02040604050505020304" pitchFamily="18" charset="0"/>
              </a:rPr>
              <a:t>.’</a:t>
            </a:r>
          </a:p>
          <a:p>
            <a:pPr lvl="2"/>
            <a:r>
              <a:rPr lang="en-GB" sz="2000" dirty="0">
                <a:latin typeface="Century Schoolbook" panose="02040604050505020304" pitchFamily="18" charset="0"/>
              </a:rPr>
              <a:t>False: there is a difference between ‘I am not mistaken that </a:t>
            </a:r>
            <a:r>
              <a:rPr lang="en-GB" sz="2000" i="1" dirty="0">
                <a:latin typeface="Century Schoolbook" panose="02040604050505020304" pitchFamily="18" charset="0"/>
              </a:rPr>
              <a:t>p</a:t>
            </a:r>
            <a:r>
              <a:rPr lang="en-GB" sz="2000" dirty="0">
                <a:latin typeface="Century Schoolbook" panose="02040604050505020304" pitchFamily="18" charset="0"/>
              </a:rPr>
              <a:t>’ and ‘I can’t be mistaken that </a:t>
            </a:r>
            <a:r>
              <a:rPr lang="en-GB" sz="2000" i="1" dirty="0">
                <a:latin typeface="Century Schoolbook" panose="02040604050505020304" pitchFamily="18" charset="0"/>
              </a:rPr>
              <a:t>p</a:t>
            </a:r>
            <a:r>
              <a:rPr lang="en-GB" sz="2000" dirty="0">
                <a:latin typeface="Century Schoolbook" panose="02040604050505020304" pitchFamily="18" charset="0"/>
              </a:rPr>
              <a:t>.’</a:t>
            </a:r>
          </a:p>
          <a:p>
            <a:pPr lvl="2"/>
            <a:endParaRPr lang="en-GB" sz="2400" dirty="0">
              <a:latin typeface="Century Schoolbook" panose="02040604050505020304" pitchFamily="18" charset="0"/>
            </a:endParaRPr>
          </a:p>
          <a:p>
            <a:pPr marL="342900" indent="-342900">
              <a:buFont typeface="Arial" panose="020B0604020202020204" pitchFamily="34" charset="0"/>
              <a:buChar char="•"/>
            </a:pPr>
            <a:r>
              <a:rPr lang="en-GB" sz="2400" dirty="0">
                <a:latin typeface="Century Schoolbook" panose="02040604050505020304" pitchFamily="18" charset="0"/>
              </a:rPr>
              <a:t>Infallibilism leads to scepticism, since almost no beliefs are certain – why reject so much knowledge?</a:t>
            </a:r>
          </a:p>
          <a:p>
            <a:pPr marL="342900" indent="-342900">
              <a:buFont typeface="Arial" panose="020B0604020202020204" pitchFamily="34" charset="0"/>
              <a:buChar char="•"/>
            </a:pPr>
            <a:endParaRPr lang="en-GB" sz="2400" dirty="0">
              <a:latin typeface="Century Schoolbook" panose="02040604050505020304" pitchFamily="18" charset="0"/>
            </a:endParaRPr>
          </a:p>
          <a:p>
            <a:pPr marL="342900" indent="-342900">
              <a:buFont typeface="Arial" panose="020B0604020202020204" pitchFamily="34" charset="0"/>
              <a:buChar char="•"/>
            </a:pPr>
            <a:r>
              <a:rPr lang="en-GB" sz="2400" dirty="0">
                <a:latin typeface="Century Schoolbook" panose="02040604050505020304" pitchFamily="18" charset="0"/>
              </a:rPr>
              <a:t>But what is knowledge, if it isn’t justified true belief?</a:t>
            </a:r>
          </a:p>
          <a:p>
            <a:endParaRPr lang="en-GB" sz="2400" dirty="0">
              <a:latin typeface="Century Schoolbook" panose="02040604050505020304" pitchFamily="18" charset="0"/>
            </a:endParaRPr>
          </a:p>
          <a:p>
            <a:pPr lvl="2"/>
            <a:endParaRPr lang="en-GB" sz="2400" dirty="0">
              <a:latin typeface="Century Schoolbook" panose="02040604050505020304" pitchFamily="18" charset="0"/>
            </a:endParaRPr>
          </a:p>
        </p:txBody>
      </p:sp>
    </p:spTree>
    <p:extLst>
      <p:ext uri="{BB962C8B-B14F-4D97-AF65-F5344CB8AC3E}">
        <p14:creationId xmlns:p14="http://schemas.microsoft.com/office/powerpoint/2010/main" val="1013034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Solution: </a:t>
            </a:r>
            <a:r>
              <a:rPr lang="en-US" u="sng" dirty="0" err="1">
                <a:latin typeface="Century Schoolbook" panose="02040604050505020304" pitchFamily="18" charset="0"/>
              </a:rPr>
              <a:t>Reliabilism</a:t>
            </a:r>
            <a:endParaRPr lang="en-US" u="sng" dirty="0">
              <a:latin typeface="Century Schoolbook" panose="02040604050505020304" pitchFamily="18" charset="0"/>
            </a:endParaRPr>
          </a:p>
        </p:txBody>
      </p:sp>
      <p:sp>
        <p:nvSpPr>
          <p:cNvPr id="3" name="Content Placeholder 2"/>
          <p:cNvSpPr>
            <a:spLocks noGrp="1"/>
          </p:cNvSpPr>
          <p:nvPr>
            <p:ph idx="1"/>
          </p:nvPr>
        </p:nvSpPr>
        <p:spPr>
          <a:xfrm>
            <a:off x="504825" y="1253330"/>
            <a:ext cx="10515600" cy="5395119"/>
          </a:xfrm>
        </p:spPr>
        <p:txBody>
          <a:bodyPr>
            <a:normAutofit fontScale="92500" lnSpcReduction="10000"/>
          </a:bodyPr>
          <a:lstStyle/>
          <a:p>
            <a:r>
              <a:rPr lang="en-US" dirty="0">
                <a:latin typeface="Century Schoolbook" panose="02040604050505020304" pitchFamily="18" charset="0"/>
              </a:rPr>
              <a:t>Rather than trying to adapt the original JTB definition by adding conditions or strengthening the justification condition, </a:t>
            </a:r>
            <a:r>
              <a:rPr lang="en-US" dirty="0" err="1">
                <a:latin typeface="Century Schoolbook" panose="02040604050505020304" pitchFamily="18" charset="0"/>
              </a:rPr>
              <a:t>reliabilism</a:t>
            </a:r>
            <a:r>
              <a:rPr lang="en-US" dirty="0">
                <a:latin typeface="Century Schoolbook" panose="02040604050505020304" pitchFamily="18" charset="0"/>
              </a:rPr>
              <a:t> replaces justification with the condition that: </a:t>
            </a:r>
            <a:r>
              <a:rPr lang="en-US" i="1" dirty="0">
                <a:latin typeface="Century Schoolbook" panose="02040604050505020304" pitchFamily="18" charset="0"/>
              </a:rPr>
              <a:t>‘</a:t>
            </a:r>
            <a:r>
              <a:rPr lang="en-GB" i="1" dirty="0">
                <a:latin typeface="Century Schoolbook" panose="02040604050505020304" pitchFamily="18" charset="0"/>
              </a:rPr>
              <a:t>your belief is produced by a reliable cognitive process.’</a:t>
            </a:r>
          </a:p>
          <a:p>
            <a:pPr marL="457200" lvl="1" indent="0">
              <a:buNone/>
            </a:pPr>
            <a:endParaRPr lang="en-US" dirty="0"/>
          </a:p>
          <a:p>
            <a:r>
              <a:rPr lang="en-US" dirty="0" err="1">
                <a:latin typeface="Century Schoolbook" panose="02040604050505020304" pitchFamily="18" charset="0"/>
              </a:rPr>
              <a:t>Reliabilist</a:t>
            </a:r>
            <a:r>
              <a:rPr lang="en-US" dirty="0">
                <a:latin typeface="Century Schoolbook" panose="02040604050505020304" pitchFamily="18" charset="0"/>
              </a:rPr>
              <a:t> definition of knowledge:</a:t>
            </a:r>
          </a:p>
          <a:p>
            <a:pPr lvl="1"/>
            <a:r>
              <a:rPr lang="en-US" dirty="0">
                <a:latin typeface="Century Schoolbook" panose="02040604050505020304" pitchFamily="18" charset="0"/>
              </a:rPr>
              <a:t>You know that </a:t>
            </a:r>
            <a:r>
              <a:rPr lang="en-US" i="1" dirty="0">
                <a:latin typeface="Century Schoolbook" panose="02040604050505020304" pitchFamily="18" charset="0"/>
              </a:rPr>
              <a:t>p</a:t>
            </a:r>
            <a:r>
              <a:rPr lang="en-US" dirty="0">
                <a:latin typeface="Century Schoolbook" panose="02040604050505020304" pitchFamily="18" charset="0"/>
              </a:rPr>
              <a:t> if</a:t>
            </a:r>
          </a:p>
          <a:p>
            <a:pPr lvl="2"/>
            <a:r>
              <a:rPr lang="en-GB" i="1" dirty="0">
                <a:latin typeface="Century Schoolbook" panose="02040604050505020304" pitchFamily="18" charset="0"/>
              </a:rPr>
              <a:t>p</a:t>
            </a:r>
            <a:r>
              <a:rPr lang="en-GB" dirty="0">
                <a:latin typeface="Century Schoolbook" panose="02040604050505020304" pitchFamily="18" charset="0"/>
              </a:rPr>
              <a:t> is true;</a:t>
            </a:r>
          </a:p>
          <a:p>
            <a:pPr lvl="2"/>
            <a:r>
              <a:rPr lang="en-GB" dirty="0">
                <a:latin typeface="Century Schoolbook" panose="02040604050505020304" pitchFamily="18" charset="0"/>
              </a:rPr>
              <a:t>You believe that </a:t>
            </a:r>
            <a:r>
              <a:rPr lang="en-GB" i="1" dirty="0">
                <a:latin typeface="Century Schoolbook" panose="02040604050505020304" pitchFamily="18" charset="0"/>
              </a:rPr>
              <a:t>p</a:t>
            </a:r>
            <a:r>
              <a:rPr lang="en-GB" dirty="0">
                <a:latin typeface="Century Schoolbook" panose="02040604050505020304" pitchFamily="18" charset="0"/>
              </a:rPr>
              <a:t>; and</a:t>
            </a:r>
          </a:p>
          <a:p>
            <a:pPr lvl="2"/>
            <a:r>
              <a:rPr lang="en-GB" dirty="0">
                <a:latin typeface="Century Schoolbook" panose="02040604050505020304" pitchFamily="18" charset="0"/>
              </a:rPr>
              <a:t>Your belief is produced by a reliable cognitive process. </a:t>
            </a:r>
          </a:p>
          <a:p>
            <a:pPr lvl="1"/>
            <a:endParaRPr lang="en-US" dirty="0">
              <a:latin typeface="Century Schoolbook" panose="02040604050505020304" pitchFamily="18" charset="0"/>
            </a:endParaRPr>
          </a:p>
          <a:p>
            <a:r>
              <a:rPr lang="en-GB" dirty="0">
                <a:latin typeface="Century Schoolbook" panose="02040604050505020304" pitchFamily="18" charset="0"/>
              </a:rPr>
              <a:t>A reliable cognitive process is just one that produces a high percentage of true beliefs </a:t>
            </a:r>
          </a:p>
          <a:p>
            <a:pPr lvl="1"/>
            <a:r>
              <a:rPr lang="en-GB" dirty="0">
                <a:latin typeface="Century Schoolbook" panose="02040604050505020304" pitchFamily="18" charset="0"/>
              </a:rPr>
              <a:t>E.g. perception, memory and testimony</a:t>
            </a:r>
          </a:p>
          <a:p>
            <a:pPr lvl="1"/>
            <a:r>
              <a:rPr lang="en-GB" dirty="0">
                <a:latin typeface="Century Schoolbook" panose="02040604050505020304" pitchFamily="18" charset="0"/>
              </a:rPr>
              <a:t>(A false belief caused by a reliable process is not knowledge.)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1925"/>
            <a:ext cx="12192000" cy="1325563"/>
          </a:xfrm>
        </p:spPr>
        <p:txBody>
          <a:bodyPr>
            <a:normAutofit/>
          </a:bodyPr>
          <a:lstStyle/>
          <a:p>
            <a:pPr algn="ctr"/>
            <a:r>
              <a:rPr lang="en-US" sz="3600" u="sng" dirty="0">
                <a:latin typeface="Century Schoolbook" panose="02040604050505020304" pitchFamily="18" charset="0"/>
              </a:rPr>
              <a:t>Solution: </a:t>
            </a:r>
            <a:r>
              <a:rPr lang="en-US" sz="3600" u="sng" dirty="0" err="1">
                <a:latin typeface="Century Schoolbook" panose="02040604050505020304" pitchFamily="18" charset="0"/>
              </a:rPr>
              <a:t>Reliabilism</a:t>
            </a:r>
            <a:endParaRPr lang="en-US" sz="3600" u="sng" dirty="0">
              <a:latin typeface="Century Schoolbook" panose="02040604050505020304" pitchFamily="18" charset="0"/>
            </a:endParaRPr>
          </a:p>
        </p:txBody>
      </p:sp>
      <p:sp>
        <p:nvSpPr>
          <p:cNvPr id="3" name="Content Placeholder 2"/>
          <p:cNvSpPr>
            <a:spLocks noGrp="1"/>
          </p:cNvSpPr>
          <p:nvPr>
            <p:ph idx="1"/>
          </p:nvPr>
        </p:nvSpPr>
        <p:spPr>
          <a:xfrm>
            <a:off x="523875" y="1062830"/>
            <a:ext cx="10515600" cy="5395119"/>
          </a:xfrm>
        </p:spPr>
        <p:txBody>
          <a:bodyPr>
            <a:normAutofit fontScale="77500" lnSpcReduction="20000"/>
          </a:bodyPr>
          <a:lstStyle/>
          <a:p>
            <a:pPr marL="0" indent="0">
              <a:buNone/>
            </a:pPr>
            <a:r>
              <a:rPr lang="en-US" sz="3200" u="sng" dirty="0">
                <a:latin typeface="Century Schoolbook" panose="02040604050505020304" pitchFamily="18" charset="0"/>
              </a:rPr>
              <a:t>Advantage:</a:t>
            </a:r>
            <a:r>
              <a:rPr lang="en-US" sz="3200" i="1" dirty="0">
                <a:latin typeface="Century Schoolbook" panose="02040604050505020304" pitchFamily="18" charset="0"/>
              </a:rPr>
              <a:t> </a:t>
            </a:r>
            <a:r>
              <a:rPr lang="en-US" dirty="0">
                <a:latin typeface="Century Schoolbook" panose="02040604050505020304" pitchFamily="18" charset="0"/>
              </a:rPr>
              <a:t>Young children and animals have knowledge.</a:t>
            </a:r>
          </a:p>
          <a:p>
            <a:pPr marL="0" indent="0">
              <a:buNone/>
            </a:pPr>
            <a:endParaRPr lang="en-US" sz="1200" dirty="0">
              <a:latin typeface="Century Schoolbook" panose="02040604050505020304" pitchFamily="18" charset="0"/>
            </a:endParaRPr>
          </a:p>
          <a:p>
            <a:pPr lvl="1"/>
            <a:r>
              <a:rPr lang="en-US" dirty="0">
                <a:latin typeface="Century Schoolbook" panose="02040604050505020304" pitchFamily="18" charset="0"/>
              </a:rPr>
              <a:t>Young children and animals don’t have a sophisticated rational psychology that provides justifications for their beliefs.</a:t>
            </a:r>
          </a:p>
          <a:p>
            <a:pPr lvl="1"/>
            <a:r>
              <a:rPr lang="en-US" dirty="0">
                <a:latin typeface="Century Schoolbook" panose="02040604050505020304" pitchFamily="18" charset="0"/>
              </a:rPr>
              <a:t>So knowledge is not justified true belief.</a:t>
            </a:r>
          </a:p>
          <a:p>
            <a:pPr lvl="1"/>
            <a:r>
              <a:rPr lang="en-US" dirty="0">
                <a:latin typeface="Century Schoolbook" panose="02040604050505020304" pitchFamily="18" charset="0"/>
              </a:rPr>
              <a:t>Young children and animals do have reliable cognitive processes, though.</a:t>
            </a:r>
          </a:p>
          <a:p>
            <a:pPr lvl="1"/>
            <a:r>
              <a:rPr lang="en-US" dirty="0">
                <a:latin typeface="Century Schoolbook" panose="02040604050505020304" pitchFamily="18" charset="0"/>
              </a:rPr>
              <a:t>Knowledge is reliable true belief.</a:t>
            </a:r>
          </a:p>
          <a:p>
            <a:pPr lvl="1"/>
            <a:endParaRPr lang="en-US" dirty="0">
              <a:latin typeface="Century Schoolbook" panose="02040604050505020304" pitchFamily="18" charset="0"/>
            </a:endParaRPr>
          </a:p>
          <a:p>
            <a:pPr lvl="1"/>
            <a:endParaRPr lang="en-US" dirty="0">
              <a:latin typeface="Century Schoolbook" panose="02040604050505020304" pitchFamily="18" charset="0"/>
            </a:endParaRPr>
          </a:p>
          <a:p>
            <a:pPr marL="0" indent="0">
              <a:buNone/>
            </a:pPr>
            <a:r>
              <a:rPr lang="en-US" u="sng" dirty="0">
                <a:latin typeface="Century Schoolbook" panose="02040604050505020304" pitchFamily="18" charset="0"/>
              </a:rPr>
              <a:t>Problem:</a:t>
            </a:r>
            <a:r>
              <a:rPr lang="en-US" dirty="0">
                <a:latin typeface="Century Schoolbook" panose="02040604050505020304" pitchFamily="18" charset="0"/>
              </a:rPr>
              <a:t> Two Gettier cases for </a:t>
            </a:r>
            <a:r>
              <a:rPr lang="en-US" dirty="0" err="1">
                <a:latin typeface="Century Schoolbook" panose="02040604050505020304" pitchFamily="18" charset="0"/>
              </a:rPr>
              <a:t>reliabilism</a:t>
            </a:r>
            <a:endParaRPr lang="en-US" dirty="0">
              <a:latin typeface="Century Schoolbook" panose="02040604050505020304" pitchFamily="18" charset="0"/>
            </a:endParaRPr>
          </a:p>
          <a:p>
            <a:pPr marL="0" indent="0">
              <a:buNone/>
            </a:pPr>
            <a:endParaRPr lang="en-US" sz="1200" dirty="0">
              <a:latin typeface="Century Schoolbook" panose="02040604050505020304" pitchFamily="18" charset="0"/>
            </a:endParaRPr>
          </a:p>
          <a:p>
            <a:r>
              <a:rPr lang="en-US" dirty="0">
                <a:latin typeface="Century Schoolbook" panose="02040604050505020304" pitchFamily="18" charset="0"/>
              </a:rPr>
              <a:t>A belief can be true and reliable but not be knowledge (therefore not sufficient)</a:t>
            </a:r>
          </a:p>
          <a:p>
            <a:pPr lvl="1"/>
            <a:r>
              <a:rPr lang="en-US" dirty="0">
                <a:latin typeface="Century Schoolbook" panose="02040604050505020304" pitchFamily="18" charset="0"/>
              </a:rPr>
              <a:t>Henry in Barn County: Henry believes ‘there’s a barn’ when looking at the only real barn in a countryside full of barn facades, but he also believes ‘there’s a barn’ when looking at the barn facades. His vision is reliable, so his true belief is produced by a reliable process, but is only accidentally true.</a:t>
            </a:r>
          </a:p>
          <a:p>
            <a:pPr lvl="1"/>
            <a:r>
              <a:rPr lang="en-US" dirty="0">
                <a:latin typeface="Century Schoolbook" panose="02040604050505020304" pitchFamily="18" charset="0"/>
              </a:rPr>
              <a:t>Smith shows all the symptoms of having virus X, which lab tests confirm. Dr Jones believes Smith has virus X. However, the symptoms and lab results are caused by unknown virus Y. But Smith has </a:t>
            </a:r>
            <a:r>
              <a:rPr lang="en-US" i="1" dirty="0">
                <a:latin typeface="Century Schoolbook" panose="02040604050505020304" pitchFamily="18" charset="0"/>
              </a:rPr>
              <a:t>just</a:t>
            </a:r>
            <a:r>
              <a:rPr lang="en-US" dirty="0">
                <a:latin typeface="Century Schoolbook" panose="02040604050505020304" pitchFamily="18" charset="0"/>
              </a:rPr>
              <a:t> caught virus X. So Jones’ belief is true and caused by reliable processes (lab tests), but isn’t knowledge.</a:t>
            </a:r>
          </a:p>
          <a:p>
            <a:pPr marL="0" indent="0">
              <a:buNone/>
            </a:pPr>
            <a:endParaRPr lang="en-US" dirty="0">
              <a:latin typeface="Century Schoolbook" panose="02040604050505020304" pitchFamily="18" charset="0"/>
            </a:endParaRPr>
          </a:p>
          <a:p>
            <a:pPr marL="0" indent="0">
              <a:buNone/>
            </a:pPr>
            <a:endParaRPr lang="en-US" dirty="0">
              <a:latin typeface="Century Schoolbook" panose="02040604050505020304" pitchFamily="18" charset="0"/>
            </a:endParaRPr>
          </a:p>
          <a:p>
            <a:pPr lvl="1"/>
            <a:endParaRPr lang="en-US" dirty="0">
              <a:latin typeface="Century Schoolbook" panose="02040604050505020304" pitchFamily="18" charset="0"/>
            </a:endParaRPr>
          </a:p>
        </p:txBody>
      </p:sp>
    </p:spTree>
    <p:extLst>
      <p:ext uri="{BB962C8B-B14F-4D97-AF65-F5344CB8AC3E}">
        <p14:creationId xmlns:p14="http://schemas.microsoft.com/office/powerpoint/2010/main" val="798588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466724" y="866775"/>
            <a:ext cx="11382375" cy="5725319"/>
          </a:xfrm>
        </p:spPr>
        <p:txBody>
          <a:bodyPr>
            <a:normAutofit fontScale="70000" lnSpcReduction="20000"/>
          </a:bodyPr>
          <a:lstStyle/>
          <a:p>
            <a:r>
              <a:rPr lang="en-GB">
                <a:latin typeface="Century Schoolbook" panose="02040604050505020304" pitchFamily="18" charset="0"/>
              </a:rPr>
              <a:t>You know that </a:t>
            </a:r>
            <a:r>
              <a:rPr lang="en-GB" i="1">
                <a:latin typeface="Century Schoolbook" panose="02040604050505020304" pitchFamily="18" charset="0"/>
              </a:rPr>
              <a:t>p</a:t>
            </a:r>
            <a:r>
              <a:rPr lang="en-GB">
                <a:latin typeface="Century Schoolbook" panose="02040604050505020304" pitchFamily="18" charset="0"/>
              </a:rPr>
              <a:t> if</a:t>
            </a:r>
          </a:p>
          <a:p>
            <a:pPr lvl="1"/>
            <a:r>
              <a:rPr lang="en-GB" i="1">
                <a:latin typeface="Century Schoolbook" panose="02040604050505020304" pitchFamily="18" charset="0"/>
              </a:rPr>
              <a:t>p</a:t>
            </a:r>
            <a:r>
              <a:rPr lang="en-GB">
                <a:latin typeface="Century Schoolbook" panose="02040604050505020304" pitchFamily="18" charset="0"/>
              </a:rPr>
              <a:t> is true;</a:t>
            </a:r>
          </a:p>
          <a:p>
            <a:pPr lvl="1"/>
            <a:r>
              <a:rPr lang="en-GB">
                <a:latin typeface="Century Schoolbook" panose="02040604050505020304" pitchFamily="18" charset="0"/>
              </a:rPr>
              <a:t>You believe that </a:t>
            </a:r>
            <a:r>
              <a:rPr lang="en-GB" i="1">
                <a:latin typeface="Century Schoolbook" panose="02040604050505020304" pitchFamily="18" charset="0"/>
              </a:rPr>
              <a:t>p</a:t>
            </a:r>
            <a:r>
              <a:rPr lang="en-GB">
                <a:latin typeface="Century Schoolbook" panose="02040604050505020304" pitchFamily="18" charset="0"/>
              </a:rPr>
              <a:t>; and</a:t>
            </a:r>
          </a:p>
          <a:p>
            <a:pPr lvl="1"/>
            <a:r>
              <a:rPr lang="en-GB">
                <a:latin typeface="Century Schoolbook" panose="02040604050505020304" pitchFamily="18" charset="0"/>
              </a:rPr>
              <a:t>Your true belief is a result of you exercising your intellectual virtues.</a:t>
            </a:r>
          </a:p>
          <a:p>
            <a:pPr lvl="1"/>
            <a:endParaRPr lang="en-GB">
              <a:latin typeface="Century Schoolbook" panose="02040604050505020304" pitchFamily="18" charset="0"/>
            </a:endParaRPr>
          </a:p>
          <a:p>
            <a:r>
              <a:rPr lang="en-US">
                <a:latin typeface="Century Schoolbook" panose="02040604050505020304" pitchFamily="18" charset="0"/>
              </a:rPr>
              <a:t>Intellectual virtue: an </a:t>
            </a:r>
            <a:r>
              <a:rPr lang="en-GB">
                <a:latin typeface="Century Schoolbook" panose="02040604050505020304" pitchFamily="18" charset="0"/>
              </a:rPr>
              <a:t>intellectual skill or ability or trait that contributes to getting to the truth.</a:t>
            </a:r>
          </a:p>
          <a:p>
            <a:endParaRPr lang="en-GB">
              <a:latin typeface="Century Schoolbook" panose="02040604050505020304" pitchFamily="18" charset="0"/>
            </a:endParaRPr>
          </a:p>
          <a:p>
            <a:r>
              <a:rPr lang="en-GB">
                <a:latin typeface="Century Schoolbook" panose="02040604050505020304" pitchFamily="18" charset="0"/>
              </a:rPr>
              <a:t>The fact that you have a true belief is a ‘cognitive achievement’ for which you deserve ‘credit’.</a:t>
            </a:r>
          </a:p>
          <a:p>
            <a:endParaRPr lang="en-GB">
              <a:latin typeface="Century Schoolbook" panose="02040604050505020304" pitchFamily="18" charset="0"/>
            </a:endParaRPr>
          </a:p>
          <a:p>
            <a:pPr marL="0" indent="0">
              <a:buNone/>
            </a:pPr>
            <a:r>
              <a:rPr lang="en-GB" sz="3400" u="sng" err="1">
                <a:latin typeface="Century Schoolbook" panose="02040604050505020304" pitchFamily="18" charset="0"/>
              </a:rPr>
              <a:t>Zagzebski’s</a:t>
            </a:r>
            <a:r>
              <a:rPr lang="en-GB" sz="3400" u="sng">
                <a:latin typeface="Century Schoolbook" panose="02040604050505020304" pitchFamily="18" charset="0"/>
              </a:rPr>
              <a:t> analysis</a:t>
            </a:r>
          </a:p>
          <a:p>
            <a:pPr marL="0" indent="0">
              <a:buNone/>
            </a:pPr>
            <a:endParaRPr lang="en-GB" sz="1300" u="sng">
              <a:latin typeface="Century Schoolbook" panose="02040604050505020304" pitchFamily="18" charset="0"/>
            </a:endParaRPr>
          </a:p>
          <a:p>
            <a:r>
              <a:rPr lang="en-GB">
                <a:latin typeface="Century Schoolbook" panose="02040604050505020304" pitchFamily="18" charset="0"/>
              </a:rPr>
              <a:t>You know that </a:t>
            </a:r>
            <a:r>
              <a:rPr lang="en-GB" i="1">
                <a:latin typeface="Century Schoolbook" panose="02040604050505020304" pitchFamily="18" charset="0"/>
              </a:rPr>
              <a:t>p</a:t>
            </a:r>
            <a:r>
              <a:rPr lang="en-GB">
                <a:latin typeface="Century Schoolbook" panose="02040604050505020304" pitchFamily="18" charset="0"/>
              </a:rPr>
              <a:t> if</a:t>
            </a:r>
          </a:p>
          <a:p>
            <a:pPr lvl="1"/>
            <a:r>
              <a:rPr lang="en-GB">
                <a:latin typeface="Century Schoolbook" panose="02040604050505020304" pitchFamily="18" charset="0"/>
              </a:rPr>
              <a:t>you believe that </a:t>
            </a:r>
            <a:r>
              <a:rPr lang="en-GB" i="1">
                <a:latin typeface="Century Schoolbook" panose="02040604050505020304" pitchFamily="18" charset="0"/>
              </a:rPr>
              <a:t>p</a:t>
            </a:r>
            <a:r>
              <a:rPr lang="en-GB">
                <a:latin typeface="Century Schoolbook" panose="02040604050505020304" pitchFamily="18" charset="0"/>
              </a:rPr>
              <a:t>; </a:t>
            </a:r>
          </a:p>
          <a:p>
            <a:pPr lvl="1"/>
            <a:r>
              <a:rPr lang="en-US">
                <a:latin typeface="Century Schoolbook" panose="02040604050505020304" pitchFamily="18" charset="0"/>
              </a:rPr>
              <a:t>your belief that </a:t>
            </a:r>
            <a:r>
              <a:rPr lang="en-US" i="1">
                <a:latin typeface="Century Schoolbook" panose="02040604050505020304" pitchFamily="18" charset="0"/>
              </a:rPr>
              <a:t>p</a:t>
            </a:r>
            <a:r>
              <a:rPr lang="en-US">
                <a:latin typeface="Century Schoolbook" panose="02040604050505020304" pitchFamily="18" charset="0"/>
              </a:rPr>
              <a:t> arises from an act (or acts) of intellectual virtue</a:t>
            </a:r>
          </a:p>
          <a:p>
            <a:pPr lvl="1"/>
            <a:endParaRPr lang="en-US">
              <a:latin typeface="Century Schoolbook" panose="02040604050505020304" pitchFamily="18" charset="0"/>
            </a:endParaRPr>
          </a:p>
          <a:p>
            <a:r>
              <a:rPr lang="en-US">
                <a:latin typeface="Century Schoolbook" panose="02040604050505020304" pitchFamily="18" charset="0"/>
              </a:rPr>
              <a:t>Virtue: </a:t>
            </a:r>
            <a:r>
              <a:rPr lang="en-GB">
                <a:latin typeface="Century Schoolbook" panose="02040604050505020304" pitchFamily="18" charset="0"/>
              </a:rPr>
              <a:t>a state of a person that is good by way of helping the person achieve some good purpose or goal</a:t>
            </a:r>
          </a:p>
          <a:p>
            <a:pPr lvl="1"/>
            <a:r>
              <a:rPr lang="en-GB">
                <a:latin typeface="Century Schoolbook" panose="02040604050505020304" pitchFamily="18" charset="0"/>
              </a:rPr>
              <a:t>Moral virtues: well-being</a:t>
            </a:r>
          </a:p>
          <a:p>
            <a:pPr lvl="1"/>
            <a:r>
              <a:rPr lang="en-GB">
                <a:latin typeface="Century Schoolbook" panose="02040604050505020304" pitchFamily="18" charset="0"/>
              </a:rPr>
              <a:t>Epistemic/intellectual virtues: truth</a:t>
            </a:r>
            <a:endParaRPr lang="en-US">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257174" y="747315"/>
            <a:ext cx="11382375" cy="5725319"/>
          </a:xfrm>
        </p:spPr>
        <p:txBody>
          <a:bodyPr>
            <a:normAutofit fontScale="62500" lnSpcReduction="20000"/>
          </a:bodyPr>
          <a:lstStyle/>
          <a:p>
            <a:pPr marL="0" indent="0">
              <a:buNone/>
            </a:pPr>
            <a:r>
              <a:rPr lang="en-GB" sz="3400" u="sng">
                <a:latin typeface="Century Schoolbook" panose="02040604050505020304" pitchFamily="18" charset="0"/>
              </a:rPr>
              <a:t>Virtue</a:t>
            </a:r>
          </a:p>
          <a:p>
            <a:pPr marL="0" indent="0">
              <a:buNone/>
            </a:pPr>
            <a:endParaRPr lang="en-GB" sz="1300" u="sng">
              <a:latin typeface="Century Schoolbook" panose="02040604050505020304" pitchFamily="18" charset="0"/>
            </a:endParaRPr>
          </a:p>
          <a:p>
            <a:r>
              <a:rPr lang="en-GB">
                <a:latin typeface="Century Schoolbook" panose="02040604050505020304" pitchFamily="18" charset="0"/>
              </a:rPr>
              <a:t>A virtue motivates us to pursue what is good </a:t>
            </a:r>
          </a:p>
          <a:p>
            <a:pPr lvl="1"/>
            <a:r>
              <a:rPr lang="en-GB">
                <a:latin typeface="Century Schoolbook" panose="02040604050505020304" pitchFamily="18" charset="0"/>
              </a:rPr>
              <a:t>We care about believing what is true</a:t>
            </a:r>
          </a:p>
          <a:p>
            <a:pPr lvl="1"/>
            <a:endParaRPr lang="en-GB">
              <a:latin typeface="Century Schoolbook" panose="02040604050505020304" pitchFamily="18" charset="0"/>
            </a:endParaRPr>
          </a:p>
          <a:p>
            <a:r>
              <a:rPr lang="en-GB">
                <a:latin typeface="Century Schoolbook" panose="02040604050505020304" pitchFamily="18" charset="0"/>
              </a:rPr>
              <a:t>A virtue enables us to be successful</a:t>
            </a:r>
          </a:p>
          <a:p>
            <a:pPr lvl="1"/>
            <a:r>
              <a:rPr lang="en-GB">
                <a:latin typeface="Century Schoolbook" panose="02040604050505020304" pitchFamily="18" charset="0"/>
              </a:rPr>
              <a:t>The ability to reliably form true beliefs</a:t>
            </a:r>
          </a:p>
          <a:p>
            <a:pPr lvl="1"/>
            <a:endParaRPr lang="en-GB">
              <a:latin typeface="Century Schoolbook" panose="02040604050505020304" pitchFamily="18" charset="0"/>
            </a:endParaRPr>
          </a:p>
          <a:p>
            <a:r>
              <a:rPr lang="en-GB">
                <a:latin typeface="Century Schoolbook" panose="02040604050505020304" pitchFamily="18" charset="0"/>
              </a:rPr>
              <a:t>E.g. open-minded: we are disposed to carefully consider views that conflict with our own and able to do so successfully</a:t>
            </a:r>
          </a:p>
          <a:p>
            <a:r>
              <a:rPr lang="en-GB">
                <a:latin typeface="Century Schoolbook" panose="02040604050505020304" pitchFamily="18" charset="0"/>
              </a:rPr>
              <a:t>Other examples: perseverance, honesty, attentiveness, thoroughness, humility.</a:t>
            </a:r>
          </a:p>
          <a:p>
            <a:endParaRPr lang="en-GB">
              <a:latin typeface="Century Schoolbook" panose="02040604050505020304" pitchFamily="18" charset="0"/>
            </a:endParaRPr>
          </a:p>
          <a:p>
            <a:endParaRPr lang="en-GB">
              <a:latin typeface="Century Schoolbook" panose="02040604050505020304" pitchFamily="18" charset="0"/>
            </a:endParaRPr>
          </a:p>
          <a:p>
            <a:pPr marL="0" indent="0">
              <a:buNone/>
            </a:pPr>
            <a:r>
              <a:rPr lang="en-GB" sz="3400" u="sng">
                <a:latin typeface="Century Schoolbook" panose="02040604050505020304" pitchFamily="18" charset="0"/>
              </a:rPr>
              <a:t>Two conditions on ‘good’ belief</a:t>
            </a:r>
          </a:p>
          <a:p>
            <a:pPr marL="0" indent="0">
              <a:buNone/>
            </a:pPr>
            <a:endParaRPr lang="en-GB">
              <a:latin typeface="Century Schoolbook" panose="02040604050505020304" pitchFamily="18" charset="0"/>
            </a:endParaRPr>
          </a:p>
          <a:p>
            <a:r>
              <a:rPr lang="en-GB">
                <a:latin typeface="Century Schoolbook" panose="02040604050505020304" pitchFamily="18" charset="0"/>
              </a:rPr>
              <a:t>A true belief is not completely good if it is only accidentally true</a:t>
            </a:r>
          </a:p>
          <a:p>
            <a:pPr lvl="1"/>
            <a:r>
              <a:rPr lang="en-US">
                <a:latin typeface="Century Schoolbook" panose="02040604050505020304" pitchFamily="18" charset="0"/>
              </a:rPr>
              <a:t>an act is not completely morally good if it is not done with good intentions, even if it helps someone</a:t>
            </a:r>
          </a:p>
          <a:p>
            <a:pPr lvl="1"/>
            <a:endParaRPr lang="en-US">
              <a:latin typeface="Century Schoolbook" panose="02040604050505020304" pitchFamily="18" charset="0"/>
            </a:endParaRPr>
          </a:p>
          <a:p>
            <a:r>
              <a:rPr lang="en-GB">
                <a:latin typeface="Century Schoolbook" panose="02040604050505020304" pitchFamily="18" charset="0"/>
              </a:rPr>
              <a:t>A belief that </a:t>
            </a:r>
            <a:r>
              <a:rPr lang="en-US">
                <a:latin typeface="Century Schoolbook" panose="02040604050505020304" pitchFamily="18" charset="0"/>
              </a:rPr>
              <a:t>arises from exercising intellectual virtue is not completely good if false</a:t>
            </a:r>
          </a:p>
          <a:p>
            <a:pPr lvl="1"/>
            <a:r>
              <a:rPr lang="en-GB">
                <a:latin typeface="Century Schoolbook" panose="02040604050505020304" pitchFamily="18" charset="0"/>
              </a:rPr>
              <a:t>an act is not completely morally good if it fails to achieve its aim, even if it is done with good intentions</a:t>
            </a:r>
          </a:p>
          <a:p>
            <a:pPr marL="0"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2745524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257174" y="1042590"/>
            <a:ext cx="11382375" cy="5725319"/>
          </a:xfrm>
        </p:spPr>
        <p:txBody>
          <a:bodyPr>
            <a:normAutofit/>
          </a:bodyPr>
          <a:lstStyle/>
          <a:p>
            <a:pPr marL="0" indent="0">
              <a:buNone/>
            </a:pPr>
            <a:r>
              <a:rPr lang="en-GB" sz="3400" u="sng">
                <a:latin typeface="Century Schoolbook" panose="02040604050505020304" pitchFamily="18" charset="0"/>
              </a:rPr>
              <a:t>Acts of Intellectual Virtue</a:t>
            </a:r>
          </a:p>
          <a:p>
            <a:pPr marL="0" indent="0">
              <a:buNone/>
            </a:pPr>
            <a:endParaRPr lang="en-GB" sz="3400" u="sng">
              <a:latin typeface="Century Schoolbook" panose="02040604050505020304" pitchFamily="18" charset="0"/>
            </a:endParaRPr>
          </a:p>
          <a:p>
            <a:r>
              <a:rPr lang="en-GB">
                <a:latin typeface="Century Schoolbook" panose="02040604050505020304" pitchFamily="18" charset="0"/>
              </a:rPr>
              <a:t>An act of virtue succeeds and does so because it is done as the virtuous person would do it</a:t>
            </a:r>
          </a:p>
          <a:p>
            <a:pPr lvl="1"/>
            <a:r>
              <a:rPr lang="en-GB">
                <a:latin typeface="Century Schoolbook" panose="02040604050505020304" pitchFamily="18" charset="0"/>
              </a:rPr>
              <a:t>In an act of intellectual virtue, the person arrives at a true belief that is true </a:t>
            </a:r>
            <a:r>
              <a:rPr lang="en-GB" i="1">
                <a:latin typeface="Century Schoolbook" panose="02040604050505020304" pitchFamily="18" charset="0"/>
              </a:rPr>
              <a:t>because </a:t>
            </a:r>
            <a:r>
              <a:rPr lang="en-GB">
                <a:latin typeface="Century Schoolbook" panose="02040604050505020304" pitchFamily="18" charset="0"/>
              </a:rPr>
              <a:t>it is the result of exercising their intellectual virtues (or if they don’t have the virtues, thinking like someone who does)</a:t>
            </a:r>
          </a:p>
          <a:p>
            <a:pPr lvl="1"/>
            <a:endParaRPr lang="en-GB">
              <a:latin typeface="Century Schoolbook" panose="02040604050505020304" pitchFamily="18" charset="0"/>
            </a:endParaRPr>
          </a:p>
          <a:p>
            <a:r>
              <a:rPr lang="en-GB">
                <a:latin typeface="Century Schoolbook" panose="02040604050505020304" pitchFamily="18" charset="0"/>
              </a:rPr>
              <a:t>Knowledge is belief arising from acts of intellectual virtue</a:t>
            </a:r>
          </a:p>
          <a:p>
            <a:pPr lvl="1"/>
            <a:r>
              <a:rPr lang="en-GB">
                <a:latin typeface="Century Schoolbook" panose="02040604050505020304" pitchFamily="18" charset="0"/>
              </a:rPr>
              <a:t>Truth isn’t a separate condition, but already covered by the definition of ‘act of intellectual virtue’</a:t>
            </a:r>
          </a:p>
          <a:p>
            <a:pPr marL="0" indent="0">
              <a:buNone/>
            </a:pPr>
            <a:endParaRPr lang="en-GB" sz="1300" u="sng">
              <a:latin typeface="Century Schoolbook" panose="02040604050505020304" pitchFamily="18" charset="0"/>
            </a:endParaRPr>
          </a:p>
          <a:p>
            <a:pPr marL="0"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279299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257174" y="785415"/>
            <a:ext cx="11382375" cy="6072585"/>
          </a:xfrm>
        </p:spPr>
        <p:txBody>
          <a:bodyPr>
            <a:normAutofit lnSpcReduction="10000"/>
          </a:bodyPr>
          <a:lstStyle/>
          <a:p>
            <a:pPr marL="0" indent="0">
              <a:buNone/>
            </a:pPr>
            <a:r>
              <a:rPr lang="en-GB" sz="3000" b="1" u="sng">
                <a:latin typeface="Century Schoolbook" panose="02040604050505020304" pitchFamily="18" charset="0"/>
              </a:rPr>
              <a:t>Gettier Cases</a:t>
            </a:r>
          </a:p>
          <a:p>
            <a:pPr marL="0" indent="0">
              <a:buNone/>
            </a:pPr>
            <a:endParaRPr lang="en-GB" sz="1800" u="sng">
              <a:latin typeface="Century Schoolbook" panose="02040604050505020304" pitchFamily="18" charset="0"/>
            </a:endParaRPr>
          </a:p>
          <a:p>
            <a:pPr marL="0" indent="0">
              <a:buNone/>
            </a:pPr>
            <a:r>
              <a:rPr lang="en-GB" sz="2000" b="1" u="sng">
                <a:latin typeface="Century Schoolbook" panose="02040604050505020304" pitchFamily="18" charset="0"/>
              </a:rPr>
              <a:t>1. Virus X</a:t>
            </a:r>
          </a:p>
          <a:p>
            <a:pPr marL="342900" lvl="1" indent="-342900">
              <a:buFont typeface="Arial"/>
              <a:buChar char="•"/>
            </a:pPr>
            <a:r>
              <a:rPr lang="en-US" sz="2000">
                <a:latin typeface="Century Schoolbook" panose="02040604050505020304" pitchFamily="18" charset="0"/>
              </a:rPr>
              <a:t>Smith shows all the symptoms of having virus X, which lab tests confirm. Dr Jones believes Smith has virus X. However, the symptoms and lab results are caused by unknown virus Y. But Smith has </a:t>
            </a:r>
            <a:r>
              <a:rPr lang="en-US" sz="2000" i="1">
                <a:latin typeface="Century Schoolbook" panose="02040604050505020304" pitchFamily="18" charset="0"/>
              </a:rPr>
              <a:t>just</a:t>
            </a:r>
            <a:r>
              <a:rPr lang="en-US" sz="2000">
                <a:latin typeface="Century Schoolbook" panose="02040604050505020304" pitchFamily="18" charset="0"/>
              </a:rPr>
              <a:t> caught virus X. So Jones’ belief is true and the result of exercising intellectual virtues (careful examination, lab tests, etc.), but isn’t knowledge.</a:t>
            </a:r>
          </a:p>
          <a:p>
            <a:pPr marL="1257300" lvl="3" indent="-342900">
              <a:buFont typeface="Arial"/>
              <a:buChar char="•"/>
            </a:pPr>
            <a:r>
              <a:rPr lang="en-US" sz="2000">
                <a:latin typeface="Century Schoolbook" panose="02040604050505020304" pitchFamily="18" charset="0"/>
              </a:rPr>
              <a:t>Reply: Not a counterexample: While Jones exercised her intellectual virtues, her belief was true by luck, not because of her exercising her virtues.</a:t>
            </a:r>
            <a:endParaRPr lang="en-US" sz="2000" b="1" u="sng">
              <a:latin typeface="Century Schoolbook" panose="02040604050505020304" pitchFamily="18" charset="0"/>
            </a:endParaRPr>
          </a:p>
          <a:p>
            <a:pPr marL="0" lvl="1" indent="0">
              <a:buNone/>
            </a:pPr>
            <a:r>
              <a:rPr lang="en-US" sz="2000" b="1" u="sng">
                <a:latin typeface="Century Schoolbook" panose="02040604050505020304" pitchFamily="18" charset="0"/>
              </a:rPr>
              <a:t>2. Barn County</a:t>
            </a:r>
          </a:p>
          <a:p>
            <a:pPr marL="342900" lvl="1" indent="-342900"/>
            <a:r>
              <a:rPr lang="en-US" sz="2000">
                <a:latin typeface="Century Schoolbook" panose="02040604050505020304" pitchFamily="18" charset="0"/>
              </a:rPr>
              <a:t>Henry in Barn County: Henry believes ‘there’s a barn’ when looking at the only real barn in a countryside full of barn facades, but he also believes ‘there’s a barn’ when looking at the barn facades. If good vision and care in looking are intellectual virtues, then his belief is the result of his exercising intellectual virtues, but is only accidentally true.</a:t>
            </a:r>
          </a:p>
          <a:p>
            <a:pPr marL="1177925" lvl="2" indent="-342900"/>
            <a:r>
              <a:rPr lang="en-US" sz="1900">
                <a:latin typeface="Century Schoolbook" panose="02040604050505020304" pitchFamily="18" charset="0"/>
              </a:rPr>
              <a:t>Possible reply 1: Henry’s belief isn’t true because he exercised his virtues</a:t>
            </a:r>
          </a:p>
          <a:p>
            <a:pPr marL="1177925" lvl="2" indent="-342900"/>
            <a:r>
              <a:rPr lang="en-US" sz="1900">
                <a:latin typeface="Century Schoolbook" panose="02040604050505020304" pitchFamily="18" charset="0"/>
              </a:rPr>
              <a:t>Possible reply 2: Henry does know the barn is a barn, because he did arrive at a true belief because he exercised his virtues</a:t>
            </a:r>
          </a:p>
          <a:p>
            <a:pPr marL="1177925" lvl="2" indent="-342900"/>
            <a:endParaRPr lang="en-US" sz="1900">
              <a:latin typeface="Century Schoolbook" panose="02040604050505020304" pitchFamily="18" charset="0"/>
            </a:endParaRPr>
          </a:p>
          <a:p>
            <a:pPr marL="320675"/>
            <a:r>
              <a:rPr lang="en-US" sz="2378">
                <a:latin typeface="Century Schoolbook" panose="02040604050505020304" pitchFamily="18" charset="0"/>
              </a:rPr>
              <a:t>Objection to the replies: what does it mean to say a belief is true </a:t>
            </a:r>
            <a:r>
              <a:rPr lang="en-US" sz="2378" i="1">
                <a:latin typeface="Century Schoolbook" panose="02040604050505020304" pitchFamily="18" charset="0"/>
              </a:rPr>
              <a:t>because </a:t>
            </a:r>
            <a:r>
              <a:rPr lang="en-US" sz="2378">
                <a:latin typeface="Century Schoolbook" panose="02040604050505020304" pitchFamily="18" charset="0"/>
              </a:rPr>
              <a:t>it arises from acts of intellectual virtue?</a:t>
            </a:r>
          </a:p>
          <a:p>
            <a:pPr marL="800100" lvl="2" indent="-342900"/>
            <a:endParaRPr lang="en-US" sz="1600">
              <a:latin typeface="Century Schoolbook" panose="02040604050505020304" pitchFamily="18" charset="0"/>
            </a:endParaRPr>
          </a:p>
          <a:p>
            <a:pPr marL="342900" lvl="1" indent="-342900"/>
            <a:endParaRPr lang="en-US" sz="2000">
              <a:latin typeface="Century Schoolbook" panose="02040604050505020304" pitchFamily="18" charset="0"/>
            </a:endParaRPr>
          </a:p>
          <a:p>
            <a:pPr marL="0" indent="0">
              <a:buNone/>
            </a:pPr>
            <a:endParaRPr lang="en-GB">
              <a:latin typeface="Century Schoolbook" panose="02040604050505020304" pitchFamily="18" charset="0"/>
            </a:endParaRPr>
          </a:p>
          <a:p>
            <a:pPr marL="0" indent="0">
              <a:buNone/>
            </a:pPr>
            <a:endParaRPr lang="en-GB" sz="1300" u="sng">
              <a:latin typeface="Century Schoolbook" panose="02040604050505020304" pitchFamily="18" charset="0"/>
            </a:endParaRPr>
          </a:p>
          <a:p>
            <a:pPr marL="0"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763384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03980"/>
            <a:ext cx="12192000" cy="991395"/>
          </a:xfrm>
        </p:spPr>
        <p:txBody>
          <a:bodyPr/>
          <a:lstStyle/>
          <a:p>
            <a:pPr algn="ctr"/>
            <a:r>
              <a:rPr lang="en-GB" u="sng" dirty="0">
                <a:latin typeface="Century Schoolbook" panose="02040604050505020304" pitchFamily="18" charset="0"/>
              </a:rPr>
              <a:t>Necessary and sufficient conditions</a:t>
            </a:r>
          </a:p>
        </p:txBody>
      </p:sp>
      <p:sp>
        <p:nvSpPr>
          <p:cNvPr id="3075" name="Rectangle 3"/>
          <p:cNvSpPr>
            <a:spLocks noGrp="1" noChangeArrowheads="1"/>
          </p:cNvSpPr>
          <p:nvPr>
            <p:ph idx="1"/>
          </p:nvPr>
        </p:nvSpPr>
        <p:spPr>
          <a:xfrm>
            <a:off x="495300" y="1162049"/>
            <a:ext cx="11163300" cy="5476875"/>
          </a:xfrm>
        </p:spPr>
        <p:txBody>
          <a:bodyPr>
            <a:normAutofit fontScale="70000" lnSpcReduction="20000"/>
          </a:bodyPr>
          <a:lstStyle/>
          <a:p>
            <a:r>
              <a:rPr lang="en-US" sz="2595" dirty="0">
                <a:latin typeface="Century Schoolbook" panose="02040604050505020304" pitchFamily="18" charset="0"/>
              </a:rPr>
              <a:t>A conditional is an ‘if-then’ statement</a:t>
            </a:r>
          </a:p>
          <a:p>
            <a:endParaRPr lang="en-US" sz="2595" dirty="0">
              <a:latin typeface="Century Schoolbook" panose="02040604050505020304" pitchFamily="18" charset="0"/>
            </a:endParaRPr>
          </a:p>
          <a:p>
            <a:r>
              <a:rPr lang="en-US" sz="2595" dirty="0">
                <a:latin typeface="Century Schoolbook" panose="02040604050505020304" pitchFamily="18" charset="0"/>
              </a:rPr>
              <a:t>There are two types of condition that we use: necessary and sufficient</a:t>
            </a:r>
          </a:p>
          <a:p>
            <a:endParaRPr lang="en-US" sz="2595" dirty="0">
              <a:latin typeface="Century Schoolbook" panose="02040604050505020304" pitchFamily="18" charset="0"/>
            </a:endParaRPr>
          </a:p>
          <a:p>
            <a:r>
              <a:rPr lang="en-GB" sz="2595" dirty="0">
                <a:latin typeface="Century Schoolbook" panose="02040604050505020304" pitchFamily="18" charset="0"/>
              </a:rPr>
              <a:t>These terms mean exactly what you would think they mean:</a:t>
            </a:r>
          </a:p>
          <a:p>
            <a:pPr lvl="1"/>
            <a:r>
              <a:rPr lang="en-GB" sz="2195" dirty="0">
                <a:latin typeface="Century Schoolbook" panose="02040604050505020304" pitchFamily="18" charset="0"/>
              </a:rPr>
              <a:t>Necessary means ‘needed/required’</a:t>
            </a:r>
          </a:p>
          <a:p>
            <a:pPr lvl="1"/>
            <a:r>
              <a:rPr lang="en-GB" sz="2195" dirty="0">
                <a:latin typeface="Century Schoolbook" panose="02040604050505020304" pitchFamily="18" charset="0"/>
              </a:rPr>
              <a:t>Sufficient means ‘enough’</a:t>
            </a:r>
          </a:p>
          <a:p>
            <a:pPr lvl="1"/>
            <a:endParaRPr lang="en-GB" sz="2195" dirty="0">
              <a:latin typeface="Century Schoolbook" panose="02040604050505020304" pitchFamily="18" charset="0"/>
            </a:endParaRPr>
          </a:p>
          <a:p>
            <a:r>
              <a:rPr lang="en-US" dirty="0">
                <a:latin typeface="Century Schoolbook" panose="02040604050505020304" pitchFamily="18" charset="0"/>
              </a:rPr>
              <a:t>X being a necessary condition for y can be expressed in the following ways:</a:t>
            </a:r>
          </a:p>
          <a:p>
            <a:pPr lvl="1"/>
            <a:r>
              <a:rPr lang="en-US" dirty="0">
                <a:latin typeface="Century Schoolbook" panose="02040604050505020304" pitchFamily="18" charset="0"/>
              </a:rPr>
              <a:t>You must have x to have y</a:t>
            </a:r>
          </a:p>
          <a:p>
            <a:pPr lvl="1"/>
            <a:r>
              <a:rPr lang="en-US" dirty="0">
                <a:latin typeface="Century Schoolbook" panose="02040604050505020304" pitchFamily="18" charset="0"/>
              </a:rPr>
              <a:t>If not x then not y</a:t>
            </a:r>
          </a:p>
          <a:p>
            <a:pPr lvl="1"/>
            <a:r>
              <a:rPr lang="en-US" sz="2400" dirty="0">
                <a:latin typeface="Century Schoolbook" panose="02040604050505020304" pitchFamily="18" charset="0"/>
              </a:rPr>
              <a:t>You can’t have y if you don’t have x</a:t>
            </a:r>
          </a:p>
          <a:p>
            <a:endParaRPr lang="en-US" dirty="0">
              <a:latin typeface="Century Schoolbook" panose="02040604050505020304" pitchFamily="18" charset="0"/>
            </a:endParaRPr>
          </a:p>
          <a:p>
            <a:r>
              <a:rPr lang="en-US" dirty="0">
                <a:latin typeface="Century Schoolbook" panose="02040604050505020304" pitchFamily="18" charset="0"/>
              </a:rPr>
              <a:t>X being a sufficient condition for y can be expressed in the following ways:</a:t>
            </a:r>
          </a:p>
          <a:p>
            <a:pPr lvl="1"/>
            <a:r>
              <a:rPr lang="en-US" dirty="0">
                <a:latin typeface="Century Schoolbook" panose="02040604050505020304" pitchFamily="18" charset="0"/>
              </a:rPr>
              <a:t>if x then y</a:t>
            </a:r>
          </a:p>
          <a:p>
            <a:pPr lvl="1"/>
            <a:r>
              <a:rPr lang="en-US" dirty="0">
                <a:latin typeface="Century Schoolbook" panose="02040604050505020304" pitchFamily="18" charset="0"/>
              </a:rPr>
              <a:t>If x is true, y </a:t>
            </a:r>
            <a:r>
              <a:rPr lang="en-US" b="1" i="1" dirty="0">
                <a:latin typeface="Century Schoolbook" panose="02040604050505020304" pitchFamily="18" charset="0"/>
              </a:rPr>
              <a:t>must </a:t>
            </a:r>
            <a:r>
              <a:rPr lang="en-US" dirty="0">
                <a:latin typeface="Century Schoolbook" panose="02040604050505020304" pitchFamily="18" charset="0"/>
              </a:rPr>
              <a:t>be true</a:t>
            </a:r>
          </a:p>
          <a:p>
            <a:endParaRPr lang="en-US" dirty="0">
              <a:latin typeface="Century Schoolbook" panose="02040604050505020304" pitchFamily="18" charset="0"/>
            </a:endParaRPr>
          </a:p>
          <a:p>
            <a:r>
              <a:rPr lang="en-US" dirty="0">
                <a:latin typeface="Century Schoolbook" panose="02040604050505020304" pitchFamily="18" charset="0"/>
              </a:rPr>
              <a:t>Note: sufficient conditions do not have to be necessary conditions.</a:t>
            </a:r>
            <a:endParaRPr lang="en-GB" dirty="0">
              <a:latin typeface="Century Schoolbook" panose="02040604050505020304" pitchFamily="18" charset="0"/>
            </a:endParaRPr>
          </a:p>
          <a:p>
            <a:pPr lvl="1"/>
            <a:endParaRPr lang="en-GB" sz="2195"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307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07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075">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307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3075">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3075">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3075">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3075">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499"/>
                                          </p:stCondLst>
                                        </p:cTn>
                                        <p:tgtEl>
                                          <p:spTgt spid="3075">
                                            <p:txEl>
                                              <p:pRg st="15" end="1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3075">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445"/>
            <a:ext cx="12192000" cy="1325563"/>
          </a:xfrm>
        </p:spPr>
        <p:txBody>
          <a:bodyPr/>
          <a:lstStyle/>
          <a:p>
            <a:pPr algn="ctr"/>
            <a:r>
              <a:rPr lang="en-US" u="sng">
                <a:latin typeface="Century Schoolbook" panose="02040604050505020304" pitchFamily="18" charset="0"/>
              </a:rPr>
              <a:t>Virtue epistemology</a:t>
            </a:r>
          </a:p>
        </p:txBody>
      </p:sp>
      <p:sp>
        <p:nvSpPr>
          <p:cNvPr id="3" name="Content Placeholder 2"/>
          <p:cNvSpPr>
            <a:spLocks noGrp="1"/>
          </p:cNvSpPr>
          <p:nvPr>
            <p:ph idx="1"/>
          </p:nvPr>
        </p:nvSpPr>
        <p:spPr>
          <a:xfrm>
            <a:off x="257174" y="785415"/>
            <a:ext cx="11382375" cy="6072585"/>
          </a:xfrm>
        </p:spPr>
        <p:txBody>
          <a:bodyPr>
            <a:normAutofit/>
          </a:bodyPr>
          <a:lstStyle/>
          <a:p>
            <a:pPr marL="0" indent="0">
              <a:buNone/>
            </a:pPr>
            <a:r>
              <a:rPr lang="en-GB" sz="3000" b="1" u="sng">
                <a:latin typeface="Century Schoolbook" panose="02040604050505020304" pitchFamily="18" charset="0"/>
              </a:rPr>
              <a:t>Objections</a:t>
            </a:r>
          </a:p>
          <a:p>
            <a:pPr marL="0" indent="0">
              <a:buNone/>
            </a:pPr>
            <a:endParaRPr lang="en-GB" sz="1800" u="sng">
              <a:latin typeface="Century Schoolbook" panose="02040604050505020304" pitchFamily="18" charset="0"/>
            </a:endParaRPr>
          </a:p>
          <a:p>
            <a:r>
              <a:rPr lang="en-US">
                <a:latin typeface="Century Schoolbook" panose="02040604050505020304" pitchFamily="18" charset="0"/>
              </a:rPr>
              <a:t>Can children and animals exercise intellectual virtues?</a:t>
            </a:r>
          </a:p>
          <a:p>
            <a:pPr lvl="1"/>
            <a:r>
              <a:rPr lang="en-US">
                <a:latin typeface="Century Schoolbook" panose="02040604050505020304" pitchFamily="18" charset="0"/>
              </a:rPr>
              <a:t>Yes – there can be undemanding virtues where one’s concern for the truth is simply shown in looking around</a:t>
            </a:r>
          </a:p>
          <a:p>
            <a:pPr lvl="1"/>
            <a:endParaRPr lang="en-US">
              <a:latin typeface="Century Schoolbook" panose="02040604050505020304" pitchFamily="18" charset="0"/>
            </a:endParaRPr>
          </a:p>
          <a:p>
            <a:r>
              <a:rPr lang="en-US">
                <a:latin typeface="Century Schoolbook" panose="02040604050505020304" pitchFamily="18" charset="0"/>
              </a:rPr>
              <a:t>Motivation and knowledge</a:t>
            </a:r>
          </a:p>
          <a:p>
            <a:pPr lvl="1"/>
            <a:r>
              <a:rPr lang="en-US">
                <a:latin typeface="Century Schoolbook" panose="02040604050505020304" pitchFamily="18" charset="0"/>
              </a:rPr>
              <a:t>If someone is rarely motivated to care for the truth, but on an occasion, out of character, carefully researches some topic – do they have knowledge?</a:t>
            </a:r>
          </a:p>
          <a:p>
            <a:pPr lvl="1"/>
            <a:r>
              <a:rPr lang="en-US">
                <a:latin typeface="Century Schoolbook" panose="02040604050505020304" pitchFamily="18" charset="0"/>
              </a:rPr>
              <a:t>Do motives really matter, as long as the activity used reliably produces true belief?</a:t>
            </a:r>
          </a:p>
          <a:p>
            <a:pPr marL="800100" lvl="2" indent="-342900"/>
            <a:endParaRPr lang="en-US" sz="1600">
              <a:latin typeface="Century Schoolbook" panose="02040604050505020304" pitchFamily="18" charset="0"/>
            </a:endParaRPr>
          </a:p>
          <a:p>
            <a:pPr marL="342900" lvl="1" indent="-342900"/>
            <a:endParaRPr lang="en-US" sz="2000">
              <a:latin typeface="Century Schoolbook" panose="02040604050505020304" pitchFamily="18" charset="0"/>
            </a:endParaRPr>
          </a:p>
          <a:p>
            <a:pPr marL="0" indent="0">
              <a:buNone/>
            </a:pPr>
            <a:endParaRPr lang="en-GB">
              <a:latin typeface="Century Schoolbook" panose="02040604050505020304" pitchFamily="18" charset="0"/>
            </a:endParaRPr>
          </a:p>
          <a:p>
            <a:pPr marL="0" indent="0">
              <a:buNone/>
            </a:pPr>
            <a:endParaRPr lang="en-GB" sz="1300" u="sng">
              <a:latin typeface="Century Schoolbook" panose="02040604050505020304" pitchFamily="18" charset="0"/>
            </a:endParaRPr>
          </a:p>
          <a:p>
            <a:pPr marL="0"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35478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03980"/>
            <a:ext cx="12192000" cy="991395"/>
          </a:xfrm>
        </p:spPr>
        <p:txBody>
          <a:bodyPr/>
          <a:lstStyle/>
          <a:p>
            <a:pPr algn="ctr"/>
            <a:r>
              <a:rPr lang="en-GB" u="sng" dirty="0">
                <a:latin typeface="Century Schoolbook" panose="02040604050505020304" pitchFamily="18" charset="0"/>
              </a:rPr>
              <a:t>Three types of knowledge</a:t>
            </a:r>
          </a:p>
        </p:txBody>
      </p:sp>
      <p:sp>
        <p:nvSpPr>
          <p:cNvPr id="3075" name="Rectangle 3"/>
          <p:cNvSpPr>
            <a:spLocks noGrp="1" noChangeArrowheads="1"/>
          </p:cNvSpPr>
          <p:nvPr>
            <p:ph idx="1"/>
          </p:nvPr>
        </p:nvSpPr>
        <p:spPr>
          <a:xfrm>
            <a:off x="495300" y="1162049"/>
            <a:ext cx="11163300" cy="5476875"/>
          </a:xfrm>
        </p:spPr>
        <p:txBody>
          <a:bodyPr>
            <a:normAutofit fontScale="92500" lnSpcReduction="20000"/>
          </a:bodyPr>
          <a:lstStyle/>
          <a:p>
            <a:pPr marL="0" indent="0">
              <a:buNone/>
            </a:pPr>
            <a:r>
              <a:rPr lang="en-GB" sz="2595" u="sng" dirty="0">
                <a:latin typeface="Century Schoolbook" panose="02040604050505020304" pitchFamily="18" charset="0"/>
              </a:rPr>
              <a:t>Acquaintance knowledge</a:t>
            </a:r>
          </a:p>
          <a:p>
            <a:pPr lvl="1"/>
            <a:r>
              <a:rPr lang="en-GB" dirty="0">
                <a:latin typeface="Century Schoolbook" panose="02040604050505020304" pitchFamily="18" charset="0"/>
              </a:rPr>
              <a:t>Knowledge that involves direct contact with something in experience</a:t>
            </a:r>
          </a:p>
          <a:p>
            <a:pPr lvl="1"/>
            <a:r>
              <a:rPr lang="en-GB" dirty="0">
                <a:latin typeface="Century Schoolbook" panose="02040604050505020304" pitchFamily="18" charset="0"/>
              </a:rPr>
              <a:t>E.g. I know Leeds, I know Jennifer</a:t>
            </a:r>
          </a:p>
          <a:p>
            <a:pPr lvl="1"/>
            <a:endParaRPr lang="en-GB" dirty="0">
              <a:latin typeface="Century Schoolbook" panose="02040604050505020304" pitchFamily="18" charset="0"/>
            </a:endParaRPr>
          </a:p>
          <a:p>
            <a:pPr marL="0" indent="0">
              <a:buNone/>
            </a:pPr>
            <a:r>
              <a:rPr lang="en-GB" sz="2595" u="sng" dirty="0">
                <a:latin typeface="Century Schoolbook" panose="02040604050505020304" pitchFamily="18" charset="0"/>
              </a:rPr>
              <a:t>Ability knowledge</a:t>
            </a:r>
          </a:p>
          <a:p>
            <a:pPr lvl="1"/>
            <a:r>
              <a:rPr lang="en-GB" dirty="0">
                <a:latin typeface="Century Schoolbook" panose="02040604050505020304" pitchFamily="18" charset="0"/>
              </a:rPr>
              <a:t>Knowing how to do something</a:t>
            </a:r>
          </a:p>
          <a:p>
            <a:pPr lvl="1"/>
            <a:r>
              <a:rPr lang="en-GB" dirty="0">
                <a:latin typeface="Century Schoolbook" panose="02040604050505020304" pitchFamily="18" charset="0"/>
              </a:rPr>
              <a:t>E.g. I know how to ride a bike</a:t>
            </a:r>
          </a:p>
          <a:p>
            <a:pPr lvl="1"/>
            <a:endParaRPr lang="en-GB" dirty="0">
              <a:latin typeface="Century Schoolbook" panose="02040604050505020304" pitchFamily="18" charset="0"/>
            </a:endParaRPr>
          </a:p>
          <a:p>
            <a:pPr marL="0" indent="0">
              <a:buNone/>
            </a:pPr>
            <a:r>
              <a:rPr lang="en-GB" sz="2595" u="sng" dirty="0">
                <a:latin typeface="Century Schoolbook" panose="02040604050505020304" pitchFamily="18" charset="0"/>
              </a:rPr>
              <a:t>Propositional knowledge</a:t>
            </a:r>
          </a:p>
          <a:p>
            <a:pPr lvl="1"/>
            <a:r>
              <a:rPr lang="en-GB" dirty="0">
                <a:latin typeface="Century Schoolbook" panose="02040604050505020304" pitchFamily="18" charset="0"/>
              </a:rPr>
              <a:t>Knowledge about some part of reality, which I may or may not have experienced myself.</a:t>
            </a:r>
          </a:p>
          <a:p>
            <a:pPr lvl="1"/>
            <a:r>
              <a:rPr lang="en-GB" dirty="0">
                <a:latin typeface="Century Schoolbook" panose="02040604050505020304" pitchFamily="18" charset="0"/>
              </a:rPr>
              <a:t>Knowledge that some claim – a proposition – is true or false. </a:t>
            </a:r>
          </a:p>
          <a:p>
            <a:pPr lvl="2"/>
            <a:r>
              <a:rPr lang="en-GB" dirty="0">
                <a:latin typeface="Century Schoolbook" panose="02040604050505020304" pitchFamily="18" charset="0"/>
              </a:rPr>
              <a:t>A proposition is a declarative statement</a:t>
            </a:r>
          </a:p>
          <a:p>
            <a:pPr lvl="1"/>
            <a:r>
              <a:rPr lang="en-GB" dirty="0">
                <a:latin typeface="Century Schoolbook" panose="02040604050505020304" pitchFamily="18" charset="0"/>
              </a:rPr>
              <a:t>E.g. I know that elephants are heavier than mice</a:t>
            </a:r>
          </a:p>
          <a:p>
            <a:pPr lvl="1"/>
            <a:endParaRPr lang="en-GB" dirty="0">
              <a:latin typeface="Century Schoolbook" panose="02040604050505020304" pitchFamily="18" charset="0"/>
            </a:endParaRPr>
          </a:p>
          <a:p>
            <a:r>
              <a:rPr lang="en-GB" sz="2595" dirty="0">
                <a:latin typeface="Century Schoolbook" panose="02040604050505020304" pitchFamily="18" charset="0"/>
              </a:rPr>
              <a:t>We are only discussing propositional knowledge.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07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0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307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07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075">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307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3075">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3075">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3075">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07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47650"/>
            <a:ext cx="12192000" cy="1325563"/>
          </a:xfrm>
        </p:spPr>
        <p:txBody>
          <a:bodyPr>
            <a:normAutofit/>
          </a:bodyPr>
          <a:lstStyle/>
          <a:p>
            <a:pPr marL="0" indent="0" algn="ctr">
              <a:buNone/>
            </a:pPr>
            <a:r>
              <a:rPr lang="en-GB" sz="4000" u="sng" dirty="0">
                <a:latin typeface="Century Schoolbook" panose="02040604050505020304" pitchFamily="18" charset="0"/>
              </a:rPr>
              <a:t>The Tripartite definition – Justified true belief</a:t>
            </a:r>
          </a:p>
        </p:txBody>
      </p:sp>
      <p:sp>
        <p:nvSpPr>
          <p:cNvPr id="4099" name="Rectangle 3"/>
          <p:cNvSpPr>
            <a:spLocks noGrp="1" noChangeArrowheads="1"/>
          </p:cNvSpPr>
          <p:nvPr>
            <p:ph idx="1"/>
          </p:nvPr>
        </p:nvSpPr>
        <p:spPr>
          <a:xfrm>
            <a:off x="476250" y="1152525"/>
            <a:ext cx="11239500" cy="5353049"/>
          </a:xfrm>
        </p:spPr>
        <p:txBody>
          <a:bodyPr>
            <a:normAutofit fontScale="92500" lnSpcReduction="20000"/>
          </a:bodyPr>
          <a:lstStyle/>
          <a:p>
            <a:r>
              <a:rPr lang="en-GB" dirty="0">
                <a:latin typeface="Century Schoolbook" panose="02040604050505020304" pitchFamily="18" charset="0"/>
              </a:rPr>
              <a:t>‘I know that </a:t>
            </a:r>
            <a:r>
              <a:rPr lang="en-GB" i="1" dirty="0">
                <a:latin typeface="Century Schoolbook" panose="02040604050505020304" pitchFamily="18" charset="0"/>
              </a:rPr>
              <a:t>p</a:t>
            </a:r>
            <a:r>
              <a:rPr lang="en-GB" dirty="0">
                <a:latin typeface="Century Schoolbook" panose="02040604050505020304" pitchFamily="18" charset="0"/>
              </a:rPr>
              <a:t>’:</a:t>
            </a:r>
          </a:p>
          <a:p>
            <a:pPr lvl="1"/>
            <a:r>
              <a:rPr lang="en-GB" dirty="0">
                <a:latin typeface="Century Schoolbook" panose="02040604050505020304" pitchFamily="18" charset="0"/>
              </a:rPr>
              <a:t>The proposition ‘</a:t>
            </a:r>
            <a:r>
              <a:rPr lang="en-GB" i="1" dirty="0">
                <a:latin typeface="Century Schoolbook" panose="02040604050505020304" pitchFamily="18" charset="0"/>
              </a:rPr>
              <a:t>p</a:t>
            </a:r>
            <a:r>
              <a:rPr lang="en-GB" dirty="0">
                <a:latin typeface="Century Schoolbook" panose="02040604050505020304" pitchFamily="18" charset="0"/>
              </a:rPr>
              <a:t>’ is true;</a:t>
            </a:r>
          </a:p>
          <a:p>
            <a:pPr lvl="1"/>
            <a:r>
              <a:rPr lang="en-GB" dirty="0">
                <a:latin typeface="Century Schoolbook" panose="02040604050505020304" pitchFamily="18" charset="0"/>
              </a:rPr>
              <a:t>I believe that </a:t>
            </a:r>
            <a:r>
              <a:rPr lang="en-GB" i="1" dirty="0">
                <a:latin typeface="Century Schoolbook" panose="02040604050505020304" pitchFamily="18" charset="0"/>
              </a:rPr>
              <a:t>p</a:t>
            </a:r>
            <a:r>
              <a:rPr lang="en-GB" dirty="0">
                <a:latin typeface="Century Schoolbook" panose="02040604050505020304" pitchFamily="18" charset="0"/>
              </a:rPr>
              <a:t>; and</a:t>
            </a:r>
          </a:p>
          <a:p>
            <a:pPr lvl="1"/>
            <a:r>
              <a:rPr lang="en-GB" dirty="0">
                <a:latin typeface="Century Schoolbook" panose="02040604050505020304" pitchFamily="18" charset="0"/>
              </a:rPr>
              <a:t>My belief that </a:t>
            </a:r>
            <a:r>
              <a:rPr lang="en-GB" i="1" dirty="0">
                <a:latin typeface="Century Schoolbook" panose="02040604050505020304" pitchFamily="18" charset="0"/>
              </a:rPr>
              <a:t>p</a:t>
            </a:r>
            <a:r>
              <a:rPr lang="en-GB" dirty="0">
                <a:latin typeface="Century Schoolbook" panose="02040604050505020304" pitchFamily="18" charset="0"/>
              </a:rPr>
              <a:t> is justified.</a:t>
            </a:r>
          </a:p>
          <a:p>
            <a:pPr lvl="1"/>
            <a:endParaRPr lang="en-GB" dirty="0">
              <a:latin typeface="Century Schoolbook" panose="02040604050505020304" pitchFamily="18" charset="0"/>
            </a:endParaRPr>
          </a:p>
          <a:p>
            <a:r>
              <a:rPr lang="en-GB" dirty="0">
                <a:latin typeface="Century Schoolbook" panose="02040604050505020304" pitchFamily="18" charset="0"/>
              </a:rPr>
              <a:t>I know that </a:t>
            </a:r>
            <a:r>
              <a:rPr lang="en-GB" i="1" dirty="0">
                <a:latin typeface="Century Schoolbook" panose="02040604050505020304" pitchFamily="18" charset="0"/>
              </a:rPr>
              <a:t>p</a:t>
            </a:r>
            <a:r>
              <a:rPr lang="en-GB" dirty="0">
                <a:latin typeface="Century Schoolbook" panose="02040604050505020304" pitchFamily="18" charset="0"/>
              </a:rPr>
              <a:t> if these three conditions are fulfilled. And these conditions are fulfilled if I know that </a:t>
            </a:r>
            <a:r>
              <a:rPr lang="en-GB" i="1" dirty="0">
                <a:latin typeface="Century Schoolbook" panose="02040604050505020304" pitchFamily="18" charset="0"/>
              </a:rPr>
              <a:t>p</a:t>
            </a:r>
            <a:r>
              <a:rPr lang="en-GB" dirty="0">
                <a:latin typeface="Century Schoolbook" panose="02040604050505020304" pitchFamily="18" charset="0"/>
              </a:rPr>
              <a:t>.</a:t>
            </a:r>
          </a:p>
          <a:p>
            <a:endParaRPr lang="en-GB" dirty="0">
              <a:latin typeface="Century Schoolbook" panose="02040604050505020304" pitchFamily="18" charset="0"/>
            </a:endParaRPr>
          </a:p>
          <a:p>
            <a:r>
              <a:rPr lang="en-GB" dirty="0">
                <a:latin typeface="Century Schoolbook" panose="02040604050505020304" pitchFamily="18" charset="0"/>
              </a:rPr>
              <a:t>Each condition is </a:t>
            </a:r>
            <a:r>
              <a:rPr lang="en-GB" i="1" dirty="0">
                <a:latin typeface="Century Schoolbook" panose="02040604050505020304" pitchFamily="18" charset="0"/>
              </a:rPr>
              <a:t>necessary</a:t>
            </a:r>
            <a:r>
              <a:rPr lang="en-GB" dirty="0">
                <a:latin typeface="Century Schoolbook" panose="02040604050505020304" pitchFamily="18" charset="0"/>
              </a:rPr>
              <a:t> for knowledge</a:t>
            </a:r>
          </a:p>
          <a:p>
            <a:pPr lvl="1"/>
            <a:r>
              <a:rPr lang="en-GB" dirty="0">
                <a:latin typeface="Century Schoolbook" panose="02040604050505020304" pitchFamily="18" charset="0"/>
              </a:rPr>
              <a:t>You can’t have knowledge without each condition being true.</a:t>
            </a:r>
          </a:p>
          <a:p>
            <a:pPr lvl="1"/>
            <a:endParaRPr lang="en-GB" dirty="0">
              <a:latin typeface="Century Schoolbook" panose="02040604050505020304" pitchFamily="18" charset="0"/>
            </a:endParaRPr>
          </a:p>
          <a:p>
            <a:r>
              <a:rPr lang="en-GB" dirty="0">
                <a:latin typeface="Century Schoolbook" panose="02040604050505020304" pitchFamily="18" charset="0"/>
              </a:rPr>
              <a:t>The three conditions together are </a:t>
            </a:r>
            <a:r>
              <a:rPr lang="en-GB" i="1" dirty="0">
                <a:latin typeface="Century Schoolbook" panose="02040604050505020304" pitchFamily="18" charset="0"/>
              </a:rPr>
              <a:t>sufficient</a:t>
            </a:r>
            <a:r>
              <a:rPr lang="en-GB" dirty="0">
                <a:latin typeface="Century Schoolbook" panose="02040604050505020304" pitchFamily="18" charset="0"/>
              </a:rPr>
              <a:t> for knowledge</a:t>
            </a:r>
          </a:p>
          <a:p>
            <a:pPr lvl="1"/>
            <a:r>
              <a:rPr lang="en-GB" dirty="0">
                <a:latin typeface="Century Schoolbook" panose="02040604050505020304" pitchFamily="18" charset="0"/>
              </a:rPr>
              <a:t>You don’t need anything more for knowledge than each condition being true.</a:t>
            </a:r>
          </a:p>
          <a:p>
            <a:pPr lvl="1"/>
            <a:endParaRPr lang="en-GB" dirty="0">
              <a:latin typeface="Century Schoolbook" panose="02040604050505020304" pitchFamily="18" charset="0"/>
            </a:endParaRPr>
          </a:p>
          <a:p>
            <a:r>
              <a:rPr lang="en-GB" dirty="0">
                <a:latin typeface="Century Schoolbook" panose="02040604050505020304" pitchFamily="18" charset="0"/>
              </a:rPr>
              <a:t>So knowledge and justified true belief are the same thing.</a:t>
            </a:r>
          </a:p>
          <a:p>
            <a:endParaRPr lang="en-GB"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099">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099">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4099">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4099">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4099">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47650"/>
            <a:ext cx="12192000" cy="1325563"/>
          </a:xfrm>
        </p:spPr>
        <p:txBody>
          <a:bodyPr>
            <a:normAutofit/>
          </a:bodyPr>
          <a:lstStyle/>
          <a:p>
            <a:pPr marL="0" indent="0" algn="ctr">
              <a:buNone/>
            </a:pPr>
            <a:r>
              <a:rPr lang="en-GB" sz="4000" u="sng" dirty="0">
                <a:latin typeface="Century Schoolbook" panose="02040604050505020304" pitchFamily="18" charset="0"/>
              </a:rPr>
              <a:t>The Tripartite definition – Justified true belief</a:t>
            </a:r>
          </a:p>
        </p:txBody>
      </p:sp>
      <p:sp>
        <p:nvSpPr>
          <p:cNvPr id="4099" name="Rectangle 3"/>
          <p:cNvSpPr>
            <a:spLocks noGrp="1" noChangeArrowheads="1"/>
          </p:cNvSpPr>
          <p:nvPr>
            <p:ph idx="1"/>
          </p:nvPr>
        </p:nvSpPr>
        <p:spPr>
          <a:xfrm>
            <a:off x="476250" y="1077913"/>
            <a:ext cx="11239500" cy="5353049"/>
          </a:xfrm>
        </p:spPr>
        <p:txBody>
          <a:bodyPr>
            <a:normAutofit fontScale="77500" lnSpcReduction="20000"/>
          </a:bodyPr>
          <a:lstStyle/>
          <a:p>
            <a:pPr marL="0" indent="0">
              <a:buNone/>
            </a:pPr>
            <a:r>
              <a:rPr lang="en-US" sz="3300" u="sng" dirty="0">
                <a:latin typeface="Century Schoolbook" panose="02040604050505020304" pitchFamily="18" charset="0"/>
              </a:rPr>
              <a:t>Reasons to accept JTB</a:t>
            </a:r>
          </a:p>
          <a:p>
            <a:pPr marL="0" indent="0">
              <a:buNone/>
            </a:pPr>
            <a:endParaRPr lang="en-US" dirty="0">
              <a:latin typeface="Century Schoolbook" panose="02040604050505020304" pitchFamily="18" charset="0"/>
            </a:endParaRPr>
          </a:p>
          <a:p>
            <a:r>
              <a:rPr lang="en-US" dirty="0" err="1">
                <a:latin typeface="Century Schoolbook" panose="02040604050505020304" pitchFamily="18" charset="0"/>
              </a:rPr>
              <a:t>Zagzebski</a:t>
            </a:r>
            <a:r>
              <a:rPr lang="en-US" dirty="0">
                <a:latin typeface="Century Schoolbook" panose="02040604050505020304" pitchFamily="18" charset="0"/>
              </a:rPr>
              <a:t>: knowledge is ‘cognitive contact with reality’</a:t>
            </a:r>
          </a:p>
          <a:p>
            <a:pPr lvl="1"/>
            <a:r>
              <a:rPr lang="en-US" dirty="0">
                <a:latin typeface="Century Schoolbook" panose="02040604050505020304" pitchFamily="18" charset="0"/>
              </a:rPr>
              <a:t>Reality is described by true propositions</a:t>
            </a:r>
          </a:p>
          <a:p>
            <a:pPr lvl="1"/>
            <a:r>
              <a:rPr lang="en-US" dirty="0">
                <a:latin typeface="Century Schoolbook" panose="02040604050505020304" pitchFamily="18" charset="0"/>
              </a:rPr>
              <a:t>Thus, we can only know what is true</a:t>
            </a:r>
          </a:p>
          <a:p>
            <a:pPr lvl="1"/>
            <a:endParaRPr lang="en-US" dirty="0">
              <a:latin typeface="Century Schoolbook" panose="02040604050505020304" pitchFamily="18" charset="0"/>
            </a:endParaRPr>
          </a:p>
          <a:p>
            <a:r>
              <a:rPr lang="en-US" dirty="0">
                <a:latin typeface="Century Schoolbook" panose="02040604050505020304" pitchFamily="18" charset="0"/>
              </a:rPr>
              <a:t>Propositional knowledge is a relation between the person and a proposition</a:t>
            </a:r>
          </a:p>
          <a:p>
            <a:pPr lvl="1"/>
            <a:r>
              <a:rPr lang="en-US" dirty="0">
                <a:latin typeface="Century Schoolbook" panose="02040604050505020304" pitchFamily="18" charset="0"/>
              </a:rPr>
              <a:t>The person takes the proposition to be true</a:t>
            </a:r>
          </a:p>
          <a:p>
            <a:pPr lvl="1"/>
            <a:r>
              <a:rPr lang="en-US" dirty="0">
                <a:latin typeface="Century Schoolbook" panose="02040604050505020304" pitchFamily="18" charset="0"/>
              </a:rPr>
              <a:t>This is belief</a:t>
            </a:r>
          </a:p>
          <a:p>
            <a:pPr lvl="1"/>
            <a:endParaRPr lang="en-US" dirty="0">
              <a:latin typeface="Century Schoolbook" panose="02040604050505020304" pitchFamily="18" charset="0"/>
            </a:endParaRPr>
          </a:p>
          <a:p>
            <a:r>
              <a:rPr lang="en-US" dirty="0">
                <a:latin typeface="Century Schoolbook" panose="02040604050505020304" pitchFamily="18" charset="0"/>
              </a:rPr>
              <a:t>Knowledge is more than mere true belief</a:t>
            </a:r>
          </a:p>
          <a:p>
            <a:pPr lvl="1"/>
            <a:r>
              <a:rPr lang="en-US" dirty="0">
                <a:latin typeface="Century Schoolbook" panose="02040604050505020304" pitchFamily="18" charset="0"/>
              </a:rPr>
              <a:t>Accidentally true belief, e.g. lucky guesses (astrology) doesn’t meet our need for knowledge</a:t>
            </a:r>
          </a:p>
          <a:p>
            <a:pPr lvl="1"/>
            <a:r>
              <a:rPr lang="en-US" dirty="0">
                <a:latin typeface="Century Schoolbook" panose="02040604050505020304" pitchFamily="18" charset="0"/>
              </a:rPr>
              <a:t>Knowledge is ‘good’, but true belief can be based on irrational grounds (prejudice)</a:t>
            </a:r>
          </a:p>
          <a:p>
            <a:pPr lvl="1"/>
            <a:r>
              <a:rPr lang="en-US" dirty="0">
                <a:latin typeface="Century Schoolbook" panose="02040604050505020304" pitchFamily="18" charset="0"/>
              </a:rPr>
              <a:t>We should form our beliefs on the basis of evidence and reasons</a:t>
            </a:r>
          </a:p>
          <a:p>
            <a:pPr lvl="1"/>
            <a:r>
              <a:rPr lang="en-US" dirty="0">
                <a:latin typeface="Century Schoolbook" panose="02040604050505020304" pitchFamily="18" charset="0"/>
              </a:rPr>
              <a:t>Knowledge involves justification</a:t>
            </a:r>
          </a:p>
          <a:p>
            <a:pPr lvl="1"/>
            <a:endParaRPr lang="en-US" dirty="0">
              <a:latin typeface="Century Schoolbook" panose="02040604050505020304" pitchFamily="18" charset="0"/>
            </a:endParaRPr>
          </a:p>
          <a:p>
            <a:r>
              <a:rPr lang="en-US" dirty="0">
                <a:latin typeface="Century Schoolbook" panose="02040604050505020304" pitchFamily="18" charset="0"/>
              </a:rPr>
              <a:t>But knowledge does not require certainty – we are fallible, but can still have knowledge</a:t>
            </a:r>
          </a:p>
          <a:p>
            <a:pPr lvl="1"/>
            <a:endParaRPr lang="en-US" dirty="0">
              <a:latin typeface="Century Schoolbook" panose="02040604050505020304" pitchFamily="18" charset="0"/>
            </a:endParaRPr>
          </a:p>
          <a:p>
            <a:endParaRPr lang="en-GB" dirty="0">
              <a:latin typeface="Century Schoolbook" panose="02040604050505020304" pitchFamily="18" charset="0"/>
            </a:endParaRPr>
          </a:p>
        </p:txBody>
      </p:sp>
    </p:spTree>
    <p:extLst>
      <p:ext uri="{BB962C8B-B14F-4D97-AF65-F5344CB8AC3E}">
        <p14:creationId xmlns:p14="http://schemas.microsoft.com/office/powerpoint/2010/main" val="2830325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9">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099">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099">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4099">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4099">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4099">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4099">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4099">
                                            <p:txEl>
                                              <p:pRg st="14" end="1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4099">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47650"/>
            <a:ext cx="12192000" cy="1325563"/>
          </a:xfrm>
        </p:spPr>
        <p:txBody>
          <a:bodyPr>
            <a:normAutofit/>
          </a:bodyPr>
          <a:lstStyle/>
          <a:p>
            <a:pPr marL="0" indent="0" algn="ctr">
              <a:buNone/>
            </a:pPr>
            <a:r>
              <a:rPr lang="en-US" sz="4000" u="sng" dirty="0">
                <a:latin typeface="Century Schoolbook" panose="02040604050505020304" pitchFamily="18" charset="0"/>
              </a:rPr>
              <a:t>Are the JTB conditions necessary?</a:t>
            </a:r>
            <a:endParaRPr lang="en-US" sz="2400" dirty="0">
              <a:latin typeface="Century Schoolbook" panose="02040604050505020304" pitchFamily="18" charset="0"/>
            </a:endParaRPr>
          </a:p>
        </p:txBody>
      </p:sp>
      <p:sp>
        <p:nvSpPr>
          <p:cNvPr id="4099" name="Rectangle 3"/>
          <p:cNvSpPr>
            <a:spLocks noGrp="1" noChangeArrowheads="1"/>
          </p:cNvSpPr>
          <p:nvPr>
            <p:ph idx="1"/>
          </p:nvPr>
        </p:nvSpPr>
        <p:spPr>
          <a:xfrm>
            <a:off x="476250" y="1077913"/>
            <a:ext cx="11239500" cy="5353049"/>
          </a:xfrm>
        </p:spPr>
        <p:txBody>
          <a:bodyPr>
            <a:normAutofit/>
          </a:bodyPr>
          <a:lstStyle/>
          <a:p>
            <a:pPr marL="0" indent="0">
              <a:buNone/>
            </a:pPr>
            <a:r>
              <a:rPr lang="en-US" u="sng" dirty="0">
                <a:latin typeface="Century Schoolbook" panose="02040604050505020304" pitchFamily="18" charset="0"/>
              </a:rPr>
              <a:t>Is justification necessary?</a:t>
            </a:r>
          </a:p>
          <a:p>
            <a:endParaRPr lang="en-US" dirty="0">
              <a:latin typeface="Century Schoolbook" panose="02040604050505020304" pitchFamily="18" charset="0"/>
            </a:endParaRPr>
          </a:p>
          <a:p>
            <a:r>
              <a:rPr lang="en-US" dirty="0">
                <a:latin typeface="Century Schoolbook" panose="02040604050505020304" pitchFamily="18" charset="0"/>
              </a:rPr>
              <a:t>We sometimes use the word ‘know’ to mean ‘believe truly’</a:t>
            </a:r>
          </a:p>
          <a:p>
            <a:pPr lvl="1"/>
            <a:r>
              <a:rPr lang="en-US" dirty="0">
                <a:latin typeface="Century Schoolbook" panose="02040604050505020304" pitchFamily="18" charset="0"/>
              </a:rPr>
              <a:t>But this doesn’t capture what we mean by knowledge, strictly speaking.</a:t>
            </a:r>
          </a:p>
          <a:p>
            <a:pPr lvl="1"/>
            <a:endParaRPr lang="en-US" dirty="0">
              <a:latin typeface="Century Schoolbook" panose="02040604050505020304" pitchFamily="18" charset="0"/>
            </a:endParaRPr>
          </a:p>
          <a:p>
            <a:r>
              <a:rPr lang="en-US" dirty="0">
                <a:latin typeface="Century Schoolbook" panose="02040604050505020304" pitchFamily="18" charset="0"/>
              </a:rPr>
              <a:t>Even if knowledge is more than true belief, perhaps we don’t need justification</a:t>
            </a:r>
          </a:p>
          <a:p>
            <a:pPr lvl="1"/>
            <a:r>
              <a:rPr lang="en-US" dirty="0" err="1">
                <a:latin typeface="Century Schoolbook" panose="02040604050505020304" pitchFamily="18" charset="0"/>
              </a:rPr>
              <a:t>Reliabilism</a:t>
            </a:r>
            <a:r>
              <a:rPr lang="en-US" dirty="0">
                <a:latin typeface="Century Schoolbook" panose="02040604050505020304" pitchFamily="18" charset="0"/>
              </a:rPr>
              <a:t>?</a:t>
            </a:r>
          </a:p>
          <a:p>
            <a:endParaRPr lang="en-GB" dirty="0">
              <a:latin typeface="Century Schoolbook" panose="02040604050505020304" pitchFamily="18" charset="0"/>
            </a:endParaRPr>
          </a:p>
        </p:txBody>
      </p:sp>
    </p:spTree>
    <p:extLst>
      <p:ext uri="{BB962C8B-B14F-4D97-AF65-F5344CB8AC3E}">
        <p14:creationId xmlns:p14="http://schemas.microsoft.com/office/powerpoint/2010/main" val="4294928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47650"/>
            <a:ext cx="12192000" cy="1325563"/>
          </a:xfrm>
        </p:spPr>
        <p:txBody>
          <a:bodyPr>
            <a:normAutofit/>
          </a:bodyPr>
          <a:lstStyle/>
          <a:p>
            <a:pPr marL="0" indent="0" algn="ctr">
              <a:buNone/>
            </a:pPr>
            <a:r>
              <a:rPr lang="en-US" sz="4000" u="sng" dirty="0">
                <a:latin typeface="Century Schoolbook" panose="02040604050505020304" pitchFamily="18" charset="0"/>
              </a:rPr>
              <a:t>Are the JTB conditions necessary?</a:t>
            </a:r>
            <a:endParaRPr lang="en-US" sz="2400" dirty="0">
              <a:latin typeface="Century Schoolbook" panose="02040604050505020304" pitchFamily="18" charset="0"/>
            </a:endParaRPr>
          </a:p>
        </p:txBody>
      </p:sp>
      <p:sp>
        <p:nvSpPr>
          <p:cNvPr id="4099" name="Rectangle 3"/>
          <p:cNvSpPr>
            <a:spLocks noGrp="1" noChangeArrowheads="1"/>
          </p:cNvSpPr>
          <p:nvPr>
            <p:ph idx="1"/>
          </p:nvPr>
        </p:nvSpPr>
        <p:spPr>
          <a:xfrm>
            <a:off x="476250" y="876301"/>
            <a:ext cx="11239500" cy="5981699"/>
          </a:xfrm>
        </p:spPr>
        <p:txBody>
          <a:bodyPr>
            <a:normAutofit fontScale="70000" lnSpcReduction="20000"/>
          </a:bodyPr>
          <a:lstStyle/>
          <a:p>
            <a:pPr marL="0" indent="0">
              <a:buNone/>
            </a:pPr>
            <a:r>
              <a:rPr lang="en-US" sz="4000" u="sng" dirty="0">
                <a:latin typeface="Century Schoolbook" panose="02040604050505020304" pitchFamily="18" charset="0"/>
              </a:rPr>
              <a:t>Is truth necessary?</a:t>
            </a:r>
          </a:p>
          <a:p>
            <a:endParaRPr lang="en-US" dirty="0">
              <a:latin typeface="Century Schoolbook" panose="02040604050505020304" pitchFamily="18" charset="0"/>
            </a:endParaRPr>
          </a:p>
          <a:p>
            <a:r>
              <a:rPr lang="en-US" sz="2600" dirty="0">
                <a:latin typeface="Century Schoolbook" panose="02040604050505020304" pitchFamily="18" charset="0"/>
              </a:rPr>
              <a:t>Could knowledge be justified belief?</a:t>
            </a:r>
          </a:p>
          <a:p>
            <a:endParaRPr lang="en-US" sz="2600" dirty="0">
              <a:latin typeface="Century Schoolbook" panose="02040604050505020304" pitchFamily="18" charset="0"/>
            </a:endParaRPr>
          </a:p>
          <a:p>
            <a:r>
              <a:rPr lang="en-US" sz="2600" dirty="0">
                <a:latin typeface="Century Schoolbook" panose="02040604050505020304" pitchFamily="18" charset="0"/>
              </a:rPr>
              <a:t>We don’t normally say someone can know what is false</a:t>
            </a:r>
          </a:p>
          <a:p>
            <a:pPr lvl="1"/>
            <a:r>
              <a:rPr lang="en-US" sz="2200" dirty="0">
                <a:latin typeface="Century Schoolbook" panose="02040604050505020304" pitchFamily="18" charset="0"/>
              </a:rPr>
              <a:t>E.g. ‘I know that flamingos are grey’ – no, I don’t – I’m mistaken (I </a:t>
            </a:r>
            <a:r>
              <a:rPr lang="en-US" sz="2200" i="1" dirty="0">
                <a:latin typeface="Century Schoolbook" panose="02040604050505020304" pitchFamily="18" charset="0"/>
              </a:rPr>
              <a:t>think</a:t>
            </a:r>
            <a:r>
              <a:rPr lang="en-US" sz="2200" dirty="0">
                <a:latin typeface="Century Schoolbook" panose="02040604050505020304" pitchFamily="18" charset="0"/>
              </a:rPr>
              <a:t> I know, but I’m wrong).</a:t>
            </a:r>
          </a:p>
          <a:p>
            <a:pPr lvl="1"/>
            <a:endParaRPr lang="en-US" sz="2200" dirty="0">
              <a:latin typeface="Century Schoolbook" panose="02040604050505020304" pitchFamily="18" charset="0"/>
            </a:endParaRPr>
          </a:p>
          <a:p>
            <a:r>
              <a:rPr lang="en-US" sz="2600" dirty="0">
                <a:latin typeface="Century Schoolbook" panose="02040604050505020304" pitchFamily="18" charset="0"/>
              </a:rPr>
              <a:t>But did people used to ‘know’ that the Earth is flat?</a:t>
            </a:r>
          </a:p>
          <a:p>
            <a:pPr lvl="1"/>
            <a:r>
              <a:rPr lang="en-US" sz="2200" dirty="0">
                <a:latin typeface="Century Schoolbook" panose="02040604050505020304" pitchFamily="18" charset="0"/>
              </a:rPr>
              <a:t>Suppose they had good reason to think it is (e.g. it looks that way, and we don’t fall off)</a:t>
            </a:r>
          </a:p>
          <a:p>
            <a:pPr lvl="1"/>
            <a:endParaRPr lang="en-US" sz="2200" dirty="0">
              <a:latin typeface="Century Schoolbook" panose="02040604050505020304" pitchFamily="18" charset="0"/>
            </a:endParaRPr>
          </a:p>
          <a:p>
            <a:r>
              <a:rPr lang="en-US" dirty="0">
                <a:latin typeface="Century Schoolbook" panose="02040604050505020304" pitchFamily="18" charset="0"/>
              </a:rPr>
              <a:t>Three possibilities</a:t>
            </a:r>
          </a:p>
          <a:p>
            <a:pPr lvl="1"/>
            <a:r>
              <a:rPr lang="en-US" dirty="0">
                <a:latin typeface="Century Schoolbook" panose="02040604050505020304" pitchFamily="18" charset="0"/>
              </a:rPr>
              <a:t>Yes, they knew the Earth is flat: Knowledge doesn’t require truth</a:t>
            </a:r>
          </a:p>
          <a:p>
            <a:pPr lvl="1"/>
            <a:r>
              <a:rPr lang="en-US" dirty="0">
                <a:latin typeface="Century Schoolbook" panose="02040604050505020304" pitchFamily="18" charset="0"/>
              </a:rPr>
              <a:t>No, they did not know the Earth is flat – they were mistaken. Knowledge requires (objective) truth.</a:t>
            </a:r>
          </a:p>
          <a:p>
            <a:pPr lvl="1"/>
            <a:r>
              <a:rPr lang="en-US" dirty="0">
                <a:latin typeface="Century Schoolbook" panose="02040604050505020304" pitchFamily="18" charset="0"/>
              </a:rPr>
              <a:t>It was ‘true for them’ that the Earth is flat – knowledge requires truth, but this is ‘relative’</a:t>
            </a:r>
          </a:p>
          <a:p>
            <a:pPr lvl="1"/>
            <a:endParaRPr lang="en-US" dirty="0">
              <a:latin typeface="Century Schoolbook" panose="02040604050505020304" pitchFamily="18" charset="0"/>
            </a:endParaRPr>
          </a:p>
          <a:p>
            <a:r>
              <a:rPr lang="en-US" dirty="0">
                <a:latin typeface="Century Schoolbook" panose="02040604050505020304" pitchFamily="18" charset="0"/>
              </a:rPr>
              <a:t>But what does ‘it is true for them’ mean?</a:t>
            </a:r>
          </a:p>
          <a:p>
            <a:pPr lvl="1"/>
            <a:r>
              <a:rPr lang="en-US" dirty="0">
                <a:latin typeface="Century Schoolbook" panose="02040604050505020304" pitchFamily="18" charset="0"/>
              </a:rPr>
              <a:t>Believing something does not make it true (cure for cancer)</a:t>
            </a:r>
          </a:p>
          <a:p>
            <a:pPr lvl="1"/>
            <a:r>
              <a:rPr lang="en-US" dirty="0">
                <a:latin typeface="Century Schoolbook" panose="02040604050505020304" pitchFamily="18" charset="0"/>
              </a:rPr>
              <a:t>Has the Earth changed shape?</a:t>
            </a:r>
          </a:p>
          <a:p>
            <a:pPr lvl="1"/>
            <a:endParaRPr lang="en-US" dirty="0">
              <a:latin typeface="Century Schoolbook" panose="02040604050505020304" pitchFamily="18" charset="0"/>
            </a:endParaRPr>
          </a:p>
          <a:p>
            <a:r>
              <a:rPr lang="en-US" dirty="0">
                <a:latin typeface="Century Schoolbook" panose="02040604050505020304" pitchFamily="18" charset="0"/>
              </a:rPr>
              <a:t>Back to rejecting truth entirely?</a:t>
            </a:r>
          </a:p>
          <a:p>
            <a:pPr lvl="1"/>
            <a:endParaRPr lang="en-US" sz="2200" dirty="0">
              <a:latin typeface="Century Schoolbook" panose="02040604050505020304" pitchFamily="18" charset="0"/>
            </a:endParaRPr>
          </a:p>
          <a:p>
            <a:endParaRPr lang="en-GB" dirty="0">
              <a:latin typeface="Century Schoolbook" panose="02040604050505020304" pitchFamily="18" charset="0"/>
            </a:endParaRPr>
          </a:p>
        </p:txBody>
      </p:sp>
    </p:spTree>
    <p:extLst>
      <p:ext uri="{BB962C8B-B14F-4D97-AF65-F5344CB8AC3E}">
        <p14:creationId xmlns:p14="http://schemas.microsoft.com/office/powerpoint/2010/main" val="1031339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47650"/>
            <a:ext cx="12192000" cy="1325563"/>
          </a:xfrm>
        </p:spPr>
        <p:txBody>
          <a:bodyPr>
            <a:normAutofit/>
          </a:bodyPr>
          <a:lstStyle/>
          <a:p>
            <a:pPr marL="0" indent="0" algn="ctr">
              <a:buNone/>
            </a:pPr>
            <a:r>
              <a:rPr lang="en-US" sz="4000" u="sng" dirty="0">
                <a:latin typeface="Century Schoolbook" panose="02040604050505020304" pitchFamily="18" charset="0"/>
              </a:rPr>
              <a:t>Are the JTB conditions necessary?</a:t>
            </a:r>
            <a:endParaRPr lang="en-US" sz="2400" dirty="0">
              <a:latin typeface="Century Schoolbook" panose="02040604050505020304" pitchFamily="18" charset="0"/>
            </a:endParaRPr>
          </a:p>
        </p:txBody>
      </p:sp>
      <p:sp>
        <p:nvSpPr>
          <p:cNvPr id="4099" name="Rectangle 3"/>
          <p:cNvSpPr>
            <a:spLocks noGrp="1" noChangeArrowheads="1"/>
          </p:cNvSpPr>
          <p:nvPr>
            <p:ph idx="1"/>
          </p:nvPr>
        </p:nvSpPr>
        <p:spPr>
          <a:xfrm>
            <a:off x="476250" y="838201"/>
            <a:ext cx="11239500" cy="5981699"/>
          </a:xfrm>
        </p:spPr>
        <p:txBody>
          <a:bodyPr>
            <a:normAutofit lnSpcReduction="10000"/>
          </a:bodyPr>
          <a:lstStyle/>
          <a:p>
            <a:pPr marL="0" indent="0">
              <a:buNone/>
            </a:pPr>
            <a:r>
              <a:rPr lang="en-US" sz="3200" u="sng" dirty="0">
                <a:latin typeface="Century Schoolbook" panose="02040604050505020304" pitchFamily="18" charset="0"/>
              </a:rPr>
              <a:t>Is belief necessary?</a:t>
            </a:r>
          </a:p>
          <a:p>
            <a:endParaRPr lang="en-US" sz="2400" dirty="0">
              <a:latin typeface="Century Schoolbook" panose="02040604050505020304" pitchFamily="18" charset="0"/>
            </a:endParaRPr>
          </a:p>
          <a:p>
            <a:r>
              <a:rPr lang="en-US" sz="2400" dirty="0">
                <a:latin typeface="Century Schoolbook" panose="02040604050505020304" pitchFamily="18" charset="0"/>
              </a:rPr>
              <a:t>Example: John is very nervous in an exam, and has no confidence in his answers. But his answers are correct, and through his learning, not luck</a:t>
            </a:r>
          </a:p>
          <a:p>
            <a:pPr lvl="1"/>
            <a:r>
              <a:rPr lang="en-US" sz="2000" dirty="0">
                <a:latin typeface="Century Schoolbook" panose="02040604050505020304" pitchFamily="18" charset="0"/>
              </a:rPr>
              <a:t>John knows the answer, but doesn’t believe the answer.</a:t>
            </a:r>
          </a:p>
          <a:p>
            <a:pPr lvl="1"/>
            <a:endParaRPr lang="en-US" sz="2000" dirty="0">
              <a:latin typeface="Century Schoolbook" panose="02040604050505020304" pitchFamily="18" charset="0"/>
            </a:endParaRPr>
          </a:p>
          <a:p>
            <a:r>
              <a:rPr lang="en-US" sz="2400" dirty="0">
                <a:latin typeface="Century Schoolbook" panose="02040604050505020304" pitchFamily="18" charset="0"/>
              </a:rPr>
              <a:t>Reply</a:t>
            </a:r>
          </a:p>
          <a:p>
            <a:pPr lvl="1"/>
            <a:r>
              <a:rPr lang="en-US" sz="2000" dirty="0">
                <a:latin typeface="Century Schoolbook" panose="02040604050505020304" pitchFamily="18" charset="0"/>
              </a:rPr>
              <a:t>John doesn’t know the answer</a:t>
            </a:r>
          </a:p>
          <a:p>
            <a:pPr lvl="1"/>
            <a:r>
              <a:rPr lang="en-US" sz="2000" dirty="0">
                <a:latin typeface="Century Schoolbook" panose="02040604050505020304" pitchFamily="18" charset="0"/>
              </a:rPr>
              <a:t>John does know the answer and has an </a:t>
            </a:r>
            <a:r>
              <a:rPr lang="en-US" sz="2000" i="1" dirty="0">
                <a:latin typeface="Century Schoolbook" panose="02040604050505020304" pitchFamily="18" charset="0"/>
              </a:rPr>
              <a:t>unconscious </a:t>
            </a:r>
            <a:r>
              <a:rPr lang="en-US" sz="2000" dirty="0">
                <a:latin typeface="Century Schoolbook" panose="02040604050505020304" pitchFamily="18" charset="0"/>
              </a:rPr>
              <a:t>belief.</a:t>
            </a:r>
          </a:p>
          <a:p>
            <a:pPr lvl="1"/>
            <a:endParaRPr lang="en-US" sz="1800" dirty="0">
              <a:latin typeface="Century Schoolbook" panose="02040604050505020304" pitchFamily="18" charset="0"/>
            </a:endParaRPr>
          </a:p>
          <a:p>
            <a:r>
              <a:rPr lang="en-US" sz="2400" dirty="0">
                <a:latin typeface="Century Schoolbook" panose="02040604050505020304" pitchFamily="18" charset="0"/>
              </a:rPr>
              <a:t>Plato’s </a:t>
            </a:r>
            <a:r>
              <a:rPr lang="en-US" sz="2400" i="1" dirty="0">
                <a:latin typeface="Century Schoolbook" panose="02040604050505020304" pitchFamily="18" charset="0"/>
              </a:rPr>
              <a:t>Republic</a:t>
            </a:r>
            <a:r>
              <a:rPr lang="en-US" sz="2400" dirty="0">
                <a:latin typeface="Century Schoolbook" panose="02040604050505020304" pitchFamily="18" charset="0"/>
              </a:rPr>
              <a:t>: what is believed is not known and what is known is not believed</a:t>
            </a:r>
          </a:p>
          <a:p>
            <a:pPr lvl="1"/>
            <a:r>
              <a:rPr lang="en-US" sz="2000" dirty="0">
                <a:latin typeface="Century Schoolbook" panose="02040604050505020304" pitchFamily="18" charset="0"/>
              </a:rPr>
              <a:t>You cannot know what is false, but you can have false beliefs. So belief and knowledge have different ‘powers’.</a:t>
            </a:r>
          </a:p>
          <a:p>
            <a:pPr lvl="1"/>
            <a:endParaRPr lang="en-US" sz="2000" dirty="0">
              <a:latin typeface="Century Schoolbook" panose="02040604050505020304" pitchFamily="18" charset="0"/>
            </a:endParaRPr>
          </a:p>
          <a:p>
            <a:r>
              <a:rPr lang="en-US" sz="2400" dirty="0">
                <a:latin typeface="Century Schoolbook" panose="02040604050505020304" pitchFamily="18" charset="0"/>
              </a:rPr>
              <a:t>Objection: This difference is because knowledge is defined as justified, true belief.</a:t>
            </a:r>
          </a:p>
          <a:p>
            <a:pPr lvl="1"/>
            <a:endParaRPr lang="en-US" sz="1800" dirty="0">
              <a:latin typeface="Century Schoolbook" panose="02040604050505020304" pitchFamily="18" charset="0"/>
            </a:endParaRPr>
          </a:p>
          <a:p>
            <a:pPr lvl="1"/>
            <a:endParaRPr lang="en-US" sz="1800" dirty="0">
              <a:latin typeface="Century Schoolbook" panose="02040604050505020304" pitchFamily="18" charset="0"/>
            </a:endParaRPr>
          </a:p>
          <a:p>
            <a:endParaRPr lang="en-GB" sz="2400" dirty="0">
              <a:latin typeface="Century Schoolbook" panose="02040604050505020304" pitchFamily="18" charset="0"/>
            </a:endParaRPr>
          </a:p>
        </p:txBody>
      </p:sp>
    </p:spTree>
    <p:extLst>
      <p:ext uri="{BB962C8B-B14F-4D97-AF65-F5344CB8AC3E}">
        <p14:creationId xmlns:p14="http://schemas.microsoft.com/office/powerpoint/2010/main" val="208245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Gettier’s objection to JTB</a:t>
            </a:r>
          </a:p>
        </p:txBody>
      </p:sp>
      <p:sp>
        <p:nvSpPr>
          <p:cNvPr id="3" name="Content Placeholder 2"/>
          <p:cNvSpPr>
            <a:spLocks noGrp="1"/>
          </p:cNvSpPr>
          <p:nvPr>
            <p:ph idx="1"/>
          </p:nvPr>
        </p:nvSpPr>
        <p:spPr>
          <a:xfrm>
            <a:off x="400050" y="1253331"/>
            <a:ext cx="11372849" cy="5290344"/>
          </a:xfrm>
        </p:spPr>
        <p:txBody>
          <a:bodyPr>
            <a:normAutofit fontScale="85000" lnSpcReduction="20000"/>
          </a:bodyPr>
          <a:lstStyle/>
          <a:p>
            <a:r>
              <a:rPr lang="en-US" dirty="0">
                <a:latin typeface="Century Schoolbook" panose="02040604050505020304" pitchFamily="18" charset="0"/>
              </a:rPr>
              <a:t>Deduction preserves justification:</a:t>
            </a:r>
          </a:p>
          <a:p>
            <a:pPr lvl="1"/>
            <a:r>
              <a:rPr lang="en-US" dirty="0">
                <a:latin typeface="Century Schoolbook" panose="02040604050505020304" pitchFamily="18" charset="0"/>
              </a:rPr>
              <a:t>If you are justified in believing the premises of a valid deductive argument, you are justified in believing the conclusion</a:t>
            </a:r>
          </a:p>
          <a:p>
            <a:pPr lvl="1"/>
            <a:r>
              <a:rPr lang="en-US" dirty="0">
                <a:latin typeface="Century Schoolbook" panose="02040604050505020304" pitchFamily="18" charset="0"/>
              </a:rPr>
              <a:t>Uncontroversial, since if the premises are true, then the conclusion must be true.</a:t>
            </a:r>
          </a:p>
          <a:p>
            <a:pPr lvl="1"/>
            <a:endParaRPr lang="en-US" dirty="0">
              <a:latin typeface="Century Schoolbook" panose="02040604050505020304" pitchFamily="18" charset="0"/>
            </a:endParaRPr>
          </a:p>
          <a:p>
            <a:r>
              <a:rPr lang="en-US" dirty="0">
                <a:latin typeface="Century Schoolbook" panose="02040604050505020304" pitchFamily="18" charset="0"/>
              </a:rPr>
              <a:t>The case of Smith and Jones</a:t>
            </a:r>
          </a:p>
          <a:p>
            <a:pPr lvl="1"/>
            <a:r>
              <a:rPr lang="en-US" dirty="0">
                <a:latin typeface="Century Schoolbook" panose="02040604050505020304" pitchFamily="18" charset="0"/>
              </a:rPr>
              <a:t>Smith justifiably believes that Jones will get the job and that Jones has 10 coins. He deduces that (B) the man who will get the job has 10 coins.</a:t>
            </a:r>
          </a:p>
          <a:p>
            <a:pPr lvl="1"/>
            <a:r>
              <a:rPr lang="en-US" dirty="0">
                <a:latin typeface="Century Schoolbook" panose="02040604050505020304" pitchFamily="18" charset="0"/>
              </a:rPr>
              <a:t>However, Smith gets the job, and Smith has 10 coins.</a:t>
            </a:r>
          </a:p>
          <a:p>
            <a:pPr lvl="1"/>
            <a:r>
              <a:rPr lang="en-US" dirty="0">
                <a:latin typeface="Century Schoolbook" panose="02040604050505020304" pitchFamily="18" charset="0"/>
              </a:rPr>
              <a:t>Smith’s belief (B) is justified and true but is not knowledge.</a:t>
            </a:r>
          </a:p>
          <a:p>
            <a:pPr lvl="1"/>
            <a:endParaRPr lang="en-US" dirty="0">
              <a:latin typeface="Century Schoolbook" panose="02040604050505020304" pitchFamily="18" charset="0"/>
            </a:endParaRPr>
          </a:p>
          <a:p>
            <a:r>
              <a:rPr lang="en-US" dirty="0">
                <a:latin typeface="Century Schoolbook" panose="02040604050505020304" pitchFamily="18" charset="0"/>
              </a:rPr>
              <a:t>In Smith’s case, he inferred his true justified belief (B) from a false (justified) belief (his belief that Jones would get the job).</a:t>
            </a:r>
          </a:p>
          <a:p>
            <a:endParaRPr lang="en-US" dirty="0">
              <a:latin typeface="Century Schoolbook" panose="02040604050505020304" pitchFamily="18" charset="0"/>
            </a:endParaRPr>
          </a:p>
          <a:p>
            <a:r>
              <a:rPr lang="en-US" dirty="0">
                <a:latin typeface="Century Schoolbook" panose="02040604050505020304" pitchFamily="18" charset="0"/>
              </a:rPr>
              <a:t>Gettier cases describe situations in which we have justified true belief but not knowledge</a:t>
            </a:r>
          </a:p>
          <a:p>
            <a:pPr lvl="1"/>
            <a:r>
              <a:rPr lang="en-US" dirty="0">
                <a:latin typeface="Century Schoolbook" panose="02040604050505020304" pitchFamily="18" charset="0"/>
              </a:rPr>
              <a:t>The belief is only accidentally true, given the justification.</a:t>
            </a:r>
          </a:p>
          <a:p>
            <a:pPr lvl="1"/>
            <a:endParaRPr lang="en-US" dirty="0">
              <a:latin typeface="Century Schoolbook" panose="02040604050505020304" pitchFamily="18" charset="0"/>
            </a:endParaRPr>
          </a:p>
          <a:p>
            <a:pPr lvl="1"/>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A27C2E9D1E394AAE415FCEE4F658E7" ma:contentTypeVersion="13" ma:contentTypeDescription="Create a new document." ma:contentTypeScope="" ma:versionID="a8658ab944f941480d07da6ffbf674b2">
  <xsd:schema xmlns:xsd="http://www.w3.org/2001/XMLSchema" xmlns:xs="http://www.w3.org/2001/XMLSchema" xmlns:p="http://schemas.microsoft.com/office/2006/metadata/properties" xmlns:ns3="43e08dc7-fa22-41e0-b11c-7c4dd6a2ef12" xmlns:ns4="58498328-7555-4e96-91fd-da0b1f259ef5" targetNamespace="http://schemas.microsoft.com/office/2006/metadata/properties" ma:root="true" ma:fieldsID="f8f1ce7d9ca31426b30578f0e07865a0" ns3:_="" ns4:_="">
    <xsd:import namespace="43e08dc7-fa22-41e0-b11c-7c4dd6a2ef12"/>
    <xsd:import namespace="58498328-7555-4e96-91fd-da0b1f259ef5"/>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e08dc7-fa22-41e0-b11c-7c4dd6a2ef1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498328-7555-4e96-91fd-da0b1f259ef5"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50DA0C6-DF53-4FFD-B3BB-1DD53B48B8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e08dc7-fa22-41e0-b11c-7c4dd6a2ef12"/>
    <ds:schemaRef ds:uri="58498328-7555-4e96-91fd-da0b1f259e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B236EF9-DB07-4FA6-AF00-88F8C74D7C48}">
  <ds:schemaRefs>
    <ds:schemaRef ds:uri="http://schemas.microsoft.com/sharepoint/v3/contenttype/forms"/>
  </ds:schemaRefs>
</ds:datastoreItem>
</file>

<file path=customXml/itemProps3.xml><?xml version="1.0" encoding="utf-8"?>
<ds:datastoreItem xmlns:ds="http://schemas.openxmlformats.org/officeDocument/2006/customXml" ds:itemID="{61BADDF7-144E-4A87-83BC-EBB603478F58}">
  <ds:schemaRefs>
    <ds:schemaRef ds:uri="http://schemas.microsoft.com/office/2006/documentManagement/types"/>
    <ds:schemaRef ds:uri="http://purl.org/dc/terms/"/>
    <ds:schemaRef ds:uri="http://purl.org/dc/elements/1.1/"/>
    <ds:schemaRef ds:uri="http://schemas.microsoft.com/office/infopath/2007/PartnerControls"/>
    <ds:schemaRef ds:uri="http://schemas.microsoft.com/office/2006/metadata/properties"/>
    <ds:schemaRef ds:uri="58498328-7555-4e96-91fd-da0b1f259ef5"/>
    <ds:schemaRef ds:uri="http://purl.org/dc/dcmitype/"/>
    <ds:schemaRef ds:uri="http://schemas.openxmlformats.org/package/2006/metadata/core-properties"/>
    <ds:schemaRef ds:uri="43e08dc7-fa22-41e0-b11c-7c4dd6a2ef1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45</TotalTime>
  <Words>2568</Words>
  <Application>Microsoft Office PowerPoint</Application>
  <PresentationFormat>Widescreen</PresentationFormat>
  <Paragraphs>278</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Schoolbook</vt:lpstr>
      <vt:lpstr>Office Theme</vt:lpstr>
      <vt:lpstr>PowerPoint Presentation</vt:lpstr>
      <vt:lpstr>Necessary and sufficient conditions</vt:lpstr>
      <vt:lpstr>Three types of knowledge</vt:lpstr>
      <vt:lpstr>The Tripartite definition – Justified true belief</vt:lpstr>
      <vt:lpstr>The Tripartite definition – Justified true belief</vt:lpstr>
      <vt:lpstr>Are the JTB conditions necessary?</vt:lpstr>
      <vt:lpstr>Are the JTB conditions necessary?</vt:lpstr>
      <vt:lpstr>Are the JTB conditions necessary?</vt:lpstr>
      <vt:lpstr>Gettier’s objection to JTB</vt:lpstr>
      <vt:lpstr>Solution: Add a ‘no false lemmas’ condition</vt:lpstr>
      <vt:lpstr>A recipe for Gettier cases</vt:lpstr>
      <vt:lpstr>Solution: Infallibilism</vt:lpstr>
      <vt:lpstr>Solution: Infallibilism</vt:lpstr>
      <vt:lpstr>Solution: Reliabilism</vt:lpstr>
      <vt:lpstr>Solution: Reliabilism</vt:lpstr>
      <vt:lpstr>Virtue epistemology</vt:lpstr>
      <vt:lpstr>Virtue epistemology</vt:lpstr>
      <vt:lpstr>Virtue epistemology</vt:lpstr>
      <vt:lpstr>Virtue epistemology</vt:lpstr>
      <vt:lpstr>Virtue epistemology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Reeves</dc:creator>
  <cp:lastModifiedBy>Daniel Reeves</cp:lastModifiedBy>
  <cp:revision>2</cp:revision>
  <dcterms:created xsi:type="dcterms:W3CDTF">2020-11-15T19:46:56Z</dcterms:created>
  <dcterms:modified xsi:type="dcterms:W3CDTF">2023-09-07T11:01:48Z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0x01010098A27C2E9D1E394AAE415FCEE4F658E7</vt:lpwstr>
  </property>
</Properties>
</file>