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291" r:id="rId3"/>
    <p:sldId id="290" r:id="rId4"/>
    <p:sldId id="287" r:id="rId5"/>
    <p:sldId id="288" r:id="rId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86" y="29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409C8A-F4F2-464F-BB22-4DE89B61CA4A}" type="datetimeFigureOut">
              <a:rPr lang="en-GB" smtClean="0"/>
              <a:t>09/05/2021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6D37B3-9822-478A-9A6E-CA3079838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002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5DEC18-2412-4B6F-A2DE-08D016921ECA}" type="datetimeFigureOut">
              <a:rPr lang="en-GB" smtClean="0"/>
              <a:t>09/05/2021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80E7D-474B-4E58-B83E-8AA1FF7601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3697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108520" y="6525344"/>
            <a:ext cx="1800767" cy="379589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© Nichola Wilkin 2012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4408" y="6547146"/>
            <a:ext cx="683568" cy="350310"/>
          </a:xfrm>
          <a:prstGeom prst="rect">
            <a:avLst/>
          </a:prstGeom>
        </p:spPr>
        <p:txBody>
          <a:bodyPr/>
          <a:lstStyle/>
          <a:p>
            <a:fld id="{525555F4-47BE-4721-8CA0-7B59355C00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171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108520" y="6525344"/>
            <a:ext cx="1800767" cy="379589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© Nichola Wilkin 2012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4408" y="6547146"/>
            <a:ext cx="683568" cy="350310"/>
          </a:xfrm>
          <a:prstGeom prst="rect">
            <a:avLst/>
          </a:prstGeom>
        </p:spPr>
        <p:txBody>
          <a:bodyPr/>
          <a:lstStyle/>
          <a:p>
            <a:fld id="{525555F4-47BE-4721-8CA0-7B59355C00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818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108520" y="6525344"/>
            <a:ext cx="1800767" cy="379589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© Nichola Wilkin 2012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4408" y="6547146"/>
            <a:ext cx="683568" cy="350310"/>
          </a:xfrm>
          <a:prstGeom prst="rect">
            <a:avLst/>
          </a:prstGeom>
        </p:spPr>
        <p:txBody>
          <a:bodyPr/>
          <a:lstStyle/>
          <a:p>
            <a:fld id="{525555F4-47BE-4721-8CA0-7B59355C00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060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108520" y="6525344"/>
            <a:ext cx="1800767" cy="379589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© Nichola Wilkin 2012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4408" y="6547146"/>
            <a:ext cx="683568" cy="350310"/>
          </a:xfrm>
          <a:prstGeom prst="rect">
            <a:avLst/>
          </a:prstGeom>
        </p:spPr>
        <p:txBody>
          <a:bodyPr/>
          <a:lstStyle/>
          <a:p>
            <a:fld id="{525555F4-47BE-4721-8CA0-7B59355C00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501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108520" y="6525344"/>
            <a:ext cx="1800767" cy="379589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© Nichola Wilkin 2012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4408" y="6547146"/>
            <a:ext cx="683568" cy="350310"/>
          </a:xfrm>
          <a:prstGeom prst="rect">
            <a:avLst/>
          </a:prstGeom>
        </p:spPr>
        <p:txBody>
          <a:bodyPr/>
          <a:lstStyle/>
          <a:p>
            <a:fld id="{525555F4-47BE-4721-8CA0-7B59355C00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5062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-108520" y="6525344"/>
            <a:ext cx="1800767" cy="379589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© Nichola Wilkin 2012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44408" y="6547146"/>
            <a:ext cx="683568" cy="35031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25555F4-47BE-4721-8CA0-7B59355C00E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572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-108520" y="6525344"/>
            <a:ext cx="1800767" cy="379589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© Nichola Wilkin 2012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44408" y="6547146"/>
            <a:ext cx="683568" cy="350310"/>
          </a:xfrm>
          <a:prstGeom prst="rect">
            <a:avLst/>
          </a:prstGeom>
        </p:spPr>
        <p:txBody>
          <a:bodyPr/>
          <a:lstStyle/>
          <a:p>
            <a:fld id="{525555F4-47BE-4721-8CA0-7B59355C00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4804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-108520" y="6525344"/>
            <a:ext cx="1800767" cy="379589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© Nichola Wilkin 2012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244408" y="6547146"/>
            <a:ext cx="683568" cy="350310"/>
          </a:xfrm>
          <a:prstGeom prst="rect">
            <a:avLst/>
          </a:prstGeom>
        </p:spPr>
        <p:txBody>
          <a:bodyPr/>
          <a:lstStyle/>
          <a:p>
            <a:fld id="{525555F4-47BE-4721-8CA0-7B59355C00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973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-108520" y="6525344"/>
            <a:ext cx="1800767" cy="379589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© Nichola Wilkin 2012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44408" y="6547146"/>
            <a:ext cx="683568" cy="350310"/>
          </a:xfrm>
          <a:prstGeom prst="rect">
            <a:avLst/>
          </a:prstGeom>
        </p:spPr>
        <p:txBody>
          <a:bodyPr/>
          <a:lstStyle/>
          <a:p>
            <a:fld id="{525555F4-47BE-4721-8CA0-7B59355C00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593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-108520" y="6525344"/>
            <a:ext cx="1800767" cy="379589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© Nichola Wilkin 2012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44408" y="6547146"/>
            <a:ext cx="683568" cy="350310"/>
          </a:xfrm>
          <a:prstGeom prst="rect">
            <a:avLst/>
          </a:prstGeom>
        </p:spPr>
        <p:txBody>
          <a:bodyPr/>
          <a:lstStyle/>
          <a:p>
            <a:fld id="{525555F4-47BE-4721-8CA0-7B59355C00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407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-108520" y="6525344"/>
            <a:ext cx="1800767" cy="379589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© Nichola Wilkin 2012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44408" y="6547146"/>
            <a:ext cx="683568" cy="350310"/>
          </a:xfrm>
          <a:prstGeom prst="rect">
            <a:avLst/>
          </a:prstGeom>
        </p:spPr>
        <p:txBody>
          <a:bodyPr/>
          <a:lstStyle/>
          <a:p>
            <a:fld id="{525555F4-47BE-4721-8CA0-7B59355C00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236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 b="584"/>
          <a:stretch/>
        </p:blipFill>
        <p:spPr bwMode="auto">
          <a:xfrm>
            <a:off x="0" y="-13773"/>
            <a:ext cx="9216154" cy="6871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625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846640" cy="1512167"/>
          </a:xfrm>
        </p:spPr>
        <p:txBody>
          <a:bodyPr>
            <a:noAutofit/>
          </a:bodyPr>
          <a:lstStyle/>
          <a:p>
            <a:r>
              <a:rPr lang="en-GB" sz="8000" dirty="0" smtClean="0"/>
              <a:t>Python</a:t>
            </a:r>
            <a:endParaRPr lang="en-GB" sz="8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10680" y="5589240"/>
            <a:ext cx="1833320" cy="476672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Lesson 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D9657833-4D14-483B-82D3-A43835221D5F}" type="slidenum">
              <a:rPr lang="en-GB" smtClean="0"/>
              <a:pPr algn="r"/>
              <a:t>1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492896"/>
            <a:ext cx="4536504" cy="340417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3350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692696"/>
            <a:ext cx="4258816" cy="864096"/>
          </a:xfrm>
        </p:spPr>
        <p:txBody>
          <a:bodyPr/>
          <a:lstStyle/>
          <a:p>
            <a:pPr algn="l"/>
            <a:r>
              <a:rPr lang="en-GB" dirty="0" smtClean="0"/>
              <a:t>If Statements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i="1" dirty="0" smtClean="0"/>
              <a:t>What will this code do?</a:t>
            </a:r>
            <a:endParaRPr lang="en-GB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555F4-47BE-4721-8CA0-7B59355C00EB}" type="slidenum">
              <a:rPr lang="en-GB" smtClean="0"/>
              <a:pPr/>
              <a:t>2</a:t>
            </a:fld>
            <a:endParaRPr lang="en-GB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420888"/>
            <a:ext cx="6807067" cy="256326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92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692696"/>
            <a:ext cx="4258816" cy="864096"/>
          </a:xfrm>
        </p:spPr>
        <p:txBody>
          <a:bodyPr/>
          <a:lstStyle/>
          <a:p>
            <a:pPr algn="l"/>
            <a:r>
              <a:rPr lang="en-GB" dirty="0" smtClean="0"/>
              <a:t>If Statements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i="1" dirty="0" smtClean="0"/>
              <a:t>What will this code do?</a:t>
            </a:r>
            <a:endParaRPr lang="en-GB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555F4-47BE-4721-8CA0-7B59355C00EB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420888"/>
            <a:ext cx="6807067" cy="256326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833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692696"/>
            <a:ext cx="4258816" cy="864096"/>
          </a:xfrm>
        </p:spPr>
        <p:txBody>
          <a:bodyPr/>
          <a:lstStyle/>
          <a:p>
            <a:pPr algn="l"/>
            <a:r>
              <a:rPr lang="en-GB" dirty="0" smtClean="0"/>
              <a:t>If Statements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i="1" dirty="0" smtClean="0"/>
              <a:t>What will this code do?</a:t>
            </a:r>
            <a:endParaRPr lang="en-GB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555F4-47BE-4721-8CA0-7B59355C00EB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420888"/>
            <a:ext cx="6807067" cy="256326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9" name="Rounded Rectangular Callout 8"/>
          <p:cNvSpPr/>
          <p:nvPr/>
        </p:nvSpPr>
        <p:spPr>
          <a:xfrm>
            <a:off x="5148064" y="2636912"/>
            <a:ext cx="3490077" cy="1476536"/>
          </a:xfrm>
          <a:prstGeom prst="wedgeRoundRectCallout">
            <a:avLst>
              <a:gd name="adj1" fmla="val -126289"/>
              <a:gd name="adj2" fmla="val 37687"/>
              <a:gd name="adj3" fmla="val 16667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</a:rPr>
              <a:t>if </a:t>
            </a:r>
            <a:r>
              <a:rPr lang="en-GB" sz="2400" dirty="0" smtClean="0">
                <a:solidFill>
                  <a:schemeClr val="tx1"/>
                </a:solidFill>
              </a:rPr>
              <a:t>is used to decide if an action is going to be followed. It ends with a </a:t>
            </a:r>
            <a:r>
              <a:rPr lang="en-GB" sz="2400" b="1" dirty="0" smtClean="0">
                <a:solidFill>
                  <a:srgbClr val="FF0000"/>
                </a:solidFill>
              </a:rPr>
              <a:t>:</a:t>
            </a:r>
            <a:r>
              <a:rPr lang="en-GB" sz="2400" dirty="0" smtClean="0">
                <a:solidFill>
                  <a:schemeClr val="tx1"/>
                </a:solidFill>
              </a:rPr>
              <a:t> symbol. 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251520" y="5042184"/>
            <a:ext cx="3341242" cy="1676152"/>
          </a:xfrm>
          <a:prstGeom prst="wedgeRoundRectCallout">
            <a:avLst>
              <a:gd name="adj1" fmla="val -27695"/>
              <a:gd name="adj2" fmla="val -77363"/>
              <a:gd name="adj3" fmla="val 16667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</a:rPr>
              <a:t>else </a:t>
            </a:r>
            <a:r>
              <a:rPr lang="en-GB" sz="2400" dirty="0" smtClean="0">
                <a:solidFill>
                  <a:schemeClr val="tx1"/>
                </a:solidFill>
              </a:rPr>
              <a:t>is used to describe what will happen if the first condition has not been met.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8" name="16-Point Star 7"/>
          <p:cNvSpPr/>
          <p:nvPr/>
        </p:nvSpPr>
        <p:spPr>
          <a:xfrm>
            <a:off x="3779912" y="4262140"/>
            <a:ext cx="5364088" cy="2592288"/>
          </a:xfrm>
          <a:prstGeom prst="star16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rgbClr val="FF0000"/>
                </a:solidFill>
              </a:rPr>
              <a:t>Indents </a:t>
            </a:r>
            <a:r>
              <a:rPr lang="en-GB" sz="2400" dirty="0">
                <a:solidFill>
                  <a:schemeClr val="tx1"/>
                </a:solidFill>
              </a:rPr>
              <a:t>are </a:t>
            </a:r>
            <a:r>
              <a:rPr lang="en-GB" sz="2400" dirty="0" smtClean="0">
                <a:solidFill>
                  <a:schemeClr val="tx1"/>
                </a:solidFill>
              </a:rPr>
              <a:t>very important </a:t>
            </a:r>
            <a:r>
              <a:rPr lang="en-GB" sz="2400" dirty="0">
                <a:solidFill>
                  <a:schemeClr val="tx1"/>
                </a:solidFill>
              </a:rPr>
              <a:t>as this tells Python where the different sections start and end.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5076056" y="188640"/>
            <a:ext cx="3926747" cy="1944216"/>
          </a:xfrm>
          <a:prstGeom prst="wedgeRoundRectCallout">
            <a:avLst>
              <a:gd name="adj1" fmla="val -70079"/>
              <a:gd name="adj2" fmla="val 69499"/>
              <a:gd name="adj3" fmla="val 16667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</a:rPr>
              <a:t>## </a:t>
            </a:r>
            <a:r>
              <a:rPr lang="en-GB" sz="2400" dirty="0" smtClean="0">
                <a:solidFill>
                  <a:schemeClr val="tx1"/>
                </a:solidFill>
              </a:rPr>
              <a:t>is used to create comments which are ignored by Python but make the code easier to understand.</a:t>
            </a:r>
            <a:endParaRPr lang="en-GB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82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8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More If Statements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if condition:</a:t>
            </a:r>
          </a:p>
          <a:p>
            <a:pPr marL="457200" lvl="1" indent="0">
              <a:buNone/>
            </a:pPr>
            <a:r>
              <a:rPr lang="en-GB" dirty="0" smtClean="0"/>
              <a:t>Statement</a:t>
            </a:r>
          </a:p>
          <a:p>
            <a:pPr marL="0" indent="0">
              <a:buNone/>
            </a:pPr>
            <a:r>
              <a:rPr lang="en-GB" dirty="0" err="1" smtClean="0"/>
              <a:t>elif</a:t>
            </a:r>
            <a:r>
              <a:rPr lang="en-GB" dirty="0" smtClean="0"/>
              <a:t> condition:</a:t>
            </a:r>
          </a:p>
          <a:p>
            <a:pPr marL="457200" lvl="1" indent="0">
              <a:buNone/>
            </a:pPr>
            <a:r>
              <a:rPr lang="en-GB" dirty="0" smtClean="0"/>
              <a:t>Statement</a:t>
            </a:r>
          </a:p>
          <a:p>
            <a:pPr marL="0" indent="0">
              <a:buNone/>
            </a:pPr>
            <a:r>
              <a:rPr lang="en-GB" dirty="0" smtClean="0"/>
              <a:t>else:</a:t>
            </a:r>
          </a:p>
          <a:p>
            <a:pPr marL="457200" lvl="1" indent="0">
              <a:buNone/>
            </a:pPr>
            <a:r>
              <a:rPr lang="en-GB" dirty="0" smtClean="0"/>
              <a:t>Statement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555F4-47BE-4721-8CA0-7B59355C00EB}" type="slidenum">
              <a:rPr lang="en-GB" smtClean="0"/>
              <a:t>5</a:t>
            </a:fld>
            <a:endParaRPr lang="en-GB"/>
          </a:p>
        </p:txBody>
      </p:sp>
      <p:sp>
        <p:nvSpPr>
          <p:cNvPr id="5" name="Rounded Rectangular Callout 4"/>
          <p:cNvSpPr/>
          <p:nvPr/>
        </p:nvSpPr>
        <p:spPr>
          <a:xfrm>
            <a:off x="4283968" y="1663936"/>
            <a:ext cx="4464496" cy="1083276"/>
          </a:xfrm>
          <a:prstGeom prst="wedgeRoundRectCallout">
            <a:avLst>
              <a:gd name="adj1" fmla="val -86910"/>
              <a:gd name="adj2" fmla="val -26039"/>
              <a:gd name="adj3" fmla="val 16667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</a:rPr>
              <a:t>if </a:t>
            </a:r>
            <a:r>
              <a:rPr lang="en-GB" sz="2400" dirty="0" smtClean="0">
                <a:solidFill>
                  <a:schemeClr val="tx1"/>
                </a:solidFill>
              </a:rPr>
              <a:t>is used to decide if an action is going to be followed.  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4283968" y="3284984"/>
            <a:ext cx="4464496" cy="1083276"/>
          </a:xfrm>
          <a:prstGeom prst="wedgeRoundRectCallout">
            <a:avLst>
              <a:gd name="adj1" fmla="val -81411"/>
              <a:gd name="adj2" fmla="val -71621"/>
              <a:gd name="adj3" fmla="val 16667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err="1" smtClean="0">
                <a:solidFill>
                  <a:srgbClr val="FF0000"/>
                </a:solidFill>
              </a:rPr>
              <a:t>elif</a:t>
            </a:r>
            <a:r>
              <a:rPr lang="en-GB" sz="2400" b="1" dirty="0" smtClean="0">
                <a:solidFill>
                  <a:srgbClr val="FF0000"/>
                </a:solidFill>
              </a:rPr>
              <a:t> </a:t>
            </a:r>
            <a:r>
              <a:rPr lang="en-GB" sz="2400" dirty="0" smtClean="0">
                <a:solidFill>
                  <a:schemeClr val="tx1"/>
                </a:solidFill>
              </a:rPr>
              <a:t>stands for “else if” where you can test another condition.  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4283968" y="4906032"/>
            <a:ext cx="4464496" cy="1083276"/>
          </a:xfrm>
          <a:prstGeom prst="wedgeRoundRectCallout">
            <a:avLst>
              <a:gd name="adj1" fmla="val -113664"/>
              <a:gd name="adj2" fmla="val -118762"/>
              <a:gd name="adj3" fmla="val 16667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smtClean="0">
                <a:solidFill>
                  <a:srgbClr val="FF0000"/>
                </a:solidFill>
              </a:rPr>
              <a:t>else </a:t>
            </a:r>
            <a:r>
              <a:rPr lang="en-GB" sz="2400" dirty="0" smtClean="0">
                <a:solidFill>
                  <a:schemeClr val="tx1"/>
                </a:solidFill>
              </a:rPr>
              <a:t>is used to tell Python what to do if it hasn’t met any other conditions.</a:t>
            </a:r>
            <a:endParaRPr lang="en-GB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83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</TotalTime>
  <Words>164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Python</vt:lpstr>
      <vt:lpstr>If Statements</vt:lpstr>
      <vt:lpstr>If Statements</vt:lpstr>
      <vt:lpstr>If Statements</vt:lpstr>
      <vt:lpstr>More If Statements</vt:lpstr>
    </vt:vector>
  </TitlesOfParts>
  <Company>RushmoorSchool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 Wilkin</dc:creator>
  <cp:lastModifiedBy>Karen Titman</cp:lastModifiedBy>
  <cp:revision>81</cp:revision>
  <cp:lastPrinted>2019-12-06T09:44:38Z</cp:lastPrinted>
  <dcterms:created xsi:type="dcterms:W3CDTF">2012-06-27T11:06:02Z</dcterms:created>
  <dcterms:modified xsi:type="dcterms:W3CDTF">2021-05-09T19:15:41Z</dcterms:modified>
</cp:coreProperties>
</file>