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953" r:id="rId2"/>
    <p:sldId id="952" r:id="rId3"/>
    <p:sldId id="954" r:id="rId4"/>
    <p:sldId id="955" r:id="rId5"/>
    <p:sldId id="945" r:id="rId6"/>
    <p:sldId id="956" r:id="rId7"/>
    <p:sldId id="957" r:id="rId8"/>
    <p:sldId id="851" r:id="rId9"/>
    <p:sldId id="929" r:id="rId10"/>
    <p:sldId id="852" r:id="rId11"/>
    <p:sldId id="912" r:id="rId12"/>
    <p:sldId id="921" r:id="rId13"/>
    <p:sldId id="915" r:id="rId14"/>
    <p:sldId id="942" r:id="rId15"/>
    <p:sldId id="917" r:id="rId16"/>
    <p:sldId id="922" r:id="rId17"/>
    <p:sldId id="930" r:id="rId18"/>
    <p:sldId id="904" r:id="rId19"/>
    <p:sldId id="918" r:id="rId20"/>
    <p:sldId id="919" r:id="rId21"/>
    <p:sldId id="924" r:id="rId22"/>
    <p:sldId id="925" r:id="rId23"/>
    <p:sldId id="926" r:id="rId24"/>
    <p:sldId id="927" r:id="rId25"/>
    <p:sldId id="932" r:id="rId26"/>
    <p:sldId id="931" r:id="rId27"/>
    <p:sldId id="933" r:id="rId28"/>
    <p:sldId id="934" r:id="rId29"/>
    <p:sldId id="943" r:id="rId30"/>
    <p:sldId id="935" r:id="rId31"/>
    <p:sldId id="941" r:id="rId32"/>
    <p:sldId id="936" r:id="rId33"/>
    <p:sldId id="937" r:id="rId34"/>
    <p:sldId id="938" r:id="rId35"/>
    <p:sldId id="939" r:id="rId36"/>
    <p:sldId id="940" r:id="rId37"/>
    <p:sldId id="94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66E662-6C01-0DCC-4D9F-7A6AE24F5790}" v="1" dt="2022-04-07T12:30:11.814"/>
    <p1510:client id="{0B6110DD-1248-B708-357A-3007A96217AA}" v="281" dt="2022-09-09T12:21:17.982"/>
    <p1510:client id="{4A386F15-3209-F32B-C046-7BFCA260F354}" v="153" dt="2022-09-09T14:27:22.997"/>
    <p1510:client id="{8A837E0C-633A-082A-8762-DAD649C24FCE}" v="12" dt="2021-09-14T12:12:23.168"/>
    <p1510:client id="{9AE476E7-E2CB-B948-73F7-1BD31D99A653}" v="29" dt="2022-09-16T11:15:02.435"/>
    <p1510:client id="{DB3C356A-7C8B-16C5-6043-0505F342F12A}" v="102" dt="2021-09-14T10:14:39.2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94660"/>
  </p:normalViewPr>
  <p:slideViewPr>
    <p:cSldViewPr>
      <p:cViewPr varScale="1">
        <p:scale>
          <a:sx n="109" d="100"/>
          <a:sy n="109" d="100"/>
        </p:scale>
        <p:origin x="165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Farrington" userId="S::amy.farrington@nclt.ac.uk::4a88003b-2c66-449c-bfd6-35f483961b93" providerId="AD" clId="Web-{0B6110DD-1248-B708-357A-3007A96217AA}"/>
    <pc:docChg chg="addSld delSld modSld sldOrd">
      <pc:chgData name="Amy Farrington" userId="S::amy.farrington@nclt.ac.uk::4a88003b-2c66-449c-bfd6-35f483961b93" providerId="AD" clId="Web-{0B6110DD-1248-B708-357A-3007A96217AA}" dt="2022-09-09T12:21:17.982" v="288" actId="20577"/>
      <pc:docMkLst>
        <pc:docMk/>
      </pc:docMkLst>
      <pc:sldChg chg="ord">
        <pc:chgData name="Amy Farrington" userId="S::amy.farrington@nclt.ac.uk::4a88003b-2c66-449c-bfd6-35f483961b93" providerId="AD" clId="Web-{0B6110DD-1248-B708-357A-3007A96217AA}" dt="2022-09-09T12:03:25.336" v="9"/>
        <pc:sldMkLst>
          <pc:docMk/>
          <pc:sldMk cId="4179019023" sldId="929"/>
        </pc:sldMkLst>
      </pc:sldChg>
      <pc:sldChg chg="modSp">
        <pc:chgData name="Amy Farrington" userId="S::amy.farrington@nclt.ac.uk::4a88003b-2c66-449c-bfd6-35f483961b93" providerId="AD" clId="Web-{0B6110DD-1248-B708-357A-3007A96217AA}" dt="2022-09-09T12:13:28.593" v="155" actId="1076"/>
        <pc:sldMkLst>
          <pc:docMk/>
          <pc:sldMk cId="3464660089" sldId="944"/>
        </pc:sldMkLst>
        <pc:spChg chg="mod">
          <ac:chgData name="Amy Farrington" userId="S::amy.farrington@nclt.ac.uk::4a88003b-2c66-449c-bfd6-35f483961b93" providerId="AD" clId="Web-{0B6110DD-1248-B708-357A-3007A96217AA}" dt="2022-09-09T12:13:28.593" v="155" actId="1076"/>
          <ac:spMkLst>
            <pc:docMk/>
            <pc:sldMk cId="3464660089" sldId="944"/>
            <ac:spMk id="3" creationId="{EAF60DDD-F787-4ADE-92A1-72514A7EBAB0}"/>
          </ac:spMkLst>
        </pc:spChg>
      </pc:sldChg>
      <pc:sldChg chg="add">
        <pc:chgData name="Amy Farrington" userId="S::amy.farrington@nclt.ac.uk::4a88003b-2c66-449c-bfd6-35f483961b93" providerId="AD" clId="Web-{0B6110DD-1248-B708-357A-3007A96217AA}" dt="2022-09-09T12:03:13.460" v="0"/>
        <pc:sldMkLst>
          <pc:docMk/>
          <pc:sldMk cId="2406388975" sldId="945"/>
        </pc:sldMkLst>
      </pc:sldChg>
      <pc:sldChg chg="add del">
        <pc:chgData name="Amy Farrington" userId="S::amy.farrington@nclt.ac.uk::4a88003b-2c66-449c-bfd6-35f483961b93" providerId="AD" clId="Web-{0B6110DD-1248-B708-357A-3007A96217AA}" dt="2022-09-09T12:13:46.547" v="156"/>
        <pc:sldMkLst>
          <pc:docMk/>
          <pc:sldMk cId="270549138" sldId="946"/>
        </pc:sldMkLst>
      </pc:sldChg>
      <pc:sldChg chg="add del">
        <pc:chgData name="Amy Farrington" userId="S::amy.farrington@nclt.ac.uk::4a88003b-2c66-449c-bfd6-35f483961b93" providerId="AD" clId="Web-{0B6110DD-1248-B708-357A-3007A96217AA}" dt="2022-09-09T12:08:21.839" v="33"/>
        <pc:sldMkLst>
          <pc:docMk/>
          <pc:sldMk cId="601994467" sldId="947"/>
        </pc:sldMkLst>
      </pc:sldChg>
      <pc:sldChg chg="add del">
        <pc:chgData name="Amy Farrington" userId="S::amy.farrington@nclt.ac.uk::4a88003b-2c66-449c-bfd6-35f483961b93" providerId="AD" clId="Web-{0B6110DD-1248-B708-357A-3007A96217AA}" dt="2022-09-09T12:08:20.542" v="32"/>
        <pc:sldMkLst>
          <pc:docMk/>
          <pc:sldMk cId="3328794506" sldId="948"/>
        </pc:sldMkLst>
      </pc:sldChg>
      <pc:sldChg chg="add del">
        <pc:chgData name="Amy Farrington" userId="S::amy.farrington@nclt.ac.uk::4a88003b-2c66-449c-bfd6-35f483961b93" providerId="AD" clId="Web-{0B6110DD-1248-B708-357A-3007A96217AA}" dt="2022-09-09T12:08:19.479" v="31"/>
        <pc:sldMkLst>
          <pc:docMk/>
          <pc:sldMk cId="1225625563" sldId="949"/>
        </pc:sldMkLst>
      </pc:sldChg>
      <pc:sldChg chg="add del">
        <pc:chgData name="Amy Farrington" userId="S::amy.farrington@nclt.ac.uk::4a88003b-2c66-449c-bfd6-35f483961b93" providerId="AD" clId="Web-{0B6110DD-1248-B708-357A-3007A96217AA}" dt="2022-09-09T12:08:18.620" v="30"/>
        <pc:sldMkLst>
          <pc:docMk/>
          <pc:sldMk cId="2150967862" sldId="950"/>
        </pc:sldMkLst>
      </pc:sldChg>
      <pc:sldChg chg="add del">
        <pc:chgData name="Amy Farrington" userId="S::amy.farrington@nclt.ac.uk::4a88003b-2c66-449c-bfd6-35f483961b93" providerId="AD" clId="Web-{0B6110DD-1248-B708-357A-3007A96217AA}" dt="2022-09-09T12:08:17.401" v="29"/>
        <pc:sldMkLst>
          <pc:docMk/>
          <pc:sldMk cId="1015353397" sldId="951"/>
        </pc:sldMkLst>
      </pc:sldChg>
      <pc:sldChg chg="modSp add">
        <pc:chgData name="Amy Farrington" userId="S::amy.farrington@nclt.ac.uk::4a88003b-2c66-449c-bfd6-35f483961b93" providerId="AD" clId="Web-{0B6110DD-1248-B708-357A-3007A96217AA}" dt="2022-09-09T12:08:14.370" v="28" actId="20577"/>
        <pc:sldMkLst>
          <pc:docMk/>
          <pc:sldMk cId="3106197003" sldId="952"/>
        </pc:sldMkLst>
        <pc:spChg chg="mod">
          <ac:chgData name="Amy Farrington" userId="S::amy.farrington@nclt.ac.uk::4a88003b-2c66-449c-bfd6-35f483961b93" providerId="AD" clId="Web-{0B6110DD-1248-B708-357A-3007A96217AA}" dt="2022-09-09T12:08:14.370" v="28" actId="20577"/>
          <ac:spMkLst>
            <pc:docMk/>
            <pc:sldMk cId="3106197003" sldId="952"/>
            <ac:spMk id="3" creationId="{CAEC737C-A7C5-BDBB-DA83-23DFE42D48EA}"/>
          </ac:spMkLst>
        </pc:spChg>
      </pc:sldChg>
      <pc:sldChg chg="add">
        <pc:chgData name="Amy Farrington" userId="S::amy.farrington@nclt.ac.uk::4a88003b-2c66-449c-bfd6-35f483961b93" providerId="AD" clId="Web-{0B6110DD-1248-B708-357A-3007A96217AA}" dt="2022-09-09T12:03:13.913" v="8"/>
        <pc:sldMkLst>
          <pc:docMk/>
          <pc:sldMk cId="3833536015" sldId="953"/>
        </pc:sldMkLst>
      </pc:sldChg>
      <pc:sldChg chg="modSp new">
        <pc:chgData name="Amy Farrington" userId="S::amy.farrington@nclt.ac.uk::4a88003b-2c66-449c-bfd6-35f483961b93" providerId="AD" clId="Web-{0B6110DD-1248-B708-357A-3007A96217AA}" dt="2022-09-09T12:12:18.385" v="129" actId="20577"/>
        <pc:sldMkLst>
          <pc:docMk/>
          <pc:sldMk cId="426466101" sldId="954"/>
        </pc:sldMkLst>
        <pc:spChg chg="mod">
          <ac:chgData name="Amy Farrington" userId="S::amy.farrington@nclt.ac.uk::4a88003b-2c66-449c-bfd6-35f483961b93" providerId="AD" clId="Web-{0B6110DD-1248-B708-357A-3007A96217AA}" dt="2022-09-09T12:08:38.481" v="37" actId="20577"/>
          <ac:spMkLst>
            <pc:docMk/>
            <pc:sldMk cId="426466101" sldId="954"/>
            <ac:spMk id="2" creationId="{E39E7C40-B72A-6BC0-6019-C5EFFF970D4C}"/>
          </ac:spMkLst>
        </pc:spChg>
        <pc:spChg chg="mod">
          <ac:chgData name="Amy Farrington" userId="S::amy.farrington@nclt.ac.uk::4a88003b-2c66-449c-bfd6-35f483961b93" providerId="AD" clId="Web-{0B6110DD-1248-B708-357A-3007A96217AA}" dt="2022-09-09T12:12:18.385" v="129" actId="20577"/>
          <ac:spMkLst>
            <pc:docMk/>
            <pc:sldMk cId="426466101" sldId="954"/>
            <ac:spMk id="3" creationId="{45C8E4AB-6955-70C4-1E4D-D349A23BF25E}"/>
          </ac:spMkLst>
        </pc:spChg>
      </pc:sldChg>
      <pc:sldChg chg="modSp add modNotes">
        <pc:chgData name="Amy Farrington" userId="S::amy.farrington@nclt.ac.uk::4a88003b-2c66-449c-bfd6-35f483961b93" providerId="AD" clId="Web-{0B6110DD-1248-B708-357A-3007A96217AA}" dt="2022-09-09T12:18:58.286" v="206" actId="20577"/>
        <pc:sldMkLst>
          <pc:docMk/>
          <pc:sldMk cId="1421709059" sldId="955"/>
        </pc:sldMkLst>
        <pc:spChg chg="mod">
          <ac:chgData name="Amy Farrington" userId="S::amy.farrington@nclt.ac.uk::4a88003b-2c66-449c-bfd6-35f483961b93" providerId="AD" clId="Web-{0B6110DD-1248-B708-357A-3007A96217AA}" dt="2022-09-09T12:14:52.348" v="161" actId="1076"/>
          <ac:spMkLst>
            <pc:docMk/>
            <pc:sldMk cId="1421709059" sldId="955"/>
            <ac:spMk id="2" creationId="{00000000-0000-0000-0000-000000000000}"/>
          </ac:spMkLst>
        </pc:spChg>
        <pc:spChg chg="mod">
          <ac:chgData name="Amy Farrington" userId="S::amy.farrington@nclt.ac.uk::4a88003b-2c66-449c-bfd6-35f483961b93" providerId="AD" clId="Web-{0B6110DD-1248-B708-357A-3007A96217AA}" dt="2022-09-09T12:18:58.286" v="206" actId="20577"/>
          <ac:spMkLst>
            <pc:docMk/>
            <pc:sldMk cId="1421709059" sldId="955"/>
            <ac:spMk id="10" creationId="{11B1390B-64CB-45D8-A6A8-E57792DD1DCC}"/>
          </ac:spMkLst>
        </pc:spChg>
      </pc:sldChg>
      <pc:sldChg chg="modSp new">
        <pc:chgData name="Amy Farrington" userId="S::amy.farrington@nclt.ac.uk::4a88003b-2c66-449c-bfd6-35f483961b93" providerId="AD" clId="Web-{0B6110DD-1248-B708-357A-3007A96217AA}" dt="2022-09-09T12:21:17.982" v="288" actId="20577"/>
        <pc:sldMkLst>
          <pc:docMk/>
          <pc:sldMk cId="3066130957" sldId="956"/>
        </pc:sldMkLst>
        <pc:spChg chg="mod">
          <ac:chgData name="Amy Farrington" userId="S::amy.farrington@nclt.ac.uk::4a88003b-2c66-449c-bfd6-35f483961b93" providerId="AD" clId="Web-{0B6110DD-1248-B708-357A-3007A96217AA}" dt="2022-09-09T12:19:46.336" v="210" actId="20577"/>
          <ac:spMkLst>
            <pc:docMk/>
            <pc:sldMk cId="3066130957" sldId="956"/>
            <ac:spMk id="2" creationId="{8E1C9CA0-495C-7811-A751-92BA0D62DCF2}"/>
          </ac:spMkLst>
        </pc:spChg>
        <pc:spChg chg="mod">
          <ac:chgData name="Amy Farrington" userId="S::amy.farrington@nclt.ac.uk::4a88003b-2c66-449c-bfd6-35f483961b93" providerId="AD" clId="Web-{0B6110DD-1248-B708-357A-3007A96217AA}" dt="2022-09-09T12:21:17.982" v="288" actId="20577"/>
          <ac:spMkLst>
            <pc:docMk/>
            <pc:sldMk cId="3066130957" sldId="956"/>
            <ac:spMk id="3" creationId="{F98E301D-BD8D-08C7-62D7-9B50481667CE}"/>
          </ac:spMkLst>
        </pc:spChg>
      </pc:sldChg>
    </pc:docChg>
  </pc:docChgLst>
  <pc:docChgLst>
    <pc:chgData name="Amy Farrington" userId="S::amy.farrington@nclt.ac.uk::4a88003b-2c66-449c-bfd6-35f483961b93" providerId="AD" clId="Web-{8A837E0C-633A-082A-8762-DAD649C24FCE}"/>
    <pc:docChg chg="modSld">
      <pc:chgData name="Amy Farrington" userId="S::amy.farrington@nclt.ac.uk::4a88003b-2c66-449c-bfd6-35f483961b93" providerId="AD" clId="Web-{8A837E0C-633A-082A-8762-DAD649C24FCE}" dt="2021-09-14T12:12:23.168" v="11" actId="20577"/>
      <pc:docMkLst>
        <pc:docMk/>
      </pc:docMkLst>
      <pc:sldChg chg="modSp">
        <pc:chgData name="Amy Farrington" userId="S::amy.farrington@nclt.ac.uk::4a88003b-2c66-449c-bfd6-35f483961b93" providerId="AD" clId="Web-{8A837E0C-633A-082A-8762-DAD649C24FCE}" dt="2021-09-14T12:12:23.168" v="11" actId="20577"/>
        <pc:sldMkLst>
          <pc:docMk/>
          <pc:sldMk cId="3464660089" sldId="944"/>
        </pc:sldMkLst>
        <pc:spChg chg="mod">
          <ac:chgData name="Amy Farrington" userId="S::amy.farrington@nclt.ac.uk::4a88003b-2c66-449c-bfd6-35f483961b93" providerId="AD" clId="Web-{8A837E0C-633A-082A-8762-DAD649C24FCE}" dt="2021-09-14T12:12:23.168" v="11" actId="20577"/>
          <ac:spMkLst>
            <pc:docMk/>
            <pc:sldMk cId="3464660089" sldId="944"/>
            <ac:spMk id="3" creationId="{EAF60DDD-F787-4ADE-92A1-72514A7EBAB0}"/>
          </ac:spMkLst>
        </pc:spChg>
      </pc:sldChg>
    </pc:docChg>
  </pc:docChgLst>
  <pc:docChgLst>
    <pc:chgData name="Amy Farrington" userId="S::amy.farrington@nclt.ac.uk::4a88003b-2c66-449c-bfd6-35f483961b93" providerId="AD" clId="Web-{4A386F15-3209-F32B-C046-7BFCA260F354}"/>
    <pc:docChg chg="addSld modSld">
      <pc:chgData name="Amy Farrington" userId="S::amy.farrington@nclt.ac.uk::4a88003b-2c66-449c-bfd6-35f483961b93" providerId="AD" clId="Web-{4A386F15-3209-F32B-C046-7BFCA260F354}" dt="2022-09-09T14:27:22.997" v="150" actId="20577"/>
      <pc:docMkLst>
        <pc:docMk/>
      </pc:docMkLst>
      <pc:sldChg chg="modSp new">
        <pc:chgData name="Amy Farrington" userId="S::amy.farrington@nclt.ac.uk::4a88003b-2c66-449c-bfd6-35f483961b93" providerId="AD" clId="Web-{4A386F15-3209-F32B-C046-7BFCA260F354}" dt="2022-09-09T14:27:22.997" v="150" actId="20577"/>
        <pc:sldMkLst>
          <pc:docMk/>
          <pc:sldMk cId="1795559617" sldId="957"/>
        </pc:sldMkLst>
        <pc:spChg chg="mod">
          <ac:chgData name="Amy Farrington" userId="S::amy.farrington@nclt.ac.uk::4a88003b-2c66-449c-bfd6-35f483961b93" providerId="AD" clId="Web-{4A386F15-3209-F32B-C046-7BFCA260F354}" dt="2022-09-09T14:23:31.067" v="4" actId="20577"/>
          <ac:spMkLst>
            <pc:docMk/>
            <pc:sldMk cId="1795559617" sldId="957"/>
            <ac:spMk id="2" creationId="{AC0DBB04-F5FE-060C-4B99-732D8F204844}"/>
          </ac:spMkLst>
        </pc:spChg>
        <pc:spChg chg="mod">
          <ac:chgData name="Amy Farrington" userId="S::amy.farrington@nclt.ac.uk::4a88003b-2c66-449c-bfd6-35f483961b93" providerId="AD" clId="Web-{4A386F15-3209-F32B-C046-7BFCA260F354}" dt="2022-09-09T14:27:22.997" v="150" actId="20577"/>
          <ac:spMkLst>
            <pc:docMk/>
            <pc:sldMk cId="1795559617" sldId="957"/>
            <ac:spMk id="3" creationId="{684D1D41-8CC3-CC98-9EFD-3C26AA5EAFB4}"/>
          </ac:spMkLst>
        </pc:spChg>
      </pc:sldChg>
    </pc:docChg>
  </pc:docChgLst>
  <pc:docChgLst>
    <pc:chgData name="Amy Farrington" userId="S::amy.farrington@nclt.ac.uk::4a88003b-2c66-449c-bfd6-35f483961b93" providerId="AD" clId="Web-{9AE476E7-E2CB-B948-73F7-1BD31D99A653}"/>
    <pc:docChg chg="modSld">
      <pc:chgData name="Amy Farrington" userId="S::amy.farrington@nclt.ac.uk::4a88003b-2c66-449c-bfd6-35f483961b93" providerId="AD" clId="Web-{9AE476E7-E2CB-B948-73F7-1BD31D99A653}" dt="2022-09-16T11:15:02.435" v="26" actId="20577"/>
      <pc:docMkLst>
        <pc:docMk/>
      </pc:docMkLst>
      <pc:sldChg chg="addSp modSp">
        <pc:chgData name="Amy Farrington" userId="S::amy.farrington@nclt.ac.uk::4a88003b-2c66-449c-bfd6-35f483961b93" providerId="AD" clId="Web-{9AE476E7-E2CB-B948-73F7-1BD31D99A653}" dt="2022-09-16T11:15:02.435" v="26" actId="20577"/>
        <pc:sldMkLst>
          <pc:docMk/>
          <pc:sldMk cId="813090384" sldId="932"/>
        </pc:sldMkLst>
        <pc:spChg chg="add mod">
          <ac:chgData name="Amy Farrington" userId="S::amy.farrington@nclt.ac.uk::4a88003b-2c66-449c-bfd6-35f483961b93" providerId="AD" clId="Web-{9AE476E7-E2CB-B948-73F7-1BD31D99A653}" dt="2022-09-16T11:15:02.435" v="26" actId="20577"/>
          <ac:spMkLst>
            <pc:docMk/>
            <pc:sldMk cId="813090384" sldId="932"/>
            <ac:spMk id="2" creationId="{520A65B7-932C-BF0C-13D9-EE818937A593}"/>
          </ac:spMkLst>
        </pc:spChg>
      </pc:sldChg>
      <pc:sldChg chg="modSp">
        <pc:chgData name="Amy Farrington" userId="S::amy.farrington@nclt.ac.uk::4a88003b-2c66-449c-bfd6-35f483961b93" providerId="AD" clId="Web-{9AE476E7-E2CB-B948-73F7-1BD31D99A653}" dt="2022-09-16T10:46:57.591" v="20" actId="20577"/>
        <pc:sldMkLst>
          <pc:docMk/>
          <pc:sldMk cId="3464660089" sldId="944"/>
        </pc:sldMkLst>
        <pc:spChg chg="mod">
          <ac:chgData name="Amy Farrington" userId="S::amy.farrington@nclt.ac.uk::4a88003b-2c66-449c-bfd6-35f483961b93" providerId="AD" clId="Web-{9AE476E7-E2CB-B948-73F7-1BD31D99A653}" dt="2022-09-16T10:46:57.591" v="20" actId="20577"/>
          <ac:spMkLst>
            <pc:docMk/>
            <pc:sldMk cId="3464660089" sldId="944"/>
            <ac:spMk id="2" creationId="{94A73337-E20D-47A8-A5B2-A064D39FCB7E}"/>
          </ac:spMkLst>
        </pc:spChg>
        <pc:spChg chg="mod">
          <ac:chgData name="Amy Farrington" userId="S::amy.farrington@nclt.ac.uk::4a88003b-2c66-449c-bfd6-35f483961b93" providerId="AD" clId="Web-{9AE476E7-E2CB-B948-73F7-1BD31D99A653}" dt="2022-09-16T10:42:24.927" v="14" actId="20577"/>
          <ac:spMkLst>
            <pc:docMk/>
            <pc:sldMk cId="3464660089" sldId="944"/>
            <ac:spMk id="3" creationId="{EAF60DDD-F787-4ADE-92A1-72514A7EBAB0}"/>
          </ac:spMkLst>
        </pc:spChg>
      </pc:sldChg>
    </pc:docChg>
  </pc:docChgLst>
  <pc:docChgLst>
    <pc:chgData name="Amy Farrington" userId="S::amy.farrington@nclt.ac.uk::4a88003b-2c66-449c-bfd6-35f483961b93" providerId="AD" clId="Web-{DB3C356A-7C8B-16C5-6043-0505F342F12A}"/>
    <pc:docChg chg="addSld modSld">
      <pc:chgData name="Amy Farrington" userId="S::amy.farrington@nclt.ac.uk::4a88003b-2c66-449c-bfd6-35f483961b93" providerId="AD" clId="Web-{DB3C356A-7C8B-16C5-6043-0505F342F12A}" dt="2021-09-14T10:14:39.292" v="98" actId="14100"/>
      <pc:docMkLst>
        <pc:docMk/>
      </pc:docMkLst>
      <pc:sldChg chg="modSp new">
        <pc:chgData name="Amy Farrington" userId="S::amy.farrington@nclt.ac.uk::4a88003b-2c66-449c-bfd6-35f483961b93" providerId="AD" clId="Web-{DB3C356A-7C8B-16C5-6043-0505F342F12A}" dt="2021-09-14T10:06:52.986" v="5" actId="20577"/>
        <pc:sldMkLst>
          <pc:docMk/>
          <pc:sldMk cId="2698089373" sldId="943"/>
        </pc:sldMkLst>
        <pc:spChg chg="mod">
          <ac:chgData name="Amy Farrington" userId="S::amy.farrington@nclt.ac.uk::4a88003b-2c66-449c-bfd6-35f483961b93" providerId="AD" clId="Web-{DB3C356A-7C8B-16C5-6043-0505F342F12A}" dt="2021-09-14T10:06:47.892" v="4" actId="20577"/>
          <ac:spMkLst>
            <pc:docMk/>
            <pc:sldMk cId="2698089373" sldId="943"/>
            <ac:spMk id="2" creationId="{9A1DF8D3-A62C-487F-8580-2C383707550B}"/>
          </ac:spMkLst>
        </pc:spChg>
        <pc:spChg chg="mod">
          <ac:chgData name="Amy Farrington" userId="S::amy.farrington@nclt.ac.uk::4a88003b-2c66-449c-bfd6-35f483961b93" providerId="AD" clId="Web-{DB3C356A-7C8B-16C5-6043-0505F342F12A}" dt="2021-09-14T10:06:52.986" v="5" actId="20577"/>
          <ac:spMkLst>
            <pc:docMk/>
            <pc:sldMk cId="2698089373" sldId="943"/>
            <ac:spMk id="3" creationId="{6154E849-D99E-4999-8E19-DAA65D1AC0F4}"/>
          </ac:spMkLst>
        </pc:spChg>
      </pc:sldChg>
      <pc:sldChg chg="modSp new">
        <pc:chgData name="Amy Farrington" userId="S::amy.farrington@nclt.ac.uk::4a88003b-2c66-449c-bfd6-35f483961b93" providerId="AD" clId="Web-{DB3C356A-7C8B-16C5-6043-0505F342F12A}" dt="2021-09-14T10:14:39.292" v="98" actId="14100"/>
        <pc:sldMkLst>
          <pc:docMk/>
          <pc:sldMk cId="3464660089" sldId="944"/>
        </pc:sldMkLst>
        <pc:spChg chg="mod">
          <ac:chgData name="Amy Farrington" userId="S::amy.farrington@nclt.ac.uk::4a88003b-2c66-449c-bfd6-35f483961b93" providerId="AD" clId="Web-{DB3C356A-7C8B-16C5-6043-0505F342F12A}" dt="2021-09-14T10:14:31.979" v="96" actId="14100"/>
          <ac:spMkLst>
            <pc:docMk/>
            <pc:sldMk cId="3464660089" sldId="944"/>
            <ac:spMk id="2" creationId="{94A73337-E20D-47A8-A5B2-A064D39FCB7E}"/>
          </ac:spMkLst>
        </pc:spChg>
        <pc:spChg chg="mod">
          <ac:chgData name="Amy Farrington" userId="S::amy.farrington@nclt.ac.uk::4a88003b-2c66-449c-bfd6-35f483961b93" providerId="AD" clId="Web-{DB3C356A-7C8B-16C5-6043-0505F342F12A}" dt="2021-09-14T10:14:39.292" v="98" actId="14100"/>
          <ac:spMkLst>
            <pc:docMk/>
            <pc:sldMk cId="3464660089" sldId="944"/>
            <ac:spMk id="3" creationId="{EAF60DDD-F787-4ADE-92A1-72514A7EBAB0}"/>
          </ac:spMkLst>
        </pc:spChg>
      </pc:sldChg>
    </pc:docChg>
  </pc:docChgLst>
  <pc:docChgLst>
    <pc:chgData name="Amy Farrington" userId="S::amy.farrington@nclt.ac.uk::4a88003b-2c66-449c-bfd6-35f483961b93" providerId="AD" clId="Web-{0066E662-6C01-0DCC-4D9F-7A6AE24F5790}"/>
    <pc:docChg chg="modSld">
      <pc:chgData name="Amy Farrington" userId="S::amy.farrington@nclt.ac.uk::4a88003b-2c66-449c-bfd6-35f483961b93" providerId="AD" clId="Web-{0066E662-6C01-0DCC-4D9F-7A6AE24F5790}" dt="2022-04-07T12:30:11.814" v="0" actId="1076"/>
      <pc:docMkLst>
        <pc:docMk/>
      </pc:docMkLst>
      <pc:sldChg chg="modSp">
        <pc:chgData name="Amy Farrington" userId="S::amy.farrington@nclt.ac.uk::4a88003b-2c66-449c-bfd6-35f483961b93" providerId="AD" clId="Web-{0066E662-6C01-0DCC-4D9F-7A6AE24F5790}" dt="2022-04-07T12:30:11.814" v="0" actId="1076"/>
        <pc:sldMkLst>
          <pc:docMk/>
          <pc:sldMk cId="2678088798" sldId="851"/>
        </pc:sldMkLst>
        <pc:picChg chg="mod">
          <ac:chgData name="Amy Farrington" userId="S::amy.farrington@nclt.ac.uk::4a88003b-2c66-449c-bfd6-35f483961b93" providerId="AD" clId="Web-{0066E662-6C01-0DCC-4D9F-7A6AE24F5790}" dt="2022-04-07T12:30:11.814" v="0" actId="1076"/>
          <ac:picMkLst>
            <pc:docMk/>
            <pc:sldMk cId="2678088798" sldId="851"/>
            <ac:picMk id="2" creationId="{00000000-0000-0000-0000-00000000000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B7693E-C881-4071-ABDC-3B68E38A8C7F}" type="doc">
      <dgm:prSet loTypeId="urn:microsoft.com/office/officeart/2005/8/layout/pyramid1" loCatId="pyramid" qsTypeId="urn:microsoft.com/office/officeart/2005/8/quickstyle/simple1" qsCatId="simple" csTypeId="urn:microsoft.com/office/officeart/2005/8/colors/colorful5" csCatId="colorful" phldr="1"/>
      <dgm:spPr/>
      <dgm:t>
        <a:bodyPr/>
        <a:lstStyle/>
        <a:p>
          <a:endParaRPr lang="en-GB"/>
        </a:p>
      </dgm:t>
    </dgm:pt>
    <dgm:pt modelId="{89EBFB1E-0232-4712-8D2D-E5CF3306C389}">
      <dgm:prSet phldrT="[Text]"/>
      <dgm:spPr/>
      <dgm:t>
        <a:bodyPr/>
        <a:lstStyle/>
        <a:p>
          <a:r>
            <a:rPr lang="en-GB" dirty="0"/>
            <a:t>Mission statement</a:t>
          </a:r>
        </a:p>
      </dgm:t>
    </dgm:pt>
    <dgm:pt modelId="{E7685AAA-371E-40E2-86EA-8F2143027F91}" type="parTrans" cxnId="{84745930-4C61-42DD-966D-A82FEAEBBB62}">
      <dgm:prSet/>
      <dgm:spPr/>
      <dgm:t>
        <a:bodyPr/>
        <a:lstStyle/>
        <a:p>
          <a:endParaRPr lang="en-GB"/>
        </a:p>
      </dgm:t>
    </dgm:pt>
    <dgm:pt modelId="{9B319332-F56A-47FF-BEED-CA8963B8B3E9}" type="sibTrans" cxnId="{84745930-4C61-42DD-966D-A82FEAEBBB62}">
      <dgm:prSet/>
      <dgm:spPr/>
      <dgm:t>
        <a:bodyPr/>
        <a:lstStyle/>
        <a:p>
          <a:endParaRPr lang="en-GB"/>
        </a:p>
      </dgm:t>
    </dgm:pt>
    <dgm:pt modelId="{A42C6B17-BF98-4AE9-9942-B3C78E02DE73}">
      <dgm:prSet phldrT="[Text]"/>
      <dgm:spPr/>
      <dgm:t>
        <a:bodyPr/>
        <a:lstStyle/>
        <a:p>
          <a:r>
            <a:rPr lang="en-GB" dirty="0"/>
            <a:t>Corporate objectives</a:t>
          </a:r>
        </a:p>
      </dgm:t>
    </dgm:pt>
    <dgm:pt modelId="{B76ED387-FC73-4DDB-AFB8-39EEA973AEBE}" type="parTrans" cxnId="{2FD0FE41-1B1F-4B03-8AF6-F3DF483BB2E2}">
      <dgm:prSet/>
      <dgm:spPr/>
      <dgm:t>
        <a:bodyPr/>
        <a:lstStyle/>
        <a:p>
          <a:endParaRPr lang="en-GB"/>
        </a:p>
      </dgm:t>
    </dgm:pt>
    <dgm:pt modelId="{D9C856EA-DE2B-4E5E-866F-EE49BF998087}" type="sibTrans" cxnId="{2FD0FE41-1B1F-4B03-8AF6-F3DF483BB2E2}">
      <dgm:prSet/>
      <dgm:spPr/>
      <dgm:t>
        <a:bodyPr/>
        <a:lstStyle/>
        <a:p>
          <a:endParaRPr lang="en-GB"/>
        </a:p>
      </dgm:t>
    </dgm:pt>
    <dgm:pt modelId="{250F3D6E-FCD3-4E8F-B21B-3011D6C4BD38}">
      <dgm:prSet phldrT="[Text]"/>
      <dgm:spPr/>
      <dgm:t>
        <a:bodyPr/>
        <a:lstStyle/>
        <a:p>
          <a:r>
            <a:rPr lang="en-GB" dirty="0"/>
            <a:t>Corporate strategies</a:t>
          </a:r>
        </a:p>
      </dgm:t>
    </dgm:pt>
    <dgm:pt modelId="{3D63700C-C76B-42AE-AAF7-713862B77E14}" type="parTrans" cxnId="{CC7DC1F1-D6B9-41D8-B5DB-E65F20C54431}">
      <dgm:prSet/>
      <dgm:spPr/>
      <dgm:t>
        <a:bodyPr/>
        <a:lstStyle/>
        <a:p>
          <a:endParaRPr lang="en-GB"/>
        </a:p>
      </dgm:t>
    </dgm:pt>
    <dgm:pt modelId="{192F07C7-A0DA-48D5-9CF2-62149AFF6A0C}" type="sibTrans" cxnId="{CC7DC1F1-D6B9-41D8-B5DB-E65F20C54431}">
      <dgm:prSet/>
      <dgm:spPr/>
      <dgm:t>
        <a:bodyPr/>
        <a:lstStyle/>
        <a:p>
          <a:endParaRPr lang="en-GB"/>
        </a:p>
      </dgm:t>
    </dgm:pt>
    <dgm:pt modelId="{BE46499B-338D-40E4-8EB0-3E3D884691DA}" type="pres">
      <dgm:prSet presAssocID="{DDB7693E-C881-4071-ABDC-3B68E38A8C7F}" presName="Name0" presStyleCnt="0">
        <dgm:presLayoutVars>
          <dgm:dir/>
          <dgm:animLvl val="lvl"/>
          <dgm:resizeHandles val="exact"/>
        </dgm:presLayoutVars>
      </dgm:prSet>
      <dgm:spPr/>
    </dgm:pt>
    <dgm:pt modelId="{F9F2CA47-CB05-48DE-95ED-BA91D7BA748A}" type="pres">
      <dgm:prSet presAssocID="{89EBFB1E-0232-4712-8D2D-E5CF3306C389}" presName="Name8" presStyleCnt="0"/>
      <dgm:spPr/>
    </dgm:pt>
    <dgm:pt modelId="{3600A13A-0F62-4506-B4F4-9304F2B19EE2}" type="pres">
      <dgm:prSet presAssocID="{89EBFB1E-0232-4712-8D2D-E5CF3306C389}" presName="level" presStyleLbl="node1" presStyleIdx="0" presStyleCnt="3">
        <dgm:presLayoutVars>
          <dgm:chMax val="1"/>
          <dgm:bulletEnabled val="1"/>
        </dgm:presLayoutVars>
      </dgm:prSet>
      <dgm:spPr/>
    </dgm:pt>
    <dgm:pt modelId="{7EF05BB7-205F-4D6A-B2A2-663A6C14053D}" type="pres">
      <dgm:prSet presAssocID="{89EBFB1E-0232-4712-8D2D-E5CF3306C389}" presName="levelTx" presStyleLbl="revTx" presStyleIdx="0" presStyleCnt="0">
        <dgm:presLayoutVars>
          <dgm:chMax val="1"/>
          <dgm:bulletEnabled val="1"/>
        </dgm:presLayoutVars>
      </dgm:prSet>
      <dgm:spPr/>
    </dgm:pt>
    <dgm:pt modelId="{5F792B64-1AF4-4CF0-97A1-515E39537F04}" type="pres">
      <dgm:prSet presAssocID="{A42C6B17-BF98-4AE9-9942-B3C78E02DE73}" presName="Name8" presStyleCnt="0"/>
      <dgm:spPr/>
    </dgm:pt>
    <dgm:pt modelId="{2F3AA905-7DC6-472F-9652-47D5BFCC244D}" type="pres">
      <dgm:prSet presAssocID="{A42C6B17-BF98-4AE9-9942-B3C78E02DE73}" presName="level" presStyleLbl="node1" presStyleIdx="1" presStyleCnt="3">
        <dgm:presLayoutVars>
          <dgm:chMax val="1"/>
          <dgm:bulletEnabled val="1"/>
        </dgm:presLayoutVars>
      </dgm:prSet>
      <dgm:spPr/>
    </dgm:pt>
    <dgm:pt modelId="{A4F64BE7-CA15-4796-91F7-79679A261E85}" type="pres">
      <dgm:prSet presAssocID="{A42C6B17-BF98-4AE9-9942-B3C78E02DE73}" presName="levelTx" presStyleLbl="revTx" presStyleIdx="0" presStyleCnt="0">
        <dgm:presLayoutVars>
          <dgm:chMax val="1"/>
          <dgm:bulletEnabled val="1"/>
        </dgm:presLayoutVars>
      </dgm:prSet>
      <dgm:spPr/>
    </dgm:pt>
    <dgm:pt modelId="{84005B21-15BC-47B9-93C9-C16B88959EF2}" type="pres">
      <dgm:prSet presAssocID="{250F3D6E-FCD3-4E8F-B21B-3011D6C4BD38}" presName="Name8" presStyleCnt="0"/>
      <dgm:spPr/>
    </dgm:pt>
    <dgm:pt modelId="{7E9EB70D-22EC-439A-B9F9-BB842D248986}" type="pres">
      <dgm:prSet presAssocID="{250F3D6E-FCD3-4E8F-B21B-3011D6C4BD38}" presName="level" presStyleLbl="node1" presStyleIdx="2" presStyleCnt="3">
        <dgm:presLayoutVars>
          <dgm:chMax val="1"/>
          <dgm:bulletEnabled val="1"/>
        </dgm:presLayoutVars>
      </dgm:prSet>
      <dgm:spPr/>
    </dgm:pt>
    <dgm:pt modelId="{4CF67AAA-A4D2-4D02-AE8A-81A9F39ECE8D}" type="pres">
      <dgm:prSet presAssocID="{250F3D6E-FCD3-4E8F-B21B-3011D6C4BD38}" presName="levelTx" presStyleLbl="revTx" presStyleIdx="0" presStyleCnt="0">
        <dgm:presLayoutVars>
          <dgm:chMax val="1"/>
          <dgm:bulletEnabled val="1"/>
        </dgm:presLayoutVars>
      </dgm:prSet>
      <dgm:spPr/>
    </dgm:pt>
  </dgm:ptLst>
  <dgm:cxnLst>
    <dgm:cxn modelId="{69ED0C06-6B3A-42E7-9E74-FF21CE3941B2}" type="presOf" srcId="{A42C6B17-BF98-4AE9-9942-B3C78E02DE73}" destId="{2F3AA905-7DC6-472F-9652-47D5BFCC244D}" srcOrd="0" destOrd="0" presId="urn:microsoft.com/office/officeart/2005/8/layout/pyramid1"/>
    <dgm:cxn modelId="{CE07CB25-31BB-4E48-8EC3-0D23DDB2228E}" type="presOf" srcId="{89EBFB1E-0232-4712-8D2D-E5CF3306C389}" destId="{7EF05BB7-205F-4D6A-B2A2-663A6C14053D}" srcOrd="1" destOrd="0" presId="urn:microsoft.com/office/officeart/2005/8/layout/pyramid1"/>
    <dgm:cxn modelId="{84745930-4C61-42DD-966D-A82FEAEBBB62}" srcId="{DDB7693E-C881-4071-ABDC-3B68E38A8C7F}" destId="{89EBFB1E-0232-4712-8D2D-E5CF3306C389}" srcOrd="0" destOrd="0" parTransId="{E7685AAA-371E-40E2-86EA-8F2143027F91}" sibTransId="{9B319332-F56A-47FF-BEED-CA8963B8B3E9}"/>
    <dgm:cxn modelId="{F1372761-AE0D-47ED-8850-45310325A3EA}" type="presOf" srcId="{250F3D6E-FCD3-4E8F-B21B-3011D6C4BD38}" destId="{4CF67AAA-A4D2-4D02-AE8A-81A9F39ECE8D}" srcOrd="1" destOrd="0" presId="urn:microsoft.com/office/officeart/2005/8/layout/pyramid1"/>
    <dgm:cxn modelId="{2FD0FE41-1B1F-4B03-8AF6-F3DF483BB2E2}" srcId="{DDB7693E-C881-4071-ABDC-3B68E38A8C7F}" destId="{A42C6B17-BF98-4AE9-9942-B3C78E02DE73}" srcOrd="1" destOrd="0" parTransId="{B76ED387-FC73-4DDB-AFB8-39EEA973AEBE}" sibTransId="{D9C856EA-DE2B-4E5E-866F-EE49BF998087}"/>
    <dgm:cxn modelId="{9DE84273-1C04-4820-A12E-C480D0A065B1}" type="presOf" srcId="{DDB7693E-C881-4071-ABDC-3B68E38A8C7F}" destId="{BE46499B-338D-40E4-8EB0-3E3D884691DA}" srcOrd="0" destOrd="0" presId="urn:microsoft.com/office/officeart/2005/8/layout/pyramid1"/>
    <dgm:cxn modelId="{C311787B-BC2E-423B-B592-BE825BFDDA8B}" type="presOf" srcId="{A42C6B17-BF98-4AE9-9942-B3C78E02DE73}" destId="{A4F64BE7-CA15-4796-91F7-79679A261E85}" srcOrd="1" destOrd="0" presId="urn:microsoft.com/office/officeart/2005/8/layout/pyramid1"/>
    <dgm:cxn modelId="{007462AC-4FD1-4A95-AB81-08E3F8714D9E}" type="presOf" srcId="{250F3D6E-FCD3-4E8F-B21B-3011D6C4BD38}" destId="{7E9EB70D-22EC-439A-B9F9-BB842D248986}" srcOrd="0" destOrd="0" presId="urn:microsoft.com/office/officeart/2005/8/layout/pyramid1"/>
    <dgm:cxn modelId="{7C20F6BF-9A61-4232-B1C8-FF2DDDB97CF6}" type="presOf" srcId="{89EBFB1E-0232-4712-8D2D-E5CF3306C389}" destId="{3600A13A-0F62-4506-B4F4-9304F2B19EE2}" srcOrd="0" destOrd="0" presId="urn:microsoft.com/office/officeart/2005/8/layout/pyramid1"/>
    <dgm:cxn modelId="{CC7DC1F1-D6B9-41D8-B5DB-E65F20C54431}" srcId="{DDB7693E-C881-4071-ABDC-3B68E38A8C7F}" destId="{250F3D6E-FCD3-4E8F-B21B-3011D6C4BD38}" srcOrd="2" destOrd="0" parTransId="{3D63700C-C76B-42AE-AAF7-713862B77E14}" sibTransId="{192F07C7-A0DA-48D5-9CF2-62149AFF6A0C}"/>
    <dgm:cxn modelId="{66B6344E-1ECA-43FE-B2D9-21E73C168104}" type="presParOf" srcId="{BE46499B-338D-40E4-8EB0-3E3D884691DA}" destId="{F9F2CA47-CB05-48DE-95ED-BA91D7BA748A}" srcOrd="0" destOrd="0" presId="urn:microsoft.com/office/officeart/2005/8/layout/pyramid1"/>
    <dgm:cxn modelId="{52A7E98A-D27A-4489-B7E8-6C53C5F038B6}" type="presParOf" srcId="{F9F2CA47-CB05-48DE-95ED-BA91D7BA748A}" destId="{3600A13A-0F62-4506-B4F4-9304F2B19EE2}" srcOrd="0" destOrd="0" presId="urn:microsoft.com/office/officeart/2005/8/layout/pyramid1"/>
    <dgm:cxn modelId="{6C9B40AA-9E26-4497-A337-FB7B361D56BA}" type="presParOf" srcId="{F9F2CA47-CB05-48DE-95ED-BA91D7BA748A}" destId="{7EF05BB7-205F-4D6A-B2A2-663A6C14053D}" srcOrd="1" destOrd="0" presId="urn:microsoft.com/office/officeart/2005/8/layout/pyramid1"/>
    <dgm:cxn modelId="{9A5391AC-3300-4BD2-876D-DF0B1B9F2E3F}" type="presParOf" srcId="{BE46499B-338D-40E4-8EB0-3E3D884691DA}" destId="{5F792B64-1AF4-4CF0-97A1-515E39537F04}" srcOrd="1" destOrd="0" presId="urn:microsoft.com/office/officeart/2005/8/layout/pyramid1"/>
    <dgm:cxn modelId="{98D5EF45-BF52-4FB6-8D57-0941BFCA16A6}" type="presParOf" srcId="{5F792B64-1AF4-4CF0-97A1-515E39537F04}" destId="{2F3AA905-7DC6-472F-9652-47D5BFCC244D}" srcOrd="0" destOrd="0" presId="urn:microsoft.com/office/officeart/2005/8/layout/pyramid1"/>
    <dgm:cxn modelId="{AD0C952F-CBF9-4120-916A-7CC27C383E4E}" type="presParOf" srcId="{5F792B64-1AF4-4CF0-97A1-515E39537F04}" destId="{A4F64BE7-CA15-4796-91F7-79679A261E85}" srcOrd="1" destOrd="0" presId="urn:microsoft.com/office/officeart/2005/8/layout/pyramid1"/>
    <dgm:cxn modelId="{6A24F60C-76E0-4242-9329-D5EEEC63A437}" type="presParOf" srcId="{BE46499B-338D-40E4-8EB0-3E3D884691DA}" destId="{84005B21-15BC-47B9-93C9-C16B88959EF2}" srcOrd="2" destOrd="0" presId="urn:microsoft.com/office/officeart/2005/8/layout/pyramid1"/>
    <dgm:cxn modelId="{5D65BB87-486C-44C9-A803-9FFCA1800FDA}" type="presParOf" srcId="{84005B21-15BC-47B9-93C9-C16B88959EF2}" destId="{7E9EB70D-22EC-439A-B9F9-BB842D248986}" srcOrd="0" destOrd="0" presId="urn:microsoft.com/office/officeart/2005/8/layout/pyramid1"/>
    <dgm:cxn modelId="{25839755-BC80-476F-989B-EDE32C549D0D}" type="presParOf" srcId="{84005B21-15BC-47B9-93C9-C16B88959EF2}" destId="{4CF67AAA-A4D2-4D02-AE8A-81A9F39ECE8D}"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00A13A-0F62-4506-B4F4-9304F2B19EE2}">
      <dsp:nvSpPr>
        <dsp:cNvPr id="0" name=""/>
        <dsp:cNvSpPr/>
      </dsp:nvSpPr>
      <dsp:spPr>
        <a:xfrm>
          <a:off x="2786082" y="0"/>
          <a:ext cx="2786082" cy="1547823"/>
        </a:xfrm>
        <a:prstGeom prst="trapezoid">
          <a:avLst>
            <a:gd name="adj" fmla="val 9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2222500">
            <a:lnSpc>
              <a:spcPct val="90000"/>
            </a:lnSpc>
            <a:spcBef>
              <a:spcPct val="0"/>
            </a:spcBef>
            <a:spcAft>
              <a:spcPct val="35000"/>
            </a:spcAft>
            <a:buNone/>
          </a:pPr>
          <a:r>
            <a:rPr lang="en-GB" sz="5000" kern="1200" dirty="0"/>
            <a:t>Mission statement</a:t>
          </a:r>
        </a:p>
      </dsp:txBody>
      <dsp:txXfrm>
        <a:off x="2786082" y="0"/>
        <a:ext cx="2786082" cy="1547823"/>
      </dsp:txXfrm>
    </dsp:sp>
    <dsp:sp modelId="{2F3AA905-7DC6-472F-9652-47D5BFCC244D}">
      <dsp:nvSpPr>
        <dsp:cNvPr id="0" name=""/>
        <dsp:cNvSpPr/>
      </dsp:nvSpPr>
      <dsp:spPr>
        <a:xfrm>
          <a:off x="1393041" y="1547823"/>
          <a:ext cx="5572164" cy="1547823"/>
        </a:xfrm>
        <a:prstGeom prst="trapezoid">
          <a:avLst>
            <a:gd name="adj" fmla="val 9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2222500">
            <a:lnSpc>
              <a:spcPct val="90000"/>
            </a:lnSpc>
            <a:spcBef>
              <a:spcPct val="0"/>
            </a:spcBef>
            <a:spcAft>
              <a:spcPct val="35000"/>
            </a:spcAft>
            <a:buNone/>
          </a:pPr>
          <a:r>
            <a:rPr lang="en-GB" sz="5000" kern="1200" dirty="0"/>
            <a:t>Corporate objectives</a:t>
          </a:r>
        </a:p>
      </dsp:txBody>
      <dsp:txXfrm>
        <a:off x="2368169" y="1547823"/>
        <a:ext cx="3621906" cy="1547823"/>
      </dsp:txXfrm>
    </dsp:sp>
    <dsp:sp modelId="{7E9EB70D-22EC-439A-B9F9-BB842D248986}">
      <dsp:nvSpPr>
        <dsp:cNvPr id="0" name=""/>
        <dsp:cNvSpPr/>
      </dsp:nvSpPr>
      <dsp:spPr>
        <a:xfrm>
          <a:off x="0" y="3095646"/>
          <a:ext cx="8358246" cy="1547823"/>
        </a:xfrm>
        <a:prstGeom prst="trapezoid">
          <a:avLst>
            <a:gd name="adj" fmla="val 9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2222500">
            <a:lnSpc>
              <a:spcPct val="90000"/>
            </a:lnSpc>
            <a:spcBef>
              <a:spcPct val="0"/>
            </a:spcBef>
            <a:spcAft>
              <a:spcPct val="35000"/>
            </a:spcAft>
            <a:buNone/>
          </a:pPr>
          <a:r>
            <a:rPr lang="en-GB" sz="5000" kern="1200" dirty="0"/>
            <a:t>Corporate strategies</a:t>
          </a:r>
        </a:p>
      </dsp:txBody>
      <dsp:txXfrm>
        <a:off x="1462693" y="3095646"/>
        <a:ext cx="5432859" cy="154782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CE0BC2-2593-45B3-815C-261C87913FB6}" type="datetimeFigureOut">
              <a:rPr lang="en-GB" smtClean="0"/>
              <a:pPr/>
              <a:t>16/09/2022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1E61F0-7E26-4566-B10A-9162A0F2C328}" type="slidenum">
              <a:rPr lang="en-GB" smtClean="0"/>
              <a:pPr/>
              <a:t>‹#›</a:t>
            </a:fld>
            <a:endParaRPr lang="en-GB"/>
          </a:p>
        </p:txBody>
      </p:sp>
    </p:spTree>
    <p:extLst>
      <p:ext uri="{BB962C8B-B14F-4D97-AF65-F5344CB8AC3E}">
        <p14:creationId xmlns:p14="http://schemas.microsoft.com/office/powerpoint/2010/main" val="99022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Up </a:t>
            </a:r>
            <a:r>
              <a:rPr lang="en-US" dirty="0" err="1">
                <a:cs typeface="Calibri"/>
              </a:rPr>
              <a:t>tp</a:t>
            </a:r>
            <a:r>
              <a:rPr lang="en-US" dirty="0">
                <a:cs typeface="Calibri"/>
              </a:rPr>
              <a:t> 6 marks</a:t>
            </a:r>
          </a:p>
        </p:txBody>
      </p:sp>
      <p:sp>
        <p:nvSpPr>
          <p:cNvPr id="4" name="Slide Number Placeholder 3"/>
          <p:cNvSpPr>
            <a:spLocks noGrp="1"/>
          </p:cNvSpPr>
          <p:nvPr>
            <p:ph type="sldNum" sz="quarter" idx="5"/>
          </p:nvPr>
        </p:nvSpPr>
        <p:spPr/>
        <p:txBody>
          <a:bodyPr/>
          <a:lstStyle/>
          <a:p>
            <a:fld id="{631E61F0-7E26-4566-B10A-9162A0F2C328}" type="slidenum">
              <a:rPr lang="en-GB" smtClean="0"/>
              <a:pPr/>
              <a:t>4</a:t>
            </a:fld>
            <a:endParaRPr lang="en-GB"/>
          </a:p>
        </p:txBody>
      </p:sp>
    </p:spTree>
    <p:extLst>
      <p:ext uri="{BB962C8B-B14F-4D97-AF65-F5344CB8AC3E}">
        <p14:creationId xmlns:p14="http://schemas.microsoft.com/office/powerpoint/2010/main" val="4194096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160A5CF-A618-4D15-A053-FF755772E696}" type="slidenum">
              <a:rPr lang="en-GB" altLang="en-US" smtClean="0">
                <a:latin typeface="Arial" charset="0"/>
              </a:rPr>
              <a:pPr eaLnBrk="1" hangingPunct="1">
                <a:spcBef>
                  <a:spcPct val="0"/>
                </a:spcBef>
              </a:pPr>
              <a:t>17</a:t>
            </a:fld>
            <a:endParaRPr lang="en-GB" altLang="en-US">
              <a:latin typeface="Arial" charset="0"/>
            </a:endParaRPr>
          </a:p>
        </p:txBody>
      </p:sp>
    </p:spTree>
    <p:extLst>
      <p:ext uri="{BB962C8B-B14F-4D97-AF65-F5344CB8AC3E}">
        <p14:creationId xmlns:p14="http://schemas.microsoft.com/office/powerpoint/2010/main" val="3568026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rot="900000">
            <a:off x="868596" y="5847532"/>
            <a:ext cx="1057369"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1846678" y="5975778"/>
            <a:ext cx="1057369"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03103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69A11AF-A0D7-4BBF-8B97-22B899022C2D}" type="datetimeFigureOut">
              <a:rPr lang="en-GB" smtClean="0"/>
              <a:pPr/>
              <a:t>16/09/2022</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9E1B04-16A5-404D-A2FB-B7667C8355C4}" type="slidenum">
              <a:rPr lang="en-GB" smtClean="0"/>
              <a:pPr/>
              <a:t>‹#›</a:t>
            </a:fld>
            <a:endParaRPr lang="en-GB"/>
          </a:p>
        </p:txBody>
      </p:sp>
    </p:spTree>
    <p:extLst>
      <p:ext uri="{BB962C8B-B14F-4D97-AF65-F5344CB8AC3E}">
        <p14:creationId xmlns:p14="http://schemas.microsoft.com/office/powerpoint/2010/main" val="1450346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69A11AF-A0D7-4BBF-8B97-22B899022C2D}" type="datetimeFigureOut">
              <a:rPr lang="en-GB" smtClean="0"/>
              <a:pPr/>
              <a:t>16/09/2022</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9E1B04-16A5-404D-A2FB-B7667C8355C4}" type="slidenum">
              <a:rPr lang="en-GB" smtClean="0"/>
              <a:pPr/>
              <a:t>‹#›</a:t>
            </a:fld>
            <a:endParaRPr lang="en-GB"/>
          </a:p>
        </p:txBody>
      </p:sp>
    </p:spTree>
    <p:extLst>
      <p:ext uri="{BB962C8B-B14F-4D97-AF65-F5344CB8AC3E}">
        <p14:creationId xmlns:p14="http://schemas.microsoft.com/office/powerpoint/2010/main" val="2527085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838200" y="1905000"/>
            <a:ext cx="7772400" cy="4114800"/>
          </a:xfrm>
          <a:prstGeom prst="rect">
            <a:avLst/>
          </a:prstGeom>
        </p:spPr>
        <p:txBody>
          <a:bodyPr/>
          <a:lstStyle/>
          <a:p>
            <a:endParaRPr lang="en-GB"/>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GB" alt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GB" alt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D914FCC9-868D-4846-957E-3FA192F64F8F}" type="slidenum">
              <a:rPr lang="en-GB" altLang="en-US"/>
              <a:pPr/>
              <a:t>‹#›</a:t>
            </a:fld>
            <a:endParaRPr lang="en-GB" altLang="en-US"/>
          </a:p>
        </p:txBody>
      </p:sp>
    </p:spTree>
    <p:extLst>
      <p:ext uri="{BB962C8B-B14F-4D97-AF65-F5344CB8AC3E}">
        <p14:creationId xmlns:p14="http://schemas.microsoft.com/office/powerpoint/2010/main" val="2789376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69A11AF-A0D7-4BBF-8B97-22B899022C2D}" type="datetimeFigureOut">
              <a:rPr lang="en-GB" smtClean="0"/>
              <a:pPr/>
              <a:t>16/09/2022</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9E1B04-16A5-404D-A2FB-B7667C8355C4}" type="slidenum">
              <a:rPr lang="en-GB" smtClean="0"/>
              <a:pPr/>
              <a:t>‹#›</a:t>
            </a:fld>
            <a:endParaRPr lang="en-GB"/>
          </a:p>
        </p:txBody>
      </p:sp>
    </p:spTree>
    <p:extLst>
      <p:ext uri="{BB962C8B-B14F-4D97-AF65-F5344CB8AC3E}">
        <p14:creationId xmlns:p14="http://schemas.microsoft.com/office/powerpoint/2010/main" val="430407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69A11AF-A0D7-4BBF-8B97-22B899022C2D}" type="datetimeFigureOut">
              <a:rPr lang="en-GB" smtClean="0"/>
              <a:pPr/>
              <a:t>16/09/2022</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9E1B04-16A5-404D-A2FB-B7667C8355C4}" type="slidenum">
              <a:rPr lang="en-GB" smtClean="0"/>
              <a:pPr/>
              <a:t>‹#›</a:t>
            </a:fld>
            <a:endParaRPr lang="en-GB"/>
          </a:p>
        </p:txBody>
      </p:sp>
    </p:spTree>
    <p:extLst>
      <p:ext uri="{BB962C8B-B14F-4D97-AF65-F5344CB8AC3E}">
        <p14:creationId xmlns:p14="http://schemas.microsoft.com/office/powerpoint/2010/main" val="892750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69A11AF-A0D7-4BBF-8B97-22B899022C2D}" type="datetimeFigureOut">
              <a:rPr lang="en-GB" smtClean="0"/>
              <a:pPr/>
              <a:t>16/09/2022</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29E1B04-16A5-404D-A2FB-B7667C8355C4}" type="slidenum">
              <a:rPr lang="en-GB" smtClean="0"/>
              <a:pPr/>
              <a:t>‹#›</a:t>
            </a:fld>
            <a:endParaRPr lang="en-GB"/>
          </a:p>
        </p:txBody>
      </p:sp>
    </p:spTree>
    <p:extLst>
      <p:ext uri="{BB962C8B-B14F-4D97-AF65-F5344CB8AC3E}">
        <p14:creationId xmlns:p14="http://schemas.microsoft.com/office/powerpoint/2010/main" val="3048891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69A11AF-A0D7-4BBF-8B97-22B899022C2D}" type="datetimeFigureOut">
              <a:rPr lang="en-GB" smtClean="0"/>
              <a:pPr/>
              <a:t>16/09/2022</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29E1B04-16A5-404D-A2FB-B7667C8355C4}" type="slidenum">
              <a:rPr lang="en-GB" smtClean="0"/>
              <a:pPr/>
              <a:t>‹#›</a:t>
            </a:fld>
            <a:endParaRPr lang="en-GB"/>
          </a:p>
        </p:txBody>
      </p:sp>
    </p:spTree>
    <p:extLst>
      <p:ext uri="{BB962C8B-B14F-4D97-AF65-F5344CB8AC3E}">
        <p14:creationId xmlns:p14="http://schemas.microsoft.com/office/powerpoint/2010/main" val="2288396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69A11AF-A0D7-4BBF-8B97-22B899022C2D}" type="datetimeFigureOut">
              <a:rPr lang="en-GB" smtClean="0"/>
              <a:pPr/>
              <a:t>16/09/2022</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29E1B04-16A5-404D-A2FB-B7667C8355C4}" type="slidenum">
              <a:rPr lang="en-GB" smtClean="0"/>
              <a:pPr/>
              <a:t>‹#›</a:t>
            </a:fld>
            <a:endParaRPr lang="en-GB"/>
          </a:p>
        </p:txBody>
      </p:sp>
    </p:spTree>
    <p:extLst>
      <p:ext uri="{BB962C8B-B14F-4D97-AF65-F5344CB8AC3E}">
        <p14:creationId xmlns:p14="http://schemas.microsoft.com/office/powerpoint/2010/main" val="3968581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69A11AF-A0D7-4BBF-8B97-22B899022C2D}" type="datetimeFigureOut">
              <a:rPr lang="en-GB" smtClean="0"/>
              <a:pPr/>
              <a:t>16/09/2022</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29E1B04-16A5-404D-A2FB-B7667C8355C4}" type="slidenum">
              <a:rPr lang="en-GB" smtClean="0"/>
              <a:pPr/>
              <a:t>‹#›</a:t>
            </a:fld>
            <a:endParaRPr lang="en-GB"/>
          </a:p>
        </p:txBody>
      </p:sp>
    </p:spTree>
    <p:extLst>
      <p:ext uri="{BB962C8B-B14F-4D97-AF65-F5344CB8AC3E}">
        <p14:creationId xmlns:p14="http://schemas.microsoft.com/office/powerpoint/2010/main" val="3087679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69A11AF-A0D7-4BBF-8B97-22B899022C2D}" type="datetimeFigureOut">
              <a:rPr lang="en-GB" smtClean="0"/>
              <a:pPr/>
              <a:t>16/09/2022</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29E1B04-16A5-404D-A2FB-B7667C8355C4}" type="slidenum">
              <a:rPr lang="en-GB" smtClean="0"/>
              <a:pPr/>
              <a:t>‹#›</a:t>
            </a:fld>
            <a:endParaRPr lang="en-GB"/>
          </a:p>
        </p:txBody>
      </p:sp>
    </p:spTree>
    <p:extLst>
      <p:ext uri="{BB962C8B-B14F-4D97-AF65-F5344CB8AC3E}">
        <p14:creationId xmlns:p14="http://schemas.microsoft.com/office/powerpoint/2010/main" val="464690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69A11AF-A0D7-4BBF-8B97-22B899022C2D}" type="datetimeFigureOut">
              <a:rPr lang="en-GB" smtClean="0"/>
              <a:pPr/>
              <a:t>16/09/2022</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29E1B04-16A5-404D-A2FB-B7667C8355C4}" type="slidenum">
              <a:rPr lang="en-GB" smtClean="0"/>
              <a:pPr/>
              <a:t>‹#›</a:t>
            </a:fld>
            <a:endParaRPr lang="en-GB"/>
          </a:p>
        </p:txBody>
      </p:sp>
    </p:spTree>
    <p:extLst>
      <p:ext uri="{BB962C8B-B14F-4D97-AF65-F5344CB8AC3E}">
        <p14:creationId xmlns:p14="http://schemas.microsoft.com/office/powerpoint/2010/main" val="4008775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83671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9" descr="NC open door graphic (with text) - use on bottom left of document"/>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 y="5611812"/>
            <a:ext cx="30749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a:spLocks noChangeArrowheads="1"/>
          </p:cNvSpPr>
          <p:nvPr userDrawn="1"/>
        </p:nvSpPr>
        <p:spPr bwMode="auto">
          <a:xfrm>
            <a:off x="1" y="6524625"/>
            <a:ext cx="9144000" cy="333375"/>
          </a:xfrm>
          <a:prstGeom prst="rect">
            <a:avLst/>
          </a:prstGeom>
          <a:solidFill>
            <a:srgbClr val="003C7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TextBox 9"/>
          <p:cNvSpPr txBox="1"/>
          <p:nvPr userDrawn="1"/>
        </p:nvSpPr>
        <p:spPr>
          <a:xfrm>
            <a:off x="35496" y="6536377"/>
            <a:ext cx="2448272" cy="276999"/>
          </a:xfrm>
          <a:prstGeom prst="rect">
            <a:avLst/>
          </a:prstGeom>
          <a:noFill/>
        </p:spPr>
        <p:txBody>
          <a:bodyPr wrap="square" rtlCol="0">
            <a:spAutoFit/>
          </a:bodyPr>
          <a:lstStyle/>
          <a:p>
            <a:pPr algn="ctr"/>
            <a:r>
              <a:rPr lang="en-GB" sz="1200" dirty="0">
                <a:solidFill>
                  <a:schemeClr val="bg1"/>
                </a:solidFill>
              </a:rPr>
              <a:t>Knowledge</a:t>
            </a:r>
            <a:endParaRPr lang="en-GB" dirty="0">
              <a:solidFill>
                <a:schemeClr val="bg1"/>
              </a:solidFill>
            </a:endParaRPr>
          </a:p>
        </p:txBody>
      </p:sp>
      <p:sp>
        <p:nvSpPr>
          <p:cNvPr id="11" name="TextBox 10"/>
          <p:cNvSpPr txBox="1"/>
          <p:nvPr userDrawn="1"/>
        </p:nvSpPr>
        <p:spPr>
          <a:xfrm>
            <a:off x="2483768" y="6524625"/>
            <a:ext cx="2448272" cy="276999"/>
          </a:xfrm>
          <a:prstGeom prst="rect">
            <a:avLst/>
          </a:prstGeom>
          <a:noFill/>
        </p:spPr>
        <p:txBody>
          <a:bodyPr wrap="square" rtlCol="0">
            <a:spAutoFit/>
          </a:bodyPr>
          <a:lstStyle/>
          <a:p>
            <a:pPr algn="ctr"/>
            <a:r>
              <a:rPr lang="en-GB" sz="1200" dirty="0">
                <a:solidFill>
                  <a:schemeClr val="bg1"/>
                </a:solidFill>
              </a:rPr>
              <a:t>Application</a:t>
            </a:r>
            <a:endParaRPr lang="en-GB" dirty="0">
              <a:solidFill>
                <a:schemeClr val="bg1"/>
              </a:solidFill>
            </a:endParaRPr>
          </a:p>
        </p:txBody>
      </p:sp>
      <p:sp>
        <p:nvSpPr>
          <p:cNvPr id="12" name="TextBox 11"/>
          <p:cNvSpPr txBox="1"/>
          <p:nvPr userDrawn="1"/>
        </p:nvSpPr>
        <p:spPr>
          <a:xfrm>
            <a:off x="4644008" y="6536377"/>
            <a:ext cx="2448272" cy="276999"/>
          </a:xfrm>
          <a:prstGeom prst="rect">
            <a:avLst/>
          </a:prstGeom>
          <a:noFill/>
        </p:spPr>
        <p:txBody>
          <a:bodyPr wrap="square" rtlCol="0">
            <a:spAutoFit/>
          </a:bodyPr>
          <a:lstStyle/>
          <a:p>
            <a:pPr algn="ctr"/>
            <a:r>
              <a:rPr lang="en-GB" sz="1200" dirty="0">
                <a:solidFill>
                  <a:schemeClr val="bg1"/>
                </a:solidFill>
              </a:rPr>
              <a:t>Analysis</a:t>
            </a:r>
            <a:endParaRPr lang="en-GB" dirty="0">
              <a:solidFill>
                <a:schemeClr val="bg1"/>
              </a:solidFill>
            </a:endParaRPr>
          </a:p>
        </p:txBody>
      </p:sp>
      <p:sp>
        <p:nvSpPr>
          <p:cNvPr id="13" name="TextBox 12"/>
          <p:cNvSpPr txBox="1"/>
          <p:nvPr userDrawn="1"/>
        </p:nvSpPr>
        <p:spPr>
          <a:xfrm>
            <a:off x="6695728" y="6525344"/>
            <a:ext cx="2448272" cy="276999"/>
          </a:xfrm>
          <a:prstGeom prst="rect">
            <a:avLst/>
          </a:prstGeom>
          <a:noFill/>
        </p:spPr>
        <p:txBody>
          <a:bodyPr wrap="square" rtlCol="0">
            <a:spAutoFit/>
          </a:bodyPr>
          <a:lstStyle/>
          <a:p>
            <a:pPr algn="ctr"/>
            <a:r>
              <a:rPr lang="en-GB" sz="1200" dirty="0">
                <a:solidFill>
                  <a:schemeClr val="bg1"/>
                </a:solidFill>
              </a:rPr>
              <a:t>Evaluation</a:t>
            </a:r>
            <a:endParaRPr lang="en-GB" dirty="0">
              <a:solidFill>
                <a:schemeClr val="bg1"/>
              </a:solidFill>
            </a:endParaRPr>
          </a:p>
        </p:txBody>
      </p:sp>
      <p:sp>
        <p:nvSpPr>
          <p:cNvPr id="14" name="Rectangle 13"/>
          <p:cNvSpPr/>
          <p:nvPr userDrawn="1"/>
        </p:nvSpPr>
        <p:spPr>
          <a:xfrm rot="900000">
            <a:off x="868596" y="5847532"/>
            <a:ext cx="1057369"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a:xfrm>
            <a:off x="1846678" y="5975778"/>
            <a:ext cx="1057369"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50071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hyperlink" Target="http://www.tutor2u.net/business/reference/business-strategy-short-termism-video"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virgingalactic.com/"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create.kahoot.it/#user/6525b077-d7ca-4502-9033-79f4842b8e7c/kahoots/created?audience=All%20audiences&amp;kahoots=all-kahoots&amp;filter=1&amp;cursor=&amp;tags=3.7.1" TargetMode="External"/><Relationship Id="rId1" Type="http://schemas.openxmlformats.org/officeDocument/2006/relationships/slideLayout" Target="../slideLayouts/slideLayout2.xml"/><Relationship Id="rId4" Type="http://schemas.openxmlformats.org/officeDocument/2006/relationships/hyperlink" Target="https://create.kahoot.it/details/e94a495e-14e7-4910-a1eb-cfcf3d6a1462"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tutor2u.net/blog/index.php/business-studies/comments/csr-the-classic-milton-friedman-clip/?utm_source=feedburner&amp;utm_medium=email&amp;utm_campaign=Feed:+Tutor2u-BusinessBlog+(tutor2u+Business+Studies+Blog)"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co.uk/url?sa=i&amp;rct=j&amp;q=&amp;esrc=s&amp;source=images&amp;cd=&amp;cad=rja&amp;uact=8&amp;ved=0ahUKEwi0_eSnwp_WAhVJaRQKHdXwCa0QjRwIBw&amp;url=https://communityactionmk.org/2017/02/08/badminton-essentials-course-bletchley-leisure-centre/&amp;psig=AFQjCNFWbv9ke5IxdWS5q-RC9B_FZ4mXYw&amp;ust=1505301248120716"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tutor2u.net/business/blog/business-opportunities-from-electric-car-expansion?utm_medium=email&amp;utm_campaign=Business%20daily%20digest%20Tue%201st%20August%202017&amp;utm_content=Business%20daily%20digest%20Tue%201st%20August%202017+CID_74f3c426d768ffbf3de267b265c59649&amp;utm_source=CampMonitor&amp;utm_term=Business%20Opportunities%20from%20Electric%20Car%20Expansion%20Whilst%20much%20media%20attention%20on%20the%20surge%20in%20demand%20for%20electric%20vehicles%20has%20focused%20on%20the%20likes%20of%20Tesla%20Motors%20Nissan%20and%20Volkswagen%20there%20are%20numerous%20businesses%20looking%20to%20take"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tutor2u.net/business/reference/gross-profit-and-gross-profit-margi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tutor2u.net/blog/index.php/business-studies/comments/csr-the-classic-milton-friedman-clip/?utm_source=feedburner&amp;utm_medium=email&amp;utm_campaign=Feed:+Tutor2u-BusinessBlog+(tutor2u+Business+Studies+Blo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FE427-21BA-CAB2-EE7D-04FC5768AE6B}"/>
              </a:ext>
            </a:extLst>
          </p:cNvPr>
          <p:cNvSpPr>
            <a:spLocks noGrp="1"/>
          </p:cNvSpPr>
          <p:nvPr>
            <p:ph type="title"/>
          </p:nvPr>
        </p:nvSpPr>
        <p:spPr>
          <a:xfrm>
            <a:off x="457200" y="274638"/>
            <a:ext cx="8229600" cy="754812"/>
          </a:xfrm>
        </p:spPr>
        <p:txBody>
          <a:bodyPr lIns="91440" tIns="45720" rIns="91440" bIns="45720" anchor="t"/>
          <a:lstStyle/>
          <a:p>
            <a:r>
              <a:rPr lang="en-GB">
                <a:cs typeface="Calibri"/>
              </a:rPr>
              <a:t>Starter task</a:t>
            </a:r>
            <a:endParaRPr lang="en-GB"/>
          </a:p>
        </p:txBody>
      </p:sp>
      <p:sp>
        <p:nvSpPr>
          <p:cNvPr id="3" name="Content Placeholder 2">
            <a:extLst>
              <a:ext uri="{FF2B5EF4-FFF2-40B4-BE49-F238E27FC236}">
                <a16:creationId xmlns:a16="http://schemas.microsoft.com/office/drawing/2014/main" id="{61789090-5FA2-B66E-314F-81EDF03EBBD4}"/>
              </a:ext>
            </a:extLst>
          </p:cNvPr>
          <p:cNvSpPr>
            <a:spLocks noGrp="1"/>
          </p:cNvSpPr>
          <p:nvPr>
            <p:ph idx="1"/>
          </p:nvPr>
        </p:nvSpPr>
        <p:spPr>
          <a:xfrm>
            <a:off x="457200" y="1168879"/>
            <a:ext cx="8229600" cy="4525963"/>
          </a:xfrm>
        </p:spPr>
        <p:txBody>
          <a:bodyPr lIns="91440" tIns="45720" rIns="91440" bIns="45720" anchor="t"/>
          <a:lstStyle/>
          <a:p>
            <a:pPr marL="0" indent="0">
              <a:buNone/>
            </a:pPr>
            <a:r>
              <a:rPr lang="en-GB">
                <a:cs typeface="Calibri"/>
              </a:rPr>
              <a:t>1. What did you enjoy learning about in business last year?</a:t>
            </a:r>
          </a:p>
          <a:p>
            <a:pPr marL="0" indent="0">
              <a:buNone/>
            </a:pPr>
            <a:r>
              <a:rPr lang="en-GB">
                <a:cs typeface="Calibri"/>
              </a:rPr>
              <a:t>2. What did you find challenging last year?</a:t>
            </a:r>
          </a:p>
          <a:p>
            <a:pPr marL="0" indent="0">
              <a:buNone/>
            </a:pPr>
            <a:r>
              <a:rPr lang="en-GB">
                <a:cs typeface="Calibri"/>
              </a:rPr>
              <a:t>3. What are your plans for next year after college?</a:t>
            </a:r>
          </a:p>
          <a:p>
            <a:pPr marL="0" indent="0">
              <a:buNone/>
            </a:pPr>
            <a:r>
              <a:rPr lang="en-GB">
                <a:cs typeface="Calibri"/>
              </a:rPr>
              <a:t>4. Tell me about your future aspirations</a:t>
            </a:r>
          </a:p>
          <a:p>
            <a:pPr marL="0" indent="0">
              <a:buNone/>
            </a:pPr>
            <a:r>
              <a:rPr lang="en-GB">
                <a:cs typeface="Calibri"/>
              </a:rPr>
              <a:t>5. What do you enjoy doing?</a:t>
            </a:r>
          </a:p>
          <a:p>
            <a:pPr marL="0" indent="0">
              <a:buNone/>
            </a:pPr>
            <a:r>
              <a:rPr lang="en-GB">
                <a:cs typeface="Calibri"/>
              </a:rPr>
              <a:t>6. Any dislikes?</a:t>
            </a:r>
          </a:p>
          <a:p>
            <a:pPr marL="0" indent="0">
              <a:buNone/>
            </a:pPr>
            <a:r>
              <a:rPr lang="en-GB">
                <a:cs typeface="Calibri"/>
              </a:rPr>
              <a:t>7. How do you best learn?</a:t>
            </a:r>
          </a:p>
        </p:txBody>
      </p:sp>
    </p:spTree>
    <p:extLst>
      <p:ext uri="{BB962C8B-B14F-4D97-AF65-F5344CB8AC3E}">
        <p14:creationId xmlns:p14="http://schemas.microsoft.com/office/powerpoint/2010/main" val="3833536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1"/>
          <p:cNvSpPr>
            <a:spLocks noGrp="1"/>
          </p:cNvSpPr>
          <p:nvPr>
            <p:ph idx="1"/>
          </p:nvPr>
        </p:nvSpPr>
        <p:spPr>
          <a:xfrm>
            <a:off x="468313" y="1341438"/>
            <a:ext cx="8229600" cy="4525962"/>
          </a:xfrm>
        </p:spPr>
        <p:txBody>
          <a:bodyPr/>
          <a:lstStyle/>
          <a:p>
            <a:endParaRPr lang="en-GB" altLang="en-US" dirty="0"/>
          </a:p>
          <a:p>
            <a:r>
              <a:rPr lang="en-GB" altLang="en-US" dirty="0"/>
              <a:t>To know how businesses mission, corporate objectives and strategies are linked and influenced.</a:t>
            </a:r>
          </a:p>
          <a:p>
            <a:endParaRPr lang="en-GB" altLang="en-US" dirty="0"/>
          </a:p>
          <a:p>
            <a:r>
              <a:rPr lang="en-GB" altLang="en-US" dirty="0"/>
              <a:t>To understand the value of SWOT analysis.</a:t>
            </a:r>
          </a:p>
        </p:txBody>
      </p:sp>
      <p:sp>
        <p:nvSpPr>
          <p:cNvPr id="5123" name="Title 2"/>
          <p:cNvSpPr>
            <a:spLocks noGrp="1"/>
          </p:cNvSpPr>
          <p:nvPr>
            <p:ph type="title"/>
          </p:nvPr>
        </p:nvSpPr>
        <p:spPr/>
        <p:txBody>
          <a:bodyPr/>
          <a:lstStyle/>
          <a:p>
            <a:r>
              <a:rPr lang="en-GB" altLang="en-US" b="1" dirty="0">
                <a:solidFill>
                  <a:schemeClr val="bg1"/>
                </a:solidFill>
              </a:rPr>
              <a:t>Lesson Objectives</a:t>
            </a:r>
          </a:p>
        </p:txBody>
      </p:sp>
    </p:spTree>
    <p:extLst>
      <p:ext uri="{BB962C8B-B14F-4D97-AF65-F5344CB8AC3E}">
        <p14:creationId xmlns:p14="http://schemas.microsoft.com/office/powerpoint/2010/main" val="3278724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1"/>
          <p:cNvSpPr>
            <a:spLocks noGrp="1"/>
          </p:cNvSpPr>
          <p:nvPr>
            <p:ph idx="1"/>
          </p:nvPr>
        </p:nvSpPr>
        <p:spPr>
          <a:xfrm>
            <a:off x="468313" y="1341438"/>
            <a:ext cx="8229600" cy="4525962"/>
          </a:xfrm>
        </p:spPr>
        <p:txBody>
          <a:bodyPr/>
          <a:lstStyle/>
          <a:p>
            <a:r>
              <a:rPr lang="en-GB" altLang="en-US" sz="3600" dirty="0"/>
              <a:t>You </a:t>
            </a:r>
            <a:r>
              <a:rPr lang="en-GB" altLang="en-US" sz="3600" b="1" u="sng" dirty="0"/>
              <a:t>must</a:t>
            </a:r>
            <a:r>
              <a:rPr lang="en-GB" altLang="en-US" sz="3600" dirty="0"/>
              <a:t> be able to explain the link between mission, objectives and strategies. </a:t>
            </a:r>
          </a:p>
          <a:p>
            <a:r>
              <a:rPr lang="en-GB" altLang="en-US" sz="3600" dirty="0"/>
              <a:t>You </a:t>
            </a:r>
            <a:r>
              <a:rPr lang="en-GB" altLang="en-US" sz="3600" b="1" u="sng" dirty="0"/>
              <a:t>should</a:t>
            </a:r>
            <a:r>
              <a:rPr lang="en-GB" altLang="en-US" sz="3600" dirty="0"/>
              <a:t> be able to explain the influences on mission, objectives and strategies including SWOT.</a:t>
            </a:r>
          </a:p>
          <a:p>
            <a:r>
              <a:rPr lang="en-GB" altLang="en-US" sz="3600" dirty="0"/>
              <a:t>You </a:t>
            </a:r>
            <a:r>
              <a:rPr lang="en-GB" altLang="en-US" sz="3600" b="1" u="sng" dirty="0"/>
              <a:t>could</a:t>
            </a:r>
            <a:r>
              <a:rPr lang="en-GB" altLang="en-US" sz="3600" dirty="0"/>
              <a:t> be able to assess the value of SWOT.     </a:t>
            </a:r>
          </a:p>
          <a:p>
            <a:pPr>
              <a:buFontTx/>
              <a:buNone/>
            </a:pPr>
            <a:endParaRPr lang="en-GB" altLang="en-US" dirty="0"/>
          </a:p>
        </p:txBody>
      </p:sp>
      <p:sp>
        <p:nvSpPr>
          <p:cNvPr id="5123" name="Title 2"/>
          <p:cNvSpPr>
            <a:spLocks noGrp="1"/>
          </p:cNvSpPr>
          <p:nvPr>
            <p:ph type="title"/>
          </p:nvPr>
        </p:nvSpPr>
        <p:spPr>
          <a:xfrm>
            <a:off x="468313" y="198438"/>
            <a:ext cx="8229600" cy="1143000"/>
          </a:xfrm>
        </p:spPr>
        <p:txBody>
          <a:bodyPr/>
          <a:lstStyle/>
          <a:p>
            <a:r>
              <a:rPr lang="en-GB" altLang="en-US" b="1" dirty="0">
                <a:solidFill>
                  <a:schemeClr val="bg1"/>
                </a:solidFill>
              </a:rPr>
              <a:t>By the end of the lesson…</a:t>
            </a:r>
          </a:p>
        </p:txBody>
      </p:sp>
    </p:spTree>
    <p:extLst>
      <p:ext uri="{BB962C8B-B14F-4D97-AF65-F5344CB8AC3E}">
        <p14:creationId xmlns:p14="http://schemas.microsoft.com/office/powerpoint/2010/main" val="634217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altLang="en-US" sz="2400" b="1" dirty="0">
                <a:solidFill>
                  <a:schemeClr val="bg1"/>
                </a:solidFill>
              </a:rPr>
              <a:t>The links between mission, corporate objectives and strategy</a:t>
            </a:r>
            <a:endParaRPr lang="en-GB" sz="2400" dirty="0">
              <a:solidFill>
                <a:schemeClr val="bg1"/>
              </a:solidFill>
            </a:endParaRPr>
          </a:p>
        </p:txBody>
      </p:sp>
      <p:sp>
        <p:nvSpPr>
          <p:cNvPr id="17411" name="Content Placeholder 2"/>
          <p:cNvSpPr>
            <a:spLocks noGrp="1"/>
          </p:cNvSpPr>
          <p:nvPr>
            <p:ph idx="1"/>
          </p:nvPr>
        </p:nvSpPr>
        <p:spPr>
          <a:xfrm>
            <a:off x="431417" y="1268760"/>
            <a:ext cx="8229600" cy="4525963"/>
          </a:xfrm>
        </p:spPr>
        <p:txBody>
          <a:bodyPr/>
          <a:lstStyle/>
          <a:p>
            <a:pPr marL="0" indent="0" eaLnBrk="1" hangingPunct="1">
              <a:buNone/>
            </a:pPr>
            <a:r>
              <a:rPr lang="en-GB" dirty="0"/>
              <a:t>It is important to understand how corporate objectives 'fit in' with the mission and strategies.</a:t>
            </a:r>
          </a:p>
          <a:p>
            <a:pPr eaLnBrk="1" hangingPunct="1"/>
            <a:r>
              <a:rPr lang="en-GB" dirty="0"/>
              <a:t>A </a:t>
            </a:r>
            <a:r>
              <a:rPr lang="en-GB" b="1" dirty="0"/>
              <a:t>mission statement </a:t>
            </a:r>
            <a:r>
              <a:rPr lang="en-GB" dirty="0"/>
              <a:t>declares the organisations purpose, aims, identities, policies and values.</a:t>
            </a:r>
          </a:p>
          <a:p>
            <a:pPr eaLnBrk="1" hangingPunct="1"/>
            <a:r>
              <a:rPr lang="en-GB" dirty="0"/>
              <a:t>A </a:t>
            </a:r>
            <a:r>
              <a:rPr lang="en-GB" b="1" dirty="0"/>
              <a:t>corporate objective</a:t>
            </a:r>
            <a:r>
              <a:rPr lang="en-GB" dirty="0"/>
              <a:t> sets out what you need to do to achieve your aims and purpose.</a:t>
            </a:r>
          </a:p>
          <a:p>
            <a:pPr eaLnBrk="1" hangingPunct="1"/>
            <a:r>
              <a:rPr lang="en-GB" dirty="0"/>
              <a:t>A </a:t>
            </a:r>
            <a:r>
              <a:rPr lang="en-GB" b="1" dirty="0"/>
              <a:t>strategy</a:t>
            </a:r>
            <a:r>
              <a:rPr lang="en-GB" dirty="0"/>
              <a:t> is a course of action which enables you to meet your objectives.</a:t>
            </a:r>
          </a:p>
          <a:p>
            <a:pPr eaLnBrk="1" hangingPunct="1"/>
            <a:endParaRPr lang="en-GB" dirty="0"/>
          </a:p>
        </p:txBody>
      </p:sp>
    </p:spTree>
    <p:extLst>
      <p:ext uri="{BB962C8B-B14F-4D97-AF65-F5344CB8AC3E}">
        <p14:creationId xmlns:p14="http://schemas.microsoft.com/office/powerpoint/2010/main" val="751951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 y="274638"/>
            <a:ext cx="8858250" cy="1368425"/>
          </a:xfrm>
        </p:spPr>
        <p:txBody>
          <a:bodyPr>
            <a:normAutofit/>
          </a:bodyPr>
          <a:lstStyle/>
          <a:p>
            <a:pPr>
              <a:defRPr/>
            </a:pPr>
            <a:r>
              <a:rPr lang="en-GB" altLang="en-US" sz="2400" b="1" dirty="0">
                <a:solidFill>
                  <a:schemeClr val="bg1"/>
                </a:solidFill>
              </a:rPr>
              <a:t>The links between mission, corporate objectives and strategy</a:t>
            </a:r>
            <a:endParaRPr lang="en-GB" sz="2400" dirty="0">
              <a:solidFill>
                <a:schemeClr val="bg1"/>
              </a:solidFill>
            </a:endParaRPr>
          </a:p>
        </p:txBody>
      </p:sp>
      <p:graphicFrame>
        <p:nvGraphicFramePr>
          <p:cNvPr id="4" name="Diagram 3"/>
          <p:cNvGraphicFramePr/>
          <p:nvPr>
            <p:extLst>
              <p:ext uri="{D42A27DB-BD31-4B8C-83A1-F6EECF244321}">
                <p14:modId xmlns:p14="http://schemas.microsoft.com/office/powerpoint/2010/main" val="3628691399"/>
              </p:ext>
            </p:extLst>
          </p:nvPr>
        </p:nvGraphicFramePr>
        <p:xfrm>
          <a:off x="323528" y="1052736"/>
          <a:ext cx="8358246" cy="464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8756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2"/>
          <p:cNvSpPr>
            <a:spLocks noGrp="1"/>
          </p:cNvSpPr>
          <p:nvPr>
            <p:ph type="title"/>
          </p:nvPr>
        </p:nvSpPr>
        <p:spPr/>
        <p:txBody>
          <a:bodyPr/>
          <a:lstStyle/>
          <a:p>
            <a:r>
              <a:rPr lang="en-GB" altLang="en-US" sz="2000" b="1" dirty="0">
                <a:solidFill>
                  <a:schemeClr val="bg1"/>
                </a:solidFill>
              </a:rPr>
              <a:t>Influences on the mission and corporate objectives and decisions</a:t>
            </a:r>
          </a:p>
        </p:txBody>
      </p:sp>
      <p:sp>
        <p:nvSpPr>
          <p:cNvPr id="2" name="TextBox 1"/>
          <p:cNvSpPr txBox="1"/>
          <p:nvPr/>
        </p:nvSpPr>
        <p:spPr>
          <a:xfrm>
            <a:off x="5292080" y="2281567"/>
            <a:ext cx="3672408" cy="2031325"/>
          </a:xfrm>
          <a:prstGeom prst="rect">
            <a:avLst/>
          </a:prstGeom>
          <a:noFill/>
        </p:spPr>
        <p:txBody>
          <a:bodyPr wrap="square" rtlCol="0">
            <a:spAutoFit/>
          </a:bodyPr>
          <a:lstStyle/>
          <a:p>
            <a:r>
              <a:rPr lang="en-GB" b="1" dirty="0"/>
              <a:t>Internal influences on corporate objectives and decisions</a:t>
            </a:r>
          </a:p>
          <a:p>
            <a:endParaRPr lang="en-GB" dirty="0"/>
          </a:p>
          <a:p>
            <a:pPr marL="285750" indent="-285750">
              <a:buFont typeface="Arial" panose="020B0604020202020204" pitchFamily="34" charset="0"/>
              <a:buChar char="•"/>
            </a:pPr>
            <a:r>
              <a:rPr lang="en-GB" dirty="0"/>
              <a:t>Business ownership</a:t>
            </a:r>
          </a:p>
          <a:p>
            <a:pPr marL="285750" indent="-285750">
              <a:buFont typeface="Arial" panose="020B0604020202020204" pitchFamily="34" charset="0"/>
              <a:buChar char="•"/>
            </a:pPr>
            <a:r>
              <a:rPr lang="en-GB" dirty="0">
                <a:hlinkClick r:id="rId2"/>
              </a:rPr>
              <a:t>Short-termism</a:t>
            </a:r>
            <a:endParaRPr lang="en-GB" dirty="0"/>
          </a:p>
          <a:p>
            <a:pPr marL="285750" indent="-285750">
              <a:buFont typeface="Arial" panose="020B0604020202020204" pitchFamily="34" charset="0"/>
              <a:buChar char="•"/>
            </a:pPr>
            <a:r>
              <a:rPr lang="en-GB" dirty="0"/>
              <a:t>Internal environment (a new leader, the business’s culture)</a:t>
            </a:r>
          </a:p>
        </p:txBody>
      </p:sp>
      <p:sp>
        <p:nvSpPr>
          <p:cNvPr id="8" name="TextBox 7"/>
          <p:cNvSpPr txBox="1"/>
          <p:nvPr/>
        </p:nvSpPr>
        <p:spPr>
          <a:xfrm>
            <a:off x="454518" y="2246945"/>
            <a:ext cx="3621878" cy="2031325"/>
          </a:xfrm>
          <a:prstGeom prst="rect">
            <a:avLst/>
          </a:prstGeom>
          <a:noFill/>
        </p:spPr>
        <p:txBody>
          <a:bodyPr wrap="square" rtlCol="0">
            <a:spAutoFit/>
          </a:bodyPr>
          <a:lstStyle/>
          <a:p>
            <a:r>
              <a:rPr lang="en-GB" b="1" dirty="0"/>
              <a:t>External influences on corporate objectives and decisions</a:t>
            </a:r>
          </a:p>
          <a:p>
            <a:endParaRPr lang="en-GB" dirty="0"/>
          </a:p>
          <a:p>
            <a:pPr marL="285750" indent="-285750">
              <a:buFont typeface="Arial" panose="020B0604020202020204" pitchFamily="34" charset="0"/>
              <a:buChar char="•"/>
            </a:pPr>
            <a:r>
              <a:rPr lang="en-GB" dirty="0"/>
              <a:t>External environment (Political, Economic, Social, Technological and Competitive environment)</a:t>
            </a:r>
          </a:p>
          <a:p>
            <a:pPr marL="285750" indent="-285750">
              <a:buFont typeface="Arial" panose="020B0604020202020204" pitchFamily="34" charset="0"/>
              <a:buChar char="•"/>
            </a:pPr>
            <a:r>
              <a:rPr lang="en-GB" dirty="0"/>
              <a:t>Society’s views</a:t>
            </a:r>
          </a:p>
        </p:txBody>
      </p:sp>
      <p:sp>
        <p:nvSpPr>
          <p:cNvPr id="3" name="TextBox 2"/>
          <p:cNvSpPr txBox="1"/>
          <p:nvPr/>
        </p:nvSpPr>
        <p:spPr>
          <a:xfrm>
            <a:off x="564817" y="1103945"/>
            <a:ext cx="8014366" cy="923330"/>
          </a:xfrm>
          <a:prstGeom prst="rect">
            <a:avLst/>
          </a:prstGeom>
          <a:noFill/>
        </p:spPr>
        <p:txBody>
          <a:bodyPr wrap="square" rtlCol="0">
            <a:spAutoFit/>
          </a:bodyPr>
          <a:lstStyle/>
          <a:p>
            <a:pPr algn="ctr"/>
            <a:r>
              <a:rPr lang="en-GB" dirty="0"/>
              <a:t>The mission of a business will be influenced by a range of factors, including the value of the founders, the values of the employees, the industry of which the business is part of, society’s views and the ownership of the business.</a:t>
            </a:r>
          </a:p>
        </p:txBody>
      </p:sp>
      <p:sp>
        <p:nvSpPr>
          <p:cNvPr id="4" name="TextBox 3"/>
          <p:cNvSpPr txBox="1"/>
          <p:nvPr/>
        </p:nvSpPr>
        <p:spPr>
          <a:xfrm>
            <a:off x="1043608" y="4869160"/>
            <a:ext cx="7056784" cy="1477328"/>
          </a:xfrm>
          <a:prstGeom prst="rect">
            <a:avLst/>
          </a:prstGeom>
          <a:noFill/>
        </p:spPr>
        <p:txBody>
          <a:bodyPr wrap="square" rtlCol="0">
            <a:spAutoFit/>
          </a:bodyPr>
          <a:lstStyle/>
          <a:p>
            <a:pPr marL="342900" indent="-342900">
              <a:buAutoNum type="arabicPeriod"/>
            </a:pPr>
            <a:r>
              <a:rPr lang="en-GB" dirty="0"/>
              <a:t>Watch the video clip and explain how short-termism may influence corporate objectives and decisions.</a:t>
            </a:r>
          </a:p>
          <a:p>
            <a:pPr marL="342900" indent="-342900">
              <a:buAutoNum type="arabicPeriod"/>
            </a:pPr>
            <a:endParaRPr lang="en-GB" dirty="0"/>
          </a:p>
          <a:p>
            <a:pPr marL="342900" indent="-342900">
              <a:buAutoNum type="arabicPeriod"/>
            </a:pPr>
            <a:r>
              <a:rPr lang="en-GB" dirty="0"/>
              <a:t>Choose one external and one internal influence and explain how it may influence a businesses corporate objective/decision.</a:t>
            </a:r>
          </a:p>
        </p:txBody>
      </p:sp>
    </p:spTree>
    <p:extLst>
      <p:ext uri="{BB962C8B-B14F-4D97-AF65-F5344CB8AC3E}">
        <p14:creationId xmlns:p14="http://schemas.microsoft.com/office/powerpoint/2010/main" val="2004519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2000" b="1" dirty="0">
                <a:solidFill>
                  <a:schemeClr val="bg1"/>
                </a:solidFill>
              </a:rPr>
              <a:t>The distinction between strategy and tactics</a:t>
            </a:r>
            <a:endParaRPr lang="en-GB" sz="2000" dirty="0"/>
          </a:p>
        </p:txBody>
      </p:sp>
      <p:sp>
        <p:nvSpPr>
          <p:cNvPr id="7" name="TextBox 6"/>
          <p:cNvSpPr txBox="1"/>
          <p:nvPr/>
        </p:nvSpPr>
        <p:spPr>
          <a:xfrm>
            <a:off x="143508" y="1052736"/>
            <a:ext cx="8994430" cy="3139321"/>
          </a:xfrm>
          <a:prstGeom prst="rect">
            <a:avLst/>
          </a:prstGeom>
          <a:noFill/>
        </p:spPr>
        <p:txBody>
          <a:bodyPr wrap="square" rtlCol="0">
            <a:spAutoFit/>
          </a:bodyPr>
          <a:lstStyle/>
          <a:p>
            <a:r>
              <a:rPr lang="en-GB" dirty="0"/>
              <a:t>A strategy is a medium to long-term plan detailing how the company intends to achieve its corporate objectives. These will inform strategies across all functional areas and are often based on the outcome of a SWOT analysis. Strategies are likely to involve a significant investment in terms of time and resources, which makes them difficult to change.</a:t>
            </a:r>
          </a:p>
          <a:p>
            <a:endParaRPr lang="en-GB" dirty="0"/>
          </a:p>
          <a:p>
            <a:r>
              <a:rPr lang="en-GB" dirty="0"/>
              <a:t>Tactics involve meeting short-term targets, require fewer resources to implement and may be easy to reverse. They are often taken on a functional level buy middle management.</a:t>
            </a:r>
          </a:p>
          <a:p>
            <a:endParaRPr lang="en-GB" dirty="0"/>
          </a:p>
          <a:p>
            <a:pPr algn="ctr"/>
            <a:r>
              <a:rPr lang="en-GB" i="1" dirty="0"/>
              <a:t>Which is the strategy and which is the tactic for the two businesses outlined below?</a:t>
            </a:r>
          </a:p>
          <a:p>
            <a:endParaRPr lang="en-GB" dirty="0"/>
          </a:p>
          <a:p>
            <a:endParaRPr lang="en-GB" dirty="0"/>
          </a:p>
        </p:txBody>
      </p:sp>
      <p:pic>
        <p:nvPicPr>
          <p:cNvPr id="5" name="Picture 4"/>
          <p:cNvPicPr>
            <a:picLocks noChangeAspect="1"/>
          </p:cNvPicPr>
          <p:nvPr/>
        </p:nvPicPr>
        <p:blipFill rotWithShape="1">
          <a:blip r:embed="rId2"/>
          <a:srcRect l="15687" t="44653" r="74351" b="37694"/>
          <a:stretch/>
        </p:blipFill>
        <p:spPr>
          <a:xfrm>
            <a:off x="143508" y="3838044"/>
            <a:ext cx="1296143" cy="1224136"/>
          </a:xfrm>
          <a:prstGeom prst="rect">
            <a:avLst/>
          </a:prstGeom>
        </p:spPr>
      </p:pic>
      <p:pic>
        <p:nvPicPr>
          <p:cNvPr id="6" name="Picture 5"/>
          <p:cNvPicPr>
            <a:picLocks noChangeAspect="1"/>
          </p:cNvPicPr>
          <p:nvPr/>
        </p:nvPicPr>
        <p:blipFill rotWithShape="1">
          <a:blip r:embed="rId2"/>
          <a:srcRect l="27245" t="44532" r="57813" b="37814"/>
          <a:stretch/>
        </p:blipFill>
        <p:spPr>
          <a:xfrm>
            <a:off x="6545650" y="4820910"/>
            <a:ext cx="2592288" cy="1632181"/>
          </a:xfrm>
          <a:prstGeom prst="rect">
            <a:avLst/>
          </a:prstGeom>
        </p:spPr>
      </p:pic>
      <p:pic>
        <p:nvPicPr>
          <p:cNvPr id="8" name="Picture 7"/>
          <p:cNvPicPr>
            <a:picLocks noChangeAspect="1"/>
          </p:cNvPicPr>
          <p:nvPr/>
        </p:nvPicPr>
        <p:blipFill rotWithShape="1">
          <a:blip r:embed="rId2"/>
          <a:srcRect l="42805" t="44798" r="42805" b="39626"/>
          <a:stretch/>
        </p:blipFill>
        <p:spPr>
          <a:xfrm>
            <a:off x="2502264" y="3578998"/>
            <a:ext cx="2570846" cy="1483182"/>
          </a:xfrm>
          <a:prstGeom prst="rect">
            <a:avLst/>
          </a:prstGeom>
        </p:spPr>
      </p:pic>
      <p:pic>
        <p:nvPicPr>
          <p:cNvPr id="9" name="Picture 8"/>
          <p:cNvPicPr>
            <a:picLocks noChangeAspect="1"/>
          </p:cNvPicPr>
          <p:nvPr/>
        </p:nvPicPr>
        <p:blipFill rotWithShape="1">
          <a:blip r:embed="rId2"/>
          <a:srcRect l="15687" t="65566" r="73798" b="26126"/>
          <a:stretch/>
        </p:blipFill>
        <p:spPr>
          <a:xfrm>
            <a:off x="143508" y="5541898"/>
            <a:ext cx="1368153" cy="576065"/>
          </a:xfrm>
          <a:prstGeom prst="rect">
            <a:avLst/>
          </a:prstGeom>
        </p:spPr>
      </p:pic>
      <p:pic>
        <p:nvPicPr>
          <p:cNvPr id="10" name="Picture 9"/>
          <p:cNvPicPr>
            <a:picLocks noChangeAspect="1"/>
          </p:cNvPicPr>
          <p:nvPr/>
        </p:nvPicPr>
        <p:blipFill rotWithShape="1">
          <a:blip r:embed="rId2"/>
          <a:srcRect l="26756" t="64528" r="58302" b="24050"/>
          <a:stretch/>
        </p:blipFill>
        <p:spPr>
          <a:xfrm>
            <a:off x="2462768" y="5157283"/>
            <a:ext cx="2354976" cy="959436"/>
          </a:xfrm>
          <a:prstGeom prst="rect">
            <a:avLst/>
          </a:prstGeom>
        </p:spPr>
      </p:pic>
      <p:pic>
        <p:nvPicPr>
          <p:cNvPr id="11" name="Picture 10"/>
          <p:cNvPicPr>
            <a:picLocks noChangeAspect="1"/>
          </p:cNvPicPr>
          <p:nvPr/>
        </p:nvPicPr>
        <p:blipFill rotWithShape="1">
          <a:blip r:embed="rId2"/>
          <a:srcRect l="42805" t="64528" r="41699" b="24050"/>
          <a:stretch/>
        </p:blipFill>
        <p:spPr>
          <a:xfrm>
            <a:off x="6304681" y="3684875"/>
            <a:ext cx="2839319" cy="1115448"/>
          </a:xfrm>
          <a:prstGeom prst="rect">
            <a:avLst/>
          </a:prstGeom>
        </p:spPr>
      </p:pic>
    </p:spTree>
    <p:extLst>
      <p:ext uri="{BB962C8B-B14F-4D97-AF65-F5344CB8AC3E}">
        <p14:creationId xmlns:p14="http://schemas.microsoft.com/office/powerpoint/2010/main" val="3567828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15687" t="22846" r="41979" b="22117"/>
          <a:stretch/>
        </p:blipFill>
        <p:spPr>
          <a:xfrm>
            <a:off x="0" y="-3196"/>
            <a:ext cx="9214547" cy="6384523"/>
          </a:xfrm>
          <a:prstGeom prst="rect">
            <a:avLst/>
          </a:prstGeom>
        </p:spPr>
      </p:pic>
    </p:spTree>
    <p:extLst>
      <p:ext uri="{BB962C8B-B14F-4D97-AF65-F5344CB8AC3E}">
        <p14:creationId xmlns:p14="http://schemas.microsoft.com/office/powerpoint/2010/main" val="1984059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3494"/>
            <a:ext cx="8229600" cy="1143000"/>
          </a:xfrm>
        </p:spPr>
        <p:txBody>
          <a:bodyPr/>
          <a:lstStyle/>
          <a:p>
            <a:r>
              <a:rPr lang="en-GB" altLang="en-US" sz="2400" b="1" dirty="0">
                <a:solidFill>
                  <a:schemeClr val="bg1"/>
                </a:solidFill>
              </a:rPr>
              <a:t>The impact of strategic decision making on functional decision making</a:t>
            </a:r>
            <a:endParaRPr lang="en-GB" altLang="en-US" sz="2400" dirty="0"/>
          </a:p>
        </p:txBody>
      </p:sp>
      <p:sp>
        <p:nvSpPr>
          <p:cNvPr id="18435" name="Text Box 5"/>
          <p:cNvSpPr txBox="1">
            <a:spLocks noChangeArrowheads="1"/>
          </p:cNvSpPr>
          <p:nvPr/>
        </p:nvSpPr>
        <p:spPr bwMode="auto">
          <a:xfrm>
            <a:off x="3708400" y="2133600"/>
            <a:ext cx="3025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endParaRPr lang="en-US" altLang="en-US" sz="1800"/>
          </a:p>
        </p:txBody>
      </p:sp>
      <p:sp>
        <p:nvSpPr>
          <p:cNvPr id="18436" name="Rectangle 6"/>
          <p:cNvSpPr>
            <a:spLocks noChangeArrowheads="1"/>
          </p:cNvSpPr>
          <p:nvPr/>
        </p:nvSpPr>
        <p:spPr bwMode="auto">
          <a:xfrm>
            <a:off x="3143250" y="1214438"/>
            <a:ext cx="2466975" cy="646112"/>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GB" altLang="en-US" sz="1800" b="1">
                <a:solidFill>
                  <a:srgbClr val="009900"/>
                </a:solidFill>
              </a:rPr>
              <a:t>Corporate Objective:</a:t>
            </a:r>
          </a:p>
          <a:p>
            <a:pPr algn="ctr" eaLnBrk="1" hangingPunct="1">
              <a:spcBef>
                <a:spcPct val="0"/>
              </a:spcBef>
              <a:buFontTx/>
              <a:buNone/>
            </a:pPr>
            <a:r>
              <a:rPr lang="en-GB" altLang="en-US" sz="1800" b="1">
                <a:solidFill>
                  <a:srgbClr val="009900"/>
                </a:solidFill>
              </a:rPr>
              <a:t>e.g. survival</a:t>
            </a:r>
          </a:p>
        </p:txBody>
      </p:sp>
      <p:sp>
        <p:nvSpPr>
          <p:cNvPr id="18437" name="Rectangle 7"/>
          <p:cNvSpPr>
            <a:spLocks noChangeArrowheads="1"/>
          </p:cNvSpPr>
          <p:nvPr/>
        </p:nvSpPr>
        <p:spPr bwMode="auto">
          <a:xfrm>
            <a:off x="4572000" y="2357438"/>
            <a:ext cx="1357313" cy="1384300"/>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1400" b="1">
                <a:solidFill>
                  <a:srgbClr val="C00000"/>
                </a:solidFill>
              </a:rPr>
              <a:t>Human Resources objectives e.g. make full use of workforce</a:t>
            </a:r>
          </a:p>
        </p:txBody>
      </p:sp>
      <p:sp>
        <p:nvSpPr>
          <p:cNvPr id="18438" name="Rectangle 8"/>
          <p:cNvSpPr>
            <a:spLocks noChangeArrowheads="1"/>
          </p:cNvSpPr>
          <p:nvPr/>
        </p:nvSpPr>
        <p:spPr bwMode="auto">
          <a:xfrm>
            <a:off x="500063" y="2357438"/>
            <a:ext cx="1320800" cy="1169987"/>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1400" b="1">
                <a:solidFill>
                  <a:srgbClr val="FF3300"/>
                </a:solidFill>
              </a:rPr>
              <a:t>Finance objectives</a:t>
            </a:r>
          </a:p>
          <a:p>
            <a:pPr eaLnBrk="1" hangingPunct="1">
              <a:spcBef>
                <a:spcPct val="0"/>
              </a:spcBef>
              <a:buFontTx/>
              <a:buNone/>
            </a:pPr>
            <a:r>
              <a:rPr lang="en-GB" altLang="en-US" sz="1400" b="1">
                <a:solidFill>
                  <a:srgbClr val="FF3300"/>
                </a:solidFill>
              </a:rPr>
              <a:t>e.g.         cash flow management</a:t>
            </a:r>
          </a:p>
        </p:txBody>
      </p:sp>
      <p:sp>
        <p:nvSpPr>
          <p:cNvPr id="18439" name="Rectangle 9"/>
          <p:cNvSpPr>
            <a:spLocks noChangeArrowheads="1"/>
          </p:cNvSpPr>
          <p:nvPr/>
        </p:nvSpPr>
        <p:spPr bwMode="auto">
          <a:xfrm>
            <a:off x="2714625" y="2428875"/>
            <a:ext cx="1090613" cy="1169988"/>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1400" b="1">
                <a:solidFill>
                  <a:srgbClr val="3333CC"/>
                </a:solidFill>
              </a:rPr>
              <a:t>Marketing objectives e.g. increase sales</a:t>
            </a:r>
          </a:p>
        </p:txBody>
      </p:sp>
      <p:sp>
        <p:nvSpPr>
          <p:cNvPr id="18440" name="Rectangle 10"/>
          <p:cNvSpPr>
            <a:spLocks noChangeArrowheads="1"/>
          </p:cNvSpPr>
          <p:nvPr/>
        </p:nvSpPr>
        <p:spPr bwMode="auto">
          <a:xfrm>
            <a:off x="6715125" y="2643188"/>
            <a:ext cx="1444625" cy="738187"/>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1400" b="1">
                <a:solidFill>
                  <a:srgbClr val="7030A0"/>
                </a:solidFill>
              </a:rPr>
              <a:t>Operations </a:t>
            </a:r>
          </a:p>
          <a:p>
            <a:pPr eaLnBrk="1" hangingPunct="1">
              <a:spcBef>
                <a:spcPct val="0"/>
              </a:spcBef>
              <a:buFontTx/>
              <a:buNone/>
            </a:pPr>
            <a:r>
              <a:rPr lang="en-GB" altLang="en-US" sz="1400" b="1">
                <a:solidFill>
                  <a:srgbClr val="7030A0"/>
                </a:solidFill>
              </a:rPr>
              <a:t>objectives </a:t>
            </a:r>
          </a:p>
          <a:p>
            <a:pPr eaLnBrk="1" hangingPunct="1">
              <a:spcBef>
                <a:spcPct val="0"/>
              </a:spcBef>
              <a:buFontTx/>
              <a:buNone/>
            </a:pPr>
            <a:r>
              <a:rPr lang="en-GB" altLang="en-US" sz="1400" b="1">
                <a:solidFill>
                  <a:srgbClr val="7030A0"/>
                </a:solidFill>
              </a:rPr>
              <a:t>e.g. innovation</a:t>
            </a:r>
          </a:p>
        </p:txBody>
      </p:sp>
      <p:sp>
        <p:nvSpPr>
          <p:cNvPr id="18441" name="Text Box 24"/>
          <p:cNvSpPr txBox="1">
            <a:spLocks noChangeArrowheads="1"/>
          </p:cNvSpPr>
          <p:nvPr/>
        </p:nvSpPr>
        <p:spPr bwMode="auto">
          <a:xfrm>
            <a:off x="0" y="5357813"/>
            <a:ext cx="92868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800" dirty="0"/>
              <a:t>The relationship between corporate objectives and functional objectives and strategies </a:t>
            </a:r>
          </a:p>
          <a:p>
            <a:pPr algn="ctr" eaLnBrk="1" hangingPunct="1">
              <a:spcBef>
                <a:spcPct val="50000"/>
              </a:spcBef>
              <a:buFontTx/>
              <a:buNone/>
            </a:pPr>
            <a:r>
              <a:rPr lang="en-GB" altLang="en-US" sz="1800" dirty="0"/>
              <a:t>All of these functional strategies &amp; objectives should help achieve the corporate objective</a:t>
            </a:r>
          </a:p>
        </p:txBody>
      </p:sp>
      <p:cxnSp>
        <p:nvCxnSpPr>
          <p:cNvPr id="28" name="Straight Arrow Connector 27"/>
          <p:cNvCxnSpPr/>
          <p:nvPr/>
        </p:nvCxnSpPr>
        <p:spPr>
          <a:xfrm flipV="1">
            <a:off x="1428750" y="1428750"/>
            <a:ext cx="1643063" cy="785813"/>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000750" y="2928938"/>
            <a:ext cx="642938" cy="1587"/>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857625" y="3071813"/>
            <a:ext cx="714375" cy="1587"/>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928813" y="3000375"/>
            <a:ext cx="785812" cy="1588"/>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3286125" y="1857375"/>
            <a:ext cx="714375" cy="500063"/>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0800000">
            <a:off x="4714875" y="1928813"/>
            <a:ext cx="571500" cy="357187"/>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643563" y="1500188"/>
            <a:ext cx="1643062" cy="1071562"/>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449" name="Rectangle 8"/>
          <p:cNvSpPr>
            <a:spLocks noChangeArrowheads="1"/>
          </p:cNvSpPr>
          <p:nvPr/>
        </p:nvSpPr>
        <p:spPr bwMode="auto">
          <a:xfrm>
            <a:off x="571500" y="4143375"/>
            <a:ext cx="1320800" cy="954088"/>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1400" b="1">
                <a:solidFill>
                  <a:srgbClr val="FF3300"/>
                </a:solidFill>
              </a:rPr>
              <a:t>Finance strategies</a:t>
            </a:r>
          </a:p>
          <a:p>
            <a:pPr eaLnBrk="1" hangingPunct="1">
              <a:spcBef>
                <a:spcPct val="0"/>
              </a:spcBef>
              <a:buFontTx/>
              <a:buNone/>
            </a:pPr>
            <a:r>
              <a:rPr lang="en-GB" altLang="en-US" sz="1400" b="1">
                <a:solidFill>
                  <a:srgbClr val="FF3300"/>
                </a:solidFill>
              </a:rPr>
              <a:t>e.g. cost minimisation</a:t>
            </a:r>
          </a:p>
        </p:txBody>
      </p:sp>
      <p:sp>
        <p:nvSpPr>
          <p:cNvPr id="18450" name="Rectangle 9"/>
          <p:cNvSpPr>
            <a:spLocks noChangeArrowheads="1"/>
          </p:cNvSpPr>
          <p:nvPr/>
        </p:nvSpPr>
        <p:spPr bwMode="auto">
          <a:xfrm>
            <a:off x="2857500" y="4286250"/>
            <a:ext cx="1090613" cy="954088"/>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1400" b="1">
                <a:solidFill>
                  <a:srgbClr val="3333CC"/>
                </a:solidFill>
              </a:rPr>
              <a:t>Marketing strategies e.g. new markets</a:t>
            </a:r>
          </a:p>
        </p:txBody>
      </p:sp>
      <p:sp>
        <p:nvSpPr>
          <p:cNvPr id="18451" name="Rectangle 7"/>
          <p:cNvSpPr>
            <a:spLocks noChangeArrowheads="1"/>
          </p:cNvSpPr>
          <p:nvPr/>
        </p:nvSpPr>
        <p:spPr bwMode="auto">
          <a:xfrm>
            <a:off x="4643438" y="4357688"/>
            <a:ext cx="1571625" cy="954087"/>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1400" b="1">
                <a:solidFill>
                  <a:srgbClr val="C00000"/>
                </a:solidFill>
              </a:rPr>
              <a:t>Human Resources strategies e.g. </a:t>
            </a:r>
          </a:p>
          <a:p>
            <a:pPr eaLnBrk="1" hangingPunct="1">
              <a:spcBef>
                <a:spcPct val="0"/>
              </a:spcBef>
              <a:buFontTx/>
              <a:buNone/>
            </a:pPr>
            <a:r>
              <a:rPr lang="en-GB" altLang="en-US" sz="1400" b="1">
                <a:solidFill>
                  <a:srgbClr val="C00000"/>
                </a:solidFill>
              </a:rPr>
              <a:t>training </a:t>
            </a:r>
          </a:p>
        </p:txBody>
      </p:sp>
      <p:sp>
        <p:nvSpPr>
          <p:cNvPr id="18452" name="Rectangle 10"/>
          <p:cNvSpPr>
            <a:spLocks noChangeArrowheads="1"/>
          </p:cNvSpPr>
          <p:nvPr/>
        </p:nvSpPr>
        <p:spPr bwMode="auto">
          <a:xfrm>
            <a:off x="6929438" y="4357688"/>
            <a:ext cx="1177925" cy="738187"/>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1400" b="1">
                <a:solidFill>
                  <a:srgbClr val="7030A0"/>
                </a:solidFill>
              </a:rPr>
              <a:t>Operations </a:t>
            </a:r>
          </a:p>
          <a:p>
            <a:pPr eaLnBrk="1" hangingPunct="1">
              <a:spcBef>
                <a:spcPct val="0"/>
              </a:spcBef>
              <a:buFontTx/>
              <a:buNone/>
            </a:pPr>
            <a:r>
              <a:rPr lang="en-GB" altLang="en-US" sz="1400" b="1">
                <a:solidFill>
                  <a:srgbClr val="7030A0"/>
                </a:solidFill>
              </a:rPr>
              <a:t>strategies </a:t>
            </a:r>
          </a:p>
          <a:p>
            <a:pPr eaLnBrk="1" hangingPunct="1">
              <a:spcBef>
                <a:spcPct val="0"/>
              </a:spcBef>
              <a:buFontTx/>
              <a:buNone/>
            </a:pPr>
            <a:r>
              <a:rPr lang="en-GB" altLang="en-US" sz="1400" b="1">
                <a:solidFill>
                  <a:srgbClr val="7030A0"/>
                </a:solidFill>
              </a:rPr>
              <a:t>e.g. R &amp; D</a:t>
            </a:r>
          </a:p>
        </p:txBody>
      </p:sp>
      <p:cxnSp>
        <p:nvCxnSpPr>
          <p:cNvPr id="25" name="Straight Arrow Connector 24"/>
          <p:cNvCxnSpPr/>
          <p:nvPr/>
        </p:nvCxnSpPr>
        <p:spPr>
          <a:xfrm>
            <a:off x="2000250" y="4572000"/>
            <a:ext cx="785813" cy="1588"/>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000500" y="4643438"/>
            <a:ext cx="642938" cy="1587"/>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286500" y="4572000"/>
            <a:ext cx="642938" cy="1588"/>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8438" idx="2"/>
          </p:cNvCxnSpPr>
          <p:nvPr/>
        </p:nvCxnSpPr>
        <p:spPr>
          <a:xfrm rot="5400000">
            <a:off x="884238" y="3786187"/>
            <a:ext cx="534988" cy="17463"/>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7035006" y="3894932"/>
            <a:ext cx="796925" cy="7938"/>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6200000" flipH="1">
            <a:off x="3107531" y="3964782"/>
            <a:ext cx="642937"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8437" idx="2"/>
          </p:cNvCxnSpPr>
          <p:nvPr/>
        </p:nvCxnSpPr>
        <p:spPr>
          <a:xfrm rot="16200000" flipH="1">
            <a:off x="4979194" y="4013994"/>
            <a:ext cx="579437" cy="34925"/>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5786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1"/>
          <p:cNvSpPr>
            <a:spLocks noGrp="1"/>
          </p:cNvSpPr>
          <p:nvPr>
            <p:ph idx="1"/>
          </p:nvPr>
        </p:nvSpPr>
        <p:spPr>
          <a:xfrm>
            <a:off x="405295" y="1124744"/>
            <a:ext cx="8229600" cy="4525963"/>
          </a:xfrm>
        </p:spPr>
        <p:txBody>
          <a:bodyPr/>
          <a:lstStyle/>
          <a:p>
            <a:pPr marL="0" indent="0" algn="ctr">
              <a:buFontTx/>
              <a:buNone/>
              <a:defRPr/>
            </a:pPr>
            <a:r>
              <a:rPr lang="en-GB" altLang="en-US" b="1" dirty="0"/>
              <a:t>SWOT analysis </a:t>
            </a:r>
            <a:r>
              <a:rPr lang="en-GB" altLang="en-US" dirty="0"/>
              <a:t>is a method of analysing the current situation examining internal strength and weaknesses of the businesses and the opportunities and threats of the external environment.</a:t>
            </a:r>
          </a:p>
        </p:txBody>
      </p:sp>
      <p:sp>
        <p:nvSpPr>
          <p:cNvPr id="2051" name="Title 2"/>
          <p:cNvSpPr>
            <a:spLocks noGrp="1"/>
          </p:cNvSpPr>
          <p:nvPr>
            <p:ph type="title"/>
          </p:nvPr>
        </p:nvSpPr>
        <p:spPr>
          <a:xfrm>
            <a:off x="395288" y="260350"/>
            <a:ext cx="8229600" cy="1143000"/>
          </a:xfrm>
        </p:spPr>
        <p:txBody>
          <a:bodyPr/>
          <a:lstStyle/>
          <a:p>
            <a:r>
              <a:rPr lang="en-GB" altLang="en-US" sz="2400" b="1" dirty="0">
                <a:solidFill>
                  <a:schemeClr val="bg1"/>
                </a:solidFill>
              </a:rPr>
              <a:t>The value of SWOT analysis</a:t>
            </a:r>
          </a:p>
        </p:txBody>
      </p:sp>
      <p:pic>
        <p:nvPicPr>
          <p:cNvPr id="6" name="Picture 2" descr="http://mediafiles.pragmaticmarketing.com/publications/topics/09/SWOT_en.svg.png"/>
          <p:cNvPicPr>
            <a:picLocks noChangeAspect="1" noChangeArrowheads="1"/>
          </p:cNvPicPr>
          <p:nvPr/>
        </p:nvPicPr>
        <p:blipFill>
          <a:blip r:embed="rId2" cstate="print"/>
          <a:srcRect l="18900" t="29400" r="7864" b="5501"/>
          <a:stretch>
            <a:fillRect/>
          </a:stretch>
        </p:blipFill>
        <p:spPr bwMode="auto">
          <a:xfrm>
            <a:off x="3285952" y="3861048"/>
            <a:ext cx="2448272" cy="2448272"/>
          </a:xfrm>
          <a:prstGeom prst="rect">
            <a:avLst/>
          </a:prstGeom>
          <a:noFill/>
        </p:spPr>
      </p:pic>
    </p:spTree>
    <p:extLst>
      <p:ext uri="{BB962C8B-B14F-4D97-AF65-F5344CB8AC3E}">
        <p14:creationId xmlns:p14="http://schemas.microsoft.com/office/powerpoint/2010/main" val="3296675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11560" y="188640"/>
            <a:ext cx="7772400" cy="1143000"/>
          </a:xfrm>
        </p:spPr>
        <p:txBody>
          <a:bodyPr/>
          <a:lstStyle/>
          <a:p>
            <a:r>
              <a:rPr lang="en-GB" altLang="en-US" b="1" dirty="0">
                <a:solidFill>
                  <a:schemeClr val="bg1"/>
                </a:solidFill>
              </a:rPr>
              <a:t>SWOT analysis</a:t>
            </a:r>
          </a:p>
        </p:txBody>
      </p:sp>
      <p:graphicFrame>
        <p:nvGraphicFramePr>
          <p:cNvPr id="26639" name="Group 15"/>
          <p:cNvGraphicFramePr>
            <a:graphicFrameLocks noGrp="1"/>
          </p:cNvGraphicFramePr>
          <p:nvPr>
            <p:ph idx="1"/>
            <p:extLst>
              <p:ext uri="{D42A27DB-BD31-4B8C-83A1-F6EECF244321}">
                <p14:modId xmlns:p14="http://schemas.microsoft.com/office/powerpoint/2010/main" val="3301481700"/>
              </p:ext>
            </p:extLst>
          </p:nvPr>
        </p:nvGraphicFramePr>
        <p:xfrm>
          <a:off x="1043608" y="1628800"/>
          <a:ext cx="7772400" cy="4706112"/>
        </p:xfrm>
        <a:graphic>
          <a:graphicData uri="http://schemas.openxmlformats.org/drawingml/2006/table">
            <a:tbl>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1963680">
                <a:tc>
                  <a:txBody>
                    <a:bodyPr/>
                    <a:lstStyle>
                      <a:lvl1pPr>
                        <a:spcBef>
                          <a:spcPct val="20000"/>
                        </a:spcBef>
                        <a:buClr>
                          <a:schemeClr val="hlink"/>
                        </a:buClr>
                        <a:buSzPct val="11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tx1"/>
                        </a:buClr>
                        <a:buSzPct val="60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hlink"/>
                        </a:buClr>
                        <a:buSzPct val="95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hlink"/>
                        </a:buClr>
                        <a:buSzPct val="6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tabLst/>
                      </a:pPr>
                      <a:r>
                        <a:rPr kumimoji="0" lang="en-GB" altLang="en-US" sz="2800" b="1" i="0" u="none" strike="noStrike" cap="none" normalizeH="0" baseline="0" dirty="0">
                          <a:ln>
                            <a:noFill/>
                          </a:ln>
                          <a:solidFill>
                            <a:schemeClr val="tx1"/>
                          </a:solidFill>
                          <a:effectLst/>
                          <a:latin typeface="Tahoma" panose="020B0604030504040204" pitchFamily="34" charset="0"/>
                        </a:rPr>
                        <a:t>Strengths</a:t>
                      </a:r>
                    </a:p>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tabLst/>
                      </a:pPr>
                      <a:r>
                        <a:rPr kumimoji="0" lang="en-GB" altLang="en-US" sz="2800" b="0" i="0" u="none" strike="noStrike" cap="none" normalizeH="0" baseline="0" dirty="0">
                          <a:ln>
                            <a:noFill/>
                          </a:ln>
                          <a:solidFill>
                            <a:schemeClr val="tx1"/>
                          </a:solidFill>
                          <a:effectLst/>
                          <a:latin typeface="Tahoma" panose="020B0604030504040204" pitchFamily="34" charset="0"/>
                        </a:rPr>
                        <a:t>e.g. strong brand name, highly motivated employees</a:t>
                      </a:r>
                    </a:p>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tabLst/>
                      </a:pPr>
                      <a:r>
                        <a:rPr kumimoji="0" lang="en-GB" altLang="en-US" sz="2800" b="0" i="0" u="none" strike="noStrike" cap="none" normalizeH="0" baseline="0" dirty="0">
                          <a:ln>
                            <a:noFill/>
                          </a:ln>
                          <a:solidFill>
                            <a:schemeClr val="tx1"/>
                          </a:solidFill>
                          <a:effectLst/>
                          <a:latin typeface="Tahoma" panose="020B0604030504040204" pitchFamily="34" charset="0"/>
                        </a:rPr>
                        <a:t>Cutting edge R&amp;D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tx1"/>
                        </a:buClr>
                        <a:buSzPct val="60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hlink"/>
                        </a:buClr>
                        <a:buSzPct val="95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hlink"/>
                        </a:buClr>
                        <a:buSzPct val="6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tabLst/>
                      </a:pPr>
                      <a:r>
                        <a:rPr kumimoji="0" lang="en-GB" altLang="en-US" sz="2800" b="1" i="0" u="none" strike="noStrike" cap="none" normalizeH="0" baseline="0" dirty="0">
                          <a:ln>
                            <a:noFill/>
                          </a:ln>
                          <a:solidFill>
                            <a:schemeClr val="tx1"/>
                          </a:solidFill>
                          <a:effectLst/>
                          <a:latin typeface="Tahoma" panose="020B0604030504040204" pitchFamily="34" charset="0"/>
                        </a:rPr>
                        <a:t>Weaknesses</a:t>
                      </a:r>
                    </a:p>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tabLst/>
                      </a:pPr>
                      <a:r>
                        <a:rPr kumimoji="0" lang="en-GB" altLang="en-US" sz="2800" b="0" i="0" u="none" strike="noStrike" cap="none" normalizeH="0" baseline="0" dirty="0">
                          <a:ln>
                            <a:noFill/>
                          </a:ln>
                          <a:solidFill>
                            <a:schemeClr val="tx1"/>
                          </a:solidFill>
                          <a:effectLst/>
                          <a:latin typeface="Tahoma" panose="020B0604030504040204" pitchFamily="34" charset="0"/>
                        </a:rPr>
                        <a:t>e.g. financial constraints, bad publicity, a reputation for low quality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57400">
                <a:tc>
                  <a:txBody>
                    <a:bodyPr/>
                    <a:lstStyle>
                      <a:lvl1pPr>
                        <a:spcBef>
                          <a:spcPct val="20000"/>
                        </a:spcBef>
                        <a:buClr>
                          <a:schemeClr val="hlink"/>
                        </a:buClr>
                        <a:buSzPct val="11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tx1"/>
                        </a:buClr>
                        <a:buSzPct val="60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hlink"/>
                        </a:buClr>
                        <a:buSzPct val="95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hlink"/>
                        </a:buClr>
                        <a:buSzPct val="6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tabLst/>
                      </a:pPr>
                      <a:r>
                        <a:rPr kumimoji="0" lang="en-GB" altLang="en-US" sz="2800" b="1" i="0" u="none" strike="noStrike" cap="none" normalizeH="0" baseline="0" dirty="0">
                          <a:ln>
                            <a:noFill/>
                          </a:ln>
                          <a:solidFill>
                            <a:schemeClr val="tx1"/>
                          </a:solidFill>
                          <a:effectLst/>
                          <a:latin typeface="Tahoma" panose="020B0604030504040204" pitchFamily="34" charset="0"/>
                        </a:rPr>
                        <a:t>Opportunities</a:t>
                      </a:r>
                    </a:p>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tabLst/>
                      </a:pPr>
                      <a:r>
                        <a:rPr kumimoji="0" lang="en-GB" altLang="en-US" sz="2800" b="0" i="0" u="none" strike="noStrike" cap="none" normalizeH="0" baseline="0" dirty="0">
                          <a:ln>
                            <a:noFill/>
                          </a:ln>
                          <a:solidFill>
                            <a:schemeClr val="tx1"/>
                          </a:solidFill>
                          <a:effectLst/>
                          <a:latin typeface="Tahoma" panose="020B0604030504040204" pitchFamily="34" charset="0"/>
                        </a:rPr>
                        <a:t>e.g. market segment is growing, a competitor has closed down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tx1"/>
                        </a:buClr>
                        <a:buSzPct val="60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hlink"/>
                        </a:buClr>
                        <a:buSzPct val="95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hlink"/>
                        </a:buClr>
                        <a:buSzPct val="6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tabLst/>
                      </a:pPr>
                      <a:r>
                        <a:rPr kumimoji="0" lang="en-GB" altLang="en-US" sz="2800" b="1" i="0" u="none" strike="noStrike" cap="none" normalizeH="0" baseline="0" dirty="0">
                          <a:ln>
                            <a:noFill/>
                          </a:ln>
                          <a:solidFill>
                            <a:schemeClr val="tx1"/>
                          </a:solidFill>
                          <a:effectLst/>
                          <a:latin typeface="Tahoma" panose="020B0604030504040204" pitchFamily="34" charset="0"/>
                        </a:rPr>
                        <a:t>Threats</a:t>
                      </a:r>
                    </a:p>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tabLst/>
                      </a:pPr>
                      <a:r>
                        <a:rPr kumimoji="0" lang="en-GB" altLang="en-US" sz="2800" b="0" i="0" u="none" strike="noStrike" cap="none" normalizeH="0" baseline="0" dirty="0">
                          <a:ln>
                            <a:noFill/>
                          </a:ln>
                          <a:solidFill>
                            <a:schemeClr val="tx1"/>
                          </a:solidFill>
                          <a:effectLst/>
                          <a:latin typeface="Tahoma" panose="020B0604030504040204" pitchFamily="34" charset="0"/>
                        </a:rPr>
                        <a:t>e.g. changes in legislation, competitor actions, economic conditions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 name="TextBox 2"/>
          <p:cNvSpPr txBox="1"/>
          <p:nvPr/>
        </p:nvSpPr>
        <p:spPr>
          <a:xfrm rot="16200000">
            <a:off x="-509" y="2632266"/>
            <a:ext cx="1224136" cy="369332"/>
          </a:xfrm>
          <a:prstGeom prst="rect">
            <a:avLst/>
          </a:prstGeom>
          <a:noFill/>
        </p:spPr>
        <p:txBody>
          <a:bodyPr wrap="square" rtlCol="0">
            <a:spAutoFit/>
          </a:bodyPr>
          <a:lstStyle/>
          <a:p>
            <a:r>
              <a:rPr lang="en-GB" b="1" dirty="0"/>
              <a:t>INTERNAL</a:t>
            </a:r>
          </a:p>
        </p:txBody>
      </p:sp>
      <p:sp>
        <p:nvSpPr>
          <p:cNvPr id="6" name="TextBox 5"/>
          <p:cNvSpPr txBox="1"/>
          <p:nvPr/>
        </p:nvSpPr>
        <p:spPr>
          <a:xfrm rot="16200000">
            <a:off x="-509" y="4864514"/>
            <a:ext cx="1224136" cy="369332"/>
          </a:xfrm>
          <a:prstGeom prst="rect">
            <a:avLst/>
          </a:prstGeom>
          <a:noFill/>
        </p:spPr>
        <p:txBody>
          <a:bodyPr wrap="square" rtlCol="0">
            <a:spAutoFit/>
          </a:bodyPr>
          <a:lstStyle/>
          <a:p>
            <a:r>
              <a:rPr lang="en-GB" b="1" dirty="0"/>
              <a:t>EXTERNAL</a:t>
            </a:r>
          </a:p>
        </p:txBody>
      </p:sp>
      <p:sp>
        <p:nvSpPr>
          <p:cNvPr id="7" name="TextBox 6"/>
          <p:cNvSpPr txBox="1"/>
          <p:nvPr/>
        </p:nvSpPr>
        <p:spPr>
          <a:xfrm>
            <a:off x="2339752" y="1146974"/>
            <a:ext cx="1224136" cy="369332"/>
          </a:xfrm>
          <a:prstGeom prst="rect">
            <a:avLst/>
          </a:prstGeom>
          <a:noFill/>
        </p:spPr>
        <p:txBody>
          <a:bodyPr wrap="square" rtlCol="0">
            <a:spAutoFit/>
          </a:bodyPr>
          <a:lstStyle/>
          <a:p>
            <a:r>
              <a:rPr lang="en-GB" b="1" dirty="0"/>
              <a:t>POSITIVE</a:t>
            </a:r>
          </a:p>
        </p:txBody>
      </p:sp>
      <p:sp>
        <p:nvSpPr>
          <p:cNvPr id="8" name="TextBox 7"/>
          <p:cNvSpPr txBox="1"/>
          <p:nvPr/>
        </p:nvSpPr>
        <p:spPr>
          <a:xfrm>
            <a:off x="6156176" y="1143300"/>
            <a:ext cx="1224136" cy="369332"/>
          </a:xfrm>
          <a:prstGeom prst="rect">
            <a:avLst/>
          </a:prstGeom>
          <a:noFill/>
        </p:spPr>
        <p:txBody>
          <a:bodyPr wrap="square" rtlCol="0">
            <a:spAutoFit/>
          </a:bodyPr>
          <a:lstStyle/>
          <a:p>
            <a:r>
              <a:rPr lang="en-GB" b="1" dirty="0"/>
              <a:t>NEGATIVE</a:t>
            </a:r>
          </a:p>
        </p:txBody>
      </p:sp>
    </p:spTree>
    <p:extLst>
      <p:ext uri="{BB962C8B-B14F-4D97-AF65-F5344CB8AC3E}">
        <p14:creationId xmlns:p14="http://schemas.microsoft.com/office/powerpoint/2010/main" val="1661488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79BCB-BF93-06D4-95BE-0C34CBDCB417}"/>
              </a:ext>
            </a:extLst>
          </p:cNvPr>
          <p:cNvSpPr>
            <a:spLocks noGrp="1"/>
          </p:cNvSpPr>
          <p:nvPr>
            <p:ph type="title"/>
          </p:nvPr>
        </p:nvSpPr>
        <p:spPr/>
        <p:txBody>
          <a:bodyPr lIns="91440" tIns="45720" rIns="91440" bIns="45720" anchor="t"/>
          <a:lstStyle/>
          <a:p>
            <a:r>
              <a:rPr lang="en-GB">
                <a:cs typeface="Calibri"/>
              </a:rPr>
              <a:t>Folders</a:t>
            </a:r>
            <a:br>
              <a:rPr lang="en-GB">
                <a:cs typeface="Calibri"/>
              </a:rPr>
            </a:br>
            <a:endParaRPr lang="en-GB"/>
          </a:p>
        </p:txBody>
      </p:sp>
      <p:sp>
        <p:nvSpPr>
          <p:cNvPr id="3" name="Content Placeholder 2">
            <a:extLst>
              <a:ext uri="{FF2B5EF4-FFF2-40B4-BE49-F238E27FC236}">
                <a16:creationId xmlns:a16="http://schemas.microsoft.com/office/drawing/2014/main" id="{CAEC737C-A7C5-BDBB-DA83-23DFE42D48EA}"/>
              </a:ext>
            </a:extLst>
          </p:cNvPr>
          <p:cNvSpPr>
            <a:spLocks noGrp="1"/>
          </p:cNvSpPr>
          <p:nvPr>
            <p:ph idx="1"/>
          </p:nvPr>
        </p:nvSpPr>
        <p:spPr>
          <a:xfrm>
            <a:off x="457200" y="880533"/>
            <a:ext cx="8229600" cy="4525963"/>
          </a:xfrm>
        </p:spPr>
        <p:txBody>
          <a:bodyPr lIns="91440" tIns="45720" rIns="91440" bIns="45720" anchor="t"/>
          <a:lstStyle/>
          <a:p>
            <a:pPr marL="0" indent="0">
              <a:buNone/>
            </a:pPr>
            <a:r>
              <a:rPr lang="en-GB" dirty="0">
                <a:cs typeface="Calibri"/>
              </a:rPr>
              <a:t>Name on it </a:t>
            </a:r>
            <a:endParaRPr lang="en-US">
              <a:cs typeface="Calibri"/>
            </a:endParaRPr>
          </a:p>
          <a:p>
            <a:r>
              <a:rPr lang="en-GB" dirty="0">
                <a:cs typeface="Calibri"/>
              </a:rPr>
              <a:t>Target setting sheet</a:t>
            </a:r>
          </a:p>
          <a:p>
            <a:pPr marL="0" indent="0">
              <a:buNone/>
            </a:pPr>
            <a:r>
              <a:rPr lang="en-GB" dirty="0">
                <a:cs typeface="Calibri"/>
              </a:rPr>
              <a:t>Dividers</a:t>
            </a:r>
          </a:p>
          <a:p>
            <a:pPr marL="514350" indent="-514350">
              <a:buAutoNum type="arabicPeriod"/>
            </a:pPr>
            <a:r>
              <a:rPr lang="en-GB" u="sng" dirty="0">
                <a:cs typeface="Calibri"/>
              </a:rPr>
              <a:t>Course docs</a:t>
            </a:r>
            <a:r>
              <a:rPr lang="en-GB" dirty="0">
                <a:cs typeface="Calibri"/>
              </a:rPr>
              <a:t> (</a:t>
            </a:r>
            <a:r>
              <a:rPr lang="en-GB" dirty="0" err="1">
                <a:cs typeface="Calibri"/>
              </a:rPr>
              <a:t>PoS</a:t>
            </a:r>
            <a:r>
              <a:rPr lang="en-GB" dirty="0">
                <a:cs typeface="Calibri"/>
              </a:rPr>
              <a:t>, PDP, FBV)</a:t>
            </a:r>
          </a:p>
          <a:p>
            <a:pPr marL="514350" indent="-514350">
              <a:buAutoNum type="arabicPeriod"/>
            </a:pPr>
            <a:r>
              <a:rPr lang="en-GB" u="sng" dirty="0">
                <a:cs typeface="Calibri"/>
              </a:rPr>
              <a:t>Academic Literacy</a:t>
            </a:r>
            <a:r>
              <a:rPr lang="en-GB" dirty="0">
                <a:cs typeface="Calibri"/>
              </a:rPr>
              <a:t> (Literacy plan, reading logs, glossary, word of month work)</a:t>
            </a:r>
          </a:p>
          <a:p>
            <a:pPr marL="514350" indent="-514350">
              <a:buAutoNum type="arabicPeriod"/>
            </a:pPr>
            <a:r>
              <a:rPr lang="en-GB" u="sng" dirty="0">
                <a:cs typeface="Calibri"/>
              </a:rPr>
              <a:t>Current work</a:t>
            </a:r>
          </a:p>
          <a:p>
            <a:pPr marL="514350" indent="-514350">
              <a:buAutoNum type="arabicPeriod"/>
            </a:pPr>
            <a:r>
              <a:rPr lang="en-GB" u="sng" dirty="0">
                <a:cs typeface="Calibri"/>
              </a:rPr>
              <a:t>Assessments</a:t>
            </a:r>
          </a:p>
          <a:p>
            <a:pPr marL="514350" indent="-514350">
              <a:buAutoNum type="arabicPeriod"/>
            </a:pPr>
            <a:r>
              <a:rPr lang="en-GB" u="sng" dirty="0">
                <a:cs typeface="Calibri"/>
              </a:rPr>
              <a:t>Revision</a:t>
            </a:r>
          </a:p>
        </p:txBody>
      </p:sp>
    </p:spTree>
    <p:extLst>
      <p:ext uri="{BB962C8B-B14F-4D97-AF65-F5344CB8AC3E}">
        <p14:creationId xmlns:p14="http://schemas.microsoft.com/office/powerpoint/2010/main" val="3106197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11560" y="-1173"/>
            <a:ext cx="8210550" cy="1143000"/>
          </a:xfrm>
        </p:spPr>
        <p:txBody>
          <a:bodyPr/>
          <a:lstStyle/>
          <a:p>
            <a:r>
              <a:rPr lang="en-GB" altLang="en-US" sz="2800" b="1" dirty="0">
                <a:solidFill>
                  <a:schemeClr val="bg1"/>
                </a:solidFill>
              </a:rPr>
              <a:t>Categorise the following for a new independent Italian restaurant</a:t>
            </a:r>
          </a:p>
        </p:txBody>
      </p:sp>
      <p:sp>
        <p:nvSpPr>
          <p:cNvPr id="28675" name="Rectangle 3" descr="Rectangle: Click to edit Master text styles&#10;Second level&#10;Third level&#10;Fourth level&#10;Fifth level"/>
          <p:cNvSpPr>
            <a:spLocks noGrp="1" noChangeArrowheads="1"/>
          </p:cNvSpPr>
          <p:nvPr>
            <p:ph type="body" idx="1"/>
          </p:nvPr>
        </p:nvSpPr>
        <p:spPr>
          <a:xfrm>
            <a:off x="359941" y="1117125"/>
            <a:ext cx="8713788" cy="4967287"/>
          </a:xfrm>
        </p:spPr>
        <p:txBody>
          <a:bodyPr/>
          <a:lstStyle/>
          <a:p>
            <a:pPr>
              <a:lnSpc>
                <a:spcPct val="80000"/>
              </a:lnSpc>
            </a:pPr>
            <a:r>
              <a:rPr lang="en-GB" altLang="en-US" sz="2400" dirty="0"/>
              <a:t>A lots of competition locally from national chains and other independents</a:t>
            </a:r>
          </a:p>
          <a:p>
            <a:pPr>
              <a:lnSpc>
                <a:spcPct val="80000"/>
              </a:lnSpc>
            </a:pPr>
            <a:r>
              <a:rPr lang="en-GB" altLang="en-US" sz="2400" dirty="0"/>
              <a:t>Located just off a main road with little passing traffic</a:t>
            </a:r>
          </a:p>
          <a:p>
            <a:pPr>
              <a:lnSpc>
                <a:spcPct val="80000"/>
              </a:lnSpc>
            </a:pPr>
            <a:r>
              <a:rPr lang="en-GB" altLang="en-US" sz="2400" dirty="0"/>
              <a:t>Makes high quality pizzas from a huge, blazing wood-fired oven</a:t>
            </a:r>
          </a:p>
          <a:p>
            <a:pPr>
              <a:lnSpc>
                <a:spcPct val="80000"/>
              </a:lnSpc>
            </a:pPr>
            <a:r>
              <a:rPr lang="en-GB" altLang="en-US" sz="2400" dirty="0"/>
              <a:t>Struggles to retain staff</a:t>
            </a:r>
          </a:p>
          <a:p>
            <a:pPr>
              <a:lnSpc>
                <a:spcPct val="80000"/>
              </a:lnSpc>
            </a:pPr>
            <a:r>
              <a:rPr lang="en-GB" altLang="en-US" sz="2400" dirty="0"/>
              <a:t>Has a distinctive brand name and logo</a:t>
            </a:r>
          </a:p>
          <a:p>
            <a:pPr>
              <a:lnSpc>
                <a:spcPct val="80000"/>
              </a:lnSpc>
            </a:pPr>
            <a:r>
              <a:rPr lang="en-GB" altLang="en-US" sz="2400" dirty="0"/>
              <a:t>Prices are quite high, so takings may suffer in a recession</a:t>
            </a:r>
          </a:p>
          <a:p>
            <a:pPr>
              <a:lnSpc>
                <a:spcPct val="80000"/>
              </a:lnSpc>
            </a:pPr>
            <a:r>
              <a:rPr lang="en-GB" altLang="en-US" sz="2400" dirty="0"/>
              <a:t>Aims to open 5 other outlets over the next 12 months, in better locations</a:t>
            </a:r>
          </a:p>
          <a:p>
            <a:pPr>
              <a:lnSpc>
                <a:spcPct val="80000"/>
              </a:lnSpc>
            </a:pPr>
            <a:r>
              <a:rPr lang="en-GB" altLang="en-US" sz="2400" dirty="0"/>
              <a:t>Takings on Thurs to Sun evenings are good but trade at lunchtimes has not yet been developed</a:t>
            </a:r>
          </a:p>
          <a:p>
            <a:pPr>
              <a:lnSpc>
                <a:spcPct val="80000"/>
              </a:lnSpc>
            </a:pPr>
            <a:r>
              <a:rPr lang="en-GB" altLang="en-US" sz="2400" dirty="0"/>
              <a:t>Menu is targeted at adults, with little for their children, yet the local residents are mainly families</a:t>
            </a:r>
          </a:p>
          <a:p>
            <a:pPr>
              <a:lnSpc>
                <a:spcPct val="80000"/>
              </a:lnSpc>
            </a:pPr>
            <a:r>
              <a:rPr lang="en-GB" altLang="en-US" sz="2400" dirty="0"/>
              <a:t>Home delivery accounts for 35% of takings, was originally budgeted at 60%</a:t>
            </a:r>
          </a:p>
        </p:txBody>
      </p:sp>
    </p:spTree>
    <p:extLst>
      <p:ext uri="{BB962C8B-B14F-4D97-AF65-F5344CB8AC3E}">
        <p14:creationId xmlns:p14="http://schemas.microsoft.com/office/powerpoint/2010/main" val="2091940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1"/>
          <p:cNvSpPr>
            <a:spLocks noGrp="1"/>
          </p:cNvSpPr>
          <p:nvPr>
            <p:ph idx="1"/>
          </p:nvPr>
        </p:nvSpPr>
        <p:spPr>
          <a:xfrm>
            <a:off x="414175" y="1196752"/>
            <a:ext cx="8229600" cy="4525963"/>
          </a:xfrm>
        </p:spPr>
        <p:txBody>
          <a:bodyPr/>
          <a:lstStyle/>
          <a:p>
            <a:pPr marL="0" indent="0" algn="ctr">
              <a:buNone/>
            </a:pPr>
            <a:r>
              <a:rPr lang="en-GB" dirty="0"/>
              <a:t>SWOT analysis is a useful tool when examining a businesses internal and external environment. It can be used to inform decision making and set corporate objectives and strategies. However, there is no point producing a SWOT analysis unless it is actioned! SWOT analysis should be more than a list - it is an analytical technique to support strategic decisions. Strategy should be devised around strengths and opportunities.</a:t>
            </a:r>
          </a:p>
        </p:txBody>
      </p:sp>
      <p:sp>
        <p:nvSpPr>
          <p:cNvPr id="2051" name="Title 2"/>
          <p:cNvSpPr>
            <a:spLocks noGrp="1"/>
          </p:cNvSpPr>
          <p:nvPr>
            <p:ph type="title"/>
          </p:nvPr>
        </p:nvSpPr>
        <p:spPr>
          <a:xfrm>
            <a:off x="395288" y="260350"/>
            <a:ext cx="8229600" cy="1143000"/>
          </a:xfrm>
        </p:spPr>
        <p:txBody>
          <a:bodyPr/>
          <a:lstStyle/>
          <a:p>
            <a:r>
              <a:rPr lang="en-GB" altLang="en-US" sz="2400" b="1" dirty="0">
                <a:solidFill>
                  <a:schemeClr val="bg1"/>
                </a:solidFill>
              </a:rPr>
              <a:t>The value of SWOT analysis</a:t>
            </a:r>
          </a:p>
        </p:txBody>
      </p:sp>
    </p:spTree>
    <p:extLst>
      <p:ext uri="{BB962C8B-B14F-4D97-AF65-F5344CB8AC3E}">
        <p14:creationId xmlns:p14="http://schemas.microsoft.com/office/powerpoint/2010/main" val="1506005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1"/>
          <p:cNvSpPr>
            <a:spLocks noGrp="1"/>
          </p:cNvSpPr>
          <p:nvPr>
            <p:ph idx="1"/>
          </p:nvPr>
        </p:nvSpPr>
        <p:spPr>
          <a:xfrm>
            <a:off x="405295" y="1124744"/>
            <a:ext cx="8229600" cy="4525963"/>
          </a:xfrm>
        </p:spPr>
        <p:txBody>
          <a:bodyPr/>
          <a:lstStyle/>
          <a:p>
            <a:pPr marL="0" indent="0" algn="ctr">
              <a:buFontTx/>
              <a:buNone/>
              <a:defRPr/>
            </a:pPr>
            <a:r>
              <a:rPr lang="en-GB" altLang="en-US" b="1" dirty="0"/>
              <a:t>Read the article on Virgin Galactic then complete a SWOT analysis on this venture. </a:t>
            </a:r>
            <a:endParaRPr lang="en-GB" altLang="en-US" dirty="0"/>
          </a:p>
        </p:txBody>
      </p:sp>
      <p:sp>
        <p:nvSpPr>
          <p:cNvPr id="2051" name="Title 2"/>
          <p:cNvSpPr>
            <a:spLocks noGrp="1"/>
          </p:cNvSpPr>
          <p:nvPr>
            <p:ph type="title"/>
          </p:nvPr>
        </p:nvSpPr>
        <p:spPr>
          <a:xfrm>
            <a:off x="395288" y="260350"/>
            <a:ext cx="8229600" cy="1143000"/>
          </a:xfrm>
        </p:spPr>
        <p:txBody>
          <a:bodyPr/>
          <a:lstStyle/>
          <a:p>
            <a:r>
              <a:rPr lang="en-GB" altLang="en-US" sz="2400" b="1" dirty="0">
                <a:solidFill>
                  <a:schemeClr val="bg1"/>
                </a:solidFill>
              </a:rPr>
              <a:t>SWOT analysis</a:t>
            </a:r>
          </a:p>
        </p:txBody>
      </p:sp>
      <p:pic>
        <p:nvPicPr>
          <p:cNvPr id="2" name="Picture 1">
            <a:hlinkClick r:id="rId2"/>
          </p:cNvPr>
          <p:cNvPicPr>
            <a:picLocks noChangeAspect="1"/>
          </p:cNvPicPr>
          <p:nvPr/>
        </p:nvPicPr>
        <p:blipFill rotWithShape="1">
          <a:blip r:embed="rId3"/>
          <a:srcRect l="16794" t="28193" r="17347" b="34423"/>
          <a:stretch/>
        </p:blipFill>
        <p:spPr>
          <a:xfrm>
            <a:off x="1742828" y="2267744"/>
            <a:ext cx="5534520" cy="1674308"/>
          </a:xfrm>
          <a:prstGeom prst="rect">
            <a:avLst/>
          </a:prstGeom>
        </p:spPr>
      </p:pic>
      <p:pic>
        <p:nvPicPr>
          <p:cNvPr id="5" name="Picture 2" descr="http://mediafiles.pragmaticmarketing.com/publications/topics/09/SWOT_en.svg.png"/>
          <p:cNvPicPr>
            <a:picLocks noChangeAspect="1" noChangeArrowheads="1"/>
          </p:cNvPicPr>
          <p:nvPr/>
        </p:nvPicPr>
        <p:blipFill>
          <a:blip r:embed="rId4" cstate="print"/>
          <a:srcRect l="18900" t="29400" r="7864" b="5501"/>
          <a:stretch>
            <a:fillRect/>
          </a:stretch>
        </p:blipFill>
        <p:spPr bwMode="auto">
          <a:xfrm>
            <a:off x="3295959" y="4066829"/>
            <a:ext cx="2448272" cy="2448272"/>
          </a:xfrm>
          <a:prstGeom prst="rect">
            <a:avLst/>
          </a:prstGeom>
          <a:noFill/>
        </p:spPr>
      </p:pic>
    </p:spTree>
    <p:extLst>
      <p:ext uri="{BB962C8B-B14F-4D97-AF65-F5344CB8AC3E}">
        <p14:creationId xmlns:p14="http://schemas.microsoft.com/office/powerpoint/2010/main" val="1851089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1"/>
          <p:cNvSpPr>
            <a:spLocks noGrp="1"/>
          </p:cNvSpPr>
          <p:nvPr>
            <p:ph idx="1"/>
          </p:nvPr>
        </p:nvSpPr>
        <p:spPr>
          <a:xfrm>
            <a:off x="468313" y="1341438"/>
            <a:ext cx="8229600" cy="4525962"/>
          </a:xfrm>
        </p:spPr>
        <p:txBody>
          <a:bodyPr/>
          <a:lstStyle/>
          <a:p>
            <a:endParaRPr lang="en-GB" altLang="en-US" dirty="0"/>
          </a:p>
          <a:p>
            <a:r>
              <a:rPr lang="en-GB" altLang="en-US" dirty="0"/>
              <a:t>To know how businesses mission, corporate objectives and strategies are linked and influenced.</a:t>
            </a:r>
          </a:p>
          <a:p>
            <a:endParaRPr lang="en-GB" altLang="en-US" dirty="0"/>
          </a:p>
          <a:p>
            <a:r>
              <a:rPr lang="en-GB" altLang="en-US" dirty="0"/>
              <a:t>To understand the value of SWOT analysis.</a:t>
            </a:r>
          </a:p>
        </p:txBody>
      </p:sp>
      <p:sp>
        <p:nvSpPr>
          <p:cNvPr id="5123" name="Title 2"/>
          <p:cNvSpPr>
            <a:spLocks noGrp="1"/>
          </p:cNvSpPr>
          <p:nvPr>
            <p:ph type="title"/>
          </p:nvPr>
        </p:nvSpPr>
        <p:spPr/>
        <p:txBody>
          <a:bodyPr/>
          <a:lstStyle/>
          <a:p>
            <a:r>
              <a:rPr lang="en-GB" altLang="en-US" b="1" dirty="0">
                <a:solidFill>
                  <a:schemeClr val="bg1"/>
                </a:solidFill>
              </a:rPr>
              <a:t>Lesson Objectives</a:t>
            </a:r>
          </a:p>
        </p:txBody>
      </p:sp>
    </p:spTree>
    <p:extLst>
      <p:ext uri="{BB962C8B-B14F-4D97-AF65-F5344CB8AC3E}">
        <p14:creationId xmlns:p14="http://schemas.microsoft.com/office/powerpoint/2010/main" val="471344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1"/>
          <p:cNvSpPr>
            <a:spLocks noGrp="1"/>
          </p:cNvSpPr>
          <p:nvPr>
            <p:ph idx="1"/>
          </p:nvPr>
        </p:nvSpPr>
        <p:spPr>
          <a:xfrm>
            <a:off x="468313" y="1341438"/>
            <a:ext cx="8229600" cy="4525962"/>
          </a:xfrm>
        </p:spPr>
        <p:txBody>
          <a:bodyPr/>
          <a:lstStyle/>
          <a:p>
            <a:r>
              <a:rPr lang="en-GB" altLang="en-US" sz="3600" dirty="0"/>
              <a:t>You </a:t>
            </a:r>
            <a:r>
              <a:rPr lang="en-GB" altLang="en-US" sz="3600" b="1" u="sng" dirty="0"/>
              <a:t>must</a:t>
            </a:r>
            <a:r>
              <a:rPr lang="en-GB" altLang="en-US" sz="3600" dirty="0"/>
              <a:t> be able to explain the link between mission, objectives and strategies. </a:t>
            </a:r>
          </a:p>
          <a:p>
            <a:r>
              <a:rPr lang="en-GB" altLang="en-US" sz="3600" dirty="0"/>
              <a:t>You </a:t>
            </a:r>
            <a:r>
              <a:rPr lang="en-GB" altLang="en-US" sz="3600" b="1" u="sng" dirty="0"/>
              <a:t>should</a:t>
            </a:r>
            <a:r>
              <a:rPr lang="en-GB" altLang="en-US" sz="3600" dirty="0"/>
              <a:t> be able to explain the influences on mission, objectives and strategies including SWOT.</a:t>
            </a:r>
          </a:p>
          <a:p>
            <a:r>
              <a:rPr lang="en-GB" altLang="en-US" sz="3600" dirty="0"/>
              <a:t>You </a:t>
            </a:r>
            <a:r>
              <a:rPr lang="en-GB" altLang="en-US" sz="3600" b="1" u="sng" dirty="0"/>
              <a:t>could</a:t>
            </a:r>
            <a:r>
              <a:rPr lang="en-GB" altLang="en-US" sz="3600" dirty="0"/>
              <a:t> be able to assess the value of SWOT.     </a:t>
            </a:r>
          </a:p>
          <a:p>
            <a:pPr>
              <a:buFontTx/>
              <a:buNone/>
            </a:pPr>
            <a:endParaRPr lang="en-GB" altLang="en-US" dirty="0"/>
          </a:p>
        </p:txBody>
      </p:sp>
      <p:sp>
        <p:nvSpPr>
          <p:cNvPr id="5123" name="Title 2"/>
          <p:cNvSpPr>
            <a:spLocks noGrp="1"/>
          </p:cNvSpPr>
          <p:nvPr>
            <p:ph type="title"/>
          </p:nvPr>
        </p:nvSpPr>
        <p:spPr>
          <a:xfrm>
            <a:off x="468313" y="198438"/>
            <a:ext cx="8229600" cy="1143000"/>
          </a:xfrm>
        </p:spPr>
        <p:txBody>
          <a:bodyPr/>
          <a:lstStyle/>
          <a:p>
            <a:r>
              <a:rPr lang="en-GB" altLang="en-US" b="1" dirty="0">
                <a:solidFill>
                  <a:schemeClr val="bg1"/>
                </a:solidFill>
              </a:rPr>
              <a:t>By the end of the lesson…</a:t>
            </a:r>
          </a:p>
        </p:txBody>
      </p:sp>
    </p:spTree>
    <p:extLst>
      <p:ext uri="{BB962C8B-B14F-4D97-AF65-F5344CB8AC3E}">
        <p14:creationId xmlns:p14="http://schemas.microsoft.com/office/powerpoint/2010/main" val="1399662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altLang="en-US" sz="4000" b="1" dirty="0">
                <a:solidFill>
                  <a:schemeClr val="bg1"/>
                </a:solidFill>
              </a:rPr>
              <a:t>Plenary</a:t>
            </a:r>
            <a:endParaRPr lang="en-GB" sz="4000" b="1" dirty="0"/>
          </a:p>
        </p:txBody>
      </p:sp>
      <p:pic>
        <p:nvPicPr>
          <p:cNvPr id="3" name="Picture 2">
            <a:hlinkClick r:id="rId2"/>
          </p:cNvPr>
          <p:cNvPicPr>
            <a:picLocks noChangeAspect="1"/>
          </p:cNvPicPr>
          <p:nvPr/>
        </p:nvPicPr>
        <p:blipFill rotWithShape="1">
          <a:blip r:embed="rId3"/>
          <a:srcRect l="80960" t="9900" r="3201" b="85600"/>
          <a:stretch/>
        </p:blipFill>
        <p:spPr>
          <a:xfrm>
            <a:off x="2195736" y="2708920"/>
            <a:ext cx="4752528" cy="1080120"/>
          </a:xfrm>
          <a:prstGeom prst="rect">
            <a:avLst/>
          </a:prstGeom>
        </p:spPr>
      </p:pic>
      <p:sp>
        <p:nvSpPr>
          <p:cNvPr id="2" name="TextBox 1">
            <a:extLst>
              <a:ext uri="{FF2B5EF4-FFF2-40B4-BE49-F238E27FC236}">
                <a16:creationId xmlns:a16="http://schemas.microsoft.com/office/drawing/2014/main" id="{520A65B7-932C-BF0C-13D9-EE818937A593}"/>
              </a:ext>
            </a:extLst>
          </p:cNvPr>
          <p:cNvSpPr txBox="1"/>
          <p:nvPr/>
        </p:nvSpPr>
        <p:spPr>
          <a:xfrm>
            <a:off x="1524000" y="4025153"/>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4"/>
              </a:rPr>
              <a:t>https://create.kahoot.it/details/e94a495e-14e7-4910-a1eb-cfcf3d6a1462</a:t>
            </a:r>
            <a:endParaRPr lang="en-US"/>
          </a:p>
          <a:p>
            <a:endParaRPr lang="en-US" dirty="0">
              <a:ea typeface="Calibri"/>
              <a:cs typeface="Calibri"/>
            </a:endParaRPr>
          </a:p>
        </p:txBody>
      </p:sp>
    </p:spTree>
    <p:extLst>
      <p:ext uri="{BB962C8B-B14F-4D97-AF65-F5344CB8AC3E}">
        <p14:creationId xmlns:p14="http://schemas.microsoft.com/office/powerpoint/2010/main" val="813090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altLang="en-US" sz="4000" b="1" dirty="0">
                <a:solidFill>
                  <a:schemeClr val="bg1"/>
                </a:solidFill>
              </a:rPr>
              <a:t>Starter Activity - </a:t>
            </a:r>
            <a:r>
              <a:rPr lang="en-GB" sz="4000" b="1" dirty="0">
                <a:solidFill>
                  <a:schemeClr val="bg1"/>
                </a:solidFill>
              </a:rPr>
              <a:t>Shell</a:t>
            </a:r>
            <a:r>
              <a:rPr lang="en-GB" sz="4000" b="1" dirty="0"/>
              <a:t> </a:t>
            </a:r>
          </a:p>
        </p:txBody>
      </p:sp>
      <p:sp>
        <p:nvSpPr>
          <p:cNvPr id="23555" name="Rectangle 3"/>
          <p:cNvSpPr>
            <a:spLocks noGrp="1" noChangeArrowheads="1"/>
          </p:cNvSpPr>
          <p:nvPr>
            <p:ph type="body" idx="1"/>
          </p:nvPr>
        </p:nvSpPr>
        <p:spPr>
          <a:xfrm>
            <a:off x="457200" y="1052736"/>
            <a:ext cx="7355160" cy="5073427"/>
          </a:xfrm>
        </p:spPr>
        <p:txBody>
          <a:bodyPr/>
          <a:lstStyle/>
          <a:p>
            <a:pPr marL="0" indent="0" algn="ctr">
              <a:buNone/>
            </a:pPr>
            <a:r>
              <a:rPr lang="en-GB" sz="1600" b="1" dirty="0"/>
              <a:t>How does Shell’s corporate objectives support their mission? Can you identify any links between the mission and objectives?</a:t>
            </a:r>
          </a:p>
          <a:p>
            <a:pPr>
              <a:buNone/>
            </a:pPr>
            <a:endParaRPr lang="en-GB" sz="1200" b="1" dirty="0"/>
          </a:p>
          <a:p>
            <a:pPr>
              <a:buNone/>
            </a:pPr>
            <a:endParaRPr lang="en-GB" sz="1200" b="1" dirty="0"/>
          </a:p>
          <a:p>
            <a:pPr>
              <a:buNone/>
            </a:pPr>
            <a:r>
              <a:rPr lang="en-GB" sz="1400" b="1" dirty="0"/>
              <a:t>Our Mission </a:t>
            </a:r>
          </a:p>
          <a:p>
            <a:pPr>
              <a:buNone/>
            </a:pPr>
            <a:r>
              <a:rPr lang="en-GB" sz="1400" b="1" dirty="0"/>
              <a:t>To continuously deliver shareholder value by:</a:t>
            </a:r>
            <a:endParaRPr lang="en-GB" sz="1400" dirty="0"/>
          </a:p>
          <a:p>
            <a:r>
              <a:rPr lang="en-GB" sz="1400" dirty="0"/>
              <a:t>Manufacturing and supplying oil products and services that satisfy the needs of our customers </a:t>
            </a:r>
          </a:p>
          <a:p>
            <a:r>
              <a:rPr lang="en-GB" sz="1400" dirty="0"/>
              <a:t>Constantly achieving operational excellence </a:t>
            </a:r>
          </a:p>
          <a:p>
            <a:r>
              <a:rPr lang="en-GB" sz="1400" dirty="0"/>
              <a:t>Conducting our business in a safe, environmentally sustainable and economically optimum manner </a:t>
            </a:r>
          </a:p>
          <a:p>
            <a:r>
              <a:rPr lang="en-GB" sz="1400" dirty="0"/>
              <a:t>Employing a diverse, innovative and results-oriented team motivated to deliver excellence </a:t>
            </a:r>
          </a:p>
          <a:p>
            <a:pPr>
              <a:buNone/>
            </a:pPr>
            <a:endParaRPr lang="en-GB" sz="1400" dirty="0"/>
          </a:p>
          <a:p>
            <a:pPr>
              <a:buNone/>
            </a:pPr>
            <a:r>
              <a:rPr lang="en-GB" sz="1400" b="1" dirty="0"/>
              <a:t>Our Objectives </a:t>
            </a:r>
          </a:p>
          <a:p>
            <a:pPr>
              <a:buNone/>
            </a:pPr>
            <a:r>
              <a:rPr lang="en-GB" sz="1400" b="1" dirty="0"/>
              <a:t>We are committed to deliver sustainable excellence in business performance by focusing on the following:</a:t>
            </a:r>
            <a:endParaRPr lang="en-GB" sz="1400" dirty="0"/>
          </a:p>
          <a:p>
            <a:r>
              <a:rPr lang="en-GB" sz="1400" dirty="0"/>
              <a:t>Benefit our shareholders </a:t>
            </a:r>
          </a:p>
          <a:p>
            <a:r>
              <a:rPr lang="en-GB" sz="1400" dirty="0"/>
              <a:t>Realise the potential of our people </a:t>
            </a:r>
          </a:p>
          <a:p>
            <a:r>
              <a:rPr lang="en-GB" sz="1400" dirty="0"/>
              <a:t>Meet our customer requirements </a:t>
            </a:r>
          </a:p>
          <a:p>
            <a:r>
              <a:rPr lang="en-GB" sz="1400" dirty="0"/>
              <a:t>Maximise refinery margins </a:t>
            </a:r>
          </a:p>
          <a:p>
            <a:r>
              <a:rPr lang="en-GB" sz="1400" dirty="0"/>
              <a:t>Deliver structural cost reductions </a:t>
            </a:r>
          </a:p>
          <a:p>
            <a:r>
              <a:rPr lang="en-GB" sz="1400" dirty="0"/>
              <a:t>Sustain a robust management system </a:t>
            </a:r>
          </a:p>
          <a:p>
            <a:r>
              <a:rPr lang="en-GB" sz="1400" dirty="0"/>
              <a:t>Deliver continuous sustainable Health, Safety, Security and Environmental excellence</a:t>
            </a:r>
          </a:p>
          <a:p>
            <a:pPr marL="0" indent="0" algn="ctr">
              <a:lnSpc>
                <a:spcPct val="90000"/>
              </a:lnSpc>
              <a:buFontTx/>
              <a:buNone/>
            </a:pPr>
            <a:endParaRPr lang="en-GB" sz="1200" dirty="0">
              <a:hlinkClick r:id="rId2"/>
            </a:endParaRPr>
          </a:p>
          <a:p>
            <a:pPr marL="0" indent="0" algn="ctr">
              <a:lnSpc>
                <a:spcPct val="90000"/>
              </a:lnSpc>
              <a:buFontTx/>
              <a:buNone/>
            </a:pPr>
            <a:endParaRPr lang="en-GB" sz="1200" dirty="0"/>
          </a:p>
          <a:p>
            <a:pPr marL="0" indent="0" algn="ctr">
              <a:lnSpc>
                <a:spcPct val="90000"/>
              </a:lnSpc>
              <a:buFontTx/>
              <a:buNone/>
            </a:pPr>
            <a:endParaRPr lang="en-GB" sz="1200" dirty="0"/>
          </a:p>
        </p:txBody>
      </p:sp>
      <p:pic>
        <p:nvPicPr>
          <p:cNvPr id="23558" name="Picture 2" descr="Go to www.shell.com"/>
          <p:cNvPicPr>
            <a:picLocks noChangeAspect="1" noChangeArrowheads="1"/>
          </p:cNvPicPr>
          <p:nvPr/>
        </p:nvPicPr>
        <p:blipFill>
          <a:blip r:embed="rId3" cstate="print"/>
          <a:srcRect/>
          <a:stretch>
            <a:fillRect/>
          </a:stretch>
        </p:blipFill>
        <p:spPr bwMode="auto">
          <a:xfrm>
            <a:off x="7632020" y="846138"/>
            <a:ext cx="1482118" cy="1384845"/>
          </a:xfrm>
          <a:prstGeom prst="rect">
            <a:avLst/>
          </a:prstGeom>
          <a:noFill/>
          <a:ln w="9525">
            <a:noFill/>
            <a:miter lim="800000"/>
            <a:headEnd/>
            <a:tailEnd/>
          </a:ln>
        </p:spPr>
      </p:pic>
      <p:pic>
        <p:nvPicPr>
          <p:cNvPr id="5" name="Picture 2" descr="http://relumination.com/wp-content/uploads/2013/01/TripleBottomLine.jpg"/>
          <p:cNvPicPr>
            <a:picLocks noChangeAspect="1" noChangeArrowheads="1"/>
          </p:cNvPicPr>
          <p:nvPr/>
        </p:nvPicPr>
        <p:blipFill rotWithShape="1">
          <a:blip r:embed="rId4" cstate="print"/>
          <a:srcRect l="18123" r="20762"/>
          <a:stretch/>
        </p:blipFill>
        <p:spPr bwMode="auto">
          <a:xfrm>
            <a:off x="7343800" y="4989457"/>
            <a:ext cx="1800200" cy="1866232"/>
          </a:xfrm>
          <a:prstGeom prst="rect">
            <a:avLst/>
          </a:prstGeom>
          <a:noFill/>
        </p:spPr>
      </p:pic>
    </p:spTree>
    <p:extLst>
      <p:ext uri="{BB962C8B-B14F-4D97-AF65-F5344CB8AC3E}">
        <p14:creationId xmlns:p14="http://schemas.microsoft.com/office/powerpoint/2010/main" val="3345503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1"/>
          <p:cNvSpPr>
            <a:spLocks noGrp="1"/>
          </p:cNvSpPr>
          <p:nvPr>
            <p:ph idx="1"/>
          </p:nvPr>
        </p:nvSpPr>
        <p:spPr>
          <a:xfrm>
            <a:off x="468313" y="1341438"/>
            <a:ext cx="8229600" cy="4525962"/>
          </a:xfrm>
        </p:spPr>
        <p:txBody>
          <a:bodyPr/>
          <a:lstStyle/>
          <a:p>
            <a:endParaRPr lang="en-GB" altLang="en-US" dirty="0"/>
          </a:p>
          <a:p>
            <a:r>
              <a:rPr lang="en-GB" altLang="en-US" dirty="0"/>
              <a:t>To review how businesses mission, corporate objectives and strategies are linked and influenced.</a:t>
            </a:r>
          </a:p>
          <a:p>
            <a:endParaRPr lang="en-GB" altLang="en-US" dirty="0"/>
          </a:p>
          <a:p>
            <a:r>
              <a:rPr lang="en-GB" altLang="en-US" dirty="0"/>
              <a:t>To know how to effectively apply SWOT analysis.</a:t>
            </a:r>
          </a:p>
        </p:txBody>
      </p:sp>
      <p:sp>
        <p:nvSpPr>
          <p:cNvPr id="5123" name="Title 2"/>
          <p:cNvSpPr>
            <a:spLocks noGrp="1"/>
          </p:cNvSpPr>
          <p:nvPr>
            <p:ph type="title"/>
          </p:nvPr>
        </p:nvSpPr>
        <p:spPr/>
        <p:txBody>
          <a:bodyPr/>
          <a:lstStyle/>
          <a:p>
            <a:r>
              <a:rPr lang="en-GB" altLang="en-US" b="1" dirty="0">
                <a:solidFill>
                  <a:schemeClr val="bg1"/>
                </a:solidFill>
              </a:rPr>
              <a:t>Lesson Objectives</a:t>
            </a:r>
          </a:p>
        </p:txBody>
      </p:sp>
    </p:spTree>
    <p:extLst>
      <p:ext uri="{BB962C8B-B14F-4D97-AF65-F5344CB8AC3E}">
        <p14:creationId xmlns:p14="http://schemas.microsoft.com/office/powerpoint/2010/main" val="3271647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1"/>
          <p:cNvSpPr>
            <a:spLocks noGrp="1"/>
          </p:cNvSpPr>
          <p:nvPr>
            <p:ph idx="1"/>
          </p:nvPr>
        </p:nvSpPr>
        <p:spPr>
          <a:xfrm>
            <a:off x="468313" y="1341438"/>
            <a:ext cx="8229600" cy="4525962"/>
          </a:xfrm>
        </p:spPr>
        <p:txBody>
          <a:bodyPr/>
          <a:lstStyle/>
          <a:p>
            <a:r>
              <a:rPr lang="en-GB" altLang="en-US" sz="3600" dirty="0"/>
              <a:t>You </a:t>
            </a:r>
            <a:r>
              <a:rPr lang="en-GB" altLang="en-US" sz="3600" b="1" u="sng" dirty="0"/>
              <a:t>must</a:t>
            </a:r>
            <a:r>
              <a:rPr lang="en-GB" altLang="en-US" sz="3600" dirty="0"/>
              <a:t> be able to explain the link between mission, objectives and strategies. </a:t>
            </a:r>
          </a:p>
          <a:p>
            <a:r>
              <a:rPr lang="en-GB" altLang="en-US" sz="3600" dirty="0"/>
              <a:t>You </a:t>
            </a:r>
            <a:r>
              <a:rPr lang="en-GB" altLang="en-US" sz="3600" b="1" u="sng" dirty="0"/>
              <a:t>should</a:t>
            </a:r>
            <a:r>
              <a:rPr lang="en-GB" altLang="en-US" sz="3600" dirty="0"/>
              <a:t> be able to explain the influences on mission, objectives and strategies including SWOT.</a:t>
            </a:r>
          </a:p>
          <a:p>
            <a:r>
              <a:rPr lang="en-GB" altLang="en-US" sz="3600" dirty="0"/>
              <a:t>You </a:t>
            </a:r>
            <a:r>
              <a:rPr lang="en-GB" altLang="en-US" sz="3600" b="1" u="sng" dirty="0"/>
              <a:t>could</a:t>
            </a:r>
            <a:r>
              <a:rPr lang="en-GB" altLang="en-US" sz="3600" dirty="0"/>
              <a:t> be able to complete a SWOT analysis.     </a:t>
            </a:r>
          </a:p>
          <a:p>
            <a:pPr>
              <a:buFontTx/>
              <a:buNone/>
            </a:pPr>
            <a:endParaRPr lang="en-GB" altLang="en-US" dirty="0"/>
          </a:p>
        </p:txBody>
      </p:sp>
      <p:sp>
        <p:nvSpPr>
          <p:cNvPr id="5123" name="Title 2"/>
          <p:cNvSpPr>
            <a:spLocks noGrp="1"/>
          </p:cNvSpPr>
          <p:nvPr>
            <p:ph type="title"/>
          </p:nvPr>
        </p:nvSpPr>
        <p:spPr>
          <a:xfrm>
            <a:off x="468313" y="198438"/>
            <a:ext cx="8229600" cy="1143000"/>
          </a:xfrm>
        </p:spPr>
        <p:txBody>
          <a:bodyPr/>
          <a:lstStyle/>
          <a:p>
            <a:r>
              <a:rPr lang="en-GB" altLang="en-US" b="1" dirty="0">
                <a:solidFill>
                  <a:schemeClr val="bg1"/>
                </a:solidFill>
              </a:rPr>
              <a:t>By the end of the lesson…</a:t>
            </a:r>
          </a:p>
        </p:txBody>
      </p:sp>
    </p:spTree>
    <p:extLst>
      <p:ext uri="{BB962C8B-B14F-4D97-AF65-F5344CB8AC3E}">
        <p14:creationId xmlns:p14="http://schemas.microsoft.com/office/powerpoint/2010/main" val="3520427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DF8D3-A62C-487F-8580-2C383707550B}"/>
              </a:ext>
            </a:extLst>
          </p:cNvPr>
          <p:cNvSpPr>
            <a:spLocks noGrp="1"/>
          </p:cNvSpPr>
          <p:nvPr>
            <p:ph type="title"/>
          </p:nvPr>
        </p:nvSpPr>
        <p:spPr/>
        <p:txBody>
          <a:bodyPr lIns="91440" tIns="45720" rIns="91440" bIns="45720" anchor="t"/>
          <a:lstStyle/>
          <a:p>
            <a:r>
              <a:rPr lang="en-GB" dirty="0">
                <a:ea typeface="+mj-lt"/>
                <a:cs typeface="+mj-lt"/>
              </a:rPr>
              <a:t>SWOT analysis aims to discover:</a:t>
            </a:r>
            <a:endParaRPr lang="en-US" dirty="0"/>
          </a:p>
        </p:txBody>
      </p:sp>
      <p:sp>
        <p:nvSpPr>
          <p:cNvPr id="3" name="Content Placeholder 2">
            <a:extLst>
              <a:ext uri="{FF2B5EF4-FFF2-40B4-BE49-F238E27FC236}">
                <a16:creationId xmlns:a16="http://schemas.microsoft.com/office/drawing/2014/main" id="{6154E849-D99E-4999-8E19-DAA65D1AC0F4}"/>
              </a:ext>
            </a:extLst>
          </p:cNvPr>
          <p:cNvSpPr>
            <a:spLocks noGrp="1"/>
          </p:cNvSpPr>
          <p:nvPr>
            <p:ph idx="1"/>
          </p:nvPr>
        </p:nvSpPr>
        <p:spPr/>
        <p:txBody>
          <a:bodyPr lIns="91440" tIns="45720" rIns="91440" bIns="45720" anchor="t"/>
          <a:lstStyle/>
          <a:p>
            <a:pPr>
              <a:buNone/>
            </a:pPr>
            <a:endParaRPr lang="en-GB" dirty="0">
              <a:cs typeface="Calibri"/>
            </a:endParaRPr>
          </a:p>
          <a:p>
            <a:pPr>
              <a:buFont typeface="Arial"/>
              <a:buChar char="•"/>
            </a:pPr>
            <a:r>
              <a:rPr lang="en-GB" dirty="0">
                <a:ea typeface="+mn-lt"/>
                <a:cs typeface="+mn-lt"/>
              </a:rPr>
              <a:t>What the business does better than the competition</a:t>
            </a:r>
            <a:endParaRPr lang="en-GB" dirty="0"/>
          </a:p>
          <a:p>
            <a:pPr>
              <a:buFont typeface="Arial"/>
              <a:buChar char="•"/>
            </a:pPr>
            <a:r>
              <a:rPr lang="en-GB" dirty="0">
                <a:ea typeface="+mn-lt"/>
                <a:cs typeface="+mn-lt"/>
              </a:rPr>
              <a:t>What competitors do better</a:t>
            </a:r>
            <a:endParaRPr lang="en-GB" dirty="0"/>
          </a:p>
          <a:p>
            <a:pPr>
              <a:buFont typeface="Arial"/>
              <a:buChar char="•"/>
            </a:pPr>
            <a:r>
              <a:rPr lang="en-GB" dirty="0">
                <a:ea typeface="+mn-lt"/>
                <a:cs typeface="+mn-lt"/>
              </a:rPr>
              <a:t>Whether it is making the most of the opportunities available</a:t>
            </a:r>
            <a:endParaRPr lang="en-GB" dirty="0"/>
          </a:p>
          <a:p>
            <a:pPr>
              <a:buFont typeface="Arial"/>
              <a:buChar char="•"/>
            </a:pPr>
            <a:r>
              <a:rPr lang="en-GB" dirty="0">
                <a:ea typeface="+mn-lt"/>
                <a:cs typeface="+mn-lt"/>
              </a:rPr>
              <a:t>How a business should respond to changes in its external environment</a:t>
            </a:r>
            <a:endParaRPr lang="en-GB" dirty="0"/>
          </a:p>
          <a:p>
            <a:pPr marL="0" indent="0">
              <a:buNone/>
            </a:pPr>
            <a:endParaRPr lang="en-GB" dirty="0">
              <a:cs typeface="Calibri"/>
            </a:endParaRPr>
          </a:p>
        </p:txBody>
      </p:sp>
    </p:spTree>
    <p:extLst>
      <p:ext uri="{BB962C8B-B14F-4D97-AF65-F5344CB8AC3E}">
        <p14:creationId xmlns:p14="http://schemas.microsoft.com/office/powerpoint/2010/main" val="2698089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7C40-B72A-6BC0-6019-C5EFFF970D4C}"/>
              </a:ext>
            </a:extLst>
          </p:cNvPr>
          <p:cNvSpPr>
            <a:spLocks noGrp="1"/>
          </p:cNvSpPr>
          <p:nvPr>
            <p:ph type="title"/>
          </p:nvPr>
        </p:nvSpPr>
        <p:spPr/>
        <p:txBody>
          <a:bodyPr lIns="91440" tIns="45720" rIns="91440" bIns="45720" anchor="t"/>
          <a:lstStyle/>
          <a:p>
            <a:r>
              <a:rPr lang="en-GB" dirty="0">
                <a:cs typeface="Calibri"/>
              </a:rPr>
              <a:t>SIL</a:t>
            </a:r>
            <a:endParaRPr lang="en-GB" dirty="0"/>
          </a:p>
        </p:txBody>
      </p:sp>
      <p:sp>
        <p:nvSpPr>
          <p:cNvPr id="3" name="Content Placeholder 2">
            <a:extLst>
              <a:ext uri="{FF2B5EF4-FFF2-40B4-BE49-F238E27FC236}">
                <a16:creationId xmlns:a16="http://schemas.microsoft.com/office/drawing/2014/main" id="{45C8E4AB-6955-70C4-1E4D-D349A23BF25E}"/>
              </a:ext>
            </a:extLst>
          </p:cNvPr>
          <p:cNvSpPr>
            <a:spLocks noGrp="1"/>
          </p:cNvSpPr>
          <p:nvPr>
            <p:ph idx="1"/>
          </p:nvPr>
        </p:nvSpPr>
        <p:spPr/>
        <p:txBody>
          <a:bodyPr lIns="91440" tIns="45720" rIns="91440" bIns="45720" anchor="t"/>
          <a:lstStyle/>
          <a:p>
            <a:r>
              <a:rPr lang="en-GB" dirty="0">
                <a:cs typeface="Calibri"/>
              </a:rPr>
              <a:t>Look back over your SIL</a:t>
            </a:r>
          </a:p>
          <a:p>
            <a:r>
              <a:rPr lang="en-GB" dirty="0">
                <a:cs typeface="Calibri"/>
              </a:rPr>
              <a:t>For each section (e.g. 3.1, 3.2..) I want you to RAG rate yourself.</a:t>
            </a:r>
          </a:p>
          <a:p>
            <a:r>
              <a:rPr lang="en-GB" dirty="0">
                <a:cs typeface="Calibri"/>
              </a:rPr>
              <a:t>Colour the section </a:t>
            </a:r>
            <a:r>
              <a:rPr lang="en-GB" dirty="0">
                <a:highlight>
                  <a:srgbClr val="FF0000"/>
                </a:highlight>
                <a:cs typeface="Calibri"/>
              </a:rPr>
              <a:t>RED</a:t>
            </a:r>
            <a:r>
              <a:rPr lang="en-GB" dirty="0">
                <a:cs typeface="Calibri"/>
              </a:rPr>
              <a:t>, </a:t>
            </a:r>
            <a:r>
              <a:rPr lang="en-GB" dirty="0">
                <a:solidFill>
                  <a:schemeClr val="accent6">
                    <a:lumMod val="75000"/>
                  </a:schemeClr>
                </a:solidFill>
                <a:cs typeface="Calibri"/>
              </a:rPr>
              <a:t>AMBER</a:t>
            </a:r>
            <a:r>
              <a:rPr lang="en-GB" dirty="0">
                <a:cs typeface="Calibri"/>
              </a:rPr>
              <a:t> or </a:t>
            </a:r>
            <a:r>
              <a:rPr lang="en-GB" dirty="0">
                <a:highlight>
                  <a:srgbClr val="00FF00"/>
                </a:highlight>
                <a:cs typeface="Calibri"/>
              </a:rPr>
              <a:t>GREEN</a:t>
            </a:r>
            <a:endParaRPr lang="en-GB">
              <a:highlight>
                <a:srgbClr val="00FF00"/>
              </a:highlight>
              <a:cs typeface="Calibri"/>
            </a:endParaRPr>
          </a:p>
          <a:p>
            <a:r>
              <a:rPr lang="en-GB" dirty="0">
                <a:cs typeface="Calibri"/>
              </a:rPr>
              <a:t>You have a week to do this</a:t>
            </a:r>
          </a:p>
          <a:p>
            <a:r>
              <a:rPr lang="en-GB" dirty="0">
                <a:cs typeface="Calibri"/>
              </a:rPr>
              <a:t>Hand in on Teams Weds 21st September- I will make a TEAMs assignment. </a:t>
            </a:r>
          </a:p>
        </p:txBody>
      </p:sp>
    </p:spTree>
    <p:extLst>
      <p:ext uri="{BB962C8B-B14F-4D97-AF65-F5344CB8AC3E}">
        <p14:creationId xmlns:p14="http://schemas.microsoft.com/office/powerpoint/2010/main" val="426466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2"/>
          <p:cNvSpPr>
            <a:spLocks noGrp="1"/>
          </p:cNvSpPr>
          <p:nvPr>
            <p:ph type="title"/>
          </p:nvPr>
        </p:nvSpPr>
        <p:spPr>
          <a:xfrm>
            <a:off x="468313" y="219056"/>
            <a:ext cx="8229600" cy="1143000"/>
          </a:xfrm>
        </p:spPr>
        <p:txBody>
          <a:bodyPr/>
          <a:lstStyle/>
          <a:p>
            <a:r>
              <a:rPr lang="en-GB" altLang="en-US" b="1" dirty="0">
                <a:solidFill>
                  <a:schemeClr val="bg1"/>
                </a:solidFill>
              </a:rPr>
              <a:t>Review activities</a:t>
            </a:r>
          </a:p>
        </p:txBody>
      </p:sp>
      <p:pic>
        <p:nvPicPr>
          <p:cNvPr id="3" name="Picture 2"/>
          <p:cNvPicPr>
            <a:picLocks noChangeAspect="1"/>
          </p:cNvPicPr>
          <p:nvPr/>
        </p:nvPicPr>
        <p:blipFill rotWithShape="1">
          <a:blip r:embed="rId2"/>
          <a:srcRect l="31100" t="19517" r="30155" b="11678"/>
          <a:stretch/>
        </p:blipFill>
        <p:spPr>
          <a:xfrm>
            <a:off x="1547664" y="908720"/>
            <a:ext cx="5904656" cy="5688632"/>
          </a:xfrm>
          <a:prstGeom prst="rect">
            <a:avLst/>
          </a:prstGeom>
        </p:spPr>
      </p:pic>
    </p:spTree>
    <p:extLst>
      <p:ext uri="{BB962C8B-B14F-4D97-AF65-F5344CB8AC3E}">
        <p14:creationId xmlns:p14="http://schemas.microsoft.com/office/powerpoint/2010/main" val="475943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GB" b="1" dirty="0">
                <a:solidFill>
                  <a:schemeClr val="bg1"/>
                </a:solidFill>
              </a:rPr>
              <a:t>Highly Brill Leisure Centre</a:t>
            </a:r>
          </a:p>
        </p:txBody>
      </p:sp>
      <p:sp>
        <p:nvSpPr>
          <p:cNvPr id="3" name="Content Placeholder 2"/>
          <p:cNvSpPr>
            <a:spLocks noGrp="1"/>
          </p:cNvSpPr>
          <p:nvPr>
            <p:ph idx="1"/>
          </p:nvPr>
        </p:nvSpPr>
        <p:spPr>
          <a:xfrm>
            <a:off x="460052" y="1254422"/>
            <a:ext cx="8229600" cy="4525963"/>
          </a:xfrm>
        </p:spPr>
        <p:txBody>
          <a:bodyPr/>
          <a:lstStyle/>
          <a:p>
            <a:pPr marL="0" indent="0" algn="ctr">
              <a:buNone/>
            </a:pPr>
            <a:r>
              <a:rPr lang="en-GB" dirty="0"/>
              <a:t>Complete a SWOT analysis for Highly Brill Leisure Centre.</a:t>
            </a:r>
          </a:p>
          <a:p>
            <a:pPr marL="0" indent="0">
              <a:buNone/>
            </a:pPr>
            <a:endParaRPr lang="en-GB" dirty="0"/>
          </a:p>
          <a:p>
            <a:pPr marL="0" indent="0">
              <a:buNone/>
            </a:pPr>
            <a:endParaRPr lang="en-GB" dirty="0"/>
          </a:p>
          <a:p>
            <a:pPr marL="0" indent="0">
              <a:buNone/>
            </a:pPr>
            <a:endParaRPr lang="en-GB" dirty="0"/>
          </a:p>
          <a:p>
            <a:pPr marL="0" indent="0" algn="ctr">
              <a:buNone/>
            </a:pPr>
            <a:endParaRPr lang="en-GB" sz="2400" dirty="0"/>
          </a:p>
          <a:p>
            <a:pPr marL="0" indent="0" algn="ctr">
              <a:buNone/>
            </a:pPr>
            <a:r>
              <a:rPr lang="en-GB" sz="2400" dirty="0"/>
              <a:t>How valuable do you think a SWOT analysis will be to Highly Brill Leisure Centre on a scale of 1-5 (1 being not valuable at all 5 being very valuable)? Justify your view.</a:t>
            </a:r>
          </a:p>
        </p:txBody>
      </p:sp>
      <p:pic>
        <p:nvPicPr>
          <p:cNvPr id="1026" name="Picture 2" descr="Image result for leisure centre clipar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2564904"/>
            <a:ext cx="33337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44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2"/>
          <p:cNvSpPr>
            <a:spLocks noGrp="1"/>
          </p:cNvSpPr>
          <p:nvPr>
            <p:ph type="title"/>
          </p:nvPr>
        </p:nvSpPr>
        <p:spPr>
          <a:xfrm>
            <a:off x="468313" y="219056"/>
            <a:ext cx="8229600" cy="1143000"/>
          </a:xfrm>
        </p:spPr>
        <p:txBody>
          <a:bodyPr/>
          <a:lstStyle/>
          <a:p>
            <a:r>
              <a:rPr lang="en-GB" altLang="en-US" b="1" dirty="0">
                <a:solidFill>
                  <a:schemeClr val="bg1"/>
                </a:solidFill>
              </a:rPr>
              <a:t>Electric Car Expansion</a:t>
            </a:r>
          </a:p>
        </p:txBody>
      </p:sp>
      <p:sp>
        <p:nvSpPr>
          <p:cNvPr id="6" name="Rectangle 5"/>
          <p:cNvSpPr/>
          <p:nvPr/>
        </p:nvSpPr>
        <p:spPr>
          <a:xfrm>
            <a:off x="539552" y="1196752"/>
            <a:ext cx="8064896" cy="1277786"/>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Recently, there has been a major surge in demand for electric vehicles providing many opportunities and threats to businesses. Using the article snippets below and the information on the QR code given along with your own knowledge, complete a SWOT analysis for the car manufacturer, Ford.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hlinkClick r:id="rId2"/>
          </p:cNvPr>
          <p:cNvPicPr/>
          <p:nvPr/>
        </p:nvPicPr>
        <p:blipFill rotWithShape="1">
          <a:blip r:embed="rId3">
            <a:extLst>
              <a:ext uri="{28A0092B-C50C-407E-A947-70E740481C1C}">
                <a14:useLocalDpi xmlns:a14="http://schemas.microsoft.com/office/drawing/2010/main" val="0"/>
              </a:ext>
            </a:extLst>
          </a:blip>
          <a:srcRect l="3157" t="17033" r="35021" b="16909"/>
          <a:stretch/>
        </p:blipFill>
        <p:spPr bwMode="auto">
          <a:xfrm>
            <a:off x="107504" y="2564904"/>
            <a:ext cx="2809875" cy="2401570"/>
          </a:xfrm>
          <a:prstGeom prst="rect">
            <a:avLst/>
          </a:prstGeom>
          <a:ln>
            <a:noFill/>
          </a:ln>
          <a:extLst>
            <a:ext uri="{53640926-AAD7-44D8-BBD7-CCE9431645EC}">
              <a14:shadowObscured xmlns:a14="http://schemas.microsoft.com/office/drawing/2010/main"/>
            </a:ext>
          </a:extLst>
        </p:spPr>
      </p:pic>
      <p:pic>
        <p:nvPicPr>
          <p:cNvPr id="12" name="Picture 11"/>
          <p:cNvPicPr/>
          <p:nvPr/>
        </p:nvPicPr>
        <p:blipFill rotWithShape="1">
          <a:blip r:embed="rId4" cstate="print">
            <a:extLst>
              <a:ext uri="{28A0092B-C50C-407E-A947-70E740481C1C}">
                <a14:useLocalDpi xmlns:a14="http://schemas.microsoft.com/office/drawing/2010/main" val="0"/>
              </a:ext>
            </a:extLst>
          </a:blip>
          <a:srcRect l="1828" t="16410" r="34855" b="16494"/>
          <a:stretch/>
        </p:blipFill>
        <p:spPr bwMode="auto">
          <a:xfrm>
            <a:off x="6156176" y="2627451"/>
            <a:ext cx="2684780" cy="2276475"/>
          </a:xfrm>
          <a:prstGeom prst="rect">
            <a:avLst/>
          </a:prstGeom>
          <a:ln>
            <a:noFill/>
          </a:ln>
          <a:extLst>
            <a:ext uri="{53640926-AAD7-44D8-BBD7-CCE9431645EC}">
              <a14:shadowObscured xmlns:a14="http://schemas.microsoft.com/office/drawing/2010/main"/>
            </a:ext>
          </a:extLst>
        </p:spPr>
      </p:pic>
      <p:graphicFrame>
        <p:nvGraphicFramePr>
          <p:cNvPr id="8" name="Table 7"/>
          <p:cNvGraphicFramePr>
            <a:graphicFrameLocks noGrp="1"/>
          </p:cNvGraphicFramePr>
          <p:nvPr>
            <p:extLst>
              <p:ext uri="{D42A27DB-BD31-4B8C-83A1-F6EECF244321}">
                <p14:modId xmlns:p14="http://schemas.microsoft.com/office/powerpoint/2010/main" val="1999877411"/>
              </p:ext>
            </p:extLst>
          </p:nvPr>
        </p:nvGraphicFramePr>
        <p:xfrm>
          <a:off x="2411760" y="2924944"/>
          <a:ext cx="4104456" cy="3528392"/>
        </p:xfrm>
        <a:graphic>
          <a:graphicData uri="http://schemas.openxmlformats.org/drawingml/2006/table">
            <a:tbl>
              <a:tblPr firstRow="1" bandRow="1">
                <a:tableStyleId>{5C22544A-7EE6-4342-B048-85BDC9FD1C3A}</a:tableStyleId>
              </a:tblPr>
              <a:tblGrid>
                <a:gridCol w="2052228">
                  <a:extLst>
                    <a:ext uri="{9D8B030D-6E8A-4147-A177-3AD203B41FA5}">
                      <a16:colId xmlns:a16="http://schemas.microsoft.com/office/drawing/2014/main" val="20000"/>
                    </a:ext>
                  </a:extLst>
                </a:gridCol>
                <a:gridCol w="2052228">
                  <a:extLst>
                    <a:ext uri="{9D8B030D-6E8A-4147-A177-3AD203B41FA5}">
                      <a16:colId xmlns:a16="http://schemas.microsoft.com/office/drawing/2014/main" val="20001"/>
                    </a:ext>
                  </a:extLst>
                </a:gridCol>
              </a:tblGrid>
              <a:tr h="1764196">
                <a:tc>
                  <a:txBody>
                    <a:bodyPr/>
                    <a:lstStyle/>
                    <a:p>
                      <a:r>
                        <a:rPr lang="en-GB" dirty="0"/>
                        <a:t>Strengths</a:t>
                      </a:r>
                    </a:p>
                  </a:txBody>
                  <a:tcPr/>
                </a:tc>
                <a:tc>
                  <a:txBody>
                    <a:bodyPr/>
                    <a:lstStyle/>
                    <a:p>
                      <a:r>
                        <a:rPr lang="en-GB" dirty="0"/>
                        <a:t>Weaknesses</a:t>
                      </a:r>
                    </a:p>
                  </a:txBody>
                  <a:tcPr/>
                </a:tc>
                <a:extLst>
                  <a:ext uri="{0D108BD9-81ED-4DB2-BD59-A6C34878D82A}">
                    <a16:rowId xmlns:a16="http://schemas.microsoft.com/office/drawing/2014/main" val="10000"/>
                  </a:ext>
                </a:extLst>
              </a:tr>
              <a:tr h="1764196">
                <a:tc>
                  <a:txBody>
                    <a:bodyPr/>
                    <a:lstStyle/>
                    <a:p>
                      <a:r>
                        <a:rPr lang="en-GB" dirty="0"/>
                        <a:t>Opportunities</a:t>
                      </a:r>
                    </a:p>
                  </a:txBody>
                  <a:tcPr/>
                </a:tc>
                <a:tc>
                  <a:txBody>
                    <a:bodyPr/>
                    <a:lstStyle/>
                    <a:p>
                      <a:r>
                        <a:rPr lang="en-GB" dirty="0"/>
                        <a:t>Threats</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22074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2"/>
          <p:cNvSpPr>
            <a:spLocks noGrp="1"/>
          </p:cNvSpPr>
          <p:nvPr>
            <p:ph type="title"/>
          </p:nvPr>
        </p:nvSpPr>
        <p:spPr>
          <a:xfrm>
            <a:off x="468313" y="219056"/>
            <a:ext cx="8229600" cy="1143000"/>
          </a:xfrm>
        </p:spPr>
        <p:txBody>
          <a:bodyPr/>
          <a:lstStyle/>
          <a:p>
            <a:r>
              <a:rPr lang="en-GB" altLang="en-US" b="1" dirty="0">
                <a:solidFill>
                  <a:schemeClr val="bg1"/>
                </a:solidFill>
              </a:rPr>
              <a:t>Exam technique recap</a:t>
            </a:r>
          </a:p>
        </p:txBody>
      </p:sp>
      <p:pic>
        <p:nvPicPr>
          <p:cNvPr id="3" name="Picture 2"/>
          <p:cNvPicPr>
            <a:picLocks noChangeAspect="1"/>
          </p:cNvPicPr>
          <p:nvPr/>
        </p:nvPicPr>
        <p:blipFill rotWithShape="1">
          <a:blip r:embed="rId2"/>
          <a:srcRect l="29450" t="22722" r="27553" b="16311"/>
          <a:stretch/>
        </p:blipFill>
        <p:spPr>
          <a:xfrm>
            <a:off x="1619672" y="1052736"/>
            <a:ext cx="6552728" cy="5040560"/>
          </a:xfrm>
          <a:prstGeom prst="rect">
            <a:avLst/>
          </a:prstGeom>
        </p:spPr>
      </p:pic>
    </p:spTree>
    <p:extLst>
      <p:ext uri="{BB962C8B-B14F-4D97-AF65-F5344CB8AC3E}">
        <p14:creationId xmlns:p14="http://schemas.microsoft.com/office/powerpoint/2010/main" val="838011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1"/>
          <p:cNvSpPr>
            <a:spLocks noGrp="1"/>
          </p:cNvSpPr>
          <p:nvPr>
            <p:ph idx="1"/>
          </p:nvPr>
        </p:nvSpPr>
        <p:spPr>
          <a:xfrm>
            <a:off x="468313" y="1341438"/>
            <a:ext cx="8229600" cy="4525962"/>
          </a:xfrm>
        </p:spPr>
        <p:txBody>
          <a:bodyPr/>
          <a:lstStyle/>
          <a:p>
            <a:endParaRPr lang="en-GB" altLang="en-US" dirty="0"/>
          </a:p>
          <a:p>
            <a:r>
              <a:rPr lang="en-GB" altLang="en-US" dirty="0"/>
              <a:t>To review how businesses mission, corporate objectives and strategies are linked and influenced.</a:t>
            </a:r>
          </a:p>
          <a:p>
            <a:endParaRPr lang="en-GB" altLang="en-US" dirty="0"/>
          </a:p>
          <a:p>
            <a:r>
              <a:rPr lang="en-GB" altLang="en-US" dirty="0"/>
              <a:t>To know how to effectively apply SWOT analysis.</a:t>
            </a:r>
          </a:p>
        </p:txBody>
      </p:sp>
      <p:sp>
        <p:nvSpPr>
          <p:cNvPr id="5123" name="Title 2"/>
          <p:cNvSpPr>
            <a:spLocks noGrp="1"/>
          </p:cNvSpPr>
          <p:nvPr>
            <p:ph type="title"/>
          </p:nvPr>
        </p:nvSpPr>
        <p:spPr/>
        <p:txBody>
          <a:bodyPr/>
          <a:lstStyle/>
          <a:p>
            <a:r>
              <a:rPr lang="en-GB" altLang="en-US" b="1" dirty="0">
                <a:solidFill>
                  <a:schemeClr val="bg1"/>
                </a:solidFill>
              </a:rPr>
              <a:t>Lesson Objectives</a:t>
            </a:r>
          </a:p>
        </p:txBody>
      </p:sp>
    </p:spTree>
    <p:extLst>
      <p:ext uri="{BB962C8B-B14F-4D97-AF65-F5344CB8AC3E}">
        <p14:creationId xmlns:p14="http://schemas.microsoft.com/office/powerpoint/2010/main" val="1670520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1"/>
          <p:cNvSpPr>
            <a:spLocks noGrp="1"/>
          </p:cNvSpPr>
          <p:nvPr>
            <p:ph idx="1"/>
          </p:nvPr>
        </p:nvSpPr>
        <p:spPr>
          <a:xfrm>
            <a:off x="468313" y="1341438"/>
            <a:ext cx="8229600" cy="4525962"/>
          </a:xfrm>
        </p:spPr>
        <p:txBody>
          <a:bodyPr/>
          <a:lstStyle/>
          <a:p>
            <a:r>
              <a:rPr lang="en-GB" altLang="en-US" sz="3600" dirty="0"/>
              <a:t>You </a:t>
            </a:r>
            <a:r>
              <a:rPr lang="en-GB" altLang="en-US" sz="3600" b="1" u="sng" dirty="0"/>
              <a:t>must</a:t>
            </a:r>
            <a:r>
              <a:rPr lang="en-GB" altLang="en-US" sz="3600" dirty="0"/>
              <a:t> be able to explain the link between mission, objectives and strategies. </a:t>
            </a:r>
          </a:p>
          <a:p>
            <a:r>
              <a:rPr lang="en-GB" altLang="en-US" sz="3600" dirty="0"/>
              <a:t>You </a:t>
            </a:r>
            <a:r>
              <a:rPr lang="en-GB" altLang="en-US" sz="3600" b="1" u="sng" dirty="0"/>
              <a:t>should</a:t>
            </a:r>
            <a:r>
              <a:rPr lang="en-GB" altLang="en-US" sz="3600" dirty="0"/>
              <a:t> be able to explain the influences on mission, objectives and strategies including SWOT.</a:t>
            </a:r>
          </a:p>
          <a:p>
            <a:r>
              <a:rPr lang="en-GB" altLang="en-US" sz="3600" dirty="0"/>
              <a:t>You </a:t>
            </a:r>
            <a:r>
              <a:rPr lang="en-GB" altLang="en-US" sz="3600" b="1" u="sng" dirty="0"/>
              <a:t>could</a:t>
            </a:r>
            <a:r>
              <a:rPr lang="en-GB" altLang="en-US" sz="3600" dirty="0"/>
              <a:t> be able to complete a SWOT analysis.     </a:t>
            </a:r>
          </a:p>
          <a:p>
            <a:pPr>
              <a:buFontTx/>
              <a:buNone/>
            </a:pPr>
            <a:endParaRPr lang="en-GB" altLang="en-US" dirty="0"/>
          </a:p>
        </p:txBody>
      </p:sp>
      <p:sp>
        <p:nvSpPr>
          <p:cNvPr id="5123" name="Title 2"/>
          <p:cNvSpPr>
            <a:spLocks noGrp="1"/>
          </p:cNvSpPr>
          <p:nvPr>
            <p:ph type="title"/>
          </p:nvPr>
        </p:nvSpPr>
        <p:spPr>
          <a:xfrm>
            <a:off x="468313" y="198438"/>
            <a:ext cx="8229600" cy="1143000"/>
          </a:xfrm>
        </p:spPr>
        <p:txBody>
          <a:bodyPr/>
          <a:lstStyle/>
          <a:p>
            <a:r>
              <a:rPr lang="en-GB" altLang="en-US" b="1" dirty="0">
                <a:solidFill>
                  <a:schemeClr val="bg1"/>
                </a:solidFill>
              </a:rPr>
              <a:t>By the end of the lesson…</a:t>
            </a:r>
          </a:p>
        </p:txBody>
      </p:sp>
    </p:spTree>
    <p:extLst>
      <p:ext uri="{BB962C8B-B14F-4D97-AF65-F5344CB8AC3E}">
        <p14:creationId xmlns:p14="http://schemas.microsoft.com/office/powerpoint/2010/main" val="18386972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altLang="en-US" sz="4000" b="1" dirty="0">
                <a:solidFill>
                  <a:schemeClr val="bg1"/>
                </a:solidFill>
              </a:rPr>
              <a:t>Plenary – spec review</a:t>
            </a:r>
            <a:endParaRPr lang="en-GB" sz="4000" b="1" dirty="0"/>
          </a:p>
        </p:txBody>
      </p:sp>
      <p:pic>
        <p:nvPicPr>
          <p:cNvPr id="4" name="Picture 3"/>
          <p:cNvPicPr>
            <a:picLocks noChangeAspect="1"/>
          </p:cNvPicPr>
          <p:nvPr/>
        </p:nvPicPr>
        <p:blipFill rotWithShape="1">
          <a:blip r:embed="rId2"/>
          <a:srcRect l="10872" t="23000" r="7919" b="19885"/>
          <a:stretch/>
        </p:blipFill>
        <p:spPr>
          <a:xfrm>
            <a:off x="755576" y="1556792"/>
            <a:ext cx="7920880" cy="3960440"/>
          </a:xfrm>
          <a:prstGeom prst="rect">
            <a:avLst/>
          </a:prstGeom>
        </p:spPr>
      </p:pic>
    </p:spTree>
    <p:extLst>
      <p:ext uri="{BB962C8B-B14F-4D97-AF65-F5344CB8AC3E}">
        <p14:creationId xmlns:p14="http://schemas.microsoft.com/office/powerpoint/2010/main" val="5113179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73337-E20D-47A8-A5B2-A064D39FCB7E}"/>
              </a:ext>
            </a:extLst>
          </p:cNvPr>
          <p:cNvSpPr>
            <a:spLocks noGrp="1"/>
          </p:cNvSpPr>
          <p:nvPr>
            <p:ph type="title"/>
          </p:nvPr>
        </p:nvSpPr>
        <p:spPr>
          <a:xfrm>
            <a:off x="457200" y="274638"/>
            <a:ext cx="8229600" cy="821988"/>
          </a:xfrm>
        </p:spPr>
        <p:txBody>
          <a:bodyPr lIns="91440" tIns="45720" rIns="91440" bIns="45720" anchor="t"/>
          <a:lstStyle/>
          <a:p>
            <a:r>
              <a:rPr lang="en-GB">
                <a:cs typeface="Calibri"/>
              </a:rPr>
              <a:t>DIL- due 23rd Sept.</a:t>
            </a:r>
            <a:endParaRPr lang="en-GB"/>
          </a:p>
        </p:txBody>
      </p:sp>
      <p:sp>
        <p:nvSpPr>
          <p:cNvPr id="3" name="Content Placeholder 2">
            <a:extLst>
              <a:ext uri="{FF2B5EF4-FFF2-40B4-BE49-F238E27FC236}">
                <a16:creationId xmlns:a16="http://schemas.microsoft.com/office/drawing/2014/main" id="{EAF60DDD-F787-4ADE-92A1-72514A7EBAB0}"/>
              </a:ext>
            </a:extLst>
          </p:cNvPr>
          <p:cNvSpPr>
            <a:spLocks noGrp="1"/>
          </p:cNvSpPr>
          <p:nvPr>
            <p:ph idx="1"/>
          </p:nvPr>
        </p:nvSpPr>
        <p:spPr>
          <a:xfrm>
            <a:off x="385313" y="890142"/>
            <a:ext cx="8258782" cy="4817792"/>
          </a:xfrm>
        </p:spPr>
        <p:txBody>
          <a:bodyPr lIns="91440" tIns="45720" rIns="91440" bIns="45720" anchor="t"/>
          <a:lstStyle/>
          <a:p>
            <a:pPr marL="0" indent="0">
              <a:buNone/>
            </a:pPr>
            <a:r>
              <a:rPr lang="en-GB" u="sng" dirty="0">
                <a:cs typeface="Calibri"/>
              </a:rPr>
              <a:t>Current</a:t>
            </a:r>
            <a:r>
              <a:rPr lang="en-GB" dirty="0">
                <a:cs typeface="Calibri"/>
              </a:rPr>
              <a:t>- 3.7.1 review sheet</a:t>
            </a:r>
          </a:p>
          <a:p>
            <a:pPr marL="0" indent="0">
              <a:buNone/>
            </a:pPr>
            <a:r>
              <a:rPr lang="en-GB" dirty="0">
                <a:cs typeface="Calibri"/>
              </a:rPr>
              <a:t>Complete a business profile- 1 page of A4 </a:t>
            </a:r>
          </a:p>
          <a:p>
            <a:pPr marL="0" indent="0">
              <a:buNone/>
            </a:pPr>
            <a:r>
              <a:rPr lang="en-GB" u="sng" dirty="0">
                <a:cs typeface="Calibri"/>
              </a:rPr>
              <a:t>Preview</a:t>
            </a:r>
            <a:r>
              <a:rPr lang="en-GB" dirty="0">
                <a:cs typeface="Calibri"/>
              </a:rPr>
              <a:t>- learn the formulas for gross profit and operating profit, gross profit margin and operating profit margin (3.5.4). Watch the video and make notes.</a:t>
            </a:r>
          </a:p>
          <a:p>
            <a:pPr marL="0" indent="0">
              <a:buNone/>
            </a:pPr>
            <a:r>
              <a:rPr lang="en-GB" dirty="0">
                <a:ea typeface="+mn-lt"/>
                <a:cs typeface="+mn-lt"/>
                <a:hlinkClick r:id="rId2"/>
              </a:rPr>
              <a:t>https://www.tutor2u.net/business/reference/gross-profit-and-gross-profit-margin</a:t>
            </a:r>
            <a:endParaRPr lang="en-GB"/>
          </a:p>
          <a:p>
            <a:pPr marL="0" indent="0">
              <a:buNone/>
            </a:pPr>
            <a:r>
              <a:rPr lang="en-GB" u="sng" dirty="0">
                <a:cs typeface="Calibri"/>
              </a:rPr>
              <a:t>Review</a:t>
            </a:r>
            <a:r>
              <a:rPr lang="en-GB" dirty="0">
                <a:cs typeface="Calibri"/>
              </a:rPr>
              <a:t>- work on areas you have identified in your targets and upload your notes. Make sure you have uploaded your SIL</a:t>
            </a:r>
          </a:p>
          <a:p>
            <a:pPr marL="0" indent="0">
              <a:buNone/>
            </a:pPr>
            <a:endParaRPr lang="en-GB" dirty="0">
              <a:cs typeface="Calibri"/>
            </a:endParaRPr>
          </a:p>
          <a:p>
            <a:pPr marL="0" indent="0">
              <a:buNone/>
            </a:pPr>
            <a:endParaRPr lang="en-GB" dirty="0">
              <a:cs typeface="Calibri"/>
            </a:endParaRPr>
          </a:p>
        </p:txBody>
      </p:sp>
    </p:spTree>
    <p:extLst>
      <p:ext uri="{BB962C8B-B14F-4D97-AF65-F5344CB8AC3E}">
        <p14:creationId xmlns:p14="http://schemas.microsoft.com/office/powerpoint/2010/main" val="3464660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637" y="250308"/>
            <a:ext cx="7886700" cy="994172"/>
          </a:xfrm>
        </p:spPr>
        <p:txBody>
          <a:bodyPr lIns="91440" tIns="45720" rIns="91440" bIns="45720" anchor="t"/>
          <a:lstStyle/>
          <a:p>
            <a:r>
              <a:rPr lang="en-GB" b="1" dirty="0">
                <a:solidFill>
                  <a:srgbClr val="FF0000"/>
                </a:solidFill>
              </a:rPr>
              <a:t>YR 13 A Level Business word of the Month</a:t>
            </a:r>
            <a:endParaRPr lang="en-GB" sz="2625" dirty="0"/>
          </a:p>
        </p:txBody>
      </p:sp>
      <p:sp>
        <p:nvSpPr>
          <p:cNvPr id="7" name="AutoShape 2" descr="Antibiotic resistance: new discovery could change the future of ..."/>
          <p:cNvSpPr>
            <a:spLocks noChangeAspect="1" noChangeArrowheads="1"/>
          </p:cNvSpPr>
          <p:nvPr/>
        </p:nvSpPr>
        <p:spPr bwMode="auto">
          <a:xfrm>
            <a:off x="47626" y="754856"/>
            <a:ext cx="1993106" cy="13001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pic>
        <p:nvPicPr>
          <p:cNvPr id="9" name="Picture 8" descr="Set Of Months Calendar Icons Royalty Free Cliparts, Vectors, And Stock  Illustration. Image 22537837.">
            <a:extLst>
              <a:ext uri="{FF2B5EF4-FFF2-40B4-BE49-F238E27FC236}">
                <a16:creationId xmlns:a16="http://schemas.microsoft.com/office/drawing/2014/main" id="{A2194B7E-F889-432B-A69C-270F7BB4C01F}"/>
              </a:ext>
            </a:extLst>
          </p:cNvPr>
          <p:cNvPicPr/>
          <p:nvPr/>
        </p:nvPicPr>
        <p:blipFill rotWithShape="1">
          <a:blip r:embed="rId3">
            <a:extLst>
              <a:ext uri="{28A0092B-C50C-407E-A947-70E740481C1C}">
                <a14:useLocalDpi xmlns:a14="http://schemas.microsoft.com/office/drawing/2010/main" val="0"/>
              </a:ext>
            </a:extLst>
          </a:blip>
          <a:srcRect l="68743" t="50598" r="-2061" b="24187"/>
          <a:stretch/>
        </p:blipFill>
        <p:spPr bwMode="auto">
          <a:xfrm>
            <a:off x="5995791" y="2234792"/>
            <a:ext cx="2941803" cy="2889936"/>
          </a:xfrm>
          <a:prstGeom prst="rect">
            <a:avLst/>
          </a:prstGeom>
          <a:noFill/>
          <a:ln>
            <a:noFill/>
          </a:ln>
          <a:extLst>
            <a:ext uri="{53640926-AAD7-44D8-BBD7-CCE9431645EC}">
              <a14:shadowObscured xmlns:a14="http://schemas.microsoft.com/office/drawing/2010/main"/>
            </a:ext>
          </a:extLst>
        </p:spPr>
      </p:pic>
      <p:sp>
        <p:nvSpPr>
          <p:cNvPr id="10" name="Content Placeholder 2">
            <a:extLst>
              <a:ext uri="{FF2B5EF4-FFF2-40B4-BE49-F238E27FC236}">
                <a16:creationId xmlns:a16="http://schemas.microsoft.com/office/drawing/2014/main" id="{11B1390B-64CB-45D8-A6A8-E57792DD1DCC}"/>
              </a:ext>
            </a:extLst>
          </p:cNvPr>
          <p:cNvSpPr>
            <a:spLocks noGrp="1"/>
          </p:cNvSpPr>
          <p:nvPr>
            <p:ph sz="half" idx="1"/>
          </p:nvPr>
        </p:nvSpPr>
        <p:spPr>
          <a:xfrm>
            <a:off x="206406" y="1604704"/>
            <a:ext cx="6038922" cy="5002988"/>
          </a:xfrm>
        </p:spPr>
        <p:txBody>
          <a:bodyPr lIns="91440" tIns="45720" rIns="91440" bIns="45720" anchor="t">
            <a:normAutofit fontScale="55000" lnSpcReduction="20000"/>
          </a:bodyPr>
          <a:lstStyle/>
          <a:p>
            <a:pPr marL="0" indent="0">
              <a:buNone/>
            </a:pPr>
            <a:r>
              <a:rPr lang="en-GB" sz="4000" b="1" dirty="0">
                <a:solidFill>
                  <a:srgbClr val="FF0000"/>
                </a:solidFill>
              </a:rPr>
              <a:t>Explain (verb)</a:t>
            </a:r>
            <a:endParaRPr lang="en-GB" sz="4000" b="1">
              <a:solidFill>
                <a:srgbClr val="FF0000"/>
              </a:solidFill>
              <a:cs typeface="Calibri"/>
            </a:endParaRPr>
          </a:p>
          <a:p>
            <a:r>
              <a:rPr lang="en-GB" sz="3400" dirty="0">
                <a:solidFill>
                  <a:srgbClr val="FF0000"/>
                </a:solidFill>
              </a:rPr>
              <a:t>“There are seven parts to the marketing mix , I will </a:t>
            </a:r>
            <a:r>
              <a:rPr lang="en-GB" sz="3400" u="sng" dirty="0">
                <a:solidFill>
                  <a:srgbClr val="FF0000"/>
                </a:solidFill>
              </a:rPr>
              <a:t>explain</a:t>
            </a:r>
            <a:r>
              <a:rPr lang="en-GB" sz="3400" dirty="0">
                <a:solidFill>
                  <a:srgbClr val="FF0000"/>
                </a:solidFill>
              </a:rPr>
              <a:t> each one.”</a:t>
            </a:r>
            <a:endParaRPr lang="en-GB" sz="3400" dirty="0">
              <a:solidFill>
                <a:srgbClr val="FF0000"/>
              </a:solidFill>
              <a:cs typeface="Calibri"/>
            </a:endParaRPr>
          </a:p>
          <a:p>
            <a:endParaRPr lang="en-GB" sz="3400" b="1" i="1" dirty="0">
              <a:solidFill>
                <a:srgbClr val="FF0000"/>
              </a:solidFill>
              <a:cs typeface="Calibri"/>
            </a:endParaRPr>
          </a:p>
          <a:p>
            <a:pPr marL="0" indent="0">
              <a:buNone/>
            </a:pPr>
            <a:r>
              <a:rPr lang="en-GB" sz="3400" b="1" i="1" dirty="0"/>
              <a:t>Definition: </a:t>
            </a:r>
            <a:endParaRPr lang="en-GB" sz="3400" b="1" i="1" dirty="0">
              <a:cs typeface="Calibri"/>
            </a:endParaRPr>
          </a:p>
          <a:p>
            <a:r>
              <a:rPr lang="en-GB" sz="3400" dirty="0"/>
              <a:t>To make something clear or to account for something or tell why something happened.</a:t>
            </a:r>
            <a:endParaRPr lang="en-GB" sz="3400" dirty="0">
              <a:cs typeface="Calibri"/>
            </a:endParaRPr>
          </a:p>
          <a:p>
            <a:r>
              <a:rPr lang="en-GB" sz="3400" dirty="0">
                <a:ea typeface="+mn-lt"/>
                <a:cs typeface="+mn-lt"/>
              </a:rPr>
              <a:t>make (an idea or situation) clear to someone by describing it in more detail or revealing relevant facts.</a:t>
            </a:r>
          </a:p>
          <a:p>
            <a:pPr marL="0" indent="0">
              <a:buNone/>
            </a:pPr>
            <a:r>
              <a:rPr lang="en-GB" sz="3400" b="1" i="1" dirty="0"/>
              <a:t>Antonym:</a:t>
            </a:r>
            <a:endParaRPr lang="en-GB" sz="3400" b="1" i="1" dirty="0">
              <a:cs typeface="Calibri"/>
            </a:endParaRPr>
          </a:p>
          <a:p>
            <a:r>
              <a:rPr lang="en-GB" sz="3400" i="1" dirty="0">
                <a:cs typeface="Calibri"/>
              </a:rPr>
              <a:t>Obscure, unclear</a:t>
            </a:r>
          </a:p>
          <a:p>
            <a:pPr marL="0" indent="0">
              <a:buNone/>
            </a:pPr>
            <a:r>
              <a:rPr lang="en-GB" sz="3400" b="1" i="1" dirty="0"/>
              <a:t>Synonyms:</a:t>
            </a:r>
            <a:endParaRPr lang="en-GB" sz="3400" b="1" i="1" dirty="0">
              <a:cs typeface="Calibri"/>
            </a:endParaRPr>
          </a:p>
          <a:p>
            <a:r>
              <a:rPr lang="en-GB" sz="3400" dirty="0"/>
              <a:t>Demonstrate, clarify, describe</a:t>
            </a:r>
            <a:endParaRPr lang="en-GB" sz="3400">
              <a:cs typeface="Calibri"/>
            </a:endParaRPr>
          </a:p>
          <a:p>
            <a:endParaRPr lang="en-GB" sz="3400" dirty="0">
              <a:cs typeface="Calibri"/>
            </a:endParaRPr>
          </a:p>
          <a:p>
            <a:pPr marL="0" indent="0">
              <a:buNone/>
            </a:pPr>
            <a:r>
              <a:rPr lang="en-GB" sz="3400" u="sng" dirty="0"/>
              <a:t>Literacy activity</a:t>
            </a:r>
            <a:endParaRPr lang="en-GB" sz="3400" dirty="0">
              <a:cs typeface="Calibri"/>
            </a:endParaRPr>
          </a:p>
          <a:p>
            <a:r>
              <a:rPr lang="en-GB" sz="3400" dirty="0"/>
              <a:t>Give three examples of using ‘explain’</a:t>
            </a:r>
            <a:endParaRPr lang="en-GB" sz="3400" dirty="0">
              <a:cs typeface="Calibri"/>
            </a:endParaRPr>
          </a:p>
          <a:p>
            <a:pPr marL="0" indent="0">
              <a:buNone/>
            </a:pPr>
            <a:endParaRPr lang="en-GB" dirty="0"/>
          </a:p>
          <a:p>
            <a:endParaRPr lang="en-GB" dirty="0"/>
          </a:p>
        </p:txBody>
      </p:sp>
    </p:spTree>
    <p:extLst>
      <p:ext uri="{BB962C8B-B14F-4D97-AF65-F5344CB8AC3E}">
        <p14:creationId xmlns:p14="http://schemas.microsoft.com/office/powerpoint/2010/main" val="1421709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3A5C1-C9F3-4CB9-43B4-414CB67E5C58}"/>
              </a:ext>
            </a:extLst>
          </p:cNvPr>
          <p:cNvSpPr>
            <a:spLocks noGrp="1"/>
          </p:cNvSpPr>
          <p:nvPr>
            <p:ph type="title"/>
          </p:nvPr>
        </p:nvSpPr>
        <p:spPr/>
        <p:txBody>
          <a:bodyPr lIns="91440" tIns="45720" rIns="91440" bIns="45720" anchor="t"/>
          <a:lstStyle/>
          <a:p>
            <a:r>
              <a:rPr lang="en-GB">
                <a:cs typeface="Calibri"/>
              </a:rPr>
              <a:t>FBV</a:t>
            </a:r>
            <a:endParaRPr lang="en-GB"/>
          </a:p>
        </p:txBody>
      </p:sp>
      <p:pic>
        <p:nvPicPr>
          <p:cNvPr id="7" name="Picture 7" descr="A picture containing text, sign&#10;&#10;Description automatically generated">
            <a:extLst>
              <a:ext uri="{FF2B5EF4-FFF2-40B4-BE49-F238E27FC236}">
                <a16:creationId xmlns:a16="http://schemas.microsoft.com/office/drawing/2014/main" id="{E7957188-2346-B2EC-CF1D-8BC4D14852F7}"/>
              </a:ext>
            </a:extLst>
          </p:cNvPr>
          <p:cNvPicPr>
            <a:picLocks noGrp="1" noChangeAspect="1"/>
          </p:cNvPicPr>
          <p:nvPr>
            <p:ph idx="1"/>
          </p:nvPr>
        </p:nvPicPr>
        <p:blipFill>
          <a:blip r:embed="rId2"/>
          <a:stretch>
            <a:fillRect/>
          </a:stretch>
        </p:blipFill>
        <p:spPr>
          <a:xfrm>
            <a:off x="753093" y="1168879"/>
            <a:ext cx="7005211" cy="4957283"/>
          </a:xfrm>
        </p:spPr>
      </p:pic>
    </p:spTree>
    <p:extLst>
      <p:ext uri="{BB962C8B-B14F-4D97-AF65-F5344CB8AC3E}">
        <p14:creationId xmlns:p14="http://schemas.microsoft.com/office/powerpoint/2010/main" val="2406388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C9CA0-495C-7811-A751-92BA0D62DCF2}"/>
              </a:ext>
            </a:extLst>
          </p:cNvPr>
          <p:cNvSpPr>
            <a:spLocks noGrp="1"/>
          </p:cNvSpPr>
          <p:nvPr>
            <p:ph type="title"/>
          </p:nvPr>
        </p:nvSpPr>
        <p:spPr/>
        <p:txBody>
          <a:bodyPr lIns="91440" tIns="45720" rIns="91440" bIns="45720" anchor="t"/>
          <a:lstStyle/>
          <a:p>
            <a:r>
              <a:rPr lang="en-GB" dirty="0">
                <a:cs typeface="Calibri"/>
              </a:rPr>
              <a:t>Target setting</a:t>
            </a:r>
            <a:endParaRPr lang="en-GB" dirty="0"/>
          </a:p>
        </p:txBody>
      </p:sp>
      <p:sp>
        <p:nvSpPr>
          <p:cNvPr id="3" name="Content Placeholder 2">
            <a:extLst>
              <a:ext uri="{FF2B5EF4-FFF2-40B4-BE49-F238E27FC236}">
                <a16:creationId xmlns:a16="http://schemas.microsoft.com/office/drawing/2014/main" id="{F98E301D-BD8D-08C7-62D7-9B50481667CE}"/>
              </a:ext>
            </a:extLst>
          </p:cNvPr>
          <p:cNvSpPr>
            <a:spLocks noGrp="1"/>
          </p:cNvSpPr>
          <p:nvPr>
            <p:ph idx="1"/>
          </p:nvPr>
        </p:nvSpPr>
        <p:spPr/>
        <p:txBody>
          <a:bodyPr lIns="91440" tIns="45720" rIns="91440" bIns="45720" anchor="t"/>
          <a:lstStyle/>
          <a:p>
            <a:r>
              <a:rPr lang="en-GB" dirty="0">
                <a:cs typeface="Calibri"/>
              </a:rPr>
              <a:t>Look over your assessments from last year and your progression exam</a:t>
            </a:r>
          </a:p>
          <a:p>
            <a:r>
              <a:rPr lang="en-GB" dirty="0">
                <a:cs typeface="Calibri"/>
              </a:rPr>
              <a:t>Identify 2 clear SMART targets and record them on your sheet. This sheet should always be at the front of your folder</a:t>
            </a:r>
          </a:p>
          <a:p>
            <a:r>
              <a:rPr lang="en-GB" dirty="0">
                <a:cs typeface="Calibri"/>
              </a:rPr>
              <a:t>It is our responsibility to work towards these targets and frequently set new ones. </a:t>
            </a:r>
          </a:p>
        </p:txBody>
      </p:sp>
    </p:spTree>
    <p:extLst>
      <p:ext uri="{BB962C8B-B14F-4D97-AF65-F5344CB8AC3E}">
        <p14:creationId xmlns:p14="http://schemas.microsoft.com/office/powerpoint/2010/main" val="3066130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DBB04-F5FE-060C-4B99-732D8F204844}"/>
              </a:ext>
            </a:extLst>
          </p:cNvPr>
          <p:cNvSpPr>
            <a:spLocks noGrp="1"/>
          </p:cNvSpPr>
          <p:nvPr>
            <p:ph type="title"/>
          </p:nvPr>
        </p:nvSpPr>
        <p:spPr/>
        <p:txBody>
          <a:bodyPr lIns="91440" tIns="45720" rIns="91440" bIns="45720" anchor="t"/>
          <a:lstStyle/>
          <a:p>
            <a:r>
              <a:rPr lang="en-GB" dirty="0">
                <a:cs typeface="Calibri"/>
              </a:rPr>
              <a:t>Possible targets</a:t>
            </a:r>
            <a:endParaRPr lang="en-GB" dirty="0"/>
          </a:p>
        </p:txBody>
      </p:sp>
      <p:sp>
        <p:nvSpPr>
          <p:cNvPr id="3" name="Content Placeholder 2">
            <a:extLst>
              <a:ext uri="{FF2B5EF4-FFF2-40B4-BE49-F238E27FC236}">
                <a16:creationId xmlns:a16="http://schemas.microsoft.com/office/drawing/2014/main" id="{684D1D41-8CC3-CC98-9EFD-3C26AA5EAFB4}"/>
              </a:ext>
            </a:extLst>
          </p:cNvPr>
          <p:cNvSpPr>
            <a:spLocks noGrp="1"/>
          </p:cNvSpPr>
          <p:nvPr>
            <p:ph idx="1"/>
          </p:nvPr>
        </p:nvSpPr>
        <p:spPr>
          <a:xfrm>
            <a:off x="241540" y="924464"/>
            <a:ext cx="8229600" cy="4525963"/>
          </a:xfrm>
        </p:spPr>
        <p:txBody>
          <a:bodyPr lIns="91440" tIns="45720" rIns="91440" bIns="45720" anchor="t"/>
          <a:lstStyle/>
          <a:p>
            <a:pPr marL="0" indent="0">
              <a:buNone/>
            </a:pPr>
            <a:r>
              <a:rPr lang="en-GB" dirty="0">
                <a:cs typeface="Calibri"/>
              </a:rPr>
              <a:t>1. To revise 3.3 and make resources to test knowledge</a:t>
            </a:r>
            <a:endParaRPr lang="en-US" dirty="0"/>
          </a:p>
          <a:p>
            <a:pPr marL="0" indent="0">
              <a:buNone/>
            </a:pPr>
            <a:r>
              <a:rPr lang="en-GB" dirty="0">
                <a:cs typeface="Calibri"/>
              </a:rPr>
              <a:t>2. To use connectives in my analysis to develop my analysis</a:t>
            </a:r>
          </a:p>
          <a:p>
            <a:pPr marL="0" indent="0">
              <a:buNone/>
            </a:pPr>
            <a:r>
              <a:rPr lang="en-GB" dirty="0">
                <a:cs typeface="Calibri"/>
              </a:rPr>
              <a:t>3. To refine my understanding of the key terms from X</a:t>
            </a:r>
          </a:p>
          <a:p>
            <a:pPr marL="0" indent="0">
              <a:buNone/>
            </a:pPr>
            <a:r>
              <a:rPr lang="en-GB" dirty="0">
                <a:cs typeface="Calibri"/>
              </a:rPr>
              <a:t>4. To practise writing essay style responses</a:t>
            </a:r>
          </a:p>
          <a:p>
            <a:pPr marL="0" indent="0">
              <a:buNone/>
            </a:pPr>
            <a:r>
              <a:rPr lang="en-GB" dirty="0">
                <a:cs typeface="Calibri"/>
              </a:rPr>
              <a:t>5. To know how to write a 16 markers essays using the correct structure</a:t>
            </a:r>
          </a:p>
          <a:p>
            <a:pPr marL="0" indent="0">
              <a:buNone/>
            </a:pPr>
            <a:r>
              <a:rPr lang="en-GB">
                <a:cs typeface="Calibri"/>
              </a:rPr>
              <a:t>6. To use AJIM in all my conclusions</a:t>
            </a:r>
            <a:endParaRPr lang="en-GB" dirty="0">
              <a:cs typeface="Calibri"/>
            </a:endParaRPr>
          </a:p>
        </p:txBody>
      </p:sp>
    </p:spTree>
    <p:extLst>
      <p:ext uri="{BB962C8B-B14F-4D97-AF65-F5344CB8AC3E}">
        <p14:creationId xmlns:p14="http://schemas.microsoft.com/office/powerpoint/2010/main" val="1795559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2"/>
          <p:cNvSpPr>
            <a:spLocks noGrp="1"/>
          </p:cNvSpPr>
          <p:nvPr>
            <p:ph type="title"/>
          </p:nvPr>
        </p:nvSpPr>
        <p:spPr/>
        <p:txBody>
          <a:bodyPr/>
          <a:lstStyle/>
          <a:p>
            <a:r>
              <a:rPr lang="en-GB" altLang="en-US" b="1" dirty="0">
                <a:solidFill>
                  <a:schemeClr val="bg1"/>
                </a:solidFill>
              </a:rPr>
              <a:t>Specification</a:t>
            </a:r>
          </a:p>
        </p:txBody>
      </p:sp>
      <p:pic>
        <p:nvPicPr>
          <p:cNvPr id="2" name="Picture 1"/>
          <p:cNvPicPr>
            <a:picLocks noChangeAspect="1"/>
          </p:cNvPicPr>
          <p:nvPr/>
        </p:nvPicPr>
        <p:blipFill rotWithShape="1">
          <a:blip r:embed="rId2"/>
          <a:srcRect l="10872" t="23000" r="7919" b="19885"/>
          <a:stretch/>
        </p:blipFill>
        <p:spPr>
          <a:xfrm>
            <a:off x="269576" y="1268792"/>
            <a:ext cx="7920880" cy="3960440"/>
          </a:xfrm>
          <a:prstGeom prst="rect">
            <a:avLst/>
          </a:prstGeom>
        </p:spPr>
      </p:pic>
    </p:spTree>
    <p:extLst>
      <p:ext uri="{BB962C8B-B14F-4D97-AF65-F5344CB8AC3E}">
        <p14:creationId xmlns:p14="http://schemas.microsoft.com/office/powerpoint/2010/main" val="2678088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altLang="en-US" sz="4000" b="1" dirty="0">
                <a:solidFill>
                  <a:schemeClr val="bg1"/>
                </a:solidFill>
              </a:rPr>
              <a:t>Starter Activity - Discussion</a:t>
            </a:r>
            <a:endParaRPr lang="en-GB" sz="4000" b="1" dirty="0"/>
          </a:p>
        </p:txBody>
      </p:sp>
      <p:sp>
        <p:nvSpPr>
          <p:cNvPr id="23555" name="Rectangle 3"/>
          <p:cNvSpPr>
            <a:spLocks noGrp="1" noChangeArrowheads="1"/>
          </p:cNvSpPr>
          <p:nvPr>
            <p:ph type="body" idx="1"/>
          </p:nvPr>
        </p:nvSpPr>
        <p:spPr>
          <a:xfrm>
            <a:off x="457200" y="1052736"/>
            <a:ext cx="8229600" cy="5073427"/>
          </a:xfrm>
        </p:spPr>
        <p:txBody>
          <a:bodyPr/>
          <a:lstStyle/>
          <a:p>
            <a:pPr marL="0" indent="0" algn="ctr">
              <a:lnSpc>
                <a:spcPct val="90000"/>
              </a:lnSpc>
              <a:buFontTx/>
              <a:buNone/>
            </a:pPr>
            <a:endParaRPr lang="en-GB" sz="1200" dirty="0">
              <a:hlinkClick r:id="rId2"/>
            </a:endParaRPr>
          </a:p>
          <a:p>
            <a:pPr marL="0" indent="0" algn="ctr">
              <a:lnSpc>
                <a:spcPct val="90000"/>
              </a:lnSpc>
              <a:buFontTx/>
              <a:buNone/>
            </a:pPr>
            <a:endParaRPr lang="en-GB" sz="1200" dirty="0"/>
          </a:p>
          <a:p>
            <a:pPr marL="0" indent="0" algn="ctr">
              <a:lnSpc>
                <a:spcPct val="90000"/>
              </a:lnSpc>
              <a:buFontTx/>
              <a:buNone/>
            </a:pPr>
            <a:endParaRPr lang="en-GB" sz="1200" dirty="0"/>
          </a:p>
        </p:txBody>
      </p:sp>
      <p:sp>
        <p:nvSpPr>
          <p:cNvPr id="2" name="Rectangle 1"/>
          <p:cNvSpPr/>
          <p:nvPr/>
        </p:nvSpPr>
        <p:spPr>
          <a:xfrm>
            <a:off x="328054" y="2195736"/>
            <a:ext cx="8487891" cy="2308324"/>
          </a:xfrm>
          <a:prstGeom prst="rect">
            <a:avLst/>
          </a:prstGeom>
        </p:spPr>
        <p:txBody>
          <a:bodyPr wrap="square">
            <a:spAutoFit/>
          </a:bodyPr>
          <a:lstStyle/>
          <a:p>
            <a:pPr algn="ctr"/>
            <a:r>
              <a:rPr lang="en-GB" sz="3600" dirty="0">
                <a:latin typeface="Calibri" panose="020F0502020204030204" pitchFamily="34" charset="0"/>
                <a:ea typeface="Calibri" panose="020F0502020204030204" pitchFamily="34" charset="0"/>
                <a:cs typeface="Calibri" panose="020F0502020204030204" pitchFamily="34" charset="0"/>
              </a:rPr>
              <a:t>Can you remember what SWOT is an acronym for? And which elements are internal and which are external?</a:t>
            </a:r>
          </a:p>
          <a:p>
            <a:endParaRPr lang="en-GB" sz="3600" b="1" dirty="0"/>
          </a:p>
        </p:txBody>
      </p:sp>
    </p:spTree>
    <p:extLst>
      <p:ext uri="{BB962C8B-B14F-4D97-AF65-F5344CB8AC3E}">
        <p14:creationId xmlns:p14="http://schemas.microsoft.com/office/powerpoint/2010/main" val="41790190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2236</TotalTime>
  <Words>1316</Words>
  <Application>Microsoft Office PowerPoint</Application>
  <PresentationFormat>On-screen Show (4:3)</PresentationFormat>
  <Paragraphs>159</Paragraphs>
  <Slides>37</Slides>
  <Notes>2</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Starter task</vt:lpstr>
      <vt:lpstr>Folders </vt:lpstr>
      <vt:lpstr>SIL</vt:lpstr>
      <vt:lpstr>YR 13 A Level Business word of the Month</vt:lpstr>
      <vt:lpstr>FBV</vt:lpstr>
      <vt:lpstr>Target setting</vt:lpstr>
      <vt:lpstr>Possible targets</vt:lpstr>
      <vt:lpstr>Specification</vt:lpstr>
      <vt:lpstr>Starter Activity - Discussion</vt:lpstr>
      <vt:lpstr>Lesson Objectives</vt:lpstr>
      <vt:lpstr>By the end of the lesson…</vt:lpstr>
      <vt:lpstr>The links between mission, corporate objectives and strategy</vt:lpstr>
      <vt:lpstr>The links between mission, corporate objectives and strategy</vt:lpstr>
      <vt:lpstr>Influences on the mission and corporate objectives and decisions</vt:lpstr>
      <vt:lpstr>The distinction between strategy and tactics</vt:lpstr>
      <vt:lpstr>PowerPoint Presentation</vt:lpstr>
      <vt:lpstr>The impact of strategic decision making on functional decision making</vt:lpstr>
      <vt:lpstr>The value of SWOT analysis</vt:lpstr>
      <vt:lpstr>SWOT analysis</vt:lpstr>
      <vt:lpstr>Categorise the following for a new independent Italian restaurant</vt:lpstr>
      <vt:lpstr>The value of SWOT analysis</vt:lpstr>
      <vt:lpstr>SWOT analysis</vt:lpstr>
      <vt:lpstr>Lesson Objectives</vt:lpstr>
      <vt:lpstr>By the end of the lesson…</vt:lpstr>
      <vt:lpstr>Plenary</vt:lpstr>
      <vt:lpstr>Starter Activity - Shell </vt:lpstr>
      <vt:lpstr>Lesson Objectives</vt:lpstr>
      <vt:lpstr>By the end of the lesson…</vt:lpstr>
      <vt:lpstr>SWOT analysis aims to discover:</vt:lpstr>
      <vt:lpstr>Review activities</vt:lpstr>
      <vt:lpstr>Highly Brill Leisure Centre</vt:lpstr>
      <vt:lpstr>Electric Car Expansion</vt:lpstr>
      <vt:lpstr>Exam technique recap</vt:lpstr>
      <vt:lpstr>Lesson Objectives</vt:lpstr>
      <vt:lpstr>By the end of the lesson…</vt:lpstr>
      <vt:lpstr>Plenary – spec review</vt:lpstr>
      <vt:lpstr>DIL- due 23rd Sept.</vt:lpstr>
    </vt:vector>
  </TitlesOfParts>
  <Company>N.E.W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Iain Affleck</dc:creator>
  <cp:lastModifiedBy>Lisa Clarkson</cp:lastModifiedBy>
  <cp:revision>368</cp:revision>
  <dcterms:created xsi:type="dcterms:W3CDTF">2011-05-19T09:24:26Z</dcterms:created>
  <dcterms:modified xsi:type="dcterms:W3CDTF">2022-09-16T11:15:08Z</dcterms:modified>
</cp:coreProperties>
</file>