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82" r:id="rId5"/>
    <p:sldId id="283" r:id="rId6"/>
    <p:sldId id="284" r:id="rId7"/>
    <p:sldId id="285" r:id="rId8"/>
    <p:sldId id="265" r:id="rId9"/>
    <p:sldId id="286" r:id="rId10"/>
    <p:sldId id="287" r:id="rId11"/>
    <p:sldId id="288" r:id="rId12"/>
    <p:sldId id="289" r:id="rId13"/>
    <p:sldId id="290" r:id="rId14"/>
    <p:sldId id="291" r:id="rId15"/>
    <p:sldId id="280" r:id="rId16"/>
    <p:sldId id="281" r:id="rId17"/>
    <p:sldId id="292" r:id="rId18"/>
    <p:sldId id="294" r:id="rId19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0000"/>
    <a:srgbClr val="99FF99"/>
    <a:srgbClr val="CCFFCC"/>
    <a:srgbClr val="660033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07" autoAdjust="0"/>
  </p:normalViewPr>
  <p:slideViewPr>
    <p:cSldViewPr snapToGrid="0">
      <p:cViewPr varScale="1">
        <p:scale>
          <a:sx n="107" d="100"/>
          <a:sy n="107" d="100"/>
        </p:scale>
        <p:origin x="173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E389F-73EF-414D-805B-E5D7A2A5800E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331943-4C9C-434B-8803-197B8A38BA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988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0999D5-B737-4A51-A0E8-6C416213083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79056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4F2F76-6208-4194-B8C1-5895614B2F1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47880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AE5289-9A33-43EB-9AD1-6144D56C455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20750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2DF429-FC62-42D4-B51D-84281FD5685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89837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27D290-18A8-4513-AD6B-15300CE01B0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62105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5F6A88-48D1-4E84-A018-BCBF20818FD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52527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A73350-0302-46A1-B834-DF3DD8F1C54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03676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1E10BD-471F-41FE-B80E-BDD8E50BCF5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49758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612142-F75A-40D8-A21B-C453CC64743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30416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436C11-4E16-4512-8E95-FD29206399C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75599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0B678D-0CBC-4111-BD56-2E8EA68E198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42622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CCFFCC">
                <a:alpha val="30000"/>
              </a:srgbClr>
            </a:gs>
            <a:gs pos="100000">
              <a:srgbClr val="99FF99">
                <a:alpha val="30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28E598D-7BF4-4FB7-9A80-8C5131AAAAF6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8.png"/><Relationship Id="rId3" Type="http://schemas.openxmlformats.org/officeDocument/2006/relationships/image" Target="../media/image2520.png"/><Relationship Id="rId7" Type="http://schemas.openxmlformats.org/officeDocument/2006/relationships/image" Target="../media/image257.png"/><Relationship Id="rId2" Type="http://schemas.openxmlformats.org/officeDocument/2006/relationships/image" Target="../media/image25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6.png"/><Relationship Id="rId5" Type="http://schemas.openxmlformats.org/officeDocument/2006/relationships/image" Target="../media/image70.png"/><Relationship Id="rId4" Type="http://schemas.openxmlformats.org/officeDocument/2006/relationships/image" Target="../media/image253.png"/><Relationship Id="rId9" Type="http://schemas.openxmlformats.org/officeDocument/2006/relationships/image" Target="../media/image25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2.png"/><Relationship Id="rId13" Type="http://schemas.openxmlformats.org/officeDocument/2006/relationships/image" Target="../media/image70.png"/><Relationship Id="rId3" Type="http://schemas.openxmlformats.org/officeDocument/2006/relationships/image" Target="../media/image2520.png"/><Relationship Id="rId7" Type="http://schemas.openxmlformats.org/officeDocument/2006/relationships/image" Target="../media/image261.png"/><Relationship Id="rId12" Type="http://schemas.openxmlformats.org/officeDocument/2006/relationships/image" Target="../media/image266.png"/><Relationship Id="rId2" Type="http://schemas.openxmlformats.org/officeDocument/2006/relationships/image" Target="../media/image25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11" Type="http://schemas.openxmlformats.org/officeDocument/2006/relationships/image" Target="../media/image265.png"/><Relationship Id="rId10" Type="http://schemas.openxmlformats.org/officeDocument/2006/relationships/image" Target="../media/image264.png"/><Relationship Id="rId4" Type="http://schemas.openxmlformats.org/officeDocument/2006/relationships/image" Target="../media/image253.png"/><Relationship Id="rId9" Type="http://schemas.openxmlformats.org/officeDocument/2006/relationships/image" Target="../media/image26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6.png"/><Relationship Id="rId13" Type="http://schemas.openxmlformats.org/officeDocument/2006/relationships/image" Target="../media/image281.png"/><Relationship Id="rId3" Type="http://schemas.openxmlformats.org/officeDocument/2006/relationships/image" Target="../media/image2520.png"/><Relationship Id="rId7" Type="http://schemas.openxmlformats.org/officeDocument/2006/relationships/image" Target="../media/image275.png"/><Relationship Id="rId12" Type="http://schemas.openxmlformats.org/officeDocument/2006/relationships/image" Target="../media/image280.png"/><Relationship Id="rId2" Type="http://schemas.openxmlformats.org/officeDocument/2006/relationships/image" Target="../media/image25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4.png"/><Relationship Id="rId11" Type="http://schemas.openxmlformats.org/officeDocument/2006/relationships/image" Target="../media/image279.png"/><Relationship Id="rId10" Type="http://schemas.openxmlformats.org/officeDocument/2006/relationships/image" Target="../media/image278.png"/><Relationship Id="rId4" Type="http://schemas.openxmlformats.org/officeDocument/2006/relationships/image" Target="../media/image253.png"/><Relationship Id="rId9" Type="http://schemas.openxmlformats.org/officeDocument/2006/relationships/image" Target="../media/image277.png"/><Relationship Id="rId14" Type="http://schemas.openxmlformats.org/officeDocument/2006/relationships/image" Target="../media/image7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9.png"/><Relationship Id="rId3" Type="http://schemas.openxmlformats.org/officeDocument/2006/relationships/image" Target="../media/image2520.png"/><Relationship Id="rId7" Type="http://schemas.openxmlformats.org/officeDocument/2006/relationships/image" Target="../media/image268.png"/><Relationship Id="rId2" Type="http://schemas.openxmlformats.org/officeDocument/2006/relationships/image" Target="../media/image25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7.png"/><Relationship Id="rId10" Type="http://schemas.openxmlformats.org/officeDocument/2006/relationships/image" Target="../media/image70.png"/><Relationship Id="rId4" Type="http://schemas.openxmlformats.org/officeDocument/2006/relationships/image" Target="../media/image253.png"/><Relationship Id="rId9" Type="http://schemas.openxmlformats.org/officeDocument/2006/relationships/image" Target="../media/image27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3.png"/><Relationship Id="rId3" Type="http://schemas.openxmlformats.org/officeDocument/2006/relationships/image" Target="../media/image2520.png"/><Relationship Id="rId7" Type="http://schemas.openxmlformats.org/officeDocument/2006/relationships/image" Target="../media/image272.png"/><Relationship Id="rId2" Type="http://schemas.openxmlformats.org/officeDocument/2006/relationships/image" Target="../media/image25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1.png"/><Relationship Id="rId4" Type="http://schemas.openxmlformats.org/officeDocument/2006/relationships/image" Target="../media/image253.png"/><Relationship Id="rId9" Type="http://schemas.openxmlformats.org/officeDocument/2006/relationships/image" Target="../media/image7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0.png"/><Relationship Id="rId7" Type="http://schemas.openxmlformats.org/officeDocument/2006/relationships/image" Target="../media/image12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11" Type="http://schemas.openxmlformats.org/officeDocument/2006/relationships/image" Target="../media/image16.png"/><Relationship Id="rId5" Type="http://schemas.openxmlformats.org/officeDocument/2006/relationships/image" Target="../media/image70.png"/><Relationship Id="rId10" Type="http://schemas.openxmlformats.org/officeDocument/2006/relationships/image" Target="../media/image15.png"/><Relationship Id="rId4" Type="http://schemas.openxmlformats.org/officeDocument/2006/relationships/image" Target="../media/image100.png"/><Relationship Id="rId9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90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80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70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00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90.png"/><Relationship Id="rId7" Type="http://schemas.openxmlformats.org/officeDocument/2006/relationships/image" Target="../media/image3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5" Type="http://schemas.openxmlformats.org/officeDocument/2006/relationships/image" Target="../media/image70.png"/><Relationship Id="rId10" Type="http://schemas.openxmlformats.org/officeDocument/2006/relationships/image" Target="../media/image33.png"/><Relationship Id="rId4" Type="http://schemas.openxmlformats.org/officeDocument/2006/relationships/image" Target="../media/image100.png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28.png"/><Relationship Id="rId7" Type="http://schemas.openxmlformats.org/officeDocument/2006/relationships/image" Target="../media/image232.png"/><Relationship Id="rId2" Type="http://schemas.openxmlformats.org/officeDocument/2006/relationships/image" Target="../media/image2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1.png"/><Relationship Id="rId5" Type="http://schemas.openxmlformats.org/officeDocument/2006/relationships/image" Target="../media/image230.png"/><Relationship Id="rId4" Type="http://schemas.openxmlformats.org/officeDocument/2006/relationships/image" Target="../media/image2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9.png"/><Relationship Id="rId3" Type="http://schemas.openxmlformats.org/officeDocument/2006/relationships/image" Target="../media/image234.png"/><Relationship Id="rId7" Type="http://schemas.openxmlformats.org/officeDocument/2006/relationships/image" Target="../media/image238.png"/><Relationship Id="rId2" Type="http://schemas.openxmlformats.org/officeDocument/2006/relationships/image" Target="../media/image2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7.png"/><Relationship Id="rId5" Type="http://schemas.openxmlformats.org/officeDocument/2006/relationships/image" Target="../media/image236.png"/><Relationship Id="rId4" Type="http://schemas.openxmlformats.org/officeDocument/2006/relationships/image" Target="../media/image235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5.png"/><Relationship Id="rId3" Type="http://schemas.openxmlformats.org/officeDocument/2006/relationships/image" Target="../media/image240.png"/><Relationship Id="rId7" Type="http://schemas.openxmlformats.org/officeDocument/2006/relationships/image" Target="../media/image244.png"/><Relationship Id="rId2" Type="http://schemas.openxmlformats.org/officeDocument/2006/relationships/image" Target="../media/image2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3.png"/><Relationship Id="rId5" Type="http://schemas.openxmlformats.org/officeDocument/2006/relationships/image" Target="../media/image242.png"/><Relationship Id="rId10" Type="http://schemas.openxmlformats.org/officeDocument/2006/relationships/image" Target="../media/image247.png"/><Relationship Id="rId4" Type="http://schemas.openxmlformats.org/officeDocument/2006/relationships/image" Target="../media/image241.png"/><Relationship Id="rId9" Type="http://schemas.openxmlformats.org/officeDocument/2006/relationships/image" Target="../media/image24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40.png"/><Relationship Id="rId7" Type="http://schemas.openxmlformats.org/officeDocument/2006/relationships/image" Target="../media/image11.png"/><Relationship Id="rId2" Type="http://schemas.openxmlformats.org/officeDocument/2006/relationships/image" Target="../media/image2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4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20.png"/><Relationship Id="rId2" Type="http://schemas.openxmlformats.org/officeDocument/2006/relationships/image" Target="../media/image25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4.png"/><Relationship Id="rId4" Type="http://schemas.openxmlformats.org/officeDocument/2006/relationships/image" Target="../media/image2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4"/>
          <p:cNvSpPr>
            <a:spLocks noChangeArrowheads="1" noChangeShapeType="1" noTextEdit="1"/>
          </p:cNvSpPr>
          <p:nvPr/>
        </p:nvSpPr>
        <p:spPr bwMode="auto">
          <a:xfrm>
            <a:off x="762000" y="2971800"/>
            <a:ext cx="7696200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100000">
                      <a:srgbClr val="660033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Momentum and Impulse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D70DD23-DBB1-48AE-BCF2-1500DD51E942}"/>
              </a:ext>
            </a:extLst>
          </p:cNvPr>
          <p:cNvSpPr txBox="1"/>
          <p:nvPr/>
        </p:nvSpPr>
        <p:spPr>
          <a:xfrm>
            <a:off x="2310286" y="4159641"/>
            <a:ext cx="47206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Arial Black" panose="020B0A04020102020204" pitchFamily="34" charset="0"/>
              </a:rPr>
              <a:t>Twitter: @Owen134866</a:t>
            </a:r>
          </a:p>
          <a:p>
            <a:pPr algn="ctr"/>
            <a:endParaRPr lang="en-US" dirty="0">
              <a:latin typeface="Arial Black" panose="020B0A04020102020204" pitchFamily="34" charset="0"/>
            </a:endParaRPr>
          </a:p>
          <a:p>
            <a:pPr algn="ctr"/>
            <a:r>
              <a:rPr lang="en-US" dirty="0">
                <a:latin typeface="Arial Black" panose="020B0A04020102020204" pitchFamily="34" charset="0"/>
              </a:rPr>
              <a:t>www.mathsfreeresourcelibrary.com</a:t>
            </a:r>
            <a:endParaRPr lang="en-GB" dirty="0">
              <a:latin typeface="Arial Black" panose="020B0A0402010202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352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can solve problems involving collisions using the principle of Conservation of Momentum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A particle of mass 2kg is moving with speed 3ms</a:t>
            </a:r>
            <a:r>
              <a:rPr lang="en-GB" sz="1400" baseline="30000" dirty="0">
                <a:latin typeface="Comic Sans MS" pitchFamily="66" charset="0"/>
              </a:rPr>
              <a:t>-1</a:t>
            </a:r>
            <a:r>
              <a:rPr lang="en-GB" sz="1400" dirty="0">
                <a:latin typeface="Comic Sans MS" pitchFamily="66" charset="0"/>
              </a:rPr>
              <a:t> on a smooth horizontal plane. Particle Q of mass 3kg is at rest on the plane. Particle P collides with Q and after the collision Q moves away with a speed of 2</a:t>
            </a:r>
            <a:r>
              <a:rPr lang="en-GB" sz="1400" baseline="30000" dirty="0">
                <a:latin typeface="Comic Sans MS" pitchFamily="66" charset="0"/>
              </a:rPr>
              <a:t>1</a:t>
            </a:r>
            <a:r>
              <a:rPr lang="en-GB" sz="1400" dirty="0">
                <a:latin typeface="Comic Sans MS" pitchFamily="66" charset="0"/>
              </a:rPr>
              <a:t>/</a:t>
            </a:r>
            <a:r>
              <a:rPr lang="en-GB" sz="1400" baseline="-25000" dirty="0">
                <a:latin typeface="Comic Sans MS" pitchFamily="66" charset="0"/>
              </a:rPr>
              <a:t>3</a:t>
            </a:r>
            <a:r>
              <a:rPr lang="en-GB" sz="1400" dirty="0">
                <a:latin typeface="Comic Sans MS" pitchFamily="66" charset="0"/>
              </a:rPr>
              <a:t>ms</a:t>
            </a:r>
            <a:r>
              <a:rPr lang="en-GB" sz="1400" baseline="30000" dirty="0">
                <a:latin typeface="Comic Sans MS" pitchFamily="66" charset="0"/>
              </a:rPr>
              <a:t>-1</a:t>
            </a:r>
            <a:r>
              <a:rPr lang="en-GB" sz="1400" dirty="0">
                <a:latin typeface="Comic Sans MS" pitchFamily="66" charset="0"/>
              </a:rPr>
              <a:t>. Find: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The speed and direction of the motion of P after the collision</a:t>
            </a:r>
          </a:p>
          <a:p>
            <a:pPr algn="ctr">
              <a:buAutoNum type="alphaLcParenR"/>
            </a:pPr>
            <a:endParaRPr lang="en-GB" sz="1400" dirty="0">
              <a:latin typeface="Comic Sans MS" pitchFamily="66" charset="0"/>
            </a:endParaRP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The magnitude of the impulse received by P and by Q in the collision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6200" y="76200"/>
                <a:ext cx="16312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𝑀𝑜𝑚𝑒𝑛𝑡𝑢𝑚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𝑚𝑣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76200"/>
                <a:ext cx="1631279" cy="3077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277101" y="76200"/>
                <a:ext cx="183832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𝐼𝑚𝑝𝑢𝑙𝑠𝑒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𝑚𝑣</m:t>
                      </m:r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r>
                        <a:rPr lang="en-GB" sz="1400" b="0" i="1" smtClean="0">
                          <a:latin typeface="Cambria Math"/>
                        </a:rPr>
                        <m:t>𝑚𝑢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7101" y="76200"/>
                <a:ext cx="1838324" cy="307777"/>
              </a:xfrm>
              <a:prstGeom prst="rect">
                <a:avLst/>
              </a:prstGeom>
              <a:blipFill rotWithShape="1">
                <a:blip r:embed="rId3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847748" y="457200"/>
                <a:ext cx="12962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𝐼𝑚𝑝𝑢𝑙𝑠𝑒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𝐹𝑡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7748" y="457200"/>
                <a:ext cx="1296252" cy="307777"/>
              </a:xfrm>
              <a:prstGeom prst="rect">
                <a:avLst/>
              </a:prstGeom>
              <a:blipFill rotWithShape="1">
                <a:blip r:embed="rId4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849483" y="63137"/>
                <a:ext cx="25335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483" y="63137"/>
                <a:ext cx="2533579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/>
          <p:cNvSpPr/>
          <p:nvPr/>
        </p:nvSpPr>
        <p:spPr>
          <a:xfrm>
            <a:off x="5791200" y="2057400"/>
            <a:ext cx="457200" cy="457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6934200" y="2057400"/>
            <a:ext cx="457200" cy="457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715000" y="21336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2kg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5334000" y="2286000"/>
            <a:ext cx="457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391400" y="2286000"/>
            <a:ext cx="457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791200" y="1905000"/>
            <a:ext cx="457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791200" y="2667000"/>
            <a:ext cx="457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934200" y="1905000"/>
            <a:ext cx="457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934200" y="2667000"/>
            <a:ext cx="457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114800" y="1752600"/>
            <a:ext cx="12955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Before collision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91000" y="2514600"/>
            <a:ext cx="12170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After collision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105400" y="2133600"/>
            <a:ext cx="2680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I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848600" y="2133600"/>
            <a:ext cx="2680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I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740765" y="1600200"/>
            <a:ext cx="5645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3ms</a:t>
            </a:r>
            <a:r>
              <a:rPr lang="en-GB" sz="1200" baseline="30000" dirty="0">
                <a:latin typeface="Comic Sans MS" pitchFamily="66" charset="0"/>
              </a:rPr>
              <a:t>-1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883764" y="1600200"/>
            <a:ext cx="5645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0ms</a:t>
            </a:r>
            <a:r>
              <a:rPr lang="en-GB" sz="1200" baseline="30000" dirty="0">
                <a:latin typeface="Comic Sans MS" pitchFamily="66" charset="0"/>
              </a:rPr>
              <a:t>-1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727140" y="2667000"/>
            <a:ext cx="591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v ms</a:t>
            </a:r>
            <a:r>
              <a:rPr lang="en-GB" sz="1200" baseline="30000" dirty="0">
                <a:latin typeface="Comic Sans MS" pitchFamily="66" charset="0"/>
              </a:rPr>
              <a:t>-1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789988" y="2667000"/>
            <a:ext cx="752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2</a:t>
            </a:r>
            <a:r>
              <a:rPr lang="en-GB" sz="1200" baseline="30000" dirty="0">
                <a:latin typeface="Comic Sans MS" pitchFamily="66" charset="0"/>
              </a:rPr>
              <a:t>1</a:t>
            </a:r>
            <a:r>
              <a:rPr lang="en-GB" sz="1200" dirty="0">
                <a:latin typeface="Comic Sans MS" pitchFamily="66" charset="0"/>
              </a:rPr>
              <a:t>/</a:t>
            </a:r>
            <a:r>
              <a:rPr lang="en-GB" sz="1200" baseline="-25000" dirty="0">
                <a:latin typeface="Comic Sans MS" pitchFamily="66" charset="0"/>
              </a:rPr>
              <a:t>3</a:t>
            </a:r>
            <a:r>
              <a:rPr lang="en-GB" sz="1200" dirty="0">
                <a:latin typeface="Comic Sans MS" pitchFamily="66" charset="0"/>
              </a:rPr>
              <a:t>ms</a:t>
            </a:r>
            <a:r>
              <a:rPr lang="en-GB" sz="1200" baseline="30000" dirty="0">
                <a:latin typeface="Comic Sans MS" pitchFamily="66" charset="0"/>
              </a:rPr>
              <a:t>-1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62600" y="1905000"/>
            <a:ext cx="264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P</a:t>
            </a:r>
            <a:endParaRPr lang="en-GB" sz="1200" baseline="-25000" dirty="0">
              <a:latin typeface="Comic Sans MS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15200" y="1905000"/>
            <a:ext cx="3193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Q</a:t>
            </a:r>
            <a:endParaRPr lang="en-GB" sz="1200" baseline="-25000" dirty="0">
              <a:latin typeface="Comic Sans MS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58000" y="21336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3kg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38600" y="3124200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We aren’t sure which direction P goes after the collision – just choose one for now…</a:t>
            </a:r>
          </a:p>
          <a:p>
            <a:r>
              <a:rPr lang="en-GB" sz="1200" dirty="0">
                <a:latin typeface="Comic Sans MS" pitchFamily="66" charset="0"/>
                <a:sym typeface="Wingdings" pitchFamily="2" charset="2"/>
              </a:rPr>
              <a:t> If the answer is negative, the direction is the other way!</a:t>
            </a:r>
            <a:endParaRPr lang="en-GB" sz="12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114800" y="4038600"/>
                <a:ext cx="25335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4038600"/>
                <a:ext cx="2533579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848100" y="4410075"/>
                <a:ext cx="3407536" cy="3738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(</m:t>
                      </m:r>
                      <m:r>
                        <a:rPr lang="en-GB" sz="1400" b="0" i="1" smtClean="0">
                          <a:latin typeface="Cambria Math"/>
                        </a:rPr>
                        <m:t>2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×3)</m:t>
                      </m:r>
                      <m:r>
                        <a:rPr lang="en-GB" sz="1400" b="0" i="1" smtClean="0">
                          <a:latin typeface="Cambria Math"/>
                        </a:rPr>
                        <m:t>+(3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×0)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i="1" smtClean="0">
                          <a:latin typeface="Cambria Math"/>
                        </a:rPr>
                        <m:t>(</m:t>
                      </m:r>
                      <m:r>
                        <a:rPr lang="en-GB" sz="1400" b="0" i="1" smtClean="0">
                          <a:latin typeface="Cambria Math"/>
                        </a:rPr>
                        <m:t>2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𝑣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)+(3×2</m:t>
                      </m:r>
                      <m:f>
                        <m:fPr>
                          <m:type m:val="skw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8100" y="4410075"/>
                <a:ext cx="3407536" cy="373820"/>
              </a:xfrm>
              <a:prstGeom prst="rect">
                <a:avLst/>
              </a:prstGeom>
              <a:blipFill rotWithShape="1">
                <a:blip r:embed="rId7"/>
                <a:stretch>
                  <a:fillRect t="-106452" r="-11986" b="-1677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086350" y="4857750"/>
                <a:ext cx="107478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6</m:t>
                      </m:r>
                      <m:r>
                        <a:rPr lang="en-GB" sz="1400" b="0" i="1" smtClean="0">
                          <a:latin typeface="Cambria Math"/>
                        </a:rPr>
                        <m:t>=2</m:t>
                      </m:r>
                      <m:r>
                        <a:rPr lang="en-GB" sz="1400" b="0" i="1" smtClean="0">
                          <a:latin typeface="Cambria Math"/>
                        </a:rPr>
                        <m:t>𝑣</m:t>
                      </m:r>
                      <m:r>
                        <a:rPr lang="en-GB" sz="1400" b="0" i="1" smtClean="0">
                          <a:latin typeface="Cambria Math"/>
                        </a:rPr>
                        <m:t>+7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6350" y="4857750"/>
                <a:ext cx="1074781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829175" y="5276850"/>
                <a:ext cx="93249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−0.5=</m:t>
                      </m:r>
                      <m:r>
                        <a:rPr lang="en-GB" sz="1400" b="0" i="1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9175" y="5276850"/>
                <a:ext cx="932499" cy="3077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Arc 35"/>
          <p:cNvSpPr/>
          <p:nvPr/>
        </p:nvSpPr>
        <p:spPr>
          <a:xfrm>
            <a:off x="6934200" y="42672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6324600" y="5143500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Calculate v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8" name="Arc 37"/>
          <p:cNvSpPr/>
          <p:nvPr/>
        </p:nvSpPr>
        <p:spPr>
          <a:xfrm>
            <a:off x="6934200" y="46482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Arc 38"/>
          <p:cNvSpPr/>
          <p:nvPr/>
        </p:nvSpPr>
        <p:spPr>
          <a:xfrm>
            <a:off x="5943600" y="51054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/>
          <p:cNvSpPr txBox="1"/>
          <p:nvPr/>
        </p:nvSpPr>
        <p:spPr>
          <a:xfrm>
            <a:off x="7410449" y="4229100"/>
            <a:ext cx="14954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Sub in the values from the diagram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381874" y="4714875"/>
            <a:ext cx="14954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Work out each side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619624" y="5867400"/>
            <a:ext cx="3067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So the direction of motion of P is reversed by the collision and it moves off at 0.5ms</a:t>
            </a:r>
            <a:r>
              <a:rPr lang="en-GB" sz="1200" baseline="300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-1</a:t>
            </a:r>
            <a:endParaRPr lang="en-GB" sz="1200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09625" y="4819650"/>
            <a:ext cx="24817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0.5ms</a:t>
            </a:r>
            <a:r>
              <a:rPr lang="en-GB" sz="1200" baseline="30000" dirty="0">
                <a:solidFill>
                  <a:srgbClr val="FF0000"/>
                </a:solidFill>
                <a:latin typeface="Comic Sans MS" pitchFamily="66" charset="0"/>
              </a:rPr>
              <a:t>-1 </a:t>
            </a:r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in the opposite direction</a:t>
            </a:r>
          </a:p>
        </p:txBody>
      </p:sp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GB" dirty="0">
                <a:latin typeface="Comic Sans MS" pitchFamily="66" charset="0"/>
              </a:rPr>
              <a:t>Momentum and Impulse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709266" y="6488668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1B</a:t>
            </a:r>
          </a:p>
        </p:txBody>
      </p:sp>
    </p:spTree>
    <p:extLst>
      <p:ext uri="{BB962C8B-B14F-4D97-AF65-F5344CB8AC3E}">
        <p14:creationId xmlns:p14="http://schemas.microsoft.com/office/powerpoint/2010/main" val="238315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1" grpId="0"/>
      <p:bldP spid="32" grpId="0"/>
      <p:bldP spid="34" grpId="0"/>
      <p:bldP spid="35" grpId="0"/>
      <p:bldP spid="36" grpId="0" animBg="1"/>
      <p:bldP spid="37" grpId="0"/>
      <p:bldP spid="38" grpId="0" animBg="1"/>
      <p:bldP spid="39" grpId="0" animBg="1"/>
      <p:bldP spid="40" grpId="0"/>
      <p:bldP spid="41" grpId="0"/>
      <p:bldP spid="42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352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can solve problems involving collisions using the principle of Conservation of Momentum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A particle of mass 2kg is moving with speed 3ms</a:t>
            </a:r>
            <a:r>
              <a:rPr lang="en-GB" sz="1400" baseline="30000" dirty="0">
                <a:latin typeface="Comic Sans MS" pitchFamily="66" charset="0"/>
              </a:rPr>
              <a:t>-1</a:t>
            </a:r>
            <a:r>
              <a:rPr lang="en-GB" sz="1400" dirty="0">
                <a:latin typeface="Comic Sans MS" pitchFamily="66" charset="0"/>
              </a:rPr>
              <a:t> on a smooth horizontal plane. Particle Q of mass 3kg is at rest on the plane. Particle P collides with Q and after the collision Q moves away with a speed of 2</a:t>
            </a:r>
            <a:r>
              <a:rPr lang="en-GB" sz="1400" baseline="30000" dirty="0">
                <a:latin typeface="Comic Sans MS" pitchFamily="66" charset="0"/>
              </a:rPr>
              <a:t>1</a:t>
            </a:r>
            <a:r>
              <a:rPr lang="en-GB" sz="1400" dirty="0">
                <a:latin typeface="Comic Sans MS" pitchFamily="66" charset="0"/>
              </a:rPr>
              <a:t>/</a:t>
            </a:r>
            <a:r>
              <a:rPr lang="en-GB" sz="1400" baseline="-25000" dirty="0">
                <a:latin typeface="Comic Sans MS" pitchFamily="66" charset="0"/>
              </a:rPr>
              <a:t>3</a:t>
            </a:r>
            <a:r>
              <a:rPr lang="en-GB" sz="1400" dirty="0">
                <a:latin typeface="Comic Sans MS" pitchFamily="66" charset="0"/>
              </a:rPr>
              <a:t>ms</a:t>
            </a:r>
            <a:r>
              <a:rPr lang="en-GB" sz="1400" baseline="30000" dirty="0">
                <a:latin typeface="Comic Sans MS" pitchFamily="66" charset="0"/>
              </a:rPr>
              <a:t>-1</a:t>
            </a:r>
            <a:r>
              <a:rPr lang="en-GB" sz="1400" dirty="0">
                <a:latin typeface="Comic Sans MS" pitchFamily="66" charset="0"/>
              </a:rPr>
              <a:t>. Find: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The speed and direction of the motion of P after the collision</a:t>
            </a:r>
          </a:p>
          <a:p>
            <a:pPr algn="ctr">
              <a:buAutoNum type="alphaLcParenR"/>
            </a:pPr>
            <a:endParaRPr lang="en-GB" sz="1400" dirty="0">
              <a:latin typeface="Comic Sans MS" pitchFamily="66" charset="0"/>
            </a:endParaRP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The magnitude of the impulse received by P and by Q in the collision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6200" y="76200"/>
                <a:ext cx="16312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𝑀𝑜𝑚𝑒𝑛𝑡𝑢𝑚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𝑚𝑣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76200"/>
                <a:ext cx="1631279" cy="3077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277101" y="76200"/>
                <a:ext cx="183832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𝐼𝑚𝑝𝑢𝑙𝑠𝑒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𝑚𝑣</m:t>
                      </m:r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r>
                        <a:rPr lang="en-GB" sz="1400" b="0" i="1" smtClean="0">
                          <a:latin typeface="Cambria Math"/>
                        </a:rPr>
                        <m:t>𝑚𝑢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7101" y="76200"/>
                <a:ext cx="1838324" cy="307777"/>
              </a:xfrm>
              <a:prstGeom prst="rect">
                <a:avLst/>
              </a:prstGeom>
              <a:blipFill rotWithShape="1">
                <a:blip r:embed="rId3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847748" y="457200"/>
                <a:ext cx="12962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𝐼𝑚𝑝𝑢𝑙𝑠𝑒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𝐹𝑡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7748" y="457200"/>
                <a:ext cx="1296252" cy="307777"/>
              </a:xfrm>
              <a:prstGeom prst="rect">
                <a:avLst/>
              </a:prstGeom>
              <a:blipFill rotWithShape="1">
                <a:blip r:embed="rId4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/>
          <p:cNvSpPr/>
          <p:nvPr/>
        </p:nvSpPr>
        <p:spPr>
          <a:xfrm>
            <a:off x="5791200" y="2057400"/>
            <a:ext cx="457200" cy="457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6934200" y="2057400"/>
            <a:ext cx="457200" cy="457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715000" y="21336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2kg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5334000" y="2286000"/>
            <a:ext cx="457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391400" y="2286000"/>
            <a:ext cx="457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791200" y="1905000"/>
            <a:ext cx="457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791200" y="2667000"/>
            <a:ext cx="457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934200" y="1905000"/>
            <a:ext cx="457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934200" y="2667000"/>
            <a:ext cx="457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114800" y="1752600"/>
            <a:ext cx="12955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Before collision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91000" y="2514600"/>
            <a:ext cx="12170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After collision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105400" y="2133600"/>
            <a:ext cx="2680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I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848600" y="2133600"/>
            <a:ext cx="2680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I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740765" y="1600200"/>
            <a:ext cx="5645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3ms</a:t>
            </a:r>
            <a:r>
              <a:rPr lang="en-GB" sz="1200" baseline="30000" dirty="0">
                <a:latin typeface="Comic Sans MS" pitchFamily="66" charset="0"/>
              </a:rPr>
              <a:t>-1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883764" y="1600200"/>
            <a:ext cx="5645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0ms</a:t>
            </a:r>
            <a:r>
              <a:rPr lang="en-GB" sz="1200" baseline="30000" dirty="0">
                <a:latin typeface="Comic Sans MS" pitchFamily="66" charset="0"/>
              </a:rPr>
              <a:t>-1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74241" y="2667000"/>
            <a:ext cx="6976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0.5ms</a:t>
            </a:r>
            <a:r>
              <a:rPr lang="en-GB" sz="1200" baseline="30000" dirty="0">
                <a:latin typeface="Comic Sans MS" pitchFamily="66" charset="0"/>
              </a:rPr>
              <a:t>-1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789988" y="2667000"/>
            <a:ext cx="752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2</a:t>
            </a:r>
            <a:r>
              <a:rPr lang="en-GB" sz="1200" baseline="30000" dirty="0">
                <a:latin typeface="Comic Sans MS" pitchFamily="66" charset="0"/>
              </a:rPr>
              <a:t>1</a:t>
            </a:r>
            <a:r>
              <a:rPr lang="en-GB" sz="1200" dirty="0">
                <a:latin typeface="Comic Sans MS" pitchFamily="66" charset="0"/>
              </a:rPr>
              <a:t>/</a:t>
            </a:r>
            <a:r>
              <a:rPr lang="en-GB" sz="1200" baseline="-25000" dirty="0">
                <a:latin typeface="Comic Sans MS" pitchFamily="66" charset="0"/>
              </a:rPr>
              <a:t>3</a:t>
            </a:r>
            <a:r>
              <a:rPr lang="en-GB" sz="1200" dirty="0">
                <a:latin typeface="Comic Sans MS" pitchFamily="66" charset="0"/>
              </a:rPr>
              <a:t>ms</a:t>
            </a:r>
            <a:r>
              <a:rPr lang="en-GB" sz="1200" baseline="30000" dirty="0">
                <a:latin typeface="Comic Sans MS" pitchFamily="66" charset="0"/>
              </a:rPr>
              <a:t>-1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62600" y="1905000"/>
            <a:ext cx="264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P</a:t>
            </a:r>
            <a:endParaRPr lang="en-GB" sz="1200" baseline="-25000" dirty="0">
              <a:latin typeface="Comic Sans MS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15200" y="1905000"/>
            <a:ext cx="3193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Q</a:t>
            </a:r>
            <a:endParaRPr lang="en-GB" sz="1200" baseline="-25000" dirty="0">
              <a:latin typeface="Comic Sans MS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58000" y="21336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3kg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9625" y="4819650"/>
            <a:ext cx="24817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0.5ms</a:t>
            </a:r>
            <a:r>
              <a:rPr lang="en-GB" sz="1200" baseline="30000" dirty="0">
                <a:solidFill>
                  <a:srgbClr val="FF0000"/>
                </a:solidFill>
                <a:latin typeface="Comic Sans MS" pitchFamily="66" charset="0"/>
              </a:rPr>
              <a:t>-1 </a:t>
            </a:r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in the opposite direction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038600" y="3276600"/>
            <a:ext cx="1085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u="sng" dirty="0">
                <a:latin typeface="Comic Sans MS" pitchFamily="66" charset="0"/>
              </a:rPr>
              <a:t>Impulse on 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038600" y="3581400"/>
                <a:ext cx="110363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𝐼</m:t>
                      </m:r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r>
                        <a:rPr lang="en-GB" sz="1200" b="0" i="1" smtClean="0">
                          <a:latin typeface="Cambria Math"/>
                        </a:rPr>
                        <m:t>𝑚𝑣</m:t>
                      </m:r>
                      <m:r>
                        <a:rPr lang="en-GB" sz="1200" b="0" i="1" smtClean="0">
                          <a:latin typeface="Cambria Math"/>
                        </a:rPr>
                        <m:t>−</m:t>
                      </m:r>
                      <m:r>
                        <a:rPr lang="en-GB" sz="1200" b="0" i="1" smtClean="0">
                          <a:latin typeface="Cambria Math"/>
                        </a:rPr>
                        <m:t>𝑚𝑢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3581400"/>
                <a:ext cx="1103635" cy="27699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038600" y="3962400"/>
                <a:ext cx="185390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𝐼</m:t>
                      </m:r>
                      <m:r>
                        <a:rPr lang="en-GB" sz="1200" b="0" i="1" smtClean="0">
                          <a:latin typeface="Cambria Math"/>
                        </a:rPr>
                        <m:t>=(2×0.5)−(2×−3)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3962400"/>
                <a:ext cx="1853905" cy="276999"/>
              </a:xfrm>
              <a:prstGeom prst="rect">
                <a:avLst/>
              </a:prstGeom>
              <a:blipFill rotWithShape="1">
                <a:blip r:embed="rId7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038600" y="4343400"/>
                <a:ext cx="95256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𝐼</m:t>
                      </m:r>
                      <m:r>
                        <a:rPr lang="en-GB" sz="1200" b="0" i="1" smtClean="0">
                          <a:latin typeface="Cambria Math"/>
                        </a:rPr>
                        <m:t>=1−−6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4343400"/>
                <a:ext cx="952568" cy="27699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038600" y="4724400"/>
                <a:ext cx="75430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𝐼</m:t>
                      </m:r>
                      <m:r>
                        <a:rPr lang="en-GB" sz="1200" b="0" i="1" smtClean="0">
                          <a:latin typeface="Cambria Math"/>
                        </a:rPr>
                        <m:t>=7</m:t>
                      </m:r>
                      <m:r>
                        <a:rPr lang="en-GB" sz="1200" b="0" i="1" smtClean="0">
                          <a:latin typeface="Cambria Math"/>
                        </a:rPr>
                        <m:t>𝑁𝑠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4724400"/>
                <a:ext cx="754309" cy="27699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4114800" y="5334000"/>
            <a:ext cx="11400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u="sng" dirty="0">
                <a:latin typeface="Comic Sans MS" pitchFamily="66" charset="0"/>
              </a:rPr>
              <a:t>Impulse on 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114800" y="5638800"/>
                <a:ext cx="110363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𝐼</m:t>
                      </m:r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r>
                        <a:rPr lang="en-GB" sz="1200" b="0" i="1" smtClean="0">
                          <a:latin typeface="Cambria Math"/>
                        </a:rPr>
                        <m:t>𝑚𝑣</m:t>
                      </m:r>
                      <m:r>
                        <a:rPr lang="en-GB" sz="1200" b="0" i="1" smtClean="0">
                          <a:latin typeface="Cambria Math"/>
                        </a:rPr>
                        <m:t>−</m:t>
                      </m:r>
                      <m:r>
                        <a:rPr lang="en-GB" sz="1200" b="0" i="1" smtClean="0">
                          <a:latin typeface="Cambria Math"/>
                        </a:rPr>
                        <m:t>𝑚𝑢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5638800"/>
                <a:ext cx="1103635" cy="27699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114800" y="6019800"/>
                <a:ext cx="1877181" cy="3336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𝐼</m:t>
                      </m:r>
                      <m:r>
                        <a:rPr lang="en-GB" sz="1200" b="0" i="1" smtClean="0">
                          <a:latin typeface="Cambria Math"/>
                        </a:rPr>
                        <m:t>=(3×2</m:t>
                      </m:r>
                      <m:f>
                        <m:fPr>
                          <m:type m:val="skw"/>
                          <m:ctrlPr>
                            <a:rPr lang="en-GB" sz="1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  <a:ea typeface="Cambria Math"/>
                        </a:rPr>
                        <m:t>)</m:t>
                      </m:r>
                      <m:r>
                        <a:rPr lang="en-GB" sz="1200" b="0" i="1" smtClean="0">
                          <a:latin typeface="Cambria Math"/>
                        </a:rPr>
                        <m:t>−(3</m:t>
                      </m:r>
                      <m:r>
                        <a:rPr lang="en-GB" sz="1200" b="0" i="1" smtClean="0">
                          <a:latin typeface="Cambria Math"/>
                          <a:ea typeface="Cambria Math"/>
                        </a:rPr>
                        <m:t>×0)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6019800"/>
                <a:ext cx="1877181" cy="333617"/>
              </a:xfrm>
              <a:prstGeom prst="rect">
                <a:avLst/>
              </a:prstGeom>
              <a:blipFill rotWithShape="1">
                <a:blip r:embed="rId11"/>
                <a:stretch>
                  <a:fillRect t="-103704" b="-1592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114800" y="6400800"/>
                <a:ext cx="75430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𝐼</m:t>
                      </m:r>
                      <m:r>
                        <a:rPr lang="en-GB" sz="1200" b="0" i="1" smtClean="0">
                          <a:latin typeface="Cambria Math"/>
                        </a:rPr>
                        <m:t>=7</m:t>
                      </m:r>
                      <m:r>
                        <a:rPr lang="en-GB" sz="1200" b="0" i="1" smtClean="0">
                          <a:latin typeface="Cambria Math"/>
                        </a:rPr>
                        <m:t>𝑁𝑠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6400800"/>
                <a:ext cx="754309" cy="27699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Arc 52"/>
          <p:cNvSpPr/>
          <p:nvPr/>
        </p:nvSpPr>
        <p:spPr>
          <a:xfrm>
            <a:off x="5638800" y="37338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/>
          <p:cNvSpPr txBox="1"/>
          <p:nvPr/>
        </p:nvSpPr>
        <p:spPr>
          <a:xfrm>
            <a:off x="6096000" y="3733800"/>
            <a:ext cx="22574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Take the direction of </a:t>
            </a:r>
            <a:r>
              <a:rPr lang="en-GB" sz="1100" b="1" u="sng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impulse</a:t>
            </a:r>
            <a:r>
              <a:rPr lang="en-GB" sz="11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en-GB" sz="1100" b="1" u="sng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on P</a:t>
            </a:r>
            <a:r>
              <a:rPr lang="en-GB" sz="1100" b="1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en-GB" sz="11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as the </a:t>
            </a:r>
            <a:r>
              <a:rPr lang="en-GB" sz="1100" b="1" u="sng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positive</a:t>
            </a:r>
            <a:r>
              <a:rPr lang="en-GB" sz="11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 direction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5" name="Arc 54"/>
          <p:cNvSpPr/>
          <p:nvPr/>
        </p:nvSpPr>
        <p:spPr>
          <a:xfrm>
            <a:off x="5638800" y="41148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Arc 55"/>
          <p:cNvSpPr/>
          <p:nvPr/>
        </p:nvSpPr>
        <p:spPr>
          <a:xfrm>
            <a:off x="4800600" y="44958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/>
          <p:cNvSpPr txBox="1"/>
          <p:nvPr/>
        </p:nvSpPr>
        <p:spPr>
          <a:xfrm>
            <a:off x="6096000" y="4191000"/>
            <a:ext cx="1828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Work out the brackets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257800" y="4572000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Calculate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9" name="Arc 58"/>
          <p:cNvSpPr/>
          <p:nvPr/>
        </p:nvSpPr>
        <p:spPr>
          <a:xfrm>
            <a:off x="5715000" y="57912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Arc 59"/>
          <p:cNvSpPr/>
          <p:nvPr/>
        </p:nvSpPr>
        <p:spPr>
          <a:xfrm>
            <a:off x="5715000" y="61722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TextBox 60"/>
          <p:cNvSpPr txBox="1"/>
          <p:nvPr/>
        </p:nvSpPr>
        <p:spPr>
          <a:xfrm>
            <a:off x="6172200" y="5715000"/>
            <a:ext cx="22574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Take the direction of </a:t>
            </a:r>
            <a:r>
              <a:rPr lang="en-GB" sz="1100" b="1" u="sng" dirty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impulse</a:t>
            </a:r>
            <a:r>
              <a:rPr lang="en-GB" sz="1100" dirty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en-GB" sz="1100" b="1" u="sng" dirty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on Q</a:t>
            </a:r>
            <a:r>
              <a:rPr lang="en-GB" sz="1100" b="1" dirty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en-GB" sz="1100" dirty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as the </a:t>
            </a:r>
            <a:r>
              <a:rPr lang="en-GB" sz="1100" b="1" u="sng" dirty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positive</a:t>
            </a:r>
            <a:r>
              <a:rPr lang="en-GB" sz="1100" dirty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 direction</a:t>
            </a:r>
            <a:endParaRPr lang="en-GB" sz="11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248400" y="6248400"/>
            <a:ext cx="838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Calculate</a:t>
            </a:r>
            <a:endParaRPr lang="en-GB" sz="11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629400" y="4800600"/>
            <a:ext cx="21336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  <a:sym typeface="Wingdings" pitchFamily="2" charset="2"/>
              </a:rPr>
              <a:t>You can see the impulse received by each is equal and opposite!</a:t>
            </a:r>
            <a:endParaRPr lang="en-GB" sz="1200" baseline="-250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1849483" y="63137"/>
                <a:ext cx="25335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483" y="63137"/>
                <a:ext cx="2533579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GB" dirty="0">
                <a:latin typeface="Comic Sans MS" pitchFamily="66" charset="0"/>
              </a:rPr>
              <a:t>Momentum and Impulse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8709266" y="6488668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1B</a:t>
            </a:r>
          </a:p>
        </p:txBody>
      </p:sp>
    </p:spTree>
    <p:extLst>
      <p:ext uri="{BB962C8B-B14F-4D97-AF65-F5344CB8AC3E}">
        <p14:creationId xmlns:p14="http://schemas.microsoft.com/office/powerpoint/2010/main" val="9669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30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3" grpId="0" animBg="1"/>
      <p:bldP spid="54" grpId="0"/>
      <p:bldP spid="55" grpId="0" animBg="1"/>
      <p:bldP spid="56" grpId="0" animBg="1"/>
      <p:bldP spid="57" grpId="0"/>
      <p:bldP spid="58" grpId="0"/>
      <p:bldP spid="59" grpId="0" animBg="1"/>
      <p:bldP spid="60" grpId="0" animBg="1"/>
      <p:bldP spid="61" grpId="0"/>
      <p:bldP spid="62" grpId="0"/>
      <p:bldP spid="6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352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can solve problems involving collisions using the principle of Conservation of Momentum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Two particles, P and Q of mass 2kg and 4kg respectively are moving towards each other along the same straight line on a smooth horizontal plane. The particles collide. Before the collision, the speeds of P and Q are 3ms</a:t>
            </a:r>
            <a:r>
              <a:rPr lang="en-GB" sz="1400" baseline="30000" dirty="0">
                <a:latin typeface="Comic Sans MS" pitchFamily="66" charset="0"/>
              </a:rPr>
              <a:t>-1</a:t>
            </a:r>
            <a:r>
              <a:rPr lang="en-GB" sz="1400" dirty="0">
                <a:latin typeface="Comic Sans MS" pitchFamily="66" charset="0"/>
              </a:rPr>
              <a:t> and 2ms</a:t>
            </a:r>
            <a:r>
              <a:rPr lang="en-GB" sz="1400" baseline="30000" dirty="0">
                <a:latin typeface="Comic Sans MS" pitchFamily="66" charset="0"/>
              </a:rPr>
              <a:t>-1</a:t>
            </a:r>
            <a:r>
              <a:rPr lang="en-GB" sz="1400" dirty="0">
                <a:latin typeface="Comic Sans MS" pitchFamily="66" charset="0"/>
              </a:rPr>
              <a:t>. Given that the magnitude of the impulse due to the collision is 7Ns, find: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The speed and direction of P after the collision</a:t>
            </a:r>
          </a:p>
          <a:p>
            <a:pPr algn="ctr">
              <a:buAutoNum type="alphaLcParenR"/>
            </a:pPr>
            <a:endParaRPr lang="en-GB" sz="1400" dirty="0">
              <a:latin typeface="Comic Sans MS" pitchFamily="66" charset="0"/>
            </a:endParaRP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The speed and direction of Q after the collision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6200" y="76200"/>
                <a:ext cx="16312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𝑀𝑜𝑚𝑒𝑛𝑡𝑢𝑚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𝑚𝑣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76200"/>
                <a:ext cx="1631279" cy="3077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277101" y="76200"/>
                <a:ext cx="183832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𝐼𝑚𝑝𝑢𝑙𝑠𝑒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𝑚𝑣</m:t>
                      </m:r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r>
                        <a:rPr lang="en-GB" sz="1400" b="0" i="1" smtClean="0">
                          <a:latin typeface="Cambria Math"/>
                        </a:rPr>
                        <m:t>𝑚𝑢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7101" y="76200"/>
                <a:ext cx="1838324" cy="307777"/>
              </a:xfrm>
              <a:prstGeom prst="rect">
                <a:avLst/>
              </a:prstGeom>
              <a:blipFill rotWithShape="1">
                <a:blip r:embed="rId3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847748" y="457200"/>
                <a:ext cx="12962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𝐼𝑚𝑝𝑢𝑙𝑠𝑒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𝐹𝑡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7748" y="457200"/>
                <a:ext cx="1296252" cy="307777"/>
              </a:xfrm>
              <a:prstGeom prst="rect">
                <a:avLst/>
              </a:prstGeom>
              <a:blipFill rotWithShape="1">
                <a:blip r:embed="rId4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Oval 41"/>
          <p:cNvSpPr/>
          <p:nvPr/>
        </p:nvSpPr>
        <p:spPr>
          <a:xfrm>
            <a:off x="5486398" y="2057400"/>
            <a:ext cx="457200" cy="4572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/>
          <p:cNvSpPr/>
          <p:nvPr/>
        </p:nvSpPr>
        <p:spPr>
          <a:xfrm>
            <a:off x="6629398" y="2057400"/>
            <a:ext cx="457200" cy="4572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/>
          <p:cNvSpPr txBox="1"/>
          <p:nvPr/>
        </p:nvSpPr>
        <p:spPr>
          <a:xfrm>
            <a:off x="5410198" y="21336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2kg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553198" y="21336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4kg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010398" y="1905000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Q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333998" y="1905000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P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5486398" y="1905000"/>
            <a:ext cx="457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5486398" y="2667000"/>
            <a:ext cx="457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6629398" y="1905000"/>
            <a:ext cx="457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6629398" y="2667000"/>
            <a:ext cx="457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810000" y="1752600"/>
            <a:ext cx="12955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Before collision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886199" y="2514600"/>
            <a:ext cx="12170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After collision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435962" y="1600200"/>
            <a:ext cx="564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3ms</a:t>
            </a:r>
            <a:r>
              <a:rPr lang="en-GB" sz="1200" baseline="30000" dirty="0">
                <a:latin typeface="Comic Sans MS" pitchFamily="66" charset="0"/>
              </a:rPr>
              <a:t>-1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578962" y="1600200"/>
            <a:ext cx="5645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2ms</a:t>
            </a:r>
            <a:r>
              <a:rPr lang="en-GB" sz="1200" baseline="30000" dirty="0">
                <a:latin typeface="Comic Sans MS" pitchFamily="66" charset="0"/>
              </a:rPr>
              <a:t>-1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387873" y="2667000"/>
            <a:ext cx="6607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v</a:t>
            </a:r>
            <a:r>
              <a:rPr lang="en-GB" sz="1200" baseline="-25000" dirty="0">
                <a:latin typeface="Comic Sans MS" pitchFamily="66" charset="0"/>
              </a:rPr>
              <a:t>1</a:t>
            </a:r>
            <a:r>
              <a:rPr lang="en-GB" sz="1200" dirty="0">
                <a:latin typeface="Comic Sans MS" pitchFamily="66" charset="0"/>
              </a:rPr>
              <a:t> ms</a:t>
            </a:r>
            <a:r>
              <a:rPr lang="en-GB" sz="1200" baseline="30000" dirty="0">
                <a:latin typeface="Comic Sans MS" pitchFamily="66" charset="0"/>
              </a:rPr>
              <a:t>-1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534077" y="2667000"/>
            <a:ext cx="654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v</a:t>
            </a:r>
            <a:r>
              <a:rPr lang="en-GB" sz="1200" baseline="-25000" dirty="0">
                <a:latin typeface="Comic Sans MS" pitchFamily="66" charset="0"/>
              </a:rPr>
              <a:t>2</a:t>
            </a:r>
            <a:r>
              <a:rPr lang="en-GB" sz="1200" dirty="0">
                <a:latin typeface="Comic Sans MS" pitchFamily="66" charset="0"/>
              </a:rPr>
              <a:t> ms</a:t>
            </a:r>
            <a:r>
              <a:rPr lang="en-GB" sz="1200" baseline="30000" dirty="0">
                <a:latin typeface="Comic Sans MS" pitchFamily="66" charset="0"/>
              </a:rPr>
              <a:t>-1</a:t>
            </a:r>
          </a:p>
        </p:txBody>
      </p:sp>
      <p:cxnSp>
        <p:nvCxnSpPr>
          <p:cNvPr id="71" name="Straight Arrow Connector 70"/>
          <p:cNvCxnSpPr/>
          <p:nvPr/>
        </p:nvCxnSpPr>
        <p:spPr>
          <a:xfrm flipH="1">
            <a:off x="5029198" y="2286000"/>
            <a:ext cx="457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7086598" y="2286000"/>
            <a:ext cx="5334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4800598" y="2133600"/>
            <a:ext cx="2680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I</a:t>
            </a:r>
            <a:endParaRPr lang="en-GB" sz="1200" baseline="30000" dirty="0">
              <a:latin typeface="Comic Sans MS" pitchFamily="66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619998" y="2133600"/>
            <a:ext cx="2680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I</a:t>
            </a:r>
            <a:endParaRPr lang="en-GB" sz="1200" baseline="30000" dirty="0">
              <a:latin typeface="Comic Sans MS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38600" y="3048000"/>
            <a:ext cx="11592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u="sng" dirty="0">
                <a:latin typeface="Comic Sans MS" pitchFamily="66" charset="0"/>
              </a:rPr>
              <a:t>For particle 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4038600" y="3352800"/>
                <a:ext cx="183832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𝐼𝑚𝑝𝑢𝑙𝑠𝑒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𝑚𝑣</m:t>
                      </m:r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r>
                        <a:rPr lang="en-GB" sz="1400" b="0" i="1" smtClean="0">
                          <a:latin typeface="Cambria Math"/>
                        </a:rPr>
                        <m:t>𝑚𝑢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3352800"/>
                <a:ext cx="1838324" cy="307777"/>
              </a:xfrm>
              <a:prstGeom prst="rect">
                <a:avLst/>
              </a:prstGeom>
              <a:blipFill rotWithShape="1">
                <a:blip r:embed="rId6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4038600" y="3733800"/>
                <a:ext cx="209140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7=(2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)</m:t>
                      </m:r>
                      <m:r>
                        <a:rPr lang="en-GB" sz="1400" b="0" i="1" smtClean="0">
                          <a:latin typeface="Cambria Math"/>
                        </a:rPr>
                        <m:t>−(2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×−3)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3733800"/>
                <a:ext cx="2091406" cy="307777"/>
              </a:xfrm>
              <a:prstGeom prst="rect">
                <a:avLst/>
              </a:prstGeom>
              <a:blipFill rotWithShape="1">
                <a:blip r:embed="rId7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4038600" y="4114800"/>
                <a:ext cx="11464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7=2</m:t>
                      </m:r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+6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4114800"/>
                <a:ext cx="1146404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3886200" y="4495800"/>
                <a:ext cx="86946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0.5=</m:t>
                      </m:r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4495800"/>
                <a:ext cx="869469" cy="3077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TextBox 79"/>
          <p:cNvSpPr txBox="1"/>
          <p:nvPr/>
        </p:nvSpPr>
        <p:spPr>
          <a:xfrm>
            <a:off x="4038600" y="4953000"/>
            <a:ext cx="1213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u="sng" dirty="0">
                <a:latin typeface="Comic Sans MS" pitchFamily="66" charset="0"/>
              </a:rPr>
              <a:t>For particle 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4038600" y="5257800"/>
                <a:ext cx="183832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𝐼𝑚𝑝𝑢𝑙𝑠𝑒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𝑚𝑣</m:t>
                      </m:r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r>
                        <a:rPr lang="en-GB" sz="1400" b="0" i="1" smtClean="0">
                          <a:latin typeface="Cambria Math"/>
                        </a:rPr>
                        <m:t>𝑚𝑢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5257800"/>
                <a:ext cx="1838324" cy="307777"/>
              </a:xfrm>
              <a:prstGeom prst="rect">
                <a:avLst/>
              </a:prstGeom>
              <a:blipFill rotWithShape="1">
                <a:blip r:embed="rId10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4038600" y="5638800"/>
                <a:ext cx="209557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7=(4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)</m:t>
                      </m:r>
                      <m:r>
                        <a:rPr lang="en-GB" sz="1400" b="0" i="1" smtClean="0">
                          <a:latin typeface="Cambria Math"/>
                        </a:rPr>
                        <m:t>−(4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×−2)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5638800"/>
                <a:ext cx="2095574" cy="307777"/>
              </a:xfrm>
              <a:prstGeom prst="rect">
                <a:avLst/>
              </a:prstGeom>
              <a:blipFill rotWithShape="1">
                <a:blip r:embed="rId11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4038600" y="6019800"/>
                <a:ext cx="115057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7=4</m:t>
                      </m:r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+8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6019800"/>
                <a:ext cx="1150571" cy="30777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3657600" y="6400800"/>
                <a:ext cx="110767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−0.25=</m:t>
                      </m:r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6400800"/>
                <a:ext cx="1107676" cy="30777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7480663" y="1123406"/>
            <a:ext cx="1663337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latin typeface="Comic Sans MS" pitchFamily="66" charset="0"/>
              </a:rPr>
              <a:t>If you do not know a velocity’s direction, set it the same as the direction of the impulse (this will keep it positive while you work it out!)</a:t>
            </a:r>
          </a:p>
        </p:txBody>
      </p:sp>
      <p:sp>
        <p:nvSpPr>
          <p:cNvPr id="85" name="Arc 84"/>
          <p:cNvSpPr/>
          <p:nvPr/>
        </p:nvSpPr>
        <p:spPr>
          <a:xfrm>
            <a:off x="5791200" y="3505200"/>
            <a:ext cx="4572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TextBox 85"/>
          <p:cNvSpPr txBox="1"/>
          <p:nvPr/>
        </p:nvSpPr>
        <p:spPr>
          <a:xfrm>
            <a:off x="6172200" y="3429000"/>
            <a:ext cx="2667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Sub in values from the diagram, using impulse as the positive direction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7" name="Arc 86"/>
          <p:cNvSpPr/>
          <p:nvPr/>
        </p:nvSpPr>
        <p:spPr>
          <a:xfrm>
            <a:off x="5791200" y="3886200"/>
            <a:ext cx="4572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Arc 87"/>
          <p:cNvSpPr/>
          <p:nvPr/>
        </p:nvSpPr>
        <p:spPr>
          <a:xfrm>
            <a:off x="4876800" y="4267200"/>
            <a:ext cx="4572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Arc 88"/>
          <p:cNvSpPr/>
          <p:nvPr/>
        </p:nvSpPr>
        <p:spPr>
          <a:xfrm>
            <a:off x="5867400" y="5410200"/>
            <a:ext cx="4572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Arc 90"/>
          <p:cNvSpPr/>
          <p:nvPr/>
        </p:nvSpPr>
        <p:spPr>
          <a:xfrm>
            <a:off x="5867400" y="5791200"/>
            <a:ext cx="4572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Arc 91"/>
          <p:cNvSpPr/>
          <p:nvPr/>
        </p:nvSpPr>
        <p:spPr>
          <a:xfrm>
            <a:off x="4953000" y="6172200"/>
            <a:ext cx="4572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TextBox 92"/>
          <p:cNvSpPr txBox="1"/>
          <p:nvPr/>
        </p:nvSpPr>
        <p:spPr>
          <a:xfrm>
            <a:off x="6019800" y="3886200"/>
            <a:ext cx="114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Work out brackets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257800" y="4343400"/>
            <a:ext cx="838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Calculate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7239000" y="3962400"/>
            <a:ext cx="1752600" cy="769441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As this answer is </a:t>
            </a:r>
            <a:r>
              <a:rPr lang="en-GB" sz="1100" b="1" u="sng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positive</a:t>
            </a:r>
            <a:r>
              <a:rPr lang="en-GB" sz="11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, it means the direction we put on the diagram is correct!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248400" y="5334000"/>
            <a:ext cx="2667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Sub in values from the diagram, using impulse as the positive direction</a:t>
            </a:r>
            <a:endParaRPr lang="en-GB" sz="11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6172200" y="5791200"/>
            <a:ext cx="1066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Work out brackets</a:t>
            </a:r>
            <a:endParaRPr lang="en-GB" sz="11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410200" y="6248400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Calculate</a:t>
            </a:r>
            <a:endParaRPr lang="en-GB" sz="11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7162800" y="5791200"/>
            <a:ext cx="1752600" cy="769441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As this answer is </a:t>
            </a:r>
            <a:r>
              <a:rPr lang="en-GB" sz="1100" b="1" u="sng" dirty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negative</a:t>
            </a:r>
            <a:r>
              <a:rPr lang="en-GB" sz="1100" dirty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, it means the direction we put on the diagram is incorrect!</a:t>
            </a:r>
            <a:endParaRPr lang="en-GB" sz="11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410200" y="2667000"/>
            <a:ext cx="6976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0.5ms</a:t>
            </a:r>
            <a:r>
              <a:rPr lang="en-GB" sz="1200" baseline="30000" dirty="0">
                <a:solidFill>
                  <a:srgbClr val="FF0000"/>
                </a:solidFill>
                <a:latin typeface="Comic Sans MS" pitchFamily="66" charset="0"/>
              </a:rPr>
              <a:t>-1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6477000" y="2667000"/>
            <a:ext cx="7922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0.25ms</a:t>
            </a:r>
            <a:r>
              <a:rPr lang="en-GB" sz="1200" baseline="30000" dirty="0">
                <a:solidFill>
                  <a:srgbClr val="0000FF"/>
                </a:solidFill>
                <a:latin typeface="Comic Sans MS" pitchFamily="66" charset="0"/>
              </a:rPr>
              <a:t>-1</a:t>
            </a:r>
          </a:p>
        </p:txBody>
      </p:sp>
      <p:cxnSp>
        <p:nvCxnSpPr>
          <p:cNvPr id="102" name="Straight Arrow Connector 101"/>
          <p:cNvCxnSpPr/>
          <p:nvPr/>
        </p:nvCxnSpPr>
        <p:spPr>
          <a:xfrm flipH="1">
            <a:off x="6629400" y="2667000"/>
            <a:ext cx="457200" cy="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1849483" y="63137"/>
                <a:ext cx="25335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483" y="63137"/>
                <a:ext cx="2533579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GB" dirty="0">
                <a:latin typeface="Comic Sans MS" pitchFamily="66" charset="0"/>
              </a:rPr>
              <a:t>Momentum and Impulse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709266" y="6488668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1B</a:t>
            </a:r>
          </a:p>
        </p:txBody>
      </p:sp>
    </p:spTree>
    <p:extLst>
      <p:ext uri="{BB962C8B-B14F-4D97-AF65-F5344CB8AC3E}">
        <p14:creationId xmlns:p14="http://schemas.microsoft.com/office/powerpoint/2010/main" val="275664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20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21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2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/>
      <p:bldP spid="45" grpId="0"/>
      <p:bldP spid="46" grpId="0"/>
      <p:bldP spid="47" grpId="0"/>
      <p:bldP spid="52" grpId="0"/>
      <p:bldP spid="53" grpId="0"/>
      <p:bldP spid="66" grpId="0"/>
      <p:bldP spid="66" grpId="1"/>
      <p:bldP spid="67" grpId="0"/>
      <p:bldP spid="67" grpId="1"/>
      <p:bldP spid="68" grpId="0"/>
      <p:bldP spid="68" grpId="1"/>
      <p:bldP spid="68" grpId="2"/>
      <p:bldP spid="69" grpId="0"/>
      <p:bldP spid="69" grpId="1"/>
      <p:bldP spid="69" grpId="2"/>
      <p:bldP spid="73" grpId="0"/>
      <p:bldP spid="73" grpId="1"/>
      <p:bldP spid="74" grpId="0"/>
      <p:bldP spid="74" grpId="1"/>
      <p:bldP spid="27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30" grpId="0"/>
      <p:bldP spid="85" grpId="0" animBg="1"/>
      <p:bldP spid="86" grpId="0"/>
      <p:bldP spid="87" grpId="0" animBg="1"/>
      <p:bldP spid="88" grpId="0" animBg="1"/>
      <p:bldP spid="89" grpId="0" animBg="1"/>
      <p:bldP spid="91" grpId="0" animBg="1"/>
      <p:bldP spid="92" grpId="0" animBg="1"/>
      <p:bldP spid="93" grpId="0"/>
      <p:bldP spid="94" grpId="0"/>
      <p:bldP spid="95" grpId="0" animBg="1"/>
      <p:bldP spid="96" grpId="0"/>
      <p:bldP spid="97" grpId="0"/>
      <p:bldP spid="98" grpId="0"/>
      <p:bldP spid="99" grpId="0" animBg="1"/>
      <p:bldP spid="100" grpId="0"/>
      <p:bldP spid="10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352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can solve problems involving collisions using the principle of Conservation of Momentum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Two particles, A and B, of masses 8kg and 2kg respectively, are connected by a light inextensible string. The particles are at rest on a smooth horizontal plane with the string slack. Particle A is projected directly away from B with speed 4ms</a:t>
            </a:r>
            <a:r>
              <a:rPr lang="en-GB" sz="1400" baseline="30000" dirty="0">
                <a:latin typeface="Comic Sans MS" pitchFamily="66" charset="0"/>
              </a:rPr>
              <a:t>-1</a:t>
            </a:r>
            <a:r>
              <a:rPr lang="en-GB" sz="1400" dirty="0">
                <a:latin typeface="Comic Sans MS" pitchFamily="66" charset="0"/>
              </a:rPr>
              <a:t>.</a:t>
            </a:r>
            <a:endParaRPr lang="en-GB" sz="1400" baseline="300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Find the speed of the particles when the string goes taut</a:t>
            </a:r>
          </a:p>
          <a:p>
            <a:pPr algn="ctr">
              <a:buAutoNum type="alphaLcParenR"/>
            </a:pPr>
            <a:endParaRPr lang="en-GB" sz="1400" dirty="0">
              <a:latin typeface="Comic Sans MS" pitchFamily="66" charset="0"/>
            </a:endParaRP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Find the magnitude of the impulse transmitted through the string when it goes taut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6200" y="76200"/>
                <a:ext cx="16312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𝑀𝑜𝑚𝑒𝑛𝑡𝑢𝑚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𝑚𝑣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76200"/>
                <a:ext cx="1631279" cy="3077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277101" y="76200"/>
                <a:ext cx="183832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𝐼𝑚𝑝𝑢𝑙𝑠𝑒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𝑚𝑣</m:t>
                      </m:r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r>
                        <a:rPr lang="en-GB" sz="1400" b="0" i="1" smtClean="0">
                          <a:latin typeface="Cambria Math"/>
                        </a:rPr>
                        <m:t>𝑚𝑢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7101" y="76200"/>
                <a:ext cx="1838324" cy="307777"/>
              </a:xfrm>
              <a:prstGeom prst="rect">
                <a:avLst/>
              </a:prstGeom>
              <a:blipFill rotWithShape="1">
                <a:blip r:embed="rId3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847748" y="457200"/>
                <a:ext cx="12962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𝐼𝑚𝑝𝑢𝑙𝑠𝑒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𝐹𝑡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7748" y="457200"/>
                <a:ext cx="1296252" cy="307777"/>
              </a:xfrm>
              <a:prstGeom prst="rect">
                <a:avLst/>
              </a:prstGeom>
              <a:blipFill rotWithShape="1">
                <a:blip r:embed="rId4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/>
          <p:cNvSpPr/>
          <p:nvPr/>
        </p:nvSpPr>
        <p:spPr>
          <a:xfrm>
            <a:off x="5791200" y="2057400"/>
            <a:ext cx="457200" cy="457200"/>
          </a:xfrm>
          <a:prstGeom prst="ellipse">
            <a:avLst/>
          </a:prstGeom>
          <a:solidFill>
            <a:srgbClr val="00CC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6934200" y="2057400"/>
            <a:ext cx="457200" cy="457200"/>
          </a:xfrm>
          <a:prstGeom prst="ellipse">
            <a:avLst/>
          </a:prstGeom>
          <a:solidFill>
            <a:srgbClr val="00CC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715000" y="21336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2kg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58000" y="21336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8kg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15200" y="1905000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38800" y="1905000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B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791200" y="1905000"/>
            <a:ext cx="457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791200" y="2667000"/>
            <a:ext cx="457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934200" y="1905000"/>
            <a:ext cx="457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934200" y="2667000"/>
            <a:ext cx="457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158883" y="1752600"/>
            <a:ext cx="1207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Before motion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35082" y="2514600"/>
            <a:ext cx="11288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After motion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740764" y="1600200"/>
            <a:ext cx="564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0ms</a:t>
            </a:r>
            <a:r>
              <a:rPr lang="en-GB" sz="1200" baseline="30000" dirty="0">
                <a:latin typeface="Comic Sans MS" pitchFamily="66" charset="0"/>
              </a:rPr>
              <a:t>-1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83764" y="1600200"/>
            <a:ext cx="5645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4ms</a:t>
            </a:r>
            <a:r>
              <a:rPr lang="en-GB" sz="1200" baseline="30000" dirty="0">
                <a:latin typeface="Comic Sans MS" pitchFamily="66" charset="0"/>
              </a:rPr>
              <a:t>-1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727140" y="2667000"/>
            <a:ext cx="591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v ms</a:t>
            </a:r>
            <a:r>
              <a:rPr lang="en-GB" sz="1200" baseline="30000" dirty="0">
                <a:latin typeface="Comic Sans MS" pitchFamily="66" charset="0"/>
              </a:rPr>
              <a:t>-1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870138" y="2667000"/>
            <a:ext cx="591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v ms</a:t>
            </a:r>
            <a:r>
              <a:rPr lang="en-GB" sz="1200" baseline="30000" dirty="0">
                <a:latin typeface="Comic Sans MS" pitchFamily="66" charset="0"/>
              </a:rPr>
              <a:t>-1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6248400" y="2286000"/>
            <a:ext cx="685800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248400" y="2286000"/>
            <a:ext cx="2286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6705600" y="2286000"/>
            <a:ext cx="2286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248400" y="1981200"/>
            <a:ext cx="2680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I</a:t>
            </a:r>
            <a:endParaRPr lang="en-GB" sz="1200" baseline="30000" dirty="0">
              <a:latin typeface="Comic Sans MS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629400" y="1981200"/>
            <a:ext cx="2680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I</a:t>
            </a:r>
            <a:endParaRPr lang="en-GB" sz="1200" baseline="30000" dirty="0">
              <a:latin typeface="Comic Sans MS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14800" y="320040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When the string is taut, the particles will move together and hence have the </a:t>
            </a:r>
            <a:r>
              <a:rPr lang="en-GB" sz="1200" u="sng" dirty="0">
                <a:latin typeface="Comic Sans MS" pitchFamily="66" charset="0"/>
              </a:rPr>
              <a:t>same</a:t>
            </a:r>
            <a:r>
              <a:rPr lang="en-GB" sz="1200" dirty="0">
                <a:latin typeface="Comic Sans MS" pitchFamily="66" charset="0"/>
              </a:rPr>
              <a:t> final velocity</a:t>
            </a:r>
          </a:p>
        </p:txBody>
      </p:sp>
      <p:cxnSp>
        <p:nvCxnSpPr>
          <p:cNvPr id="36" name="Straight Connector 35"/>
          <p:cNvCxnSpPr/>
          <p:nvPr/>
        </p:nvCxnSpPr>
        <p:spPr>
          <a:xfrm flipH="1" flipV="1">
            <a:off x="6172200" y="2895600"/>
            <a:ext cx="381000" cy="304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6553200" y="2895600"/>
            <a:ext cx="381000" cy="304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038600" y="3810000"/>
                <a:ext cx="25335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3810000"/>
                <a:ext cx="2533579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810000" y="4267200"/>
                <a:ext cx="311232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(</m:t>
                      </m:r>
                      <m:r>
                        <a:rPr lang="en-GB" sz="1400" b="0" i="1" smtClean="0">
                          <a:latin typeface="Cambria Math"/>
                        </a:rPr>
                        <m:t>2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×0)</m:t>
                      </m:r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r>
                        <a:rPr lang="en-GB" sz="1400" i="1" smtClean="0">
                          <a:latin typeface="Cambria Math"/>
                        </a:rPr>
                        <m:t>(</m:t>
                      </m:r>
                      <m:r>
                        <a:rPr lang="en-GB" sz="1400" b="0" i="1" smtClean="0">
                          <a:latin typeface="Cambria Math"/>
                        </a:rPr>
                        <m:t>8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×4)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i="1" smtClean="0">
                          <a:latin typeface="Cambria Math"/>
                        </a:rPr>
                        <m:t>(</m:t>
                      </m:r>
                      <m:r>
                        <a:rPr lang="en-GB" sz="1400" b="0" i="1" smtClean="0">
                          <a:latin typeface="Cambria Math"/>
                        </a:rPr>
                        <m:t>2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𝑣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)+(8×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𝑣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4267200"/>
                <a:ext cx="3112327" cy="307777"/>
              </a:xfrm>
              <a:prstGeom prst="rect">
                <a:avLst/>
              </a:prstGeom>
              <a:blipFill rotWithShape="1">
                <a:blip r:embed="rId7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953000" y="4724400"/>
                <a:ext cx="9597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3</m:t>
                      </m:r>
                      <m:r>
                        <a:rPr lang="en-GB" sz="1400" b="0" i="1" smtClean="0">
                          <a:latin typeface="Cambria Math"/>
                        </a:rPr>
                        <m:t>2=10</m:t>
                      </m:r>
                      <m:r>
                        <a:rPr lang="en-GB" sz="1400" b="0" i="1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4724400"/>
                <a:ext cx="959750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953000" y="5105400"/>
                <a:ext cx="79784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3</m:t>
                      </m:r>
                      <m:r>
                        <a:rPr lang="en-GB" sz="1400" b="0" i="1" smtClean="0">
                          <a:latin typeface="Cambria Math"/>
                        </a:rPr>
                        <m:t>.2=</m:t>
                      </m:r>
                      <m:r>
                        <a:rPr lang="en-GB" sz="1400" b="0" i="1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5105400"/>
                <a:ext cx="797846" cy="3077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Arc 47"/>
          <p:cNvSpPr/>
          <p:nvPr/>
        </p:nvSpPr>
        <p:spPr>
          <a:xfrm>
            <a:off x="6705600" y="4038600"/>
            <a:ext cx="4572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Box 48"/>
          <p:cNvSpPr txBox="1"/>
          <p:nvPr/>
        </p:nvSpPr>
        <p:spPr>
          <a:xfrm>
            <a:off x="7086600" y="3962400"/>
            <a:ext cx="19812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Sub in values from the diagram, leaving v in both cases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0" name="Arc 49"/>
          <p:cNvSpPr/>
          <p:nvPr/>
        </p:nvSpPr>
        <p:spPr>
          <a:xfrm>
            <a:off x="6705600" y="4495800"/>
            <a:ext cx="4572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Arc 50"/>
          <p:cNvSpPr/>
          <p:nvPr/>
        </p:nvSpPr>
        <p:spPr>
          <a:xfrm>
            <a:off x="5715000" y="4876800"/>
            <a:ext cx="4572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extBox 51"/>
          <p:cNvSpPr txBox="1"/>
          <p:nvPr/>
        </p:nvSpPr>
        <p:spPr>
          <a:xfrm>
            <a:off x="7086600" y="4572000"/>
            <a:ext cx="16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Work out brackets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096000" y="4953000"/>
            <a:ext cx="1066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Divide by 10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524000" y="4800600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v = 3.2ms</a:t>
            </a:r>
            <a:r>
              <a:rPr lang="en-GB" sz="1400" baseline="300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-1</a:t>
            </a:r>
            <a:endParaRPr lang="en-GB" sz="1400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696200" y="1676400"/>
            <a:ext cx="1447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latin typeface="Comic Sans MS" pitchFamily="66" charset="0"/>
                <a:sym typeface="Wingdings" pitchFamily="2" charset="2"/>
              </a:rPr>
              <a:t>The particles do not collide – in this case the impulse is transmitted through the string…</a:t>
            </a:r>
            <a:endParaRPr lang="en-GB" sz="1100" baseline="-250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1849483" y="63137"/>
                <a:ext cx="25335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483" y="63137"/>
                <a:ext cx="2533579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GB" dirty="0">
                <a:latin typeface="Comic Sans MS" pitchFamily="66" charset="0"/>
              </a:rPr>
              <a:t>Momentum and Impulse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8709266" y="6488668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1B</a:t>
            </a:r>
          </a:p>
        </p:txBody>
      </p:sp>
    </p:spTree>
    <p:extLst>
      <p:ext uri="{BB962C8B-B14F-4D97-AF65-F5344CB8AC3E}">
        <p14:creationId xmlns:p14="http://schemas.microsoft.com/office/powerpoint/2010/main" val="49336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  <p:bldP spid="13" grpId="0"/>
      <p:bldP spid="14" grpId="0"/>
      <p:bldP spid="19" grpId="0"/>
      <p:bldP spid="20" grpId="0"/>
      <p:bldP spid="21" grpId="0"/>
      <p:bldP spid="22" grpId="0"/>
      <p:bldP spid="23" grpId="0"/>
      <p:bldP spid="24" grpId="0"/>
      <p:bldP spid="32" grpId="0"/>
      <p:bldP spid="34" grpId="0"/>
      <p:bldP spid="30" grpId="0"/>
      <p:bldP spid="44" grpId="0"/>
      <p:bldP spid="45" grpId="0"/>
      <p:bldP spid="46" grpId="0"/>
      <p:bldP spid="47" grpId="0"/>
      <p:bldP spid="48" grpId="0" animBg="1"/>
      <p:bldP spid="49" grpId="0"/>
      <p:bldP spid="50" grpId="0" animBg="1"/>
      <p:bldP spid="51" grpId="0" animBg="1"/>
      <p:bldP spid="52" grpId="0"/>
      <p:bldP spid="53" grpId="0"/>
      <p:bldP spid="54" grpId="0"/>
      <p:bldP spid="5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352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can solve problems involving collisions using the principle of Conservation of Momentum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Two particles, A and B, of masses 8kg and 2kg respectively, are connected by a light inextensible string. The particles are at rest on a smooth horizontal plane with the string slack. Particle P is projected directly away from Q with speed 4ms</a:t>
            </a:r>
            <a:r>
              <a:rPr lang="en-GB" sz="1400" baseline="30000" dirty="0">
                <a:latin typeface="Comic Sans MS" pitchFamily="66" charset="0"/>
              </a:rPr>
              <a:t>-1</a:t>
            </a:r>
            <a:r>
              <a:rPr lang="en-GB" sz="1400" dirty="0">
                <a:latin typeface="Comic Sans MS" pitchFamily="66" charset="0"/>
              </a:rPr>
              <a:t>.</a:t>
            </a:r>
            <a:endParaRPr lang="en-GB" sz="1400" baseline="300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Find the speed of the particles when the string goes taut</a:t>
            </a:r>
          </a:p>
          <a:p>
            <a:pPr algn="ctr">
              <a:buAutoNum type="alphaLcParenR"/>
            </a:pPr>
            <a:endParaRPr lang="en-GB" sz="1400" dirty="0">
              <a:latin typeface="Comic Sans MS" pitchFamily="66" charset="0"/>
            </a:endParaRP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Find the magnitude of the impulse transmitted through the string when it goes taut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6200" y="76200"/>
                <a:ext cx="16312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𝑀𝑜𝑚𝑒𝑛𝑡𝑢𝑚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𝑚𝑣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76200"/>
                <a:ext cx="1631279" cy="3077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277101" y="76200"/>
                <a:ext cx="183832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𝐼𝑚𝑝𝑢𝑙𝑠𝑒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𝑚𝑣</m:t>
                      </m:r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r>
                        <a:rPr lang="en-GB" sz="1400" b="0" i="1" smtClean="0">
                          <a:latin typeface="Cambria Math"/>
                        </a:rPr>
                        <m:t>𝑚𝑢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7101" y="76200"/>
                <a:ext cx="1838324" cy="307777"/>
              </a:xfrm>
              <a:prstGeom prst="rect">
                <a:avLst/>
              </a:prstGeom>
              <a:blipFill rotWithShape="1">
                <a:blip r:embed="rId3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847748" y="457200"/>
                <a:ext cx="12962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𝐼𝑚𝑝𝑢𝑙𝑠𝑒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𝐹𝑡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7748" y="457200"/>
                <a:ext cx="1296252" cy="307777"/>
              </a:xfrm>
              <a:prstGeom prst="rect">
                <a:avLst/>
              </a:prstGeom>
              <a:blipFill rotWithShape="1">
                <a:blip r:embed="rId4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/>
          <p:cNvSpPr/>
          <p:nvPr/>
        </p:nvSpPr>
        <p:spPr>
          <a:xfrm>
            <a:off x="5791200" y="2057400"/>
            <a:ext cx="457200" cy="457200"/>
          </a:xfrm>
          <a:prstGeom prst="ellipse">
            <a:avLst/>
          </a:prstGeom>
          <a:solidFill>
            <a:srgbClr val="00CC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6934200" y="2057400"/>
            <a:ext cx="457200" cy="457200"/>
          </a:xfrm>
          <a:prstGeom prst="ellipse">
            <a:avLst/>
          </a:prstGeom>
          <a:solidFill>
            <a:srgbClr val="00CC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715000" y="21336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2kg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58000" y="21336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8kg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15200" y="1905000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38800" y="1905000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B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791200" y="1905000"/>
            <a:ext cx="457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791200" y="2667000"/>
            <a:ext cx="457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934200" y="1905000"/>
            <a:ext cx="457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934200" y="2667000"/>
            <a:ext cx="457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158883" y="1752600"/>
            <a:ext cx="1207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Before motion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35082" y="2514600"/>
            <a:ext cx="11288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After motion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740764" y="1600200"/>
            <a:ext cx="564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0ms</a:t>
            </a:r>
            <a:r>
              <a:rPr lang="en-GB" sz="1200" baseline="30000" dirty="0">
                <a:latin typeface="Comic Sans MS" pitchFamily="66" charset="0"/>
              </a:rPr>
              <a:t>-1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83764" y="1600200"/>
            <a:ext cx="5645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4ms</a:t>
            </a:r>
            <a:r>
              <a:rPr lang="en-GB" sz="1200" baseline="30000" dirty="0">
                <a:latin typeface="Comic Sans MS" pitchFamily="66" charset="0"/>
              </a:rPr>
              <a:t>-1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674241" y="2667000"/>
            <a:ext cx="6976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3.2ms</a:t>
            </a:r>
            <a:r>
              <a:rPr lang="en-GB" sz="1200" baseline="30000" dirty="0">
                <a:latin typeface="Comic Sans MS" pitchFamily="66" charset="0"/>
              </a:rPr>
              <a:t>-1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817239" y="2667000"/>
            <a:ext cx="6976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3.2ms</a:t>
            </a:r>
            <a:r>
              <a:rPr lang="en-GB" sz="1200" baseline="30000" dirty="0">
                <a:latin typeface="Comic Sans MS" pitchFamily="66" charset="0"/>
              </a:rPr>
              <a:t>-1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6248400" y="2286000"/>
            <a:ext cx="685800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248400" y="2286000"/>
            <a:ext cx="2286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6705600" y="2286000"/>
            <a:ext cx="2286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248400" y="1981200"/>
            <a:ext cx="2680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I</a:t>
            </a:r>
            <a:endParaRPr lang="en-GB" sz="1200" baseline="30000" dirty="0">
              <a:latin typeface="Comic Sans MS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629400" y="1981200"/>
            <a:ext cx="2680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I</a:t>
            </a:r>
            <a:endParaRPr lang="en-GB" sz="1200" baseline="30000" dirty="0">
              <a:latin typeface="Comic Sans MS" pitchFamily="66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524000" y="4800600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v = 3.2ms</a:t>
            </a:r>
            <a:r>
              <a:rPr lang="en-GB" sz="1400" baseline="300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-1</a:t>
            </a:r>
            <a:endParaRPr lang="en-GB" sz="1400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696200" y="1676400"/>
            <a:ext cx="1447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latin typeface="Comic Sans MS" pitchFamily="66" charset="0"/>
                <a:sym typeface="Wingdings" pitchFamily="2" charset="2"/>
              </a:rPr>
              <a:t>The particles do not collide – in this case the impulse is transmitted through the string…</a:t>
            </a:r>
            <a:endParaRPr lang="en-GB" sz="1100" baseline="-250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114800" y="3581400"/>
                <a:ext cx="183832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𝐼𝑚𝑝𝑢𝑙𝑠𝑒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𝑚𝑣</m:t>
                      </m:r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r>
                        <a:rPr lang="en-GB" sz="1400" b="0" i="1" smtClean="0">
                          <a:latin typeface="Cambria Math"/>
                        </a:rPr>
                        <m:t>𝑚𝑢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3581400"/>
                <a:ext cx="1838324" cy="307777"/>
              </a:xfrm>
              <a:prstGeom prst="rect">
                <a:avLst/>
              </a:prstGeom>
              <a:blipFill rotWithShape="1">
                <a:blip r:embed="rId6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/>
          <p:cNvSpPr txBox="1"/>
          <p:nvPr/>
        </p:nvSpPr>
        <p:spPr>
          <a:xfrm>
            <a:off x="4114800" y="3200400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u="sng" dirty="0">
                <a:latin typeface="Comic Sans MS" pitchFamily="66" charset="0"/>
                <a:sym typeface="Wingdings" pitchFamily="2" charset="2"/>
              </a:rPr>
              <a:t>Calculating the impulse for B</a:t>
            </a:r>
            <a:endParaRPr lang="en-GB" sz="1200" u="sng" baseline="-250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4114800" y="4038600"/>
                <a:ext cx="257307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𝐼𝑚𝑝𝑢𝑙𝑠𝑒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×3.2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−(2×0)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4038600"/>
                <a:ext cx="2573077" cy="307777"/>
              </a:xfrm>
              <a:prstGeom prst="rect">
                <a:avLst/>
              </a:prstGeom>
              <a:blipFill rotWithShape="1">
                <a:blip r:embed="rId7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4114800" y="4495800"/>
                <a:ext cx="156645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𝐼𝑚𝑝𝑢𝑙𝑠𝑒</m:t>
                      </m:r>
                      <m:r>
                        <a:rPr lang="en-GB" sz="1400" b="0" i="1" smtClean="0">
                          <a:latin typeface="Cambria Math"/>
                        </a:rPr>
                        <m:t>=6.4</m:t>
                      </m:r>
                      <m:r>
                        <a:rPr lang="en-GB" sz="1400" b="0" i="1" smtClean="0">
                          <a:latin typeface="Cambria Math"/>
                        </a:rPr>
                        <m:t>𝑁𝑠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4495800"/>
                <a:ext cx="1566454" cy="307777"/>
              </a:xfrm>
              <a:prstGeom prst="rect">
                <a:avLst/>
              </a:prstGeom>
              <a:blipFill rotWithShape="1">
                <a:blip r:embed="rId8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Arc 59"/>
          <p:cNvSpPr/>
          <p:nvPr/>
        </p:nvSpPr>
        <p:spPr>
          <a:xfrm>
            <a:off x="6400800" y="3810000"/>
            <a:ext cx="4572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TextBox 60"/>
          <p:cNvSpPr txBox="1"/>
          <p:nvPr/>
        </p:nvSpPr>
        <p:spPr>
          <a:xfrm>
            <a:off x="6858000" y="3657600"/>
            <a:ext cx="19812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Sub in values for particle B, taking the impulse from it as the positive direction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2" name="Arc 61"/>
          <p:cNvSpPr/>
          <p:nvPr/>
        </p:nvSpPr>
        <p:spPr>
          <a:xfrm>
            <a:off x="6400800" y="4191000"/>
            <a:ext cx="4572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TextBox 62"/>
          <p:cNvSpPr txBox="1"/>
          <p:nvPr/>
        </p:nvSpPr>
        <p:spPr>
          <a:xfrm>
            <a:off x="6858000" y="4267200"/>
            <a:ext cx="990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Calculate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029200" y="5486400"/>
            <a:ext cx="2895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This is all we need to do. The impulse in the opposite direction will be the same!</a:t>
            </a:r>
            <a:endParaRPr lang="en-GB" sz="14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524000" y="5715000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I = 6.4Ns</a:t>
            </a:r>
            <a:endParaRPr lang="en-GB" sz="1400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849483" y="63137"/>
                <a:ext cx="25335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483" y="63137"/>
                <a:ext cx="2533579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GB" dirty="0">
                <a:latin typeface="Comic Sans MS" pitchFamily="66" charset="0"/>
              </a:rPr>
              <a:t>Momentum and Impulse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709266" y="6488668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1B</a:t>
            </a:r>
          </a:p>
        </p:txBody>
      </p:sp>
    </p:spTree>
    <p:extLst>
      <p:ext uri="{BB962C8B-B14F-4D97-AF65-F5344CB8AC3E}">
        <p14:creationId xmlns:p14="http://schemas.microsoft.com/office/powerpoint/2010/main" val="279751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32" grpId="0"/>
      <p:bldP spid="56" grpId="0"/>
      <p:bldP spid="57" grpId="0"/>
      <p:bldP spid="58" grpId="0"/>
      <p:bldP spid="59" grpId="0"/>
      <p:bldP spid="60" grpId="0" animBg="1"/>
      <p:bldP spid="61" grpId="0"/>
      <p:bldP spid="62" grpId="0" animBg="1"/>
      <p:bldP spid="63" grpId="0"/>
      <p:bldP spid="64" grpId="0"/>
      <p:bldP spid="6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2"/>
          <p:cNvSpPr>
            <a:spLocks noChangeArrowheads="1" noChangeShapeType="1" noTextEdit="1"/>
          </p:cNvSpPr>
          <p:nvPr/>
        </p:nvSpPr>
        <p:spPr bwMode="auto">
          <a:xfrm>
            <a:off x="838200" y="3124200"/>
            <a:ext cx="76200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100000">
                      <a:srgbClr val="660033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Teachings for Exercise 1C</a:t>
            </a:r>
          </a:p>
        </p:txBody>
      </p:sp>
    </p:spTree>
    <p:extLst>
      <p:ext uri="{BB962C8B-B14F-4D97-AF65-F5344CB8AC3E}">
        <p14:creationId xmlns:p14="http://schemas.microsoft.com/office/powerpoint/2010/main" val="1242842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709266" y="648866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1C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6200" y="76200"/>
                <a:ext cx="16312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𝑀𝑜𝑚𝑒𝑛𝑡𝑢𝑚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𝑚𝑣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76200"/>
                <a:ext cx="1631279" cy="3077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277101" y="76200"/>
                <a:ext cx="183832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𝐼𝑚𝑝𝑢𝑙𝑠𝑒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𝑚𝑣</m:t>
                      </m:r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r>
                        <a:rPr lang="en-GB" sz="1400" b="0" i="1" smtClean="0">
                          <a:latin typeface="Cambria Math"/>
                        </a:rPr>
                        <m:t>𝑚𝑢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7101" y="76200"/>
                <a:ext cx="1838324" cy="307777"/>
              </a:xfrm>
              <a:prstGeom prst="rect">
                <a:avLst/>
              </a:prstGeom>
              <a:blipFill>
                <a:blip r:embed="rId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847748" y="457200"/>
                <a:ext cx="12962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𝐼𝑚𝑝𝑢𝑙𝑠𝑒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𝐹𝑡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7748" y="457200"/>
                <a:ext cx="1296252" cy="307777"/>
              </a:xfrm>
              <a:prstGeom prst="rect">
                <a:avLst/>
              </a:prstGeom>
              <a:blipFill>
                <a:blip r:embed="rId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849483" y="63137"/>
                <a:ext cx="25335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483" y="63137"/>
                <a:ext cx="2533579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GB" dirty="0">
                <a:latin typeface="Comic Sans MS" pitchFamily="66" charset="0"/>
              </a:rPr>
              <a:t>Momentum and Impulse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599" y="1454331"/>
                <a:ext cx="3507377" cy="5024845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itchFamily="66" charset="0"/>
                  </a:rPr>
                  <a:t>You can apply the principles you have learnt when the variables are given as vectors (A2 level only)</a:t>
                </a: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A particle of mass 0.2kg is moving with velocity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itchFamily="66" charset="0"/>
                  </a:rPr>
                  <a:t> when it receives an impulse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𝑁𝑠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. Find the new velocity of the particle.</a:t>
                </a:r>
              </a:p>
              <a:p>
                <a:pPr marL="0" indent="0" algn="ctr">
                  <a:buNone/>
                </a:pPr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599" y="1454331"/>
                <a:ext cx="3507377" cy="5024845"/>
              </a:xfrm>
              <a:blipFill>
                <a:blip r:embed="rId6"/>
                <a:stretch>
                  <a:fillRect t="-243" r="-17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207329" y="1674223"/>
                <a:ext cx="183832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𝐼𝑚𝑝𝑢𝑙𝑠𝑒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𝑚𝑣</m:t>
                      </m:r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r>
                        <a:rPr lang="en-GB" sz="1400" b="0" i="1" smtClean="0">
                          <a:latin typeface="Cambria Math"/>
                        </a:rPr>
                        <m:t>𝑚𝑢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7329" y="1674223"/>
                <a:ext cx="1838324" cy="307777"/>
              </a:xfrm>
              <a:prstGeom prst="rect">
                <a:avLst/>
              </a:prstGeom>
              <a:blipFill>
                <a:blip r:embed="rId7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98768" y="2244635"/>
                <a:ext cx="260802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0.2</m:t>
                      </m:r>
                      <m:r>
                        <a:rPr lang="en-GB" sz="1400" b="0" i="1" smtClean="0">
                          <a:latin typeface="Cambria Math"/>
                        </a:rPr>
                        <m:t>𝑣</m:t>
                      </m:r>
                      <m:r>
                        <a:rPr lang="en-GB" sz="1400" b="0" i="1" smtClean="0">
                          <a:latin typeface="Cambria Math"/>
                        </a:rPr>
                        <m:t>−0.2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−5</m:t>
                          </m:r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8768" y="2244635"/>
                <a:ext cx="2608022" cy="307777"/>
              </a:xfrm>
              <a:prstGeom prst="rect">
                <a:avLst/>
              </a:prstGeom>
              <a:blipFill>
                <a:blip r:embed="rId8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303122" y="2736669"/>
                <a:ext cx="203260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0.2</m:t>
                      </m:r>
                      <m:r>
                        <a:rPr lang="en-GB" sz="1400" b="0" i="1" smtClean="0">
                          <a:latin typeface="Cambria Math"/>
                        </a:rPr>
                        <m:t>𝑣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122" y="2736669"/>
                <a:ext cx="2032608" cy="307777"/>
              </a:xfrm>
              <a:prstGeom prst="rect">
                <a:avLst/>
              </a:prstGeom>
              <a:blipFill>
                <a:blip r:embed="rId9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324894" y="3246122"/>
                <a:ext cx="135851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0.2</m:t>
                      </m:r>
                      <m:r>
                        <a:rPr lang="en-GB" sz="1400" b="0" i="1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4894" y="3246122"/>
                <a:ext cx="1358513" cy="307777"/>
              </a:xfrm>
              <a:prstGeom prst="rect">
                <a:avLst/>
              </a:prstGeom>
              <a:blipFill>
                <a:blip r:embed="rId10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128952" y="3729447"/>
                <a:ext cx="132164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25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15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8952" y="3729447"/>
                <a:ext cx="1321644" cy="307777"/>
              </a:xfrm>
              <a:prstGeom prst="rect">
                <a:avLst/>
              </a:prstGeom>
              <a:blipFill>
                <a:blip r:embed="rId11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Arc 18"/>
          <p:cNvSpPr/>
          <p:nvPr/>
        </p:nvSpPr>
        <p:spPr>
          <a:xfrm>
            <a:off x="6679475" y="1872343"/>
            <a:ext cx="322217" cy="531223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6936376" y="1924594"/>
            <a:ext cx="1380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Sub in values</a:t>
            </a:r>
            <a:endParaRPr lang="en-GB" sz="14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1" name="Arc 20"/>
          <p:cNvSpPr/>
          <p:nvPr/>
        </p:nvSpPr>
        <p:spPr>
          <a:xfrm>
            <a:off x="6648995" y="2407921"/>
            <a:ext cx="326571" cy="518159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c 21"/>
          <p:cNvSpPr/>
          <p:nvPr/>
        </p:nvSpPr>
        <p:spPr>
          <a:xfrm>
            <a:off x="6122126" y="2899955"/>
            <a:ext cx="326571" cy="518159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rc 22"/>
          <p:cNvSpPr/>
          <p:nvPr/>
        </p:nvSpPr>
        <p:spPr>
          <a:xfrm>
            <a:off x="5534297" y="3409406"/>
            <a:ext cx="326571" cy="518159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6949438" y="2512423"/>
            <a:ext cx="18375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Expand the bracket</a:t>
            </a:r>
            <a:endParaRPr lang="en-GB" sz="14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13862" y="3030583"/>
            <a:ext cx="18375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Add 2i, subtract j</a:t>
            </a:r>
            <a:endParaRPr lang="en-GB" sz="14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73782" y="3505200"/>
            <a:ext cx="1454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Multiply by 5</a:t>
            </a:r>
            <a:endParaRPr lang="en-GB" sz="14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85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 animBg="1"/>
      <p:bldP spid="20" grpId="0"/>
      <p:bldP spid="21" grpId="0" animBg="1"/>
      <p:bldP spid="22" grpId="0" animBg="1"/>
      <p:bldP spid="23" grpId="0" animBg="1"/>
      <p:bldP spid="24" grpId="0"/>
      <p:bldP spid="25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709266" y="648866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1C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6200" y="76200"/>
                <a:ext cx="16312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𝑀𝑜𝑚𝑒𝑛𝑡𝑢𝑚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𝑚𝑣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76200"/>
                <a:ext cx="1631279" cy="3077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277101" y="76200"/>
                <a:ext cx="183832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𝐼𝑚𝑝𝑢𝑙𝑠𝑒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𝑚𝑣</m:t>
                      </m:r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r>
                        <a:rPr lang="en-GB" sz="1400" b="0" i="1" smtClean="0">
                          <a:latin typeface="Cambria Math"/>
                        </a:rPr>
                        <m:t>𝑚𝑢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7101" y="76200"/>
                <a:ext cx="1838324" cy="307777"/>
              </a:xfrm>
              <a:prstGeom prst="rect">
                <a:avLst/>
              </a:prstGeom>
              <a:blipFill>
                <a:blip r:embed="rId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847748" y="457200"/>
                <a:ext cx="12962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𝐼𝑚𝑝𝑢𝑙𝑠𝑒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𝐹𝑡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7748" y="457200"/>
                <a:ext cx="1296252" cy="307777"/>
              </a:xfrm>
              <a:prstGeom prst="rect">
                <a:avLst/>
              </a:prstGeom>
              <a:blipFill>
                <a:blip r:embed="rId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849483" y="63137"/>
                <a:ext cx="25335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483" y="63137"/>
                <a:ext cx="2533579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GB" dirty="0">
                <a:latin typeface="Comic Sans MS" pitchFamily="66" charset="0"/>
              </a:rPr>
              <a:t>Momentum and Impulse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599" y="1454331"/>
                <a:ext cx="3507377" cy="5024845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itchFamily="66" charset="0"/>
                  </a:rPr>
                  <a:t>You can apply the principles you have learnt when the variables are given as vectors (A2 level only)</a:t>
                </a: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An ice hockey puck of mass 0.17kg receives an impulse </a:t>
                </a:r>
                <a:r>
                  <a:rPr lang="en-US" sz="1400" b="1" dirty="0">
                    <a:latin typeface="Comic Sans MS" pitchFamily="66" charset="0"/>
                  </a:rPr>
                  <a:t>Q</a:t>
                </a:r>
                <a:r>
                  <a:rPr lang="en-US" sz="1400" dirty="0">
                    <a:latin typeface="Comic Sans MS" pitchFamily="66" charset="0"/>
                  </a:rPr>
                  <a:t> Ns. Immediately before the impulse the velocity of the puck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+5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itchFamily="66" charset="0"/>
                  </a:rPr>
                  <a:t> and immediately afterwards its velocity is      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itchFamily="66" charset="0"/>
                  </a:rPr>
                  <a:t>. Find the magnitude of </a:t>
                </a:r>
                <a:r>
                  <a:rPr lang="en-GB" sz="1400" b="1" dirty="0">
                    <a:latin typeface="Comic Sans MS" pitchFamily="66" charset="0"/>
                  </a:rPr>
                  <a:t>Q</a:t>
                </a:r>
                <a:r>
                  <a:rPr lang="en-GB" sz="1400" dirty="0">
                    <a:latin typeface="Comic Sans MS" pitchFamily="66" charset="0"/>
                  </a:rPr>
                  <a:t> and the angle between </a:t>
                </a:r>
                <a:r>
                  <a:rPr lang="en-GB" sz="1400" b="1" dirty="0">
                    <a:latin typeface="Comic Sans MS" pitchFamily="66" charset="0"/>
                  </a:rPr>
                  <a:t>Q</a:t>
                </a:r>
                <a:r>
                  <a:rPr lang="en-GB" sz="1400" dirty="0">
                    <a:latin typeface="Comic Sans MS" pitchFamily="66" charset="0"/>
                  </a:rPr>
                  <a:t> and </a:t>
                </a:r>
                <a:r>
                  <a:rPr lang="en-GB" sz="1400" b="1" dirty="0" err="1">
                    <a:latin typeface="Comic Sans MS" pitchFamily="66" charset="0"/>
                  </a:rPr>
                  <a:t>i</a:t>
                </a:r>
                <a:r>
                  <a:rPr lang="en-GB" sz="14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599" y="1454331"/>
                <a:ext cx="3507377" cy="5024845"/>
              </a:xfrm>
              <a:blipFill>
                <a:blip r:embed="rId6"/>
                <a:stretch>
                  <a:fillRect t="-243" r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798026" y="1534885"/>
                <a:ext cx="183832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𝐼𝑚𝑝𝑢𝑙𝑠𝑒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𝑚𝑣</m:t>
                      </m:r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r>
                        <a:rPr lang="en-GB" sz="1400" b="0" i="1" smtClean="0">
                          <a:latin typeface="Cambria Math"/>
                        </a:rPr>
                        <m:t>𝑚𝑢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8026" y="1534885"/>
                <a:ext cx="1838324" cy="307777"/>
              </a:xfrm>
              <a:prstGeom prst="rect">
                <a:avLst/>
              </a:prstGeom>
              <a:blipFill>
                <a:blip r:embed="rId7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793672" y="2000793"/>
                <a:ext cx="35861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𝐼𝑚𝑝𝑢𝑙𝑠𝑒</m:t>
                      </m:r>
                      <m:r>
                        <a:rPr lang="en-GB" sz="1400" b="0" i="1" smtClean="0">
                          <a:latin typeface="Cambria Math"/>
                        </a:rPr>
                        <m:t>=0.17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−7</m:t>
                          </m:r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−0.17(10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3672" y="2000793"/>
                <a:ext cx="3586110" cy="307777"/>
              </a:xfrm>
              <a:prstGeom prst="rect">
                <a:avLst/>
              </a:prstGeom>
              <a:blipFill>
                <a:blip r:embed="rId8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789317" y="2457993"/>
                <a:ext cx="32639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𝐼𝑚𝑝𝑢𝑙𝑠𝑒</m:t>
                      </m:r>
                      <m:r>
                        <a:rPr lang="en-GB" sz="1400" b="0" i="1" smtClean="0">
                          <a:latin typeface="Cambria Math"/>
                        </a:rPr>
                        <m:t>=2.55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−1.19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−1.7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−0.85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9317" y="2457993"/>
                <a:ext cx="3263970" cy="307777"/>
              </a:xfrm>
              <a:prstGeom prst="rect">
                <a:avLst/>
              </a:prstGeom>
              <a:blipFill>
                <a:blip r:embed="rId9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793672" y="2915193"/>
                <a:ext cx="214430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𝐼𝑚𝑝𝑢𝑙𝑠𝑒</m:t>
                      </m:r>
                      <m:r>
                        <a:rPr lang="en-GB" sz="1400" b="0" i="1" smtClean="0">
                          <a:latin typeface="Cambria Math"/>
                        </a:rPr>
                        <m:t>=0.85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−2.04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3672" y="2915193"/>
                <a:ext cx="2144305" cy="307777"/>
              </a:xfrm>
              <a:prstGeom prst="rect">
                <a:avLst/>
              </a:prstGeom>
              <a:blipFill>
                <a:blip r:embed="rId10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6748486" y="3675018"/>
            <a:ext cx="1663337" cy="2290354"/>
            <a:chOff x="6679474" y="3048000"/>
            <a:chExt cx="1663337" cy="2290354"/>
          </a:xfrm>
        </p:grpSpPr>
        <p:sp>
          <p:nvSpPr>
            <p:cNvPr id="2" name="Right Triangle 1"/>
            <p:cNvSpPr/>
            <p:nvPr/>
          </p:nvSpPr>
          <p:spPr>
            <a:xfrm rot="10800000">
              <a:off x="7341326" y="3535680"/>
              <a:ext cx="1001485" cy="1802674"/>
            </a:xfrm>
            <a:prstGeom prst="rt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Arc 2"/>
            <p:cNvSpPr/>
            <p:nvPr/>
          </p:nvSpPr>
          <p:spPr>
            <a:xfrm>
              <a:off x="6679474" y="3048000"/>
              <a:ext cx="914400" cy="914400"/>
            </a:xfrm>
            <a:prstGeom prst="arc">
              <a:avLst>
                <a:gd name="adj1" fmla="val 320779"/>
                <a:gd name="adj2" fmla="val 2431967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186057" y="3535680"/>
              <a:ext cx="148046" cy="14804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575801" y="3796938"/>
                <a:ext cx="7665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0.85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5801" y="3796938"/>
                <a:ext cx="766555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372635" y="4750527"/>
                <a:ext cx="7713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2.04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2635" y="4750527"/>
                <a:ext cx="771365" cy="369332"/>
              </a:xfrm>
              <a:prstGeom prst="rect">
                <a:avLst/>
              </a:prstGeom>
              <a:blipFill>
                <a:blip r:embed="rId1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rc 19"/>
          <p:cNvSpPr/>
          <p:nvPr/>
        </p:nvSpPr>
        <p:spPr>
          <a:xfrm>
            <a:off x="7193280" y="1715588"/>
            <a:ext cx="322217" cy="452846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7424056" y="1759130"/>
            <a:ext cx="1380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Sub in values</a:t>
            </a:r>
            <a:endParaRPr lang="en-GB" sz="14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2" name="Arc 21"/>
          <p:cNvSpPr/>
          <p:nvPr/>
        </p:nvSpPr>
        <p:spPr>
          <a:xfrm>
            <a:off x="7119257" y="2181496"/>
            <a:ext cx="322217" cy="452846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rc 22"/>
          <p:cNvSpPr/>
          <p:nvPr/>
        </p:nvSpPr>
        <p:spPr>
          <a:xfrm>
            <a:off x="6871063" y="2629987"/>
            <a:ext cx="322217" cy="452846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7193278" y="2137953"/>
            <a:ext cx="1380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Expand Brackets</a:t>
            </a:r>
            <a:endParaRPr lang="en-GB" sz="14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19255" y="2734490"/>
            <a:ext cx="971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Simplify</a:t>
            </a:r>
            <a:endParaRPr lang="en-GB" sz="14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89370" y="3513906"/>
            <a:ext cx="971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Sketch!</a:t>
            </a:r>
            <a:endParaRPr lang="en-GB" sz="14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901439" y="3884023"/>
                <a:ext cx="2140842" cy="2609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0.85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−2.04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1439" y="3884023"/>
                <a:ext cx="2140842" cy="260905"/>
              </a:xfrm>
              <a:prstGeom prst="rect">
                <a:avLst/>
              </a:prstGeom>
              <a:blipFill>
                <a:blip r:embed="rId13"/>
                <a:stretch>
                  <a:fillRect b="-255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905793" y="4332514"/>
                <a:ext cx="112274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=2.21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𝑁𝑠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5793" y="4332514"/>
                <a:ext cx="1122743" cy="215444"/>
              </a:xfrm>
              <a:prstGeom prst="rect">
                <a:avLst/>
              </a:prstGeom>
              <a:blipFill>
                <a:blip r:embed="rId14"/>
                <a:stretch>
                  <a:fillRect r="-2174" b="-3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559040" y="4859382"/>
                <a:ext cx="25808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𝑸</m:t>
                      </m:r>
                    </m:oMath>
                  </m:oMathPara>
                </a14:m>
                <a:endParaRPr lang="en-GB" sz="20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9040" y="4859382"/>
                <a:ext cx="258084" cy="307777"/>
              </a:xfrm>
              <a:prstGeom prst="rect">
                <a:avLst/>
              </a:prstGeom>
              <a:blipFill>
                <a:blip r:embed="rId15"/>
                <a:stretch>
                  <a:fillRect l="-28571" r="-30952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641771" y="4228011"/>
                <a:ext cx="15594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1771" y="4228011"/>
                <a:ext cx="155940" cy="215444"/>
              </a:xfrm>
              <a:prstGeom prst="rect">
                <a:avLst/>
              </a:prstGeom>
              <a:blipFill>
                <a:blip r:embed="rId16"/>
                <a:stretch>
                  <a:fillRect l="-28000" r="-20000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036421" y="4985657"/>
                <a:ext cx="1451103" cy="48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𝑇𝑎𝑛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2.04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0.85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6421" y="4985657"/>
                <a:ext cx="1451103" cy="484043"/>
              </a:xfrm>
              <a:prstGeom prst="rect">
                <a:avLst/>
              </a:prstGeom>
              <a:blipFill>
                <a:blip r:embed="rId17"/>
                <a:stretch>
                  <a:fillRect l="-21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040775" y="5634446"/>
                <a:ext cx="812467" cy="220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=67.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775" y="5634446"/>
                <a:ext cx="812467" cy="220253"/>
              </a:xfrm>
              <a:prstGeom prst="rect">
                <a:avLst/>
              </a:prstGeom>
              <a:blipFill>
                <a:blip r:embed="rId18"/>
                <a:stretch>
                  <a:fillRect l="-4511" r="-752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Arc 32"/>
          <p:cNvSpPr/>
          <p:nvPr/>
        </p:nvSpPr>
        <p:spPr>
          <a:xfrm>
            <a:off x="5908765" y="4019004"/>
            <a:ext cx="322217" cy="452846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6156957" y="4123507"/>
            <a:ext cx="971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Calculate</a:t>
            </a:r>
            <a:endParaRPr lang="en-GB" sz="14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5" name="Arc 34"/>
          <p:cNvSpPr/>
          <p:nvPr/>
        </p:nvSpPr>
        <p:spPr>
          <a:xfrm>
            <a:off x="5364479" y="5225141"/>
            <a:ext cx="322217" cy="452846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/>
          <p:cNvSpPr txBox="1"/>
          <p:nvPr/>
        </p:nvSpPr>
        <p:spPr>
          <a:xfrm>
            <a:off x="5612671" y="5329644"/>
            <a:ext cx="971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Calculate</a:t>
            </a:r>
            <a:endParaRPr lang="en-GB" sz="14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0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1" grpId="0"/>
      <p:bldP spid="22" grpId="0" animBg="1"/>
      <p:bldP spid="23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 animBg="1"/>
      <p:bldP spid="34" grpId="0"/>
      <p:bldP spid="35" grpId="0" animBg="1"/>
      <p:bldP spid="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709266" y="648866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1C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6200" y="76200"/>
                <a:ext cx="16312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𝑀𝑜𝑚𝑒𝑛𝑡𝑢𝑚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𝑚𝑣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76200"/>
                <a:ext cx="1631279" cy="3077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277101" y="76200"/>
                <a:ext cx="183832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𝐼𝑚𝑝𝑢𝑙𝑠𝑒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𝑚𝑣</m:t>
                      </m:r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r>
                        <a:rPr lang="en-GB" sz="1400" b="0" i="1" smtClean="0">
                          <a:latin typeface="Cambria Math"/>
                        </a:rPr>
                        <m:t>𝑚𝑢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7101" y="76200"/>
                <a:ext cx="1838324" cy="307777"/>
              </a:xfrm>
              <a:prstGeom prst="rect">
                <a:avLst/>
              </a:prstGeom>
              <a:blipFill>
                <a:blip r:embed="rId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847748" y="457200"/>
                <a:ext cx="12962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𝐼𝑚𝑝𝑢𝑙𝑠𝑒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𝐹𝑡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7748" y="457200"/>
                <a:ext cx="1296252" cy="307777"/>
              </a:xfrm>
              <a:prstGeom prst="rect">
                <a:avLst/>
              </a:prstGeom>
              <a:blipFill>
                <a:blip r:embed="rId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849483" y="63137"/>
                <a:ext cx="25335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483" y="63137"/>
                <a:ext cx="2533579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GB" dirty="0">
                <a:latin typeface="Comic Sans MS" pitchFamily="66" charset="0"/>
              </a:rPr>
              <a:t>Momentum and Impulse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599" y="1454331"/>
                <a:ext cx="3507377" cy="5024845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itchFamily="66" charset="0"/>
                  </a:rPr>
                  <a:t>You can apply the principles you have learnt when the variables are given as vectors (A2 level only)</a:t>
                </a: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A particle of mass 0.15kg is moving with velocity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itchFamily="66" charset="0"/>
                  </a:rPr>
                  <a:t> when it collides with a particle of mass 0.25kg moving with velocity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−8</m:t>
                        </m:r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itchFamily="66" charset="0"/>
                  </a:rPr>
                  <a:t>. The two particles coalesce and form one particle of mass 0.4kg. Find the velocity of the combined particle.</a:t>
                </a:r>
              </a:p>
              <a:p>
                <a:pPr marL="0" indent="0" algn="ctr">
                  <a:buNone/>
                </a:pPr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599" y="1454331"/>
                <a:ext cx="3507377" cy="5024845"/>
              </a:xfrm>
              <a:blipFill>
                <a:blip r:embed="rId6"/>
                <a:stretch>
                  <a:fillRect l="-174" t="-243" r="-17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411291" y="1604553"/>
                <a:ext cx="25335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1291" y="1604553"/>
                <a:ext cx="2533579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900353" y="2035628"/>
                <a:ext cx="336944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.15(20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−10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0.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25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16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.4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353" y="2035628"/>
                <a:ext cx="3369449" cy="307777"/>
              </a:xfrm>
              <a:prstGeom prst="rect">
                <a:avLst/>
              </a:prstGeom>
              <a:blipFill>
                <a:blip r:embed="rId8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777050" y="2475411"/>
                <a:ext cx="148592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−3.5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.4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7050" y="2475411"/>
                <a:ext cx="1485920" cy="307777"/>
              </a:xfrm>
              <a:prstGeom prst="rect">
                <a:avLst/>
              </a:prstGeom>
              <a:blipFill>
                <a:blip r:embed="rId9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441770" y="2941319"/>
                <a:ext cx="159415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17.5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−8.75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1770" y="2941319"/>
                <a:ext cx="1594154" cy="307777"/>
              </a:xfrm>
              <a:prstGeom prst="rect">
                <a:avLst/>
              </a:prstGeom>
              <a:blipFill>
                <a:blip r:embed="rId10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Arc 18"/>
          <p:cNvSpPr/>
          <p:nvPr/>
        </p:nvSpPr>
        <p:spPr>
          <a:xfrm>
            <a:off x="7733212" y="1785255"/>
            <a:ext cx="304800" cy="409305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7876900" y="1706877"/>
            <a:ext cx="1075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Sub in values</a:t>
            </a:r>
            <a:endParaRPr lang="en-GB" sz="14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1" name="Arc 20"/>
          <p:cNvSpPr/>
          <p:nvPr/>
        </p:nvSpPr>
        <p:spPr>
          <a:xfrm>
            <a:off x="7154092" y="2225038"/>
            <a:ext cx="304800" cy="409305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c 21"/>
          <p:cNvSpPr/>
          <p:nvPr/>
        </p:nvSpPr>
        <p:spPr>
          <a:xfrm>
            <a:off x="7080069" y="2673529"/>
            <a:ext cx="304800" cy="409305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7358743" y="2190202"/>
            <a:ext cx="1301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Expand and simplify</a:t>
            </a:r>
            <a:endParaRPr lang="en-GB" sz="14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45680" y="2734488"/>
            <a:ext cx="13019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Divide by 0.4</a:t>
            </a:r>
            <a:endParaRPr lang="en-GB" sz="14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46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18" grpId="0"/>
      <p:bldP spid="19" grpId="0" animBg="1"/>
      <p:bldP spid="20" grpId="0"/>
      <p:bldP spid="21" grpId="0" animBg="1"/>
      <p:bldP spid="22" grpId="0" animBg="1"/>
      <p:bldP spid="23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>
                <a:latin typeface="Comic Sans MS" pitchFamily="66" charset="0"/>
              </a:rPr>
              <a:t>Prior Knowledge Check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00594" y="1558834"/>
                <a:ext cx="3605349" cy="5033555"/>
              </a:xfrm>
            </p:spPr>
            <p:txBody>
              <a:bodyPr/>
              <a:lstStyle/>
              <a:p>
                <a:pPr eaLnBrk="1" hangingPunct="1">
                  <a:lnSpc>
                    <a:spcPct val="90000"/>
                  </a:lnSpc>
                  <a:buAutoNum type="arabicParenR"/>
                </a:pPr>
                <a:r>
                  <a:rPr lang="en-US" altLang="en-US" sz="1800" dirty="0">
                    <a:latin typeface="Comic Sans MS" pitchFamily="66" charset="0"/>
                  </a:rPr>
                  <a:t>The forces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altLang="en-US" sz="18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altLang="en-US" sz="1800" b="1" i="1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altLang="en-US" sz="18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altLang="en-US" sz="1800" b="1" i="1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altLang="en-US" sz="1800" b="1" i="1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altLang="en-US" sz="1800" dirty="0">
                    <a:latin typeface="Comic Sans MS" pitchFamily="66" charset="0"/>
                  </a:rPr>
                  <a:t> act on a particle. Find the magnitude and direction of the resultant force</a:t>
                </a:r>
              </a:p>
              <a:p>
                <a:pPr eaLnBrk="1" hangingPunct="1">
                  <a:lnSpc>
                    <a:spcPct val="90000"/>
                  </a:lnSpc>
                  <a:buAutoNum type="arabicParenR"/>
                </a:pPr>
                <a:endParaRPr lang="en-US" altLang="en-US" sz="1800" dirty="0">
                  <a:latin typeface="Comic Sans MS" pitchFamily="66" charset="0"/>
                </a:endParaRPr>
              </a:p>
              <a:p>
                <a:pPr eaLnBrk="1" hangingPunct="1">
                  <a:lnSpc>
                    <a:spcPct val="90000"/>
                  </a:lnSpc>
                  <a:buAutoNum type="arabicParenR"/>
                </a:pPr>
                <a:endParaRPr lang="en-US" altLang="en-US" sz="1800" dirty="0">
                  <a:latin typeface="Comic Sans MS" pitchFamily="66" charset="0"/>
                </a:endParaRPr>
              </a:p>
              <a:p>
                <a:pPr eaLnBrk="1" hangingPunct="1">
                  <a:lnSpc>
                    <a:spcPct val="90000"/>
                  </a:lnSpc>
                  <a:buAutoNum type="arabicParenR"/>
                </a:pPr>
                <a:endParaRPr lang="en-US" altLang="en-US" sz="1800" dirty="0">
                  <a:latin typeface="Comic Sans MS" pitchFamily="66" charset="0"/>
                </a:endParaRPr>
              </a:p>
              <a:p>
                <a:pPr eaLnBrk="1" hangingPunct="1">
                  <a:lnSpc>
                    <a:spcPct val="90000"/>
                  </a:lnSpc>
                  <a:buAutoNum type="arabicParenR"/>
                </a:pPr>
                <a:r>
                  <a:rPr lang="en-US" altLang="en-US" sz="1800" dirty="0">
                    <a:latin typeface="Comic Sans MS" pitchFamily="66" charset="0"/>
                  </a:rPr>
                  <a:t>A particle moves in a straight line with constant acceleration.</a:t>
                </a:r>
              </a:p>
              <a:p>
                <a:pPr eaLnBrk="1" hangingPunct="1">
                  <a:lnSpc>
                    <a:spcPct val="90000"/>
                  </a:lnSpc>
                  <a:buAutoNum type="alphaLcParenR"/>
                </a:pPr>
                <a:r>
                  <a:rPr lang="en-US" altLang="en-US" sz="1800" dirty="0">
                    <a:latin typeface="Comic Sans MS" pitchFamily="66" charset="0"/>
                  </a:rPr>
                  <a:t>Calculate 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sz="1800" dirty="0">
                    <a:latin typeface="Comic Sans MS" pitchFamily="66" charset="0"/>
                  </a:rPr>
                  <a:t> when 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altLang="en-US" sz="1800" dirty="0">
                    <a:latin typeface="Comic Sans MS" pitchFamily="66" charset="0"/>
                  </a:rPr>
                  <a:t>,      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r>
                  <a:rPr lang="en-US" altLang="en-US" sz="18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US" altLang="en-US" sz="1800" dirty="0">
                  <a:latin typeface="Comic Sans MS" pitchFamily="66" charset="0"/>
                </a:endParaRPr>
              </a:p>
              <a:p>
                <a:pPr eaLnBrk="1" hangingPunct="1">
                  <a:lnSpc>
                    <a:spcPct val="90000"/>
                  </a:lnSpc>
                  <a:buFontTx/>
                  <a:buAutoNum type="alphaLcParenR"/>
                </a:pPr>
                <a:r>
                  <a:rPr lang="en-US" altLang="en-US" sz="1800" dirty="0">
                    <a:latin typeface="Comic Sans MS" pitchFamily="66" charset="0"/>
                  </a:rPr>
                  <a:t>Calculate 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en-US" sz="1800" dirty="0">
                    <a:latin typeface="Comic Sans MS" pitchFamily="66" charset="0"/>
                  </a:rPr>
                  <a:t> when </a:t>
                </a:r>
                <a14:m>
                  <m:oMath xmlns:m="http://schemas.openxmlformats.org/officeDocument/2006/math">
                    <m:r>
                      <a:rPr lang="en-US" altLang="en-US" sz="18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en-US" sz="1800" i="1">
                        <a:latin typeface="Cambria Math" panose="02040503050406030204" pitchFamily="18" charset="0"/>
                      </a:rPr>
                      <m:t>=4.5</m:t>
                    </m:r>
                  </m:oMath>
                </a14:m>
                <a:r>
                  <a:rPr lang="en-US" altLang="en-US" sz="1800" dirty="0">
                    <a:latin typeface="Comic Sans MS" pitchFamily="66" charset="0"/>
                  </a:rPr>
                  <a:t>,      </a:t>
                </a:r>
                <a14:m>
                  <m:oMath xmlns:m="http://schemas.openxmlformats.org/officeDocument/2006/math">
                    <m:r>
                      <a:rPr lang="en-US" altLang="en-US" sz="1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en-US" sz="1800" i="1">
                        <a:latin typeface="Cambria Math" panose="02040503050406030204" pitchFamily="18" charset="0"/>
                      </a:rPr>
                      <m:t>=−1.5</m:t>
                    </m:r>
                  </m:oMath>
                </a14:m>
                <a:r>
                  <a:rPr lang="en-US" altLang="en-US" sz="18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sz="18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en-US" sz="18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altLang="en-US" sz="1800" dirty="0">
                  <a:latin typeface="Comic Sans MS" pitchFamily="66" charset="0"/>
                </a:endParaRPr>
              </a:p>
              <a:p>
                <a:pPr eaLnBrk="1" hangingPunct="1">
                  <a:lnSpc>
                    <a:spcPct val="90000"/>
                  </a:lnSpc>
                  <a:buAutoNum type="alphaLcParenR"/>
                </a:pPr>
                <a:endParaRPr lang="en-US" altLang="en-US" sz="1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1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00594" y="1558834"/>
                <a:ext cx="3605349" cy="5033555"/>
              </a:xfrm>
              <a:blipFill>
                <a:blip r:embed="rId3"/>
                <a:stretch>
                  <a:fillRect l="-2030" t="-2182" r="-30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 bwMode="auto">
              <a:xfrm>
                <a:off x="4902926" y="1541416"/>
                <a:ext cx="3605349" cy="50335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en-US" sz="1800" kern="0" dirty="0">
                    <a:latin typeface="Comic Sans MS" pitchFamily="66" charset="0"/>
                  </a:rPr>
                  <a:t>3) A body of mass 2kg is acted on by a force </a:t>
                </a:r>
                <a14:m>
                  <m:oMath xmlns:m="http://schemas.openxmlformats.org/officeDocument/2006/math">
                    <m:r>
                      <a:rPr lang="en-US" altLang="en-US" sz="1800" b="1" i="1" kern="0" dirty="0" smtClean="0"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altLang="en-US" sz="1800" kern="0" dirty="0">
                    <a:latin typeface="Comic Sans MS" pitchFamily="66" charset="0"/>
                  </a:rPr>
                  <a:t> N. The body starts from rest and moves in a straight line. After 5 seconds, the displacement of the body is 20m. Find the magnitude of </a:t>
                </a:r>
                <a14:m>
                  <m:oMath xmlns:m="http://schemas.openxmlformats.org/officeDocument/2006/math">
                    <m:r>
                      <a:rPr lang="en-US" altLang="en-US" sz="1800" b="1" i="1" kern="0" dirty="0" smtClean="0"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altLang="en-US" sz="1800" kern="0" dirty="0">
                    <a:latin typeface="Comic Sans MS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02926" y="1541416"/>
                <a:ext cx="3605349" cy="5033555"/>
              </a:xfrm>
              <a:prstGeom prst="rect">
                <a:avLst/>
              </a:prstGeom>
              <a:blipFill>
                <a:blip r:embed="rId4"/>
                <a:stretch>
                  <a:fillRect l="-1351" t="-1211" r="-202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188720" y="2982687"/>
                <a:ext cx="2723053" cy="4047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e>
                    </m:ra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e>
                      <m:sup>
                        <m: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</a:t>
                </a:r>
                <a:r>
                  <a:rPr lang="en-GB" sz="2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above</a:t>
                </a:r>
                <a:r>
                  <a:rPr lang="en-GB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endParaRPr lang="en-GB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720" y="2982687"/>
                <a:ext cx="2723053" cy="404791"/>
              </a:xfrm>
              <a:prstGeom prst="rect">
                <a:avLst/>
              </a:prstGeom>
              <a:blipFill>
                <a:blip r:embed="rId5"/>
                <a:stretch>
                  <a:fillRect t="-14925" b="-447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87932" y="4711338"/>
                <a:ext cx="120872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5.5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𝑚𝑠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932" y="4711338"/>
                <a:ext cx="1208729" cy="369332"/>
              </a:xfrm>
              <a:prstGeom prst="rect">
                <a:avLst/>
              </a:prstGeom>
              <a:blipFill>
                <a:blip r:embed="rId6"/>
                <a:stretch>
                  <a:fillRect l="-5556" r="-1515" b="-11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339737" y="5499464"/>
                <a:ext cx="51821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9737" y="5499464"/>
                <a:ext cx="518219" cy="369332"/>
              </a:xfrm>
              <a:prstGeom prst="rect">
                <a:avLst/>
              </a:prstGeom>
              <a:blipFill>
                <a:blip r:embed="rId7"/>
                <a:stretch>
                  <a:fillRect l="-12941" r="-10588" b="-98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383383" y="3309258"/>
                <a:ext cx="72083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3.2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3383" y="3309258"/>
                <a:ext cx="720838" cy="369332"/>
              </a:xfrm>
              <a:prstGeom prst="rect">
                <a:avLst/>
              </a:prstGeom>
              <a:blipFill>
                <a:blip r:embed="rId8"/>
                <a:stretch>
                  <a:fillRect l="-8475" r="-8475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4"/>
          <p:cNvSpPr>
            <a:spLocks noChangeArrowheads="1" noChangeShapeType="1" noTextEdit="1"/>
          </p:cNvSpPr>
          <p:nvPr/>
        </p:nvSpPr>
        <p:spPr bwMode="auto">
          <a:xfrm>
            <a:off x="838200" y="3124200"/>
            <a:ext cx="76200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100000">
                      <a:srgbClr val="660033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Teachings for Exercise 1A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>
                <a:latin typeface="Comic Sans MS" pitchFamily="66" charset="0"/>
              </a:rPr>
              <a:t>Momentum and Impulse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42900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can calculate the momentum of a particle and the impulse of a force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b="1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The momentum of a body of mass </a:t>
            </a:r>
            <a:r>
              <a:rPr lang="en-GB" sz="1400" i="1" dirty="0">
                <a:latin typeface="Comic Sans MS" pitchFamily="66" charset="0"/>
              </a:rPr>
              <a:t>m</a:t>
            </a:r>
            <a:r>
              <a:rPr lang="en-GB" sz="1400" dirty="0">
                <a:latin typeface="Comic Sans MS" pitchFamily="66" charset="0"/>
              </a:rPr>
              <a:t> which is moving with velocity </a:t>
            </a:r>
            <a:r>
              <a:rPr lang="en-GB" sz="1400" i="1" dirty="0">
                <a:latin typeface="Comic Sans MS" pitchFamily="66" charset="0"/>
              </a:rPr>
              <a:t>v</a:t>
            </a:r>
            <a:r>
              <a:rPr lang="en-GB" sz="1400" dirty="0">
                <a:latin typeface="Comic Sans MS" pitchFamily="66" charset="0"/>
              </a:rPr>
              <a:t> is given by </a:t>
            </a:r>
            <a:r>
              <a:rPr lang="en-GB" sz="1400" i="1" dirty="0">
                <a:latin typeface="Comic Sans MS" pitchFamily="66" charset="0"/>
              </a:rPr>
              <a:t>mv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If the mass is in kg and the velocity is in ms</a:t>
            </a:r>
            <a:r>
              <a:rPr lang="en-GB" sz="1400" baseline="30000" dirty="0">
                <a:latin typeface="Comic Sans MS" pitchFamily="66" charset="0"/>
              </a:rPr>
              <a:t>-1</a:t>
            </a:r>
            <a:r>
              <a:rPr lang="en-GB" sz="1400" dirty="0">
                <a:latin typeface="Comic Sans MS" pitchFamily="66" charset="0"/>
              </a:rPr>
              <a:t> then the momentum will be in kgms</a:t>
            </a:r>
            <a:r>
              <a:rPr lang="en-GB" sz="1400" baseline="30000" dirty="0">
                <a:latin typeface="Comic Sans MS" pitchFamily="66" charset="0"/>
              </a:rPr>
              <a:t>-1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kgms</a:t>
            </a:r>
            <a:r>
              <a:rPr lang="en-GB" sz="1400" baseline="30000" dirty="0">
                <a:latin typeface="Comic Sans MS" pitchFamily="66" charset="0"/>
              </a:rPr>
              <a:t>-1</a:t>
            </a:r>
            <a:r>
              <a:rPr lang="en-GB" sz="1400" dirty="0">
                <a:latin typeface="Comic Sans MS" pitchFamily="66" charset="0"/>
              </a:rPr>
              <a:t> can be written as (kgms</a:t>
            </a:r>
            <a:r>
              <a:rPr lang="en-GB" sz="1400" baseline="30000" dirty="0">
                <a:latin typeface="Comic Sans MS" pitchFamily="66" charset="0"/>
              </a:rPr>
              <a:t>-2</a:t>
            </a:r>
            <a:r>
              <a:rPr lang="en-GB" sz="1400" dirty="0">
                <a:latin typeface="Comic Sans MS" pitchFamily="66" charset="0"/>
              </a:rPr>
              <a:t>)s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As kgms</a:t>
            </a:r>
            <a:r>
              <a:rPr lang="en-GB" sz="1400" baseline="30000" dirty="0">
                <a:latin typeface="Comic Sans MS" pitchFamily="66" charset="0"/>
              </a:rPr>
              <a:t>-2</a:t>
            </a:r>
            <a:r>
              <a:rPr lang="en-GB" sz="1400" dirty="0">
                <a:latin typeface="Comic Sans MS" pitchFamily="66" charset="0"/>
              </a:rPr>
              <a:t> is </a:t>
            </a:r>
            <a:r>
              <a:rPr lang="en-GB" sz="1400" dirty="0" err="1">
                <a:latin typeface="Comic Sans MS" pitchFamily="66" charset="0"/>
              </a:rPr>
              <a:t>Newtons</a:t>
            </a:r>
            <a:r>
              <a:rPr lang="en-GB" sz="1400" dirty="0">
                <a:latin typeface="Comic Sans MS" pitchFamily="66" charset="0"/>
              </a:rPr>
              <a:t>…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kgms</a:t>
            </a:r>
            <a:r>
              <a:rPr lang="en-GB" sz="1400" baseline="30000" dirty="0">
                <a:latin typeface="Comic Sans MS" pitchFamily="66" charset="0"/>
              </a:rPr>
              <a:t>-1</a:t>
            </a:r>
            <a:r>
              <a:rPr lang="en-GB" sz="1400" dirty="0">
                <a:latin typeface="Comic Sans MS" pitchFamily="66" charset="0"/>
              </a:rPr>
              <a:t> can be written as Ns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These are both acceptable units for momentum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49954" y="6488668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1A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67200" y="1600200"/>
            <a:ext cx="35942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Find the magnitude of the momentum of: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67200" y="1981200"/>
            <a:ext cx="4169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a) A cricket ball of mass 400g moving at 18ms</a:t>
            </a:r>
            <a:r>
              <a:rPr lang="en-GB" sz="1400" baseline="30000" dirty="0">
                <a:latin typeface="Comic Sans MS" pitchFamily="66" charset="0"/>
              </a:rPr>
              <a:t>-1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267200" y="2362200"/>
                <a:ext cx="16312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𝑀𝑜𝑚𝑒𝑛𝑡𝑢𝑚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𝑚𝑣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2362200"/>
                <a:ext cx="1631279" cy="3077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267200" y="2667000"/>
                <a:ext cx="201997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𝑀𝑜𝑚𝑒𝑛𝑡𝑢𝑚</m:t>
                      </m:r>
                      <m:r>
                        <a:rPr lang="en-GB" sz="1400" b="0" i="1" smtClean="0">
                          <a:latin typeface="Cambria Math"/>
                        </a:rPr>
                        <m:t>=0.4×18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2667000"/>
                <a:ext cx="2019977" cy="3077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267200" y="2971800"/>
                <a:ext cx="183165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𝑀𝑜𝑚𝑒𝑛𝑡𝑢𝑚</m:t>
                      </m:r>
                      <m:r>
                        <a:rPr lang="en-GB" sz="1400" b="0" i="1" smtClean="0">
                          <a:latin typeface="Cambria Math"/>
                        </a:rPr>
                        <m:t>=7.2</m:t>
                      </m:r>
                      <m:r>
                        <a:rPr lang="en-GB" sz="1400" b="0" i="1" smtClean="0">
                          <a:latin typeface="Cambria Math"/>
                        </a:rPr>
                        <m:t>𝑁𝑠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2971800"/>
                <a:ext cx="1831655" cy="307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267200" y="3581400"/>
            <a:ext cx="38876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b) A lorry of mass 5 tonnes moving at 12ms</a:t>
            </a:r>
            <a:r>
              <a:rPr lang="en-GB" sz="1400" baseline="30000" dirty="0">
                <a:latin typeface="Comic Sans MS" pitchFamily="66" charset="0"/>
              </a:rPr>
              <a:t>-1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267200" y="3962400"/>
                <a:ext cx="16312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𝑀𝑜𝑚𝑒𝑛𝑡𝑢𝑚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𝑚𝑣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3962400"/>
                <a:ext cx="1631279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267200" y="4267200"/>
                <a:ext cx="21818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𝑀𝑜𝑚𝑒𝑛𝑡𝑢𝑚</m:t>
                      </m:r>
                      <m:r>
                        <a:rPr lang="en-GB" sz="1400" b="0" i="1" smtClean="0">
                          <a:latin typeface="Cambria Math"/>
                        </a:rPr>
                        <m:t>=5000×12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4267200"/>
                <a:ext cx="2181879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267200" y="4572000"/>
                <a:ext cx="25442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𝑀𝑜𝑚𝑒𝑛𝑡𝑢𝑚</m:t>
                      </m:r>
                      <m:r>
                        <a:rPr lang="en-GB" sz="1400" b="0" i="1" smtClean="0">
                          <a:latin typeface="Cambria Math"/>
                        </a:rPr>
                        <m:t>=60,000</m:t>
                      </m:r>
                      <m:r>
                        <a:rPr lang="en-GB" sz="1400" b="0" i="1" smtClean="0">
                          <a:latin typeface="Cambria Math"/>
                        </a:rPr>
                        <m:t>𝑘𝑔𝑚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4572000"/>
                <a:ext cx="2544286" cy="307777"/>
              </a:xfrm>
              <a:prstGeom prst="rect">
                <a:avLst/>
              </a:prstGeom>
              <a:blipFill rotWithShape="1">
                <a:blip r:embed="rId7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c 13"/>
          <p:cNvSpPr/>
          <p:nvPr/>
        </p:nvSpPr>
        <p:spPr>
          <a:xfrm>
            <a:off x="6019800" y="2514600"/>
            <a:ext cx="533400" cy="3048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6477000" y="2438400"/>
            <a:ext cx="1752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Sub in units (remember to use kg)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6" name="Arc 15"/>
          <p:cNvSpPr/>
          <p:nvPr/>
        </p:nvSpPr>
        <p:spPr>
          <a:xfrm>
            <a:off x="6019800" y="2819400"/>
            <a:ext cx="533400" cy="3048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c 16"/>
          <p:cNvSpPr/>
          <p:nvPr/>
        </p:nvSpPr>
        <p:spPr>
          <a:xfrm>
            <a:off x="6477000" y="4114800"/>
            <a:ext cx="533400" cy="3048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c 17"/>
          <p:cNvSpPr/>
          <p:nvPr/>
        </p:nvSpPr>
        <p:spPr>
          <a:xfrm>
            <a:off x="6477000" y="4419600"/>
            <a:ext cx="533400" cy="3048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6477000" y="2819400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Calculate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10400" y="4038600"/>
            <a:ext cx="1752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Sub in units (remember to use kg)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10400" y="4419600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Calculate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15692" y="4915989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Either Ns or kgms</a:t>
            </a:r>
            <a:r>
              <a:rPr lang="en-GB" sz="1200" baseline="300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-1</a:t>
            </a:r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 are acceptable units (make sure you read the question in case you’re asked for one specifically!)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8"/>
          <a:srcRect l="17598" t="42991" r="37588" b="37131"/>
          <a:stretch/>
        </p:blipFill>
        <p:spPr>
          <a:xfrm>
            <a:off x="4197531" y="5651863"/>
            <a:ext cx="4362995" cy="108857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262840" y="5608320"/>
            <a:ext cx="23647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Comic Sans MS" panose="030F0702030302020204" pitchFamily="66" charset="0"/>
              </a:rPr>
              <a:t>Merriam-</a:t>
            </a:r>
            <a:r>
              <a:rPr lang="en-US" sz="1200" b="1" dirty="0" err="1">
                <a:latin typeface="Comic Sans MS" panose="030F0702030302020204" pitchFamily="66" charset="0"/>
              </a:rPr>
              <a:t>webster’s</a:t>
            </a:r>
            <a:r>
              <a:rPr lang="en-US" sz="1200" b="1" dirty="0">
                <a:latin typeface="Comic Sans MS" panose="030F0702030302020204" pitchFamily="66" charset="0"/>
              </a:rPr>
              <a:t> definition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29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5" grpId="0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429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can calculate the momentum of a particle and the impulse of a force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b="1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If a constant force </a:t>
            </a:r>
            <a:r>
              <a:rPr lang="en-GB" sz="1400" i="1" dirty="0">
                <a:latin typeface="Comic Sans MS" pitchFamily="66" charset="0"/>
              </a:rPr>
              <a:t>F</a:t>
            </a:r>
            <a:r>
              <a:rPr lang="en-GB" sz="1400" dirty="0">
                <a:latin typeface="Comic Sans MS" pitchFamily="66" charset="0"/>
              </a:rPr>
              <a:t> acts for time </a:t>
            </a:r>
            <a:r>
              <a:rPr lang="en-GB" sz="1400" i="1" dirty="0">
                <a:latin typeface="Comic Sans MS" pitchFamily="66" charset="0"/>
              </a:rPr>
              <a:t>t</a:t>
            </a:r>
            <a:r>
              <a:rPr lang="en-GB" sz="1400" dirty="0">
                <a:latin typeface="Comic Sans MS" pitchFamily="66" charset="0"/>
              </a:rPr>
              <a:t> we define the impulse of the force to be </a:t>
            </a:r>
            <a:r>
              <a:rPr lang="en-GB" sz="1400" i="1" dirty="0">
                <a:latin typeface="Comic Sans MS" pitchFamily="66" charset="0"/>
              </a:rPr>
              <a:t>Ft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If force is measured in N and time in seconds, then the units of impulse are Ns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An example of impulse would be a cricket bat hitting a ball</a:t>
            </a: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  <a:sym typeface="Wingdings" pitchFamily="2" charset="2"/>
              </a:rPr>
              <a:t> In this case, the time the force is exerted over is small, but if the force is big enough it will transfer noticeable impulse to the ball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49954" y="6488668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1A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6200" y="76200"/>
                <a:ext cx="16312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𝑀𝑜𝑚𝑒𝑛𝑡𝑢𝑚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𝑚𝑣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76200"/>
                <a:ext cx="1631279" cy="3077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038600" y="1676400"/>
            <a:ext cx="4947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Remember that the acceleration of an object is given by: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67400" y="1981200"/>
                <a:ext cx="9875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1981200"/>
                <a:ext cx="987513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410200" y="2667000"/>
                <a:ext cx="8295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2667000"/>
                <a:ext cx="829586" cy="307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410200" y="3124200"/>
                <a:ext cx="1359539" cy="4602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</a:rPr>
                                <m:t>𝑣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𝑢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3124200"/>
                <a:ext cx="1359539" cy="4602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334000" y="3733800"/>
                <a:ext cx="137044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𝐹𝑡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𝑢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3733800"/>
                <a:ext cx="1370440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334000" y="4191000"/>
                <a:ext cx="136902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𝐹𝑡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𝑚𝑣</m:t>
                      </m:r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r>
                        <a:rPr lang="en-GB" sz="1400" b="0" i="1" smtClean="0">
                          <a:latin typeface="Cambria Math"/>
                        </a:rPr>
                        <m:t>𝑚𝑢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4191000"/>
                <a:ext cx="1369029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486400" y="4648200"/>
                <a:ext cx="12581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𝐼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𝑚𝑣</m:t>
                      </m:r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r>
                        <a:rPr lang="en-GB" sz="1400" b="0" i="1" smtClean="0">
                          <a:latin typeface="Cambria Math"/>
                        </a:rPr>
                        <m:t>𝑚𝑢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4648200"/>
                <a:ext cx="1258165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757057" y="5105400"/>
            <a:ext cx="42851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So Impulse = Final momentum – Initial momentum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57057" y="5486400"/>
            <a:ext cx="30396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So Impulse = Change in momentum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33257" y="6172200"/>
            <a:ext cx="36503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This is the </a:t>
            </a:r>
            <a:r>
              <a:rPr lang="en-GB" sz="1400" b="1" dirty="0">
                <a:latin typeface="Comic Sans MS" pitchFamily="66" charset="0"/>
              </a:rPr>
              <a:t>Impulse-Momentum Principle!</a:t>
            </a:r>
          </a:p>
        </p:txBody>
      </p:sp>
      <p:sp>
        <p:nvSpPr>
          <p:cNvPr id="18" name="Arc 17"/>
          <p:cNvSpPr/>
          <p:nvPr/>
        </p:nvSpPr>
        <p:spPr>
          <a:xfrm>
            <a:off x="6477000" y="2819400"/>
            <a:ext cx="533400" cy="5334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7010400" y="2743200"/>
            <a:ext cx="12954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Replace acceleration with the above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0" name="Arc 19"/>
          <p:cNvSpPr/>
          <p:nvPr/>
        </p:nvSpPr>
        <p:spPr>
          <a:xfrm>
            <a:off x="6477000" y="3352800"/>
            <a:ext cx="533400" cy="5334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c 20"/>
          <p:cNvSpPr/>
          <p:nvPr/>
        </p:nvSpPr>
        <p:spPr>
          <a:xfrm>
            <a:off x="6477000" y="3886200"/>
            <a:ext cx="533400" cy="4572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c 21"/>
          <p:cNvSpPr/>
          <p:nvPr/>
        </p:nvSpPr>
        <p:spPr>
          <a:xfrm>
            <a:off x="6477000" y="4343400"/>
            <a:ext cx="533400" cy="4572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6934200" y="3505200"/>
            <a:ext cx="1295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Multiply by t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34200" y="3886200"/>
            <a:ext cx="1295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Multiply the bracket out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34200" y="4343400"/>
            <a:ext cx="1371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Force x time = Impulse!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GB" dirty="0">
                <a:latin typeface="Comic Sans MS" pitchFamily="66" charset="0"/>
              </a:rPr>
              <a:t>Momentum and Impulse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133492" y="5791199"/>
            <a:ext cx="23647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Comic Sans MS" panose="030F0702030302020204" pitchFamily="66" charset="0"/>
              </a:rPr>
              <a:t>Merriam-</a:t>
            </a:r>
            <a:r>
              <a:rPr lang="en-US" sz="1200" b="1" dirty="0" err="1">
                <a:latin typeface="Comic Sans MS" panose="030F0702030302020204" pitchFamily="66" charset="0"/>
              </a:rPr>
              <a:t>webster’s</a:t>
            </a:r>
            <a:r>
              <a:rPr lang="en-US" sz="1200" b="1" dirty="0">
                <a:latin typeface="Comic Sans MS" panose="030F0702030302020204" pitchFamily="66" charset="0"/>
              </a:rPr>
              <a:t> definition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9"/>
          <a:srcRect l="6530" t="33676" r="75523" b="61429"/>
          <a:stretch/>
        </p:blipFill>
        <p:spPr>
          <a:xfrm>
            <a:off x="1480457" y="6113418"/>
            <a:ext cx="1645920" cy="25254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9"/>
          <a:srcRect l="6482" t="78829" r="37113" b="13069"/>
          <a:stretch/>
        </p:blipFill>
        <p:spPr>
          <a:xfrm>
            <a:off x="0" y="6331131"/>
            <a:ext cx="4741814" cy="38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41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12" grpId="0"/>
      <p:bldP spid="13" grpId="0"/>
      <p:bldP spid="8" grpId="0"/>
      <p:bldP spid="16" grpId="0"/>
      <p:bldP spid="17" grpId="0"/>
      <p:bldP spid="18" grpId="0" animBg="1"/>
      <p:bldP spid="19" grpId="0"/>
      <p:bldP spid="20" grpId="0" animBg="1"/>
      <p:bldP spid="21" grpId="0" animBg="1"/>
      <p:bldP spid="22" grpId="0" animBg="1"/>
      <p:bldP spid="24" grpId="0"/>
      <p:bldP spid="25" grpId="0"/>
      <p:bldP spid="26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429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can calculate the momentum of a particle and the impulse of a force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b="1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A body of mass 2kg is initially at rest on a smooth horizontal plane. A horizontal force of magnitude 4.5N acts on the body for 6s. Find: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The magnitude of the impulse given to the body by the force</a:t>
            </a:r>
          </a:p>
          <a:p>
            <a:pPr algn="ctr">
              <a:buAutoNum type="alphaLcParenR"/>
            </a:pPr>
            <a:endParaRPr lang="en-GB" sz="1400" dirty="0">
              <a:latin typeface="Comic Sans MS" pitchFamily="66" charset="0"/>
            </a:endParaRP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The final speed of the body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49954" y="6488668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1A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6200" y="76200"/>
                <a:ext cx="16312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𝑀𝑜𝑚𝑒𝑛𝑡𝑢𝑚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𝑚𝑣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76200"/>
                <a:ext cx="1631279" cy="3077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277101" y="76200"/>
                <a:ext cx="183832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𝐼𝑚𝑝𝑢𝑙𝑠𝑒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𝑚𝑣</m:t>
                      </m:r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r>
                        <a:rPr lang="en-GB" sz="1400" b="0" i="1" smtClean="0">
                          <a:latin typeface="Cambria Math"/>
                        </a:rPr>
                        <m:t>𝑚𝑢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7101" y="76200"/>
                <a:ext cx="1838324" cy="307777"/>
              </a:xfrm>
              <a:prstGeom prst="rect">
                <a:avLst/>
              </a:prstGeom>
              <a:blipFill rotWithShape="1">
                <a:blip r:embed="rId3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847748" y="457200"/>
                <a:ext cx="12962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𝐼𝑚𝑝𝑢𝑙𝑠𝑒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𝐹𝑡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7748" y="457200"/>
                <a:ext cx="1296252" cy="307777"/>
              </a:xfrm>
              <a:prstGeom prst="rect">
                <a:avLst/>
              </a:prstGeom>
              <a:blipFill rotWithShape="1">
                <a:blip r:embed="rId4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800600" y="1752600"/>
                <a:ext cx="12962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𝐼𝑚𝑝𝑢𝑙𝑠𝑒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𝐹𝑡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1752600"/>
                <a:ext cx="1296252" cy="307777"/>
              </a:xfrm>
              <a:prstGeom prst="rect">
                <a:avLst/>
              </a:prstGeom>
              <a:blipFill rotWithShape="1">
                <a:blip r:embed="rId5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419600" y="1752600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800600" y="2209800"/>
                <a:ext cx="165539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𝐼𝑚𝑝𝑢𝑙𝑠𝑒</m:t>
                      </m:r>
                      <m:r>
                        <a:rPr lang="en-GB" sz="1400" b="0" i="1" smtClean="0">
                          <a:latin typeface="Cambria Math"/>
                        </a:rPr>
                        <m:t>=6×4.5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2209800"/>
                <a:ext cx="1655390" cy="307777"/>
              </a:xfrm>
              <a:prstGeom prst="rect">
                <a:avLst/>
              </a:prstGeom>
              <a:blipFill rotWithShape="1">
                <a:blip r:embed="rId6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800600" y="2667000"/>
                <a:ext cx="15295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𝐼𝑚𝑝𝑢𝑙𝑠𝑒</m:t>
                      </m:r>
                      <m:r>
                        <a:rPr lang="en-GB" sz="1400" b="0" i="1" smtClean="0">
                          <a:latin typeface="Cambria Math"/>
                        </a:rPr>
                        <m:t>=27</m:t>
                      </m:r>
                      <m:r>
                        <a:rPr lang="en-GB" sz="1400" b="0" i="1" smtClean="0">
                          <a:latin typeface="Cambria Math"/>
                        </a:rPr>
                        <m:t>𝑁𝑠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2667000"/>
                <a:ext cx="1529586" cy="307777"/>
              </a:xfrm>
              <a:prstGeom prst="rect">
                <a:avLst/>
              </a:prstGeom>
              <a:blipFill rotWithShape="1">
                <a:blip r:embed="rId7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c 11"/>
          <p:cNvSpPr/>
          <p:nvPr/>
        </p:nvSpPr>
        <p:spPr>
          <a:xfrm>
            <a:off x="6172200" y="1905000"/>
            <a:ext cx="533400" cy="4572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6629400" y="1981200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Sub in values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5" name="Arc 14"/>
          <p:cNvSpPr/>
          <p:nvPr/>
        </p:nvSpPr>
        <p:spPr>
          <a:xfrm>
            <a:off x="6172200" y="2362200"/>
            <a:ext cx="533400" cy="4572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629400" y="2438400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Calculate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800600" y="3505200"/>
                <a:ext cx="183832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𝐼𝑚𝑝𝑢𝑙𝑠𝑒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𝑚𝑣</m:t>
                      </m:r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r>
                        <a:rPr lang="en-GB" sz="1400" b="0" i="1" smtClean="0">
                          <a:latin typeface="Cambria Math"/>
                        </a:rPr>
                        <m:t>𝑚𝑢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3505200"/>
                <a:ext cx="1838324" cy="307777"/>
              </a:xfrm>
              <a:prstGeom prst="rect">
                <a:avLst/>
              </a:prstGeom>
              <a:blipFill rotWithShape="1">
                <a:blip r:embed="rId8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4419600" y="3505200"/>
            <a:ext cx="356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257800" y="3962400"/>
                <a:ext cx="19845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27=(2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GB" sz="1400" b="0" i="1" smtClean="0">
                          <a:latin typeface="Cambria Math"/>
                        </a:rPr>
                        <m:t>𝑣</m:t>
                      </m:r>
                      <m:r>
                        <a:rPr lang="en-GB" sz="1400" b="0" i="1" smtClean="0">
                          <a:latin typeface="Cambria Math"/>
                        </a:rPr>
                        <m:t>)−(2×0)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3962400"/>
                <a:ext cx="1984518" cy="307777"/>
              </a:xfrm>
              <a:prstGeom prst="rect">
                <a:avLst/>
              </a:prstGeom>
              <a:blipFill rotWithShape="1">
                <a:blip r:embed="rId9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181600" y="4419600"/>
                <a:ext cx="89723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13.5=</m:t>
                      </m:r>
                      <m:r>
                        <a:rPr lang="en-GB" sz="1400" b="0" i="1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4419600"/>
                <a:ext cx="897233" cy="30777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rc 20"/>
          <p:cNvSpPr/>
          <p:nvPr/>
        </p:nvSpPr>
        <p:spPr>
          <a:xfrm>
            <a:off x="6934200" y="3657600"/>
            <a:ext cx="533400" cy="4572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c 21"/>
          <p:cNvSpPr/>
          <p:nvPr/>
        </p:nvSpPr>
        <p:spPr>
          <a:xfrm>
            <a:off x="6934200" y="4114800"/>
            <a:ext cx="533400" cy="4572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7315200" y="3581400"/>
            <a:ext cx="17526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Sub in impulse, the mass and the initial velocity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91400" y="4191000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Calculate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39624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27Ns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600200" y="449580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13.5ms</a:t>
            </a:r>
            <a:r>
              <a:rPr lang="en-GB" sz="1400" baseline="30000" dirty="0">
                <a:solidFill>
                  <a:srgbClr val="FF0000"/>
                </a:solidFill>
                <a:latin typeface="Comic Sans MS" pitchFamily="66" charset="0"/>
              </a:rPr>
              <a:t>-1</a:t>
            </a:r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GB" dirty="0">
                <a:latin typeface="Comic Sans MS" pitchFamily="66" charset="0"/>
              </a:rPr>
              <a:t>Momentum and Impulse</a:t>
            </a:r>
          </a:p>
        </p:txBody>
      </p:sp>
    </p:spTree>
    <p:extLst>
      <p:ext uri="{BB962C8B-B14F-4D97-AF65-F5344CB8AC3E}">
        <p14:creationId xmlns:p14="http://schemas.microsoft.com/office/powerpoint/2010/main" val="176169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 animBg="1"/>
      <p:bldP spid="14" grpId="0"/>
      <p:bldP spid="15" grpId="0" animBg="1"/>
      <p:bldP spid="16" grpId="0"/>
      <p:bldP spid="17" grpId="0"/>
      <p:bldP spid="18" grpId="0"/>
      <p:bldP spid="19" grpId="0"/>
      <p:bldP spid="20" grpId="0"/>
      <p:bldP spid="21" grpId="0" animBg="1"/>
      <p:bldP spid="22" grpId="0" animBg="1"/>
      <p:bldP spid="24" grpId="0"/>
      <p:bldP spid="25" grpId="0"/>
      <p:bldP spid="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429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can calculate the momentum of a particle and the impulse of a force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b="1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A ball of mass 0.2kg hits a vertical wall at right angles with a speed of 3.5ms</a:t>
            </a:r>
            <a:r>
              <a:rPr lang="en-GB" sz="1400" baseline="30000" dirty="0">
                <a:latin typeface="Comic Sans MS" pitchFamily="66" charset="0"/>
              </a:rPr>
              <a:t>-1</a:t>
            </a:r>
            <a:r>
              <a:rPr lang="en-GB" sz="1400" dirty="0">
                <a:latin typeface="Comic Sans MS" pitchFamily="66" charset="0"/>
              </a:rPr>
              <a:t>. The ball rebounds from the wall with speed 2.5ms</a:t>
            </a:r>
            <a:r>
              <a:rPr lang="en-GB" sz="1400" baseline="30000" dirty="0">
                <a:latin typeface="Comic Sans MS" pitchFamily="66" charset="0"/>
              </a:rPr>
              <a:t>-1</a:t>
            </a:r>
            <a:r>
              <a:rPr lang="en-GB" sz="1400" dirty="0">
                <a:latin typeface="Comic Sans MS" pitchFamily="66" charset="0"/>
              </a:rPr>
              <a:t>. Find the magnitude of the impulse the ball exerts on the wall.</a:t>
            </a:r>
          </a:p>
          <a:p>
            <a:pPr marL="0" indent="0" algn="ctr">
              <a:buNone/>
            </a:pPr>
            <a:endParaRPr lang="en-US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itchFamily="66" charset="0"/>
              </a:rPr>
              <a:t>The wall does not move and as such you cannot apply the Impulse-momentum principle to it. </a:t>
            </a:r>
          </a:p>
          <a:p>
            <a:pPr marL="0" indent="0" algn="ctr">
              <a:buNone/>
            </a:pPr>
            <a:endParaRPr lang="en-US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itchFamily="66" charset="0"/>
                <a:sym typeface="Wingdings" pitchFamily="2" charset="2"/>
              </a:rPr>
              <a:t> You can however apply the principle to the ball and use Newton’s third law to deduce that the Impulse from the wall must be equal and opposite…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49954" y="6488668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1A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6200" y="76200"/>
                <a:ext cx="16312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𝑀𝑜𝑚𝑒𝑛𝑡𝑢𝑚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𝑚𝑣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76200"/>
                <a:ext cx="1631279" cy="3077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277101" y="76200"/>
                <a:ext cx="183832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𝐼𝑚𝑝𝑢𝑙𝑠𝑒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𝑚𝑣</m:t>
                      </m:r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r>
                        <a:rPr lang="en-GB" sz="1400" b="0" i="1" smtClean="0">
                          <a:latin typeface="Cambria Math"/>
                        </a:rPr>
                        <m:t>𝑚𝑢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7101" y="76200"/>
                <a:ext cx="1838324" cy="307777"/>
              </a:xfrm>
              <a:prstGeom prst="rect">
                <a:avLst/>
              </a:prstGeom>
              <a:blipFill rotWithShape="1">
                <a:blip r:embed="rId3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847748" y="457200"/>
                <a:ext cx="12962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𝐼𝑚𝑝𝑢𝑙𝑠𝑒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𝐹𝑡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7748" y="457200"/>
                <a:ext cx="1296252" cy="307777"/>
              </a:xfrm>
              <a:prstGeom prst="rect">
                <a:avLst/>
              </a:prstGeom>
              <a:blipFill rotWithShape="1">
                <a:blip r:embed="rId4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/>
          <p:cNvCxnSpPr/>
          <p:nvPr/>
        </p:nvCxnSpPr>
        <p:spPr>
          <a:xfrm>
            <a:off x="5791200" y="1600200"/>
            <a:ext cx="0" cy="1524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5334000" y="2133600"/>
            <a:ext cx="457200" cy="4572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4648200" y="1981200"/>
            <a:ext cx="6096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4648200" y="2743200"/>
            <a:ext cx="6096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572000" y="1600200"/>
            <a:ext cx="779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3.5ms</a:t>
            </a:r>
            <a:r>
              <a:rPr lang="en-GB" sz="1400" baseline="30000" dirty="0">
                <a:latin typeface="Comic Sans MS" pitchFamily="66" charset="0"/>
              </a:rPr>
              <a:t>-1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572000" y="2819400"/>
            <a:ext cx="779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2.5ms</a:t>
            </a:r>
            <a:r>
              <a:rPr lang="en-GB" sz="1400" baseline="30000" dirty="0">
                <a:latin typeface="Comic Sans MS" pitchFamily="66" charset="0"/>
              </a:rPr>
              <a:t>-1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257800" y="22098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0.2kg</a:t>
            </a:r>
            <a:endParaRPr lang="en-GB" sz="1200" baseline="30000" dirty="0">
              <a:latin typeface="Comic Sans MS" pitchFamily="66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5791200" y="2362200"/>
            <a:ext cx="6096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943600" y="2057400"/>
            <a:ext cx="282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I</a:t>
            </a:r>
            <a:endParaRPr lang="en-GB" sz="1400" baseline="30000" dirty="0">
              <a:latin typeface="Comic Sans MS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477000" y="1905000"/>
            <a:ext cx="25908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As always, draw a diagram!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884023" y="3581400"/>
                <a:ext cx="183832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𝐼𝑚𝑝𝑢𝑙𝑠𝑒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𝑚𝑣</m:t>
                      </m:r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r>
                        <a:rPr lang="en-GB" sz="1400" b="0" i="1" smtClean="0">
                          <a:latin typeface="Cambria Math"/>
                        </a:rPr>
                        <m:t>𝑚𝑢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4023" y="3581400"/>
                <a:ext cx="1838324" cy="307777"/>
              </a:xfrm>
              <a:prstGeom prst="rect">
                <a:avLst/>
              </a:prstGeom>
              <a:blipFill>
                <a:blip r:embed="rId5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884023" y="4038600"/>
                <a:ext cx="312457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𝐼𝑚𝑝𝑢𝑙𝑠𝑒</m:t>
                      </m:r>
                      <m:r>
                        <a:rPr lang="en-GB" sz="1400" b="0" i="1" smtClean="0">
                          <a:latin typeface="Cambria Math"/>
                        </a:rPr>
                        <m:t>=(0.2×2.5)−(0.2×−3.5)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4023" y="4038600"/>
                <a:ext cx="3124573" cy="307777"/>
              </a:xfrm>
              <a:prstGeom prst="rect">
                <a:avLst/>
              </a:prstGeom>
              <a:blipFill>
                <a:blip r:embed="rId6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884023" y="4495800"/>
                <a:ext cx="180767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𝐼𝑚𝑝𝑢𝑙𝑠𝑒</m:t>
                      </m:r>
                      <m:r>
                        <a:rPr lang="en-GB" sz="1400" b="0" i="1" smtClean="0">
                          <a:latin typeface="Cambria Math"/>
                        </a:rPr>
                        <m:t>=0.5+0.7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4023" y="4495800"/>
                <a:ext cx="1807674" cy="307777"/>
              </a:xfrm>
              <a:prstGeom prst="rect">
                <a:avLst/>
              </a:prstGeom>
              <a:blipFill>
                <a:blip r:embed="rId7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884023" y="4953000"/>
                <a:ext cx="157607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𝐼𝑚𝑝𝑢𝑙𝑠𝑒</m:t>
                      </m:r>
                      <m:r>
                        <a:rPr lang="en-GB" sz="1400" b="0" i="1" smtClean="0">
                          <a:latin typeface="Cambria Math"/>
                        </a:rPr>
                        <m:t>=1.2</m:t>
                      </m:r>
                      <m:r>
                        <a:rPr lang="en-GB" sz="1400" b="0" i="1" smtClean="0">
                          <a:latin typeface="Cambria Math"/>
                        </a:rPr>
                        <m:t>𝑁𝑠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4023" y="4953000"/>
                <a:ext cx="1576072" cy="307777"/>
              </a:xfrm>
              <a:prstGeom prst="rect">
                <a:avLst/>
              </a:prstGeom>
              <a:blipFill>
                <a:blip r:embed="rId8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Arc 43"/>
          <p:cNvSpPr/>
          <p:nvPr/>
        </p:nvSpPr>
        <p:spPr>
          <a:xfrm>
            <a:off x="6696501" y="3733800"/>
            <a:ext cx="533400" cy="4572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xtBox 44"/>
          <p:cNvSpPr txBox="1"/>
          <p:nvPr/>
        </p:nvSpPr>
        <p:spPr>
          <a:xfrm>
            <a:off x="7162800" y="3744686"/>
            <a:ext cx="1981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Sub in values, taking the final direction as positive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6" name="Arc 45"/>
          <p:cNvSpPr/>
          <p:nvPr/>
        </p:nvSpPr>
        <p:spPr>
          <a:xfrm>
            <a:off x="6696501" y="4191000"/>
            <a:ext cx="533400" cy="4572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Arc 46"/>
          <p:cNvSpPr/>
          <p:nvPr/>
        </p:nvSpPr>
        <p:spPr>
          <a:xfrm>
            <a:off x="6696501" y="4648200"/>
            <a:ext cx="533400" cy="4572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47"/>
          <p:cNvSpPr txBox="1"/>
          <p:nvPr/>
        </p:nvSpPr>
        <p:spPr>
          <a:xfrm>
            <a:off x="7153701" y="4267200"/>
            <a:ext cx="1828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Careful with negatives!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001301" y="4724400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Calculate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GB" dirty="0">
                <a:latin typeface="Comic Sans MS" pitchFamily="66" charset="0"/>
              </a:rPr>
              <a:t>Momentum and Impulse</a:t>
            </a:r>
          </a:p>
        </p:txBody>
      </p:sp>
    </p:spTree>
    <p:extLst>
      <p:ext uri="{BB962C8B-B14F-4D97-AF65-F5344CB8AC3E}">
        <p14:creationId xmlns:p14="http://schemas.microsoft.com/office/powerpoint/2010/main" val="338187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4" grpId="0"/>
      <p:bldP spid="35" grpId="0"/>
      <p:bldP spid="36" grpId="0"/>
      <p:bldP spid="38" grpId="0"/>
      <p:bldP spid="39" grpId="0"/>
      <p:bldP spid="40" grpId="0"/>
      <p:bldP spid="41" grpId="0"/>
      <p:bldP spid="42" grpId="0"/>
      <p:bldP spid="43" grpId="0"/>
      <p:bldP spid="44" grpId="0" animBg="1"/>
      <p:bldP spid="45" grpId="0"/>
      <p:bldP spid="46" grpId="0" animBg="1"/>
      <p:bldP spid="47" grpId="0" animBg="1"/>
      <p:bldP spid="48" grpId="0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2"/>
          <p:cNvSpPr>
            <a:spLocks noChangeArrowheads="1" noChangeShapeType="1" noTextEdit="1"/>
          </p:cNvSpPr>
          <p:nvPr/>
        </p:nvSpPr>
        <p:spPr bwMode="auto">
          <a:xfrm>
            <a:off x="838200" y="3124200"/>
            <a:ext cx="76200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100000">
                      <a:srgbClr val="660033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Teachings for Exercise 1B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352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can solve problems involving collisions using the principle of Conservation of Momentum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By Newton’s third law, when two bodies collide they exert equal and opposite forces on each other. 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The objects will also be in contact for the same length of time, so the impulse exerted by each will be equal but opposite in direction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Therefore, these changes in momentum cancel each other out, and the overall momentum is unchanged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This is the principle of </a:t>
            </a:r>
            <a:r>
              <a:rPr lang="en-GB" sz="1400" b="1" dirty="0">
                <a:latin typeface="Comic Sans MS" pitchFamily="66" charset="0"/>
              </a:rPr>
              <a:t>Conservation of Momentum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09266" y="6488668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1B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6200" y="76200"/>
                <a:ext cx="16312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𝑀𝑜𝑚𝑒𝑛𝑡𝑢𝑚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𝑚𝑣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76200"/>
                <a:ext cx="1631279" cy="3077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277101" y="76200"/>
                <a:ext cx="183832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𝐼𝑚𝑝𝑢𝑙𝑠𝑒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𝑚𝑣</m:t>
                      </m:r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r>
                        <a:rPr lang="en-GB" sz="1400" b="0" i="1" smtClean="0">
                          <a:latin typeface="Cambria Math"/>
                        </a:rPr>
                        <m:t>𝑚𝑢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7101" y="76200"/>
                <a:ext cx="1838324" cy="307777"/>
              </a:xfrm>
              <a:prstGeom prst="rect">
                <a:avLst/>
              </a:prstGeom>
              <a:blipFill rotWithShape="1">
                <a:blip r:embed="rId3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847748" y="457200"/>
                <a:ext cx="12962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𝐼𝑚𝑝𝑢𝑙𝑠𝑒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𝐹𝑡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7748" y="457200"/>
                <a:ext cx="1296252" cy="307777"/>
              </a:xfrm>
              <a:prstGeom prst="rect">
                <a:avLst/>
              </a:prstGeom>
              <a:blipFill rotWithShape="1">
                <a:blip r:embed="rId4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962401" y="1600200"/>
            <a:ext cx="495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Total momentum before impact = Total momentum after impact</a:t>
            </a:r>
          </a:p>
        </p:txBody>
      </p:sp>
      <p:sp>
        <p:nvSpPr>
          <p:cNvPr id="9" name="Oval 8"/>
          <p:cNvSpPr/>
          <p:nvPr/>
        </p:nvSpPr>
        <p:spPr>
          <a:xfrm>
            <a:off x="5562600" y="2286000"/>
            <a:ext cx="457200" cy="457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6705600" y="2286000"/>
            <a:ext cx="457200" cy="457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562600" y="2362200"/>
            <a:ext cx="4548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m</a:t>
            </a:r>
            <a:r>
              <a:rPr lang="en-GB" sz="1400" baseline="-25000" dirty="0">
                <a:latin typeface="Comic Sans MS" pitchFamily="66" charset="0"/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05600" y="2362200"/>
            <a:ext cx="4548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m</a:t>
            </a:r>
            <a:r>
              <a:rPr lang="en-GB" sz="1400" baseline="-25000" dirty="0">
                <a:latin typeface="Comic Sans MS" pitchFamily="66" charset="0"/>
              </a:rPr>
              <a:t>2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5105400" y="2514600"/>
            <a:ext cx="457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162800" y="2514600"/>
            <a:ext cx="457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562600" y="2133600"/>
            <a:ext cx="457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562600" y="2895600"/>
            <a:ext cx="457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705600" y="2133600"/>
            <a:ext cx="457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705600" y="2895600"/>
            <a:ext cx="457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886200" y="1981200"/>
            <a:ext cx="12955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Before collision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962400" y="2743200"/>
            <a:ext cx="12170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After collision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876800" y="2362200"/>
            <a:ext cx="2680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I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620000" y="2362200"/>
            <a:ext cx="2680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I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638800" y="1828800"/>
            <a:ext cx="3113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u</a:t>
            </a:r>
            <a:r>
              <a:rPr lang="en-GB" sz="1200" baseline="-25000" dirty="0">
                <a:latin typeface="Comic Sans MS" pitchFamily="66" charset="0"/>
              </a:rPr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773785" y="1828800"/>
            <a:ext cx="3273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u</a:t>
            </a:r>
            <a:r>
              <a:rPr lang="en-GB" sz="1200" baseline="-25000" dirty="0">
                <a:latin typeface="Comic Sans MS" pitchFamily="66" charset="0"/>
              </a:rPr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638800" y="2895600"/>
            <a:ext cx="3113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v</a:t>
            </a:r>
            <a:r>
              <a:rPr lang="en-GB" sz="1200" baseline="-25000" dirty="0">
                <a:latin typeface="Comic Sans MS" pitchFamily="66" charset="0"/>
              </a:rPr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73785" y="2895600"/>
            <a:ext cx="3273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v</a:t>
            </a:r>
            <a:r>
              <a:rPr lang="en-GB" sz="1200" baseline="-25000" dirty="0">
                <a:latin typeface="Comic Sans MS" pitchFamily="66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953000" y="3581400"/>
                <a:ext cx="28714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3581400"/>
                <a:ext cx="2871492" cy="3385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Connector 34"/>
          <p:cNvCxnSpPr/>
          <p:nvPr/>
        </p:nvCxnSpPr>
        <p:spPr>
          <a:xfrm>
            <a:off x="5105400" y="3962400"/>
            <a:ext cx="1143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553200" y="3962400"/>
            <a:ext cx="1143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029200" y="4038600"/>
            <a:ext cx="129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Total momentum of the two particles </a:t>
            </a:r>
            <a:r>
              <a:rPr lang="en-GB" sz="1200" b="1" u="sng" dirty="0">
                <a:solidFill>
                  <a:srgbClr val="FF0000"/>
                </a:solidFill>
                <a:latin typeface="Comic Sans MS" pitchFamily="66" charset="0"/>
              </a:rPr>
              <a:t>before</a:t>
            </a:r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 impact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477000" y="4038600"/>
            <a:ext cx="129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Total momentum of the two particles </a:t>
            </a:r>
            <a:r>
              <a:rPr lang="en-GB" sz="1200" b="1" u="sng" dirty="0">
                <a:solidFill>
                  <a:srgbClr val="FF0000"/>
                </a:solidFill>
                <a:latin typeface="Comic Sans MS" pitchFamily="66" charset="0"/>
              </a:rPr>
              <a:t>after</a:t>
            </a:r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 impact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962400" y="5334000"/>
            <a:ext cx="487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When solving problems involving this principle:</a:t>
            </a:r>
          </a:p>
          <a:p>
            <a:pPr marL="342900" indent="-342900">
              <a:buAutoNum type="alphaLcParenR"/>
            </a:pPr>
            <a:r>
              <a:rPr lang="en-GB" sz="1200" dirty="0">
                <a:latin typeface="Comic Sans MS" pitchFamily="66" charset="0"/>
              </a:rPr>
              <a:t>Draw a diagram and label velocities before and after impact with their relevant directions</a:t>
            </a:r>
          </a:p>
          <a:p>
            <a:pPr marL="342900" indent="-342900">
              <a:buAutoNum type="alphaLcParenR"/>
            </a:pPr>
            <a:r>
              <a:rPr lang="en-GB" sz="1200" dirty="0">
                <a:latin typeface="Comic Sans MS" pitchFamily="66" charset="0"/>
              </a:rPr>
              <a:t>Draw impulses on where necessary</a:t>
            </a:r>
          </a:p>
          <a:p>
            <a:pPr marL="342900" indent="-342900">
              <a:buAutoNum type="alphaLcParenR"/>
            </a:pPr>
            <a:r>
              <a:rPr lang="en-GB" sz="1200" dirty="0">
                <a:latin typeface="Comic Sans MS" pitchFamily="66" charset="0"/>
              </a:rPr>
              <a:t>Choose a positive direction and apply the rules you know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GB" dirty="0">
                <a:latin typeface="Comic Sans MS" pitchFamily="66" charset="0"/>
              </a:rPr>
              <a:t>Momentum and Impulse</a:t>
            </a:r>
          </a:p>
        </p:txBody>
      </p:sp>
    </p:spTree>
    <p:extLst>
      <p:ext uri="{BB962C8B-B14F-4D97-AF65-F5344CB8AC3E}">
        <p14:creationId xmlns:p14="http://schemas.microsoft.com/office/powerpoint/2010/main" val="357893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/>
      <p:bldP spid="12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7" grpId="0"/>
      <p:bldP spid="3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537</TotalTime>
  <Words>2588</Words>
  <Application>Microsoft Office PowerPoint</Application>
  <PresentationFormat>画面に合わせる (4:3)</PresentationFormat>
  <Paragraphs>412</Paragraphs>
  <Slides>18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6" baseType="lpstr">
      <vt:lpstr>Arial</vt:lpstr>
      <vt:lpstr>Arial Black</vt:lpstr>
      <vt:lpstr>Calibri</vt:lpstr>
      <vt:lpstr>Cambria Math</vt:lpstr>
      <vt:lpstr>Comic Sans MS</vt:lpstr>
      <vt:lpstr>Impact</vt:lpstr>
      <vt:lpstr>Wingdings</vt:lpstr>
      <vt:lpstr>Default Design</vt:lpstr>
      <vt:lpstr>PowerPoint プレゼンテーション</vt:lpstr>
      <vt:lpstr>Prior Knowledge Check</vt:lpstr>
      <vt:lpstr>PowerPoint プレゼンテーション</vt:lpstr>
      <vt:lpstr>Momentum and Impulse</vt:lpstr>
      <vt:lpstr>Momentum and Impulse</vt:lpstr>
      <vt:lpstr>Momentum and Impulse</vt:lpstr>
      <vt:lpstr>Momentum and Impulse</vt:lpstr>
      <vt:lpstr>PowerPoint プレゼンテーション</vt:lpstr>
      <vt:lpstr>Momentum and Impulse</vt:lpstr>
      <vt:lpstr>Momentum and Impulse</vt:lpstr>
      <vt:lpstr>Momentum and Impulse</vt:lpstr>
      <vt:lpstr>Momentum and Impulse</vt:lpstr>
      <vt:lpstr>Momentum and Impulse</vt:lpstr>
      <vt:lpstr>Momentum and Impulse</vt:lpstr>
      <vt:lpstr>PowerPoint プレゼンテーション</vt:lpstr>
      <vt:lpstr>Momentum and Impulse</vt:lpstr>
      <vt:lpstr>Momentum and Impulse</vt:lpstr>
      <vt:lpstr>Momentum and Impulse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 Pye</dc:creator>
  <cp:lastModifiedBy>Mike Pye</cp:lastModifiedBy>
  <cp:revision>146</cp:revision>
  <cp:lastPrinted>1601-01-01T00:00:00Z</cp:lastPrinted>
  <dcterms:created xsi:type="dcterms:W3CDTF">2009-12-08T23:46:21Z</dcterms:created>
  <dcterms:modified xsi:type="dcterms:W3CDTF">2018-08-13T23:53:03Z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