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8" r:id="rId6"/>
    <p:sldId id="266" r:id="rId7"/>
    <p:sldId id="271" r:id="rId8"/>
    <p:sldId id="281" r:id="rId9"/>
    <p:sldId id="280" r:id="rId10"/>
    <p:sldId id="259" r:id="rId11"/>
    <p:sldId id="272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5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303CBA90-4EE0-4CE8-A738-24512208A68E}"/>
    <pc:docChg chg="modSld">
      <pc:chgData name="Daniel Reeves" userId="e748b5bb-59f3-4b3f-80a3-3bf8c771a8a6" providerId="ADAL" clId="{303CBA90-4EE0-4CE8-A738-24512208A68E}" dt="2021-02-09T09:06:14.070" v="1" actId="6549"/>
      <pc:docMkLst>
        <pc:docMk/>
      </pc:docMkLst>
      <pc:sldChg chg="modSp">
        <pc:chgData name="Daniel Reeves" userId="e748b5bb-59f3-4b3f-80a3-3bf8c771a8a6" providerId="ADAL" clId="{303CBA90-4EE0-4CE8-A738-24512208A68E}" dt="2021-02-09T09:06:14.070" v="1" actId="6549"/>
        <pc:sldMkLst>
          <pc:docMk/>
          <pc:sldMk cId="0" sldId="271"/>
        </pc:sldMkLst>
        <pc:spChg chg="mod">
          <ac:chgData name="Daniel Reeves" userId="e748b5bb-59f3-4b3f-80a3-3bf8c771a8a6" providerId="ADAL" clId="{303CBA90-4EE0-4CE8-A738-24512208A68E}" dt="2021-02-09T09:06:14.070" v="1" actId="6549"/>
          <ac:spMkLst>
            <pc:docMk/>
            <pc:sldMk cId="0" sldId="271"/>
            <ac:spMk id="3" creationId="{00000000-0000-0000-0000-000000000000}"/>
          </ac:spMkLst>
        </pc:spChg>
      </pc:sldChg>
    </pc:docChg>
  </pc:docChgLst>
  <pc:docChgLst>
    <pc:chgData name="Daniel Reeves" userId="e748b5bb-59f3-4b3f-80a3-3bf8c771a8a6" providerId="ADAL" clId="{E3B5F021-D6E5-4B49-8232-C952BDA9F067}"/>
    <pc:docChg chg="modSld">
      <pc:chgData name="Daniel Reeves" userId="e748b5bb-59f3-4b3f-80a3-3bf8c771a8a6" providerId="ADAL" clId="{E3B5F021-D6E5-4B49-8232-C952BDA9F067}" dt="2023-04-20T12:34:47.670" v="3" actId="1076"/>
      <pc:docMkLst>
        <pc:docMk/>
      </pc:docMkLst>
      <pc:sldChg chg="modSp mod">
        <pc:chgData name="Daniel Reeves" userId="e748b5bb-59f3-4b3f-80a3-3bf8c771a8a6" providerId="ADAL" clId="{E3B5F021-D6E5-4B49-8232-C952BDA9F067}" dt="2023-04-20T12:34:47.670" v="3" actId="1076"/>
        <pc:sldMkLst>
          <pc:docMk/>
          <pc:sldMk cId="575443024" sldId="279"/>
        </pc:sldMkLst>
        <pc:spChg chg="mod">
          <ac:chgData name="Daniel Reeves" userId="e748b5bb-59f3-4b3f-80a3-3bf8c771a8a6" providerId="ADAL" clId="{E3B5F021-D6E5-4B49-8232-C952BDA9F067}" dt="2023-04-20T12:34:47.670" v="3" actId="1076"/>
          <ac:spMkLst>
            <pc:docMk/>
            <pc:sldMk cId="575443024" sldId="279"/>
            <ac:spMk id="3" creationId="{00000000-0000-0000-0000-000000000000}"/>
          </ac:spMkLst>
        </pc:spChg>
      </pc:sldChg>
    </pc:docChg>
  </pc:docChgLst>
  <pc:docChgLst>
    <pc:chgData name="Daniel Reeves" userId="e748b5bb-59f3-4b3f-80a3-3bf8c771a8a6" providerId="ADAL" clId="{8EAB947F-9DB5-4D35-B4D9-93702C5E570D}"/>
    <pc:docChg chg="modSld sldOrd">
      <pc:chgData name="Daniel Reeves" userId="e748b5bb-59f3-4b3f-80a3-3bf8c771a8a6" providerId="ADAL" clId="{8EAB947F-9DB5-4D35-B4D9-93702C5E570D}" dt="2020-06-26T13:36:53.119" v="2"/>
      <pc:docMkLst>
        <pc:docMk/>
      </pc:docMkLst>
      <pc:sldChg chg="ord">
        <pc:chgData name="Daniel Reeves" userId="e748b5bb-59f3-4b3f-80a3-3bf8c771a8a6" providerId="ADAL" clId="{8EAB947F-9DB5-4D35-B4D9-93702C5E570D}" dt="2020-06-26T13:36:53.119" v="2"/>
        <pc:sldMkLst>
          <pc:docMk/>
          <pc:sldMk cId="0" sldId="272"/>
        </pc:sldMkLst>
      </pc:sldChg>
      <pc:sldChg chg="modSp">
        <pc:chgData name="Daniel Reeves" userId="e748b5bb-59f3-4b3f-80a3-3bf8c771a8a6" providerId="ADAL" clId="{8EAB947F-9DB5-4D35-B4D9-93702C5E570D}" dt="2020-06-25T14:38:22.049" v="1" actId="20577"/>
        <pc:sldMkLst>
          <pc:docMk/>
          <pc:sldMk cId="3995794391" sldId="280"/>
        </pc:sldMkLst>
        <pc:spChg chg="mod">
          <ac:chgData name="Daniel Reeves" userId="e748b5bb-59f3-4b3f-80a3-3bf8c771a8a6" providerId="ADAL" clId="{8EAB947F-9DB5-4D35-B4D9-93702C5E570D}" dt="2020-06-25T14:38:22.049" v="1" actId="20577"/>
          <ac:spMkLst>
            <pc:docMk/>
            <pc:sldMk cId="3995794391" sldId="28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D3480-EFA9-42D5-BE66-90BB7E6D3750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E0D23-25C5-48E1-82C3-62885DF9D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500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D7106-B1AD-0745-B41C-FB3FC968D4A6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567C9F-2ABC-D540-8E5F-8C0A615AC511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A8B3-BE52-4547-9C7E-26D3FA588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64531B-C5B4-4B32-8694-DDEBF7132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E8D2B-E547-420D-8825-94C270D7B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A6FE9-77A9-4A4C-A198-366E115C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AC6A-61D7-416D-9CB5-350B3187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40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AE5D1-AE64-49F4-B4D9-BA044417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63668-25F0-4F60-BE29-DE2AD8572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217B7-C469-4CB3-83D8-1318BFE1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066E9-6427-4B06-B25E-7F5DB77B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2B79F-B316-400D-BE7E-8EEA76BDA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39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A2D08-42B8-4A28-8F56-A7DEBEE559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83EB-2597-4F51-8D7E-D24530C97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844C8-CFFD-4130-9A0C-C257AFD5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1EBB-534C-4525-928A-C1A751EF7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14B4-8A69-42AD-A041-B048F23E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04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Michael Lacewing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E4A4FAC6-AD36-F14D-A698-3BD0FBDC7D9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9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Michael Lacewing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B9458F0-44A8-FE4B-91CB-5AC6665BDC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4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9F499-2291-463B-8E84-C40AFAA5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670C4-D133-4AE4-B2A6-82B9E8D6E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D9888-5995-4D57-85FF-676C970A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FC229-E097-44ED-90E6-1EC6FF5B7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4F7CA-5791-4D54-84E0-AE77A6100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A6988-8B11-4430-A71F-CA7D2F6C0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955EE-D0F7-455A-9BF7-587DDE0B5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2134B-35FC-40DB-B24B-71D25479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5DAFE-DB51-4A16-8F92-6E401B4D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A8BA-4BF2-4051-833E-BBCA1C57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58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F379C-9563-4949-8350-BF4362E01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E8358-431F-4B7C-85E3-6C8DE4630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0397D-30DC-4763-9714-E5975E79A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62F399-5EE6-40B8-96A1-D2424DAB2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7511B-D8B0-499E-9BDB-748BB4B4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68AA9-7156-4AD3-B902-9F6FD84B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60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A6AA9-72EC-4FE7-BDF7-E55FE4B7C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B0988-FCBB-4194-A19E-1F7BFE68C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A7966-1B92-4189-819F-18565968BF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1E27C-3FA2-4EA4-86DD-B1F4D1649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260972-382B-4C1C-81F2-70C0EAE53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8A4B22-1F02-4EDA-9CE5-21618614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2F31E-5560-48F8-9371-FF15169F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2ECD8-B1BC-4338-A5E8-0DEDE4AE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08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4949-1C7C-4514-83EC-7FFB50BE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BB0156-09F0-452B-8BDA-B9A002FA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6E4804-5728-48D7-ACBF-CE4B6E066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08FD2-754E-43FC-AF4C-8F0CEAE3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9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A0CE8E-AAC6-43C1-A805-FD0AE22D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6EB337-8E02-43B6-AEB0-9F150C2A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C069B-CA78-48B1-B670-A2EF5D32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79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12388-349E-499F-A01D-424282F6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5D0FA-5ED9-4DD3-A66C-EC27424F9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FCFD90-0933-4FF7-BC7B-F0909C3E9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C18B2-35EC-401D-AA0B-93DE93409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0123E-832F-4D54-A2E9-F685E0C4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447B4-E9DF-4A8C-B76D-9C01D423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10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A37BD-128F-41F7-8669-1FF387E7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4A3472-1D4E-4F0B-9EB5-2E99DCFFD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6099A-A653-4F41-9AC2-BDFFA07BC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971AF-198F-4F63-BF33-7AD851A81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C063B-D9EA-4BF3-8768-BC5942D3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4B5FFC-A24F-4879-AEBF-B086E538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86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F5C671-E260-4CA3-8121-187B1BB41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1C2F1-CCA1-43AA-9C76-F30D4B04E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67325-BEF8-40AA-A358-EB15736F5F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BF339-B22F-4C74-8A64-A94270D84D4A}" type="datetimeFigureOut">
              <a:rPr lang="en-GB" smtClean="0"/>
              <a:t>20/04/2023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E8338-D86A-43E7-BA3C-0C9DEA8ADD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1EA8B-55A9-40EA-A37E-7D052B500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A398D-315B-40BF-B401-8F23A9D0D7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26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3B5C7-490C-4758-B089-51A4B1514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4BAD6A-71D7-4F82-9158-D602E2D57F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5869F7-FBC8-4F15-B733-FE8C4B6B6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90" y="918153"/>
            <a:ext cx="10905220" cy="441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65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2EEB3-4FFA-4ECD-86FE-B136898E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What is </a:t>
            </a:r>
            <a:r>
              <a:rPr lang="en-US" u="sng" dirty="0" err="1">
                <a:latin typeface="Century Schoolbook" panose="02040604050505020304" pitchFamily="18" charset="0"/>
              </a:rPr>
              <a:t>Scepticism</a:t>
            </a:r>
            <a:r>
              <a:rPr lang="en-US" u="sng" dirty="0">
                <a:latin typeface="Century Schoolbook" panose="02040604050505020304" pitchFamily="18" charset="0"/>
              </a:rPr>
              <a:t>?</a:t>
            </a:r>
            <a:endParaRPr lang="en-GB" u="sng" dirty="0"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B08BE-367A-4BD5-A618-C241A6370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099" y="1130299"/>
            <a:ext cx="11420475" cy="541337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Knowledge is not belief (even true belief)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Are my reasons for my beliefs sufficient for knowledge?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Maybe all my experiences are fed to me by a supercomputer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is not a theory, but a method. A method of doubting (not claiming knowledge of), that of which you are not/cannot be certain.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Local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: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about some specific claim or area of knowledge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Global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: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about all knowledge claims, esp. the world outside the mind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22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E41845-900E-4368-AA63-D67DA2686B14}"/>
              </a:ext>
            </a:extLst>
          </p:cNvPr>
          <p:cNvSpPr/>
          <p:nvPr/>
        </p:nvSpPr>
        <p:spPr>
          <a:xfrm>
            <a:off x="342900" y="260330"/>
            <a:ext cx="1150619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u="sng" dirty="0">
                <a:latin typeface="Century Schoolbook" panose="02040604050505020304" pitchFamily="18" charset="0"/>
              </a:rPr>
              <a:t>The Challenge of </a:t>
            </a:r>
            <a:r>
              <a:rPr lang="en-US" sz="3600" u="sng" dirty="0" err="1">
                <a:latin typeface="Century Schoolbook" panose="02040604050505020304" pitchFamily="18" charset="0"/>
              </a:rPr>
              <a:t>Scepticism</a:t>
            </a:r>
            <a:endParaRPr lang="en-US" sz="3600" u="sng" dirty="0">
              <a:latin typeface="Century Schoolbook" panose="02040604050505020304" pitchFamily="18" charset="0"/>
            </a:endParaRPr>
          </a:p>
          <a:p>
            <a:endParaRPr lang="en-US" sz="2800" u="sng" dirty="0">
              <a:latin typeface="Century Schoolbook" panose="02040604050505020304" pitchFamily="18" charset="0"/>
            </a:endParaRPr>
          </a:p>
          <a:p>
            <a:r>
              <a:rPr lang="en-US" sz="2800" dirty="0">
                <a:latin typeface="Century Schoolbook" panose="02040604050505020304" pitchFamily="18" charset="0"/>
              </a:rPr>
              <a:t>P1: If I am a brain in a vat, my beliefs about the world are mostly false</a:t>
            </a:r>
          </a:p>
          <a:p>
            <a:endParaRPr lang="en-US" sz="2800" dirty="0">
              <a:latin typeface="Century Schoolbook" panose="02040604050505020304" pitchFamily="18" charset="0"/>
            </a:endParaRPr>
          </a:p>
          <a:p>
            <a:r>
              <a:rPr lang="en-US" sz="2800" dirty="0">
                <a:latin typeface="Century Schoolbook" panose="02040604050505020304" pitchFamily="18" charset="0"/>
              </a:rPr>
              <a:t>P2: If I were a brain in a vat, my experience would be exactly the same as if I were not</a:t>
            </a:r>
          </a:p>
          <a:p>
            <a:endParaRPr lang="en-US" sz="2800" dirty="0">
              <a:latin typeface="Century Schoolbook" panose="02040604050505020304" pitchFamily="18" charset="0"/>
            </a:endParaRPr>
          </a:p>
          <a:p>
            <a:r>
              <a:rPr lang="en-US" sz="2800" dirty="0">
                <a:latin typeface="Century Schoolbook" panose="02040604050505020304" pitchFamily="18" charset="0"/>
              </a:rPr>
              <a:t>C1: So I cannot know that I am not a brain in a vat</a:t>
            </a:r>
          </a:p>
          <a:p>
            <a:endParaRPr lang="en-US" sz="2800" dirty="0">
              <a:latin typeface="Century Schoolbook" panose="02040604050505020304" pitchFamily="18" charset="0"/>
            </a:endParaRPr>
          </a:p>
          <a:p>
            <a:r>
              <a:rPr lang="en-US" sz="2800" dirty="0">
                <a:latin typeface="Century Schoolbook" panose="02040604050505020304" pitchFamily="18" charset="0"/>
              </a:rPr>
              <a:t>P3: I have no reason to believe that I am not a brain in a vat</a:t>
            </a:r>
          </a:p>
          <a:p>
            <a:endParaRPr lang="en-US" sz="2800" dirty="0">
              <a:latin typeface="Century Schoolbook" panose="02040604050505020304" pitchFamily="18" charset="0"/>
            </a:endParaRPr>
          </a:p>
          <a:p>
            <a:r>
              <a:rPr lang="en-US" sz="2800" dirty="0">
                <a:latin typeface="Century Schoolbook" panose="02040604050505020304" pitchFamily="18" charset="0"/>
              </a:rPr>
              <a:t>C2: So, my beliefs about the world are not justified (even if I’m not a brain in a vat)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28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Descartes’ three ‘waves’ of doubt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914400"/>
            <a:ext cx="11887200" cy="5943600"/>
          </a:xfrm>
        </p:spPr>
        <p:txBody>
          <a:bodyPr>
            <a:noAutofit/>
          </a:bodyPr>
          <a:lstStyle/>
          <a:p>
            <a:r>
              <a:rPr lang="en-GB" sz="2000" dirty="0">
                <a:latin typeface="Century Schoolbook" panose="02040604050505020304" pitchFamily="18" charset="0"/>
              </a:rPr>
              <a:t>It is important to note that Descartes himself was not a sceptic. However, he employed the sceptical method as means of finding out what he could know for sure.</a:t>
            </a:r>
          </a:p>
          <a:p>
            <a:pPr lvl="1"/>
            <a:r>
              <a:rPr lang="en-US" sz="1800" i="1" dirty="0">
                <a:latin typeface="Century Schoolbook" panose="02040604050505020304" pitchFamily="18" charset="0"/>
              </a:rPr>
              <a:t>“Reason now leads me to think that I should hold back my assent from opinions which are not completely certain and indubitable just as carefully as I do from those which are patently false. So, for the purpose of rejecting all my opinions, it will be enough if I find in each of them at least some reason for doubt.”</a:t>
            </a:r>
          </a:p>
          <a:p>
            <a:pPr lvl="1"/>
            <a:endParaRPr lang="en-GB" sz="1200" i="1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In his work, the Meditations, Descartes describes 3 waves of doubt which leads him (initially) to the conclusion that nothing can be known:</a:t>
            </a:r>
          </a:p>
          <a:p>
            <a:pPr lvl="1"/>
            <a:r>
              <a:rPr lang="en-GB" sz="1800" b="1" u="sng" dirty="0">
                <a:latin typeface="Century Schoolbook" panose="02040604050505020304" pitchFamily="18" charset="0"/>
              </a:rPr>
              <a:t>First wave:</a:t>
            </a:r>
            <a:r>
              <a:rPr lang="en-GB" sz="1800" b="1" dirty="0">
                <a:latin typeface="Century Schoolbook" panose="02040604050505020304" pitchFamily="18" charset="0"/>
              </a:rPr>
              <a:t> </a:t>
            </a:r>
            <a:r>
              <a:rPr lang="en-GB" sz="1800" dirty="0">
                <a:latin typeface="Century Schoolbook" panose="02040604050505020304" pitchFamily="18" charset="0"/>
              </a:rPr>
              <a:t>We can be deceived by our senses and so we can always doubt whether they are reliable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However, such examples give us no reason to doubt all perceptions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We might say that perceptual illusions are special cases, otherwise we wouldn’t be able to talk about them as illusions. 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So they don’t undermine perception generally.</a:t>
            </a:r>
            <a:endParaRPr lang="en-GB" sz="1600" b="1" u="sng" dirty="0">
              <a:latin typeface="Century Schoolbook" panose="02040604050505020304" pitchFamily="18" charset="0"/>
            </a:endParaRPr>
          </a:p>
          <a:p>
            <a:pPr lvl="2"/>
            <a:endParaRPr lang="en-GB" sz="1600" dirty="0">
              <a:latin typeface="Century Schoolbook" panose="02040604050505020304" pitchFamily="18" charset="0"/>
            </a:endParaRPr>
          </a:p>
          <a:p>
            <a:pPr lvl="1"/>
            <a:r>
              <a:rPr lang="en-GB" sz="1800" b="1" u="sng" dirty="0">
                <a:latin typeface="Century Schoolbook" panose="02040604050505020304" pitchFamily="18" charset="0"/>
              </a:rPr>
              <a:t>Second wave:</a:t>
            </a:r>
            <a:r>
              <a:rPr lang="en-GB" sz="1800" b="1" dirty="0">
                <a:latin typeface="Century Schoolbook" panose="02040604050505020304" pitchFamily="18" charset="0"/>
              </a:rPr>
              <a:t> </a:t>
            </a:r>
            <a:r>
              <a:rPr lang="en-GB" sz="1800" dirty="0">
                <a:latin typeface="Century Schoolbook" panose="02040604050505020304" pitchFamily="18" charset="0"/>
              </a:rPr>
              <a:t>I cannot know that I am not dreaming: </a:t>
            </a:r>
            <a:r>
              <a:rPr lang="en-GB" sz="1800" i="1" dirty="0">
                <a:latin typeface="Century Schoolbook" panose="02040604050505020304" pitchFamily="18" charset="0"/>
              </a:rPr>
              <a:t>“</a:t>
            </a:r>
            <a:r>
              <a:rPr lang="en-GB" sz="1800" i="1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There are ‘no certain indications by which we may clearly distinguish wakefulness from sleep”.</a:t>
            </a:r>
            <a:endParaRPr lang="en-GB" sz="1800" i="1" dirty="0">
              <a:latin typeface="Century Schoolbook" panose="02040604050505020304" pitchFamily="18" charset="0"/>
            </a:endParaRP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This argument attacks all sense perception.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However, dreams are constructed from basic ideas – body, shape, size, etc.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Maybe mathematical truths can still be known.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Third wave: I could be deceived even in very simple thoughts by an evil demon.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28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Descartes’ three ‘waves’ of doubt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11887200" cy="5943600"/>
          </a:xfrm>
        </p:spPr>
        <p:txBody>
          <a:bodyPr>
            <a:noAutofit/>
          </a:bodyPr>
          <a:lstStyle/>
          <a:p>
            <a:r>
              <a:rPr lang="en-GB" sz="2000" b="1" u="sng" dirty="0">
                <a:latin typeface="Century Schoolbook" panose="02040604050505020304" pitchFamily="18" charset="0"/>
              </a:rPr>
              <a:t>Third wave:</a:t>
            </a:r>
            <a:r>
              <a:rPr lang="en-GB" sz="2000" b="1" dirty="0">
                <a:latin typeface="Century Schoolbook" panose="02040604050505020304" pitchFamily="18" charset="0"/>
              </a:rPr>
              <a:t> </a:t>
            </a:r>
            <a:r>
              <a:rPr lang="en-GB" sz="2000" dirty="0">
                <a:latin typeface="Century Schoolbook" panose="02040604050505020304" pitchFamily="18" charset="0"/>
              </a:rPr>
              <a:t>I could be deceived even in very simple thoughts by an evil demon.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To know anything, it seems we must be able to prove the demon doesn’t exist.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The possibility of the demon means all judgments about the external world and events in time are undercut. 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The truths of logic and of mathematics come under attack even more, because the demon could even be controlling my thought: “how do I know I am not deceived every time that I add two and three?”. 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If I can’t think (rather than have thoughts forced on me), I can’t make any judgments at all.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This is global scepticism.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Global scepticism does not claim that our beliefs are all false: this is not logically coherent. </a:t>
            </a:r>
          </a:p>
          <a:p>
            <a:pPr lvl="1"/>
            <a:r>
              <a:rPr lang="en-GB" sz="2000" dirty="0">
                <a:latin typeface="Century Schoolbook" panose="02040604050505020304" pitchFamily="18" charset="0"/>
              </a:rPr>
              <a:t>‘</a:t>
            </a:r>
            <a:r>
              <a:rPr lang="en-GB" sz="1800" dirty="0">
                <a:latin typeface="Century Schoolbook" panose="02040604050505020304" pitchFamily="18" charset="0"/>
              </a:rPr>
              <a:t>I am not at the South Pole’ and ‘I am not at the North Pole’ can’t both be false.</a:t>
            </a:r>
          </a:p>
          <a:p>
            <a:r>
              <a:rPr lang="en-GB" sz="2000" dirty="0">
                <a:latin typeface="Century Schoolbook" panose="02040604050505020304" pitchFamily="18" charset="0"/>
              </a:rPr>
              <a:t>It challenges our usual justifications for knowledge, arguing that they are inadequate.</a:t>
            </a:r>
          </a:p>
          <a:p>
            <a:pPr lvl="2"/>
            <a:endParaRPr lang="en-GB" dirty="0">
              <a:latin typeface="Century Schoolbook" panose="02040604050505020304" pitchFamily="18" charset="0"/>
            </a:endParaRPr>
          </a:p>
          <a:p>
            <a:pPr lvl="2"/>
            <a:endParaRPr lang="en-GB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9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287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Descartes’ three ‘waves’ of doubt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" y="914400"/>
            <a:ext cx="11887200" cy="5943600"/>
          </a:xfrm>
        </p:spPr>
        <p:txBody>
          <a:bodyPr>
            <a:noAutofit/>
          </a:bodyPr>
          <a:lstStyle/>
          <a:p>
            <a:r>
              <a:rPr lang="en-GB" sz="2000" dirty="0">
                <a:latin typeface="Century Schoolbook" panose="02040604050505020304" pitchFamily="18" charset="0"/>
              </a:rPr>
              <a:t>It is important to note that Descartes himself was not a sceptic. However, he employed the sceptical method as means of finding out what he could know for sure.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In his work, the Meditations, Descartes describes 3 waves of doubt which leads him (initially) to the conclusion that nothing can be known: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First wave: I can be deceived by our senses.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Second wave: I cannot know that I am not dreaming.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Third wave: I could be deceived even in very simple thoughts by an evil demon.</a:t>
            </a:r>
          </a:p>
          <a:p>
            <a:pPr lvl="2"/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We have no reason to think these scenarios </a:t>
            </a:r>
            <a:r>
              <a:rPr lang="en-US" sz="2000" i="1" dirty="0">
                <a:latin typeface="Century Schoolbook" panose="02040604050505020304" pitchFamily="18" charset="0"/>
              </a:rPr>
              <a:t>are</a:t>
            </a:r>
            <a:r>
              <a:rPr lang="en-US" sz="2000" dirty="0">
                <a:latin typeface="Century Schoolbook" panose="02040604050505020304" pitchFamily="18" charset="0"/>
              </a:rPr>
              <a:t> true. But they could be.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If they were true, our experience would be exactly as it is now, so we couldn’t tell they were true. So we can’t know that they are </a:t>
            </a:r>
            <a:r>
              <a:rPr lang="en-US" sz="2000" i="1" dirty="0">
                <a:latin typeface="Century Schoolbook" panose="02040604050505020304" pitchFamily="18" charset="0"/>
              </a:rPr>
              <a:t>not</a:t>
            </a:r>
            <a:r>
              <a:rPr lang="en-US" sz="2000" dirty="0">
                <a:latin typeface="Century Schoolbook" panose="02040604050505020304" pitchFamily="18" charset="0"/>
              </a:rPr>
              <a:t> true.</a:t>
            </a:r>
          </a:p>
          <a:p>
            <a:endParaRPr lang="en-US" sz="2000" dirty="0">
              <a:latin typeface="Century Schoolbook" panose="02040604050505020304" pitchFamily="18" charset="0"/>
            </a:endParaRPr>
          </a:p>
          <a:p>
            <a:r>
              <a:rPr lang="en-US" sz="2000" dirty="0">
                <a:latin typeface="Century Schoolbook" panose="02040604050505020304" pitchFamily="18" charset="0"/>
              </a:rPr>
              <a:t>So our usual justifications for claiming that we know, e.g. there is an external material world, are insufficient.</a:t>
            </a:r>
          </a:p>
          <a:p>
            <a:pPr lvl="2"/>
            <a:endParaRPr lang="en-GB" sz="1600" dirty="0">
              <a:latin typeface="Century Schoolbook" panose="02040604050505020304" pitchFamily="18" charset="0"/>
            </a:endParaRPr>
          </a:p>
          <a:p>
            <a:endParaRPr lang="en-US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9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143000"/>
          </a:xfrm>
        </p:spPr>
        <p:txBody>
          <a:bodyPr/>
          <a:lstStyle/>
          <a:p>
            <a:pPr algn="ctr"/>
            <a:r>
              <a:rPr lang="en-GB" u="sng" dirty="0">
                <a:latin typeface="Century Schoolbook" panose="02040604050505020304" pitchFamily="18" charset="0"/>
              </a:rPr>
              <a:t>Descartes: The </a:t>
            </a:r>
            <a:r>
              <a:rPr lang="en-GB" i="1" u="sng" dirty="0">
                <a:latin typeface="Century Schoolbook" panose="02040604050505020304" pitchFamily="18" charset="0"/>
              </a:rPr>
              <a:t>cogito </a:t>
            </a:r>
            <a:r>
              <a:rPr lang="en-GB" u="sng" dirty="0">
                <a:latin typeface="Century Schoolbook" panose="02040604050505020304" pitchFamily="18" charset="0"/>
              </a:rPr>
              <a:t>and beyond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342899" y="1123950"/>
            <a:ext cx="11630026" cy="55054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I am certain that I think, I exist. </a:t>
            </a:r>
            <a:r>
              <a:rPr lang="en-GB" sz="2400" dirty="0">
                <a:latin typeface="Century Schoolbook" panose="02040604050505020304" pitchFamily="18" charset="0"/>
              </a:rPr>
              <a:t>Doubting is a kind of thinking, and if I were to doubt that I existed, that would prove I do exist.</a:t>
            </a:r>
          </a:p>
          <a:p>
            <a:pPr>
              <a:lnSpc>
                <a:spcPct val="90000"/>
              </a:lnSpc>
            </a:pPr>
            <a:endParaRPr lang="en-GB" sz="2400" dirty="0">
              <a:latin typeface="Century Schoolbook" panose="02040604050505020304" pitchFamily="18" charset="0"/>
              <a:ea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‘In this first item of knowledge there is simply a clear and distinct perception of what I am asserting’. </a:t>
            </a:r>
            <a:r>
              <a:rPr lang="en-GB" sz="2400" i="1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While thinking it</a:t>
            </a:r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, I cannot doubt it. </a:t>
            </a:r>
          </a:p>
          <a:p>
            <a:pPr>
              <a:lnSpc>
                <a:spcPct val="90000"/>
              </a:lnSpc>
            </a:pPr>
            <a:endParaRPr lang="en-GB" sz="2400" dirty="0">
              <a:latin typeface="Century Schoolbook" panose="02040604050505020304" pitchFamily="18" charset="0"/>
              <a:ea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This extends to mathematical truths.</a:t>
            </a:r>
          </a:p>
          <a:p>
            <a:pPr>
              <a:lnSpc>
                <a:spcPct val="90000"/>
              </a:lnSpc>
            </a:pPr>
            <a:endParaRPr lang="en-GB" sz="2400" dirty="0">
              <a:latin typeface="Century Schoolbook" panose="02040604050505020304" pitchFamily="18" charset="0"/>
              <a:ea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Descartes then tries to prove the existence of God, arguing that God is not a deceiver.</a:t>
            </a:r>
          </a:p>
          <a:p>
            <a:pPr>
              <a:lnSpc>
                <a:spcPct val="90000"/>
              </a:lnSpc>
            </a:pPr>
            <a:endParaRPr lang="en-GB" sz="2400" dirty="0">
              <a:latin typeface="Century Schoolbook" panose="02040604050505020304" pitchFamily="18" charset="0"/>
              <a:ea typeface="Times New Roman" charset="0"/>
              <a:cs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sz="2400" u="sng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Objection to </a:t>
            </a:r>
            <a:r>
              <a:rPr lang="en-GB" sz="2400" i="1" u="sng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the cogito</a:t>
            </a:r>
          </a:p>
          <a:p>
            <a:r>
              <a:rPr lang="en-GB" sz="2400" dirty="0">
                <a:latin typeface="Century Schoolbook" panose="02040604050505020304" pitchFamily="18" charset="0"/>
                <a:ea typeface="Times New Roman" charset="0"/>
                <a:cs typeface="Times New Roman" charset="0"/>
              </a:rPr>
              <a:t>‘I am a thinking thing.’</a:t>
            </a:r>
            <a:r>
              <a:rPr lang="en-GB" sz="2400" dirty="0">
                <a:latin typeface="Century Schoolbook" panose="02040604050505020304" pitchFamily="18" charset="0"/>
              </a:rPr>
              <a:t> But how does Descartes know that ‘I’ persist through time and different thoughts?</a:t>
            </a:r>
          </a:p>
          <a:p>
            <a:endParaRPr lang="en-GB" sz="24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If ‘I’ don’t control my thoughts, then this is more like ‘I am being dreamed’ than ‘I am dreaming’.</a:t>
            </a:r>
          </a:p>
          <a:p>
            <a:pPr marL="0" indent="0">
              <a:lnSpc>
                <a:spcPct val="90000"/>
              </a:lnSpc>
              <a:buNone/>
            </a:pPr>
            <a:endParaRPr lang="en-GB" sz="2400" i="1" dirty="0">
              <a:latin typeface="Century Schoolbook" panose="02040604050505020304" pitchFamily="18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Empiricism and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" y="1092199"/>
            <a:ext cx="11525250" cy="5756275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According to empiricism, our knowledge is limited to: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(a priori) knowledge of analytic propositions and what can be deduced from them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(a posteriori) knowledge of synthetic propositions about the world outside one’s minds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knowledge of our own minds, derived from impressions of reflection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This can lead to local scepticism re. God and morality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We must infer the existence of physical objects as the ‘best explanation’ for our experience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u="sng" dirty="0">
                <a:latin typeface="Century Schoolbook" panose="02040604050505020304" pitchFamily="18" charset="0"/>
              </a:rPr>
              <a:t>Descartes’ objection to empiricism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If empiricism is true, then physical objects remain a hypothesis, not knowledge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Physical objects are not the best explanation of our experience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If we were brains in vats, this would also explain our experience equally well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Perhaps </a:t>
            </a:r>
            <a:r>
              <a:rPr lang="en-US" i="1" dirty="0">
                <a:latin typeface="Century Schoolbook" panose="02040604050505020304" pitchFamily="18" charset="0"/>
              </a:rPr>
              <a:t>something</a:t>
            </a:r>
            <a:r>
              <a:rPr lang="en-US" dirty="0">
                <a:latin typeface="Century Schoolbook" panose="02040604050505020304" pitchFamily="18" charset="0"/>
              </a:rPr>
              <a:t> external to our minds exists, but we cannot know what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Empiricism and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10919"/>
            <a:ext cx="11525250" cy="57562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Berkeley (empiricist &amp; idealist)’s response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The concept of physical objects makes no sense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Reply to </a:t>
            </a:r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by removing the appearance/reality distinction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In experiencing ideas, we are experiencing reality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 role of God is a bit like the role of the computer in brains in vats!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u="sng" dirty="0" err="1">
                <a:latin typeface="Century Schoolbook" panose="02040604050505020304" pitchFamily="18" charset="0"/>
              </a:rPr>
              <a:t>Reliabilism</a:t>
            </a:r>
            <a:endParaRPr lang="en-US" u="sng" dirty="0">
              <a:latin typeface="Century Schoolbook" panose="02040604050505020304" pitchFamily="18" charset="0"/>
            </a:endParaRPr>
          </a:p>
          <a:p>
            <a:r>
              <a:rPr lang="en-US" dirty="0" err="1">
                <a:latin typeface="Century Schoolbook" panose="02040604050505020304" pitchFamily="18" charset="0"/>
              </a:rPr>
              <a:t>Scepticism</a:t>
            </a:r>
            <a:r>
              <a:rPr lang="en-US" dirty="0">
                <a:latin typeface="Century Schoolbook" panose="02040604050505020304" pitchFamily="18" charset="0"/>
              </a:rPr>
              <a:t> assumes that knowledge needs justification, and we don’t have it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 err="1">
                <a:latin typeface="Century Schoolbook" panose="02040604050505020304" pitchFamily="18" charset="0"/>
              </a:rPr>
              <a:t>Reliabilism</a:t>
            </a:r>
            <a:r>
              <a:rPr lang="en-US" dirty="0">
                <a:latin typeface="Century Schoolbook" panose="02040604050505020304" pitchFamily="18" charset="0"/>
              </a:rPr>
              <a:t> rejects the need for justification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If my beliefs are caused by a reliable process, and are true, then I have knowledge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If I am not a brain in a vat, then perception is reliable, and I know about the physical world I experience</a:t>
            </a:r>
          </a:p>
          <a:p>
            <a:pPr lvl="1" algn="r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But do I know that I am not a brain in a vat?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 don’t need to know this to know about physical objects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Why assume that I must know that I know that p in order to know that p?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 don’t need to </a:t>
            </a:r>
            <a:r>
              <a:rPr lang="en-US" i="1" dirty="0">
                <a:latin typeface="Century Schoolbook" panose="02040604050505020304" pitchFamily="18" charset="0"/>
              </a:rPr>
              <a:t>know </a:t>
            </a:r>
            <a:r>
              <a:rPr lang="en-US" dirty="0">
                <a:latin typeface="Century Schoolbook" panose="02040604050505020304" pitchFamily="18" charset="0"/>
              </a:rPr>
              <a:t>that process that causes my beliefs is reliable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443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A27C2E9D1E394AAE415FCEE4F658E7" ma:contentTypeVersion="13" ma:contentTypeDescription="Create a new document." ma:contentTypeScope="" ma:versionID="a8658ab944f941480d07da6ffbf674b2">
  <xsd:schema xmlns:xsd="http://www.w3.org/2001/XMLSchema" xmlns:xs="http://www.w3.org/2001/XMLSchema" xmlns:p="http://schemas.microsoft.com/office/2006/metadata/properties" xmlns:ns3="43e08dc7-fa22-41e0-b11c-7c4dd6a2ef12" xmlns:ns4="58498328-7555-4e96-91fd-da0b1f259ef5" targetNamespace="http://schemas.microsoft.com/office/2006/metadata/properties" ma:root="true" ma:fieldsID="f8f1ce7d9ca31426b30578f0e07865a0" ns3:_="" ns4:_="">
    <xsd:import namespace="43e08dc7-fa22-41e0-b11c-7c4dd6a2ef12"/>
    <xsd:import namespace="58498328-7555-4e96-91fd-da0b1f259e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e08dc7-fa22-41e0-b11c-7c4dd6a2ef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8328-7555-4e96-91fd-da0b1f259ef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317FF8-E476-42F9-BC6C-FB7CE0C33C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EF27E9-D202-4B9F-9BC0-175A3485CF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e08dc7-fa22-41e0-b11c-7c4dd6a2ef12"/>
    <ds:schemaRef ds:uri="58498328-7555-4e96-91fd-da0b1f259e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7AB1DE7-652C-4128-ABE4-2637FC2341E5}">
  <ds:schemaRefs>
    <ds:schemaRef ds:uri="http://www.w3.org/XML/1998/namespace"/>
    <ds:schemaRef ds:uri="http://schemas.microsoft.com/office/infopath/2007/PartnerControls"/>
    <ds:schemaRef ds:uri="http://purl.org/dc/terms/"/>
    <ds:schemaRef ds:uri="58498328-7555-4e96-91fd-da0b1f259ef5"/>
    <ds:schemaRef ds:uri="http://schemas.microsoft.com/office/2006/documentManagement/types"/>
    <ds:schemaRef ds:uri="43e08dc7-fa22-41e0-b11c-7c4dd6a2ef1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1290</Words>
  <Application>Microsoft Office PowerPoint</Application>
  <PresentationFormat>Widescreen</PresentationFormat>
  <Paragraphs>122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Schoolbook</vt:lpstr>
      <vt:lpstr>Office Theme</vt:lpstr>
      <vt:lpstr>PowerPoint Presentation</vt:lpstr>
      <vt:lpstr>What is Scepticism?</vt:lpstr>
      <vt:lpstr>PowerPoint Presentation</vt:lpstr>
      <vt:lpstr>Descartes’ three ‘waves’ of doubt</vt:lpstr>
      <vt:lpstr>Descartes’ three ‘waves’ of doubt</vt:lpstr>
      <vt:lpstr>Descartes’ three ‘waves’ of doubt</vt:lpstr>
      <vt:lpstr>Descartes: The cogito and beyond</vt:lpstr>
      <vt:lpstr>Empiricism and Knowledge</vt:lpstr>
      <vt:lpstr>Empiricism and Knowledge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lastModifiedBy>Daniel Reeves</cp:lastModifiedBy>
  <cp:revision>4</cp:revision>
  <dcterms:created xsi:type="dcterms:W3CDTF">2020-06-25T13:17:22Z</dcterms:created>
  <dcterms:modified xsi:type="dcterms:W3CDTF">2023-04-20T12:34:58Z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0x01010098A27C2E9D1E394AAE415FCEE4F658E7</vt:lpwstr>
  </property>
</Properties>
</file>