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kNpFdPsdUWIh5t8LmNx" ContentType="image/jpeg"/>
  <Default Extension="png&amp;ehk=z1K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4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5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60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6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56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82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79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0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54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57438"/>
            <a:ext cx="10035785" cy="36623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fld id="{47ED086B-D2AE-4933-8DDC-CD05E511E5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2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1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00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0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85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47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7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47ED086B-D2AE-4933-8DDC-CD05E511E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04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2603500"/>
            <a:ext cx="1003578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D3452E-4BC5-46F6-80C4-970B09A6B6B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93187FD-E311-4EAC-86FF-AC1850A5C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fld id="{47ED086B-D2AE-4933-8DDC-CD05E511E5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2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ntel_CPU_Core_i7_2600K_Sandy_Bridge_bottom.jpg" TargetMode="External"/><Relationship Id="rId2" Type="http://schemas.openxmlformats.org/officeDocument/2006/relationships/image" Target="../media/image2.jpg&amp;ehk=kNpFdPsdUWIh5t8LmNx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&amp;ehk=z1K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GCSE Computer Science (9-1)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bg2"/>
                </a:solidFill>
              </a:rPr>
              <a:t>FUNDAMENTALS OF DATA REPRESENTATION</a:t>
            </a:r>
          </a:p>
          <a:p>
            <a:endParaRPr lang="en-GB" sz="36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A853-397C-41DC-AD8F-94356F1052C2}" type="slidenum">
              <a:rPr lang="en-GB" smtClean="0"/>
              <a:t>1</a:t>
            </a:fld>
            <a:endParaRPr lang="en-GB"/>
          </a:p>
        </p:txBody>
      </p:sp>
      <p:sp>
        <p:nvSpPr>
          <p:cNvPr id="5" name="Subtitle 2"/>
          <p:cNvSpPr txBox="1">
            <a:spLocks/>
          </p:cNvSpPr>
          <p:nvPr/>
        </p:nvSpPr>
        <p:spPr bwMode="gray">
          <a:xfrm>
            <a:off x="1154955" y="5208090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2"/>
                </a:solidFill>
              </a:rPr>
              <a:t>LESSON 1: NUMBER BASES</a:t>
            </a:r>
          </a:p>
        </p:txBody>
      </p:sp>
    </p:spTree>
    <p:extLst>
      <p:ext uri="{BB962C8B-B14F-4D97-AF65-F5344CB8AC3E}">
        <p14:creationId xmlns:p14="http://schemas.microsoft.com/office/powerpoint/2010/main" val="87849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F1B7-ED1B-4723-8106-47B837D0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from Decimal to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B7D7F-6078-4140-9775-A5296F301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We can use the binary table to convert backwards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Take the decimal – e.g. 43</a:t>
            </a:r>
          </a:p>
          <a:p>
            <a:r>
              <a:rPr lang="en-GB" dirty="0"/>
              <a:t>Compare the decimal against each place value</a:t>
            </a:r>
          </a:p>
          <a:p>
            <a:r>
              <a:rPr lang="en-GB" dirty="0"/>
              <a:t>If the decimal &gt; place value, subtract place value from decimal</a:t>
            </a:r>
          </a:p>
          <a:p>
            <a:r>
              <a:rPr lang="en-GB" dirty="0"/>
              <a:t>In this example, we start with 43-32 = 11, and work onwards with 11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4BA6D6-D947-4CCE-ACCC-EB67D532C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818200"/>
              </p:ext>
            </p:extLst>
          </p:nvPr>
        </p:nvGraphicFramePr>
        <p:xfrm>
          <a:off x="1258594" y="2971800"/>
          <a:ext cx="9828504" cy="15716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2056">
                  <a:extLst>
                    <a:ext uri="{9D8B030D-6E8A-4147-A177-3AD203B41FA5}">
                      <a16:colId xmlns:a16="http://schemas.microsoft.com/office/drawing/2014/main" val="2724629257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1959238994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3375028956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2613997973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3364221198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1552221897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3895066605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917214664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1330569293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7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6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5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4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3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  <a:r>
                        <a:rPr lang="en-GB" sz="28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  <a:r>
                        <a:rPr lang="en-GB" sz="28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94587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64321"/>
                  </a:ext>
                </a:extLst>
              </a:tr>
              <a:tr h="52482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1724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CB820EB-434E-4099-9F3C-F62AF98F0B9A}"/>
              </a:ext>
            </a:extLst>
          </p:cNvPr>
          <p:cNvSpPr/>
          <p:nvPr/>
        </p:nvSpPr>
        <p:spPr>
          <a:xfrm>
            <a:off x="3701305" y="6129338"/>
            <a:ext cx="5071220" cy="6143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Work out the binary value of 43</a:t>
            </a:r>
          </a:p>
        </p:txBody>
      </p:sp>
    </p:spTree>
    <p:extLst>
      <p:ext uri="{BB962C8B-B14F-4D97-AF65-F5344CB8AC3E}">
        <p14:creationId xmlns:p14="http://schemas.microsoft.com/office/powerpoint/2010/main" val="1960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C14E3-C6FF-4C14-B371-C8F844771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try these!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734C2-3660-4D9B-B969-0A830191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1011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1111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10101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100110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1011011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1001000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00101101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11010010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42770-0E68-4A76-9359-BD8F1A73B6D3}"/>
              </a:ext>
            </a:extLst>
          </p:cNvPr>
          <p:cNvSpPr/>
          <p:nvPr/>
        </p:nvSpPr>
        <p:spPr>
          <a:xfrm>
            <a:off x="5800268" y="2967335"/>
            <a:ext cx="4191917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 the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place value rules!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59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3EE0-EBB4-487F-A648-3B66DF46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7D0A5-2BC3-4A16-920F-A8B288D17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Another number base you will need to learn is </a:t>
            </a:r>
            <a:r>
              <a:rPr lang="en-GB" sz="3600" b="1" dirty="0"/>
              <a:t>hexadecimal</a:t>
            </a:r>
            <a:r>
              <a:rPr lang="en-GB" sz="3600" dirty="0"/>
              <a:t> – base 16</a:t>
            </a:r>
          </a:p>
          <a:p>
            <a:r>
              <a:rPr lang="en-GB" sz="3600" dirty="0"/>
              <a:t>What is significant about 16?</a:t>
            </a:r>
          </a:p>
        </p:txBody>
      </p:sp>
    </p:spTree>
    <p:extLst>
      <p:ext uri="{BB962C8B-B14F-4D97-AF65-F5344CB8AC3E}">
        <p14:creationId xmlns:p14="http://schemas.microsoft.com/office/powerpoint/2010/main" val="34981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5D64-9943-47C1-A0DA-1DB18609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Significance of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A93BD-F295-444B-A4DC-88146695C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nibble ( 4 bits ) has 16 different combinations</a:t>
            </a:r>
          </a:p>
          <a:p>
            <a:r>
              <a:rPr lang="en-GB" dirty="0"/>
              <a:t>The Hexadecimal number system has sixteen values (0-F)</a:t>
            </a:r>
          </a:p>
          <a:p>
            <a:r>
              <a:rPr lang="en-GB" dirty="0"/>
              <a:t>Therefore, we can represent binary/decimal values with 2 digits only!</a:t>
            </a:r>
          </a:p>
        </p:txBody>
      </p:sp>
    </p:spTree>
    <p:extLst>
      <p:ext uri="{BB962C8B-B14F-4D97-AF65-F5344CB8AC3E}">
        <p14:creationId xmlns:p14="http://schemas.microsoft.com/office/powerpoint/2010/main" val="888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1923-6762-4111-A9E5-671311947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Hexadecimal Number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5A71B-1154-4565-8E10-D6B0B1BA0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hex number system is </a:t>
            </a:r>
            <a:r>
              <a:rPr lang="en-GB" b="1" dirty="0"/>
              <a:t>base 16</a:t>
            </a:r>
            <a:r>
              <a:rPr lang="en-GB" dirty="0"/>
              <a:t> – 16 values (0-F)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place value tends to use the first 3 bases of 16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180DE4-6127-416B-A1DB-4A17B3A1A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3875"/>
              </p:ext>
            </p:extLst>
          </p:nvPr>
        </p:nvGraphicFramePr>
        <p:xfrm>
          <a:off x="3988734" y="4843463"/>
          <a:ext cx="4368224" cy="15716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2056">
                  <a:extLst>
                    <a:ext uri="{9D8B030D-6E8A-4147-A177-3AD203B41FA5}">
                      <a16:colId xmlns:a16="http://schemas.microsoft.com/office/drawing/2014/main" val="2724629257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1959238994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3375028956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2613997973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16</a:t>
                      </a:r>
                      <a:r>
                        <a:rPr lang="en-GB" sz="2800" baseline="30000" dirty="0"/>
                        <a:t>2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16</a:t>
                      </a:r>
                      <a:r>
                        <a:rPr lang="en-GB" sz="2800" baseline="30000" dirty="0"/>
                        <a:t>1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16</a:t>
                      </a:r>
                      <a:r>
                        <a:rPr lang="en-GB" sz="2800" baseline="30000" dirty="0"/>
                        <a:t>0</a:t>
                      </a:r>
                      <a:endParaRPr lang="en-GB" sz="28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94587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64321"/>
                  </a:ext>
                </a:extLst>
              </a:tr>
              <a:tr h="52482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1724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CC6B77-CB76-4FBB-84DD-89F8272EA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522137"/>
              </p:ext>
            </p:extLst>
          </p:nvPr>
        </p:nvGraphicFramePr>
        <p:xfrm>
          <a:off x="400050" y="3243264"/>
          <a:ext cx="11258547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6915">
                  <a:extLst>
                    <a:ext uri="{9D8B030D-6E8A-4147-A177-3AD203B41FA5}">
                      <a16:colId xmlns:a16="http://schemas.microsoft.com/office/drawing/2014/main" val="3337552206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1306079400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2658473061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1200389598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2360433546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2360454751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134176000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500646519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1999261495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2560842665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222233639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2396601248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1048280505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1685732994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1787186314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3443095002"/>
                    </a:ext>
                  </a:extLst>
                </a:gridCol>
                <a:gridCol w="646352">
                  <a:extLst>
                    <a:ext uri="{9D8B030D-6E8A-4147-A177-3AD203B41FA5}">
                      <a16:colId xmlns:a16="http://schemas.microsoft.com/office/drawing/2014/main" val="796176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178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61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87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5A47-FEF5-4B43-9385-7E0F5EDF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 3C into a decimal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6E2DE-5A85-4085-A0FA-60BA254F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a place value table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3B3B4F-20F8-45A9-B1E2-A5914852F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390553"/>
              </p:ext>
            </p:extLst>
          </p:nvPr>
        </p:nvGraphicFramePr>
        <p:xfrm>
          <a:off x="4534762" y="3103562"/>
          <a:ext cx="3276168" cy="15716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2056">
                  <a:extLst>
                    <a:ext uri="{9D8B030D-6E8A-4147-A177-3AD203B41FA5}">
                      <a16:colId xmlns:a16="http://schemas.microsoft.com/office/drawing/2014/main" val="1553022259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325976237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1379985186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16</a:t>
                      </a:r>
                      <a:r>
                        <a:rPr lang="en-GB" sz="2800" baseline="30000" dirty="0"/>
                        <a:t>1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16</a:t>
                      </a:r>
                      <a:r>
                        <a:rPr lang="en-GB" sz="2800" baseline="30000" dirty="0"/>
                        <a:t>0</a:t>
                      </a:r>
                      <a:endParaRPr lang="en-GB" sz="28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44166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75647"/>
                  </a:ext>
                </a:extLst>
              </a:tr>
              <a:tr h="52482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90446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D259ECC-77CF-4743-94E8-5D1C59EE3805}"/>
              </a:ext>
            </a:extLst>
          </p:cNvPr>
          <p:cNvSpPr/>
          <p:nvPr/>
        </p:nvSpPr>
        <p:spPr>
          <a:xfrm>
            <a:off x="3302534" y="4675187"/>
            <a:ext cx="1911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 x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3FECB-8E97-4418-B850-010B9AC83C1F}"/>
              </a:ext>
            </a:extLst>
          </p:cNvPr>
          <p:cNvSpPr/>
          <p:nvPr/>
        </p:nvSpPr>
        <p:spPr>
          <a:xfrm>
            <a:off x="7276291" y="4675187"/>
            <a:ext cx="1851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x 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F8275-22CF-42B5-8A92-232A99A45042}"/>
              </a:ext>
            </a:extLst>
          </p:cNvPr>
          <p:cNvSpPr/>
          <p:nvPr/>
        </p:nvSpPr>
        <p:spPr>
          <a:xfrm>
            <a:off x="6085740" y="4675187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1E0013-5D77-49AA-804D-6B92C007CDE9}"/>
              </a:ext>
            </a:extLst>
          </p:cNvPr>
          <p:cNvSpPr/>
          <p:nvPr/>
        </p:nvSpPr>
        <p:spPr>
          <a:xfrm>
            <a:off x="8803577" y="5768777"/>
            <a:ext cx="17405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=60</a:t>
            </a:r>
          </a:p>
        </p:txBody>
      </p:sp>
    </p:spTree>
    <p:extLst>
      <p:ext uri="{BB962C8B-B14F-4D97-AF65-F5344CB8AC3E}">
        <p14:creationId xmlns:p14="http://schemas.microsoft.com/office/powerpoint/2010/main" val="59507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B5E8-FC8E-46FB-BAE2-23F2BAA7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from HEX to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A1A04-E2AE-46C3-BBF9-0C1A7F750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convert from HEX to binary, we use </a:t>
            </a:r>
            <a:r>
              <a:rPr lang="en-GB" b="1" dirty="0"/>
              <a:t>two nibbles</a:t>
            </a:r>
          </a:p>
          <a:p>
            <a:r>
              <a:rPr lang="en-GB" dirty="0"/>
              <a:t>Each digit is equal to one nibble (16 values), so we write them in and translate from there</a:t>
            </a:r>
          </a:p>
          <a:p>
            <a:r>
              <a:rPr lang="en-GB" dirty="0" err="1"/>
              <a:t>E.g</a:t>
            </a:r>
            <a:r>
              <a:rPr lang="en-GB" dirty="0"/>
              <a:t>: Convert D6 into a binary value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70E1A1-0196-4B09-8D75-2AF9EB35C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79743"/>
              </p:ext>
            </p:extLst>
          </p:nvPr>
        </p:nvGraphicFramePr>
        <p:xfrm>
          <a:off x="2108846" y="4542790"/>
          <a:ext cx="8128000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09936063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5124259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3857842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847386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25135187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111572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858679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16971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59307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0815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= 13</a:t>
                      </a:r>
                    </a:p>
                    <a:p>
                      <a:pPr algn="ctr"/>
                      <a:r>
                        <a:rPr lang="en-GB" dirty="0"/>
                        <a:t>= 1 1 0 1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= 6</a:t>
                      </a:r>
                    </a:p>
                    <a:p>
                      <a:pPr algn="ctr"/>
                      <a:r>
                        <a:rPr lang="en-GB" dirty="0"/>
                        <a:t>= 0 1 1 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2986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413410C-6282-46F9-9384-3B6DF3CDD0F4}"/>
              </a:ext>
            </a:extLst>
          </p:cNvPr>
          <p:cNvSpPr/>
          <p:nvPr/>
        </p:nvSpPr>
        <p:spPr>
          <a:xfrm>
            <a:off x="4676282" y="5918621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11010110</a:t>
            </a:r>
          </a:p>
        </p:txBody>
      </p:sp>
    </p:spTree>
    <p:extLst>
      <p:ext uri="{BB962C8B-B14F-4D97-AF65-F5344CB8AC3E}">
        <p14:creationId xmlns:p14="http://schemas.microsoft.com/office/powerpoint/2010/main" val="16465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D4EE-BA53-48C1-A8BC-3BAFC2CF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to HEX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A596-BFEE-47E5-8798-751D4417A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8"/>
            <a:ext cx="10035785" cy="4500562"/>
          </a:xfrm>
        </p:spPr>
        <p:txBody>
          <a:bodyPr/>
          <a:lstStyle/>
          <a:p>
            <a:r>
              <a:rPr lang="en-GB" dirty="0"/>
              <a:t>Converting to HEX from Binary is the same principle</a:t>
            </a:r>
          </a:p>
          <a:p>
            <a:r>
              <a:rPr lang="en-GB" dirty="0"/>
              <a:t>Use two nibbles, and convert the values into hex digits</a:t>
            </a:r>
          </a:p>
          <a:p>
            <a:r>
              <a:rPr lang="en-GB" dirty="0" err="1"/>
              <a:t>E.g</a:t>
            </a:r>
            <a:r>
              <a:rPr lang="en-GB" dirty="0"/>
              <a:t>: 00101101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= 2D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16CA11-8232-4BAC-8DE0-CCF735278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36343"/>
              </p:ext>
            </p:extLst>
          </p:nvPr>
        </p:nvGraphicFramePr>
        <p:xfrm>
          <a:off x="2108846" y="4542790"/>
          <a:ext cx="8128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09936063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5124259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3857842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847386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25135187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111572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858679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16971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593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0815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=2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=D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29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B53A-966C-4774-8F9A-0BAED943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between HEX and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4EF6F-3650-47A5-92DA-DF6633B43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Decimal to HEX is an easy process – HEX to Denary is considered not so easy</a:t>
            </a:r>
          </a:p>
          <a:p>
            <a:r>
              <a:rPr lang="en-GB" dirty="0"/>
              <a:t>To convert a decimal value, simply write the digits out in a place value table and multiply</a:t>
            </a:r>
          </a:p>
          <a:p>
            <a:r>
              <a:rPr lang="en-GB" dirty="0"/>
              <a:t>Example: Convert 45 into Hex</a:t>
            </a:r>
          </a:p>
          <a:p>
            <a:endParaRPr lang="en-GB" dirty="0"/>
          </a:p>
          <a:p>
            <a:r>
              <a:rPr lang="en-GB" dirty="0"/>
              <a:t>=16x4 + 1x5</a:t>
            </a:r>
          </a:p>
          <a:p>
            <a:r>
              <a:rPr lang="en-GB" dirty="0"/>
              <a:t>=69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8D4ED5-E65F-4C20-AC0B-67DA3D325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936519"/>
              </p:ext>
            </p:extLst>
          </p:nvPr>
        </p:nvGraphicFramePr>
        <p:xfrm>
          <a:off x="5156846" y="5044440"/>
          <a:ext cx="2032000" cy="97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31392278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74293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15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8371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9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6BA7-CC0A-4D90-B0EB-78686CF5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try these!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AC9FD-4C2E-4701-B488-47093784F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7"/>
            <a:ext cx="10035785" cy="4371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Convert from Denary to Hexadecimal</a:t>
            </a:r>
          </a:p>
          <a:p>
            <a:r>
              <a:rPr lang="en-GB" dirty="0"/>
              <a:t>32</a:t>
            </a:r>
          </a:p>
          <a:p>
            <a:r>
              <a:rPr lang="en-GB" dirty="0"/>
              <a:t>57</a:t>
            </a:r>
          </a:p>
          <a:p>
            <a:r>
              <a:rPr lang="en-GB" dirty="0"/>
              <a:t>187</a:t>
            </a:r>
          </a:p>
          <a:p>
            <a:r>
              <a:rPr lang="en-GB" dirty="0"/>
              <a:t>256</a:t>
            </a:r>
          </a:p>
          <a:p>
            <a:pPr marL="0" indent="0">
              <a:buNone/>
            </a:pPr>
            <a:r>
              <a:rPr lang="en-GB" dirty="0"/>
              <a:t>Convert from Binary to Hexadecimal</a:t>
            </a:r>
          </a:p>
          <a:p>
            <a:r>
              <a:rPr lang="en-GB" dirty="0"/>
              <a:t>01100101</a:t>
            </a:r>
          </a:p>
          <a:p>
            <a:r>
              <a:rPr lang="en-GB" dirty="0"/>
              <a:t>10101001</a:t>
            </a:r>
          </a:p>
          <a:p>
            <a:r>
              <a:rPr lang="en-GB" dirty="0"/>
              <a:t>11011011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15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GB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57437"/>
            <a:ext cx="10035785" cy="4300537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LcPeriod"/>
            </a:pPr>
            <a:r>
              <a:rPr lang="en-GB" dirty="0"/>
              <a:t>Understand the following number bases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Decimal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Binary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/>
              <a:t>Hexadecimal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/>
              <a:t>Understand that all computers use binary to represent instructions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/>
              <a:t>Explain why hexadecimal is often used in computer science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/>
              <a:t>Understand how binary can be used to represent whole numbers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/>
              <a:t>Understand how hexadecimal can be used to represent whole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CF5-2BA3-4518-B74E-B04D988CA69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92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61BC-FC64-4B7F-8EFF-207350D8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Digital Data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238C1C4-FD26-49E7-9D00-EC749CE4EB7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85B22-A575-4352-9A47-8A97C8C91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657599"/>
            <a:ext cx="3859212" cy="2386013"/>
          </a:xfrm>
        </p:spPr>
        <p:txBody>
          <a:bodyPr>
            <a:noAutofit/>
          </a:bodyPr>
          <a:lstStyle/>
          <a:p>
            <a:r>
              <a:rPr lang="en-GB" sz="3200" dirty="0"/>
              <a:t>Recap from Unit 2: </a:t>
            </a:r>
            <a:r>
              <a:rPr lang="en-GB" sz="3200" b="1" dirty="0"/>
              <a:t>How do computer processors think/operate logically?</a:t>
            </a:r>
            <a:endParaRPr lang="en-GB" sz="3200" dirty="0"/>
          </a:p>
        </p:txBody>
      </p:sp>
      <p:pic>
        <p:nvPicPr>
          <p:cNvPr id="5" name="Picture 4" descr="A circuit board&#10;&#10;Description generated with very high confidence">
            <a:extLst>
              <a:ext uri="{FF2B5EF4-FFF2-40B4-BE49-F238E27FC236}">
                <a16:creationId xmlns:a16="http://schemas.microsoft.com/office/drawing/2014/main" id="{66874278-DB25-4D0D-B573-25FC91D7D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2301" y="2561166"/>
            <a:ext cx="3498330" cy="23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EC00CC-464D-4721-9D5F-A0D2D81A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Compilers and Interpreters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945770-19BE-4F58-BAD3-5521F113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8"/>
            <a:ext cx="10035785" cy="22002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When programs are written in high-level code, they must be </a:t>
            </a:r>
            <a:r>
              <a:rPr lang="en-GB" b="1" dirty="0"/>
              <a:t>compiled</a:t>
            </a:r>
            <a:r>
              <a:rPr lang="en-GB" dirty="0"/>
              <a:t> into low-level code so that a computer can understand it</a:t>
            </a:r>
          </a:p>
          <a:p>
            <a:r>
              <a:rPr lang="en-GB" dirty="0"/>
              <a:t>The on/off or positive/negative states of computer processor transistors represent 0 and 1 – does this symbol look familiar?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7F2763-4A9D-4D03-9595-7283993EF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65" y="4557714"/>
            <a:ext cx="1886546" cy="18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0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B9E0-FFC8-4988-A686-A222FB5B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D4E26-B301-4D7B-B595-3A061B2A1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57438"/>
            <a:ext cx="5531596" cy="366236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Binary is a </a:t>
            </a:r>
            <a:r>
              <a:rPr lang="en-GB" b="1" dirty="0"/>
              <a:t>base 2 </a:t>
            </a:r>
            <a:r>
              <a:rPr lang="en-GB" dirty="0"/>
              <a:t>number system comprised of 0s and 1s</a:t>
            </a:r>
          </a:p>
          <a:p>
            <a:r>
              <a:rPr lang="en-GB" dirty="0"/>
              <a:t>Everything a computer does to operate is based off this number system, so that they can base themselves off of logic gates (which we will explore in Unit 4)</a:t>
            </a:r>
          </a:p>
          <a:p>
            <a:r>
              <a:rPr lang="en-GB" dirty="0"/>
              <a:t>Binary numbers can be translated into “normal” decimal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D8F21-4785-47DF-AEDC-FA353B96F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12" y="2414588"/>
            <a:ext cx="39433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3B3F6-4996-41F4-AEA7-C8C674B1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Place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990D1-3037-45A0-8A6E-A4DA574CA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number systems, a digit’s place value determines how much it contributes to the final total</a:t>
            </a:r>
          </a:p>
          <a:p>
            <a:r>
              <a:rPr lang="en-GB" dirty="0"/>
              <a:t>With decimal numbers, we use </a:t>
            </a:r>
            <a:r>
              <a:rPr lang="en-GB" b="1" dirty="0"/>
              <a:t>base 10</a:t>
            </a:r>
            <a:r>
              <a:rPr lang="en-GB" dirty="0"/>
              <a:t>, with 10 values (0-9) for each digit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CC7E62-15C9-4824-8D34-55B7B4329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97628"/>
              </p:ext>
            </p:extLst>
          </p:nvPr>
        </p:nvGraphicFramePr>
        <p:xfrm>
          <a:off x="4138464" y="4395787"/>
          <a:ext cx="4068764" cy="15716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7191">
                  <a:extLst>
                    <a:ext uri="{9D8B030D-6E8A-4147-A177-3AD203B41FA5}">
                      <a16:colId xmlns:a16="http://schemas.microsoft.com/office/drawing/2014/main" val="2724629257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3895066605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917214664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1330569293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10</a:t>
                      </a:r>
                      <a:r>
                        <a:rPr lang="en-GB" sz="28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10</a:t>
                      </a:r>
                      <a:r>
                        <a:rPr lang="en-GB" sz="28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10</a:t>
                      </a:r>
                      <a:r>
                        <a:rPr lang="en-GB" sz="2800" baseline="30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94587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64321"/>
                  </a:ext>
                </a:extLst>
              </a:tr>
              <a:tr h="52482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172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6C97AD-EDD6-4A7B-AC3D-25A57C22CF10}"/>
              </a:ext>
            </a:extLst>
          </p:cNvPr>
          <p:cNvSpPr txBox="1"/>
          <p:nvPr/>
        </p:nvSpPr>
        <p:spPr>
          <a:xfrm>
            <a:off x="2771776" y="6182910"/>
            <a:ext cx="655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Number = 100xX + 10xY + 1xZ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65AF76-8FB1-4793-BFDE-8B63EF3C5D0E}"/>
              </a:ext>
            </a:extLst>
          </p:cNvPr>
          <p:cNvSpPr/>
          <p:nvPr/>
        </p:nvSpPr>
        <p:spPr>
          <a:xfrm>
            <a:off x="3654037" y="4924723"/>
            <a:ext cx="4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156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3B3F6-4996-41F4-AEA7-C8C674B1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Place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990D1-3037-45A0-8A6E-A4DA574CA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number systems, a digit’s place value determines how much it contributes to the final total</a:t>
            </a:r>
          </a:p>
          <a:p>
            <a:r>
              <a:rPr lang="en-GB" dirty="0"/>
              <a:t>With binary, we use </a:t>
            </a:r>
            <a:r>
              <a:rPr lang="en-GB" b="1" dirty="0"/>
              <a:t>base 2</a:t>
            </a:r>
            <a:r>
              <a:rPr lang="en-GB" dirty="0"/>
              <a:t>, with 2 values (0 and 1) for</a:t>
            </a:r>
            <a:br>
              <a:rPr lang="en-GB" dirty="0"/>
            </a:br>
            <a:r>
              <a:rPr lang="en-GB" dirty="0"/>
              <a:t>each digit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CC7E62-15C9-4824-8D34-55B7B4329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333626"/>
              </p:ext>
            </p:extLst>
          </p:nvPr>
        </p:nvGraphicFramePr>
        <p:xfrm>
          <a:off x="3614739" y="4395787"/>
          <a:ext cx="5116215" cy="15716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23243">
                  <a:extLst>
                    <a:ext uri="{9D8B030D-6E8A-4147-A177-3AD203B41FA5}">
                      <a16:colId xmlns:a16="http://schemas.microsoft.com/office/drawing/2014/main" val="2724629257"/>
                    </a:ext>
                  </a:extLst>
                </a:gridCol>
                <a:gridCol w="1023243">
                  <a:extLst>
                    <a:ext uri="{9D8B030D-6E8A-4147-A177-3AD203B41FA5}">
                      <a16:colId xmlns:a16="http://schemas.microsoft.com/office/drawing/2014/main" val="1552221897"/>
                    </a:ext>
                  </a:extLst>
                </a:gridCol>
                <a:gridCol w="1023243">
                  <a:extLst>
                    <a:ext uri="{9D8B030D-6E8A-4147-A177-3AD203B41FA5}">
                      <a16:colId xmlns:a16="http://schemas.microsoft.com/office/drawing/2014/main" val="3895066605"/>
                    </a:ext>
                  </a:extLst>
                </a:gridCol>
                <a:gridCol w="1023243">
                  <a:extLst>
                    <a:ext uri="{9D8B030D-6E8A-4147-A177-3AD203B41FA5}">
                      <a16:colId xmlns:a16="http://schemas.microsoft.com/office/drawing/2014/main" val="917214664"/>
                    </a:ext>
                  </a:extLst>
                </a:gridCol>
                <a:gridCol w="1023243">
                  <a:extLst>
                    <a:ext uri="{9D8B030D-6E8A-4147-A177-3AD203B41FA5}">
                      <a16:colId xmlns:a16="http://schemas.microsoft.com/office/drawing/2014/main" val="1330569293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  <a:r>
                        <a:rPr lang="en-GB" sz="28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  <a:r>
                        <a:rPr lang="en-GB" sz="28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94587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64321"/>
                  </a:ext>
                </a:extLst>
              </a:tr>
              <a:tr h="52482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172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6C97AD-EDD6-4A7B-AC3D-25A57C22CF10}"/>
              </a:ext>
            </a:extLst>
          </p:cNvPr>
          <p:cNvSpPr txBox="1"/>
          <p:nvPr/>
        </p:nvSpPr>
        <p:spPr>
          <a:xfrm>
            <a:off x="2771776" y="6182910"/>
            <a:ext cx="655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Number = 4 + 1   =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D13F41-8459-4718-BF74-236BB77C2DA4}"/>
              </a:ext>
            </a:extLst>
          </p:cNvPr>
          <p:cNvSpPr/>
          <p:nvPr/>
        </p:nvSpPr>
        <p:spPr>
          <a:xfrm>
            <a:off x="3168247" y="4924723"/>
            <a:ext cx="4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798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D80D-92E3-47E4-B681-04D926ED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Binary Number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9E4B4-D074-4314-9CFD-5639A4EE6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Typically, binary numbers are represented as </a:t>
            </a:r>
            <a:r>
              <a:rPr lang="en-GB" b="1" dirty="0"/>
              <a:t>bytes</a:t>
            </a:r>
            <a:endParaRPr lang="en-GB" dirty="0"/>
          </a:p>
          <a:p>
            <a:r>
              <a:rPr lang="en-GB" dirty="0"/>
              <a:t>A </a:t>
            </a:r>
            <a:r>
              <a:rPr lang="en-GB" b="1" dirty="0"/>
              <a:t>bit</a:t>
            </a:r>
            <a:r>
              <a:rPr lang="en-GB" dirty="0"/>
              <a:t> is a single 0 or 1 digit</a:t>
            </a:r>
          </a:p>
          <a:p>
            <a:r>
              <a:rPr lang="en-GB" dirty="0"/>
              <a:t>A </a:t>
            </a:r>
            <a:r>
              <a:rPr lang="en-GB" b="1" dirty="0"/>
              <a:t>byte</a:t>
            </a:r>
            <a:r>
              <a:rPr lang="en-GB" dirty="0"/>
              <a:t> is 8 bits</a:t>
            </a:r>
          </a:p>
          <a:p>
            <a:r>
              <a:rPr lang="en-GB" dirty="0"/>
              <a:t>A </a:t>
            </a:r>
            <a:r>
              <a:rPr lang="en-GB" b="1" dirty="0"/>
              <a:t>nibble</a:t>
            </a:r>
            <a:r>
              <a:rPr lang="en-GB" dirty="0"/>
              <a:t> is 4 bits (half a byte)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58ABD9-A9BD-414A-9E66-99D08D902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051947"/>
              </p:ext>
            </p:extLst>
          </p:nvPr>
        </p:nvGraphicFramePr>
        <p:xfrm>
          <a:off x="1258594" y="4681537"/>
          <a:ext cx="9828504" cy="15716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2056">
                  <a:extLst>
                    <a:ext uri="{9D8B030D-6E8A-4147-A177-3AD203B41FA5}">
                      <a16:colId xmlns:a16="http://schemas.microsoft.com/office/drawing/2014/main" val="2724629257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1959238994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3375028956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2613997973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3364221198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1552221897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3895066605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917214664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1330569293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7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6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5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4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3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  <a:r>
                        <a:rPr lang="en-GB" sz="28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  <a:r>
                        <a:rPr lang="en-GB" sz="28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94587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64321"/>
                  </a:ext>
                </a:extLst>
              </a:tr>
              <a:tr h="52482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1724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A0D4D4-7F64-42CB-AA49-E5B1076DC169}"/>
              </a:ext>
            </a:extLst>
          </p:cNvPr>
          <p:cNvSpPr/>
          <p:nvPr/>
        </p:nvSpPr>
        <p:spPr>
          <a:xfrm>
            <a:off x="2557463" y="6129338"/>
            <a:ext cx="7358904" cy="6143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Work out the decimal value of this number</a:t>
            </a:r>
          </a:p>
        </p:txBody>
      </p:sp>
    </p:spTree>
    <p:extLst>
      <p:ext uri="{BB962C8B-B14F-4D97-AF65-F5344CB8AC3E}">
        <p14:creationId xmlns:p14="http://schemas.microsoft.com/office/powerpoint/2010/main" val="38672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ACD1-E390-47D7-B8BD-0729AAFB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from Binary to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1662-A904-4851-9D45-7528A932E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Add up the numbers that are positive – this will give the denary value</a:t>
            </a:r>
          </a:p>
          <a:p>
            <a:r>
              <a:rPr lang="en-GB" dirty="0"/>
              <a:t>10101101 = 128+32+8+4+1 </a:t>
            </a:r>
          </a:p>
          <a:p>
            <a:r>
              <a:rPr lang="en-GB" dirty="0"/>
              <a:t>= 173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680EF6-D533-4C5A-8ED1-B48972073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42281"/>
              </p:ext>
            </p:extLst>
          </p:nvPr>
        </p:nvGraphicFramePr>
        <p:xfrm>
          <a:off x="1258594" y="2357438"/>
          <a:ext cx="9828504" cy="15716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2056">
                  <a:extLst>
                    <a:ext uri="{9D8B030D-6E8A-4147-A177-3AD203B41FA5}">
                      <a16:colId xmlns:a16="http://schemas.microsoft.com/office/drawing/2014/main" val="2724629257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1959238994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3375028956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2613997973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3364221198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1552221897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3895066605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917214664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1330569293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7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6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5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4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3</a:t>
                      </a:r>
                      <a:endParaRPr lang="en-GB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  <a:r>
                        <a:rPr lang="en-GB" sz="28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  <a:r>
                        <a:rPr lang="en-GB" sz="28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/>
                        <a:t>2</a:t>
                      </a:r>
                      <a:r>
                        <a:rPr lang="en-GB" sz="2800" baseline="30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94587"/>
                  </a:ext>
                </a:extLst>
              </a:tr>
              <a:tr h="50006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64321"/>
                  </a:ext>
                </a:extLst>
              </a:tr>
              <a:tr h="52482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17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2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uting Powerpoint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uting Powerpoints" id="{98991934-E3C3-442D-8D1B-43677C9CB824}" vid="{CAFF3BB8-A21B-4DB3-86B5-34B8FD29E6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 Powerpoints</Template>
  <TotalTime>165</TotalTime>
  <Words>883</Words>
  <Application>Microsoft Office PowerPoint</Application>
  <PresentationFormat>Widescreen</PresentationFormat>
  <Paragraphs>304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 3</vt:lpstr>
      <vt:lpstr>Computing Powerpoints</vt:lpstr>
      <vt:lpstr>GCSE Computer Science (9-1)</vt:lpstr>
      <vt:lpstr>Lesson Objectives</vt:lpstr>
      <vt:lpstr>Digital Data</vt:lpstr>
      <vt:lpstr>Compilers and Interpreters</vt:lpstr>
      <vt:lpstr>Introducing Binary</vt:lpstr>
      <vt:lpstr>Place Value</vt:lpstr>
      <vt:lpstr>Place Value</vt:lpstr>
      <vt:lpstr>The Binary Number System</vt:lpstr>
      <vt:lpstr>Converting from Binary to Decimal</vt:lpstr>
      <vt:lpstr>Converting from Decimal to Binary</vt:lpstr>
      <vt:lpstr>Now try these!</vt:lpstr>
      <vt:lpstr>Hexadecimal</vt:lpstr>
      <vt:lpstr>The Significance of 16</vt:lpstr>
      <vt:lpstr>The Hexadecimal Number System</vt:lpstr>
      <vt:lpstr>Convert 3C into a decimal number</vt:lpstr>
      <vt:lpstr>Converting from HEX to Binary</vt:lpstr>
      <vt:lpstr>Binary to HEX</vt:lpstr>
      <vt:lpstr>Converting between HEX and Decimal</vt:lpstr>
      <vt:lpstr>Now try these!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 Ledain</dc:creator>
  <cp:lastModifiedBy>Lesley Rhind - Columbus School - Class Teacher</cp:lastModifiedBy>
  <cp:revision>10</cp:revision>
  <dcterms:created xsi:type="dcterms:W3CDTF">2017-10-16T20:17:03Z</dcterms:created>
  <dcterms:modified xsi:type="dcterms:W3CDTF">2017-10-16T23:02:30Z</dcterms:modified>
</cp:coreProperties>
</file>