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57"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6" d="100"/>
          <a:sy n="66"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mary Haynes" userId="794ae2a5-f606-47ee-b54f-ee7d36dd93bd" providerId="ADAL" clId="{0A0F28AA-B2D2-4A34-821C-08320369BCCF}"/>
    <pc:docChg chg="custSel modSld">
      <pc:chgData name="Rosemary Haynes" userId="794ae2a5-f606-47ee-b54f-ee7d36dd93bd" providerId="ADAL" clId="{0A0F28AA-B2D2-4A34-821C-08320369BCCF}" dt="2021-10-04T08:12:49.819" v="1" actId="478"/>
      <pc:docMkLst>
        <pc:docMk/>
      </pc:docMkLst>
      <pc:sldChg chg="delSp delAnim">
        <pc:chgData name="Rosemary Haynes" userId="794ae2a5-f606-47ee-b54f-ee7d36dd93bd" providerId="ADAL" clId="{0A0F28AA-B2D2-4A34-821C-08320369BCCF}" dt="2021-10-04T08:12:49.819" v="1" actId="478"/>
        <pc:sldMkLst>
          <pc:docMk/>
          <pc:sldMk cId="3059029456" sldId="256"/>
        </pc:sldMkLst>
        <pc:spChg chg="del">
          <ac:chgData name="Rosemary Haynes" userId="794ae2a5-f606-47ee-b54f-ee7d36dd93bd" providerId="ADAL" clId="{0A0F28AA-B2D2-4A34-821C-08320369BCCF}" dt="2021-10-04T08:12:44.646" v="0" actId="478"/>
          <ac:spMkLst>
            <pc:docMk/>
            <pc:sldMk cId="3059029456" sldId="256"/>
            <ac:spMk id="5" creationId="{A0ECF774-4890-4841-9679-CE36BBA679CE}"/>
          </ac:spMkLst>
        </pc:spChg>
        <pc:picChg chg="del">
          <ac:chgData name="Rosemary Haynes" userId="794ae2a5-f606-47ee-b54f-ee7d36dd93bd" providerId="ADAL" clId="{0A0F28AA-B2D2-4A34-821C-08320369BCCF}" dt="2021-10-04T08:12:49.819" v="1" actId="478"/>
          <ac:picMkLst>
            <pc:docMk/>
            <pc:sldMk cId="3059029456" sldId="256"/>
            <ac:picMk id="4" creationId="{D8D1AF09-620C-4776-9B99-0E6481E5D88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CE182-A6A6-4BAA-A993-EEC282FF631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339277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CE182-A6A6-4BAA-A993-EEC282FF631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331604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5BCE182-A6A6-4BAA-A993-EEC282FF6310}" type="datetimeFigureOut">
              <a:rPr lang="en-GB" smtClean="0"/>
              <a:t>04/10/2021</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102910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CE182-A6A6-4BAA-A993-EEC282FF6310}"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27944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5BCE182-A6A6-4BAA-A993-EEC282FF6310}" type="datetimeFigureOut">
              <a:rPr lang="en-GB" smtClean="0"/>
              <a:t>04/10/2021</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9536F8-1346-4150-956D-101C8D544173}" type="slidenum">
              <a:rPr lang="en-GB" smtClean="0"/>
              <a:t>‹#›</a:t>
            </a:fld>
            <a:endParaRPr lang="en-GB"/>
          </a:p>
        </p:txBody>
      </p:sp>
    </p:spTree>
    <p:extLst>
      <p:ext uri="{BB962C8B-B14F-4D97-AF65-F5344CB8AC3E}">
        <p14:creationId xmlns:p14="http://schemas.microsoft.com/office/powerpoint/2010/main" val="22271937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CE182-A6A6-4BAA-A993-EEC282FF631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234750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CE182-A6A6-4BAA-A993-EEC282FF6310}"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29720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CE182-A6A6-4BAA-A993-EEC282FF6310}"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271559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CE182-A6A6-4BAA-A993-EEC282FF6310}"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91107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BCE182-A6A6-4BAA-A993-EEC282FF631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339852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BCE182-A6A6-4BAA-A993-EEC282FF6310}"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9536F8-1346-4150-956D-101C8D544173}" type="slidenum">
              <a:rPr lang="en-GB" smtClean="0"/>
              <a:t>‹#›</a:t>
            </a:fld>
            <a:endParaRPr lang="en-GB"/>
          </a:p>
        </p:txBody>
      </p:sp>
    </p:spTree>
    <p:extLst>
      <p:ext uri="{BB962C8B-B14F-4D97-AF65-F5344CB8AC3E}">
        <p14:creationId xmlns:p14="http://schemas.microsoft.com/office/powerpoint/2010/main" val="420485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5BCE182-A6A6-4BAA-A993-EEC282FF6310}" type="datetimeFigureOut">
              <a:rPr lang="en-GB" smtClean="0"/>
              <a:t>04/10/2021</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49536F8-1346-4150-956D-101C8D544173}" type="slidenum">
              <a:rPr lang="en-GB" smtClean="0"/>
              <a:t>‹#›</a:t>
            </a:fld>
            <a:endParaRPr lang="en-GB"/>
          </a:p>
        </p:txBody>
      </p:sp>
    </p:spTree>
    <p:extLst>
      <p:ext uri="{BB962C8B-B14F-4D97-AF65-F5344CB8AC3E}">
        <p14:creationId xmlns:p14="http://schemas.microsoft.com/office/powerpoint/2010/main" val="39363984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lever.co.uk/brands/" TargetMode="External"/><Relationship Id="rId2" Type="http://schemas.openxmlformats.org/officeDocument/2006/relationships/hyperlink" Target="https://youtu.be/IzD1zfLVJnc"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ilever.co.uk/sustainable-living/our-strategy/" TargetMode="Externa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ww.ikea.com/gb/en/this-is-ikea/people-planet/"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theguardian.com/sustainable-business/2016/jan/02/billion-dollar-companies-sustainability-green-giants-tesla-chipotle-ikea-nike-toyota-whole-foods" TargetMode="External"/><Relationship Id="rId4" Type="http://schemas.openxmlformats.org/officeDocument/2006/relationships/hyperlink" Target="https://www.ikea.com/gb/en/this-is-ikea/about-us/were-all-in-this-together-pubc8331c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1BHOflzxPjI" TargetMode="External"/><Relationship Id="rId2" Type="http://schemas.openxmlformats.org/officeDocument/2006/relationships/hyperlink" Target="https://www.consciouscreatives.co.uk/business/5-steps-to-creating-a-conscious-organisatio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CC36-D0EE-47A5-8EA6-8420EC196D42}"/>
              </a:ext>
            </a:extLst>
          </p:cNvPr>
          <p:cNvSpPr>
            <a:spLocks noGrp="1"/>
          </p:cNvSpPr>
          <p:nvPr>
            <p:ph type="ctrTitle"/>
          </p:nvPr>
        </p:nvSpPr>
        <p:spPr/>
        <p:txBody>
          <a:bodyPr/>
          <a:lstStyle/>
          <a:p>
            <a:r>
              <a:rPr lang="en-GB" dirty="0"/>
              <a:t>Assessing non-financial performance (3)</a:t>
            </a:r>
          </a:p>
        </p:txBody>
      </p:sp>
      <p:sp>
        <p:nvSpPr>
          <p:cNvPr id="3" name="Subtitle 2">
            <a:extLst>
              <a:ext uri="{FF2B5EF4-FFF2-40B4-BE49-F238E27FC236}">
                <a16:creationId xmlns:a16="http://schemas.microsoft.com/office/drawing/2014/main" id="{A5C7952A-6562-4B6A-9B52-42648F8B3061}"/>
              </a:ext>
            </a:extLst>
          </p:cNvPr>
          <p:cNvSpPr>
            <a:spLocks noGrp="1"/>
          </p:cNvSpPr>
          <p:nvPr>
            <p:ph type="subTitle" idx="1"/>
          </p:nvPr>
        </p:nvSpPr>
        <p:spPr>
          <a:xfrm>
            <a:off x="2326989" y="3996250"/>
            <a:ext cx="7214301" cy="1603662"/>
          </a:xfrm>
        </p:spPr>
        <p:txBody>
          <a:bodyPr>
            <a:noAutofit/>
          </a:bodyPr>
          <a:lstStyle/>
          <a:p>
            <a:r>
              <a:rPr lang="en-GB" sz="2800" b="1" dirty="0"/>
              <a:t>Elkington’s Triple Bottom Line</a:t>
            </a:r>
          </a:p>
          <a:p>
            <a:endParaRPr lang="en-GB" sz="800" dirty="0"/>
          </a:p>
          <a:p>
            <a:r>
              <a:rPr lang="en-GB" sz="2400" dirty="0"/>
              <a:t>The exam board like an essay where you can use this model, paper 1 (25 mark) essays in both 2017 and 2019 were linked to it. </a:t>
            </a:r>
          </a:p>
        </p:txBody>
      </p:sp>
    </p:spTree>
    <p:extLst>
      <p:ext uri="{BB962C8B-B14F-4D97-AF65-F5344CB8AC3E}">
        <p14:creationId xmlns:p14="http://schemas.microsoft.com/office/powerpoint/2010/main" val="305902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D3D2-8C23-43FD-B388-9E7B5F575C4B}"/>
              </a:ext>
            </a:extLst>
          </p:cNvPr>
          <p:cNvSpPr>
            <a:spLocks noGrp="1"/>
          </p:cNvSpPr>
          <p:nvPr>
            <p:ph type="title"/>
          </p:nvPr>
        </p:nvSpPr>
        <p:spPr>
          <a:xfrm>
            <a:off x="634277" y="284176"/>
            <a:ext cx="3670874" cy="1508760"/>
          </a:xfrm>
        </p:spPr>
        <p:txBody>
          <a:bodyPr>
            <a:normAutofit/>
          </a:bodyPr>
          <a:lstStyle/>
          <a:p>
            <a:r>
              <a:rPr lang="en-GB" sz="3400"/>
              <a:t>Elkington’s triple bottom line</a:t>
            </a:r>
          </a:p>
        </p:txBody>
      </p:sp>
      <p:sp>
        <p:nvSpPr>
          <p:cNvPr id="3" name="Content Placeholder 2">
            <a:extLst>
              <a:ext uri="{FF2B5EF4-FFF2-40B4-BE49-F238E27FC236}">
                <a16:creationId xmlns:a16="http://schemas.microsoft.com/office/drawing/2014/main" id="{955752D9-F8BE-4734-82BD-EDAD15AAD1F0}"/>
              </a:ext>
            </a:extLst>
          </p:cNvPr>
          <p:cNvSpPr>
            <a:spLocks noGrp="1"/>
          </p:cNvSpPr>
          <p:nvPr>
            <p:ph idx="1"/>
          </p:nvPr>
        </p:nvSpPr>
        <p:spPr>
          <a:xfrm>
            <a:off x="233330" y="2011680"/>
            <a:ext cx="4269302" cy="4562144"/>
          </a:xfrm>
        </p:spPr>
        <p:txBody>
          <a:bodyPr>
            <a:normAutofit fontScale="77500" lnSpcReduction="20000"/>
          </a:bodyPr>
          <a:lstStyle/>
          <a:p>
            <a:pPr marL="0" indent="0">
              <a:buNone/>
            </a:pPr>
            <a:r>
              <a:rPr lang="en-GB" sz="2600" dirty="0"/>
              <a:t>What is the “Triple Bottom Line”?</a:t>
            </a:r>
          </a:p>
          <a:p>
            <a:pPr marL="0" indent="0">
              <a:buNone/>
            </a:pPr>
            <a:r>
              <a:rPr lang="en-GB" sz="2600" dirty="0"/>
              <a:t>The Triple Bottom Line is a concept that encourages </a:t>
            </a:r>
            <a:r>
              <a:rPr lang="en-GB" sz="2600" u="sng" dirty="0"/>
              <a:t>the assessment of overall business performance</a:t>
            </a:r>
            <a:r>
              <a:rPr lang="en-GB" sz="2600" dirty="0"/>
              <a:t> based on three important areas: </a:t>
            </a:r>
          </a:p>
          <a:p>
            <a:pPr marL="0" indent="0">
              <a:buNone/>
            </a:pPr>
            <a:endParaRPr lang="en-GB" sz="2600" dirty="0"/>
          </a:p>
          <a:p>
            <a:pPr marL="0" indent="0">
              <a:buNone/>
            </a:pPr>
            <a:r>
              <a:rPr lang="en-GB" sz="3600" b="1" dirty="0"/>
              <a:t>Profit, People and Planet </a:t>
            </a:r>
          </a:p>
          <a:p>
            <a:pPr marL="0" indent="0">
              <a:buNone/>
            </a:pPr>
            <a:endParaRPr lang="en-GB" sz="2600" dirty="0"/>
          </a:p>
          <a:p>
            <a:pPr marL="0" indent="0">
              <a:buNone/>
            </a:pPr>
            <a:r>
              <a:rPr lang="en-GB" sz="2600" dirty="0"/>
              <a:t>it focuses on the belief that sustainable profitable business will only occur where all 3 elements are balanced.</a:t>
            </a:r>
          </a:p>
          <a:p>
            <a:pPr marL="0" indent="0">
              <a:buNone/>
            </a:pPr>
            <a:endParaRPr lang="en-GB" sz="2000" dirty="0"/>
          </a:p>
          <a:p>
            <a:pPr marL="0" indent="0">
              <a:buNone/>
            </a:pPr>
            <a:r>
              <a:rPr lang="en-GB" b="1" i="1" dirty="0">
                <a:solidFill>
                  <a:schemeClr val="accent4">
                    <a:lumMod val="75000"/>
                  </a:schemeClr>
                </a:solidFill>
                <a:latin typeface="Calibri" panose="020F0502020204030204" pitchFamily="34" charset="0"/>
                <a:cs typeface="Calibri" panose="020F0502020204030204" pitchFamily="34" charset="0"/>
              </a:rPr>
              <a:t>As you go through the slideshow, make some notes about how the different firms are applying / using Elkington’s model. </a:t>
            </a:r>
          </a:p>
        </p:txBody>
      </p:sp>
      <p:sp>
        <p:nvSpPr>
          <p:cNvPr id="39" name="Rectangle 38">
            <a:extLst>
              <a:ext uri="{FF2B5EF4-FFF2-40B4-BE49-F238E27FC236}">
                <a16:creationId xmlns:a16="http://schemas.microsoft.com/office/drawing/2014/main" id="{92B62F77-1479-4D2D-B6C8-31B802DCD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4720" y="0"/>
            <a:ext cx="7447280" cy="6858000"/>
          </a:xfrm>
          <a:prstGeom prst="rect">
            <a:avLst/>
          </a:prstGeom>
          <a:solidFill>
            <a:schemeClr val="tx2">
              <a:lumMod val="9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29C1B0C-3DC9-42D7-83F4-4BA553581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6275" y="534115"/>
            <a:ext cx="3490790" cy="3525420"/>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1B7E28F2-FCAC-40A9-BDE1-669F4DEF13DC}"/>
              </a:ext>
            </a:extLst>
          </p:cNvPr>
          <p:cNvPicPr>
            <a:picLocks noChangeAspect="1"/>
          </p:cNvPicPr>
          <p:nvPr/>
        </p:nvPicPr>
        <p:blipFill rotWithShape="1">
          <a:blip r:embed="rId2"/>
          <a:srcRect l="1073" r="5938" b="-5"/>
          <a:stretch/>
        </p:blipFill>
        <p:spPr>
          <a:xfrm>
            <a:off x="5290882" y="720745"/>
            <a:ext cx="3168665" cy="3152159"/>
          </a:xfrm>
          <a:prstGeom prst="rect">
            <a:avLst/>
          </a:prstGeom>
        </p:spPr>
      </p:pic>
      <p:sp>
        <p:nvSpPr>
          <p:cNvPr id="43" name="Rectangle 42">
            <a:extLst>
              <a:ext uri="{FF2B5EF4-FFF2-40B4-BE49-F238E27FC236}">
                <a16:creationId xmlns:a16="http://schemas.microsoft.com/office/drawing/2014/main" id="{6843A038-D982-4F12-AA93-4700675D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7933" y="534118"/>
            <a:ext cx="2919428" cy="2506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31A40F9-5ECE-4397-9B8F-CCA17D87C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6275" y="4213865"/>
            <a:ext cx="3490790" cy="2208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C55FBB2-EBF1-469C-A635-09EABA04F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359" y="3192739"/>
            <a:ext cx="2914267" cy="3230115"/>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499948D2-6483-4B9A-93EA-6F9D66A6876C}"/>
              </a:ext>
            </a:extLst>
          </p:cNvPr>
          <p:cNvPicPr>
            <a:picLocks noChangeAspect="1"/>
          </p:cNvPicPr>
          <p:nvPr/>
        </p:nvPicPr>
        <p:blipFill rotWithShape="1">
          <a:blip r:embed="rId3"/>
          <a:srcRect t="32326" r="-1" b="458"/>
          <a:stretch/>
        </p:blipFill>
        <p:spPr>
          <a:xfrm>
            <a:off x="8953961" y="3374273"/>
            <a:ext cx="2591268" cy="2867044"/>
          </a:xfrm>
          <a:prstGeom prst="rect">
            <a:avLst/>
          </a:prstGeom>
        </p:spPr>
      </p:pic>
    </p:spTree>
    <p:extLst>
      <p:ext uri="{BB962C8B-B14F-4D97-AF65-F5344CB8AC3E}">
        <p14:creationId xmlns:p14="http://schemas.microsoft.com/office/powerpoint/2010/main" val="13635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C844-F711-49D5-866A-822BEA949C1A}"/>
              </a:ext>
            </a:extLst>
          </p:cNvPr>
          <p:cNvSpPr>
            <a:spLocks noGrp="1"/>
          </p:cNvSpPr>
          <p:nvPr>
            <p:ph type="title"/>
          </p:nvPr>
        </p:nvSpPr>
        <p:spPr>
          <a:xfrm>
            <a:off x="662152" y="284176"/>
            <a:ext cx="10752082" cy="1508760"/>
          </a:xfrm>
        </p:spPr>
        <p:txBody>
          <a:bodyPr>
            <a:normAutofit/>
          </a:bodyPr>
          <a:lstStyle/>
          <a:p>
            <a:r>
              <a:rPr lang="en-GB" sz="3200" dirty="0"/>
              <a:t>How is Elkington different to Kaplan and Norton?</a:t>
            </a:r>
          </a:p>
        </p:txBody>
      </p:sp>
      <p:sp>
        <p:nvSpPr>
          <p:cNvPr id="3" name="Content Placeholder 2">
            <a:extLst>
              <a:ext uri="{FF2B5EF4-FFF2-40B4-BE49-F238E27FC236}">
                <a16:creationId xmlns:a16="http://schemas.microsoft.com/office/drawing/2014/main" id="{37618A6F-F09F-43DC-BEF7-2CBB0E673660}"/>
              </a:ext>
            </a:extLst>
          </p:cNvPr>
          <p:cNvSpPr>
            <a:spLocks noGrp="1"/>
          </p:cNvSpPr>
          <p:nvPr>
            <p:ph idx="1"/>
          </p:nvPr>
        </p:nvSpPr>
        <p:spPr>
          <a:xfrm>
            <a:off x="763051" y="2308072"/>
            <a:ext cx="10223948" cy="3909848"/>
          </a:xfrm>
        </p:spPr>
        <p:txBody>
          <a:bodyPr>
            <a:normAutofit lnSpcReduction="10000"/>
          </a:bodyPr>
          <a:lstStyle/>
          <a:p>
            <a:pPr marL="0" indent="0">
              <a:buNone/>
            </a:pPr>
            <a:r>
              <a:rPr lang="en-GB" sz="2400" dirty="0"/>
              <a:t>Kaplan and Norton links into SWOT analysis. It’s based on the internal working and information of the business. Looking at the strengths and weaknesses of the business, where there are opportunities and what factors might act as threats. </a:t>
            </a:r>
          </a:p>
          <a:p>
            <a:pPr marL="0" indent="0">
              <a:buNone/>
            </a:pPr>
            <a:r>
              <a:rPr lang="en-GB" sz="2400" dirty="0"/>
              <a:t>Elkington's model is based on the idea of sustainable business and links into 3.7.6 – social responsibility</a:t>
            </a:r>
          </a:p>
          <a:p>
            <a:pPr marL="0" indent="0">
              <a:buNone/>
            </a:pPr>
            <a:endParaRPr lang="en-GB" dirty="0"/>
          </a:p>
          <a:p>
            <a:pPr marL="0" indent="0">
              <a:buNone/>
            </a:pPr>
            <a:r>
              <a:rPr lang="en-GB" dirty="0"/>
              <a:t>This means the 2 models are looking at the business from different angles – one is about how the business can improve performance and the other is about the impact of the business on society and how the business can be ethical and sustainable (linking into 3.7.6)</a:t>
            </a:r>
          </a:p>
        </p:txBody>
      </p:sp>
    </p:spTree>
    <p:extLst>
      <p:ext uri="{BB962C8B-B14F-4D97-AF65-F5344CB8AC3E}">
        <p14:creationId xmlns:p14="http://schemas.microsoft.com/office/powerpoint/2010/main" val="33281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23FA-0283-46F8-9017-3144430AFA97}"/>
              </a:ext>
            </a:extLst>
          </p:cNvPr>
          <p:cNvSpPr>
            <a:spLocks noGrp="1"/>
          </p:cNvSpPr>
          <p:nvPr>
            <p:ph type="title"/>
          </p:nvPr>
        </p:nvSpPr>
        <p:spPr>
          <a:xfrm>
            <a:off x="1202919" y="284176"/>
            <a:ext cx="9784080" cy="1508760"/>
          </a:xfrm>
        </p:spPr>
        <p:txBody>
          <a:bodyPr>
            <a:normAutofit/>
          </a:bodyPr>
          <a:lstStyle/>
          <a:p>
            <a:r>
              <a:rPr lang="en-GB"/>
              <a:t>Which businesses use Elkington’s triple bottom line?</a:t>
            </a:r>
          </a:p>
        </p:txBody>
      </p:sp>
      <p:sp>
        <p:nvSpPr>
          <p:cNvPr id="3" name="Content Placeholder 2">
            <a:extLst>
              <a:ext uri="{FF2B5EF4-FFF2-40B4-BE49-F238E27FC236}">
                <a16:creationId xmlns:a16="http://schemas.microsoft.com/office/drawing/2014/main" id="{52D809BB-C01A-4835-B9DB-E9F34DF79ED8}"/>
              </a:ext>
            </a:extLst>
          </p:cNvPr>
          <p:cNvSpPr>
            <a:spLocks noGrp="1"/>
          </p:cNvSpPr>
          <p:nvPr>
            <p:ph idx="1"/>
          </p:nvPr>
        </p:nvSpPr>
        <p:spPr>
          <a:xfrm>
            <a:off x="775855" y="2507672"/>
            <a:ext cx="4984865" cy="3710247"/>
          </a:xfrm>
        </p:spPr>
        <p:txBody>
          <a:bodyPr>
            <a:normAutofit/>
          </a:bodyPr>
          <a:lstStyle/>
          <a:p>
            <a:r>
              <a:rPr lang="en-GB" sz="2400" dirty="0"/>
              <a:t>In theory, businesses which are more concerned about the environment and want to be seen as ‘green’.  </a:t>
            </a:r>
          </a:p>
          <a:p>
            <a:r>
              <a:rPr lang="en-GB" sz="2400" dirty="0"/>
              <a:t>Here’s Paul </a:t>
            </a:r>
            <a:r>
              <a:rPr lang="en-GB" sz="2400" dirty="0" err="1"/>
              <a:t>Polman</a:t>
            </a:r>
            <a:r>
              <a:rPr lang="en-GB" sz="2400" dirty="0"/>
              <a:t>, CEO of Unilever, talking about the importance of sustainability:  </a:t>
            </a:r>
          </a:p>
          <a:p>
            <a:r>
              <a:rPr lang="en-GB" sz="2400" dirty="0"/>
              <a:t> </a:t>
            </a:r>
            <a:r>
              <a:rPr lang="en-GB" sz="2400" dirty="0">
                <a:hlinkClick r:id="rId2"/>
              </a:rPr>
              <a:t>https://youtu.be/IzD1zfLVJnc</a:t>
            </a:r>
            <a:r>
              <a:rPr lang="en-GB" sz="2400" dirty="0"/>
              <a:t> </a:t>
            </a:r>
          </a:p>
          <a:p>
            <a:endParaRPr lang="en-GB" sz="2400" dirty="0"/>
          </a:p>
        </p:txBody>
      </p:sp>
      <p:grpSp>
        <p:nvGrpSpPr>
          <p:cNvPr id="8" name="Group 7">
            <a:extLst>
              <a:ext uri="{FF2B5EF4-FFF2-40B4-BE49-F238E27FC236}">
                <a16:creationId xmlns:a16="http://schemas.microsoft.com/office/drawing/2014/main" id="{15A702AC-4D23-46FF-9274-2F03F31E96E5}"/>
              </a:ext>
            </a:extLst>
          </p:cNvPr>
          <p:cNvGrpSpPr/>
          <p:nvPr/>
        </p:nvGrpSpPr>
        <p:grpSpPr>
          <a:xfrm>
            <a:off x="6518562" y="2907348"/>
            <a:ext cx="4742951" cy="2607736"/>
            <a:chOff x="1124128" y="3681213"/>
            <a:chExt cx="5103490" cy="2805965"/>
          </a:xfrm>
        </p:grpSpPr>
        <p:pic>
          <p:nvPicPr>
            <p:cNvPr id="6" name="Picture 5">
              <a:hlinkClick r:id="rId3"/>
              <a:extLst>
                <a:ext uri="{FF2B5EF4-FFF2-40B4-BE49-F238E27FC236}">
                  <a16:creationId xmlns:a16="http://schemas.microsoft.com/office/drawing/2014/main" id="{507C6DFD-79EE-48DC-A8DA-1F3956CD5914}"/>
                </a:ext>
              </a:extLst>
            </p:cNvPr>
            <p:cNvPicPr>
              <a:picLocks noChangeAspect="1"/>
            </p:cNvPicPr>
            <p:nvPr/>
          </p:nvPicPr>
          <p:blipFill>
            <a:blip r:embed="rId4"/>
            <a:stretch>
              <a:fillRect/>
            </a:stretch>
          </p:blipFill>
          <p:spPr>
            <a:xfrm>
              <a:off x="1290383" y="3681213"/>
              <a:ext cx="4208931" cy="2367524"/>
            </a:xfrm>
            <a:prstGeom prst="rect">
              <a:avLst/>
            </a:prstGeom>
          </p:spPr>
        </p:pic>
        <p:sp>
          <p:nvSpPr>
            <p:cNvPr id="7" name="TextBox 6">
              <a:extLst>
                <a:ext uri="{FF2B5EF4-FFF2-40B4-BE49-F238E27FC236}">
                  <a16:creationId xmlns:a16="http://schemas.microsoft.com/office/drawing/2014/main" id="{A408E123-1C6D-4DBF-AA71-32DC96D58459}"/>
                </a:ext>
              </a:extLst>
            </p:cNvPr>
            <p:cNvSpPr txBox="1"/>
            <p:nvPr/>
          </p:nvSpPr>
          <p:spPr>
            <a:xfrm flipH="1">
              <a:off x="1124128" y="6117846"/>
              <a:ext cx="5103490" cy="369332"/>
            </a:xfrm>
            <a:prstGeom prst="rect">
              <a:avLst/>
            </a:prstGeom>
            <a:noFill/>
          </p:spPr>
          <p:txBody>
            <a:bodyPr wrap="square" rtlCol="0">
              <a:normAutofit/>
            </a:bodyPr>
            <a:lstStyle/>
            <a:p>
              <a:pPr>
                <a:lnSpc>
                  <a:spcPct val="90000"/>
                </a:lnSpc>
                <a:spcAft>
                  <a:spcPts val="600"/>
                </a:spcAft>
              </a:pPr>
              <a:r>
                <a:rPr lang="en-GB" sz="1600"/>
                <a:t>Don’t know what Unilever make?  Click the image… </a:t>
              </a:r>
            </a:p>
          </p:txBody>
        </p:sp>
      </p:grpSp>
    </p:spTree>
    <p:extLst>
      <p:ext uri="{BB962C8B-B14F-4D97-AF65-F5344CB8AC3E}">
        <p14:creationId xmlns:p14="http://schemas.microsoft.com/office/powerpoint/2010/main" val="1678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58E9D70-CF97-4CC2-90AD-811B527D4C8E}"/>
              </a:ext>
            </a:extLst>
          </p:cNvPr>
          <p:cNvSpPr txBox="1">
            <a:spLocks noGrp="1"/>
          </p:cNvSpPr>
          <p:nvPr>
            <p:ph type="title"/>
          </p:nvPr>
        </p:nvSpPr>
        <p:spPr>
          <a:xfrm>
            <a:off x="719141" y="366915"/>
            <a:ext cx="10905065" cy="662672"/>
          </a:xfrm>
          <a:prstGeom prst="rect">
            <a:avLst/>
          </a:prstGeom>
        </p:spPr>
        <p:txBody>
          <a:bodyPr vert="horz" lIns="91440" tIns="45720" rIns="91440" bIns="45720" rtlCol="0" anchor="b">
            <a:noAutofit/>
          </a:bodyPr>
          <a:lstStyle/>
          <a:p>
            <a:pPr algn="ctr">
              <a:lnSpc>
                <a:spcPct val="80000"/>
              </a:lnSpc>
            </a:pPr>
            <a:r>
              <a:rPr lang="en-US" sz="1800" cap="none" dirty="0">
                <a:solidFill>
                  <a:schemeClr val="tx2"/>
                </a:solidFill>
                <a:latin typeface="Calibri" panose="020F0502020204030204" pitchFamily="34" charset="0"/>
                <a:cs typeface="Calibri" panose="020F0502020204030204" pitchFamily="34" charset="0"/>
              </a:rPr>
              <a:t>Unilever have embedded sustainability into their business and have developed their own sustainable living plan:  </a:t>
            </a:r>
            <a:br>
              <a:rPr lang="en-US" sz="1800" cap="none" dirty="0">
                <a:solidFill>
                  <a:schemeClr val="tx2"/>
                </a:solidFill>
                <a:latin typeface="Calibri" panose="020F0502020204030204" pitchFamily="34" charset="0"/>
                <a:cs typeface="Calibri" panose="020F0502020204030204" pitchFamily="34" charset="0"/>
              </a:rPr>
            </a:br>
            <a:br>
              <a:rPr lang="en-US" sz="1800" cap="none" dirty="0">
                <a:solidFill>
                  <a:schemeClr val="tx2"/>
                </a:solidFill>
                <a:latin typeface="Calibri" panose="020F0502020204030204" pitchFamily="34" charset="0"/>
                <a:cs typeface="Calibri" panose="020F0502020204030204" pitchFamily="34" charset="0"/>
              </a:rPr>
            </a:br>
            <a:r>
              <a:rPr lang="en-US" sz="1800" cap="none" dirty="0">
                <a:solidFill>
                  <a:schemeClr val="tx2"/>
                </a:solidFill>
                <a:latin typeface="Calibri" panose="020F0502020204030204" pitchFamily="34" charset="0"/>
                <a:cs typeface="Calibri" panose="020F0502020204030204" pitchFamily="34" charset="0"/>
              </a:rPr>
              <a:t>have a look at what they do:  </a:t>
            </a:r>
            <a:r>
              <a:rPr lang="en-US" sz="1800" cap="none" dirty="0">
                <a:solidFill>
                  <a:schemeClr val="tx2"/>
                </a:solidFill>
                <a:latin typeface="Calibri" panose="020F0502020204030204" pitchFamily="34" charset="0"/>
                <a:cs typeface="Calibri" panose="020F0502020204030204" pitchFamily="34" charset="0"/>
                <a:hlinkClick r:id="rId2"/>
              </a:rPr>
              <a:t>https://www.Unilever.Co.Uk/sustainable-living/our-strategy/</a:t>
            </a:r>
            <a:r>
              <a:rPr lang="en-US" sz="1800" cap="none" dirty="0">
                <a:solidFill>
                  <a:schemeClr val="tx2"/>
                </a:solidFill>
                <a:latin typeface="Calibri" panose="020F0502020204030204" pitchFamily="34" charset="0"/>
                <a:cs typeface="Calibri" panose="020F0502020204030204" pitchFamily="34" charset="0"/>
              </a:rPr>
              <a:t> </a:t>
            </a:r>
          </a:p>
        </p:txBody>
      </p:sp>
      <p:sp>
        <p:nvSpPr>
          <p:cNvPr id="24" name="Rectangle 1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D9C0C704-B19C-4EE4-AFAF-1CCF6B3653C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4009"/>
          <a:stretch/>
        </p:blipFill>
        <p:spPr>
          <a:xfrm>
            <a:off x="1856110" y="1252938"/>
            <a:ext cx="8175141" cy="5120430"/>
          </a:xfrm>
          <a:prstGeom prst="rect">
            <a:avLst/>
          </a:prstGeom>
        </p:spPr>
      </p:pic>
      <p:sp>
        <p:nvSpPr>
          <p:cNvPr id="16" name="Rectangle 1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rrow Horizontal U turn">
            <a:extLst>
              <a:ext uri="{FF2B5EF4-FFF2-40B4-BE49-F238E27FC236}">
                <a16:creationId xmlns:a16="http://schemas.microsoft.com/office/drawing/2014/main" id="{653CA2FA-A425-42CC-8A14-9531550C5B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9788622" y="5358429"/>
            <a:ext cx="791588" cy="791588"/>
          </a:xfrm>
          <a:prstGeom prst="rect">
            <a:avLst/>
          </a:prstGeom>
        </p:spPr>
      </p:pic>
      <p:sp>
        <p:nvSpPr>
          <p:cNvPr id="9" name="TextBox 8">
            <a:extLst>
              <a:ext uri="{FF2B5EF4-FFF2-40B4-BE49-F238E27FC236}">
                <a16:creationId xmlns:a16="http://schemas.microsoft.com/office/drawing/2014/main" id="{CCFA61F0-1161-4193-AF93-2E5858AAC45A}"/>
              </a:ext>
            </a:extLst>
          </p:cNvPr>
          <p:cNvSpPr txBox="1"/>
          <p:nvPr/>
        </p:nvSpPr>
        <p:spPr>
          <a:xfrm>
            <a:off x="9789475" y="4838203"/>
            <a:ext cx="1581469" cy="584775"/>
          </a:xfrm>
          <a:prstGeom prst="rect">
            <a:avLst/>
          </a:prstGeom>
          <a:noFill/>
        </p:spPr>
        <p:txBody>
          <a:bodyPr wrap="square" rtlCol="0">
            <a:spAutoFit/>
          </a:bodyPr>
          <a:lstStyle/>
          <a:p>
            <a:r>
              <a:rPr lang="en-GB" sz="1600" dirty="0"/>
              <a:t>Click the image, it’s a link…</a:t>
            </a:r>
          </a:p>
        </p:txBody>
      </p:sp>
    </p:spTree>
    <p:extLst>
      <p:ext uri="{BB962C8B-B14F-4D97-AF65-F5344CB8AC3E}">
        <p14:creationId xmlns:p14="http://schemas.microsoft.com/office/powerpoint/2010/main" val="16978674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524B6DC2-3274-4957-9779-0130966A6A8A}"/>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sz="3400">
                <a:solidFill>
                  <a:schemeClr val="tx2"/>
                </a:solidFill>
              </a:rPr>
              <a:t>Another business which uses this model is Ikea</a:t>
            </a:r>
          </a:p>
        </p:txBody>
      </p:sp>
      <p:pic>
        <p:nvPicPr>
          <p:cNvPr id="8" name="Picture 7">
            <a:extLst>
              <a:ext uri="{FF2B5EF4-FFF2-40B4-BE49-F238E27FC236}">
                <a16:creationId xmlns:a16="http://schemas.microsoft.com/office/drawing/2014/main" id="{0F6D2BA5-C936-4247-8A0C-15433891FFC0}"/>
              </a:ext>
            </a:extLst>
          </p:cNvPr>
          <p:cNvPicPr>
            <a:picLocks noChangeAspect="1"/>
          </p:cNvPicPr>
          <p:nvPr/>
        </p:nvPicPr>
        <p:blipFill>
          <a:blip r:embed="rId2"/>
          <a:stretch>
            <a:fillRect/>
          </a:stretch>
        </p:blipFill>
        <p:spPr>
          <a:xfrm>
            <a:off x="647059" y="1355769"/>
            <a:ext cx="4851141" cy="3638355"/>
          </a:xfrm>
          <a:prstGeom prst="rect">
            <a:avLst/>
          </a:prstGeom>
        </p:spPr>
      </p:pic>
      <p:sp>
        <p:nvSpPr>
          <p:cNvPr id="4" name="Rectangle 3">
            <a:extLst>
              <a:ext uri="{FF2B5EF4-FFF2-40B4-BE49-F238E27FC236}">
                <a16:creationId xmlns:a16="http://schemas.microsoft.com/office/drawing/2014/main" id="{7F497D9F-CA91-4DA5-B3BC-A26612870A20}"/>
              </a:ext>
            </a:extLst>
          </p:cNvPr>
          <p:cNvSpPr/>
          <p:nvPr/>
        </p:nvSpPr>
        <p:spPr>
          <a:xfrm>
            <a:off x="6454363" y="2011680"/>
            <a:ext cx="5090578" cy="4206240"/>
          </a:xfrm>
          <a:prstGeom prst="rect">
            <a:avLst/>
          </a:prstGeom>
        </p:spPr>
        <p:txBody>
          <a:bodyPr vert="horz" lIns="91440" tIns="45720" rIns="91440" bIns="45720" rtlCol="0">
            <a:normAutofit/>
          </a:bodyPr>
          <a:lstStyle/>
          <a:p>
            <a:pPr defTabSz="914400">
              <a:lnSpc>
                <a:spcPct val="90000"/>
              </a:lnSpc>
              <a:spcAft>
                <a:spcPts val="800"/>
              </a:spcAft>
              <a:buClr>
                <a:schemeClr val="tx1"/>
              </a:buClr>
            </a:pPr>
            <a:r>
              <a:rPr lang="en-US" sz="2400" dirty="0">
                <a:solidFill>
                  <a:schemeClr val="bg1"/>
                </a:solidFill>
              </a:rPr>
              <a:t>Another business which uses this theory is </a:t>
            </a:r>
            <a:r>
              <a:rPr lang="en-US" sz="2400" b="1" dirty="0">
                <a:solidFill>
                  <a:schemeClr val="bg1"/>
                </a:solidFill>
              </a:rPr>
              <a:t>IKEA</a:t>
            </a:r>
            <a:r>
              <a:rPr lang="en-US" sz="2400" dirty="0">
                <a:solidFill>
                  <a:schemeClr val="bg1"/>
                </a:solidFill>
              </a:rPr>
              <a:t>: </a:t>
            </a:r>
          </a:p>
          <a:p>
            <a:pPr indent="-182880" defTabSz="914400">
              <a:lnSpc>
                <a:spcPct val="90000"/>
              </a:lnSpc>
              <a:spcAft>
                <a:spcPts val="800"/>
              </a:spcAft>
              <a:buClr>
                <a:schemeClr val="tx1"/>
              </a:buClr>
              <a:buFont typeface="Wingdings" pitchFamily="2" charset="2"/>
              <a:buChar char=""/>
            </a:pPr>
            <a:r>
              <a:rPr lang="en-US" sz="2400" u="sng" dirty="0">
                <a:solidFill>
                  <a:schemeClr val="bg1"/>
                </a:solidFill>
                <a:hlinkClick r:id="rId3"/>
              </a:rPr>
              <a:t>https://www.ikea.com/gb/en/this-is-ikea/people-planet/</a:t>
            </a:r>
            <a:endParaRPr lang="en-US" sz="2400" u="sng" dirty="0">
              <a:solidFill>
                <a:schemeClr val="bg1"/>
              </a:solidFill>
            </a:endParaRPr>
          </a:p>
          <a:p>
            <a:pPr defTabSz="914400">
              <a:lnSpc>
                <a:spcPct val="90000"/>
              </a:lnSpc>
              <a:spcAft>
                <a:spcPts val="800"/>
              </a:spcAft>
              <a:buClr>
                <a:schemeClr val="tx1"/>
              </a:buClr>
            </a:pPr>
            <a:r>
              <a:rPr lang="en-US" sz="2400" dirty="0">
                <a:solidFill>
                  <a:schemeClr val="bg1"/>
                </a:solidFill>
              </a:rPr>
              <a:t>Here’s a video about their strategy:</a:t>
            </a:r>
          </a:p>
          <a:p>
            <a:pPr indent="-182880" defTabSz="914400">
              <a:lnSpc>
                <a:spcPct val="90000"/>
              </a:lnSpc>
              <a:spcAft>
                <a:spcPts val="800"/>
              </a:spcAft>
              <a:buClr>
                <a:schemeClr val="tx1"/>
              </a:buClr>
              <a:buFont typeface="Wingdings" pitchFamily="2" charset="2"/>
              <a:buChar char=""/>
            </a:pPr>
            <a:r>
              <a:rPr lang="en-US" sz="2400" dirty="0">
                <a:solidFill>
                  <a:schemeClr val="bg1"/>
                </a:solidFill>
                <a:hlinkClick r:id="rId4"/>
              </a:rPr>
              <a:t>https://www.ikea.com/gb/en/this-is-ikea/about-us/were-all-in-this-together-pubc8331c51</a:t>
            </a:r>
            <a:endParaRPr lang="en-US" sz="2400" dirty="0">
              <a:solidFill>
                <a:schemeClr val="bg1"/>
              </a:solidFill>
            </a:endParaRPr>
          </a:p>
        </p:txBody>
      </p:sp>
      <p:sp>
        <p:nvSpPr>
          <p:cNvPr id="9" name="Rectangle 8">
            <a:extLst>
              <a:ext uri="{FF2B5EF4-FFF2-40B4-BE49-F238E27FC236}">
                <a16:creationId xmlns:a16="http://schemas.microsoft.com/office/drawing/2014/main" id="{6423CD17-8F10-461A-8B39-5DA2DBF25A78}"/>
              </a:ext>
            </a:extLst>
          </p:cNvPr>
          <p:cNvSpPr/>
          <p:nvPr/>
        </p:nvSpPr>
        <p:spPr>
          <a:xfrm>
            <a:off x="763293" y="5591964"/>
            <a:ext cx="11048873" cy="815608"/>
          </a:xfrm>
          <a:prstGeom prst="rect">
            <a:avLst/>
          </a:prstGeom>
          <a:solidFill>
            <a:schemeClr val="bg1">
              <a:lumMod val="95000"/>
            </a:schemeClr>
          </a:solidFill>
        </p:spPr>
        <p:txBody>
          <a:bodyPr wrap="square">
            <a:spAutoFit/>
          </a:bodyPr>
          <a:lstStyle/>
          <a:p>
            <a:pPr>
              <a:spcAft>
                <a:spcPts val="600"/>
              </a:spcAft>
            </a:pPr>
            <a:r>
              <a:rPr lang="en-GB" sz="1400" i="1" dirty="0">
                <a:solidFill>
                  <a:schemeClr val="accent4">
                    <a:lumMod val="75000"/>
                  </a:schemeClr>
                </a:solidFill>
              </a:rPr>
              <a:t>So, there are quite a lot of big businesses following this type of policy.   Here’s an optional article you could come back to if you would like to read more:</a:t>
            </a:r>
            <a:endParaRPr lang="en-GB" sz="1400" i="1" dirty="0">
              <a:solidFill>
                <a:schemeClr val="accent4">
                  <a:lumMod val="75000"/>
                </a:schemeClr>
              </a:solidFill>
              <a:hlinkClick r:id="rId5">
                <a:extLst>
                  <a:ext uri="{A12FA001-AC4F-418D-AE19-62706E023703}">
                    <ahyp:hlinkClr xmlns:ahyp="http://schemas.microsoft.com/office/drawing/2018/hyperlinkcolor" val="tx"/>
                  </a:ext>
                </a:extLst>
              </a:hlinkClick>
            </a:endParaRPr>
          </a:p>
          <a:p>
            <a:pPr>
              <a:spcAft>
                <a:spcPts val="600"/>
              </a:spcAft>
            </a:pPr>
            <a:r>
              <a:rPr lang="en-GB" sz="1400" i="1" dirty="0">
                <a:solidFill>
                  <a:schemeClr val="accent4">
                    <a:lumMod val="75000"/>
                  </a:schemeClr>
                </a:solidFill>
                <a:hlinkClick r:id="rId5">
                  <a:extLst>
                    <a:ext uri="{A12FA001-AC4F-418D-AE19-62706E023703}">
                      <ahyp:hlinkClr xmlns:ahyp="http://schemas.microsoft.com/office/drawing/2018/hyperlinkcolor" val="tx"/>
                    </a:ext>
                  </a:extLst>
                </a:hlinkClick>
              </a:rPr>
              <a:t>https://www.theguardian.com/sustainable-business/2016/jan/02/billion-dollar-companies-sustainability-green-giants-tesla-chipotle-ikea-nike-toyota-whole-foods</a:t>
            </a:r>
            <a:endParaRPr lang="en-GB" sz="1400" i="1" dirty="0">
              <a:solidFill>
                <a:schemeClr val="accent4">
                  <a:lumMod val="75000"/>
                </a:schemeClr>
              </a:solidFill>
            </a:endParaRPr>
          </a:p>
        </p:txBody>
      </p:sp>
    </p:spTree>
    <p:extLst>
      <p:ext uri="{BB962C8B-B14F-4D97-AF65-F5344CB8AC3E}">
        <p14:creationId xmlns:p14="http://schemas.microsoft.com/office/powerpoint/2010/main" val="5326299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AFD9-D300-431F-BC26-8976405C3E74}"/>
              </a:ext>
            </a:extLst>
          </p:cNvPr>
          <p:cNvSpPr>
            <a:spLocks noGrp="1"/>
          </p:cNvSpPr>
          <p:nvPr>
            <p:ph type="title"/>
          </p:nvPr>
        </p:nvSpPr>
        <p:spPr>
          <a:xfrm>
            <a:off x="612000" y="284176"/>
            <a:ext cx="11124000" cy="1508760"/>
          </a:xfrm>
        </p:spPr>
        <p:txBody>
          <a:bodyPr>
            <a:normAutofit fontScale="90000"/>
          </a:bodyPr>
          <a:lstStyle/>
          <a:p>
            <a:pPr algn="ctr"/>
            <a:r>
              <a:rPr lang="en-GB" dirty="0"/>
              <a:t>What are the counter arguments – arguments against the TBL to measure performance? </a:t>
            </a:r>
          </a:p>
        </p:txBody>
      </p:sp>
      <p:sp>
        <p:nvSpPr>
          <p:cNvPr id="3" name="Content Placeholder 2">
            <a:extLst>
              <a:ext uri="{FF2B5EF4-FFF2-40B4-BE49-F238E27FC236}">
                <a16:creationId xmlns:a16="http://schemas.microsoft.com/office/drawing/2014/main" id="{3DB337DA-D7A5-465A-AEAF-EE048CCE9483}"/>
              </a:ext>
            </a:extLst>
          </p:cNvPr>
          <p:cNvSpPr>
            <a:spLocks noGrp="1"/>
          </p:cNvSpPr>
          <p:nvPr>
            <p:ph idx="1"/>
          </p:nvPr>
        </p:nvSpPr>
        <p:spPr>
          <a:xfrm>
            <a:off x="845032" y="2043210"/>
            <a:ext cx="10141967" cy="4174709"/>
          </a:xfrm>
        </p:spPr>
        <p:txBody>
          <a:bodyPr>
            <a:normAutofit fontScale="92500" lnSpcReduction="10000"/>
          </a:bodyPr>
          <a:lstStyle/>
          <a:p>
            <a:pPr marL="0" indent="0">
              <a:buNone/>
            </a:pPr>
            <a:r>
              <a:rPr lang="en-GB" dirty="0"/>
              <a:t>Of course, the arguments about why a business would use the TBL are much easier than the arguments why you might not want to.  Again you are in the position where you have to use theory from other parts of the syllabus to generate arguments against using the TBL.</a:t>
            </a:r>
          </a:p>
          <a:p>
            <a:pPr marL="0" indent="0">
              <a:buNone/>
            </a:pPr>
            <a:r>
              <a:rPr lang="en-GB" dirty="0"/>
              <a:t>Arguments on the other side could include: </a:t>
            </a:r>
          </a:p>
          <a:p>
            <a:pPr marL="514350" indent="-514350">
              <a:buFont typeface="+mj-lt"/>
              <a:buAutoNum type="romanLcPeriod"/>
            </a:pPr>
            <a:r>
              <a:rPr lang="en-GB" dirty="0"/>
              <a:t>Cost implications – availability of finance – financial objectives, profit budgets (3.5)</a:t>
            </a:r>
          </a:p>
          <a:p>
            <a:pPr marL="514350" indent="-514350">
              <a:buFont typeface="+mj-lt"/>
              <a:buAutoNum type="romanLcPeriod"/>
            </a:pPr>
            <a:r>
              <a:rPr lang="en-GB" dirty="0"/>
              <a:t>Stakeholder implications, conflict between stakeholders – maybe due to cost, dividend and profit implications but also training and planning implications (3.2)</a:t>
            </a:r>
          </a:p>
          <a:p>
            <a:pPr marL="514350" indent="-514350">
              <a:buFont typeface="+mj-lt"/>
              <a:buAutoNum type="romanLcPeriod"/>
            </a:pPr>
            <a:r>
              <a:rPr lang="en-GB" dirty="0"/>
              <a:t>Target market – maybe their customers are just not interested in sustainability – what does the firm do? Segmentation, targeting and positioning (3.3.2)</a:t>
            </a:r>
          </a:p>
          <a:p>
            <a:pPr marL="514350" indent="-514350">
              <a:buFont typeface="+mj-lt"/>
              <a:buAutoNum type="romanLcPeriod"/>
            </a:pPr>
            <a:r>
              <a:rPr lang="en-GB" dirty="0"/>
              <a:t>How competitive is the market – do they need to minimise costs to stay competitive?  Is their demand price elastic? (marketing mix 3.3.3)</a:t>
            </a:r>
          </a:p>
          <a:p>
            <a:pPr marL="514350" indent="-514350">
              <a:buFont typeface="+mj-lt"/>
              <a:buAutoNum type="romanLcPeriod"/>
            </a:pPr>
            <a:r>
              <a:rPr lang="en-GB" dirty="0"/>
              <a:t>What are the firm’s values, mission and objectives?  3.7.1</a:t>
            </a:r>
          </a:p>
          <a:p>
            <a:endParaRPr lang="en-GB" dirty="0"/>
          </a:p>
          <a:p>
            <a:endParaRPr lang="en-GB" dirty="0"/>
          </a:p>
        </p:txBody>
      </p:sp>
    </p:spTree>
    <p:extLst>
      <p:ext uri="{BB962C8B-B14F-4D97-AF65-F5344CB8AC3E}">
        <p14:creationId xmlns:p14="http://schemas.microsoft.com/office/powerpoint/2010/main" val="21184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F7D3-6D0C-434C-822A-AEBF5FE853D9}"/>
              </a:ext>
            </a:extLst>
          </p:cNvPr>
          <p:cNvSpPr>
            <a:spLocks noGrp="1"/>
          </p:cNvSpPr>
          <p:nvPr>
            <p:ph type="title"/>
          </p:nvPr>
        </p:nvSpPr>
        <p:spPr/>
        <p:txBody>
          <a:bodyPr/>
          <a:lstStyle/>
          <a:p>
            <a:r>
              <a:rPr lang="en-GB" dirty="0"/>
              <a:t>Do you think all businesses can use the triple bottom line?</a:t>
            </a:r>
          </a:p>
        </p:txBody>
      </p:sp>
      <p:graphicFrame>
        <p:nvGraphicFramePr>
          <p:cNvPr id="6" name="Table 6">
            <a:extLst>
              <a:ext uri="{FF2B5EF4-FFF2-40B4-BE49-F238E27FC236}">
                <a16:creationId xmlns:a16="http://schemas.microsoft.com/office/drawing/2014/main" id="{64EEF95F-CA32-459D-AE7B-F37F3147BD80}"/>
              </a:ext>
            </a:extLst>
          </p:cNvPr>
          <p:cNvGraphicFramePr>
            <a:graphicFrameLocks noGrp="1"/>
          </p:cNvGraphicFramePr>
          <p:nvPr>
            <p:ph idx="1"/>
            <p:extLst>
              <p:ext uri="{D42A27DB-BD31-4B8C-83A1-F6EECF244321}">
                <p14:modId xmlns:p14="http://schemas.microsoft.com/office/powerpoint/2010/main" val="1009834547"/>
              </p:ext>
            </p:extLst>
          </p:nvPr>
        </p:nvGraphicFramePr>
        <p:xfrm>
          <a:off x="573865" y="2871420"/>
          <a:ext cx="11180906" cy="3221805"/>
        </p:xfrm>
        <a:graphic>
          <a:graphicData uri="http://schemas.openxmlformats.org/drawingml/2006/table">
            <a:tbl>
              <a:tblPr firstRow="1" bandRow="1">
                <a:tableStyleId>{5C22544A-7EE6-4342-B048-85BDC9FD1C3A}</a:tableStyleId>
              </a:tblPr>
              <a:tblGrid>
                <a:gridCol w="5590453">
                  <a:extLst>
                    <a:ext uri="{9D8B030D-6E8A-4147-A177-3AD203B41FA5}">
                      <a16:colId xmlns:a16="http://schemas.microsoft.com/office/drawing/2014/main" val="3994055674"/>
                    </a:ext>
                  </a:extLst>
                </a:gridCol>
                <a:gridCol w="5590453">
                  <a:extLst>
                    <a:ext uri="{9D8B030D-6E8A-4147-A177-3AD203B41FA5}">
                      <a16:colId xmlns:a16="http://schemas.microsoft.com/office/drawing/2014/main" val="1524655851"/>
                    </a:ext>
                  </a:extLst>
                </a:gridCol>
              </a:tblGrid>
              <a:tr h="672669">
                <a:tc>
                  <a:txBody>
                    <a:bodyPr/>
                    <a:lstStyle/>
                    <a:p>
                      <a:r>
                        <a:rPr lang="en-GB" sz="1600" dirty="0"/>
                        <a:t>Reasons why all firms could use the Triple Bottom Line</a:t>
                      </a:r>
                    </a:p>
                  </a:txBody>
                  <a:tcPr/>
                </a:tc>
                <a:tc>
                  <a:txBody>
                    <a:bodyPr/>
                    <a:lstStyle/>
                    <a:p>
                      <a:r>
                        <a:rPr lang="en-GB" sz="1600" dirty="0"/>
                        <a:t>Reasons why some firms may choose not to use the Triple Bottom Line</a:t>
                      </a:r>
                    </a:p>
                  </a:txBody>
                  <a:tcPr/>
                </a:tc>
                <a:extLst>
                  <a:ext uri="{0D108BD9-81ED-4DB2-BD59-A6C34878D82A}">
                    <a16:rowId xmlns:a16="http://schemas.microsoft.com/office/drawing/2014/main" val="991171349"/>
                  </a:ext>
                </a:extLst>
              </a:tr>
              <a:tr h="849712">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835232037"/>
                  </a:ext>
                </a:extLst>
              </a:tr>
              <a:tr h="849712">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718739962"/>
                  </a:ext>
                </a:extLst>
              </a:tr>
              <a:tr h="849712">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815046393"/>
                  </a:ext>
                </a:extLst>
              </a:tr>
            </a:tbl>
          </a:graphicData>
        </a:graphic>
      </p:graphicFrame>
      <p:sp>
        <p:nvSpPr>
          <p:cNvPr id="8" name="TextBox 7">
            <a:extLst>
              <a:ext uri="{FF2B5EF4-FFF2-40B4-BE49-F238E27FC236}">
                <a16:creationId xmlns:a16="http://schemas.microsoft.com/office/drawing/2014/main" id="{C913BBE5-BDA2-4B80-8B7C-BBE5405D1F92}"/>
              </a:ext>
            </a:extLst>
          </p:cNvPr>
          <p:cNvSpPr txBox="1"/>
          <p:nvPr/>
        </p:nvSpPr>
        <p:spPr>
          <a:xfrm>
            <a:off x="422516" y="1842669"/>
            <a:ext cx="11281678" cy="923330"/>
          </a:xfrm>
          <a:prstGeom prst="rect">
            <a:avLst/>
          </a:prstGeom>
          <a:noFill/>
        </p:spPr>
        <p:txBody>
          <a:bodyPr wrap="square" rtlCol="0">
            <a:spAutoFit/>
          </a:bodyPr>
          <a:lstStyle/>
          <a:p>
            <a:pPr algn="ctr"/>
            <a:r>
              <a:rPr lang="en-GB" dirty="0"/>
              <a:t>Complete the table below with ideas </a:t>
            </a:r>
            <a:r>
              <a:rPr lang="en-GB" b="1" u="sng" dirty="0"/>
              <a:t>(with business examples)</a:t>
            </a:r>
            <a:r>
              <a:rPr lang="en-GB" b="1" dirty="0"/>
              <a:t> </a:t>
            </a:r>
            <a:r>
              <a:rPr lang="en-GB" dirty="0"/>
              <a:t>you could use to answer this question:</a:t>
            </a:r>
          </a:p>
          <a:p>
            <a:pPr algn="ctr"/>
            <a:endParaRPr lang="en-GB" dirty="0"/>
          </a:p>
          <a:p>
            <a:pPr algn="ctr"/>
            <a:r>
              <a:rPr lang="en-GB" dirty="0"/>
              <a:t>To what extent is it essential that all successful firms now use the Triple Bottom Line to measure their success?</a:t>
            </a:r>
          </a:p>
        </p:txBody>
      </p:sp>
    </p:spTree>
    <p:extLst>
      <p:ext uri="{BB962C8B-B14F-4D97-AF65-F5344CB8AC3E}">
        <p14:creationId xmlns:p14="http://schemas.microsoft.com/office/powerpoint/2010/main" val="42444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96D0-4A82-4C02-861A-BA627E4B2E8D}"/>
              </a:ext>
            </a:extLst>
          </p:cNvPr>
          <p:cNvSpPr>
            <a:spLocks noGrp="1"/>
          </p:cNvSpPr>
          <p:nvPr>
            <p:ph type="title"/>
          </p:nvPr>
        </p:nvSpPr>
        <p:spPr>
          <a:xfrm>
            <a:off x="1202919" y="284176"/>
            <a:ext cx="6286146" cy="1428714"/>
          </a:xfrm>
        </p:spPr>
        <p:txBody>
          <a:bodyPr/>
          <a:lstStyle/>
          <a:p>
            <a:r>
              <a:rPr lang="en-GB" dirty="0"/>
              <a:t>Finally… a bit more information</a:t>
            </a:r>
          </a:p>
        </p:txBody>
      </p:sp>
      <p:sp>
        <p:nvSpPr>
          <p:cNvPr id="3" name="Content Placeholder 2">
            <a:extLst>
              <a:ext uri="{FF2B5EF4-FFF2-40B4-BE49-F238E27FC236}">
                <a16:creationId xmlns:a16="http://schemas.microsoft.com/office/drawing/2014/main" id="{40DF9416-C69F-42D7-8081-D63BD66644B4}"/>
              </a:ext>
            </a:extLst>
          </p:cNvPr>
          <p:cNvSpPr>
            <a:spLocks noGrp="1"/>
          </p:cNvSpPr>
          <p:nvPr>
            <p:ph idx="1"/>
          </p:nvPr>
        </p:nvSpPr>
        <p:spPr/>
        <p:txBody>
          <a:bodyPr/>
          <a:lstStyle/>
          <a:p>
            <a:r>
              <a:rPr lang="en-GB" dirty="0"/>
              <a:t>Here is a link to a business called Conscious Creatives, it focusses on helping firms to become more conscious about how they do business, it’s only a tiny organisation but has big ambitions. </a:t>
            </a:r>
          </a:p>
          <a:p>
            <a:endParaRPr lang="en-GB" dirty="0"/>
          </a:p>
        </p:txBody>
      </p:sp>
      <p:sp>
        <p:nvSpPr>
          <p:cNvPr id="4" name="Rectangle 3">
            <a:extLst>
              <a:ext uri="{FF2B5EF4-FFF2-40B4-BE49-F238E27FC236}">
                <a16:creationId xmlns:a16="http://schemas.microsoft.com/office/drawing/2014/main" id="{02C1C009-1F4D-4942-A9B7-3B29C5AFE4F5}"/>
              </a:ext>
            </a:extLst>
          </p:cNvPr>
          <p:cNvSpPr/>
          <p:nvPr/>
        </p:nvSpPr>
        <p:spPr>
          <a:xfrm>
            <a:off x="1352281" y="3192819"/>
            <a:ext cx="10679303" cy="369332"/>
          </a:xfrm>
          <a:prstGeom prst="rect">
            <a:avLst/>
          </a:prstGeom>
        </p:spPr>
        <p:txBody>
          <a:bodyPr wrap="square">
            <a:spAutoFit/>
          </a:bodyPr>
          <a:lstStyle/>
          <a:p>
            <a:r>
              <a:rPr lang="en-GB" dirty="0">
                <a:hlinkClick r:id="rId2"/>
              </a:rPr>
              <a:t>https://www.consciouscreatives.co.uk/business/5-steps-to-creating-a-conscious-organisation/</a:t>
            </a:r>
            <a:endParaRPr lang="en-GB" dirty="0"/>
          </a:p>
        </p:txBody>
      </p:sp>
      <p:sp>
        <p:nvSpPr>
          <p:cNvPr id="5" name="Rectangle 4">
            <a:extLst>
              <a:ext uri="{FF2B5EF4-FFF2-40B4-BE49-F238E27FC236}">
                <a16:creationId xmlns:a16="http://schemas.microsoft.com/office/drawing/2014/main" id="{A669D333-AF7B-4AB2-8B40-10F84FBA94F9}"/>
              </a:ext>
            </a:extLst>
          </p:cNvPr>
          <p:cNvSpPr/>
          <p:nvPr/>
        </p:nvSpPr>
        <p:spPr>
          <a:xfrm>
            <a:off x="1352281" y="4043966"/>
            <a:ext cx="9688963" cy="1754326"/>
          </a:xfrm>
          <a:prstGeom prst="rect">
            <a:avLst/>
          </a:prstGeom>
        </p:spPr>
        <p:txBody>
          <a:bodyPr wrap="square">
            <a:spAutoFit/>
          </a:bodyPr>
          <a:lstStyle/>
          <a:p>
            <a:r>
              <a:rPr lang="en-GB" dirty="0"/>
              <a:t>The work of Conscious creatives is based on the ideas of Economist Kate </a:t>
            </a:r>
            <a:r>
              <a:rPr lang="en-GB" dirty="0" err="1"/>
              <a:t>Raworth</a:t>
            </a:r>
            <a:r>
              <a:rPr lang="en-GB" dirty="0"/>
              <a:t> (sister of BBC newsreader Sophie </a:t>
            </a:r>
            <a:r>
              <a:rPr lang="en-GB" dirty="0" err="1"/>
              <a:t>Raworth</a:t>
            </a:r>
            <a:r>
              <a:rPr lang="en-GB" dirty="0"/>
              <a:t>), who has developed the idea of Doughnut economics.</a:t>
            </a:r>
          </a:p>
          <a:p>
            <a:endParaRPr lang="en-GB" dirty="0"/>
          </a:p>
          <a:p>
            <a:r>
              <a:rPr lang="en-GB" dirty="0"/>
              <a:t>Doughnut economics is not on the A level Business syllabus but it is interesting and good additional background.  Kate’s an engaging speaker so if you’re interested in hearing about her theory she explains it really well here: </a:t>
            </a:r>
            <a:r>
              <a:rPr lang="en-GB" dirty="0">
                <a:hlinkClick r:id="rId3"/>
              </a:rPr>
              <a:t>https://youtu.be/1BHOflzxPjI</a:t>
            </a:r>
            <a:r>
              <a:rPr lang="en-GB" dirty="0"/>
              <a:t> </a:t>
            </a:r>
          </a:p>
        </p:txBody>
      </p:sp>
      <p:pic>
        <p:nvPicPr>
          <p:cNvPr id="1028" name="Picture 4" descr="Conscious Creatives">
            <a:extLst>
              <a:ext uri="{FF2B5EF4-FFF2-40B4-BE49-F238E27FC236}">
                <a16:creationId xmlns:a16="http://schemas.microsoft.com/office/drawing/2014/main" id="{317E8F8E-C2AE-4AC5-AA19-1B57D8FC9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606" y="147985"/>
            <a:ext cx="4429059" cy="175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89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35</TotalTime>
  <Words>839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Corbel</vt:lpstr>
      <vt:lpstr>Wingdings</vt:lpstr>
      <vt:lpstr>Banded</vt:lpstr>
      <vt:lpstr>Assessing non-financial performance (3)</vt:lpstr>
      <vt:lpstr>Elkington’s triple bottom line</vt:lpstr>
      <vt:lpstr>How is Elkington different to Kaplan and Norton?</vt:lpstr>
      <vt:lpstr>Which businesses use Elkington’s triple bottom line?</vt:lpstr>
      <vt:lpstr>Unilever have embedded sustainability into their business and have developed their own sustainable living plan:    have a look at what they do:  https://www.Unilever.Co.Uk/sustainable-living/our-strategy/ </vt:lpstr>
      <vt:lpstr>Another business which uses this model is Ikea</vt:lpstr>
      <vt:lpstr>What are the counter arguments – arguments against the TBL to measure performance? </vt:lpstr>
      <vt:lpstr>Do you think all businesses can use the triple bottom line?</vt:lpstr>
      <vt:lpstr>Finally… a bit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non-financial performance (3)</dc:title>
  <dc:creator>Rosemary Haynes</dc:creator>
  <cp:lastModifiedBy>Rosemary Haynes</cp:lastModifiedBy>
  <cp:revision>5</cp:revision>
  <dcterms:created xsi:type="dcterms:W3CDTF">2020-06-08T09:09:49Z</dcterms:created>
  <dcterms:modified xsi:type="dcterms:W3CDTF">2021-10-04T08:13:00Z</dcterms:modified>
</cp:coreProperties>
</file>