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9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3" r:id="rId13"/>
    <p:sldId id="275" r:id="rId14"/>
    <p:sldId id="276" r:id="rId15"/>
    <p:sldId id="277" r:id="rId16"/>
    <p:sldId id="278" r:id="rId17"/>
    <p:sldId id="279" r:id="rId18"/>
    <p:sldId id="280" r:id="rId19"/>
    <p:sldId id="265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305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1AEB3-DDD5-4558-B57B-8DB1E450333B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C01F-2950-4CDA-973D-5F46D8101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5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11" Type="http://schemas.openxmlformats.org/officeDocument/2006/relationships/image" Target="../media/image34.png"/><Relationship Id="rId5" Type="http://schemas.openxmlformats.org/officeDocument/2006/relationships/image" Target="../media/image11.png"/><Relationship Id="rId15" Type="http://schemas.openxmlformats.org/officeDocument/2006/relationships/image" Target="../media/image36.png"/><Relationship Id="rId10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32.png"/><Relationship Id="rId1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png"/><Relationship Id="rId1" Type="http://schemas.openxmlformats.org/officeDocument/2006/relationships/tags" Target="../tags/tag10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2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1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45.png"/><Relationship Id="rId11" Type="http://schemas.openxmlformats.org/officeDocument/2006/relationships/image" Target="../media/image59.png"/><Relationship Id="rId5" Type="http://schemas.openxmlformats.org/officeDocument/2006/relationships/image" Target="../media/image42.png"/><Relationship Id="rId10" Type="http://schemas.openxmlformats.org/officeDocument/2006/relationships/image" Target="../media/image58.png"/><Relationship Id="rId4" Type="http://schemas.openxmlformats.org/officeDocument/2006/relationships/image" Target="../media/image41.png"/><Relationship Id="rId9" Type="http://schemas.openxmlformats.org/officeDocument/2006/relationships/image" Target="../media/image5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4.png"/><Relationship Id="rId7" Type="http://schemas.openxmlformats.org/officeDocument/2006/relationships/image" Target="../media/image46.png"/><Relationship Id="rId12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45.png"/><Relationship Id="rId11" Type="http://schemas.openxmlformats.org/officeDocument/2006/relationships/image" Target="../media/image62.png"/><Relationship Id="rId5" Type="http://schemas.openxmlformats.org/officeDocument/2006/relationships/image" Target="../media/image42.png"/><Relationship Id="rId10" Type="http://schemas.openxmlformats.org/officeDocument/2006/relationships/image" Target="../media/image61.png"/><Relationship Id="rId4" Type="http://schemas.openxmlformats.org/officeDocument/2006/relationships/image" Target="../media/image41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70.png"/><Relationship Id="rId7" Type="http://schemas.openxmlformats.org/officeDocument/2006/relationships/image" Target="../media/image46.png"/><Relationship Id="rId12" Type="http://schemas.openxmlformats.org/officeDocument/2006/relationships/image" Target="../media/image6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45.png"/><Relationship Id="rId11" Type="http://schemas.openxmlformats.org/officeDocument/2006/relationships/image" Target="../media/image68.png"/><Relationship Id="rId5" Type="http://schemas.openxmlformats.org/officeDocument/2006/relationships/image" Target="../media/image42.png"/><Relationship Id="rId15" Type="http://schemas.openxmlformats.org/officeDocument/2006/relationships/image" Target="../media/image72.png"/><Relationship Id="rId10" Type="http://schemas.openxmlformats.org/officeDocument/2006/relationships/image" Target="../media/image1.wmf"/><Relationship Id="rId4" Type="http://schemas.openxmlformats.org/officeDocument/2006/relationships/image" Target="../media/image4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45.png"/><Relationship Id="rId11" Type="http://schemas.openxmlformats.org/officeDocument/2006/relationships/image" Target="../media/image75.png"/><Relationship Id="rId5" Type="http://schemas.openxmlformats.org/officeDocument/2006/relationships/image" Target="../media/image42.png"/><Relationship Id="rId10" Type="http://schemas.openxmlformats.org/officeDocument/2006/relationships/image" Target="../media/image74.png"/><Relationship Id="rId4" Type="http://schemas.openxmlformats.org/officeDocument/2006/relationships/image" Target="../media/image41.png"/><Relationship Id="rId9" Type="http://schemas.openxmlformats.org/officeDocument/2006/relationships/image" Target="../media/image7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95.png"/><Relationship Id="rId7" Type="http://schemas.openxmlformats.org/officeDocument/2006/relationships/image" Target="../media/image82.png"/><Relationship Id="rId12" Type="http://schemas.openxmlformats.org/officeDocument/2006/relationships/image" Target="../media/image9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310.png"/><Relationship Id="rId11" Type="http://schemas.openxmlformats.org/officeDocument/2006/relationships/image" Target="../media/image93.png"/><Relationship Id="rId5" Type="http://schemas.openxmlformats.org/officeDocument/2006/relationships/image" Target="../media/image260.png"/><Relationship Id="rId15" Type="http://schemas.openxmlformats.org/officeDocument/2006/relationships/image" Target="../media/image410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98.png"/><Relationship Id="rId18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26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1" Type="http://schemas.openxmlformats.org/officeDocument/2006/relationships/tags" Target="../tags/tag18.xml"/><Relationship Id="rId11" Type="http://schemas.openxmlformats.org/officeDocument/2006/relationships/image" Target="../media/image93.png"/><Relationship Id="rId15" Type="http://schemas.openxmlformats.org/officeDocument/2006/relationships/image" Target="../media/image100.png"/><Relationship Id="rId10" Type="http://schemas.openxmlformats.org/officeDocument/2006/relationships/image" Target="../media/image85.png"/><Relationship Id="rId19" Type="http://schemas.openxmlformats.org/officeDocument/2006/relationships/image" Target="../media/image4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9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260.png"/><Relationship Id="rId7" Type="http://schemas.openxmlformats.org/officeDocument/2006/relationships/image" Target="../media/image82.png"/><Relationship Id="rId17" Type="http://schemas.openxmlformats.org/officeDocument/2006/relationships/image" Target="../media/image51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png"/><Relationship Id="rId20" Type="http://schemas.openxmlformats.org/officeDocument/2006/relationships/image" Target="../media/image410.png"/><Relationship Id="rId1" Type="http://schemas.openxmlformats.org/officeDocument/2006/relationships/tags" Target="../tags/tag19.xml"/><Relationship Id="rId11" Type="http://schemas.openxmlformats.org/officeDocument/2006/relationships/image" Target="../media/image93.png"/><Relationship Id="rId15" Type="http://schemas.openxmlformats.org/officeDocument/2006/relationships/image" Target="../media/image103.png"/><Relationship Id="rId10" Type="http://schemas.openxmlformats.org/officeDocument/2006/relationships/image" Target="../media/image85.png"/><Relationship Id="rId19" Type="http://schemas.openxmlformats.org/officeDocument/2006/relationships/image" Target="../media/image3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0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06.png"/><Relationship Id="rId7" Type="http://schemas.openxmlformats.org/officeDocument/2006/relationships/image" Target="../media/image82.png"/><Relationship Id="rId12" Type="http://schemas.openxmlformats.org/officeDocument/2006/relationships/image" Target="../media/image10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image" Target="../media/image310.png"/><Relationship Id="rId11" Type="http://schemas.openxmlformats.org/officeDocument/2006/relationships/image" Target="../media/image93.png"/><Relationship Id="rId5" Type="http://schemas.openxmlformats.org/officeDocument/2006/relationships/image" Target="../media/image91.png"/><Relationship Id="rId15" Type="http://schemas.openxmlformats.org/officeDocument/2006/relationships/image" Target="../media/image92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0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09.png"/><Relationship Id="rId18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9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7.png"/><Relationship Id="rId1" Type="http://schemas.openxmlformats.org/officeDocument/2006/relationships/tags" Target="../tags/tag21.xml"/><Relationship Id="rId11" Type="http://schemas.openxmlformats.org/officeDocument/2006/relationships/image" Target="../media/image93.png"/><Relationship Id="rId15" Type="http://schemas.openxmlformats.org/officeDocument/2006/relationships/image" Target="../media/image111.png"/><Relationship Id="rId10" Type="http://schemas.openxmlformats.org/officeDocument/2006/relationships/image" Target="../media/image85.png"/><Relationship Id="rId19" Type="http://schemas.openxmlformats.org/officeDocument/2006/relationships/image" Target="../media/image9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91.png"/><Relationship Id="rId7" Type="http://schemas.openxmlformats.org/officeDocument/2006/relationships/image" Target="../media/image82.png"/><Relationship Id="rId17" Type="http://schemas.openxmlformats.org/officeDocument/2006/relationships/image" Target="../media/image9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1.png"/><Relationship Id="rId20" Type="http://schemas.openxmlformats.org/officeDocument/2006/relationships/image" Target="../media/image92.png"/><Relationship Id="rId1" Type="http://schemas.openxmlformats.org/officeDocument/2006/relationships/tags" Target="../tags/tag22.xml"/><Relationship Id="rId11" Type="http://schemas.openxmlformats.org/officeDocument/2006/relationships/image" Target="../media/image93.png"/><Relationship Id="rId15" Type="http://schemas.openxmlformats.org/officeDocument/2006/relationships/image" Target="../media/image114.png"/><Relationship Id="rId10" Type="http://schemas.openxmlformats.org/officeDocument/2006/relationships/image" Target="../media/image85.png"/><Relationship Id="rId19" Type="http://schemas.openxmlformats.org/officeDocument/2006/relationships/image" Target="../media/image3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1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01.png"/><Relationship Id="rId21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7.png"/><Relationship Id="rId20" Type="http://schemas.openxmlformats.org/officeDocument/2006/relationships/image" Target="../media/image91.png"/><Relationship Id="rId1" Type="http://schemas.openxmlformats.org/officeDocument/2006/relationships/tags" Target="../tags/tag23.xml"/><Relationship Id="rId11" Type="http://schemas.openxmlformats.org/officeDocument/2006/relationships/image" Target="../media/image93.png"/><Relationship Id="rId15" Type="http://schemas.openxmlformats.org/officeDocument/2006/relationships/image" Target="../media/image116.png"/><Relationship Id="rId10" Type="http://schemas.openxmlformats.org/officeDocument/2006/relationships/image" Target="../media/image85.png"/><Relationship Id="rId19" Type="http://schemas.openxmlformats.org/officeDocument/2006/relationships/image" Target="../media/image97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01.png"/><Relationship Id="rId21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1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0.png"/><Relationship Id="rId20" Type="http://schemas.openxmlformats.org/officeDocument/2006/relationships/image" Target="../media/image91.png"/><Relationship Id="rId1" Type="http://schemas.openxmlformats.org/officeDocument/2006/relationships/tags" Target="../tags/tag24.xml"/><Relationship Id="rId11" Type="http://schemas.openxmlformats.org/officeDocument/2006/relationships/image" Target="../media/image93.png"/><Relationship Id="rId15" Type="http://schemas.openxmlformats.org/officeDocument/2006/relationships/image" Target="../media/image119.png"/><Relationship Id="rId10" Type="http://schemas.openxmlformats.org/officeDocument/2006/relationships/image" Target="../media/image85.png"/><Relationship Id="rId19" Type="http://schemas.openxmlformats.org/officeDocument/2006/relationships/image" Target="../media/image97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25.png"/><Relationship Id="rId26" Type="http://schemas.openxmlformats.org/officeDocument/2006/relationships/image" Target="../media/image108.png"/><Relationship Id="rId21" Type="http://schemas.openxmlformats.org/officeDocument/2006/relationships/image" Target="../media/image101.png"/><Relationship Id="rId7" Type="http://schemas.openxmlformats.org/officeDocument/2006/relationships/image" Target="../media/image82.png"/><Relationship Id="rId17" Type="http://schemas.openxmlformats.org/officeDocument/2006/relationships/image" Target="../media/image124.png"/><Relationship Id="rId25" Type="http://schemas.openxmlformats.org/officeDocument/2006/relationships/image" Target="../media/image9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3.png"/><Relationship Id="rId20" Type="http://schemas.openxmlformats.org/officeDocument/2006/relationships/image" Target="../media/image127.png"/><Relationship Id="rId1" Type="http://schemas.openxmlformats.org/officeDocument/2006/relationships/tags" Target="../tags/tag25.xml"/><Relationship Id="rId11" Type="http://schemas.openxmlformats.org/officeDocument/2006/relationships/image" Target="../media/image93.png"/><Relationship Id="rId24" Type="http://schemas.openxmlformats.org/officeDocument/2006/relationships/image" Target="../media/image310.png"/><Relationship Id="rId23" Type="http://schemas.openxmlformats.org/officeDocument/2006/relationships/image" Target="../media/image91.png"/><Relationship Id="rId10" Type="http://schemas.openxmlformats.org/officeDocument/2006/relationships/image" Target="../media/image85.png"/><Relationship Id="rId19" Type="http://schemas.openxmlformats.org/officeDocument/2006/relationships/image" Target="../media/image126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29.png"/><Relationship Id="rId7" Type="http://schemas.openxmlformats.org/officeDocument/2006/relationships/image" Target="../media/image82.png"/><Relationship Id="rId12" Type="http://schemas.openxmlformats.org/officeDocument/2006/relationships/image" Target="../media/image1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image" Target="../media/image115.png"/><Relationship Id="rId11" Type="http://schemas.openxmlformats.org/officeDocument/2006/relationships/image" Target="../media/image93.png"/><Relationship Id="rId5" Type="http://schemas.openxmlformats.org/officeDocument/2006/relationships/image" Target="../media/image112.png"/><Relationship Id="rId15" Type="http://schemas.openxmlformats.org/officeDocument/2006/relationships/image" Target="../media/image122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32.png"/><Relationship Id="rId18" Type="http://schemas.openxmlformats.org/officeDocument/2006/relationships/image" Target="../media/image115.png"/><Relationship Id="rId7" Type="http://schemas.openxmlformats.org/officeDocument/2006/relationships/image" Target="../media/image82.png"/><Relationship Id="rId17" Type="http://schemas.openxmlformats.org/officeDocument/2006/relationships/image" Target="../media/image1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1.png"/><Relationship Id="rId1" Type="http://schemas.openxmlformats.org/officeDocument/2006/relationships/tags" Target="../tags/tag27.xml"/><Relationship Id="rId11" Type="http://schemas.openxmlformats.org/officeDocument/2006/relationships/image" Target="../media/image93.png"/><Relationship Id="rId15" Type="http://schemas.openxmlformats.org/officeDocument/2006/relationships/image" Target="../media/image134.png"/><Relationship Id="rId10" Type="http://schemas.openxmlformats.org/officeDocument/2006/relationships/image" Target="../media/image85.png"/><Relationship Id="rId19" Type="http://schemas.openxmlformats.org/officeDocument/2006/relationships/image" Target="../media/image12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31.png"/><Relationship Id="rId21" Type="http://schemas.openxmlformats.org/officeDocument/2006/relationships/image" Target="../media/image122.png"/><Relationship Id="rId7" Type="http://schemas.openxmlformats.org/officeDocument/2006/relationships/image" Target="../media/image82.png"/><Relationship Id="rId17" Type="http://schemas.openxmlformats.org/officeDocument/2006/relationships/image" Target="../media/image13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8.png"/><Relationship Id="rId20" Type="http://schemas.openxmlformats.org/officeDocument/2006/relationships/image" Target="../media/image115.png"/><Relationship Id="rId1" Type="http://schemas.openxmlformats.org/officeDocument/2006/relationships/tags" Target="../tags/tag28.xml"/><Relationship Id="rId11" Type="http://schemas.openxmlformats.org/officeDocument/2006/relationships/image" Target="../media/image93.png"/><Relationship Id="rId15" Type="http://schemas.openxmlformats.org/officeDocument/2006/relationships/image" Target="../media/image137.png"/><Relationship Id="rId10" Type="http://schemas.openxmlformats.org/officeDocument/2006/relationships/image" Target="../media/image85.png"/><Relationship Id="rId19" Type="http://schemas.openxmlformats.org/officeDocument/2006/relationships/image" Target="../media/image11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6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43.png"/><Relationship Id="rId21" Type="http://schemas.openxmlformats.org/officeDocument/2006/relationships/image" Target="../media/image131.png"/><Relationship Id="rId7" Type="http://schemas.openxmlformats.org/officeDocument/2006/relationships/image" Target="../media/image82.png"/><Relationship Id="rId17" Type="http://schemas.openxmlformats.org/officeDocument/2006/relationships/image" Target="../media/image14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1.png"/><Relationship Id="rId20" Type="http://schemas.openxmlformats.org/officeDocument/2006/relationships/image" Target="../media/image135.png"/><Relationship Id="rId1" Type="http://schemas.openxmlformats.org/officeDocument/2006/relationships/tags" Target="../tags/tag29.xml"/><Relationship Id="rId11" Type="http://schemas.openxmlformats.org/officeDocument/2006/relationships/image" Target="../media/image93.png"/><Relationship Id="rId24" Type="http://schemas.openxmlformats.org/officeDocument/2006/relationships/image" Target="../media/image122.png"/><Relationship Id="rId15" Type="http://schemas.openxmlformats.org/officeDocument/2006/relationships/image" Target="../media/image140.png"/><Relationship Id="rId23" Type="http://schemas.openxmlformats.org/officeDocument/2006/relationships/image" Target="../media/image115.png"/><Relationship Id="rId10" Type="http://schemas.openxmlformats.org/officeDocument/2006/relationships/image" Target="../media/image85.png"/><Relationship Id="rId19" Type="http://schemas.openxmlformats.org/officeDocument/2006/relationships/image" Target="../media/image144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1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2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11" Type="http://schemas.openxmlformats.org/officeDocument/2006/relationships/image" Target="../media/image44.png"/><Relationship Id="rId15" Type="http://schemas.openxmlformats.org/officeDocument/2006/relationships/image" Target="../media/image78.png"/><Relationship Id="rId10" Type="http://schemas.openxmlformats.org/officeDocument/2006/relationships/image" Target="../media/image43.png"/><Relationship Id="rId9" Type="http://schemas.openxmlformats.org/officeDocument/2006/relationships/image" Target="../media/image145.png"/><Relationship Id="rId14" Type="http://schemas.openxmlformats.org/officeDocument/2006/relationships/image" Target="../media/image77.png"/></Relationships>
</file>

<file path=ppt/slides/_rels/slide3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5.png"/><Relationship Id="rId18" Type="http://schemas.openxmlformats.org/officeDocument/2006/relationships/image" Target="../media/image77.png"/><Relationship Id="rId12" Type="http://schemas.openxmlformats.org/officeDocument/2006/relationships/image" Target="../media/image154.png"/><Relationship Id="rId17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png"/><Relationship Id="rId1" Type="http://schemas.openxmlformats.org/officeDocument/2006/relationships/tags" Target="../tags/tag31.xml"/><Relationship Id="rId11" Type="http://schemas.openxmlformats.org/officeDocument/2006/relationships/image" Target="../media/image153.png"/><Relationship Id="rId15" Type="http://schemas.openxmlformats.org/officeDocument/2006/relationships/image" Target="../media/image44.png"/><Relationship Id="rId10" Type="http://schemas.openxmlformats.org/officeDocument/2006/relationships/image" Target="../media/image152.png"/><Relationship Id="rId19" Type="http://schemas.openxmlformats.org/officeDocument/2006/relationships/image" Target="../media/image78.png"/><Relationship Id="rId14" Type="http://schemas.openxmlformats.org/officeDocument/2006/relationships/image" Target="../media/image43.png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8.png"/><Relationship Id="rId18" Type="http://schemas.openxmlformats.org/officeDocument/2006/relationships/image" Target="../media/image43.png"/><Relationship Id="rId3" Type="http://schemas.openxmlformats.org/officeDocument/2006/relationships/image" Target="../media/image2.wmf"/><Relationship Id="rId21" Type="http://schemas.openxmlformats.org/officeDocument/2006/relationships/image" Target="../media/image76.png"/><Relationship Id="rId12" Type="http://schemas.openxmlformats.org/officeDocument/2006/relationships/image" Target="../media/image157.png"/><Relationship Id="rId17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1.png"/><Relationship Id="rId20" Type="http://schemas.openxmlformats.org/officeDocument/2006/relationships/image" Target="../media/image67.png"/><Relationship Id="rId1" Type="http://schemas.openxmlformats.org/officeDocument/2006/relationships/tags" Target="../tags/tag32.xml"/><Relationship Id="rId11" Type="http://schemas.openxmlformats.org/officeDocument/2006/relationships/image" Target="../media/image156.png"/><Relationship Id="rId15" Type="http://schemas.openxmlformats.org/officeDocument/2006/relationships/image" Target="../media/image160.png"/><Relationship Id="rId23" Type="http://schemas.openxmlformats.org/officeDocument/2006/relationships/image" Target="../media/image78.png"/><Relationship Id="rId19" Type="http://schemas.openxmlformats.org/officeDocument/2006/relationships/image" Target="../media/image44.png"/><Relationship Id="rId14" Type="http://schemas.openxmlformats.org/officeDocument/2006/relationships/image" Target="../media/image159.png"/><Relationship Id="rId22" Type="http://schemas.openxmlformats.org/officeDocument/2006/relationships/image" Target="../media/image77.png"/></Relationships>
</file>

<file path=ppt/slides/_rels/slide3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4.png"/><Relationship Id="rId18" Type="http://schemas.openxmlformats.org/officeDocument/2006/relationships/image" Target="../media/image76.png"/><Relationship Id="rId3" Type="http://schemas.openxmlformats.org/officeDocument/2006/relationships/image" Target="../media/image2.wmf"/><Relationship Id="rId21" Type="http://schemas.openxmlformats.org/officeDocument/2006/relationships/image" Target="../media/image80.png"/><Relationship Id="rId12" Type="http://schemas.openxmlformats.org/officeDocument/2006/relationships/image" Target="../media/image163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33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6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8.png"/><Relationship Id="rId18" Type="http://schemas.openxmlformats.org/officeDocument/2006/relationships/image" Target="../media/image77.png"/><Relationship Id="rId3" Type="http://schemas.openxmlformats.org/officeDocument/2006/relationships/image" Target="../media/image2.wmf"/><Relationship Id="rId12" Type="http://schemas.openxmlformats.org/officeDocument/2006/relationships/image" Target="../media/image167.png"/><Relationship Id="rId17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png"/><Relationship Id="rId1" Type="http://schemas.openxmlformats.org/officeDocument/2006/relationships/tags" Target="../tags/tag34.xml"/><Relationship Id="rId11" Type="http://schemas.openxmlformats.org/officeDocument/2006/relationships/image" Target="../media/image166.png"/><Relationship Id="rId15" Type="http://schemas.openxmlformats.org/officeDocument/2006/relationships/image" Target="../media/image44.png"/><Relationship Id="rId19" Type="http://schemas.openxmlformats.org/officeDocument/2006/relationships/image" Target="../media/image78.png"/><Relationship Id="rId14" Type="http://schemas.openxmlformats.org/officeDocument/2006/relationships/image" Target="../media/image43.png"/></Relationships>
</file>

<file path=ppt/slides/_rels/slide4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1.png"/><Relationship Id="rId18" Type="http://schemas.openxmlformats.org/officeDocument/2006/relationships/image" Target="../media/image67.png"/><Relationship Id="rId3" Type="http://schemas.openxmlformats.org/officeDocument/2006/relationships/image" Target="../media/image2.wmf"/><Relationship Id="rId21" Type="http://schemas.openxmlformats.org/officeDocument/2006/relationships/image" Target="../media/image78.png"/><Relationship Id="rId12" Type="http://schemas.openxmlformats.org/officeDocument/2006/relationships/image" Target="../media/image170.png"/><Relationship Id="rId1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png"/><Relationship Id="rId20" Type="http://schemas.openxmlformats.org/officeDocument/2006/relationships/image" Target="../media/image77.png"/><Relationship Id="rId1" Type="http://schemas.openxmlformats.org/officeDocument/2006/relationships/tags" Target="../tags/tag35.xml"/><Relationship Id="rId11" Type="http://schemas.openxmlformats.org/officeDocument/2006/relationships/image" Target="../media/image169.png"/><Relationship Id="rId15" Type="http://schemas.openxmlformats.org/officeDocument/2006/relationships/image" Target="../media/image81.png"/><Relationship Id="rId19" Type="http://schemas.openxmlformats.org/officeDocument/2006/relationships/image" Target="../media/image76.png"/><Relationship Id="rId14" Type="http://schemas.openxmlformats.org/officeDocument/2006/relationships/image" Target="../media/image172.png"/></Relationships>
</file>

<file path=ppt/slides/_rels/slide4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5.png"/><Relationship Id="rId18" Type="http://schemas.openxmlformats.org/officeDocument/2006/relationships/image" Target="../media/image76.png"/><Relationship Id="rId3" Type="http://schemas.openxmlformats.org/officeDocument/2006/relationships/image" Target="../media/image2.wmf"/><Relationship Id="rId21" Type="http://schemas.openxmlformats.org/officeDocument/2006/relationships/image" Target="../media/image81.png"/><Relationship Id="rId12" Type="http://schemas.openxmlformats.org/officeDocument/2006/relationships/image" Target="../media/image174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36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76.png"/></Relationships>
</file>

<file path=ppt/slides/_rels/slide4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7.png"/><Relationship Id="rId18" Type="http://schemas.openxmlformats.org/officeDocument/2006/relationships/image" Target="../media/image76.png"/><Relationship Id="rId3" Type="http://schemas.openxmlformats.org/officeDocument/2006/relationships/image" Target="../media/image2.wmf"/><Relationship Id="rId21" Type="http://schemas.openxmlformats.org/officeDocument/2006/relationships/image" Target="../media/image81.png"/><Relationship Id="rId12" Type="http://schemas.openxmlformats.org/officeDocument/2006/relationships/image" Target="../media/image169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37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7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3.png"/><Relationship Id="rId5" Type="http://schemas.openxmlformats.org/officeDocument/2006/relationships/image" Target="../media/image11.pn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6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1.png"/><Relationship Id="rId10" Type="http://schemas.openxmlformats.org/officeDocument/2006/relationships/image" Target="../media/image36.png"/><Relationship Id="rId4" Type="http://schemas.openxmlformats.org/officeDocument/2006/relationships/image" Target="../media/image6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026666" y="2035187"/>
            <a:ext cx="7090724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Work, Energy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and Power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9328" y="45919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199"/>
            <a:ext cx="3505200" cy="52578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these types of questions,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friction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gravity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give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total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work done…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1400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886200"/>
                <a:ext cx="10668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3800" y="35814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Now </a:t>
            </a:r>
            <a:r>
              <a:rPr lang="en-GB" sz="1200" u="sng" dirty="0">
                <a:latin typeface="Comic Sans MS" pitchFamily="66" charset="0"/>
              </a:rPr>
              <a:t>resolve parallel</a:t>
            </a:r>
            <a:r>
              <a:rPr lang="en-GB" sz="1200" dirty="0">
                <a:latin typeface="Comic Sans MS" pitchFamily="66" charset="0"/>
              </a:rPr>
              <a:t> to the plane to find force P</a:t>
            </a:r>
          </a:p>
        </p:txBody>
      </p:sp>
      <p:sp>
        <p:nvSpPr>
          <p:cNvPr id="48" name="Arc 47"/>
          <p:cNvSpPr/>
          <p:nvPr/>
        </p:nvSpPr>
        <p:spPr>
          <a:xfrm>
            <a:off x="5943600" y="4038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477000" y="3886200"/>
            <a:ext cx="2514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values, acceleration is 0. remember to include the gravitational part (for now…)</a:t>
            </a:r>
          </a:p>
        </p:txBody>
      </p:sp>
      <p:sp>
        <p:nvSpPr>
          <p:cNvPr id="51" name="Arc 50"/>
          <p:cNvSpPr/>
          <p:nvPr/>
        </p:nvSpPr>
        <p:spPr>
          <a:xfrm>
            <a:off x="5943600" y="4419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477000" y="4419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P and leave as an exact answer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8600" y="28194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05400" y="167640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4267200"/>
                <a:ext cx="2596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−0.7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30−2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267200"/>
                <a:ext cx="259635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648200"/>
                <a:ext cx="2282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30+2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48200"/>
                <a:ext cx="228254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924265" y="1791269"/>
            <a:ext cx="1694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0.7gCos30 + 2gSin30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80346" y="5105400"/>
                <a:ext cx="8406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105400"/>
                <a:ext cx="84067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680346" y="5486400"/>
                <a:ext cx="28987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=(0.7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30+2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30)×12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486400"/>
                <a:ext cx="2898742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680346" y="5921991"/>
                <a:ext cx="11429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=188.9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921991"/>
                <a:ext cx="1142942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657600" y="6379191"/>
                <a:ext cx="25097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𝑎𝑔𝑎𝑖𝑛𝑠𝑡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𝑓𝑟𝑖𝑐𝑡𝑖𝑜𝑛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)=71.3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379191"/>
                <a:ext cx="2509726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810000" y="50292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c 61"/>
          <p:cNvSpPr/>
          <p:nvPr/>
        </p:nvSpPr>
        <p:spPr>
          <a:xfrm>
            <a:off x="6271146" y="5257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652146" y="529305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F(P) and s</a:t>
            </a:r>
          </a:p>
        </p:txBody>
      </p:sp>
      <p:sp>
        <p:nvSpPr>
          <p:cNvPr id="64" name="Arc 63"/>
          <p:cNvSpPr/>
          <p:nvPr/>
        </p:nvSpPr>
        <p:spPr>
          <a:xfrm>
            <a:off x="6271145" y="5638799"/>
            <a:ext cx="539087" cy="448101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781800" y="5597857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– this gives us the TOTAL work done on the particle</a:t>
            </a:r>
          </a:p>
        </p:txBody>
      </p:sp>
      <p:sp>
        <p:nvSpPr>
          <p:cNvPr id="68" name="Arc 67"/>
          <p:cNvSpPr/>
          <p:nvPr/>
        </p:nvSpPr>
        <p:spPr>
          <a:xfrm>
            <a:off x="6271146" y="6088039"/>
            <a:ext cx="510654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770330" y="5999783"/>
            <a:ext cx="24520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Subtract the exact value of the work done (117.6) to find 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694598" y="5589897"/>
                <a:ext cx="8167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598" y="5589897"/>
                <a:ext cx="816762" cy="307777"/>
              </a:xfrm>
              <a:prstGeom prst="rect">
                <a:avLst/>
              </a:prstGeom>
              <a:blipFill>
                <a:blip r:embed="rId1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3157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93" grpId="0"/>
      <p:bldP spid="93" grpId="1"/>
      <p:bldP spid="8" grpId="0"/>
      <p:bldP spid="9" grpId="0"/>
      <p:bldP spid="48" grpId="0" animBg="1"/>
      <p:bldP spid="49" grpId="0"/>
      <p:bldP spid="51" grpId="0" animBg="1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 animBg="1"/>
      <p:bldP spid="67" grpId="0"/>
      <p:bldP spid="68" grpId="0" animBg="1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sledge is pulled 15m across a smooth sheet of ice by a force of magnitude 27N. The force is inclined at 25° to the horizontal. By modelling the sledge as a particle, calculate the work done by the force.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the force is at an angle to the motion, you must split it into its component parts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force will act vertically and horizontally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However, as there is no distance travelled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vertically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(s = 0), there is no work done in this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Therefore, you only need the work done horizontally…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5105400" y="26670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67400" y="2209800"/>
            <a:ext cx="990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858000" y="1752600"/>
            <a:ext cx="121920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6858000" y="2438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077200" y="1752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2133600"/>
            <a:ext cx="476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25°</a:t>
            </a:r>
          </a:p>
        </p:txBody>
      </p:sp>
      <p:sp>
        <p:nvSpPr>
          <p:cNvPr id="19" name="Arc 18"/>
          <p:cNvSpPr/>
          <p:nvPr/>
        </p:nvSpPr>
        <p:spPr>
          <a:xfrm>
            <a:off x="6324600" y="1981200"/>
            <a:ext cx="914400" cy="914400"/>
          </a:xfrm>
          <a:prstGeom prst="arc">
            <a:avLst>
              <a:gd name="adj1" fmla="val 20170243"/>
              <a:gd name="adj2" fmla="val 36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772400" y="14478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77200" y="1905000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27Sin25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3532" y="241252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27Cos25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3048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480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3581400"/>
                <a:ext cx="2365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=(27</m:t>
                      </m:r>
                      <m:r>
                        <a:rPr lang="en-GB" b="0" i="1" smtClean="0">
                          <a:latin typeface="Cambria Math"/>
                        </a:rPr>
                        <m:t>𝐶𝑜𝑠</m:t>
                      </m:r>
                      <m:r>
                        <a:rPr lang="en-GB" b="0" i="1" smtClean="0">
                          <a:latin typeface="Cambria Math"/>
                        </a:rPr>
                        <m:t>25)×15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81400"/>
                <a:ext cx="236577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41148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=367</m:t>
                      </m:r>
                      <m:r>
                        <a:rPr lang="en-GB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14800"/>
                <a:ext cx="124495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477000" y="3276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934200" y="3352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8" name="Arc 27"/>
          <p:cNvSpPr/>
          <p:nvPr/>
        </p:nvSpPr>
        <p:spPr>
          <a:xfrm>
            <a:off x="6477000" y="3810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858000" y="3886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00600" y="4876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total work done is 367J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19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54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200400" cy="4800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u="sng" dirty="0">
                <a:latin typeface="Comic Sans MS" pitchFamily="66" charset="0"/>
              </a:rPr>
              <a:t>Kinetic Energy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is the mass of the particle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v is its velocity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u="sng" dirty="0">
                <a:latin typeface="Comic Sans MS" pitchFamily="66" charset="0"/>
              </a:rPr>
              <a:t>Potential Energy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is the mass of the particle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 is the gravitational constant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h is the height of the particle above the ground (or a given fixed point)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6800" y="2889069"/>
                <a:ext cx="132036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𝐾𝐸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89069"/>
                <a:ext cx="1320361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51709" y="4711337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709" y="4711337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581400" y="1600200"/>
            <a:ext cx="53204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omic Sans MS" pitchFamily="66" charset="0"/>
              </a:rPr>
              <a:t>Kinetic energy</a:t>
            </a:r>
            <a:r>
              <a:rPr lang="en-GB" sz="1600" dirty="0">
                <a:latin typeface="Comic Sans MS" pitchFamily="66" charset="0"/>
              </a:rPr>
              <a:t> is the energy a body possesses due to its motion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Faster movement = more Kinetic Energy</a:t>
            </a:r>
          </a:p>
          <a:p>
            <a:pPr algn="ctr"/>
            <a:r>
              <a:rPr lang="en-GB" sz="1600" dirty="0">
                <a:latin typeface="Comic Sans MS" pitchFamily="66" charset="0"/>
              </a:rPr>
              <a:t>Heavier object = more Kinetic Energy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1400" y="3581400"/>
            <a:ext cx="53966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omic Sans MS" pitchFamily="66" charset="0"/>
              </a:rPr>
              <a:t>Potential energy</a:t>
            </a:r>
            <a:r>
              <a:rPr lang="en-GB" sz="1600" dirty="0">
                <a:latin typeface="Comic Sans MS" pitchFamily="66" charset="0"/>
              </a:rPr>
              <a:t> is energy which is effectively stored in an object and which could become active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A ball held in the air has potential energy, which will become kinetic energy if the ball is dropped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Heavier object = more potential energy</a:t>
            </a:r>
          </a:p>
          <a:p>
            <a:pPr algn="ctr"/>
            <a:r>
              <a:rPr lang="en-GB" sz="1600" dirty="0">
                <a:latin typeface="Comic Sans MS" pitchFamily="66" charset="0"/>
              </a:rPr>
              <a:t>Object held higher up = more potential energy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(This chapter focuses on </a:t>
            </a:r>
            <a:r>
              <a:rPr lang="en-GB" sz="1600" u="sng" dirty="0">
                <a:latin typeface="Comic Sans MS" pitchFamily="66" charset="0"/>
              </a:rPr>
              <a:t>gravitational</a:t>
            </a:r>
            <a:r>
              <a:rPr lang="en-GB" sz="1600" dirty="0">
                <a:latin typeface="Comic Sans MS" pitchFamily="66" charset="0"/>
              </a:rPr>
              <a:t> potential energy)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42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work done by a force which accelerates a particle is connected to the kinetic energy of the particle</a:t>
            </a:r>
          </a:p>
          <a:p>
            <a:pPr marL="0" indent="0" algn="ctr">
              <a:buNone/>
            </a:pPr>
            <a:endParaRPr lang="en-GB" sz="9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Work done = Change in kinetic energy</a:t>
            </a:r>
          </a:p>
          <a:p>
            <a:pPr marL="0" indent="0" algn="ctr">
              <a:buNone/>
            </a:pPr>
            <a:endParaRPr lang="en-GB" sz="9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To show this, we will rewrite one of the SUVAT equations to give it in terms of 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2000" y="16764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6400"/>
                <a:ext cx="101688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8200" y="5105400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+2</m:t>
                      </m:r>
                      <m:r>
                        <a:rPr lang="en-GB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105400"/>
                <a:ext cx="17526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5562600"/>
                <a:ext cx="175153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r>
                        <a:rPr lang="en-GB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562600"/>
                <a:ext cx="1751530" cy="3810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2400" y="6019800"/>
                <a:ext cx="1828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019800"/>
                <a:ext cx="1828800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2000" y="2209800"/>
                <a:ext cx="1958037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09800"/>
                <a:ext cx="1958037" cy="72032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3124200"/>
                <a:ext cx="18471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24200"/>
                <a:ext cx="1847109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3886200"/>
                <a:ext cx="2026414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86200"/>
                <a:ext cx="2026414" cy="64819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4648200"/>
                <a:ext cx="2667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2667000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2362200" y="5334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895600" y="5410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u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Arc 20"/>
          <p:cNvSpPr/>
          <p:nvPr/>
        </p:nvSpPr>
        <p:spPr>
          <a:xfrm>
            <a:off x="1828800" y="58674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362200" y="6019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64008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6400800" y="26670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400800" y="3505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477000" y="4267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934200" y="19050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a with the expression we worked out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10400" y="28956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top by 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10400" y="3733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all by 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10400" y="4419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right side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67200" y="5410200"/>
                <a:ext cx="2667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410200"/>
                <a:ext cx="2667000" cy="61093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477000" y="5029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010400" y="5257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Fs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work done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6248400"/>
            <a:ext cx="1157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Final KE  -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91200" y="6248400"/>
            <a:ext cx="1091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Initial 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5410200" y="2209800"/>
            <a:ext cx="990600" cy="685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1000" y="6019800"/>
            <a:ext cx="914400" cy="685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28600" y="0"/>
            <a:ext cx="7620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1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0.3kg is moving at a speed of 9ms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Calculate its kinetic energy.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16002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𝐾𝐸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2286000"/>
                <a:ext cx="174400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𝐾𝐸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(0.3)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(9)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286000"/>
                <a:ext cx="1744004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62400" y="3124200"/>
                <a:ext cx="13574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𝐾𝐸</m:t>
                      </m:r>
                      <m:r>
                        <a:rPr lang="en-GB" sz="1600" b="0" i="1" smtClean="0">
                          <a:latin typeface="Cambria Math"/>
                        </a:rPr>
                        <m:t>=12.15</m:t>
                      </m:r>
                      <m:r>
                        <a:rPr lang="en-GB" sz="16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124200"/>
                <a:ext cx="1357488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54864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943600" y="205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5486400" y="25908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943600" y="2743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84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box of mass 1.5kg is pulled across a smooth horizontal surface by a horizontal force. The initial speed of the box is ums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its final speed is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same direction. The work done by the force is 1.8J. Calculate the value of u.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know W, v and m, and need u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the formula for the change in kinetic energy!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62400" y="160020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2667000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91000" y="2286000"/>
                <a:ext cx="28194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1.8=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(1.5)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1.5)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2819400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38600" y="3048000"/>
                <a:ext cx="2362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1.8=</m:t>
                      </m:r>
                      <m:r>
                        <a:rPr lang="en-GB" sz="1600" i="1" smtClean="0">
                          <a:latin typeface="Cambria Math"/>
                        </a:rPr>
                        <m:t>6</m:t>
                      </m:r>
                      <m:r>
                        <a:rPr lang="en-GB" sz="1600" b="0" i="1" smtClean="0">
                          <a:latin typeface="Cambria Math"/>
                        </a:rPr>
                        <m:t>.75−0.75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48000"/>
                <a:ext cx="23622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0000" y="35814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0.75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=4.95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581400"/>
                <a:ext cx="16764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1000" y="411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=6.6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1430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43400" y="45720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=2.57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572000"/>
                <a:ext cx="1524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7056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6600" y="1981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705600" y="25908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5943600" y="3200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34000" y="37338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791200" y="42672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1628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parts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3352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1200" y="38100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0.75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4600" y="4419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28800" y="0"/>
            <a:ext cx="19050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1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14" grpId="0"/>
      <p:bldP spid="15" grpId="0"/>
      <p:bldP spid="16" grpId="0"/>
      <p:bldP spid="17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5181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bus of mass 2000kg starts from rest at some traffic lights. After travelling 400m the bus’s speed is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A constant resistance of 500N acts on the bus. Calculate the driving force, P, which can be assumed to be constant.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know the following pieces of information: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u = 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v =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 = 400m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= 2000kg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also know the overall force will be the driving force subtract the resistances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 = P - 500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00600" y="2514600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14600"/>
                <a:ext cx="1828800" cy="4380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029200" y="22860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056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2578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User\AppData\Local\Microsoft\Windows\Temporary Internet Files\Content.IE5\84E1XFDP\MC900311224[1].wmf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8" t="1" r="1540" b="-5136"/>
          <a:stretch/>
        </p:blipFill>
        <p:spPr bwMode="auto">
          <a:xfrm>
            <a:off x="5791200" y="1752600"/>
            <a:ext cx="1090496" cy="5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391400" y="18288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1828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124200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𝐹𝑠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124200"/>
                <a:ext cx="1828800" cy="43800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81400" y="3733800"/>
                <a:ext cx="42672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×400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(2000)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12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(2000)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733800"/>
                <a:ext cx="42672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14800" y="4343400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400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44000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343400"/>
                <a:ext cx="190500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4800600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00600"/>
                <a:ext cx="1447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00600" y="5257800"/>
                <a:ext cx="1219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</m:t>
                      </m:r>
                      <m:r>
                        <a:rPr lang="en-GB" sz="1200" b="0" i="1" smtClean="0">
                          <a:latin typeface="Cambria Math"/>
                        </a:rPr>
                        <m:t>=860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257800"/>
                <a:ext cx="12192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400800" y="27432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858000" y="2743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W with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Fs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" y="0"/>
            <a:ext cx="838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7162800" y="33528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7162800" y="3962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715000" y="4495800"/>
            <a:ext cx="6096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715000" y="4953000"/>
            <a:ext cx="6096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738281" y="3505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96200" y="3962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72200" y="45720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400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24600" y="50292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500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937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8" grpId="0"/>
      <p:bldP spid="32" grpId="0"/>
      <p:bldP spid="33" grpId="0"/>
      <p:bldP spid="34" grpId="0"/>
      <p:bldP spid="35" grpId="0"/>
      <p:bldP spid="37" grpId="0"/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load of bricks of mass 30kg is lowered vertically to the ground through a distance of 15m. Find the loss in potential energy.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case, you can use ‘h’ as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change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in height, rather than the height of the particle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-2628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16002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1219200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2209800"/>
                <a:ext cx="2057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𝑃𝐸</m:t>
                      </m:r>
                      <m:r>
                        <a:rPr lang="en-GB" sz="1600" b="0" i="1" smtClean="0">
                          <a:latin typeface="Cambria Math"/>
                        </a:rPr>
                        <m:t>=(30)(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)(−15)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209800"/>
                <a:ext cx="20574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14800" y="28194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𝑃𝐸</m:t>
                      </m:r>
                      <m:r>
                        <a:rPr lang="en-GB" sz="1600" b="0" i="1" smtClean="0">
                          <a:latin typeface="Cambria Math"/>
                        </a:rPr>
                        <m:t>=−4410</m:t>
                      </m:r>
                      <m:r>
                        <a:rPr lang="en-GB" sz="16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19400"/>
                <a:ext cx="18288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019800" y="18288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477000" y="1828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values. The height has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fallen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15m…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6019800" y="2438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629400" y="2514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91000" y="3657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So the </a:t>
            </a:r>
            <a:r>
              <a:rPr lang="en-GB" u="sng" dirty="0">
                <a:solidFill>
                  <a:srgbClr val="FF0000"/>
                </a:solidFill>
                <a:latin typeface="Comic Sans MS" pitchFamily="66" charset="0"/>
              </a:rPr>
              <a:t>loss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of potential energy is 4410J</a:t>
            </a:r>
            <a:endParaRPr lang="en-GB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27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139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 animBg="1"/>
      <p:bldP spid="53" grpId="0"/>
      <p:bldP spid="54" grpId="0" animBg="1"/>
      <p:bldP spid="55" grpId="0"/>
      <p:bldP spid="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1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6" y="1584960"/>
            <a:ext cx="4171405" cy="4902925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A crate of mass 12kg is at rest on a smooth horizontal plane. It is dragged by means of a force of magnitude 40N, which acts at an angle of 15˚ above the horizontal. Find: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magnitude of the normal reaction of the plane on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acceleration of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total distance travelled by the box in the first 5 seconds of its motion</a:t>
            </a: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637315" y="1554480"/>
            <a:ext cx="4171405" cy="4902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10kg box rests on a rough plane inclined at an angle of 30˚ to the horizontal. Given that the box is on the point of slipping down the plane, find the coefficient of friction between the box and the plane.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835" y="3888377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107N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1035" y="4393474"/>
            <a:ext cx="126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3.22ms</a:t>
            </a:r>
            <a:r>
              <a:rPr lang="en-GB" sz="20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2000" u="sng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9514" y="5508171"/>
            <a:ext cx="98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40.2m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3641" y="3574869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0.58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“When no external forces (other than gravity) act on a particle, the sum of its potential and kinetic energies remain constant.”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principle of the conservation of mechanical energy)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change in total energy of a particle is equal to the work done on the particle.”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‘work-energy’ principle)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4800" y="2133600"/>
            <a:ext cx="4721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gravity is the only force acting on a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2514600"/>
                <a:ext cx="3581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𝒊𝒏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𝒊𝒏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14600"/>
                <a:ext cx="35814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62400" y="41910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another force (usually friction) is acting on the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800" y="48768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𝒐𝒇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45720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14800" y="53340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45720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493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A car is accelerating on smooth level ground. What energy is in the system and what happens to it over time?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down a rough hill?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up a rough hill?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1334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38600" y="3733800"/>
            <a:ext cx="267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increase in Kinetic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86200" y="4038600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038600"/>
                <a:ext cx="18288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400" y="4648200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22860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2400" y="52578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257800"/>
                <a:ext cx="8382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096000" y="42672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324600" y="44196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096000" y="48768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477000" y="5029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61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 animBg="1"/>
      <p:bldP spid="33" grpId="0" animBg="1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69" grpId="0"/>
      <p:bldP spid="71" grpId="0" animBg="1"/>
      <p:bldP spid="72" grpId="0"/>
      <p:bldP spid="7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4572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5181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187054" y="1817469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10200" y="22098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6400" y="1828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0" y="24384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200" y="1981200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38600" y="3733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decrease in Potential energy (find the change in vertical height first)</a:t>
            </a:r>
          </a:p>
          <a:p>
            <a:endParaRPr lang="en-GB" sz="1200" u="sng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Call the diagonal distance (the one we need to find)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648200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10668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2400" y="5105400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=(0.5)(9.8)(</m:t>
                      </m:r>
                      <m:r>
                        <a:rPr lang="en-GB" sz="1200" b="0" i="1" smtClean="0">
                          <a:latin typeface="Cambria Math"/>
                        </a:rPr>
                        <m:t>𝑥𝑆𝑖𝑛</m:t>
                      </m:r>
                      <m:r>
                        <a:rPr lang="en-GB" sz="1200" b="0" i="1" smtClean="0">
                          <a:latin typeface="Cambria Math"/>
                        </a:rPr>
                        <m:t>30)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19812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400" y="5562600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562600"/>
                <a:ext cx="11430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7150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019800" y="4876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7150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5257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30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6" grpId="0"/>
      <p:bldP spid="57" grpId="0"/>
      <p:bldP spid="58" grpId="0"/>
      <p:bldP spid="44" grpId="0"/>
      <p:bldP spid="45" grpId="0"/>
      <p:bldP spid="46" grpId="0"/>
      <p:bldP spid="48" grpId="0" animBg="1"/>
      <p:bldP spid="49" grpId="0"/>
      <p:bldP spid="50" grpId="0" animBg="1"/>
      <p:bldP spid="51" grpId="0"/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4572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5181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187054" y="1817469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10200" y="22098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6400" y="1828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0" y="24384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200" y="1981200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6200" y="3962400"/>
                <a:ext cx="2590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62400"/>
                <a:ext cx="2590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72000" y="4343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2.45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9906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876800" y="4724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=3.67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724400"/>
                <a:ext cx="990600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248400" y="4114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553200" y="4038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we calculated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2484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629400" y="45720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2.45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91000" y="5334000"/>
            <a:ext cx="426720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could be calculated using F = ma and the SUVAT equations, however you will sometimes be asked specifically to use these principles…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07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 animBg="1"/>
      <p:bldP spid="66" grpId="0"/>
      <p:bldP spid="67" grpId="0" animBg="1"/>
      <p:bldP spid="68" grpId="0"/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>
                <a:latin typeface="Comic Sans MS" pitchFamily="66" charset="0"/>
                <a:sym typeface="Wingdings" pitchFamily="2" charset="2"/>
              </a:rPr>
              <a:t>The 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62400" y="3810000"/>
            <a:ext cx="2162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kinetic energy lost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400" y="4191000"/>
                <a:ext cx="1524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91000"/>
                <a:ext cx="15240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4724400"/>
                <a:ext cx="20574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(8)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24400"/>
                <a:ext cx="20574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53340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=−64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9906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1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715000" y="4419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9436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715000" y="4953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9436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0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 animBg="1"/>
      <p:bldP spid="38" grpId="0" animBg="1"/>
      <p:bldP spid="39" grpId="0"/>
      <p:bldP spid="40" grpId="0"/>
      <p:bldP spid="42" grpId="0" animBg="1"/>
      <p:bldP spid="6" grpId="0"/>
      <p:bldP spid="46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733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potential energy gained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 in the last example, call the distance moved up the plane ‘x’, and work out the vertical change, based on this…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503581" y="1550583"/>
            <a:ext cx="3545" cy="469603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86130" y="177209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56717" y="2021958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xCos45</a:t>
            </a:r>
          </a:p>
        </p:txBody>
      </p:sp>
      <p:sp>
        <p:nvSpPr>
          <p:cNvPr id="44" name="TextBox 43"/>
          <p:cNvSpPr txBox="1"/>
          <p:nvPr/>
        </p:nvSpPr>
        <p:spPr>
          <a:xfrm rot="5400000">
            <a:off x="6310542" y="1649819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xSin45</a:t>
            </a:r>
          </a:p>
        </p:txBody>
      </p:sp>
      <p:sp>
        <p:nvSpPr>
          <p:cNvPr id="55" name="Arc 54"/>
          <p:cNvSpPr/>
          <p:nvPr/>
        </p:nvSpPr>
        <p:spPr>
          <a:xfrm>
            <a:off x="5203251" y="1675359"/>
            <a:ext cx="914400" cy="914400"/>
          </a:xfrm>
          <a:prstGeom prst="arc">
            <a:avLst>
              <a:gd name="adj1" fmla="val 19694523"/>
              <a:gd name="adj2" fmla="val 205762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874488" y="1998921"/>
            <a:ext cx="632638" cy="1772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86200" y="4495800"/>
                <a:ext cx="9639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95800"/>
                <a:ext cx="963936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10000" y="4953000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=(2)(9.8)(</m:t>
                      </m:r>
                      <m:r>
                        <a:rPr lang="en-GB" sz="1200" b="0" i="1" smtClean="0">
                          <a:latin typeface="Cambria Math"/>
                        </a:rPr>
                        <m:t>𝑥𝑆𝑖𝑛</m:t>
                      </m:r>
                      <m:r>
                        <a:rPr lang="en-GB" sz="1200" b="0" i="1" smtClean="0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19050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0000" y="5410200"/>
                <a:ext cx="12192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410200"/>
                <a:ext cx="1219200" cy="2987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6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5486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91200" y="4724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5486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7912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19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005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3" grpId="0"/>
      <p:bldP spid="44" grpId="0"/>
      <p:bldP spid="55" grpId="0" animBg="1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86200" y="4648200"/>
                <a:ext cx="3352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3352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810000" y="38100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This time, we cannot just set these values equal to each other, as some energy will be lost to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Find an expression for the loss of energy by using the highlighted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0" y="51054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2971800" cy="298736"/>
              </a:xfrm>
              <a:prstGeom prst="rect">
                <a:avLst/>
              </a:prstGeom>
              <a:blipFill rotWithShape="1">
                <a:blip r:embed="rId15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9342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239000" y="4724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to find an expression for the loss of energy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6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7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0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215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49" grpId="0" animBg="1"/>
      <p:bldP spid="51" grpId="0"/>
      <p:bldP spid="5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72349" y="123329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740323" y="223073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038600" y="37338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energy lost will all have been used against friction</a:t>
            </a:r>
          </a:p>
          <a:p>
            <a:endParaRPr lang="en-GB" sz="1200" dirty="0">
              <a:latin typeface="Comic Sans MS" pitchFamily="66" charset="0"/>
            </a:endParaRP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We need to find an expression for the work done by friction, and set it equal to the loss of energy</a:t>
            </a:r>
          </a:p>
          <a:p>
            <a:pPr marL="171450" indent="-171450">
              <a:buFont typeface="Wingdings"/>
              <a:buChar char="à"/>
            </a:pPr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will first need to find the normal reaction, then find the maximum frictional force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038600" y="5181600"/>
                <a:ext cx="94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81600"/>
                <a:ext cx="944810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038600" y="5562600"/>
                <a:ext cx="1809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=(0.4)(2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1809149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5943600"/>
                <a:ext cx="14580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943600"/>
                <a:ext cx="1458091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5638800" y="5334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5943600" y="541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5638800" y="5715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943600" y="5791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8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9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75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/>
      <p:bldP spid="64" grpId="0"/>
      <p:bldP spid="64" grpId="1"/>
      <p:bldP spid="65" grpId="0"/>
      <p:bldP spid="66" grpId="0"/>
      <p:bldP spid="66" grpId="1"/>
      <p:bldP spid="66" grpId="2"/>
      <p:bldP spid="70" grpId="0"/>
      <p:bldP spid="72" grpId="0"/>
      <p:bldP spid="72" grpId="1"/>
      <p:bldP spid="79" grpId="0"/>
      <p:bldP spid="80" grpId="0"/>
      <p:bldP spid="81" grpId="0"/>
      <p:bldP spid="82" grpId="0" animBg="1"/>
      <p:bldP spid="83" grpId="0"/>
      <p:bldP spid="84" grpId="0" animBg="1"/>
      <p:bldP spid="85" grpId="0"/>
      <p:bldP spid="8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038600" y="4495800"/>
                <a:ext cx="7410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741037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049233" y="3680637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calculate the work done against friction, by using one of the formulae from earlier in the chapter</a:t>
            </a:r>
          </a:p>
          <a:p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frictional force acts over a distance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38600" y="4876800"/>
                <a:ext cx="16162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=(7.84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616212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38600" y="5257800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355050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4864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715000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 and 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4864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867400" y="51054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6475" y="5749834"/>
            <a:ext cx="18288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work done against friction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57154" y="5933023"/>
            <a:ext cx="182880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energy lost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95800" y="6312195"/>
            <a:ext cx="370190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These expressions will be equal as all the energy lost has been working against friction!</a:t>
            </a:r>
          </a:p>
        </p:txBody>
      </p:sp>
      <p:cxnSp>
        <p:nvCxnSpPr>
          <p:cNvPr id="67" name="Straight Connector 66"/>
          <p:cNvCxnSpPr>
            <a:stCxn id="6" idx="0"/>
          </p:cNvCxnSpPr>
          <p:nvPr/>
        </p:nvCxnSpPr>
        <p:spPr>
          <a:xfrm flipH="1" flipV="1">
            <a:off x="5320937" y="5521234"/>
            <a:ext cx="1129938" cy="2286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317966" y="6235337"/>
            <a:ext cx="435428" cy="27867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8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9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29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 animBg="1"/>
      <p:bldP spid="55" grpId="0"/>
      <p:bldP spid="56" grpId="0" animBg="1"/>
      <p:bldP spid="57" grpId="0"/>
      <p:bldP spid="6" grpId="0" animBg="1"/>
      <p:bldP spid="59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343400" y="4267200"/>
                <a:ext cx="22930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2293088" cy="29873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963633" y="4690731"/>
                <a:ext cx="23692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i="1"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latin typeface="Cambria Math"/>
                        </a:rPr>
                        <m:t>45+9.8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633" y="4690731"/>
                <a:ext cx="2369288" cy="29873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007935" y="5103629"/>
                <a:ext cx="2293088" cy="313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35" y="5103629"/>
                <a:ext cx="2293088" cy="31354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06702" y="5440325"/>
                <a:ext cx="1828800" cy="473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02" y="5440325"/>
                <a:ext cx="1828800" cy="4737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3152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9.8</a:t>
            </a:r>
            <a:r>
              <a:rPr lang="en-GB" sz="1200" dirty="0">
                <a:solidFill>
                  <a:srgbClr val="FF0000"/>
                </a:solidFill>
                <a:latin typeface="Comic Sans MS"/>
              </a:rPr>
              <a:t>√2x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086600" y="4876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7391400" y="4800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right side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70866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70866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391400" y="5257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76800" y="60960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3.3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96000"/>
                <a:ext cx="990600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57150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096000" y="5867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38600" y="3810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Set the two expressions equal to each other and solve for the distance, ‘x’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21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22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3263537" y="6267994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537" y="6267994"/>
                <a:ext cx="1355050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9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89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9" grpId="0"/>
      <p:bldP spid="72" grpId="0"/>
      <p:bldP spid="78" grpId="0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  <p:bldP spid="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</a:t>
            </a:r>
            <a:r>
              <a:rPr lang="en-GB" sz="1200" u="sng" dirty="0">
                <a:latin typeface="Comic Sans MS" pitchFamily="66" charset="0"/>
              </a:rPr>
              <a:t>work done against resistances</a:t>
            </a:r>
            <a:r>
              <a:rPr lang="en-GB" sz="1200" dirty="0">
                <a:latin typeface="Comic Sans MS" pitchFamily="66" charset="0"/>
              </a:rPr>
              <a:t>, subtract the </a:t>
            </a:r>
            <a:r>
              <a:rPr lang="en-GB" sz="1200" u="sng" dirty="0">
                <a:latin typeface="Comic Sans MS" pitchFamily="66" charset="0"/>
              </a:rPr>
              <a:t>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0" y="3810000"/>
            <a:ext cx="5029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loss of kinetic energy (it is a loss as speed has fallen)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4114800"/>
                <a:ext cx="16002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16002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648200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(6)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22860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257800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=−550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1430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1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943600" y="4343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248400" y="4419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943600" y="4876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248400" y="5029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373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7" grpId="0"/>
      <p:bldP spid="23" grpId="0"/>
      <p:bldP spid="6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0" y="38100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gain of potential energy (it is actually a loss as the height has fallen!)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343400"/>
                <a:ext cx="914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9144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64935" y="4766930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=(55)(9.8)(−25)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935" y="4766930"/>
                <a:ext cx="1828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79112" y="5185144"/>
                <a:ext cx="13733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112" y="5185144"/>
                <a:ext cx="1373372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4102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715000" y="4495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410200" y="4953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638800" y="502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16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76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1" y="381000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loss of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4267200"/>
                <a:ext cx="3276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32766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4648200"/>
                <a:ext cx="2971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=550−(−13475)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2971800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5029200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2362200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010400" y="4419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315200" y="4495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7010400" y="4800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315200" y="4876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95800" y="5562600"/>
            <a:ext cx="35814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makes sense that these are added together, as we have lost both Kinetic and Potential energies!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18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1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2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52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0" grpId="0"/>
      <p:bldP spid="41" grpId="0"/>
      <p:bldP spid="42" grpId="0" animBg="1"/>
      <p:bldP spid="43" grpId="0"/>
      <p:bldP spid="53" grpId="0" animBg="1"/>
      <p:bldP spid="54" grpId="0"/>
      <p:bldP spid="55" grpId="0" animBg="1"/>
      <p:bldP spid="5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62400" y="3733800"/>
            <a:ext cx="378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work done against resistances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399" y="4114800"/>
                <a:ext cx="7462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114800"/>
                <a:ext cx="7462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62399" y="4572000"/>
                <a:ext cx="13390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=(12)(1400)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572000"/>
                <a:ext cx="1339021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62399" y="5029200"/>
                <a:ext cx="1059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=16800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5029200"/>
                <a:ext cx="105990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105399" y="4267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410199" y="4267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– the resistances of 12N act over 1400m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5105399" y="4724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10199" y="4800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400" y="54102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16800J of energy has been used against the resistances.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loss of kinetic and potential energy of 14025J has contributed to this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rest will be work done by the skier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6324600"/>
                <a:ext cx="12532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16800−14025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324600"/>
                <a:ext cx="125329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05400" y="6324600"/>
                <a:ext cx="780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=2775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78027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181600" y="6248400"/>
            <a:ext cx="6858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2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22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2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2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81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/>
      <p:bldP spid="49" grpId="0" animBg="1"/>
      <p:bldP spid="50" grpId="0"/>
      <p:bldP spid="51" grpId="0" animBg="1"/>
      <p:bldP spid="57" grpId="0"/>
      <p:bldP spid="60" grpId="0"/>
      <p:bldP spid="61" grpId="0"/>
      <p:bldP spid="6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17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Power is the </a:t>
            </a:r>
            <a:r>
              <a:rPr lang="en-GB" sz="1400" u="sng" dirty="0">
                <a:latin typeface="Comic Sans MS" pitchFamily="66" charset="0"/>
              </a:rPr>
              <a:t>rate</a:t>
            </a:r>
            <a:r>
              <a:rPr lang="en-GB" sz="1400" dirty="0">
                <a:latin typeface="Comic Sans MS" pitchFamily="66" charset="0"/>
              </a:rPr>
              <a:t> of doing work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measured in Watts (W), where 1 watt = 1 joule per second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Often an engine’s power will be given in kilowatts (kW) where 1kW = 1000W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power developed by an engine is given by the following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 = power (W)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 = the driving force of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engine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(N)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v = velocity (ms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0" y="52578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57800"/>
                <a:ext cx="98296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9770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truck is being pulled up a slope at a constant speed of 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by a force of magnitude 2000N acting parallel to the direction of motion of the truck. Calculate the power developed in kilowatts.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15240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524000"/>
                <a:ext cx="98296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43400" y="2057400"/>
                <a:ext cx="1713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=(2000)(8)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57400"/>
                <a:ext cx="1713161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2590800"/>
                <a:ext cx="1557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=16000</m:t>
                      </m:r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155709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43400" y="3124200"/>
                <a:ext cx="1299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=16</m:t>
                      </m:r>
                      <m:r>
                        <a:rPr lang="en-GB" b="0" i="1" smtClean="0">
                          <a:latin typeface="Cambria Math"/>
                        </a:rPr>
                        <m:t>𝑘𝑊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129901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943600" y="1752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172200" y="1828800"/>
            <a:ext cx="1676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943600" y="2286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943600" y="2819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72200" y="2362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48400" y="2895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Change to kilowatts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4530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4800" y="1447800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77000" y="2362200"/>
            <a:ext cx="1752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24400" y="2362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2057400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229600" y="22098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38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600N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14800" y="2895600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v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53000" y="2895600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P = 24000W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acceleration we can use the formula F = ma. However, we do not know the driving force from the engine yet.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calculate the driving force from the information given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800" y="33528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9906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3886200"/>
                <a:ext cx="14848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24000=</m:t>
                      </m:r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(6)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86200"/>
                <a:ext cx="148489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38600" y="4419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4000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12954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4864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867400" y="3581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486400" y="4038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6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1" y="2819400"/>
            <a:ext cx="2362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 is often used as the ‘tractive’ force of the engine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4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4000N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962400" y="4876800"/>
            <a:ext cx="50292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50292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029200"/>
                <a:ext cx="10668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5626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4000−600=(1250)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2286000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19600" y="6096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2.72=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096000"/>
                <a:ext cx="12192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019800" y="5181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00800" y="5181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Resolve horizontally and 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0198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24600" y="5867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a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6537085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At a velocity of 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the acceleration is 2.72ms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2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8438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6" grpId="1"/>
      <p:bldP spid="19" grpId="0"/>
      <p:bldP spid="19" grpId="1"/>
      <p:bldP spid="18" grpId="0"/>
      <p:bldP spid="21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1" grpId="1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4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4800" y="1447800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77000" y="2362200"/>
            <a:ext cx="1752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24400" y="2362200"/>
            <a:ext cx="1447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2057400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038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When the car is at its maximum speed, the resultant force will be 0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driving force  must be 600N!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this to calculate the velocity at this point…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74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4000N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2819400"/>
                <a:ext cx="8739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87395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8229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38600" y="33528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24000=(600)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75260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38862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40=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1143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562600" y="2971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3048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5626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67400" y="3581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9600" y="42672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maximum speed of the car is 40ms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57600" y="4572000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Important points to note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velocity of the car increases, the driving force falls (it is harder for a car to accelerate more if it is already at a high speed)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maximum speed for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given power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level. It is possible to increase the power in an engine (for example by changing gear), and hence the top speed will increase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7192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08" y="1217023"/>
            <a:ext cx="35052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3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US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 = magnitude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s = the distance moved in the direction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For work done against gravity: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m = mass of the object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g = gravitational constant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h = the height raised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These two formulae are effectively the same!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2111829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111829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1910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910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334000" y="30480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72200" y="25908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934200" y="2819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0" y="26670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15N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15240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box is pulled 7m across a horizontal floor by a horizontal force of magnitude 15N. Calculate the work done by the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33528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3810000"/>
                <a:ext cx="1420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=15×7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4200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19600" y="42672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=105</m:t>
                      </m:r>
                      <m:r>
                        <a:rPr lang="en-GB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24495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638800" y="3505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638800" y="4038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096000" y="35814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96000" y="41148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50292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Work done is measured in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Joules!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74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57800" y="2514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153400" y="10668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Find the driving force first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19600" y="4267200"/>
                <a:ext cx="786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786177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38600" y="4724400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24000=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1418337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19600" y="5181600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=1600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1108509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53340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7150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334000" y="4876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715000" y="4953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F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5242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4" grpId="0"/>
      <p:bldP spid="59" grpId="0" animBg="1"/>
      <p:bldP spid="60" grpId="0"/>
      <p:bldP spid="35" grpId="0"/>
      <p:bldP spid="61" grpId="0"/>
      <p:bldP spid="62" grpId="0"/>
      <p:bldP spid="39" grpId="0"/>
      <p:bldP spid="63" grpId="0"/>
      <p:bldP spid="63" grpId="1"/>
      <p:bldP spid="64" grpId="0"/>
      <p:bldP spid="65" grpId="0"/>
      <p:bldP spid="66" grpId="0"/>
      <p:bldP spid="67" grpId="0"/>
      <p:bldP spid="68" grpId="0" animBg="1"/>
      <p:bldP spid="69" grpId="0"/>
      <p:bldP spid="71" grpId="0" animBg="1"/>
      <p:bldP spid="72" grpId="0"/>
      <p:bldP spid="7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57800" y="2514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you have the driving force, resolve parallel to the plane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15000" y="4495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95800"/>
                <a:ext cx="9144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38600" y="4953000"/>
                <a:ext cx="23648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1600−</m:t>
                      </m:r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2364815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5410200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1600−1100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</m:t>
                      </m:r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410200"/>
                <a:ext cx="20574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15000" y="586740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867400"/>
                <a:ext cx="114845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629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930788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values. Remember acceleration is 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629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629400" y="5562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934200" y="5181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find R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104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9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6388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9" grpId="0"/>
      <p:bldP spid="39" grpId="1"/>
      <p:bldP spid="73" grpId="0"/>
      <p:bldP spid="11" grpId="0"/>
      <p:bldP spid="42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For part b), we need to start again by calculating the tractive force of the vehicle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1600N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19600" y="4495800"/>
                <a:ext cx="786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95800"/>
                <a:ext cx="78617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8600" y="4876800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28000=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418337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19600" y="5257800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=1867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57800"/>
                <a:ext cx="1108509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3340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715000" y="4648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53340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7150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(remember to use the exact value later on)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8769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54" grpId="0"/>
      <p:bldP spid="63" grpId="0"/>
      <p:bldP spid="65" grpId="0"/>
      <p:bldP spid="66" grpId="0" animBg="1"/>
      <p:bldP spid="67" grpId="0"/>
      <p:bldP spid="68" grpId="0" animBg="1"/>
      <p:bldP spid="69" grpId="0"/>
      <p:bldP spid="7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use the F = ma formula again with the updated information…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19800" y="4495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495800"/>
                <a:ext cx="9144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38600" y="4953000"/>
                <a:ext cx="32310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1867−268.2−1100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1100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231077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638800" y="541020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0.242=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10200"/>
                <a:ext cx="12192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010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301278" y="4724400"/>
            <a:ext cx="137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7010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162800" y="5181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1100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43400" y="601980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initial acceleration will be 0.242ms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0134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/>
      <p:bldP spid="48" grpId="0" animBg="1"/>
      <p:bldP spid="49" grpId="0"/>
      <p:bldP spid="50" grpId="0" animBg="1"/>
      <p:bldP spid="52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packing case is pulled across a horizontal floor by a horizontal rope. The case moves at a constant speed and there is a constant resistance to motion of magnitude R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. When the case has moved a distance of 12m the work done is 96J. Calculate the magnitude of the resistance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 you will need to use more than one formula, as we do not know either the force or the resistance… 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5257800" y="3124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96000" y="2667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580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83875" y="2743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4102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53000" y="2743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RN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172200" y="2438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172200" y="24384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15783" y="2133600"/>
            <a:ext cx="293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91000" y="1524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we do not know the force or the resistance, and the acceleration is 0 (constant speed)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9600" y="3810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19600" y="4267200"/>
                <a:ext cx="14696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96=</m:t>
                      </m:r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46969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19600" y="4724400"/>
                <a:ext cx="991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724400"/>
                <a:ext cx="99123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638800" y="39624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638800" y="4495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096000" y="40386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96000" y="45720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67200" y="3276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Find the force acting on the box by using one of the formulae above…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43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38600" y="51054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Now use F = ma, 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19600" y="54864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486400"/>
                <a:ext cx="101688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19600" y="5943600"/>
                <a:ext cx="12253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8−</m:t>
                      </m:r>
                      <m:r>
                        <a:rPr lang="en-GB" b="0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943600"/>
                <a:ext cx="122533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6400800"/>
                <a:ext cx="995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400800"/>
                <a:ext cx="995337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638800" y="5638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5638800" y="6172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096000" y="563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Acceleration is 0, remember to include forces correctly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96000" y="6248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45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7" grpId="1"/>
      <p:bldP spid="29" grpId="0"/>
      <p:bldP spid="29" grpId="1"/>
      <p:bldP spid="32" grpId="0"/>
      <p:bldP spid="32" grpId="1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2" grpId="0"/>
      <p:bldP spid="42" grpId="1"/>
      <p:bldP spid="43" grpId="0"/>
      <p:bldP spid="44" grpId="0"/>
      <p:bldP spid="45" grpId="0"/>
      <p:bldP spid="46" grpId="0"/>
      <p:bldP spid="47" grpId="0" animBg="1"/>
      <p:bldP spid="48" grpId="0" animBg="1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bricklayer raises a load of bricks of total mass 30kg at a constant speed by attaching a cable to the bricks.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Assuming the cable is vertical, calculate the work done when the bricks are raised a distance of 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38600" y="1524000"/>
            <a:ext cx="495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Tension is the force in the cable. The weight can be added to the diagram as well and acceleration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419600" y="2819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4800600" y="23622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00600" y="32766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0" y="3733800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48200" y="20574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rot="16200000">
            <a:off x="5143500" y="30099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5219700" y="30861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5626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25146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If we are going to calculate the work done, we need the tension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F = ma and resolve vertically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4114800"/>
                <a:ext cx="92243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92243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05200" y="4495800"/>
                <a:ext cx="1340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−30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95800"/>
                <a:ext cx="134043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14800" y="4876800"/>
                <a:ext cx="981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981551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4800600" y="4343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334000" y="4343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2" name="Arc 61"/>
          <p:cNvSpPr/>
          <p:nvPr/>
        </p:nvSpPr>
        <p:spPr>
          <a:xfrm>
            <a:off x="4800600" y="4724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334000" y="4724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2057400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038600" y="54102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10200"/>
                <a:ext cx="9906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38600" y="5791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91200"/>
                <a:ext cx="14478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038600" y="61722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=2058</m:t>
                      </m:r>
                      <m:r>
                        <a:rPr lang="en-GB" sz="16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172200"/>
                <a:ext cx="12954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5181600" y="5562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638800" y="5486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(you could also have used W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mgh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2" name="Arc 71"/>
          <p:cNvSpPr/>
          <p:nvPr/>
        </p:nvSpPr>
        <p:spPr>
          <a:xfrm>
            <a:off x="5181600" y="6019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715000" y="6096000"/>
            <a:ext cx="2667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value in Joules</a:t>
            </a: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324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1" grpId="0" animBg="1"/>
      <p:bldP spid="9" grpId="0"/>
      <p:bldP spid="9" grpId="1"/>
      <p:bldP spid="54" grpId="0"/>
      <p:bldP spid="54" grpId="1"/>
      <p:bldP spid="54" grpId="2"/>
      <p:bldP spid="57" grpId="0"/>
      <p:bldP spid="57" grpId="1"/>
      <p:bldP spid="12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889612" y="3733800"/>
            <a:ext cx="5025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work done against gravity, we need to know the change in </a:t>
            </a:r>
            <a:r>
              <a:rPr lang="en-GB" sz="1400" u="sng" dirty="0">
                <a:latin typeface="Comic Sans MS" pitchFamily="66" charset="0"/>
              </a:rPr>
              <a:t>vertical</a:t>
            </a:r>
            <a:r>
              <a:rPr lang="en-GB" sz="1400" dirty="0">
                <a:latin typeface="Comic Sans MS" pitchFamily="66" charset="0"/>
              </a:rPr>
              <a:t> height of the package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draw a diagram to show this, with the diagonal being 12m, and the inclination still being 30°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3962400" y="48006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1430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038600" y="52578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=2×9.8×(12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21336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023360" y="57150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=117.6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5715000"/>
                <a:ext cx="1143000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96"/>
          <p:cNvSpPr/>
          <p:nvPr/>
        </p:nvSpPr>
        <p:spPr>
          <a:xfrm>
            <a:off x="5943600" y="4953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6477000" y="502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values in</a:t>
            </a:r>
          </a:p>
        </p:txBody>
      </p:sp>
      <p:sp>
        <p:nvSpPr>
          <p:cNvPr id="99" name="Arc 98"/>
          <p:cNvSpPr/>
          <p:nvPr/>
        </p:nvSpPr>
        <p:spPr>
          <a:xfrm>
            <a:off x="5943600" y="5410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477000" y="5486400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463040" y="53056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5305697"/>
                <a:ext cx="1143000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75463" y="6207034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463" y="6207034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956663" y="5902234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490063" y="5978434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Round to 3sf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387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40" grpId="0"/>
      <p:bldP spid="65" grpId="0"/>
      <p:bldP spid="66" grpId="0"/>
      <p:bldP spid="74" grpId="0" animBg="1"/>
      <p:bldP spid="75" grpId="0"/>
      <p:bldP spid="77" grpId="0"/>
      <p:bldP spid="79" grpId="0"/>
      <p:bldP spid="44" grpId="0"/>
      <p:bldP spid="50" grpId="0"/>
      <p:bldP spid="84" grpId="0" animBg="1"/>
      <p:bldP spid="85" grpId="0"/>
      <p:bldP spid="86" grpId="0"/>
      <p:bldP spid="87" grpId="0"/>
      <p:bldP spid="89" grpId="0"/>
      <p:bldP spid="93" grpId="0"/>
      <p:bldP spid="94" grpId="0"/>
      <p:bldP spid="95" grpId="0"/>
      <p:bldP spid="96" grpId="0"/>
      <p:bldP spid="97" grpId="0" animBg="1"/>
      <p:bldP spid="98" grpId="0"/>
      <p:bldP spid="99" grpId="0" animBg="1"/>
      <p:bldP spid="100" grpId="0"/>
      <p:bldP spid="101" grpId="0"/>
      <p:bldP spid="46" grpId="0"/>
      <p:bldP spid="51" grpId="0" animBg="1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33800" y="3810000"/>
            <a:ext cx="5257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We can calculate the work done against friction by using the formula </a:t>
            </a:r>
            <a:r>
              <a:rPr lang="en-GB" sz="1400" b="1" dirty="0">
                <a:latin typeface="Comic Sans MS" pitchFamily="66" charset="0"/>
              </a:rPr>
              <a:t>W = </a:t>
            </a:r>
            <a:r>
              <a:rPr lang="en-GB" sz="1400" b="1" dirty="0" err="1">
                <a:latin typeface="Comic Sans MS" pitchFamily="66" charset="0"/>
              </a:rPr>
              <a:t>Fs</a:t>
            </a:r>
            <a:endParaRPr lang="en-GB" sz="1400" b="1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F = the force in the </a:t>
            </a:r>
            <a:r>
              <a:rPr lang="en-GB" sz="1400" u="sng" dirty="0">
                <a:latin typeface="Comic Sans MS" pitchFamily="66" charset="0"/>
              </a:rPr>
              <a:t>opposite</a:t>
            </a:r>
            <a:r>
              <a:rPr lang="en-GB" sz="1400" dirty="0">
                <a:latin typeface="Comic Sans MS" pitchFamily="66" charset="0"/>
              </a:rPr>
              <a:t> direction to friction (as the work is done AGAINST friction)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s = the distance travelled up the plane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therefore need to find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first, and can then use it to find the pulling force P, which is acting against friction…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301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4419600"/>
                <a:ext cx="1196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19600"/>
                <a:ext cx="119654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4876800"/>
                <a:ext cx="25288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=0.35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2528834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14800" y="5334000"/>
                <a:ext cx="18942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=0.7</m:t>
                      </m:r>
                      <m:r>
                        <a:rPr lang="en-GB" sz="16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6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1894237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62400" y="3733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The normal reaction will just be 2gCos30 as there is no acceleration perpendicular to the plane</a:t>
            </a:r>
          </a:p>
        </p:txBody>
      </p:sp>
      <p:sp>
        <p:nvSpPr>
          <p:cNvPr id="48" name="Arc 47"/>
          <p:cNvSpPr/>
          <p:nvPr/>
        </p:nvSpPr>
        <p:spPr>
          <a:xfrm>
            <a:off x="6324600" y="46482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858000" y="4648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1" name="Arc 50"/>
          <p:cNvSpPr/>
          <p:nvPr/>
        </p:nvSpPr>
        <p:spPr>
          <a:xfrm>
            <a:off x="6324600" y="5105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781800" y="510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(to ensure it stays exact)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8600" y="28194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05400" y="167640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2560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7" grpId="0"/>
      <p:bldP spid="77" grpId="1"/>
      <p:bldP spid="79" grpId="0"/>
      <p:bldP spid="8" grpId="0"/>
      <p:bldP spid="42" grpId="0"/>
      <p:bldP spid="43" grpId="0"/>
      <p:bldP spid="9" grpId="0"/>
      <p:bldP spid="48" grpId="0" animBg="1"/>
      <p:bldP spid="49" grpId="0"/>
      <p:bldP spid="51" grpId="0" animBg="1"/>
      <p:bldP spid="52" grpId="0"/>
      <p:bldP spid="53" grpId="0"/>
      <p:bldP spid="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8078</Words>
  <Application>Microsoft Office PowerPoint</Application>
  <PresentationFormat>画面に合わせる (4:3)</PresentationFormat>
  <Paragraphs>1265</Paragraphs>
  <Slides>43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6" baseType="lpstr">
      <vt:lpstr>游ゴシック</vt:lpstr>
      <vt:lpstr>游ゴシック Light</vt:lpstr>
      <vt:lpstr>Angsana New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プレゼンテーション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プレゼンテーション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プレゼンテーション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110</cp:revision>
  <dcterms:created xsi:type="dcterms:W3CDTF">2017-08-14T15:35:38Z</dcterms:created>
  <dcterms:modified xsi:type="dcterms:W3CDTF">2018-08-13T23:53:16Z</dcterms:modified>
</cp:coreProperties>
</file>