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sldIdLst>
    <p:sldId id="280" r:id="rId2"/>
    <p:sldId id="256" r:id="rId3"/>
    <p:sldId id="257" r:id="rId4"/>
    <p:sldId id="258" r:id="rId5"/>
    <p:sldId id="259" r:id="rId6"/>
    <p:sldId id="260" r:id="rId7"/>
    <p:sldId id="277" r:id="rId8"/>
    <p:sldId id="262" r:id="rId9"/>
    <p:sldId id="264" r:id="rId10"/>
    <p:sldId id="265" r:id="rId11"/>
    <p:sldId id="263" r:id="rId12"/>
    <p:sldId id="267" r:id="rId13"/>
    <p:sldId id="275" r:id="rId14"/>
    <p:sldId id="276" r:id="rId15"/>
    <p:sldId id="279" r:id="rId16"/>
    <p:sldId id="278" r:id="rId17"/>
  </p:sldIdLst>
  <p:sldSz cx="9144000" cy="6858000" type="screen4x3"/>
  <p:notesSz cx="6789738" cy="99298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BA5EB769-7BA8-4136-8AF1-8B1CC0B4EFC6}">
          <p14:sldIdLst>
            <p14:sldId id="280"/>
            <p14:sldId id="256"/>
            <p14:sldId id="257"/>
            <p14:sldId id="258"/>
            <p14:sldId id="259"/>
            <p14:sldId id="260"/>
            <p14:sldId id="277"/>
            <p14:sldId id="262"/>
            <p14:sldId id="264"/>
            <p14:sldId id="265"/>
            <p14:sldId id="263"/>
            <p14:sldId id="267"/>
            <p14:sldId id="275"/>
            <p14:sldId id="276"/>
            <p14:sldId id="279"/>
            <p14:sldId id="278"/>
          </p14:sldIdLst>
        </p14:section>
        <p14:section name="Untitled Section" id="{413DE89B-C6F2-4F35-B086-D876946645D7}">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263" autoAdjust="0"/>
    <p:restoredTop sz="94660"/>
  </p:normalViewPr>
  <p:slideViewPr>
    <p:cSldViewPr>
      <p:cViewPr varScale="1">
        <p:scale>
          <a:sx n="59" d="100"/>
          <a:sy n="59" d="100"/>
        </p:scale>
        <p:origin x="1512" y="5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microsoft.com/office/2016/11/relationships/changesInfo" Target="changesInfos/changesInfo1.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Daniel Reeves" userId="e748b5bb-59f3-4b3f-80a3-3bf8c771a8a6" providerId="ADAL" clId="{D46B8489-F645-4A33-A6E3-B0D40844BA68}"/>
    <pc:docChg chg="custSel addSld modSld">
      <pc:chgData name="Daniel Reeves" userId="e748b5bb-59f3-4b3f-80a3-3bf8c771a8a6" providerId="ADAL" clId="{D46B8489-F645-4A33-A6E3-B0D40844BA68}" dt="2018-09-21T08:36:35.176" v="12" actId="27636"/>
      <pc:docMkLst>
        <pc:docMk/>
      </pc:docMkLst>
      <pc:sldChg chg="delSp modSp add">
        <pc:chgData name="Daniel Reeves" userId="e748b5bb-59f3-4b3f-80a3-3bf8c771a8a6" providerId="ADAL" clId="{D46B8489-F645-4A33-A6E3-B0D40844BA68}" dt="2018-09-21T08:36:35.176" v="12" actId="27636"/>
        <pc:sldMkLst>
          <pc:docMk/>
          <pc:sldMk cId="376054860" sldId="280"/>
        </pc:sldMkLst>
        <pc:spChg chg="del">
          <ac:chgData name="Daniel Reeves" userId="e748b5bb-59f3-4b3f-80a3-3bf8c771a8a6" providerId="ADAL" clId="{D46B8489-F645-4A33-A6E3-B0D40844BA68}" dt="2018-09-21T08:36:16.272" v="1" actId="478"/>
          <ac:spMkLst>
            <pc:docMk/>
            <pc:sldMk cId="376054860" sldId="280"/>
            <ac:spMk id="2" creationId="{1CA4E887-6727-4A42-8A69-470F1050E809}"/>
          </ac:spMkLst>
        </pc:spChg>
        <pc:spChg chg="mod">
          <ac:chgData name="Daniel Reeves" userId="e748b5bb-59f3-4b3f-80a3-3bf8c771a8a6" providerId="ADAL" clId="{D46B8489-F645-4A33-A6E3-B0D40844BA68}" dt="2018-09-21T08:36:35.176" v="12" actId="27636"/>
          <ac:spMkLst>
            <pc:docMk/>
            <pc:sldMk cId="376054860" sldId="280"/>
            <ac:spMk id="3" creationId="{ECD91DDF-6B6A-4014-AA24-85F815A9C975}"/>
          </ac:spMkLst>
        </pc:spChg>
      </pc:sldChg>
    </pc:docChg>
  </pc:docChgLst>
  <pc:docChgLst>
    <pc:chgData name="Daniel Reeves" userId="e748b5bb-59f3-4b3f-80a3-3bf8c771a8a6" providerId="ADAL" clId="{5782D3B7-D7FF-4AE6-94B3-7D2D7BBE2758}"/>
    <pc:docChg chg="modSld">
      <pc:chgData name="Daniel Reeves" userId="e748b5bb-59f3-4b3f-80a3-3bf8c771a8a6" providerId="ADAL" clId="{5782D3B7-D7FF-4AE6-94B3-7D2D7BBE2758}" dt="2023-02-21T10:16:58.529" v="0" actId="14100"/>
      <pc:docMkLst>
        <pc:docMk/>
      </pc:docMkLst>
      <pc:sldChg chg="modSp mod">
        <pc:chgData name="Daniel Reeves" userId="e748b5bb-59f3-4b3f-80a3-3bf8c771a8a6" providerId="ADAL" clId="{5782D3B7-D7FF-4AE6-94B3-7D2D7BBE2758}" dt="2023-02-21T10:16:58.529" v="0" actId="14100"/>
        <pc:sldMkLst>
          <pc:docMk/>
          <pc:sldMk cId="1742404446" sldId="277"/>
        </pc:sldMkLst>
        <pc:spChg chg="mod">
          <ac:chgData name="Daniel Reeves" userId="e748b5bb-59f3-4b3f-80a3-3bf8c771a8a6" providerId="ADAL" clId="{5782D3B7-D7FF-4AE6-94B3-7D2D7BBE2758}" dt="2023-02-21T10:16:58.529" v="0" actId="14100"/>
          <ac:spMkLst>
            <pc:docMk/>
            <pc:sldMk cId="1742404446" sldId="277"/>
            <ac:spMk id="5" creationId="{00000000-0000-0000-0000-00000000000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2220" cy="496491"/>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45947" y="0"/>
            <a:ext cx="2942220" cy="496491"/>
          </a:xfrm>
          <a:prstGeom prst="rect">
            <a:avLst/>
          </a:prstGeom>
        </p:spPr>
        <p:txBody>
          <a:bodyPr vert="horz" lIns="91440" tIns="45720" rIns="91440" bIns="45720" rtlCol="0"/>
          <a:lstStyle>
            <a:lvl1pPr algn="r">
              <a:defRPr sz="1200"/>
            </a:lvl1pPr>
          </a:lstStyle>
          <a:p>
            <a:fld id="{EC50FB95-7F81-4BDC-AC11-3F67E61983DB}" type="datetimeFigureOut">
              <a:rPr lang="en-GB" smtClean="0"/>
              <a:t>21/02/2023</a:t>
            </a:fld>
            <a:endParaRPr lang="en-GB"/>
          </a:p>
        </p:txBody>
      </p:sp>
      <p:sp>
        <p:nvSpPr>
          <p:cNvPr id="4" name="Slide Image Placeholder 3"/>
          <p:cNvSpPr>
            <a:spLocks noGrp="1" noRot="1" noChangeAspect="1"/>
          </p:cNvSpPr>
          <p:nvPr>
            <p:ph type="sldImg" idx="2"/>
          </p:nvPr>
        </p:nvSpPr>
        <p:spPr>
          <a:xfrm>
            <a:off x="912813" y="744538"/>
            <a:ext cx="4964112" cy="3724275"/>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8974" y="4716661"/>
            <a:ext cx="5431790" cy="4468416"/>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431599"/>
            <a:ext cx="2942220" cy="496491"/>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45947" y="9431599"/>
            <a:ext cx="2942220" cy="496491"/>
          </a:xfrm>
          <a:prstGeom prst="rect">
            <a:avLst/>
          </a:prstGeom>
        </p:spPr>
        <p:txBody>
          <a:bodyPr vert="horz" lIns="91440" tIns="45720" rIns="91440" bIns="45720" rtlCol="0" anchor="b"/>
          <a:lstStyle>
            <a:lvl1pPr algn="r">
              <a:defRPr sz="1200"/>
            </a:lvl1pPr>
          </a:lstStyle>
          <a:p>
            <a:fld id="{5F866DE7-5F17-4B72-A45C-9CB53BFA622D}" type="slidenum">
              <a:rPr lang="en-GB" smtClean="0"/>
              <a:t>‹#›</a:t>
            </a:fld>
            <a:endParaRPr lang="en-GB"/>
          </a:p>
        </p:txBody>
      </p:sp>
    </p:spTree>
    <p:extLst>
      <p:ext uri="{BB962C8B-B14F-4D97-AF65-F5344CB8AC3E}">
        <p14:creationId xmlns:p14="http://schemas.microsoft.com/office/powerpoint/2010/main" val="156907190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The</a:t>
            </a:r>
            <a:r>
              <a:rPr lang="en-GB" baseline="0" dirty="0"/>
              <a:t> list can either be done in their books or by simply highlighting the passage in two different colours</a:t>
            </a:r>
            <a:endParaRPr lang="en-GB" dirty="0"/>
          </a:p>
        </p:txBody>
      </p:sp>
      <p:sp>
        <p:nvSpPr>
          <p:cNvPr id="4" name="Slide Number Placeholder 3"/>
          <p:cNvSpPr>
            <a:spLocks noGrp="1"/>
          </p:cNvSpPr>
          <p:nvPr>
            <p:ph type="sldNum" sz="quarter" idx="10"/>
          </p:nvPr>
        </p:nvSpPr>
        <p:spPr/>
        <p:txBody>
          <a:bodyPr/>
          <a:lstStyle/>
          <a:p>
            <a:fld id="{5F866DE7-5F17-4B72-A45C-9CB53BFA622D}" type="slidenum">
              <a:rPr lang="en-GB" smtClean="0"/>
              <a:t>6</a:t>
            </a:fld>
            <a:endParaRPr lang="en-GB"/>
          </a:p>
        </p:txBody>
      </p:sp>
    </p:spTree>
    <p:extLst>
      <p:ext uri="{BB962C8B-B14F-4D97-AF65-F5344CB8AC3E}">
        <p14:creationId xmlns:p14="http://schemas.microsoft.com/office/powerpoint/2010/main" val="120013766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Use</a:t>
            </a:r>
            <a:r>
              <a:rPr lang="en-GB" baseline="0" dirty="0"/>
              <a:t> this bit of the covenant if you’re brave enough!</a:t>
            </a:r>
            <a:endParaRPr lang="en-GB" dirty="0"/>
          </a:p>
        </p:txBody>
      </p:sp>
      <p:sp>
        <p:nvSpPr>
          <p:cNvPr id="4" name="Slide Number Placeholder 3"/>
          <p:cNvSpPr>
            <a:spLocks noGrp="1"/>
          </p:cNvSpPr>
          <p:nvPr>
            <p:ph type="sldNum" sz="quarter" idx="10"/>
          </p:nvPr>
        </p:nvSpPr>
        <p:spPr/>
        <p:txBody>
          <a:bodyPr/>
          <a:lstStyle/>
          <a:p>
            <a:fld id="{5F866DE7-5F17-4B72-A45C-9CB53BFA622D}" type="slidenum">
              <a:rPr lang="en-GB" smtClean="0"/>
              <a:t>9</a:t>
            </a:fld>
            <a:endParaRPr lang="en-GB"/>
          </a:p>
        </p:txBody>
      </p:sp>
    </p:spTree>
    <p:extLst>
      <p:ext uri="{BB962C8B-B14F-4D97-AF65-F5344CB8AC3E}">
        <p14:creationId xmlns:p14="http://schemas.microsoft.com/office/powerpoint/2010/main" val="266260020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5F866DE7-5F17-4B72-A45C-9CB53BFA622D}" type="slidenum">
              <a:rPr lang="en-GB" smtClean="0"/>
              <a:t>12</a:t>
            </a:fld>
            <a:endParaRPr lang="en-GB"/>
          </a:p>
        </p:txBody>
      </p:sp>
    </p:spTree>
    <p:extLst>
      <p:ext uri="{BB962C8B-B14F-4D97-AF65-F5344CB8AC3E}">
        <p14:creationId xmlns:p14="http://schemas.microsoft.com/office/powerpoint/2010/main" val="266260020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This is also to</a:t>
            </a:r>
            <a:r>
              <a:rPr lang="en-GB" baseline="0" dirty="0"/>
              <a:t> be marked by the teacher but can also be peer marked prior to teacher marking.</a:t>
            </a:r>
            <a:endParaRPr lang="en-GB" dirty="0"/>
          </a:p>
        </p:txBody>
      </p:sp>
      <p:sp>
        <p:nvSpPr>
          <p:cNvPr id="4" name="Slide Number Placeholder 3"/>
          <p:cNvSpPr>
            <a:spLocks noGrp="1"/>
          </p:cNvSpPr>
          <p:nvPr>
            <p:ph type="sldNum" sz="quarter" idx="10"/>
          </p:nvPr>
        </p:nvSpPr>
        <p:spPr/>
        <p:txBody>
          <a:bodyPr/>
          <a:lstStyle/>
          <a:p>
            <a:fld id="{A023A61B-E9BB-4DC3-A7A6-21AFDA99F8E2}" type="slidenum">
              <a:rPr lang="en-GB" smtClean="0"/>
              <a:t>16</a:t>
            </a:fld>
            <a:endParaRPr lang="en-GB"/>
          </a:p>
        </p:txBody>
      </p:sp>
    </p:spTree>
    <p:extLst>
      <p:ext uri="{BB962C8B-B14F-4D97-AF65-F5344CB8AC3E}">
        <p14:creationId xmlns:p14="http://schemas.microsoft.com/office/powerpoint/2010/main" val="177993451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A852904A-DB9D-421D-9DAB-FD5898F85B3C}" type="datetimeFigureOut">
              <a:rPr lang="en-GB" smtClean="0"/>
              <a:t>21/02/2023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9960381-D1E4-4632-A186-67DF7AA93E7D}" type="slidenum">
              <a:rPr lang="en-GB" smtClean="0"/>
              <a:t>‹#›</a:t>
            </a:fld>
            <a:endParaRPr lang="en-GB"/>
          </a:p>
        </p:txBody>
      </p:sp>
    </p:spTree>
    <p:extLst>
      <p:ext uri="{BB962C8B-B14F-4D97-AF65-F5344CB8AC3E}">
        <p14:creationId xmlns:p14="http://schemas.microsoft.com/office/powerpoint/2010/main" val="15131443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A852904A-DB9D-421D-9DAB-FD5898F85B3C}" type="datetimeFigureOut">
              <a:rPr lang="en-GB" smtClean="0"/>
              <a:t>21/02/2023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9960381-D1E4-4632-A186-67DF7AA93E7D}" type="slidenum">
              <a:rPr lang="en-GB" smtClean="0"/>
              <a:t>‹#›</a:t>
            </a:fld>
            <a:endParaRPr lang="en-GB"/>
          </a:p>
        </p:txBody>
      </p:sp>
    </p:spTree>
    <p:extLst>
      <p:ext uri="{BB962C8B-B14F-4D97-AF65-F5344CB8AC3E}">
        <p14:creationId xmlns:p14="http://schemas.microsoft.com/office/powerpoint/2010/main" val="4609100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A852904A-DB9D-421D-9DAB-FD5898F85B3C}" type="datetimeFigureOut">
              <a:rPr lang="en-GB" smtClean="0"/>
              <a:t>21/02/2023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9960381-D1E4-4632-A186-67DF7AA93E7D}" type="slidenum">
              <a:rPr lang="en-GB" smtClean="0"/>
              <a:t>‹#›</a:t>
            </a:fld>
            <a:endParaRPr lang="en-GB"/>
          </a:p>
        </p:txBody>
      </p:sp>
    </p:spTree>
    <p:extLst>
      <p:ext uri="{BB962C8B-B14F-4D97-AF65-F5344CB8AC3E}">
        <p14:creationId xmlns:p14="http://schemas.microsoft.com/office/powerpoint/2010/main" val="38235164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A852904A-DB9D-421D-9DAB-FD5898F85B3C}" type="datetimeFigureOut">
              <a:rPr lang="en-GB" smtClean="0"/>
              <a:t>21/02/2023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9960381-D1E4-4632-A186-67DF7AA93E7D}" type="slidenum">
              <a:rPr lang="en-GB" smtClean="0"/>
              <a:t>‹#›</a:t>
            </a:fld>
            <a:endParaRPr lang="en-GB"/>
          </a:p>
        </p:txBody>
      </p:sp>
    </p:spTree>
    <p:extLst>
      <p:ext uri="{BB962C8B-B14F-4D97-AF65-F5344CB8AC3E}">
        <p14:creationId xmlns:p14="http://schemas.microsoft.com/office/powerpoint/2010/main" val="38657743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852904A-DB9D-421D-9DAB-FD5898F85B3C}" type="datetimeFigureOut">
              <a:rPr lang="en-GB" smtClean="0"/>
              <a:t>21/02/2023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9960381-D1E4-4632-A186-67DF7AA93E7D}" type="slidenum">
              <a:rPr lang="en-GB" smtClean="0"/>
              <a:t>‹#›</a:t>
            </a:fld>
            <a:endParaRPr lang="en-GB"/>
          </a:p>
        </p:txBody>
      </p:sp>
    </p:spTree>
    <p:extLst>
      <p:ext uri="{BB962C8B-B14F-4D97-AF65-F5344CB8AC3E}">
        <p14:creationId xmlns:p14="http://schemas.microsoft.com/office/powerpoint/2010/main" val="34258049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A852904A-DB9D-421D-9DAB-FD5898F85B3C}" type="datetimeFigureOut">
              <a:rPr lang="en-GB" smtClean="0"/>
              <a:t>21/02/2023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9960381-D1E4-4632-A186-67DF7AA93E7D}" type="slidenum">
              <a:rPr lang="en-GB" smtClean="0"/>
              <a:t>‹#›</a:t>
            </a:fld>
            <a:endParaRPr lang="en-GB"/>
          </a:p>
        </p:txBody>
      </p:sp>
    </p:spTree>
    <p:extLst>
      <p:ext uri="{BB962C8B-B14F-4D97-AF65-F5344CB8AC3E}">
        <p14:creationId xmlns:p14="http://schemas.microsoft.com/office/powerpoint/2010/main" val="39234015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A852904A-DB9D-421D-9DAB-FD5898F85B3C}" type="datetimeFigureOut">
              <a:rPr lang="en-GB" smtClean="0"/>
              <a:t>21/02/2023</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49960381-D1E4-4632-A186-67DF7AA93E7D}" type="slidenum">
              <a:rPr lang="en-GB" smtClean="0"/>
              <a:t>‹#›</a:t>
            </a:fld>
            <a:endParaRPr lang="en-GB"/>
          </a:p>
        </p:txBody>
      </p:sp>
    </p:spTree>
    <p:extLst>
      <p:ext uri="{BB962C8B-B14F-4D97-AF65-F5344CB8AC3E}">
        <p14:creationId xmlns:p14="http://schemas.microsoft.com/office/powerpoint/2010/main" val="2402868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A852904A-DB9D-421D-9DAB-FD5898F85B3C}" type="datetimeFigureOut">
              <a:rPr lang="en-GB" smtClean="0"/>
              <a:t>21/02/2023</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49960381-D1E4-4632-A186-67DF7AA93E7D}" type="slidenum">
              <a:rPr lang="en-GB" smtClean="0"/>
              <a:t>‹#›</a:t>
            </a:fld>
            <a:endParaRPr lang="en-GB"/>
          </a:p>
        </p:txBody>
      </p:sp>
    </p:spTree>
    <p:extLst>
      <p:ext uri="{BB962C8B-B14F-4D97-AF65-F5344CB8AC3E}">
        <p14:creationId xmlns:p14="http://schemas.microsoft.com/office/powerpoint/2010/main" val="41988566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852904A-DB9D-421D-9DAB-FD5898F85B3C}" type="datetimeFigureOut">
              <a:rPr lang="en-GB" smtClean="0"/>
              <a:t>21/02/2023</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49960381-D1E4-4632-A186-67DF7AA93E7D}" type="slidenum">
              <a:rPr lang="en-GB" smtClean="0"/>
              <a:t>‹#›</a:t>
            </a:fld>
            <a:endParaRPr lang="en-GB"/>
          </a:p>
        </p:txBody>
      </p:sp>
    </p:spTree>
    <p:extLst>
      <p:ext uri="{BB962C8B-B14F-4D97-AF65-F5344CB8AC3E}">
        <p14:creationId xmlns:p14="http://schemas.microsoft.com/office/powerpoint/2010/main" val="24329132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852904A-DB9D-421D-9DAB-FD5898F85B3C}" type="datetimeFigureOut">
              <a:rPr lang="en-GB" smtClean="0"/>
              <a:t>21/02/2023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9960381-D1E4-4632-A186-67DF7AA93E7D}" type="slidenum">
              <a:rPr lang="en-GB" smtClean="0"/>
              <a:t>‹#›</a:t>
            </a:fld>
            <a:endParaRPr lang="en-GB"/>
          </a:p>
        </p:txBody>
      </p:sp>
    </p:spTree>
    <p:extLst>
      <p:ext uri="{BB962C8B-B14F-4D97-AF65-F5344CB8AC3E}">
        <p14:creationId xmlns:p14="http://schemas.microsoft.com/office/powerpoint/2010/main" val="14727693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852904A-DB9D-421D-9DAB-FD5898F85B3C}" type="datetimeFigureOut">
              <a:rPr lang="en-GB" smtClean="0"/>
              <a:t>21/02/2023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9960381-D1E4-4632-A186-67DF7AA93E7D}" type="slidenum">
              <a:rPr lang="en-GB" smtClean="0"/>
              <a:t>‹#›</a:t>
            </a:fld>
            <a:endParaRPr lang="en-GB"/>
          </a:p>
        </p:txBody>
      </p:sp>
    </p:spTree>
    <p:extLst>
      <p:ext uri="{BB962C8B-B14F-4D97-AF65-F5344CB8AC3E}">
        <p14:creationId xmlns:p14="http://schemas.microsoft.com/office/powerpoint/2010/main" val="17797662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852904A-DB9D-421D-9DAB-FD5898F85B3C}" type="datetimeFigureOut">
              <a:rPr lang="en-GB" smtClean="0"/>
              <a:t>21/02/2023</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9960381-D1E4-4632-A186-67DF7AA93E7D}" type="slidenum">
              <a:rPr lang="en-GB" smtClean="0"/>
              <a:t>‹#›</a:t>
            </a:fld>
            <a:endParaRPr lang="en-GB"/>
          </a:p>
        </p:txBody>
      </p:sp>
    </p:spTree>
    <p:extLst>
      <p:ext uri="{BB962C8B-B14F-4D97-AF65-F5344CB8AC3E}">
        <p14:creationId xmlns:p14="http://schemas.microsoft.com/office/powerpoint/2010/main" val="113907964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www.google.co.uk/url?sa=i&amp;rct=j&amp;q=&amp;esrc=s&amp;frm=1&amp;source=images&amp;cd=&amp;cad=rja&amp;docid=5JMFPFGEIpSTvM&amp;tbnid=q3bmpJMEAx7cyM:&amp;ved=0CAUQjRw&amp;url=http://www.gaychristian101.com/Torah-Observance.html&amp;ei=lWMsUrWiOI7v0gXdnYCACw&amp;bvm=bv.51773540,d.ZG4&amp;psig=AFQjCNF4JAwCtjRlvLYycDSwBKUVzL8VgQ&amp;ust=1378727182347897"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7.jpeg"/></Relationships>
</file>

<file path=ppt/slides/_rels/slide13.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hyperlink" Target="http://www.youtube.com/watch?v=uJ4H3Qgk-Kw"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14.png"/></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6.jpeg"/></Relationships>
</file>

<file path=ppt/slides/_rels/slide7.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hyperlink" Target="http://www.google.co.uk/url?sa=i&amp;rct=j&amp;q=&amp;esrc=s&amp;frm=1&amp;source=images&amp;cd=&amp;cad=rja&amp;docid=5JMFPFGEIpSTvM&amp;tbnid=q3bmpJMEAx7cyM:&amp;ved=0CAUQjRw&amp;url=http://www.gaychristian101.com/Torah-Observance.html&amp;ei=lWMsUrWiOI7v0gXdnYCACw&amp;bvm=bv.51773540,d.ZG4&amp;psig=AFQjCNF4JAwCtjRlvLYycDSwBKUVzL8VgQ&amp;ust=1378727182347897"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hyperlink" Target="http://www.google.co.uk/url?sa=i&amp;rct=j&amp;q=&amp;esrc=s&amp;frm=1&amp;source=images&amp;cd=&amp;cad=rja&amp;docid=5JMFPFGEIpSTvM&amp;tbnid=q3bmpJMEAx7cyM:&amp;ved=0CAUQjRw&amp;url=http://www.gaychristian101.com/Torah-Observance.html&amp;ei=lWMsUrWiOI7v0gXdnYCACw&amp;bvm=bv.51773540,d.ZG4&amp;psig=AFQjCNF4JAwCtjRlvLYycDSwBKUVzL8VgQ&amp;ust=1378727182347897"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www.google.co.uk/url?sa=i&amp;rct=j&amp;q=&amp;esrc=s&amp;frm=1&amp;source=images&amp;cd=&amp;cad=rja&amp;docid=5JMFPFGEIpSTvM&amp;tbnid=q3bmpJMEAx7cyM:&amp;ved=0CAUQjRw&amp;url=http://www.gaychristian101.com/Torah-Observance.html&amp;ei=lWMsUrWiOI7v0gXdnYCACw&amp;bvm=bv.51773540,d.ZG4&amp;psig=AFQjCNF4JAwCtjRlvLYycDSwBKUVzL8VgQ&amp;ust=1378727182347897"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7.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CD91DDF-6B6A-4014-AA24-85F815A9C975}"/>
              </a:ext>
            </a:extLst>
          </p:cNvPr>
          <p:cNvSpPr>
            <a:spLocks noGrp="1"/>
          </p:cNvSpPr>
          <p:nvPr>
            <p:ph idx="1"/>
          </p:nvPr>
        </p:nvSpPr>
        <p:spPr>
          <a:xfrm>
            <a:off x="457200" y="476672"/>
            <a:ext cx="8229600" cy="5649491"/>
          </a:xfrm>
        </p:spPr>
        <p:txBody>
          <a:bodyPr>
            <a:normAutofit fontScale="92500" lnSpcReduction="10000"/>
          </a:bodyPr>
          <a:lstStyle/>
          <a:p>
            <a:pPr marL="514350" indent="-514350">
              <a:buAutoNum type="arabicPeriod"/>
            </a:pPr>
            <a:r>
              <a:rPr lang="en-GB" dirty="0"/>
              <a:t>What did God promise to Abraham?</a:t>
            </a:r>
          </a:p>
          <a:p>
            <a:pPr marL="514350" indent="-514350">
              <a:buAutoNum type="arabicPeriod"/>
            </a:pPr>
            <a:endParaRPr lang="en-GB" dirty="0"/>
          </a:p>
          <a:p>
            <a:pPr marL="0" indent="0">
              <a:buNone/>
            </a:pPr>
            <a:r>
              <a:rPr lang="en-GB" dirty="0"/>
              <a:t>2. What did God expect Abraham to do in exchange?</a:t>
            </a:r>
          </a:p>
          <a:p>
            <a:pPr marL="0" indent="0">
              <a:buNone/>
            </a:pPr>
            <a:endParaRPr lang="en-GB" dirty="0"/>
          </a:p>
          <a:p>
            <a:pPr marL="0" indent="0">
              <a:buNone/>
            </a:pPr>
            <a:r>
              <a:rPr lang="en-GB" dirty="0"/>
              <a:t>3. What happened to Ismail and Hagar? Why?</a:t>
            </a:r>
          </a:p>
          <a:p>
            <a:pPr marL="0" indent="0">
              <a:buNone/>
            </a:pPr>
            <a:endParaRPr lang="en-GB" dirty="0"/>
          </a:p>
          <a:p>
            <a:pPr marL="0" indent="0">
              <a:buNone/>
            </a:pPr>
            <a:r>
              <a:rPr lang="en-GB" dirty="0"/>
              <a:t>4. Do you think Abraham did the right thing when he was going to sacrifice his son? Why/why </a:t>
            </a:r>
            <a:r>
              <a:rPr lang="en-GB"/>
              <a:t>not?</a:t>
            </a:r>
          </a:p>
          <a:p>
            <a:pPr marL="0" indent="0">
              <a:buNone/>
            </a:pPr>
            <a:endParaRPr lang="en-GB" dirty="0"/>
          </a:p>
          <a:p>
            <a:pPr marL="0" indent="0">
              <a:buNone/>
            </a:pPr>
            <a:r>
              <a:rPr lang="en-GB" dirty="0"/>
              <a:t>5. Why might someone disagree with you?</a:t>
            </a:r>
          </a:p>
          <a:p>
            <a:pPr marL="0" indent="0">
              <a:buNone/>
            </a:pPr>
            <a:endParaRPr lang="en-GB" dirty="0"/>
          </a:p>
        </p:txBody>
      </p:sp>
    </p:spTree>
    <p:extLst>
      <p:ext uri="{BB962C8B-B14F-4D97-AF65-F5344CB8AC3E}">
        <p14:creationId xmlns:p14="http://schemas.microsoft.com/office/powerpoint/2010/main" val="37605486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http://www.mozambique-gas-summit.com/wp-content/uploads/2012/12/big-tick-green.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83768" y="2060848"/>
            <a:ext cx="4169654" cy="4053830"/>
          </a:xfrm>
          <a:prstGeom prst="rect">
            <a:avLst/>
          </a:prstGeom>
          <a:noFill/>
          <a:extLst>
            <a:ext uri="{909E8E84-426E-40DD-AFC4-6F175D3DCCD1}">
              <a14:hiddenFill xmlns:a14="http://schemas.microsoft.com/office/drawing/2010/main">
                <a:solidFill>
                  <a:srgbClr val="FFFFFF"/>
                </a:solidFill>
              </a14:hiddenFill>
            </a:ext>
          </a:extLst>
        </p:spPr>
      </p:pic>
      <p:sp>
        <p:nvSpPr>
          <p:cNvPr id="7" name="Rectangle 6"/>
          <p:cNvSpPr/>
          <p:nvPr/>
        </p:nvSpPr>
        <p:spPr>
          <a:xfrm>
            <a:off x="179512" y="758314"/>
            <a:ext cx="8905533" cy="1446550"/>
          </a:xfrm>
          <a:prstGeom prst="rect">
            <a:avLst/>
          </a:prstGeom>
          <a:ln>
            <a:solidFill>
              <a:schemeClr val="bg1"/>
            </a:solidFill>
          </a:ln>
        </p:spPr>
        <p:style>
          <a:lnRef idx="2">
            <a:schemeClr val="accent1"/>
          </a:lnRef>
          <a:fillRef idx="1">
            <a:schemeClr val="lt1"/>
          </a:fillRef>
          <a:effectRef idx="0">
            <a:schemeClr val="accent1"/>
          </a:effectRef>
          <a:fontRef idx="minor">
            <a:schemeClr val="dk1"/>
          </a:fontRef>
        </p:style>
        <p:txBody>
          <a:bodyPr wrap="square">
            <a:spAutoFit/>
          </a:bodyPr>
          <a:lstStyle/>
          <a:p>
            <a:pPr algn="ctr"/>
            <a:r>
              <a:rPr lang="en-GB" sz="4400" dirty="0">
                <a:latin typeface="Berlin Sans FB" pitchFamily="34" charset="0"/>
              </a:rPr>
              <a:t>2. Explain the covenant made between God and Abraham</a:t>
            </a:r>
          </a:p>
        </p:txBody>
      </p:sp>
    </p:spTree>
    <p:extLst>
      <p:ext uri="{BB962C8B-B14F-4D97-AF65-F5344CB8AC3E}">
        <p14:creationId xmlns:p14="http://schemas.microsoft.com/office/powerpoint/2010/main" val="15458486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2050"/>
                                        </p:tgtEl>
                                        <p:attrNameLst>
                                          <p:attrName>style.visibility</p:attrName>
                                        </p:attrNameLst>
                                      </p:cBhvr>
                                      <p:to>
                                        <p:strVal val="visible"/>
                                      </p:to>
                                    </p:set>
                                    <p:animEffect transition="in" filter="wipe(left)">
                                      <p:cBhvr>
                                        <p:cTn id="7" dur="500"/>
                                        <p:tgtEl>
                                          <p:spTgt spid="205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32656"/>
            <a:ext cx="8229600" cy="5793507"/>
          </a:xfrm>
        </p:spPr>
        <p:txBody>
          <a:bodyPr/>
          <a:lstStyle/>
          <a:p>
            <a:pPr marL="0" indent="0">
              <a:buNone/>
            </a:pPr>
            <a:r>
              <a:rPr lang="en-GB" dirty="0">
                <a:latin typeface="Berlin Sans FB" panose="020E0602020502020306" pitchFamily="34" charset="0"/>
              </a:rPr>
              <a:t>Is it more important to keep a promise to some people than to others?</a:t>
            </a:r>
          </a:p>
          <a:p>
            <a:pPr marL="0" indent="0">
              <a:buNone/>
            </a:pPr>
            <a:endParaRPr lang="en-GB" sz="1400" dirty="0">
              <a:latin typeface="Berlin Sans FB" panose="020E0602020502020306" pitchFamily="34" charset="0"/>
            </a:endParaRPr>
          </a:p>
          <a:p>
            <a:pPr marL="0" indent="0" algn="ctr">
              <a:buNone/>
            </a:pPr>
            <a:r>
              <a:rPr lang="en-GB" dirty="0">
                <a:latin typeface="Berlin Sans FB" panose="020E0602020502020306" pitchFamily="34" charset="0"/>
              </a:rPr>
              <a:t>Friends</a:t>
            </a:r>
          </a:p>
          <a:p>
            <a:pPr marL="0" indent="0" algn="ctr">
              <a:buNone/>
            </a:pPr>
            <a:r>
              <a:rPr lang="en-GB" dirty="0">
                <a:latin typeface="Berlin Sans FB" panose="020E0602020502020306" pitchFamily="34" charset="0"/>
              </a:rPr>
              <a:t>Teachers</a:t>
            </a:r>
          </a:p>
          <a:p>
            <a:pPr marL="0" indent="0" algn="ctr">
              <a:buNone/>
            </a:pPr>
            <a:r>
              <a:rPr lang="en-GB" dirty="0">
                <a:latin typeface="Berlin Sans FB" panose="020E0602020502020306" pitchFamily="34" charset="0"/>
              </a:rPr>
              <a:t>Family</a:t>
            </a:r>
          </a:p>
          <a:p>
            <a:pPr marL="0" indent="0" algn="ctr">
              <a:buNone/>
            </a:pPr>
            <a:r>
              <a:rPr lang="en-GB" dirty="0">
                <a:latin typeface="Berlin Sans FB" panose="020E0602020502020306" pitchFamily="34" charset="0"/>
              </a:rPr>
              <a:t>God</a:t>
            </a:r>
          </a:p>
        </p:txBody>
      </p:sp>
      <p:sp>
        <p:nvSpPr>
          <p:cNvPr id="4" name="Rectangle 3"/>
          <p:cNvSpPr/>
          <p:nvPr/>
        </p:nvSpPr>
        <p:spPr>
          <a:xfrm>
            <a:off x="179512" y="4437112"/>
            <a:ext cx="8784976" cy="2246769"/>
          </a:xfrm>
          <a:prstGeom prst="rect">
            <a:avLst/>
          </a:prstGeom>
        </p:spPr>
        <p:style>
          <a:lnRef idx="2">
            <a:schemeClr val="accent1"/>
          </a:lnRef>
          <a:fillRef idx="1">
            <a:schemeClr val="lt1"/>
          </a:fillRef>
          <a:effectRef idx="0">
            <a:schemeClr val="accent1"/>
          </a:effectRef>
          <a:fontRef idx="minor">
            <a:schemeClr val="dk1"/>
          </a:fontRef>
        </p:style>
        <p:txBody>
          <a:bodyPr wrap="square">
            <a:spAutoFit/>
          </a:bodyPr>
          <a:lstStyle/>
          <a:p>
            <a:r>
              <a:rPr lang="en-GB" sz="2800" dirty="0">
                <a:latin typeface="Berlin Sans FB" panose="020E0602020502020306" pitchFamily="34" charset="0"/>
              </a:rPr>
              <a:t>Imagine you have made a promise to the people listed above. With the person next to you, rank in order how important it is to keep that promise.</a:t>
            </a:r>
          </a:p>
          <a:p>
            <a:endParaRPr lang="en-GB" sz="2800" dirty="0">
              <a:latin typeface="Berlin Sans FB" panose="020E0602020502020306" pitchFamily="34" charset="0"/>
            </a:endParaRPr>
          </a:p>
          <a:p>
            <a:r>
              <a:rPr lang="en-GB" sz="2800" dirty="0">
                <a:latin typeface="Berlin Sans FB" panose="020E0602020502020306" pitchFamily="34" charset="0"/>
              </a:rPr>
              <a:t>Make sure you are ready to explain your decision</a:t>
            </a:r>
          </a:p>
        </p:txBody>
      </p:sp>
      <p:pic>
        <p:nvPicPr>
          <p:cNvPr id="4098" name="Picture 2" descr="http://www.thechinesequest.com/wp-content/uploads/2013/06/ranking.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1100" y="1524964"/>
            <a:ext cx="3210780" cy="2624116"/>
          </a:xfrm>
          <a:prstGeom prst="rect">
            <a:avLst/>
          </a:prstGeom>
          <a:noFill/>
          <a:extLst>
            <a:ext uri="{909E8E84-426E-40DD-AFC4-6F175D3DCCD1}">
              <a14:hiddenFill xmlns:a14="http://schemas.microsoft.com/office/drawing/2010/main">
                <a:solidFill>
                  <a:srgbClr val="FFFFFF"/>
                </a:solidFill>
              </a14:hiddenFill>
            </a:ext>
          </a:extLst>
        </p:spPr>
      </p:pic>
      <p:pic>
        <p:nvPicPr>
          <p:cNvPr id="4100" name="Picture 4" descr="http://imconfident.files.wordpress.com/2013/04/thinking-happy-face.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868144" y="1196752"/>
            <a:ext cx="2376518" cy="307549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1957908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endParaRPr lang="en-GB"/>
          </a:p>
        </p:txBody>
      </p:sp>
      <p:pic>
        <p:nvPicPr>
          <p:cNvPr id="4" name="Picture 2" descr="http://www.gaychristian101.com/images/TorahScroll.jpg">
            <a:hlinkClick r:id="rId3"/>
          </p:cNvPr>
          <p:cNvPicPr>
            <a:picLocks noChangeAspect="1" noChangeArrowheads="1"/>
          </p:cNvPicPr>
          <p:nvPr/>
        </p:nvPicPr>
        <p:blipFill>
          <a:blip r:embed="rId4" cstate="print"/>
          <a:srcRect/>
          <a:stretch>
            <a:fillRect/>
          </a:stretch>
        </p:blipFill>
        <p:spPr bwMode="auto">
          <a:xfrm>
            <a:off x="0" y="0"/>
            <a:ext cx="9144000" cy="6857252"/>
          </a:xfrm>
          <a:prstGeom prst="rect">
            <a:avLst/>
          </a:prstGeom>
          <a:noFill/>
        </p:spPr>
      </p:pic>
      <p:sp>
        <p:nvSpPr>
          <p:cNvPr id="5" name="Subtitle 2"/>
          <p:cNvSpPr txBox="1">
            <a:spLocks/>
          </p:cNvSpPr>
          <p:nvPr/>
        </p:nvSpPr>
        <p:spPr>
          <a:xfrm>
            <a:off x="-36512" y="419"/>
            <a:ext cx="9180512" cy="7056784"/>
          </a:xfrm>
          <a:prstGeom prst="rect">
            <a:avLst/>
          </a:prstGeom>
          <a:solidFill>
            <a:schemeClr val="bg1">
              <a:alpha val="69000"/>
            </a:schemeClr>
          </a:solidFill>
        </p:spPr>
        <p:txBody>
          <a:bodyPr vert="horz" lIns="91440" tIns="45720" rIns="91440" bIns="45720" rtlCol="0">
            <a:noAutofit/>
          </a:bodyPr>
          <a:lstStyle/>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n-GB" sz="2800" b="0" i="1" u="none" strike="noStrike" kern="1200" cap="none" spc="0" normalizeH="0" baseline="0" noProof="0" dirty="0">
              <a:ln>
                <a:noFill/>
              </a:ln>
              <a:solidFill>
                <a:schemeClr val="tx1"/>
              </a:solidFill>
              <a:effectLst/>
              <a:uLnTx/>
              <a:uFillTx/>
              <a:latin typeface="Bookman Old Style" pitchFamily="18" charset="0"/>
              <a:ea typeface="+mn-ea"/>
              <a:cs typeface="+mn-cs"/>
            </a:endParaRP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endParaRPr lang="en-GB" sz="2800" i="1" dirty="0">
              <a:latin typeface="Bookman Old Style" pitchFamily="18" charset="0"/>
            </a:endParaRP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n-GB" sz="2800" b="0" i="1" u="none" strike="noStrike" kern="1200" cap="none" spc="0" normalizeH="0" baseline="0" noProof="0" dirty="0">
              <a:ln>
                <a:noFill/>
              </a:ln>
              <a:solidFill>
                <a:schemeClr val="tx1"/>
              </a:solidFill>
              <a:effectLst/>
              <a:uLnTx/>
              <a:uFillTx/>
              <a:latin typeface="Bookman Old Style" pitchFamily="18" charset="0"/>
              <a:ea typeface="+mn-ea"/>
              <a:cs typeface="+mn-cs"/>
            </a:endParaRP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endParaRPr lang="en-GB" sz="2800" i="1" dirty="0">
              <a:latin typeface="Bookman Old Style" pitchFamily="18" charset="0"/>
            </a:endParaRP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n-GB" sz="2800" b="0" i="1" u="none" strike="noStrike" kern="1200" cap="none" spc="0" normalizeH="0" baseline="0" noProof="0" dirty="0">
              <a:ln>
                <a:noFill/>
              </a:ln>
              <a:solidFill>
                <a:schemeClr val="tx1"/>
              </a:solidFill>
              <a:effectLst/>
              <a:uLnTx/>
              <a:uFillTx/>
              <a:latin typeface="Bookman Old Style" pitchFamily="18" charset="0"/>
              <a:ea typeface="+mn-ea"/>
              <a:cs typeface="+mn-cs"/>
            </a:endParaRP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endParaRPr lang="en-GB" sz="2800" i="1" dirty="0">
              <a:latin typeface="Bookman Old Style" pitchFamily="18" charset="0"/>
            </a:endParaRP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n-GB" sz="2800" b="0" i="1" u="none" strike="noStrike" kern="1200" cap="none" spc="0" normalizeH="0" baseline="0" noProof="0" dirty="0">
              <a:ln>
                <a:noFill/>
              </a:ln>
              <a:solidFill>
                <a:schemeClr val="tx1"/>
              </a:solidFill>
              <a:effectLst/>
              <a:uLnTx/>
              <a:uFillTx/>
              <a:latin typeface="Bookman Old Style" pitchFamily="18" charset="0"/>
              <a:ea typeface="+mn-ea"/>
              <a:cs typeface="+mn-cs"/>
            </a:endParaRP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endParaRPr lang="en-GB" sz="2800" i="1" dirty="0">
              <a:latin typeface="Bookman Old Style" pitchFamily="18" charset="0"/>
            </a:endParaRP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n-GB" sz="2800" b="0" i="1" u="none" strike="noStrike" kern="1200" cap="none" spc="0" normalizeH="0" baseline="0" noProof="0" dirty="0">
              <a:ln>
                <a:noFill/>
              </a:ln>
              <a:solidFill>
                <a:schemeClr val="tx1"/>
              </a:solidFill>
              <a:effectLst/>
              <a:uLnTx/>
              <a:uFillTx/>
              <a:latin typeface="Bookman Old Style" pitchFamily="18" charset="0"/>
              <a:ea typeface="+mn-ea"/>
              <a:cs typeface="+mn-cs"/>
            </a:endParaRP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n-GB" sz="2800" b="0" i="1" u="none" strike="noStrike" kern="1200" cap="none" spc="0" normalizeH="0" baseline="0" noProof="0" dirty="0">
              <a:ln>
                <a:noFill/>
              </a:ln>
              <a:solidFill>
                <a:schemeClr val="tx1"/>
              </a:solidFill>
              <a:effectLst/>
              <a:uLnTx/>
              <a:uFillTx/>
              <a:latin typeface="Bookman Old Style" pitchFamily="18" charset="0"/>
              <a:ea typeface="+mn-ea"/>
              <a:cs typeface="+mn-cs"/>
            </a:endParaRPr>
          </a:p>
        </p:txBody>
      </p:sp>
      <p:sp>
        <p:nvSpPr>
          <p:cNvPr id="6" name="Content Placeholder 2"/>
          <p:cNvSpPr txBox="1">
            <a:spLocks/>
          </p:cNvSpPr>
          <p:nvPr/>
        </p:nvSpPr>
        <p:spPr>
          <a:xfrm>
            <a:off x="179512" y="260648"/>
            <a:ext cx="8784976" cy="4525963"/>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en-GB" sz="3600" dirty="0">
                <a:latin typeface="Berlin Sans FB" panose="020E0602020502020306" pitchFamily="34" charset="0"/>
              </a:rPr>
              <a:t>What does this tell us about how important Abraham’s covenant with God was?</a:t>
            </a:r>
          </a:p>
          <a:p>
            <a:pPr marL="0" indent="0" algn="ctr">
              <a:buNone/>
            </a:pPr>
            <a:endParaRPr lang="en-GB" sz="3600" dirty="0">
              <a:latin typeface="Berlin Sans FB" panose="020E0602020502020306" pitchFamily="34" charset="0"/>
            </a:endParaRPr>
          </a:p>
          <a:p>
            <a:pPr marL="0" indent="0" algn="ctr">
              <a:buNone/>
            </a:pPr>
            <a:r>
              <a:rPr lang="en-GB" sz="3600" i="1" dirty="0">
                <a:latin typeface="Berlin Sans FB" panose="020E0602020502020306" pitchFamily="34" charset="0"/>
              </a:rPr>
              <a:t>“When a man makes a vow to </a:t>
            </a:r>
            <a:r>
              <a:rPr lang="en-GB" sz="3600" i="1" cap="small" dirty="0">
                <a:latin typeface="Berlin Sans FB" panose="020E0602020502020306" pitchFamily="34" charset="0"/>
              </a:rPr>
              <a:t>God</a:t>
            </a:r>
            <a:r>
              <a:rPr lang="en-GB" sz="3600" i="1" dirty="0">
                <a:latin typeface="Berlin Sans FB" panose="020E0602020502020306" pitchFamily="34" charset="0"/>
              </a:rPr>
              <a:t> or binds himself </a:t>
            </a:r>
            <a:r>
              <a:rPr lang="en-GB" sz="3600" i="1">
                <a:latin typeface="Berlin Sans FB" panose="020E0602020502020306" pitchFamily="34" charset="0"/>
              </a:rPr>
              <a:t>by a </a:t>
            </a:r>
            <a:r>
              <a:rPr lang="en-GB" sz="3600" i="1" dirty="0">
                <a:latin typeface="Berlin Sans FB" panose="020E0602020502020306" pitchFamily="34" charset="0"/>
              </a:rPr>
              <a:t>promise to do something, he must not break his word; he must do exactly what he has said.”</a:t>
            </a:r>
          </a:p>
          <a:p>
            <a:pPr marL="0" indent="0" algn="ctr">
              <a:buFont typeface="Arial" panose="020B0604020202020204" pitchFamily="34" charset="0"/>
              <a:buNone/>
            </a:pPr>
            <a:endParaRPr lang="en-GB" i="1" dirty="0">
              <a:latin typeface="Berlin Sans FB" panose="020E0602020502020306" pitchFamily="34" charset="0"/>
            </a:endParaRPr>
          </a:p>
          <a:p>
            <a:pPr marL="0" indent="0" algn="ctr">
              <a:buFont typeface="Arial" panose="020B0604020202020204" pitchFamily="34" charset="0"/>
              <a:buNone/>
            </a:pPr>
            <a:endParaRPr lang="en-GB" i="1" dirty="0">
              <a:latin typeface="Berlin Sans FB" panose="020E0602020502020306" pitchFamily="34" charset="0"/>
            </a:endParaRPr>
          </a:p>
          <a:p>
            <a:pPr marL="0" indent="0" algn="ctr">
              <a:buFont typeface="Arial" panose="020B0604020202020204" pitchFamily="34" charset="0"/>
              <a:buNone/>
            </a:pPr>
            <a:endParaRPr lang="en-GB" i="1" dirty="0">
              <a:latin typeface="Berlin Sans FB" panose="020E0602020502020306" pitchFamily="34" charset="0"/>
            </a:endParaRPr>
          </a:p>
          <a:p>
            <a:pPr marL="0" indent="0" algn="ctr">
              <a:buFont typeface="Arial" panose="020B0604020202020204" pitchFamily="34" charset="0"/>
              <a:buNone/>
            </a:pPr>
            <a:endParaRPr lang="en-GB" i="1" dirty="0">
              <a:latin typeface="Berlin Sans FB" panose="020E0602020502020306" pitchFamily="34" charset="0"/>
            </a:endParaRPr>
          </a:p>
          <a:p>
            <a:pPr marL="0" indent="0" algn="ctr">
              <a:buFont typeface="Arial" panose="020B0604020202020204" pitchFamily="34" charset="0"/>
              <a:buNone/>
            </a:pPr>
            <a:endParaRPr lang="en-GB" i="1" dirty="0">
              <a:latin typeface="Berlin Sans FB" panose="020E0602020502020306" pitchFamily="34" charset="0"/>
            </a:endParaRPr>
          </a:p>
        </p:txBody>
      </p:sp>
    </p:spTree>
    <p:extLst>
      <p:ext uri="{BB962C8B-B14F-4D97-AF65-F5344CB8AC3E}">
        <p14:creationId xmlns:p14="http://schemas.microsoft.com/office/powerpoint/2010/main" val="239641540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GB" dirty="0">
                <a:latin typeface="Berlin Sans FB" panose="020E0602020502020306" pitchFamily="34" charset="0"/>
              </a:rPr>
              <a:t>Remember the story of Abraham and Isaac…</a:t>
            </a:r>
          </a:p>
        </p:txBody>
      </p:sp>
      <p:pic>
        <p:nvPicPr>
          <p:cNvPr id="13314" name="Picture 2">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7543" y="1772816"/>
            <a:ext cx="8428693" cy="453650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63801510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707904" y="2820069"/>
            <a:ext cx="5300794" cy="3273227"/>
          </a:xfrm>
        </p:spPr>
        <p:txBody>
          <a:bodyPr>
            <a:noAutofit/>
          </a:bodyPr>
          <a:lstStyle/>
          <a:p>
            <a:pPr marL="0" indent="0" algn="ctr">
              <a:buNone/>
            </a:pPr>
            <a:r>
              <a:rPr lang="en-GB" dirty="0">
                <a:latin typeface="Berlin Sans FB" panose="020E0602020502020306" pitchFamily="34" charset="0"/>
              </a:rPr>
              <a:t>You are a member of the jury in Abraham’s trial for attempted murder. Do you think Abraham should be found guilty? Give 2 reasons for your view.</a:t>
            </a:r>
          </a:p>
        </p:txBody>
      </p:sp>
      <p:pic>
        <p:nvPicPr>
          <p:cNvPr id="14338" name="Picture 2" descr="http://www.tauntonchessclub.co.uk/tcc/wp-content/uploads/2013/04/judge-in-court.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228184" y="116632"/>
            <a:ext cx="2780514" cy="2495119"/>
          </a:xfrm>
          <a:prstGeom prst="rect">
            <a:avLst/>
          </a:prstGeom>
          <a:noFill/>
          <a:extLst>
            <a:ext uri="{909E8E84-426E-40DD-AFC4-6F175D3DCCD1}">
              <a14:hiddenFill xmlns:a14="http://schemas.microsoft.com/office/drawing/2010/main">
                <a:solidFill>
                  <a:srgbClr val="FFFFFF"/>
                </a:solidFill>
              </a14:hiddenFill>
            </a:ext>
          </a:extLst>
        </p:spPr>
      </p:pic>
      <p:sp>
        <p:nvSpPr>
          <p:cNvPr id="4" name="Rounded Rectangular Callout 3"/>
          <p:cNvSpPr/>
          <p:nvPr/>
        </p:nvSpPr>
        <p:spPr>
          <a:xfrm>
            <a:off x="179512" y="116632"/>
            <a:ext cx="5832648" cy="2279095"/>
          </a:xfrm>
          <a:prstGeom prst="wedgeRoundRectCallout">
            <a:avLst>
              <a:gd name="adj1" fmla="val 61486"/>
              <a:gd name="adj2" fmla="val 2318"/>
              <a:gd name="adj3" fmla="val 16667"/>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GB" sz="2800" i="1" dirty="0">
                <a:latin typeface="Berlin Sans FB" panose="020E0602020502020306" pitchFamily="34" charset="0"/>
              </a:rPr>
              <a:t>“Abraham, you are charged with the attempted murder of your son, Isaac. How do the jury find the accused; guilty, or not guilty?”</a:t>
            </a:r>
          </a:p>
        </p:txBody>
      </p:sp>
      <p:pic>
        <p:nvPicPr>
          <p:cNvPr id="14340" name="Picture 4" descr="http://www.accesskent.com/Courts/Prosecutor/kids/img/jury.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05733" y="3284984"/>
            <a:ext cx="3502171" cy="28803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4788121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9512" y="155773"/>
            <a:ext cx="5662411" cy="3273227"/>
          </a:xfrm>
        </p:spPr>
        <p:txBody>
          <a:bodyPr>
            <a:noAutofit/>
          </a:bodyPr>
          <a:lstStyle/>
          <a:p>
            <a:pPr marL="0" indent="0" algn="ctr">
              <a:buNone/>
            </a:pPr>
            <a:r>
              <a:rPr lang="en-GB" dirty="0">
                <a:latin typeface="Berlin Sans FB" panose="020E0602020502020306" pitchFamily="34" charset="0"/>
              </a:rPr>
              <a:t>You are a member of the jury in Abraham’s trial for attempted murder. Do you think Abraham should be found guilty? </a:t>
            </a:r>
          </a:p>
          <a:p>
            <a:pPr marL="0" indent="0" algn="ctr">
              <a:buNone/>
            </a:pPr>
            <a:r>
              <a:rPr lang="en-GB" dirty="0">
                <a:latin typeface="Berlin Sans FB" panose="020E0602020502020306" pitchFamily="34" charset="0"/>
              </a:rPr>
              <a:t>Give 2 reasons for your view.</a:t>
            </a:r>
          </a:p>
          <a:p>
            <a:pPr marL="0" indent="0" algn="ctr">
              <a:buNone/>
            </a:pPr>
            <a:r>
              <a:rPr lang="en-GB" dirty="0">
                <a:latin typeface="Berlin Sans FB" panose="020E0602020502020306" pitchFamily="34" charset="0"/>
              </a:rPr>
              <a:t>(4 marks)</a:t>
            </a:r>
          </a:p>
        </p:txBody>
      </p:sp>
      <p:pic>
        <p:nvPicPr>
          <p:cNvPr id="14338" name="Picture 2" descr="http://www.tauntonchessclub.co.uk/tcc/wp-content/uploads/2013/04/judge-in-court.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228184" y="116632"/>
            <a:ext cx="2780514" cy="2495119"/>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6" name="Table 5"/>
          <p:cNvGraphicFramePr>
            <a:graphicFrameLocks noGrp="1"/>
          </p:cNvGraphicFramePr>
          <p:nvPr>
            <p:extLst>
              <p:ext uri="{D42A27DB-BD31-4B8C-83A1-F6EECF244321}">
                <p14:modId xmlns:p14="http://schemas.microsoft.com/office/powerpoint/2010/main" val="1654606310"/>
              </p:ext>
            </p:extLst>
          </p:nvPr>
        </p:nvGraphicFramePr>
        <p:xfrm>
          <a:off x="196125" y="3979818"/>
          <a:ext cx="8786289" cy="2257494"/>
        </p:xfrm>
        <a:graphic>
          <a:graphicData uri="http://schemas.openxmlformats.org/drawingml/2006/table">
            <a:tbl>
              <a:tblPr firstRow="1" firstCol="1" bandRow="1">
                <a:tableStyleId>{5940675A-B579-460E-94D1-54222C63F5DA}</a:tableStyleId>
              </a:tblPr>
              <a:tblGrid>
                <a:gridCol w="1236091">
                  <a:extLst>
                    <a:ext uri="{9D8B030D-6E8A-4147-A177-3AD203B41FA5}">
                      <a16:colId xmlns:a16="http://schemas.microsoft.com/office/drawing/2014/main" val="20000"/>
                    </a:ext>
                  </a:extLst>
                </a:gridCol>
                <a:gridCol w="7550198">
                  <a:extLst>
                    <a:ext uri="{9D8B030D-6E8A-4147-A177-3AD203B41FA5}">
                      <a16:colId xmlns:a16="http://schemas.microsoft.com/office/drawing/2014/main" val="20001"/>
                    </a:ext>
                  </a:extLst>
                </a:gridCol>
              </a:tblGrid>
              <a:tr h="581210">
                <a:tc>
                  <a:txBody>
                    <a:bodyPr/>
                    <a:lstStyle/>
                    <a:p>
                      <a:pPr algn="l">
                        <a:lnSpc>
                          <a:spcPct val="115000"/>
                        </a:lnSpc>
                        <a:spcAft>
                          <a:spcPts val="0"/>
                        </a:spcAft>
                      </a:pPr>
                      <a:r>
                        <a:rPr lang="en-GB" sz="2000" b="1" dirty="0">
                          <a:effectLst/>
                          <a:latin typeface="Ebrima" panose="02000000000000000000" pitchFamily="2" charset="0"/>
                          <a:ea typeface="Ebrima" panose="02000000000000000000" pitchFamily="2" charset="0"/>
                          <a:cs typeface="Ebrima" panose="02000000000000000000" pitchFamily="2" charset="0"/>
                        </a:rPr>
                        <a:t>1 mark</a:t>
                      </a:r>
                      <a:endParaRPr lang="en-GB" sz="1800" b="1" dirty="0">
                        <a:effectLst/>
                        <a:latin typeface="Ebrima" panose="02000000000000000000" pitchFamily="2" charset="0"/>
                        <a:ea typeface="Ebrima" panose="02000000000000000000" pitchFamily="2" charset="0"/>
                        <a:cs typeface="Ebrima" panose="02000000000000000000" pitchFamily="2" charset="0"/>
                      </a:endParaRPr>
                    </a:p>
                  </a:txBody>
                  <a:tcPr marL="68580" marR="68580" marT="0" marB="0"/>
                </a:tc>
                <a:tc>
                  <a:txBody>
                    <a:bodyPr/>
                    <a:lstStyle/>
                    <a:p>
                      <a:pPr algn="l">
                        <a:lnSpc>
                          <a:spcPct val="115000"/>
                        </a:lnSpc>
                        <a:spcAft>
                          <a:spcPts val="0"/>
                        </a:spcAft>
                      </a:pPr>
                      <a:r>
                        <a:rPr lang="en-GB" sz="2000" b="1" dirty="0">
                          <a:effectLst/>
                          <a:latin typeface="Ebrima" panose="02000000000000000000" pitchFamily="2" charset="0"/>
                          <a:ea typeface="Ebrima" panose="02000000000000000000" pitchFamily="2" charset="0"/>
                          <a:cs typeface="Ebrima" panose="02000000000000000000" pitchFamily="2" charset="0"/>
                        </a:rPr>
                        <a:t>A personal response with one brief reason</a:t>
                      </a:r>
                      <a:endParaRPr lang="en-GB" sz="1800" b="1" dirty="0">
                        <a:effectLst/>
                        <a:latin typeface="Ebrima" panose="02000000000000000000" pitchFamily="2" charset="0"/>
                        <a:ea typeface="Ebrima" panose="02000000000000000000" pitchFamily="2" charset="0"/>
                        <a:cs typeface="Ebrima" panose="02000000000000000000" pitchFamily="2" charset="0"/>
                      </a:endParaRPr>
                    </a:p>
                  </a:txBody>
                  <a:tcPr marL="68580" marR="68580" marT="0" marB="0"/>
                </a:tc>
                <a:extLst>
                  <a:ext uri="{0D108BD9-81ED-4DB2-BD59-A6C34878D82A}">
                    <a16:rowId xmlns:a16="http://schemas.microsoft.com/office/drawing/2014/main" val="10000"/>
                  </a:ext>
                </a:extLst>
              </a:tr>
              <a:tr h="513864">
                <a:tc>
                  <a:txBody>
                    <a:bodyPr/>
                    <a:lstStyle/>
                    <a:p>
                      <a:pPr algn="l">
                        <a:lnSpc>
                          <a:spcPct val="115000"/>
                        </a:lnSpc>
                        <a:spcAft>
                          <a:spcPts val="0"/>
                        </a:spcAft>
                      </a:pPr>
                      <a:r>
                        <a:rPr lang="en-GB" sz="2000" b="1" dirty="0">
                          <a:effectLst/>
                          <a:latin typeface="Ebrima" panose="02000000000000000000" pitchFamily="2" charset="0"/>
                          <a:ea typeface="Ebrima" panose="02000000000000000000" pitchFamily="2" charset="0"/>
                          <a:cs typeface="Ebrima" panose="02000000000000000000" pitchFamily="2" charset="0"/>
                        </a:rPr>
                        <a:t>2 marks</a:t>
                      </a:r>
                      <a:endParaRPr lang="en-GB" sz="1800" b="1" dirty="0">
                        <a:effectLst/>
                        <a:latin typeface="Ebrima" panose="02000000000000000000" pitchFamily="2" charset="0"/>
                        <a:ea typeface="Ebrima" panose="02000000000000000000" pitchFamily="2" charset="0"/>
                        <a:cs typeface="Ebrima" panose="02000000000000000000" pitchFamily="2" charset="0"/>
                      </a:endParaRPr>
                    </a:p>
                  </a:txBody>
                  <a:tcPr marL="68580" marR="68580" marT="0" marB="0"/>
                </a:tc>
                <a:tc>
                  <a:txBody>
                    <a:bodyPr/>
                    <a:lstStyle/>
                    <a:p>
                      <a:pPr algn="l">
                        <a:lnSpc>
                          <a:spcPct val="115000"/>
                        </a:lnSpc>
                        <a:spcAft>
                          <a:spcPts val="0"/>
                        </a:spcAft>
                      </a:pPr>
                      <a:r>
                        <a:rPr lang="en-GB" sz="1600" b="1" dirty="0">
                          <a:effectLst/>
                          <a:latin typeface="Ebrima" panose="02000000000000000000" pitchFamily="2" charset="0"/>
                          <a:ea typeface="Ebrima" panose="02000000000000000000" pitchFamily="2" charset="0"/>
                          <a:cs typeface="Ebrima" panose="02000000000000000000" pitchFamily="2" charset="0"/>
                        </a:rPr>
                        <a:t>A personal response  with two brief reasons or one developed reason</a:t>
                      </a:r>
                      <a:endParaRPr lang="en-GB" sz="1400" b="1" dirty="0">
                        <a:effectLst/>
                        <a:latin typeface="Ebrima" panose="02000000000000000000" pitchFamily="2" charset="0"/>
                        <a:ea typeface="Ebrima" panose="02000000000000000000" pitchFamily="2" charset="0"/>
                        <a:cs typeface="Ebrima" panose="02000000000000000000" pitchFamily="2" charset="0"/>
                      </a:endParaRPr>
                    </a:p>
                  </a:txBody>
                  <a:tcPr marL="68580" marR="68580" marT="0" marB="0"/>
                </a:tc>
                <a:extLst>
                  <a:ext uri="{0D108BD9-81ED-4DB2-BD59-A6C34878D82A}">
                    <a16:rowId xmlns:a16="http://schemas.microsoft.com/office/drawing/2014/main" val="10001"/>
                  </a:ext>
                </a:extLst>
              </a:tr>
              <a:tr h="581210">
                <a:tc>
                  <a:txBody>
                    <a:bodyPr/>
                    <a:lstStyle/>
                    <a:p>
                      <a:pPr algn="l">
                        <a:lnSpc>
                          <a:spcPct val="115000"/>
                        </a:lnSpc>
                        <a:spcAft>
                          <a:spcPts val="0"/>
                        </a:spcAft>
                      </a:pPr>
                      <a:r>
                        <a:rPr lang="en-GB" sz="2000" b="1">
                          <a:effectLst/>
                          <a:latin typeface="Ebrima" panose="02000000000000000000" pitchFamily="2" charset="0"/>
                          <a:ea typeface="Ebrima" panose="02000000000000000000" pitchFamily="2" charset="0"/>
                          <a:cs typeface="Ebrima" panose="02000000000000000000" pitchFamily="2" charset="0"/>
                        </a:rPr>
                        <a:t>3 marks</a:t>
                      </a:r>
                      <a:endParaRPr lang="en-GB" sz="1800" b="1">
                        <a:effectLst/>
                        <a:latin typeface="Ebrima" panose="02000000000000000000" pitchFamily="2" charset="0"/>
                        <a:ea typeface="Ebrima" panose="02000000000000000000" pitchFamily="2" charset="0"/>
                        <a:cs typeface="Ebrima" panose="02000000000000000000" pitchFamily="2" charset="0"/>
                      </a:endParaRPr>
                    </a:p>
                  </a:txBody>
                  <a:tcPr marL="68580" marR="68580" marT="0" marB="0"/>
                </a:tc>
                <a:tc>
                  <a:txBody>
                    <a:bodyPr/>
                    <a:lstStyle/>
                    <a:p>
                      <a:pPr algn="l">
                        <a:lnSpc>
                          <a:spcPct val="115000"/>
                        </a:lnSpc>
                        <a:spcAft>
                          <a:spcPts val="0"/>
                        </a:spcAft>
                      </a:pPr>
                      <a:r>
                        <a:rPr lang="en-GB" sz="2000" b="1" dirty="0">
                          <a:effectLst/>
                          <a:latin typeface="Ebrima" panose="02000000000000000000" pitchFamily="2" charset="0"/>
                          <a:ea typeface="Ebrima" panose="02000000000000000000" pitchFamily="2" charset="0"/>
                          <a:cs typeface="Ebrima" panose="02000000000000000000" pitchFamily="2" charset="0"/>
                        </a:rPr>
                        <a:t>A personal response with two reasons with one developed</a:t>
                      </a:r>
                      <a:endParaRPr lang="en-GB" sz="1800" b="1" dirty="0">
                        <a:effectLst/>
                        <a:latin typeface="Ebrima" panose="02000000000000000000" pitchFamily="2" charset="0"/>
                        <a:ea typeface="Ebrima" panose="02000000000000000000" pitchFamily="2" charset="0"/>
                        <a:cs typeface="Ebrima" panose="02000000000000000000" pitchFamily="2" charset="0"/>
                      </a:endParaRPr>
                    </a:p>
                  </a:txBody>
                  <a:tcPr marL="68580" marR="68580" marT="0" marB="0"/>
                </a:tc>
                <a:extLst>
                  <a:ext uri="{0D108BD9-81ED-4DB2-BD59-A6C34878D82A}">
                    <a16:rowId xmlns:a16="http://schemas.microsoft.com/office/drawing/2014/main" val="10002"/>
                  </a:ext>
                </a:extLst>
              </a:tr>
              <a:tr h="581210">
                <a:tc>
                  <a:txBody>
                    <a:bodyPr/>
                    <a:lstStyle/>
                    <a:p>
                      <a:pPr algn="l">
                        <a:lnSpc>
                          <a:spcPct val="115000"/>
                        </a:lnSpc>
                        <a:spcAft>
                          <a:spcPts val="0"/>
                        </a:spcAft>
                      </a:pPr>
                      <a:r>
                        <a:rPr lang="en-GB" sz="2000" b="1" dirty="0">
                          <a:effectLst/>
                          <a:latin typeface="Ebrima" panose="02000000000000000000" pitchFamily="2" charset="0"/>
                          <a:ea typeface="Ebrima" panose="02000000000000000000" pitchFamily="2" charset="0"/>
                          <a:cs typeface="Ebrima" panose="02000000000000000000" pitchFamily="2" charset="0"/>
                        </a:rPr>
                        <a:t>4 marks</a:t>
                      </a:r>
                      <a:endParaRPr lang="en-GB" sz="1800" b="1" dirty="0">
                        <a:effectLst/>
                        <a:latin typeface="Ebrima" panose="02000000000000000000" pitchFamily="2" charset="0"/>
                        <a:ea typeface="Ebrima" panose="02000000000000000000" pitchFamily="2" charset="0"/>
                        <a:cs typeface="Ebrima" panose="02000000000000000000" pitchFamily="2" charset="0"/>
                      </a:endParaRPr>
                    </a:p>
                  </a:txBody>
                  <a:tcPr marL="68580" marR="68580" marT="0" marB="0"/>
                </a:tc>
                <a:tc>
                  <a:txBody>
                    <a:bodyPr/>
                    <a:lstStyle/>
                    <a:p>
                      <a:pPr algn="l">
                        <a:lnSpc>
                          <a:spcPct val="115000"/>
                        </a:lnSpc>
                        <a:spcAft>
                          <a:spcPts val="0"/>
                        </a:spcAft>
                      </a:pPr>
                      <a:r>
                        <a:rPr lang="en-GB" sz="2000" b="1" dirty="0">
                          <a:effectLst/>
                          <a:latin typeface="Ebrima" panose="02000000000000000000" pitchFamily="2" charset="0"/>
                          <a:ea typeface="Ebrima" panose="02000000000000000000" pitchFamily="2" charset="0"/>
                          <a:cs typeface="Ebrima" panose="02000000000000000000" pitchFamily="2" charset="0"/>
                        </a:rPr>
                        <a:t>A personal response with two developed reasons</a:t>
                      </a:r>
                      <a:endParaRPr lang="en-GB" sz="1800" b="1" dirty="0">
                        <a:effectLst/>
                        <a:latin typeface="Ebrima" panose="02000000000000000000" pitchFamily="2" charset="0"/>
                        <a:ea typeface="Ebrima" panose="02000000000000000000" pitchFamily="2" charset="0"/>
                        <a:cs typeface="Ebrima" panose="02000000000000000000" pitchFamily="2" charset="0"/>
                      </a:endParaRPr>
                    </a:p>
                  </a:txBody>
                  <a:tcPr marL="68580" marR="68580" marT="0" marB="0"/>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187288795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9512" y="188640"/>
            <a:ext cx="8784976" cy="6480720"/>
          </a:xfrm>
        </p:spPr>
        <p:txBody>
          <a:bodyPr>
            <a:noAutofit/>
          </a:bodyPr>
          <a:lstStyle/>
          <a:p>
            <a:pPr>
              <a:buNone/>
            </a:pPr>
            <a:endParaRPr lang="en-GB" sz="1400" dirty="0">
              <a:solidFill>
                <a:srgbClr val="0070C0"/>
              </a:solidFill>
              <a:latin typeface="Eras Demi ITC" pitchFamily="34" charset="0"/>
            </a:endParaRPr>
          </a:p>
          <a:p>
            <a:pPr>
              <a:buNone/>
            </a:pPr>
            <a:endParaRPr lang="en-GB" sz="1400" dirty="0">
              <a:solidFill>
                <a:srgbClr val="0070C0"/>
              </a:solidFill>
              <a:latin typeface="Eras Demi ITC" pitchFamily="34" charset="0"/>
            </a:endParaRPr>
          </a:p>
          <a:p>
            <a:pPr algn="r">
              <a:buNone/>
            </a:pPr>
            <a:endParaRPr lang="en-GB" dirty="0">
              <a:solidFill>
                <a:srgbClr val="0070C0"/>
              </a:solidFill>
              <a:latin typeface="Eras Demi ITC" pitchFamily="34" charset="0"/>
            </a:endParaRPr>
          </a:p>
        </p:txBody>
      </p:sp>
      <p:sp>
        <p:nvSpPr>
          <p:cNvPr id="5" name="TextBox 4"/>
          <p:cNvSpPr txBox="1"/>
          <p:nvPr/>
        </p:nvSpPr>
        <p:spPr>
          <a:xfrm>
            <a:off x="2475268" y="4247217"/>
            <a:ext cx="3968940" cy="2246769"/>
          </a:xfrm>
          <a:prstGeom prst="rect">
            <a:avLst/>
          </a:prstGeom>
          <a:noFill/>
        </p:spPr>
        <p:txBody>
          <a:bodyPr wrap="square" rtlCol="0">
            <a:spAutoFit/>
          </a:bodyPr>
          <a:lstStyle/>
          <a:p>
            <a:pPr algn="ctr"/>
            <a:r>
              <a:rPr lang="en-GB" sz="2800" dirty="0">
                <a:solidFill>
                  <a:srgbClr val="00B050"/>
                </a:solidFill>
                <a:latin typeface="Eras Demi ITC" panose="020B0805030504020804" pitchFamily="34" charset="0"/>
              </a:rPr>
              <a:t>Remember to put one thing they have done well       and a </a:t>
            </a:r>
          </a:p>
          <a:p>
            <a:pPr algn="ctr"/>
            <a:r>
              <a:rPr lang="en-GB" sz="2800" dirty="0">
                <a:solidFill>
                  <a:srgbClr val="00B050"/>
                </a:solidFill>
                <a:latin typeface="Eras Demi ITC" panose="020B0805030504020804" pitchFamily="34" charset="0"/>
              </a:rPr>
              <a:t>target.</a:t>
            </a:r>
          </a:p>
          <a:p>
            <a:pPr algn="ctr"/>
            <a:endParaRPr lang="en-GB" sz="2800" dirty="0">
              <a:solidFill>
                <a:srgbClr val="00B050"/>
              </a:solidFill>
              <a:latin typeface="Eras Demi ITC" panose="020B0805030504020804" pitchFamily="34" charset="0"/>
            </a:endParaRPr>
          </a:p>
        </p:txBody>
      </p:sp>
      <p:pic>
        <p:nvPicPr>
          <p:cNvPr id="1030" name="Picture 6" descr="Artline CliXstamper Teacher Stamp Pen - Green Stamp - Tick"/>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667849" y="4234008"/>
            <a:ext cx="2413647" cy="1787280"/>
          </a:xfrm>
          <a:prstGeom prst="rect">
            <a:avLst/>
          </a:prstGeom>
          <a:noFill/>
          <a:extLst>
            <a:ext uri="{909E8E84-426E-40DD-AFC4-6F175D3DCCD1}">
              <a14:hiddenFill xmlns:a14="http://schemas.microsoft.com/office/drawing/2010/main">
                <a:solidFill>
                  <a:srgbClr val="FFFFFF"/>
                </a:solidFill>
              </a14:hiddenFill>
            </a:ext>
          </a:extLst>
        </p:spPr>
      </p:pic>
      <p:sp>
        <p:nvSpPr>
          <p:cNvPr id="6" name="Up Arrow 5"/>
          <p:cNvSpPr/>
          <p:nvPr/>
        </p:nvSpPr>
        <p:spPr>
          <a:xfrm>
            <a:off x="1542634" y="4483546"/>
            <a:ext cx="905428" cy="1116803"/>
          </a:xfrm>
          <a:prstGeom prst="upArrow">
            <a:avLst/>
          </a:prstGeom>
          <a:solidFill>
            <a:srgbClr val="92D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032" name="Picture 8" descr="http://t3.gstatic.com/images?q=tbn:ANd9GcS99SmGq0pJko23Qf8LehDBHV-10aFm9V4wPn4DChTGa-xbzNiCDh3Ua_s:www.clker.com/cliparts/e/2/a/d/1206574733930851359Ryan_Taylor_Green_Tick.sv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90744" y="4379960"/>
            <a:ext cx="1152525" cy="1323975"/>
          </a:xfrm>
          <a:prstGeom prst="rect">
            <a:avLst/>
          </a:prstGeom>
          <a:noFill/>
          <a:extLst>
            <a:ext uri="{909E8E84-426E-40DD-AFC4-6F175D3DCCD1}">
              <a14:hiddenFill xmlns:a14="http://schemas.microsoft.com/office/drawing/2010/main">
                <a:solidFill>
                  <a:srgbClr val="FFFFFF"/>
                </a:solidFill>
              </a14:hiddenFill>
            </a:ext>
          </a:extLst>
        </p:spPr>
      </p:pic>
      <p:sp>
        <p:nvSpPr>
          <p:cNvPr id="8" name="Rectangle 7"/>
          <p:cNvSpPr/>
          <p:nvPr/>
        </p:nvSpPr>
        <p:spPr>
          <a:xfrm>
            <a:off x="6337650" y="5805264"/>
            <a:ext cx="2806350" cy="2606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aphicFrame>
        <p:nvGraphicFramePr>
          <p:cNvPr id="12" name="Table 11"/>
          <p:cNvGraphicFramePr>
            <a:graphicFrameLocks noGrp="1"/>
          </p:cNvGraphicFramePr>
          <p:nvPr>
            <p:extLst>
              <p:ext uri="{D42A27DB-BD31-4B8C-83A1-F6EECF244321}">
                <p14:modId xmlns:p14="http://schemas.microsoft.com/office/powerpoint/2010/main" val="3539056430"/>
              </p:ext>
            </p:extLst>
          </p:nvPr>
        </p:nvGraphicFramePr>
        <p:xfrm>
          <a:off x="163988" y="1772816"/>
          <a:ext cx="8786289" cy="2257494"/>
        </p:xfrm>
        <a:graphic>
          <a:graphicData uri="http://schemas.openxmlformats.org/drawingml/2006/table">
            <a:tbl>
              <a:tblPr firstRow="1" firstCol="1" bandRow="1">
                <a:tableStyleId>{5940675A-B579-460E-94D1-54222C63F5DA}</a:tableStyleId>
              </a:tblPr>
              <a:tblGrid>
                <a:gridCol w="1236091">
                  <a:extLst>
                    <a:ext uri="{9D8B030D-6E8A-4147-A177-3AD203B41FA5}">
                      <a16:colId xmlns:a16="http://schemas.microsoft.com/office/drawing/2014/main" val="20000"/>
                    </a:ext>
                  </a:extLst>
                </a:gridCol>
                <a:gridCol w="7550198">
                  <a:extLst>
                    <a:ext uri="{9D8B030D-6E8A-4147-A177-3AD203B41FA5}">
                      <a16:colId xmlns:a16="http://schemas.microsoft.com/office/drawing/2014/main" val="20001"/>
                    </a:ext>
                  </a:extLst>
                </a:gridCol>
              </a:tblGrid>
              <a:tr h="581210">
                <a:tc>
                  <a:txBody>
                    <a:bodyPr/>
                    <a:lstStyle/>
                    <a:p>
                      <a:pPr algn="l">
                        <a:lnSpc>
                          <a:spcPct val="115000"/>
                        </a:lnSpc>
                        <a:spcAft>
                          <a:spcPts val="0"/>
                        </a:spcAft>
                      </a:pPr>
                      <a:r>
                        <a:rPr lang="en-GB" sz="2000" b="1" dirty="0">
                          <a:effectLst/>
                          <a:latin typeface="Ebrima" panose="02000000000000000000" pitchFamily="2" charset="0"/>
                          <a:ea typeface="Ebrima" panose="02000000000000000000" pitchFamily="2" charset="0"/>
                          <a:cs typeface="Ebrima" panose="02000000000000000000" pitchFamily="2" charset="0"/>
                        </a:rPr>
                        <a:t>1 mark</a:t>
                      </a:r>
                      <a:endParaRPr lang="en-GB" sz="1800" b="1" dirty="0">
                        <a:effectLst/>
                        <a:latin typeface="Ebrima" panose="02000000000000000000" pitchFamily="2" charset="0"/>
                        <a:ea typeface="Ebrima" panose="02000000000000000000" pitchFamily="2" charset="0"/>
                        <a:cs typeface="Ebrima" panose="02000000000000000000" pitchFamily="2" charset="0"/>
                      </a:endParaRPr>
                    </a:p>
                  </a:txBody>
                  <a:tcPr marL="68580" marR="68580" marT="0" marB="0"/>
                </a:tc>
                <a:tc>
                  <a:txBody>
                    <a:bodyPr/>
                    <a:lstStyle/>
                    <a:p>
                      <a:pPr algn="l">
                        <a:lnSpc>
                          <a:spcPct val="115000"/>
                        </a:lnSpc>
                        <a:spcAft>
                          <a:spcPts val="0"/>
                        </a:spcAft>
                      </a:pPr>
                      <a:r>
                        <a:rPr lang="en-GB" sz="2000" b="1" dirty="0">
                          <a:effectLst/>
                          <a:latin typeface="Ebrima" panose="02000000000000000000" pitchFamily="2" charset="0"/>
                          <a:ea typeface="Ebrima" panose="02000000000000000000" pitchFamily="2" charset="0"/>
                          <a:cs typeface="Ebrima" panose="02000000000000000000" pitchFamily="2" charset="0"/>
                        </a:rPr>
                        <a:t>A personal response with one brief reason</a:t>
                      </a:r>
                      <a:endParaRPr lang="en-GB" sz="1800" b="1" dirty="0">
                        <a:effectLst/>
                        <a:latin typeface="Ebrima" panose="02000000000000000000" pitchFamily="2" charset="0"/>
                        <a:ea typeface="Ebrima" panose="02000000000000000000" pitchFamily="2" charset="0"/>
                        <a:cs typeface="Ebrima" panose="02000000000000000000" pitchFamily="2" charset="0"/>
                      </a:endParaRPr>
                    </a:p>
                  </a:txBody>
                  <a:tcPr marL="68580" marR="68580" marT="0" marB="0"/>
                </a:tc>
                <a:extLst>
                  <a:ext uri="{0D108BD9-81ED-4DB2-BD59-A6C34878D82A}">
                    <a16:rowId xmlns:a16="http://schemas.microsoft.com/office/drawing/2014/main" val="10000"/>
                  </a:ext>
                </a:extLst>
              </a:tr>
              <a:tr h="513864">
                <a:tc>
                  <a:txBody>
                    <a:bodyPr/>
                    <a:lstStyle/>
                    <a:p>
                      <a:pPr algn="l">
                        <a:lnSpc>
                          <a:spcPct val="115000"/>
                        </a:lnSpc>
                        <a:spcAft>
                          <a:spcPts val="0"/>
                        </a:spcAft>
                      </a:pPr>
                      <a:r>
                        <a:rPr lang="en-GB" sz="2000" b="1" dirty="0">
                          <a:effectLst/>
                          <a:latin typeface="Ebrima" panose="02000000000000000000" pitchFamily="2" charset="0"/>
                          <a:ea typeface="Ebrima" panose="02000000000000000000" pitchFamily="2" charset="0"/>
                          <a:cs typeface="Ebrima" panose="02000000000000000000" pitchFamily="2" charset="0"/>
                        </a:rPr>
                        <a:t>2 marks</a:t>
                      </a:r>
                      <a:endParaRPr lang="en-GB" sz="1800" b="1" dirty="0">
                        <a:effectLst/>
                        <a:latin typeface="Ebrima" panose="02000000000000000000" pitchFamily="2" charset="0"/>
                        <a:ea typeface="Ebrima" panose="02000000000000000000" pitchFamily="2" charset="0"/>
                        <a:cs typeface="Ebrima" panose="02000000000000000000" pitchFamily="2" charset="0"/>
                      </a:endParaRPr>
                    </a:p>
                  </a:txBody>
                  <a:tcPr marL="68580" marR="68580" marT="0" marB="0"/>
                </a:tc>
                <a:tc>
                  <a:txBody>
                    <a:bodyPr/>
                    <a:lstStyle/>
                    <a:p>
                      <a:pPr algn="l">
                        <a:lnSpc>
                          <a:spcPct val="115000"/>
                        </a:lnSpc>
                        <a:spcAft>
                          <a:spcPts val="0"/>
                        </a:spcAft>
                      </a:pPr>
                      <a:r>
                        <a:rPr lang="en-GB" sz="1600" b="1" dirty="0">
                          <a:effectLst/>
                          <a:latin typeface="Ebrima" panose="02000000000000000000" pitchFamily="2" charset="0"/>
                          <a:ea typeface="Ebrima" panose="02000000000000000000" pitchFamily="2" charset="0"/>
                          <a:cs typeface="Ebrima" panose="02000000000000000000" pitchFamily="2" charset="0"/>
                        </a:rPr>
                        <a:t>A personal response  with two brief reasons or one developed reason</a:t>
                      </a:r>
                      <a:endParaRPr lang="en-GB" sz="1400" b="1" dirty="0">
                        <a:effectLst/>
                        <a:latin typeface="Ebrima" panose="02000000000000000000" pitchFamily="2" charset="0"/>
                        <a:ea typeface="Ebrima" panose="02000000000000000000" pitchFamily="2" charset="0"/>
                        <a:cs typeface="Ebrima" panose="02000000000000000000" pitchFamily="2" charset="0"/>
                      </a:endParaRPr>
                    </a:p>
                  </a:txBody>
                  <a:tcPr marL="68580" marR="68580" marT="0" marB="0"/>
                </a:tc>
                <a:extLst>
                  <a:ext uri="{0D108BD9-81ED-4DB2-BD59-A6C34878D82A}">
                    <a16:rowId xmlns:a16="http://schemas.microsoft.com/office/drawing/2014/main" val="10001"/>
                  </a:ext>
                </a:extLst>
              </a:tr>
              <a:tr h="581210">
                <a:tc>
                  <a:txBody>
                    <a:bodyPr/>
                    <a:lstStyle/>
                    <a:p>
                      <a:pPr algn="l">
                        <a:lnSpc>
                          <a:spcPct val="115000"/>
                        </a:lnSpc>
                        <a:spcAft>
                          <a:spcPts val="0"/>
                        </a:spcAft>
                      </a:pPr>
                      <a:r>
                        <a:rPr lang="en-GB" sz="2000" b="1">
                          <a:effectLst/>
                          <a:latin typeface="Ebrima" panose="02000000000000000000" pitchFamily="2" charset="0"/>
                          <a:ea typeface="Ebrima" panose="02000000000000000000" pitchFamily="2" charset="0"/>
                          <a:cs typeface="Ebrima" panose="02000000000000000000" pitchFamily="2" charset="0"/>
                        </a:rPr>
                        <a:t>3 marks</a:t>
                      </a:r>
                      <a:endParaRPr lang="en-GB" sz="1800" b="1">
                        <a:effectLst/>
                        <a:latin typeface="Ebrima" panose="02000000000000000000" pitchFamily="2" charset="0"/>
                        <a:ea typeface="Ebrima" panose="02000000000000000000" pitchFamily="2" charset="0"/>
                        <a:cs typeface="Ebrima" panose="02000000000000000000" pitchFamily="2" charset="0"/>
                      </a:endParaRPr>
                    </a:p>
                  </a:txBody>
                  <a:tcPr marL="68580" marR="68580" marT="0" marB="0"/>
                </a:tc>
                <a:tc>
                  <a:txBody>
                    <a:bodyPr/>
                    <a:lstStyle/>
                    <a:p>
                      <a:pPr algn="l">
                        <a:lnSpc>
                          <a:spcPct val="115000"/>
                        </a:lnSpc>
                        <a:spcAft>
                          <a:spcPts val="0"/>
                        </a:spcAft>
                      </a:pPr>
                      <a:r>
                        <a:rPr lang="en-GB" sz="2000" b="1" dirty="0">
                          <a:effectLst/>
                          <a:latin typeface="Ebrima" panose="02000000000000000000" pitchFamily="2" charset="0"/>
                          <a:ea typeface="Ebrima" panose="02000000000000000000" pitchFamily="2" charset="0"/>
                          <a:cs typeface="Ebrima" panose="02000000000000000000" pitchFamily="2" charset="0"/>
                        </a:rPr>
                        <a:t>A personal response with two reasons with one developed</a:t>
                      </a:r>
                      <a:endParaRPr lang="en-GB" sz="1800" b="1" dirty="0">
                        <a:effectLst/>
                        <a:latin typeface="Ebrima" panose="02000000000000000000" pitchFamily="2" charset="0"/>
                        <a:ea typeface="Ebrima" panose="02000000000000000000" pitchFamily="2" charset="0"/>
                        <a:cs typeface="Ebrima" panose="02000000000000000000" pitchFamily="2" charset="0"/>
                      </a:endParaRPr>
                    </a:p>
                  </a:txBody>
                  <a:tcPr marL="68580" marR="68580" marT="0" marB="0"/>
                </a:tc>
                <a:extLst>
                  <a:ext uri="{0D108BD9-81ED-4DB2-BD59-A6C34878D82A}">
                    <a16:rowId xmlns:a16="http://schemas.microsoft.com/office/drawing/2014/main" val="10002"/>
                  </a:ext>
                </a:extLst>
              </a:tr>
              <a:tr h="581210">
                <a:tc>
                  <a:txBody>
                    <a:bodyPr/>
                    <a:lstStyle/>
                    <a:p>
                      <a:pPr algn="l">
                        <a:lnSpc>
                          <a:spcPct val="115000"/>
                        </a:lnSpc>
                        <a:spcAft>
                          <a:spcPts val="0"/>
                        </a:spcAft>
                      </a:pPr>
                      <a:r>
                        <a:rPr lang="en-GB" sz="2000" b="1" dirty="0">
                          <a:effectLst/>
                          <a:latin typeface="Ebrima" panose="02000000000000000000" pitchFamily="2" charset="0"/>
                          <a:ea typeface="Ebrima" panose="02000000000000000000" pitchFamily="2" charset="0"/>
                          <a:cs typeface="Ebrima" panose="02000000000000000000" pitchFamily="2" charset="0"/>
                        </a:rPr>
                        <a:t>4 marks</a:t>
                      </a:r>
                      <a:endParaRPr lang="en-GB" sz="1800" b="1" dirty="0">
                        <a:effectLst/>
                        <a:latin typeface="Ebrima" panose="02000000000000000000" pitchFamily="2" charset="0"/>
                        <a:ea typeface="Ebrima" panose="02000000000000000000" pitchFamily="2" charset="0"/>
                        <a:cs typeface="Ebrima" panose="02000000000000000000" pitchFamily="2" charset="0"/>
                      </a:endParaRPr>
                    </a:p>
                  </a:txBody>
                  <a:tcPr marL="68580" marR="68580" marT="0" marB="0"/>
                </a:tc>
                <a:tc>
                  <a:txBody>
                    <a:bodyPr/>
                    <a:lstStyle/>
                    <a:p>
                      <a:pPr algn="l">
                        <a:lnSpc>
                          <a:spcPct val="115000"/>
                        </a:lnSpc>
                        <a:spcAft>
                          <a:spcPts val="0"/>
                        </a:spcAft>
                      </a:pPr>
                      <a:r>
                        <a:rPr lang="en-GB" sz="2000" b="1" dirty="0">
                          <a:effectLst/>
                          <a:latin typeface="Ebrima" panose="02000000000000000000" pitchFamily="2" charset="0"/>
                          <a:ea typeface="Ebrima" panose="02000000000000000000" pitchFamily="2" charset="0"/>
                          <a:cs typeface="Ebrima" panose="02000000000000000000" pitchFamily="2" charset="0"/>
                        </a:rPr>
                        <a:t>A personal response with two developed reasons</a:t>
                      </a:r>
                      <a:endParaRPr lang="en-GB" sz="1800" b="1" dirty="0">
                        <a:effectLst/>
                        <a:latin typeface="Ebrima" panose="02000000000000000000" pitchFamily="2" charset="0"/>
                        <a:ea typeface="Ebrima" panose="02000000000000000000" pitchFamily="2" charset="0"/>
                        <a:cs typeface="Ebrima" panose="02000000000000000000" pitchFamily="2" charset="0"/>
                      </a:endParaRPr>
                    </a:p>
                  </a:txBody>
                  <a:tcPr marL="68580" marR="68580" marT="0" marB="0"/>
                </a:tc>
                <a:extLst>
                  <a:ext uri="{0D108BD9-81ED-4DB2-BD59-A6C34878D82A}">
                    <a16:rowId xmlns:a16="http://schemas.microsoft.com/office/drawing/2014/main" val="10003"/>
                  </a:ext>
                </a:extLst>
              </a:tr>
            </a:tbl>
          </a:graphicData>
        </a:graphic>
      </p:graphicFrame>
      <p:sp>
        <p:nvSpPr>
          <p:cNvPr id="4" name="TextBox 3"/>
          <p:cNvSpPr txBox="1"/>
          <p:nvPr/>
        </p:nvSpPr>
        <p:spPr>
          <a:xfrm>
            <a:off x="190744" y="188640"/>
            <a:ext cx="8701736" cy="1200329"/>
          </a:xfrm>
          <a:prstGeom prst="rect">
            <a:avLst/>
          </a:prstGeom>
          <a:noFill/>
        </p:spPr>
        <p:txBody>
          <a:bodyPr wrap="square" rtlCol="0">
            <a:spAutoFit/>
          </a:bodyPr>
          <a:lstStyle/>
          <a:p>
            <a:pPr algn="ctr"/>
            <a:r>
              <a:rPr lang="en-GB" sz="3600" b="1" dirty="0">
                <a:latin typeface="Ebrima" panose="02000000000000000000" pitchFamily="2" charset="0"/>
                <a:ea typeface="Ebrima" panose="02000000000000000000" pitchFamily="2" charset="0"/>
                <a:cs typeface="Ebrima" panose="02000000000000000000" pitchFamily="2" charset="0"/>
              </a:rPr>
              <a:t>Do you think Abraham should be found guilty?</a:t>
            </a:r>
          </a:p>
        </p:txBody>
      </p:sp>
      <p:pic>
        <p:nvPicPr>
          <p:cNvPr id="14" name="Picture 8" descr="http://t3.gstatic.com/images?q=tbn:ANd9GcS99SmGq0pJko23Qf8LehDBHV-10aFm9V4wPn4DChTGa-xbzNiCDh3Ua_s:www.clker.com/cliparts/e/2/a/d/1206574733930851359Ryan_Taylor_Green_Tick.sv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139952" y="5229200"/>
            <a:ext cx="319786" cy="367358"/>
          </a:xfrm>
          <a:prstGeom prst="rect">
            <a:avLst/>
          </a:prstGeom>
          <a:noFill/>
          <a:extLst>
            <a:ext uri="{909E8E84-426E-40DD-AFC4-6F175D3DCCD1}">
              <a14:hiddenFill xmlns:a14="http://schemas.microsoft.com/office/drawing/2010/main">
                <a:solidFill>
                  <a:srgbClr val="FFFFFF"/>
                </a:solidFill>
              </a14:hiddenFill>
            </a:ext>
          </a:extLst>
        </p:spPr>
      </p:pic>
      <p:sp>
        <p:nvSpPr>
          <p:cNvPr id="15" name="Up Arrow 14"/>
          <p:cNvSpPr/>
          <p:nvPr/>
        </p:nvSpPr>
        <p:spPr>
          <a:xfrm>
            <a:off x="5076056" y="5543279"/>
            <a:ext cx="452714" cy="406001"/>
          </a:xfrm>
          <a:prstGeom prst="upArrow">
            <a:avLst/>
          </a:prstGeom>
          <a:solidFill>
            <a:srgbClr val="92D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676238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539552" y="3573016"/>
            <a:ext cx="4032448" cy="5234136"/>
          </a:xfrm>
        </p:spPr>
        <p:txBody>
          <a:bodyPr>
            <a:normAutofit/>
          </a:bodyPr>
          <a:lstStyle/>
          <a:p>
            <a:endParaRPr lang="en-GB" sz="4800" dirty="0">
              <a:solidFill>
                <a:schemeClr val="tx1"/>
              </a:solidFill>
              <a:latin typeface="Berlin Sans FB" panose="020E0602020502020306" pitchFamily="34" charset="0"/>
            </a:endParaRPr>
          </a:p>
          <a:p>
            <a:r>
              <a:rPr lang="en-GB" sz="4800" dirty="0">
                <a:solidFill>
                  <a:schemeClr val="tx1"/>
                </a:solidFill>
                <a:latin typeface="Berlin Sans FB" panose="020E0602020502020306" pitchFamily="34" charset="0"/>
              </a:rPr>
              <a:t>Did you keep it?</a:t>
            </a:r>
          </a:p>
        </p:txBody>
      </p:sp>
      <p:pic>
        <p:nvPicPr>
          <p:cNvPr id="1026" name="Picture 2" descr="http://members.scouts.org.uk/images/badges/be-cs-prch.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7504" y="102940"/>
            <a:ext cx="3758108" cy="3758108"/>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http://blog.onebyonedesign.com/wp-content/uploads/2013/03/promise.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487978" y="3068960"/>
            <a:ext cx="4656022" cy="3789040"/>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3"/>
          <p:cNvSpPr/>
          <p:nvPr/>
        </p:nvSpPr>
        <p:spPr>
          <a:xfrm>
            <a:off x="3888432" y="476672"/>
            <a:ext cx="4572000" cy="1938992"/>
          </a:xfrm>
          <a:prstGeom prst="rect">
            <a:avLst/>
          </a:prstGeom>
        </p:spPr>
        <p:txBody>
          <a:bodyPr>
            <a:spAutoFit/>
          </a:bodyPr>
          <a:lstStyle/>
          <a:p>
            <a:pPr algn="ctr"/>
            <a:r>
              <a:rPr lang="en-GB" sz="4000" dirty="0">
                <a:solidFill>
                  <a:schemeClr val="tx1"/>
                </a:solidFill>
                <a:latin typeface="Berlin Sans FB" panose="020E0602020502020306" pitchFamily="34" charset="0"/>
              </a:rPr>
              <a:t>What was the last promise you made to somebody?</a:t>
            </a:r>
          </a:p>
        </p:txBody>
      </p:sp>
    </p:spTree>
    <p:extLst>
      <p:ext uri="{BB962C8B-B14F-4D97-AF65-F5344CB8AC3E}">
        <p14:creationId xmlns:p14="http://schemas.microsoft.com/office/powerpoint/2010/main" val="6263269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63688" y="274638"/>
            <a:ext cx="6923112" cy="1143000"/>
          </a:xfrm>
        </p:spPr>
        <p:txBody>
          <a:bodyPr>
            <a:normAutofit fontScale="90000"/>
          </a:bodyPr>
          <a:lstStyle/>
          <a:p>
            <a:pPr algn="l"/>
            <a:r>
              <a:rPr lang="en-GB" dirty="0">
                <a:latin typeface="Berlin Sans FB" pitchFamily="34" charset="0"/>
              </a:rPr>
              <a:t>By the end of this lesson you will be able to...</a:t>
            </a:r>
          </a:p>
        </p:txBody>
      </p:sp>
      <p:sp>
        <p:nvSpPr>
          <p:cNvPr id="3" name="Content Placeholder 2"/>
          <p:cNvSpPr>
            <a:spLocks noGrp="1"/>
          </p:cNvSpPr>
          <p:nvPr>
            <p:ph idx="1"/>
          </p:nvPr>
        </p:nvSpPr>
        <p:spPr>
          <a:xfrm>
            <a:off x="230832" y="1772816"/>
            <a:ext cx="8589640" cy="4851920"/>
          </a:xfrm>
        </p:spPr>
        <p:txBody>
          <a:bodyPr>
            <a:normAutofit fontScale="92500" lnSpcReduction="20000"/>
          </a:bodyPr>
          <a:lstStyle/>
          <a:p>
            <a:pPr marL="514350" indent="-514350">
              <a:buFont typeface="+mj-lt"/>
              <a:buAutoNum type="arabicPeriod"/>
            </a:pPr>
            <a:r>
              <a:rPr lang="en-GB" sz="4400" dirty="0">
                <a:latin typeface="Berlin Sans FB" pitchFamily="34" charset="0"/>
              </a:rPr>
              <a:t>Identify reasons why it is important to keep a promise</a:t>
            </a:r>
          </a:p>
          <a:p>
            <a:pPr marL="514350" indent="-514350">
              <a:buFont typeface="+mj-lt"/>
              <a:buAutoNum type="arabicPeriod"/>
            </a:pPr>
            <a:endParaRPr lang="en-GB" sz="4400" dirty="0">
              <a:latin typeface="Berlin Sans FB" pitchFamily="34" charset="0"/>
            </a:endParaRPr>
          </a:p>
          <a:p>
            <a:pPr marL="514350" indent="-514350">
              <a:buFont typeface="+mj-lt"/>
              <a:buAutoNum type="arabicPeriod"/>
            </a:pPr>
            <a:r>
              <a:rPr lang="en-GB" sz="4400" dirty="0">
                <a:latin typeface="Berlin Sans FB" pitchFamily="34" charset="0"/>
              </a:rPr>
              <a:t>Explain the covenant made between God and Abraham</a:t>
            </a:r>
          </a:p>
          <a:p>
            <a:pPr marL="514350" indent="-514350">
              <a:buFont typeface="+mj-lt"/>
              <a:buAutoNum type="arabicPeriod"/>
            </a:pPr>
            <a:endParaRPr lang="en-GB" sz="4400" dirty="0">
              <a:latin typeface="Berlin Sans FB" pitchFamily="34" charset="0"/>
            </a:endParaRPr>
          </a:p>
          <a:p>
            <a:pPr marL="514350" indent="-514350">
              <a:buFont typeface="+mj-lt"/>
              <a:buAutoNum type="arabicPeriod"/>
            </a:pPr>
            <a:r>
              <a:rPr lang="en-GB" sz="4400" dirty="0">
                <a:latin typeface="Berlin Sans FB" pitchFamily="34" charset="0"/>
              </a:rPr>
              <a:t>Assess whether Abraham was right to be willing to sacrifice his son</a:t>
            </a:r>
          </a:p>
        </p:txBody>
      </p:sp>
      <p:pic>
        <p:nvPicPr>
          <p:cNvPr id="4" name="Picture 3" descr="lesson objectives.gif"/>
          <p:cNvPicPr>
            <a:picLocks noChangeAspect="1"/>
          </p:cNvPicPr>
          <p:nvPr/>
        </p:nvPicPr>
        <p:blipFill>
          <a:blip r:embed="rId2" cstate="print"/>
          <a:stretch>
            <a:fillRect/>
          </a:stretch>
        </p:blipFill>
        <p:spPr>
          <a:xfrm>
            <a:off x="395536" y="260648"/>
            <a:ext cx="1257300" cy="1162050"/>
          </a:xfrm>
          <a:prstGeom prst="rect">
            <a:avLst/>
          </a:prstGeom>
        </p:spPr>
      </p:pic>
    </p:spTree>
    <p:extLst>
      <p:ext uri="{BB962C8B-B14F-4D97-AF65-F5344CB8AC3E}">
        <p14:creationId xmlns:p14="http://schemas.microsoft.com/office/powerpoint/2010/main" val="34219856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val 3"/>
          <p:cNvSpPr/>
          <p:nvPr/>
        </p:nvSpPr>
        <p:spPr>
          <a:xfrm>
            <a:off x="3131840" y="1916832"/>
            <a:ext cx="3240360" cy="237626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800" dirty="0">
                <a:latin typeface="Berlin Sans FB" panose="020E0602020502020306" pitchFamily="34" charset="0"/>
              </a:rPr>
              <a:t>Why is it important to keep a promise?</a:t>
            </a:r>
          </a:p>
        </p:txBody>
      </p:sp>
      <p:sp>
        <p:nvSpPr>
          <p:cNvPr id="5" name="Rectangle 4"/>
          <p:cNvSpPr/>
          <p:nvPr/>
        </p:nvSpPr>
        <p:spPr>
          <a:xfrm>
            <a:off x="251520" y="5760640"/>
            <a:ext cx="8712968" cy="90872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GB" sz="2800" dirty="0">
                <a:latin typeface="Berlin Sans FB" panose="020E0602020502020306" pitchFamily="34" charset="0"/>
              </a:rPr>
              <a:t>Extension: Is it more important to keep promises to some people than to others?</a:t>
            </a:r>
          </a:p>
        </p:txBody>
      </p:sp>
      <p:sp>
        <p:nvSpPr>
          <p:cNvPr id="6" name="Rectangle 5"/>
          <p:cNvSpPr/>
          <p:nvPr/>
        </p:nvSpPr>
        <p:spPr>
          <a:xfrm>
            <a:off x="130963" y="97468"/>
            <a:ext cx="8905533" cy="523220"/>
          </a:xfrm>
          <a:prstGeom prst="rect">
            <a:avLst/>
          </a:prstGeom>
        </p:spPr>
        <p:style>
          <a:lnRef idx="2">
            <a:schemeClr val="accent1"/>
          </a:lnRef>
          <a:fillRef idx="1">
            <a:schemeClr val="lt1"/>
          </a:fillRef>
          <a:effectRef idx="0">
            <a:schemeClr val="accent1"/>
          </a:effectRef>
          <a:fontRef idx="minor">
            <a:schemeClr val="dk1"/>
          </a:fontRef>
        </p:style>
        <p:txBody>
          <a:bodyPr wrap="square">
            <a:spAutoFit/>
          </a:bodyPr>
          <a:lstStyle/>
          <a:p>
            <a:pPr marL="514350" indent="-514350">
              <a:buFont typeface="+mj-lt"/>
              <a:buAutoNum type="arabicPeriod"/>
            </a:pPr>
            <a:r>
              <a:rPr lang="en-GB" sz="2800" dirty="0">
                <a:latin typeface="Berlin Sans FB" pitchFamily="34" charset="0"/>
              </a:rPr>
              <a:t>Identify reasons why it is important to keep a promise</a:t>
            </a:r>
          </a:p>
        </p:txBody>
      </p:sp>
    </p:spTree>
    <p:extLst>
      <p:ext uri="{BB962C8B-B14F-4D97-AF65-F5344CB8AC3E}">
        <p14:creationId xmlns:p14="http://schemas.microsoft.com/office/powerpoint/2010/main" val="33999252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http://www.mozambique-gas-summit.com/wp-content/uploads/2012/12/big-tick-green.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83768" y="2060848"/>
            <a:ext cx="4169654" cy="4053830"/>
          </a:xfrm>
          <a:prstGeom prst="rect">
            <a:avLst/>
          </a:prstGeom>
          <a:noFill/>
          <a:extLst>
            <a:ext uri="{909E8E84-426E-40DD-AFC4-6F175D3DCCD1}">
              <a14:hiddenFill xmlns:a14="http://schemas.microsoft.com/office/drawing/2010/main">
                <a:solidFill>
                  <a:srgbClr val="FFFFFF"/>
                </a:solidFill>
              </a14:hiddenFill>
            </a:ext>
          </a:extLst>
        </p:spPr>
      </p:pic>
      <p:sp>
        <p:nvSpPr>
          <p:cNvPr id="7" name="Rectangle 6"/>
          <p:cNvSpPr/>
          <p:nvPr/>
        </p:nvSpPr>
        <p:spPr>
          <a:xfrm>
            <a:off x="179512" y="758314"/>
            <a:ext cx="8905533" cy="1446550"/>
          </a:xfrm>
          <a:prstGeom prst="rect">
            <a:avLst/>
          </a:prstGeom>
          <a:ln>
            <a:solidFill>
              <a:schemeClr val="bg1"/>
            </a:solidFill>
          </a:ln>
        </p:spPr>
        <p:style>
          <a:lnRef idx="2">
            <a:schemeClr val="accent1"/>
          </a:lnRef>
          <a:fillRef idx="1">
            <a:schemeClr val="lt1"/>
          </a:fillRef>
          <a:effectRef idx="0">
            <a:schemeClr val="accent1"/>
          </a:effectRef>
          <a:fontRef idx="minor">
            <a:schemeClr val="dk1"/>
          </a:fontRef>
        </p:style>
        <p:txBody>
          <a:bodyPr wrap="square">
            <a:spAutoFit/>
          </a:bodyPr>
          <a:lstStyle/>
          <a:p>
            <a:pPr marL="514350" indent="-514350" algn="ctr">
              <a:buFont typeface="+mj-lt"/>
              <a:buAutoNum type="arabicPeriod"/>
            </a:pPr>
            <a:r>
              <a:rPr lang="en-GB" sz="4400" dirty="0">
                <a:latin typeface="Berlin Sans FB" pitchFamily="34" charset="0"/>
              </a:rPr>
              <a:t>Identify reasons why it is important to keep a promise</a:t>
            </a:r>
          </a:p>
        </p:txBody>
      </p:sp>
    </p:spTree>
    <p:extLst>
      <p:ext uri="{BB962C8B-B14F-4D97-AF65-F5344CB8AC3E}">
        <p14:creationId xmlns:p14="http://schemas.microsoft.com/office/powerpoint/2010/main" val="41479088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2050"/>
                                        </p:tgtEl>
                                        <p:attrNameLst>
                                          <p:attrName>style.visibility</p:attrName>
                                        </p:attrNameLst>
                                      </p:cBhvr>
                                      <p:to>
                                        <p:strVal val="visible"/>
                                      </p:to>
                                    </p:set>
                                    <p:animEffect transition="in" filter="wipe(left)">
                                      <p:cBhvr>
                                        <p:cTn id="7" dur="500"/>
                                        <p:tgtEl>
                                          <p:spTgt spid="205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30963" y="97468"/>
            <a:ext cx="8905533" cy="461665"/>
          </a:xfrm>
          <a:prstGeom prst="rect">
            <a:avLst/>
          </a:prstGeom>
        </p:spPr>
        <p:style>
          <a:lnRef idx="2">
            <a:schemeClr val="accent1"/>
          </a:lnRef>
          <a:fillRef idx="1">
            <a:schemeClr val="lt1"/>
          </a:fillRef>
          <a:effectRef idx="0">
            <a:schemeClr val="accent1"/>
          </a:effectRef>
          <a:fontRef idx="minor">
            <a:schemeClr val="dk1"/>
          </a:fontRef>
        </p:style>
        <p:txBody>
          <a:bodyPr wrap="square">
            <a:spAutoFit/>
          </a:bodyPr>
          <a:lstStyle/>
          <a:p>
            <a:pPr algn="ctr"/>
            <a:r>
              <a:rPr lang="en-GB" sz="2400" dirty="0">
                <a:latin typeface="Berlin Sans FB" pitchFamily="34" charset="0"/>
              </a:rPr>
              <a:t>2. Explain the covenant made between God and Abraham</a:t>
            </a:r>
          </a:p>
        </p:txBody>
      </p:sp>
      <p:sp>
        <p:nvSpPr>
          <p:cNvPr id="6" name="TextBox 5"/>
          <p:cNvSpPr txBox="1"/>
          <p:nvPr/>
        </p:nvSpPr>
        <p:spPr>
          <a:xfrm>
            <a:off x="795981" y="882586"/>
            <a:ext cx="8888587" cy="1754326"/>
          </a:xfrm>
          <a:prstGeom prst="rect">
            <a:avLst/>
          </a:prstGeom>
          <a:noFill/>
        </p:spPr>
        <p:txBody>
          <a:bodyPr wrap="square" rtlCol="0">
            <a:spAutoFit/>
          </a:bodyPr>
          <a:lstStyle/>
          <a:p>
            <a:r>
              <a:rPr lang="en-GB" sz="3600" u="sng" dirty="0">
                <a:latin typeface="Berlin Sans FB" panose="020E0602020502020306" pitchFamily="34" charset="0"/>
              </a:rPr>
              <a:t>Covenant:</a:t>
            </a:r>
          </a:p>
          <a:p>
            <a:r>
              <a:rPr lang="en-GB" sz="3600" dirty="0">
                <a:latin typeface="Berlin Sans FB" panose="020E0602020502020306" pitchFamily="34" charset="0"/>
              </a:rPr>
              <a:t>A binding agreement</a:t>
            </a:r>
          </a:p>
          <a:p>
            <a:endParaRPr lang="en-GB" sz="3600" dirty="0">
              <a:latin typeface="Berlin Sans FB" panose="020E0602020502020306" pitchFamily="34" charset="0"/>
            </a:endParaRPr>
          </a:p>
        </p:txBody>
      </p:sp>
      <p:pic>
        <p:nvPicPr>
          <p:cNvPr id="3074" name="Picture 2" descr="http://www.truthnet.org/Endtimes/2/Covenants.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508104" y="836712"/>
            <a:ext cx="2016224" cy="1464648"/>
          </a:xfrm>
          <a:prstGeom prst="rect">
            <a:avLst/>
          </a:prstGeom>
          <a:noFill/>
          <a:extLst>
            <a:ext uri="{909E8E84-426E-40DD-AFC4-6F175D3DCCD1}">
              <a14:hiddenFill xmlns:a14="http://schemas.microsoft.com/office/drawing/2010/main">
                <a:solidFill>
                  <a:srgbClr val="FFFFFF"/>
                </a:solidFill>
              </a14:hiddenFill>
            </a:ext>
          </a:extLst>
        </p:spPr>
      </p:pic>
      <p:pic>
        <p:nvPicPr>
          <p:cNvPr id="3078" name="Picture 6" descr="http://www.criticalproof.com/wp-content/uploads/2013/01/Contract.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729" y="2924944"/>
            <a:ext cx="4583729" cy="3960440"/>
          </a:xfrm>
          <a:prstGeom prst="rect">
            <a:avLst/>
          </a:prstGeom>
          <a:ln>
            <a:noFill/>
          </a:ln>
          <a:effectLst>
            <a:softEdge rad="112500"/>
          </a:effectLst>
          <a:extLst>
            <a:ext uri="{909E8E84-426E-40DD-AFC4-6F175D3DCCD1}">
              <a14:hiddenFill xmlns:a14="http://schemas.microsoft.com/office/drawing/2010/main">
                <a:solidFill>
                  <a:srgbClr val="FFFFFF"/>
                </a:solidFill>
              </a14:hiddenFill>
            </a:ext>
          </a:extLst>
        </p:spPr>
      </p:pic>
      <p:sp>
        <p:nvSpPr>
          <p:cNvPr id="8" name="Rectangle 7"/>
          <p:cNvSpPr/>
          <p:nvPr/>
        </p:nvSpPr>
        <p:spPr>
          <a:xfrm>
            <a:off x="4644008" y="2915066"/>
            <a:ext cx="4392488" cy="3970318"/>
          </a:xfrm>
          <a:prstGeom prst="rect">
            <a:avLst/>
          </a:prstGeom>
        </p:spPr>
        <p:txBody>
          <a:bodyPr wrap="square">
            <a:spAutoFit/>
          </a:bodyPr>
          <a:lstStyle/>
          <a:p>
            <a:r>
              <a:rPr lang="en-GB" sz="2800" dirty="0">
                <a:latin typeface="Berlin Sans FB" panose="020E0602020502020306" pitchFamily="34" charset="0"/>
              </a:rPr>
              <a:t>According to the Torah, God and Abraham entered into a covenant.</a:t>
            </a:r>
          </a:p>
          <a:p>
            <a:endParaRPr lang="en-GB" sz="2800" dirty="0">
              <a:latin typeface="Berlin Sans FB" panose="020E0602020502020306" pitchFamily="34" charset="0"/>
            </a:endParaRPr>
          </a:p>
          <a:p>
            <a:r>
              <a:rPr lang="en-GB" sz="2800" dirty="0">
                <a:latin typeface="Berlin Sans FB" panose="020E0602020502020306" pitchFamily="34" charset="0"/>
              </a:rPr>
              <a:t>Using the quotes from the Torah, make a list of things that God and Abraham agree to do as their part of the covenant</a:t>
            </a:r>
            <a:endParaRPr lang="en-GB" sz="2800" dirty="0"/>
          </a:p>
        </p:txBody>
      </p:sp>
    </p:spTree>
    <p:extLst>
      <p:ext uri="{BB962C8B-B14F-4D97-AF65-F5344CB8AC3E}">
        <p14:creationId xmlns:p14="http://schemas.microsoft.com/office/powerpoint/2010/main" val="16941972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6">
                                            <p:txEl>
                                              <p:pRg st="1" end="1"/>
                                            </p:txEl>
                                          </p:spTgt>
                                        </p:tgtEl>
                                        <p:attrNameLst>
                                          <p:attrName>style.visibility</p:attrName>
                                        </p:attrNameLst>
                                      </p:cBhvr>
                                      <p:to>
                                        <p:strVal val="visible"/>
                                      </p:to>
                                    </p:set>
                                    <p:anim calcmode="lin" valueType="num">
                                      <p:cBhvr additive="base">
                                        <p:cTn id="7" dur="500" fill="hold"/>
                                        <p:tgtEl>
                                          <p:spTgt spid="6">
                                            <p:txEl>
                                              <p:pRg st="1" end="1"/>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6">
                                            <p:txEl>
                                              <p:pRg st="1" end="1"/>
                                            </p:txEl>
                                          </p:spTgt>
                                        </p:tgtEl>
                                        <p:attrNameLst>
                                          <p:attrName>ppt_y</p:attrName>
                                        </p:attrNameLst>
                                      </p:cBhvr>
                                      <p:tavLst>
                                        <p:tav tm="0">
                                          <p:val>
                                            <p:strVal val="#ppt_y"/>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074"/>
                                        </p:tgtEl>
                                        <p:attrNameLst>
                                          <p:attrName>style.visibility</p:attrName>
                                        </p:attrNameLst>
                                      </p:cBhvr>
                                      <p:to>
                                        <p:strVal val="visible"/>
                                      </p:to>
                                    </p:set>
                                    <p:anim calcmode="lin" valueType="num">
                                      <p:cBhvr additive="base">
                                        <p:cTn id="11" dur="500" fill="hold"/>
                                        <p:tgtEl>
                                          <p:spTgt spid="3074"/>
                                        </p:tgtEl>
                                        <p:attrNameLst>
                                          <p:attrName>ppt_x</p:attrName>
                                        </p:attrNameLst>
                                      </p:cBhvr>
                                      <p:tavLst>
                                        <p:tav tm="0">
                                          <p:val>
                                            <p:strVal val="#ppt_x"/>
                                          </p:val>
                                        </p:tav>
                                        <p:tav tm="100000">
                                          <p:val>
                                            <p:strVal val="#ppt_x"/>
                                          </p:val>
                                        </p:tav>
                                      </p:tavLst>
                                    </p:anim>
                                    <p:anim calcmode="lin" valueType="num">
                                      <p:cBhvr additive="base">
                                        <p:cTn id="12" dur="500" fill="hold"/>
                                        <p:tgtEl>
                                          <p:spTgt spid="3074"/>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3078"/>
                                        </p:tgtEl>
                                        <p:attrNameLst>
                                          <p:attrName>style.visibility</p:attrName>
                                        </p:attrNameLst>
                                      </p:cBhvr>
                                      <p:to>
                                        <p:strVal val="visible"/>
                                      </p:to>
                                    </p:set>
                                    <p:anim calcmode="lin" valueType="num">
                                      <p:cBhvr additive="base">
                                        <p:cTn id="17" dur="500" fill="hold"/>
                                        <p:tgtEl>
                                          <p:spTgt spid="3078"/>
                                        </p:tgtEl>
                                        <p:attrNameLst>
                                          <p:attrName>ppt_x</p:attrName>
                                        </p:attrNameLst>
                                      </p:cBhvr>
                                      <p:tavLst>
                                        <p:tav tm="0">
                                          <p:val>
                                            <p:strVal val="#ppt_x"/>
                                          </p:val>
                                        </p:tav>
                                        <p:tav tm="100000">
                                          <p:val>
                                            <p:strVal val="#ppt_x"/>
                                          </p:val>
                                        </p:tav>
                                      </p:tavLst>
                                    </p:anim>
                                    <p:anim calcmode="lin" valueType="num">
                                      <p:cBhvr additive="base">
                                        <p:cTn id="18" dur="500" fill="hold"/>
                                        <p:tgtEl>
                                          <p:spTgt spid="3078"/>
                                        </p:tgtEl>
                                        <p:attrNameLst>
                                          <p:attrName>ppt_y</p:attrName>
                                        </p:attrNameLst>
                                      </p:cBhvr>
                                      <p:tavLst>
                                        <p:tav tm="0">
                                          <p:val>
                                            <p:strVal val="1+#ppt_h/2"/>
                                          </p:val>
                                        </p:tav>
                                        <p:tav tm="100000">
                                          <p:val>
                                            <p:strVal val="#ppt_y"/>
                                          </p:val>
                                        </p:tav>
                                      </p:tavLst>
                                    </p:anim>
                                  </p:childTnLst>
                                </p:cTn>
                              </p:par>
                              <p:par>
                                <p:cTn id="19" presetID="2" presetClass="entr" presetSubtype="4" fill="hold" grpId="0" nodeType="withEffect">
                                  <p:stCondLst>
                                    <p:cond delay="0"/>
                                  </p:stCondLst>
                                  <p:childTnLst>
                                    <p:set>
                                      <p:cBhvr>
                                        <p:cTn id="20" dur="1" fill="hold">
                                          <p:stCondLst>
                                            <p:cond delay="0"/>
                                          </p:stCondLst>
                                        </p:cTn>
                                        <p:tgtEl>
                                          <p:spTgt spid="8"/>
                                        </p:tgtEl>
                                        <p:attrNameLst>
                                          <p:attrName>style.visibility</p:attrName>
                                        </p:attrNameLst>
                                      </p:cBhvr>
                                      <p:to>
                                        <p:strVal val="visible"/>
                                      </p:to>
                                    </p:set>
                                    <p:anim calcmode="lin" valueType="num">
                                      <p:cBhvr additive="base">
                                        <p:cTn id="21" dur="500" fill="hold"/>
                                        <p:tgtEl>
                                          <p:spTgt spid="8"/>
                                        </p:tgtEl>
                                        <p:attrNameLst>
                                          <p:attrName>ppt_x</p:attrName>
                                        </p:attrNameLst>
                                      </p:cBhvr>
                                      <p:tavLst>
                                        <p:tav tm="0">
                                          <p:val>
                                            <p:strVal val="#ppt_x"/>
                                          </p:val>
                                        </p:tav>
                                        <p:tav tm="100000">
                                          <p:val>
                                            <p:strVal val="#ppt_x"/>
                                          </p:val>
                                        </p:tav>
                                      </p:tavLst>
                                    </p:anim>
                                    <p:anim calcmode="lin" valueType="num">
                                      <p:cBhvr additive="base">
                                        <p:cTn id="22" dur="500" fill="hold"/>
                                        <p:tgtEl>
                                          <p:spTgt spid="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endParaRPr lang="en-GB"/>
          </a:p>
        </p:txBody>
      </p:sp>
      <p:pic>
        <p:nvPicPr>
          <p:cNvPr id="4" name="Picture 2" descr="http://www.gaychristian101.com/images/TorahScroll.jpg">
            <a:hlinkClick r:id="rId2"/>
          </p:cNvPr>
          <p:cNvPicPr>
            <a:picLocks noChangeAspect="1" noChangeArrowheads="1"/>
          </p:cNvPicPr>
          <p:nvPr/>
        </p:nvPicPr>
        <p:blipFill>
          <a:blip r:embed="rId3" cstate="print"/>
          <a:srcRect/>
          <a:stretch>
            <a:fillRect/>
          </a:stretch>
        </p:blipFill>
        <p:spPr bwMode="auto">
          <a:xfrm>
            <a:off x="0" y="0"/>
            <a:ext cx="9144000" cy="6857252"/>
          </a:xfrm>
          <a:prstGeom prst="rect">
            <a:avLst/>
          </a:prstGeom>
          <a:noFill/>
        </p:spPr>
      </p:pic>
      <p:sp>
        <p:nvSpPr>
          <p:cNvPr id="5" name="Subtitle 2"/>
          <p:cNvSpPr txBox="1">
            <a:spLocks/>
          </p:cNvSpPr>
          <p:nvPr/>
        </p:nvSpPr>
        <p:spPr>
          <a:xfrm>
            <a:off x="-36512" y="419"/>
            <a:ext cx="9180512" cy="6857581"/>
          </a:xfrm>
          <a:prstGeom prst="rect">
            <a:avLst/>
          </a:prstGeom>
          <a:solidFill>
            <a:schemeClr val="bg1">
              <a:alpha val="69000"/>
            </a:schemeClr>
          </a:solidFill>
        </p:spPr>
        <p:txBody>
          <a:bodyPr vert="horz" lIns="91440" tIns="45720" rIns="91440" bIns="45720" rtlCol="0">
            <a:noAutofit/>
          </a:bodyPr>
          <a:lstStyle/>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n-GB" sz="2800" b="0" i="1" u="none" strike="noStrike" kern="1200" cap="none" spc="0" normalizeH="0" baseline="0" noProof="0" dirty="0">
              <a:ln>
                <a:noFill/>
              </a:ln>
              <a:solidFill>
                <a:schemeClr val="tx1"/>
              </a:solidFill>
              <a:effectLst/>
              <a:uLnTx/>
              <a:uFillTx/>
              <a:latin typeface="Bookman Old Style" pitchFamily="18" charset="0"/>
              <a:ea typeface="+mn-ea"/>
              <a:cs typeface="+mn-cs"/>
            </a:endParaRP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endParaRPr lang="en-GB" sz="2800" i="1" dirty="0">
              <a:latin typeface="Bookman Old Style" pitchFamily="18" charset="0"/>
            </a:endParaRP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n-GB" sz="2800" b="0" i="1" u="none" strike="noStrike" kern="1200" cap="none" spc="0" normalizeH="0" baseline="0" noProof="0" dirty="0">
              <a:ln>
                <a:noFill/>
              </a:ln>
              <a:solidFill>
                <a:schemeClr val="tx1"/>
              </a:solidFill>
              <a:effectLst/>
              <a:uLnTx/>
              <a:uFillTx/>
              <a:latin typeface="Bookman Old Style" pitchFamily="18" charset="0"/>
              <a:ea typeface="+mn-ea"/>
              <a:cs typeface="+mn-cs"/>
            </a:endParaRP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endParaRPr lang="en-GB" sz="2800" i="1" dirty="0">
              <a:latin typeface="Bookman Old Style" pitchFamily="18" charset="0"/>
            </a:endParaRP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n-GB" sz="2800" b="0" i="1" u="none" strike="noStrike" kern="1200" cap="none" spc="0" normalizeH="0" baseline="0" noProof="0" dirty="0">
              <a:ln>
                <a:noFill/>
              </a:ln>
              <a:solidFill>
                <a:schemeClr val="tx1"/>
              </a:solidFill>
              <a:effectLst/>
              <a:uLnTx/>
              <a:uFillTx/>
              <a:latin typeface="Bookman Old Style" pitchFamily="18" charset="0"/>
              <a:ea typeface="+mn-ea"/>
              <a:cs typeface="+mn-cs"/>
            </a:endParaRP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endParaRPr lang="en-GB" sz="2800" i="1" dirty="0">
              <a:latin typeface="Bookman Old Style" pitchFamily="18" charset="0"/>
            </a:endParaRP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n-GB" sz="2800" b="0" i="1" u="none" strike="noStrike" kern="1200" cap="none" spc="0" normalizeH="0" baseline="0" noProof="0" dirty="0">
              <a:ln>
                <a:noFill/>
              </a:ln>
              <a:solidFill>
                <a:schemeClr val="tx1"/>
              </a:solidFill>
              <a:effectLst/>
              <a:uLnTx/>
              <a:uFillTx/>
              <a:latin typeface="Bookman Old Style" pitchFamily="18" charset="0"/>
              <a:ea typeface="+mn-ea"/>
              <a:cs typeface="+mn-cs"/>
            </a:endParaRP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endParaRPr lang="en-GB" sz="2800" i="1" dirty="0">
              <a:latin typeface="Bookman Old Style" pitchFamily="18" charset="0"/>
            </a:endParaRP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n-GB" sz="2800" b="0" i="1" u="none" strike="noStrike" kern="1200" cap="none" spc="0" normalizeH="0" baseline="0" noProof="0" dirty="0">
              <a:ln>
                <a:noFill/>
              </a:ln>
              <a:solidFill>
                <a:schemeClr val="tx1"/>
              </a:solidFill>
              <a:effectLst/>
              <a:uLnTx/>
              <a:uFillTx/>
              <a:latin typeface="Bookman Old Style" pitchFamily="18" charset="0"/>
              <a:ea typeface="+mn-ea"/>
              <a:cs typeface="+mn-cs"/>
            </a:endParaRP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n-GB" sz="2800" b="0" i="1" u="none" strike="noStrike" kern="1200" cap="none" spc="0" normalizeH="0" baseline="0" noProof="0" dirty="0">
              <a:ln>
                <a:noFill/>
              </a:ln>
              <a:solidFill>
                <a:schemeClr val="tx1"/>
              </a:solidFill>
              <a:effectLst/>
              <a:uLnTx/>
              <a:uFillTx/>
              <a:latin typeface="Bookman Old Style" pitchFamily="18" charset="0"/>
              <a:ea typeface="+mn-ea"/>
              <a:cs typeface="+mn-cs"/>
            </a:endParaRPr>
          </a:p>
        </p:txBody>
      </p:sp>
      <p:sp>
        <p:nvSpPr>
          <p:cNvPr id="6" name="Content Placeholder 2"/>
          <p:cNvSpPr txBox="1">
            <a:spLocks/>
          </p:cNvSpPr>
          <p:nvPr/>
        </p:nvSpPr>
        <p:spPr>
          <a:xfrm>
            <a:off x="251520" y="260648"/>
            <a:ext cx="8784976" cy="4525963"/>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en-GB" i="1" dirty="0">
                <a:latin typeface="Berlin Sans FB" panose="020E0602020502020306" pitchFamily="34" charset="0"/>
              </a:rPr>
              <a:t>The </a:t>
            </a:r>
            <a:r>
              <a:rPr lang="en-GB" i="1" cap="small" dirty="0">
                <a:latin typeface="Berlin Sans FB" panose="020E0602020502020306" pitchFamily="34" charset="0"/>
              </a:rPr>
              <a:t>Lord</a:t>
            </a:r>
            <a:r>
              <a:rPr lang="en-GB" i="1" dirty="0">
                <a:latin typeface="Berlin Sans FB" panose="020E0602020502020306" pitchFamily="34" charset="0"/>
              </a:rPr>
              <a:t> had said to Abram, “Go from your country, your people and your father’s household to the land I will show you. </a:t>
            </a:r>
          </a:p>
          <a:p>
            <a:pPr marL="0" indent="0">
              <a:buNone/>
            </a:pPr>
            <a:endParaRPr lang="en-GB" i="1" dirty="0">
              <a:latin typeface="Berlin Sans FB" panose="020E0602020502020306" pitchFamily="34" charset="0"/>
            </a:endParaRPr>
          </a:p>
          <a:p>
            <a:pPr marL="400050" lvl="1" indent="0" algn="ctr">
              <a:buNone/>
            </a:pPr>
            <a:r>
              <a:rPr lang="en-GB" sz="3200" i="1" dirty="0">
                <a:latin typeface="Berlin Sans FB" panose="020E0602020502020306" pitchFamily="34" charset="0"/>
              </a:rPr>
              <a:t>“I will make you into a great nation,</a:t>
            </a:r>
            <a:br>
              <a:rPr lang="en-GB" sz="3200" i="1" dirty="0">
                <a:latin typeface="Berlin Sans FB" panose="020E0602020502020306" pitchFamily="34" charset="0"/>
              </a:rPr>
            </a:br>
            <a:r>
              <a:rPr lang="en-GB" sz="3200" i="1" dirty="0">
                <a:latin typeface="Berlin Sans FB" panose="020E0602020502020306" pitchFamily="34" charset="0"/>
              </a:rPr>
              <a:t>    and I will bless you;</a:t>
            </a:r>
            <a:br>
              <a:rPr lang="en-GB" sz="3200" i="1" dirty="0">
                <a:latin typeface="Berlin Sans FB" panose="020E0602020502020306" pitchFamily="34" charset="0"/>
              </a:rPr>
            </a:br>
            <a:r>
              <a:rPr lang="en-GB" sz="3200" i="1" dirty="0">
                <a:latin typeface="Berlin Sans FB" panose="020E0602020502020306" pitchFamily="34" charset="0"/>
              </a:rPr>
              <a:t>I will make your name great,</a:t>
            </a:r>
            <a:br>
              <a:rPr lang="en-GB" sz="3200" i="1" dirty="0">
                <a:latin typeface="Berlin Sans FB" panose="020E0602020502020306" pitchFamily="34" charset="0"/>
              </a:rPr>
            </a:br>
            <a:r>
              <a:rPr lang="en-GB" sz="3200" i="1" dirty="0">
                <a:latin typeface="Berlin Sans FB" panose="020E0602020502020306" pitchFamily="34" charset="0"/>
              </a:rPr>
              <a:t>    and you will be a blessing.</a:t>
            </a:r>
            <a:br>
              <a:rPr lang="en-GB" sz="3200" i="1" dirty="0">
                <a:latin typeface="Berlin Sans FB" panose="020E0602020502020306" pitchFamily="34" charset="0"/>
              </a:rPr>
            </a:br>
            <a:r>
              <a:rPr lang="en-GB" sz="3200" i="1" dirty="0">
                <a:latin typeface="Berlin Sans FB" panose="020E0602020502020306" pitchFamily="34" charset="0"/>
              </a:rPr>
              <a:t>I will bless those who bless you,</a:t>
            </a:r>
            <a:br>
              <a:rPr lang="en-GB" sz="3200" i="1" dirty="0">
                <a:latin typeface="Berlin Sans FB" panose="020E0602020502020306" pitchFamily="34" charset="0"/>
              </a:rPr>
            </a:br>
            <a:r>
              <a:rPr lang="en-GB" sz="3200" i="1" dirty="0">
                <a:latin typeface="Berlin Sans FB" panose="020E0602020502020306" pitchFamily="34" charset="0"/>
              </a:rPr>
              <a:t>    and whoever curses you I will curse;</a:t>
            </a:r>
            <a:br>
              <a:rPr lang="en-GB" sz="3200" i="1" dirty="0">
                <a:latin typeface="Berlin Sans FB" panose="020E0602020502020306" pitchFamily="34" charset="0"/>
              </a:rPr>
            </a:br>
            <a:r>
              <a:rPr lang="en-GB" sz="3200" i="1" dirty="0">
                <a:latin typeface="Berlin Sans FB" panose="020E0602020502020306" pitchFamily="34" charset="0"/>
              </a:rPr>
              <a:t>and all peoples on earth</a:t>
            </a:r>
            <a:br>
              <a:rPr lang="en-GB" sz="3200" i="1" dirty="0">
                <a:latin typeface="Berlin Sans FB" panose="020E0602020502020306" pitchFamily="34" charset="0"/>
              </a:rPr>
            </a:br>
            <a:r>
              <a:rPr lang="en-GB" sz="3200" i="1" dirty="0">
                <a:latin typeface="Berlin Sans FB" panose="020E0602020502020306" pitchFamily="34" charset="0"/>
              </a:rPr>
              <a:t>    will be blessed through you.”</a:t>
            </a:r>
          </a:p>
          <a:p>
            <a:pPr marL="0" indent="0">
              <a:buFont typeface="Arial" panose="020B0604020202020204" pitchFamily="34" charset="0"/>
              <a:buNone/>
            </a:pPr>
            <a:endParaRPr lang="en-GB" sz="2800" i="1" dirty="0">
              <a:latin typeface="Berlin Sans FB" panose="020E0602020502020306" pitchFamily="34" charset="0"/>
            </a:endParaRPr>
          </a:p>
          <a:p>
            <a:pPr marL="0" indent="0">
              <a:buFont typeface="Arial" panose="020B0604020202020204" pitchFamily="34" charset="0"/>
              <a:buNone/>
            </a:pPr>
            <a:endParaRPr lang="en-GB" sz="2800" i="1" dirty="0">
              <a:latin typeface="Berlin Sans FB" panose="020E0602020502020306" pitchFamily="34" charset="0"/>
            </a:endParaRPr>
          </a:p>
          <a:p>
            <a:pPr marL="0" indent="0">
              <a:buFont typeface="Arial" panose="020B0604020202020204" pitchFamily="34" charset="0"/>
              <a:buNone/>
            </a:pPr>
            <a:endParaRPr lang="en-GB" sz="2800" i="1" dirty="0">
              <a:latin typeface="Berlin Sans FB" panose="020E0602020502020306" pitchFamily="34" charset="0"/>
            </a:endParaRPr>
          </a:p>
          <a:p>
            <a:pPr marL="0" indent="0">
              <a:buFont typeface="Arial" panose="020B0604020202020204" pitchFamily="34" charset="0"/>
              <a:buNone/>
            </a:pPr>
            <a:endParaRPr lang="en-GB" sz="2800" i="1" dirty="0">
              <a:latin typeface="Berlin Sans FB" panose="020E0602020502020306" pitchFamily="34" charset="0"/>
            </a:endParaRPr>
          </a:p>
          <a:p>
            <a:pPr marL="0" indent="0">
              <a:buFont typeface="Arial" panose="020B0604020202020204" pitchFamily="34" charset="0"/>
              <a:buNone/>
            </a:pPr>
            <a:endParaRPr lang="en-GB" sz="2800" i="1" dirty="0">
              <a:latin typeface="Berlin Sans FB" panose="020E0602020502020306" pitchFamily="34" charset="0"/>
            </a:endParaRPr>
          </a:p>
        </p:txBody>
      </p:sp>
    </p:spTree>
    <p:extLst>
      <p:ext uri="{BB962C8B-B14F-4D97-AF65-F5344CB8AC3E}">
        <p14:creationId xmlns:p14="http://schemas.microsoft.com/office/powerpoint/2010/main" val="174240444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endParaRPr lang="en-GB"/>
          </a:p>
        </p:txBody>
      </p:sp>
      <p:pic>
        <p:nvPicPr>
          <p:cNvPr id="4" name="Picture 2" descr="http://www.gaychristian101.com/images/TorahScroll.jpg">
            <a:hlinkClick r:id="rId2"/>
          </p:cNvPr>
          <p:cNvPicPr>
            <a:picLocks noChangeAspect="1" noChangeArrowheads="1"/>
          </p:cNvPicPr>
          <p:nvPr/>
        </p:nvPicPr>
        <p:blipFill>
          <a:blip r:embed="rId3" cstate="print"/>
          <a:srcRect/>
          <a:stretch>
            <a:fillRect/>
          </a:stretch>
        </p:blipFill>
        <p:spPr bwMode="auto">
          <a:xfrm>
            <a:off x="0" y="0"/>
            <a:ext cx="9144000" cy="6857252"/>
          </a:xfrm>
          <a:prstGeom prst="rect">
            <a:avLst/>
          </a:prstGeom>
          <a:noFill/>
        </p:spPr>
      </p:pic>
      <p:sp>
        <p:nvSpPr>
          <p:cNvPr id="5" name="Subtitle 2"/>
          <p:cNvSpPr txBox="1">
            <a:spLocks/>
          </p:cNvSpPr>
          <p:nvPr/>
        </p:nvSpPr>
        <p:spPr>
          <a:xfrm>
            <a:off x="-36512" y="419"/>
            <a:ext cx="9180512" cy="7056784"/>
          </a:xfrm>
          <a:prstGeom prst="rect">
            <a:avLst/>
          </a:prstGeom>
          <a:solidFill>
            <a:schemeClr val="bg1">
              <a:alpha val="69000"/>
            </a:schemeClr>
          </a:solidFill>
        </p:spPr>
        <p:txBody>
          <a:bodyPr vert="horz" lIns="91440" tIns="45720" rIns="91440" bIns="45720" rtlCol="0">
            <a:noAutofit/>
          </a:bodyPr>
          <a:lstStyle/>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n-GB" sz="2800" b="0" i="1" u="none" strike="noStrike" kern="1200" cap="none" spc="0" normalizeH="0" baseline="0" noProof="0" dirty="0">
              <a:ln>
                <a:noFill/>
              </a:ln>
              <a:solidFill>
                <a:schemeClr val="tx1"/>
              </a:solidFill>
              <a:effectLst/>
              <a:uLnTx/>
              <a:uFillTx/>
              <a:latin typeface="Bookman Old Style" pitchFamily="18" charset="0"/>
              <a:ea typeface="+mn-ea"/>
              <a:cs typeface="+mn-cs"/>
            </a:endParaRP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endParaRPr lang="en-GB" sz="2800" i="1" dirty="0">
              <a:latin typeface="Bookman Old Style" pitchFamily="18" charset="0"/>
            </a:endParaRP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n-GB" sz="2800" b="0" i="1" u="none" strike="noStrike" kern="1200" cap="none" spc="0" normalizeH="0" baseline="0" noProof="0" dirty="0">
              <a:ln>
                <a:noFill/>
              </a:ln>
              <a:solidFill>
                <a:schemeClr val="tx1"/>
              </a:solidFill>
              <a:effectLst/>
              <a:uLnTx/>
              <a:uFillTx/>
              <a:latin typeface="Bookman Old Style" pitchFamily="18" charset="0"/>
              <a:ea typeface="+mn-ea"/>
              <a:cs typeface="+mn-cs"/>
            </a:endParaRP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endParaRPr lang="en-GB" sz="2800" i="1" dirty="0">
              <a:latin typeface="Bookman Old Style" pitchFamily="18" charset="0"/>
            </a:endParaRP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n-GB" sz="2800" b="0" i="1" u="none" strike="noStrike" kern="1200" cap="none" spc="0" normalizeH="0" baseline="0" noProof="0" dirty="0">
              <a:ln>
                <a:noFill/>
              </a:ln>
              <a:solidFill>
                <a:schemeClr val="tx1"/>
              </a:solidFill>
              <a:effectLst/>
              <a:uLnTx/>
              <a:uFillTx/>
              <a:latin typeface="Bookman Old Style" pitchFamily="18" charset="0"/>
              <a:ea typeface="+mn-ea"/>
              <a:cs typeface="+mn-cs"/>
            </a:endParaRP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endParaRPr lang="en-GB" sz="2800" i="1" dirty="0">
              <a:latin typeface="Bookman Old Style" pitchFamily="18" charset="0"/>
            </a:endParaRP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n-GB" sz="2800" b="0" i="1" u="none" strike="noStrike" kern="1200" cap="none" spc="0" normalizeH="0" baseline="0" noProof="0" dirty="0">
              <a:ln>
                <a:noFill/>
              </a:ln>
              <a:solidFill>
                <a:schemeClr val="tx1"/>
              </a:solidFill>
              <a:effectLst/>
              <a:uLnTx/>
              <a:uFillTx/>
              <a:latin typeface="Bookman Old Style" pitchFamily="18" charset="0"/>
              <a:ea typeface="+mn-ea"/>
              <a:cs typeface="+mn-cs"/>
            </a:endParaRP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endParaRPr lang="en-GB" sz="2800" i="1" dirty="0">
              <a:latin typeface="Bookman Old Style" pitchFamily="18" charset="0"/>
            </a:endParaRP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n-GB" sz="2800" b="0" i="1" u="none" strike="noStrike" kern="1200" cap="none" spc="0" normalizeH="0" baseline="0" noProof="0" dirty="0">
              <a:ln>
                <a:noFill/>
              </a:ln>
              <a:solidFill>
                <a:schemeClr val="tx1"/>
              </a:solidFill>
              <a:effectLst/>
              <a:uLnTx/>
              <a:uFillTx/>
              <a:latin typeface="Bookman Old Style" pitchFamily="18" charset="0"/>
              <a:ea typeface="+mn-ea"/>
              <a:cs typeface="+mn-cs"/>
            </a:endParaRP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n-GB" sz="2800" b="0" i="1" u="none" strike="noStrike" kern="1200" cap="none" spc="0" normalizeH="0" baseline="0" noProof="0" dirty="0">
              <a:ln>
                <a:noFill/>
              </a:ln>
              <a:solidFill>
                <a:schemeClr val="tx1"/>
              </a:solidFill>
              <a:effectLst/>
              <a:uLnTx/>
              <a:uFillTx/>
              <a:latin typeface="Bookman Old Style" pitchFamily="18" charset="0"/>
              <a:ea typeface="+mn-ea"/>
              <a:cs typeface="+mn-cs"/>
            </a:endParaRPr>
          </a:p>
        </p:txBody>
      </p:sp>
      <p:sp>
        <p:nvSpPr>
          <p:cNvPr id="6" name="Content Placeholder 2"/>
          <p:cNvSpPr txBox="1">
            <a:spLocks/>
          </p:cNvSpPr>
          <p:nvPr/>
        </p:nvSpPr>
        <p:spPr>
          <a:xfrm>
            <a:off x="179512" y="260648"/>
            <a:ext cx="8784976" cy="4525963"/>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Font typeface="Arial" panose="020B0604020202020204" pitchFamily="34" charset="0"/>
              <a:buNone/>
            </a:pPr>
            <a:r>
              <a:rPr lang="en-GB" sz="2200" i="1" dirty="0">
                <a:latin typeface="Berlin Sans FB" panose="020E0602020502020306" pitchFamily="34" charset="0"/>
              </a:rPr>
              <a:t>“Serve me faithfully and live a blameless life. I will make a covenant with you, by which I will guarantee to give you countless descendants.”</a:t>
            </a:r>
          </a:p>
          <a:p>
            <a:pPr marL="0" indent="0">
              <a:buFont typeface="Arial" panose="020B0604020202020204" pitchFamily="34" charset="0"/>
              <a:buNone/>
            </a:pPr>
            <a:endParaRPr lang="en-GB" sz="2200" i="1" dirty="0">
              <a:latin typeface="Berlin Sans FB" panose="020E0602020502020306" pitchFamily="34" charset="0"/>
            </a:endParaRPr>
          </a:p>
          <a:p>
            <a:pPr marL="0" indent="0">
              <a:buFont typeface="Arial" panose="020B0604020202020204" pitchFamily="34" charset="0"/>
              <a:buNone/>
            </a:pPr>
            <a:r>
              <a:rPr lang="en-GB" sz="2200" i="1" dirty="0">
                <a:latin typeface="Berlin Sans FB" panose="020E0602020502020306" pitchFamily="34" charset="0"/>
              </a:rPr>
              <a:t>“This is my covenant with you: I will make you the father of a multitude of nations! What’s more, I am changing your name. It will no longer be Abram. Instead, you will be called Abraham, for you will be the father of many nations. I will make you extremely fruitful. Your descendants will become many nations, and kings will be among them! ”</a:t>
            </a:r>
          </a:p>
          <a:p>
            <a:pPr marL="0" indent="0">
              <a:buFont typeface="Arial" panose="020B0604020202020204" pitchFamily="34" charset="0"/>
              <a:buNone/>
            </a:pPr>
            <a:br>
              <a:rPr lang="en-GB" sz="2200" i="1" dirty="0">
                <a:latin typeface="Berlin Sans FB" panose="020E0602020502020306" pitchFamily="34" charset="0"/>
              </a:rPr>
            </a:br>
            <a:r>
              <a:rPr lang="en-GB" sz="2200" i="1" dirty="0">
                <a:latin typeface="Berlin Sans FB" panose="020E0602020502020306" pitchFamily="34" charset="0"/>
              </a:rPr>
              <a:t>“I will confirm my covenant with you and your descendants after you, from generation to generation. This is the everlasting covenant: I will always be your God and the God of your descendants after you. And I will give the entire land of Canaan, where you now live as a foreigner, to you and your descendants. It will be their possession forever, and I will be their God.”</a:t>
            </a:r>
          </a:p>
          <a:p>
            <a:pPr marL="0" indent="0">
              <a:buFont typeface="Arial" panose="020B0604020202020204" pitchFamily="34" charset="0"/>
              <a:buNone/>
            </a:pPr>
            <a:endParaRPr lang="en-GB" sz="2200" i="1" dirty="0">
              <a:latin typeface="Berlin Sans FB" panose="020E0602020502020306" pitchFamily="34" charset="0"/>
            </a:endParaRPr>
          </a:p>
          <a:p>
            <a:pPr marL="0" indent="0">
              <a:buFont typeface="Arial" panose="020B0604020202020204" pitchFamily="34" charset="0"/>
              <a:buNone/>
            </a:pPr>
            <a:r>
              <a:rPr lang="en-GB" sz="2200" i="1" dirty="0">
                <a:latin typeface="Berlin Sans FB" panose="020E0602020502020306" pitchFamily="34" charset="0"/>
              </a:rPr>
              <a:t>“Your responsibility is to obey the terms of the covenant. You and all your descendants have this continual responsibility.”</a:t>
            </a:r>
          </a:p>
          <a:p>
            <a:pPr marL="0" indent="0">
              <a:buFont typeface="Arial" panose="020B0604020202020204" pitchFamily="34" charset="0"/>
              <a:buNone/>
            </a:pPr>
            <a:endParaRPr lang="en-GB" sz="2200" i="1" dirty="0">
              <a:latin typeface="Berlin Sans FB" panose="020E0602020502020306" pitchFamily="34" charset="0"/>
            </a:endParaRPr>
          </a:p>
          <a:p>
            <a:pPr marL="0" indent="0">
              <a:buFont typeface="Arial" panose="020B0604020202020204" pitchFamily="34" charset="0"/>
              <a:buNone/>
            </a:pPr>
            <a:endParaRPr lang="en-GB" sz="2200" i="1" dirty="0">
              <a:latin typeface="Berlin Sans FB" panose="020E0602020502020306" pitchFamily="34" charset="0"/>
            </a:endParaRPr>
          </a:p>
          <a:p>
            <a:pPr marL="0" indent="0">
              <a:buFont typeface="Arial" panose="020B0604020202020204" pitchFamily="34" charset="0"/>
              <a:buNone/>
            </a:pPr>
            <a:endParaRPr lang="en-GB" sz="2200" i="1" dirty="0">
              <a:latin typeface="Berlin Sans FB" panose="020E0602020502020306" pitchFamily="34" charset="0"/>
            </a:endParaRPr>
          </a:p>
          <a:p>
            <a:pPr marL="0" indent="0">
              <a:buFont typeface="Arial" panose="020B0604020202020204" pitchFamily="34" charset="0"/>
              <a:buNone/>
            </a:pPr>
            <a:endParaRPr lang="en-GB" sz="2200" i="1" dirty="0">
              <a:latin typeface="Berlin Sans FB" panose="020E0602020502020306" pitchFamily="34" charset="0"/>
            </a:endParaRPr>
          </a:p>
          <a:p>
            <a:pPr marL="0" indent="0">
              <a:buFont typeface="Arial" panose="020B0604020202020204" pitchFamily="34" charset="0"/>
              <a:buNone/>
            </a:pPr>
            <a:endParaRPr lang="en-GB" sz="2200" i="1" dirty="0">
              <a:latin typeface="Berlin Sans FB" panose="020E0602020502020306" pitchFamily="34" charset="0"/>
            </a:endParaRPr>
          </a:p>
        </p:txBody>
      </p:sp>
    </p:spTree>
    <p:extLst>
      <p:ext uri="{BB962C8B-B14F-4D97-AF65-F5344CB8AC3E}">
        <p14:creationId xmlns:p14="http://schemas.microsoft.com/office/powerpoint/2010/main" val="31540687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endParaRPr lang="en-GB"/>
          </a:p>
        </p:txBody>
      </p:sp>
      <p:pic>
        <p:nvPicPr>
          <p:cNvPr id="4" name="Picture 2" descr="http://www.gaychristian101.com/images/TorahScroll.jpg">
            <a:hlinkClick r:id="rId3"/>
          </p:cNvPr>
          <p:cNvPicPr>
            <a:picLocks noChangeAspect="1" noChangeArrowheads="1"/>
          </p:cNvPicPr>
          <p:nvPr/>
        </p:nvPicPr>
        <p:blipFill>
          <a:blip r:embed="rId4" cstate="print"/>
          <a:srcRect/>
          <a:stretch>
            <a:fillRect/>
          </a:stretch>
        </p:blipFill>
        <p:spPr bwMode="auto">
          <a:xfrm>
            <a:off x="0" y="0"/>
            <a:ext cx="9144000" cy="6857252"/>
          </a:xfrm>
          <a:prstGeom prst="rect">
            <a:avLst/>
          </a:prstGeom>
          <a:noFill/>
        </p:spPr>
      </p:pic>
      <p:sp>
        <p:nvSpPr>
          <p:cNvPr id="5" name="Subtitle 2"/>
          <p:cNvSpPr txBox="1">
            <a:spLocks/>
          </p:cNvSpPr>
          <p:nvPr/>
        </p:nvSpPr>
        <p:spPr>
          <a:xfrm>
            <a:off x="-36512" y="419"/>
            <a:ext cx="9180512" cy="7056784"/>
          </a:xfrm>
          <a:prstGeom prst="rect">
            <a:avLst/>
          </a:prstGeom>
          <a:solidFill>
            <a:schemeClr val="bg1">
              <a:alpha val="69000"/>
            </a:schemeClr>
          </a:solidFill>
        </p:spPr>
        <p:txBody>
          <a:bodyPr vert="horz" lIns="91440" tIns="45720" rIns="91440" bIns="45720" rtlCol="0">
            <a:noAutofit/>
          </a:bodyPr>
          <a:lstStyle/>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n-GB" sz="2800" b="0" i="1" u="none" strike="noStrike" kern="1200" cap="none" spc="0" normalizeH="0" baseline="0" noProof="0" dirty="0">
              <a:ln>
                <a:noFill/>
              </a:ln>
              <a:solidFill>
                <a:schemeClr val="tx1"/>
              </a:solidFill>
              <a:effectLst/>
              <a:uLnTx/>
              <a:uFillTx/>
              <a:latin typeface="Bookman Old Style" pitchFamily="18" charset="0"/>
              <a:ea typeface="+mn-ea"/>
              <a:cs typeface="+mn-cs"/>
            </a:endParaRP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endParaRPr lang="en-GB" sz="2800" i="1" dirty="0">
              <a:latin typeface="Bookman Old Style" pitchFamily="18" charset="0"/>
            </a:endParaRP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n-GB" sz="2800" b="0" i="1" u="none" strike="noStrike" kern="1200" cap="none" spc="0" normalizeH="0" baseline="0" noProof="0" dirty="0">
              <a:ln>
                <a:noFill/>
              </a:ln>
              <a:solidFill>
                <a:schemeClr val="tx1"/>
              </a:solidFill>
              <a:effectLst/>
              <a:uLnTx/>
              <a:uFillTx/>
              <a:latin typeface="Bookman Old Style" pitchFamily="18" charset="0"/>
              <a:ea typeface="+mn-ea"/>
              <a:cs typeface="+mn-cs"/>
            </a:endParaRP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endParaRPr lang="en-GB" sz="2800" i="1" dirty="0">
              <a:latin typeface="Bookman Old Style" pitchFamily="18" charset="0"/>
            </a:endParaRP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n-GB" sz="2800" b="0" i="1" u="none" strike="noStrike" kern="1200" cap="none" spc="0" normalizeH="0" baseline="0" noProof="0" dirty="0">
              <a:ln>
                <a:noFill/>
              </a:ln>
              <a:solidFill>
                <a:schemeClr val="tx1"/>
              </a:solidFill>
              <a:effectLst/>
              <a:uLnTx/>
              <a:uFillTx/>
              <a:latin typeface="Bookman Old Style" pitchFamily="18" charset="0"/>
              <a:ea typeface="+mn-ea"/>
              <a:cs typeface="+mn-cs"/>
            </a:endParaRP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endParaRPr lang="en-GB" sz="2800" i="1" dirty="0">
              <a:latin typeface="Bookman Old Style" pitchFamily="18" charset="0"/>
            </a:endParaRP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n-GB" sz="2800" b="0" i="1" u="none" strike="noStrike" kern="1200" cap="none" spc="0" normalizeH="0" baseline="0" noProof="0" dirty="0">
              <a:ln>
                <a:noFill/>
              </a:ln>
              <a:solidFill>
                <a:schemeClr val="tx1"/>
              </a:solidFill>
              <a:effectLst/>
              <a:uLnTx/>
              <a:uFillTx/>
              <a:latin typeface="Bookman Old Style" pitchFamily="18" charset="0"/>
              <a:ea typeface="+mn-ea"/>
              <a:cs typeface="+mn-cs"/>
            </a:endParaRP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endParaRPr lang="en-GB" sz="2800" i="1" dirty="0">
              <a:latin typeface="Bookman Old Style" pitchFamily="18" charset="0"/>
            </a:endParaRP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n-GB" sz="2800" b="0" i="1" u="none" strike="noStrike" kern="1200" cap="none" spc="0" normalizeH="0" baseline="0" noProof="0" dirty="0">
              <a:ln>
                <a:noFill/>
              </a:ln>
              <a:solidFill>
                <a:schemeClr val="tx1"/>
              </a:solidFill>
              <a:effectLst/>
              <a:uLnTx/>
              <a:uFillTx/>
              <a:latin typeface="Bookman Old Style" pitchFamily="18" charset="0"/>
              <a:ea typeface="+mn-ea"/>
              <a:cs typeface="+mn-cs"/>
            </a:endParaRP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n-GB" sz="2800" b="0" i="1" u="none" strike="noStrike" kern="1200" cap="none" spc="0" normalizeH="0" baseline="0" noProof="0" dirty="0">
              <a:ln>
                <a:noFill/>
              </a:ln>
              <a:solidFill>
                <a:schemeClr val="tx1"/>
              </a:solidFill>
              <a:effectLst/>
              <a:uLnTx/>
              <a:uFillTx/>
              <a:latin typeface="Bookman Old Style" pitchFamily="18" charset="0"/>
              <a:ea typeface="+mn-ea"/>
              <a:cs typeface="+mn-cs"/>
            </a:endParaRPr>
          </a:p>
        </p:txBody>
      </p:sp>
      <p:sp>
        <p:nvSpPr>
          <p:cNvPr id="6" name="Content Placeholder 2"/>
          <p:cNvSpPr txBox="1">
            <a:spLocks/>
          </p:cNvSpPr>
          <p:nvPr/>
        </p:nvSpPr>
        <p:spPr>
          <a:xfrm>
            <a:off x="179512" y="260648"/>
            <a:ext cx="8784976" cy="4525963"/>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en-GB" sz="2800" i="1" dirty="0">
                <a:latin typeface="Berlin Sans FB" panose="020E0602020502020306" pitchFamily="34" charset="0"/>
              </a:rPr>
              <a:t>“This is my covenant with you and your descendants after you, the covenant you are to keep: Every male among you shall be circumcised.</a:t>
            </a:r>
            <a:r>
              <a:rPr lang="en-GB" sz="2800" b="1" i="1" baseline="30000" dirty="0">
                <a:latin typeface="Berlin Sans FB" panose="020E0602020502020306" pitchFamily="34" charset="0"/>
              </a:rPr>
              <a:t> </a:t>
            </a:r>
            <a:r>
              <a:rPr lang="en-GB" sz="2800" i="1" dirty="0">
                <a:latin typeface="Berlin Sans FB" panose="020E0602020502020306" pitchFamily="34" charset="0"/>
              </a:rPr>
              <a:t>You are to undergo circumcision, and it will be the sign of the covenant between me and you. For the generations to come every male among you who is eight days old must be circumcised, including those born in your household or bought with money from a foreigner—those who are not your offspring.</a:t>
            </a:r>
            <a:r>
              <a:rPr lang="en-GB" sz="2800" b="1" i="1" baseline="30000" dirty="0">
                <a:latin typeface="Berlin Sans FB" panose="020E0602020502020306" pitchFamily="34" charset="0"/>
              </a:rPr>
              <a:t> </a:t>
            </a:r>
            <a:r>
              <a:rPr lang="en-GB" sz="2800" i="1" dirty="0">
                <a:latin typeface="Berlin Sans FB" panose="020E0602020502020306" pitchFamily="34" charset="0"/>
              </a:rPr>
              <a:t>Whether born in your household or bought with your money, they must be circumcised. My covenant in your flesh is to be an everlasting covenant.</a:t>
            </a:r>
            <a:r>
              <a:rPr lang="en-GB" sz="2800" b="1" i="1" baseline="30000" dirty="0">
                <a:latin typeface="Berlin Sans FB" panose="020E0602020502020306" pitchFamily="34" charset="0"/>
              </a:rPr>
              <a:t> </a:t>
            </a:r>
            <a:r>
              <a:rPr lang="en-GB" sz="2800" i="1" dirty="0">
                <a:latin typeface="Berlin Sans FB" panose="020E0602020502020306" pitchFamily="34" charset="0"/>
              </a:rPr>
              <a:t>Any uncircumcised male, who has not been circumcised in the flesh, will be cut off from his people; he has broken my covenant.”</a:t>
            </a:r>
          </a:p>
          <a:p>
            <a:pPr marL="0" indent="0">
              <a:buFont typeface="Arial" panose="020B0604020202020204" pitchFamily="34" charset="0"/>
              <a:buNone/>
            </a:pPr>
            <a:endParaRPr lang="en-GB" sz="2400" i="1" dirty="0">
              <a:latin typeface="Berlin Sans FB" panose="020E0602020502020306" pitchFamily="34" charset="0"/>
            </a:endParaRPr>
          </a:p>
          <a:p>
            <a:pPr marL="0" indent="0">
              <a:buFont typeface="Arial" panose="020B0604020202020204" pitchFamily="34" charset="0"/>
              <a:buNone/>
            </a:pPr>
            <a:endParaRPr lang="en-GB" sz="2400" i="1" dirty="0">
              <a:latin typeface="Berlin Sans FB" panose="020E0602020502020306" pitchFamily="34" charset="0"/>
            </a:endParaRPr>
          </a:p>
          <a:p>
            <a:pPr marL="0" indent="0">
              <a:buFont typeface="Arial" panose="020B0604020202020204" pitchFamily="34" charset="0"/>
              <a:buNone/>
            </a:pPr>
            <a:endParaRPr lang="en-GB" sz="2400" i="1" dirty="0">
              <a:latin typeface="Berlin Sans FB" panose="020E0602020502020306" pitchFamily="34" charset="0"/>
            </a:endParaRPr>
          </a:p>
          <a:p>
            <a:pPr marL="0" indent="0">
              <a:buFont typeface="Arial" panose="020B0604020202020204" pitchFamily="34" charset="0"/>
              <a:buNone/>
            </a:pPr>
            <a:endParaRPr lang="en-GB" sz="2400" i="1" dirty="0">
              <a:latin typeface="Berlin Sans FB" panose="020E0602020502020306" pitchFamily="34" charset="0"/>
            </a:endParaRPr>
          </a:p>
          <a:p>
            <a:pPr marL="0" indent="0">
              <a:buFont typeface="Arial" panose="020B0604020202020204" pitchFamily="34" charset="0"/>
              <a:buNone/>
            </a:pPr>
            <a:endParaRPr lang="en-GB" sz="2400" i="1" dirty="0">
              <a:latin typeface="Berlin Sans FB" panose="020E0602020502020306" pitchFamily="34" charset="0"/>
            </a:endParaRPr>
          </a:p>
        </p:txBody>
      </p:sp>
    </p:spTree>
    <p:extLst>
      <p:ext uri="{BB962C8B-B14F-4D97-AF65-F5344CB8AC3E}">
        <p14:creationId xmlns:p14="http://schemas.microsoft.com/office/powerpoint/2010/main" val="398417471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760</TotalTime>
  <Words>1041</Words>
  <Application>Microsoft Office PowerPoint</Application>
  <PresentationFormat>On-screen Show (4:3)</PresentationFormat>
  <Paragraphs>128</Paragraphs>
  <Slides>16</Slides>
  <Notes>4</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16</vt:i4>
      </vt:variant>
    </vt:vector>
  </HeadingPairs>
  <TitlesOfParts>
    <vt:vector size="23" baseType="lpstr">
      <vt:lpstr>Arial</vt:lpstr>
      <vt:lpstr>Berlin Sans FB</vt:lpstr>
      <vt:lpstr>Bookman Old Style</vt:lpstr>
      <vt:lpstr>Calibri</vt:lpstr>
      <vt:lpstr>Ebrima</vt:lpstr>
      <vt:lpstr>Eras Demi ITC</vt:lpstr>
      <vt:lpstr>Office Theme</vt:lpstr>
      <vt:lpstr>PowerPoint Presentation</vt:lpstr>
      <vt:lpstr>PowerPoint Presentation</vt:lpstr>
      <vt:lpstr>By the end of this lesson you will be able to...</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Remember the story of Abraham and Isaac…</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Daniel Reeves</dc:creator>
  <cp:lastModifiedBy>Daniel Reeves</cp:lastModifiedBy>
  <cp:revision>17</cp:revision>
  <cp:lastPrinted>2013-09-20T12:40:41Z</cp:lastPrinted>
  <dcterms:created xsi:type="dcterms:W3CDTF">2013-09-16T07:50:19Z</dcterms:created>
  <dcterms:modified xsi:type="dcterms:W3CDTF">2023-02-21T10:17:08Z</dcterms:modified>
</cp:coreProperties>
</file>