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2"/>
  </p:notesMasterIdLst>
  <p:sldIdLst>
    <p:sldId id="256" r:id="rId2"/>
    <p:sldId id="257" r:id="rId3"/>
    <p:sldId id="259" r:id="rId4"/>
    <p:sldId id="258" r:id="rId5"/>
    <p:sldId id="276" r:id="rId6"/>
    <p:sldId id="277" r:id="rId7"/>
    <p:sldId id="278" r:id="rId8"/>
    <p:sldId id="279" r:id="rId9"/>
    <p:sldId id="280" r:id="rId10"/>
    <p:sldId id="260" r:id="rId11"/>
    <p:sldId id="261" r:id="rId12"/>
    <p:sldId id="281" r:id="rId13"/>
    <p:sldId id="282" r:id="rId14"/>
    <p:sldId id="283" r:id="rId15"/>
    <p:sldId id="284" r:id="rId16"/>
    <p:sldId id="285" r:id="rId17"/>
    <p:sldId id="262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64" r:id="rId26"/>
    <p:sldId id="293" r:id="rId27"/>
    <p:sldId id="294" r:id="rId28"/>
    <p:sldId id="295" r:id="rId29"/>
    <p:sldId id="297" r:id="rId30"/>
    <p:sldId id="298" r:id="rId31"/>
    <p:sldId id="299" r:id="rId32"/>
    <p:sldId id="296" r:id="rId33"/>
    <p:sldId id="266" r:id="rId34"/>
    <p:sldId id="267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268" r:id="rId43"/>
    <p:sldId id="269" r:id="rId44"/>
    <p:sldId id="309" r:id="rId45"/>
    <p:sldId id="310" r:id="rId46"/>
    <p:sldId id="311" r:id="rId47"/>
    <p:sldId id="312" r:id="rId48"/>
    <p:sldId id="270" r:id="rId49"/>
    <p:sldId id="271" r:id="rId50"/>
    <p:sldId id="313" r:id="rId51"/>
    <p:sldId id="314" r:id="rId52"/>
    <p:sldId id="328" r:id="rId53"/>
    <p:sldId id="315" r:id="rId54"/>
    <p:sldId id="316" r:id="rId55"/>
    <p:sldId id="329" r:id="rId56"/>
    <p:sldId id="317" r:id="rId57"/>
    <p:sldId id="318" r:id="rId58"/>
    <p:sldId id="272" r:id="rId59"/>
    <p:sldId id="273" r:id="rId60"/>
    <p:sldId id="319" r:id="rId61"/>
    <p:sldId id="320" r:id="rId62"/>
    <p:sldId id="321" r:id="rId63"/>
    <p:sldId id="274" r:id="rId64"/>
    <p:sldId id="275" r:id="rId65"/>
    <p:sldId id="322" r:id="rId66"/>
    <p:sldId id="323" r:id="rId67"/>
    <p:sldId id="324" r:id="rId68"/>
    <p:sldId id="325" r:id="rId69"/>
    <p:sldId id="326" r:id="rId70"/>
    <p:sldId id="327" r:id="rId7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14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image" Target="../media/image19.wmf"/><Relationship Id="rId18" Type="http://schemas.openxmlformats.org/officeDocument/2006/relationships/image" Target="../media/image24.wmf"/><Relationship Id="rId26" Type="http://schemas.openxmlformats.org/officeDocument/2006/relationships/image" Target="../media/image32.wmf"/><Relationship Id="rId3" Type="http://schemas.openxmlformats.org/officeDocument/2006/relationships/image" Target="../media/image9.wmf"/><Relationship Id="rId21" Type="http://schemas.openxmlformats.org/officeDocument/2006/relationships/image" Target="../media/image27.wmf"/><Relationship Id="rId7" Type="http://schemas.openxmlformats.org/officeDocument/2006/relationships/image" Target="../media/image13.wmf"/><Relationship Id="rId12" Type="http://schemas.openxmlformats.org/officeDocument/2006/relationships/image" Target="../media/image18.wmf"/><Relationship Id="rId17" Type="http://schemas.openxmlformats.org/officeDocument/2006/relationships/image" Target="../media/image23.wmf"/><Relationship Id="rId25" Type="http://schemas.openxmlformats.org/officeDocument/2006/relationships/image" Target="../media/image31.wmf"/><Relationship Id="rId2" Type="http://schemas.openxmlformats.org/officeDocument/2006/relationships/image" Target="../media/image8.wmf"/><Relationship Id="rId16" Type="http://schemas.openxmlformats.org/officeDocument/2006/relationships/image" Target="../media/image22.wmf"/><Relationship Id="rId20" Type="http://schemas.openxmlformats.org/officeDocument/2006/relationships/image" Target="../media/image26.wmf"/><Relationship Id="rId29" Type="http://schemas.openxmlformats.org/officeDocument/2006/relationships/image" Target="../media/image35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11" Type="http://schemas.openxmlformats.org/officeDocument/2006/relationships/image" Target="../media/image17.wmf"/><Relationship Id="rId24" Type="http://schemas.openxmlformats.org/officeDocument/2006/relationships/image" Target="../media/image30.wmf"/><Relationship Id="rId5" Type="http://schemas.openxmlformats.org/officeDocument/2006/relationships/image" Target="../media/image11.wmf"/><Relationship Id="rId15" Type="http://schemas.openxmlformats.org/officeDocument/2006/relationships/image" Target="../media/image21.wmf"/><Relationship Id="rId23" Type="http://schemas.openxmlformats.org/officeDocument/2006/relationships/image" Target="../media/image29.wmf"/><Relationship Id="rId28" Type="http://schemas.openxmlformats.org/officeDocument/2006/relationships/image" Target="../media/image34.wmf"/><Relationship Id="rId10" Type="http://schemas.openxmlformats.org/officeDocument/2006/relationships/image" Target="../media/image16.wmf"/><Relationship Id="rId19" Type="http://schemas.openxmlformats.org/officeDocument/2006/relationships/image" Target="../media/image25.wmf"/><Relationship Id="rId31" Type="http://schemas.openxmlformats.org/officeDocument/2006/relationships/image" Target="../media/image37.wmf"/><Relationship Id="rId4" Type="http://schemas.openxmlformats.org/officeDocument/2006/relationships/image" Target="../media/image10.wmf"/><Relationship Id="rId9" Type="http://schemas.openxmlformats.org/officeDocument/2006/relationships/image" Target="../media/image15.wmf"/><Relationship Id="rId14" Type="http://schemas.openxmlformats.org/officeDocument/2006/relationships/image" Target="../media/image20.wmf"/><Relationship Id="rId22" Type="http://schemas.openxmlformats.org/officeDocument/2006/relationships/image" Target="../media/image28.wmf"/><Relationship Id="rId27" Type="http://schemas.openxmlformats.org/officeDocument/2006/relationships/image" Target="../media/image33.wmf"/><Relationship Id="rId30" Type="http://schemas.openxmlformats.org/officeDocument/2006/relationships/image" Target="../media/image36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Relationship Id="rId9" Type="http://schemas.openxmlformats.org/officeDocument/2006/relationships/image" Target="../media/image4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image" Target="../media/image66.wmf"/><Relationship Id="rId18" Type="http://schemas.openxmlformats.org/officeDocument/2006/relationships/image" Target="../media/image71.wmf"/><Relationship Id="rId3" Type="http://schemas.openxmlformats.org/officeDocument/2006/relationships/image" Target="../media/image56.wmf"/><Relationship Id="rId21" Type="http://schemas.openxmlformats.org/officeDocument/2006/relationships/image" Target="../media/image74.wmf"/><Relationship Id="rId7" Type="http://schemas.openxmlformats.org/officeDocument/2006/relationships/image" Target="../media/image60.wmf"/><Relationship Id="rId12" Type="http://schemas.openxmlformats.org/officeDocument/2006/relationships/image" Target="../media/image65.wmf"/><Relationship Id="rId17" Type="http://schemas.openxmlformats.org/officeDocument/2006/relationships/image" Target="../media/image70.wmf"/><Relationship Id="rId2" Type="http://schemas.openxmlformats.org/officeDocument/2006/relationships/image" Target="../media/image55.wmf"/><Relationship Id="rId16" Type="http://schemas.openxmlformats.org/officeDocument/2006/relationships/image" Target="../media/image69.wmf"/><Relationship Id="rId20" Type="http://schemas.openxmlformats.org/officeDocument/2006/relationships/image" Target="../media/image73.wmf"/><Relationship Id="rId1" Type="http://schemas.openxmlformats.org/officeDocument/2006/relationships/image" Target="../media/image54.wmf"/><Relationship Id="rId6" Type="http://schemas.openxmlformats.org/officeDocument/2006/relationships/image" Target="../media/image59.wmf"/><Relationship Id="rId11" Type="http://schemas.openxmlformats.org/officeDocument/2006/relationships/image" Target="../media/image64.wmf"/><Relationship Id="rId5" Type="http://schemas.openxmlformats.org/officeDocument/2006/relationships/image" Target="../media/image58.wmf"/><Relationship Id="rId15" Type="http://schemas.openxmlformats.org/officeDocument/2006/relationships/image" Target="../media/image68.wmf"/><Relationship Id="rId10" Type="http://schemas.openxmlformats.org/officeDocument/2006/relationships/image" Target="../media/image63.wmf"/><Relationship Id="rId19" Type="http://schemas.openxmlformats.org/officeDocument/2006/relationships/image" Target="../media/image72.wmf"/><Relationship Id="rId4" Type="http://schemas.openxmlformats.org/officeDocument/2006/relationships/image" Target="../media/image57.wmf"/><Relationship Id="rId9" Type="http://schemas.openxmlformats.org/officeDocument/2006/relationships/image" Target="../media/image62.wmf"/><Relationship Id="rId14" Type="http://schemas.openxmlformats.org/officeDocument/2006/relationships/image" Target="../media/image67.wmf"/><Relationship Id="rId22" Type="http://schemas.openxmlformats.org/officeDocument/2006/relationships/image" Target="../media/image75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3" Type="http://schemas.openxmlformats.org/officeDocument/2006/relationships/image" Target="../media/image78.wmf"/><Relationship Id="rId7" Type="http://schemas.openxmlformats.org/officeDocument/2006/relationships/image" Target="../media/image82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Relationship Id="rId6" Type="http://schemas.openxmlformats.org/officeDocument/2006/relationships/image" Target="../media/image81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02095-0A9F-4450-853C-1E417FC6D87B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C520B-0B46-4152-9368-257B61061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040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25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549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435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13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497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84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07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3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99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002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  <a:alpha val="40000"/>
              </a:schemeClr>
            </a:gs>
            <a:gs pos="7000">
              <a:schemeClr val="accent4">
                <a:lumMod val="20000"/>
                <a:lumOff val="80000"/>
                <a:alpha val="40000"/>
              </a:schemeClr>
            </a:gs>
            <a:gs pos="95000">
              <a:schemeClr val="accent4">
                <a:lumMod val="20000"/>
                <a:lumOff val="80000"/>
                <a:alpha val="40000"/>
              </a:schemeClr>
            </a:gs>
            <a:gs pos="100000">
              <a:schemeClr val="accent4">
                <a:lumMod val="60000"/>
                <a:lumOff val="40000"/>
                <a:alpha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24E3E-551F-43C6-831F-FF63395BF3B9}" type="datetimeFigureOut">
              <a:rPr lang="en-GB" smtClean="0"/>
              <a:t>13/02/2019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49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1.png"/><Relationship Id="rId7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38.png"/><Relationship Id="rId5" Type="http://schemas.openxmlformats.org/officeDocument/2006/relationships/image" Target="../media/image34.png"/><Relationship Id="rId10" Type="http://schemas.openxmlformats.org/officeDocument/2006/relationships/image" Target="../media/image28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20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2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57.png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2.bin"/><Relationship Id="rId18" Type="http://schemas.openxmlformats.org/officeDocument/2006/relationships/image" Target="../media/image14.wmf"/><Relationship Id="rId26" Type="http://schemas.openxmlformats.org/officeDocument/2006/relationships/image" Target="../media/image18.wmf"/><Relationship Id="rId39" Type="http://schemas.openxmlformats.org/officeDocument/2006/relationships/oleObject" Target="../embeddings/oleObject25.bin"/><Relationship Id="rId21" Type="http://schemas.openxmlformats.org/officeDocument/2006/relationships/oleObject" Target="../embeddings/oleObject16.bin"/><Relationship Id="rId34" Type="http://schemas.openxmlformats.org/officeDocument/2006/relationships/image" Target="../media/image22.wmf"/><Relationship Id="rId42" Type="http://schemas.openxmlformats.org/officeDocument/2006/relationships/image" Target="../media/image26.wmf"/><Relationship Id="rId47" Type="http://schemas.openxmlformats.org/officeDocument/2006/relationships/oleObject" Target="../embeddings/oleObject29.bin"/><Relationship Id="rId50" Type="http://schemas.openxmlformats.org/officeDocument/2006/relationships/image" Target="../media/image30.wmf"/><Relationship Id="rId55" Type="http://schemas.openxmlformats.org/officeDocument/2006/relationships/oleObject" Target="../embeddings/oleObject33.bin"/><Relationship Id="rId63" Type="http://schemas.openxmlformats.org/officeDocument/2006/relationships/oleObject" Target="../embeddings/oleObject38.bin"/><Relationship Id="rId68" Type="http://schemas.openxmlformats.org/officeDocument/2006/relationships/image" Target="../media/image57.png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.wmf"/><Relationship Id="rId29" Type="http://schemas.openxmlformats.org/officeDocument/2006/relationships/oleObject" Target="../embeddings/oleObject20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11.bin"/><Relationship Id="rId24" Type="http://schemas.openxmlformats.org/officeDocument/2006/relationships/image" Target="../media/image17.wmf"/><Relationship Id="rId32" Type="http://schemas.openxmlformats.org/officeDocument/2006/relationships/image" Target="../media/image21.wmf"/><Relationship Id="rId37" Type="http://schemas.openxmlformats.org/officeDocument/2006/relationships/oleObject" Target="../embeddings/oleObject24.bin"/><Relationship Id="rId40" Type="http://schemas.openxmlformats.org/officeDocument/2006/relationships/image" Target="../media/image25.wmf"/><Relationship Id="rId45" Type="http://schemas.openxmlformats.org/officeDocument/2006/relationships/oleObject" Target="../embeddings/oleObject28.bin"/><Relationship Id="rId53" Type="http://schemas.openxmlformats.org/officeDocument/2006/relationships/oleObject" Target="../embeddings/oleObject32.bin"/><Relationship Id="rId58" Type="http://schemas.openxmlformats.org/officeDocument/2006/relationships/oleObject" Target="../embeddings/oleObject35.bin"/><Relationship Id="rId66" Type="http://schemas.openxmlformats.org/officeDocument/2006/relationships/oleObject" Target="../embeddings/oleObject40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23" Type="http://schemas.openxmlformats.org/officeDocument/2006/relationships/oleObject" Target="../embeddings/oleObject17.bin"/><Relationship Id="rId28" Type="http://schemas.openxmlformats.org/officeDocument/2006/relationships/image" Target="../media/image19.wmf"/><Relationship Id="rId36" Type="http://schemas.openxmlformats.org/officeDocument/2006/relationships/image" Target="../media/image23.wmf"/><Relationship Id="rId49" Type="http://schemas.openxmlformats.org/officeDocument/2006/relationships/oleObject" Target="../embeddings/oleObject30.bin"/><Relationship Id="rId57" Type="http://schemas.openxmlformats.org/officeDocument/2006/relationships/oleObject" Target="../embeddings/oleObject34.bin"/><Relationship Id="rId61" Type="http://schemas.openxmlformats.org/officeDocument/2006/relationships/oleObject" Target="../embeddings/oleObject37.bin"/><Relationship Id="rId10" Type="http://schemas.openxmlformats.org/officeDocument/2006/relationships/image" Target="../media/image10.wmf"/><Relationship Id="rId19" Type="http://schemas.openxmlformats.org/officeDocument/2006/relationships/oleObject" Target="../embeddings/oleObject15.bin"/><Relationship Id="rId31" Type="http://schemas.openxmlformats.org/officeDocument/2006/relationships/oleObject" Target="../embeddings/oleObject21.bin"/><Relationship Id="rId44" Type="http://schemas.openxmlformats.org/officeDocument/2006/relationships/image" Target="../media/image27.wmf"/><Relationship Id="rId52" Type="http://schemas.openxmlformats.org/officeDocument/2006/relationships/image" Target="../media/image31.wmf"/><Relationship Id="rId60" Type="http://schemas.openxmlformats.org/officeDocument/2006/relationships/image" Target="../media/image34.wmf"/><Relationship Id="rId65" Type="http://schemas.openxmlformats.org/officeDocument/2006/relationships/oleObject" Target="../embeddings/oleObject39.bin"/><Relationship Id="rId4" Type="http://schemas.openxmlformats.org/officeDocument/2006/relationships/image" Target="../media/image7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2.wmf"/><Relationship Id="rId22" Type="http://schemas.openxmlformats.org/officeDocument/2006/relationships/image" Target="../media/image16.wmf"/><Relationship Id="rId27" Type="http://schemas.openxmlformats.org/officeDocument/2006/relationships/oleObject" Target="../embeddings/oleObject19.bin"/><Relationship Id="rId30" Type="http://schemas.openxmlformats.org/officeDocument/2006/relationships/image" Target="../media/image20.wmf"/><Relationship Id="rId35" Type="http://schemas.openxmlformats.org/officeDocument/2006/relationships/oleObject" Target="../embeddings/oleObject23.bin"/><Relationship Id="rId43" Type="http://schemas.openxmlformats.org/officeDocument/2006/relationships/oleObject" Target="../embeddings/oleObject27.bin"/><Relationship Id="rId48" Type="http://schemas.openxmlformats.org/officeDocument/2006/relationships/image" Target="../media/image29.wmf"/><Relationship Id="rId56" Type="http://schemas.openxmlformats.org/officeDocument/2006/relationships/image" Target="../media/image33.wmf"/><Relationship Id="rId64" Type="http://schemas.openxmlformats.org/officeDocument/2006/relationships/image" Target="../media/image36.wmf"/><Relationship Id="rId8" Type="http://schemas.openxmlformats.org/officeDocument/2006/relationships/image" Target="../media/image9.wmf"/><Relationship Id="rId51" Type="http://schemas.openxmlformats.org/officeDocument/2006/relationships/oleObject" Target="../embeddings/oleObject31.bin"/><Relationship Id="rId3" Type="http://schemas.openxmlformats.org/officeDocument/2006/relationships/oleObject" Target="../embeddings/oleObject7.bin"/><Relationship Id="rId12" Type="http://schemas.openxmlformats.org/officeDocument/2006/relationships/image" Target="../media/image11.wmf"/><Relationship Id="rId17" Type="http://schemas.openxmlformats.org/officeDocument/2006/relationships/oleObject" Target="../embeddings/oleObject14.bin"/><Relationship Id="rId25" Type="http://schemas.openxmlformats.org/officeDocument/2006/relationships/oleObject" Target="../embeddings/oleObject18.bin"/><Relationship Id="rId33" Type="http://schemas.openxmlformats.org/officeDocument/2006/relationships/oleObject" Target="../embeddings/oleObject22.bin"/><Relationship Id="rId38" Type="http://schemas.openxmlformats.org/officeDocument/2006/relationships/image" Target="../media/image24.wmf"/><Relationship Id="rId46" Type="http://schemas.openxmlformats.org/officeDocument/2006/relationships/image" Target="../media/image28.wmf"/><Relationship Id="rId59" Type="http://schemas.openxmlformats.org/officeDocument/2006/relationships/oleObject" Target="../embeddings/oleObject36.bin"/><Relationship Id="rId67" Type="http://schemas.openxmlformats.org/officeDocument/2006/relationships/image" Target="../media/image37.wmf"/><Relationship Id="rId20" Type="http://schemas.openxmlformats.org/officeDocument/2006/relationships/image" Target="../media/image15.wmf"/><Relationship Id="rId41" Type="http://schemas.openxmlformats.org/officeDocument/2006/relationships/oleObject" Target="../embeddings/oleObject26.bin"/><Relationship Id="rId54" Type="http://schemas.openxmlformats.org/officeDocument/2006/relationships/image" Target="../media/image32.wmf"/><Relationship Id="rId62" Type="http://schemas.openxmlformats.org/officeDocument/2006/relationships/image" Target="../media/image35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6.png"/><Relationship Id="rId7" Type="http://schemas.openxmlformats.org/officeDocument/2006/relationships/image" Target="../media/image99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57.png"/><Relationship Id="rId9" Type="http://schemas.openxmlformats.org/officeDocument/2006/relationships/image" Target="../media/image10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3" Type="http://schemas.openxmlformats.org/officeDocument/2006/relationships/image" Target="../media/image96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97.png"/><Relationship Id="rId15" Type="http://schemas.openxmlformats.org/officeDocument/2006/relationships/image" Target="../media/image114.png"/><Relationship Id="rId10" Type="http://schemas.openxmlformats.org/officeDocument/2006/relationships/image" Target="../media/image109.png"/><Relationship Id="rId4" Type="http://schemas.openxmlformats.org/officeDocument/2006/relationships/image" Target="../media/image57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3" Type="http://schemas.openxmlformats.org/officeDocument/2006/relationships/image" Target="../media/image96.png"/><Relationship Id="rId7" Type="http://schemas.openxmlformats.org/officeDocument/2006/relationships/image" Target="../media/image116.png"/><Relationship Id="rId12" Type="http://schemas.openxmlformats.org/officeDocument/2006/relationships/image" Target="../media/image121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11" Type="http://schemas.openxmlformats.org/officeDocument/2006/relationships/image" Target="../media/image120.png"/><Relationship Id="rId5" Type="http://schemas.openxmlformats.org/officeDocument/2006/relationships/image" Target="../media/image97.png"/><Relationship Id="rId10" Type="http://schemas.openxmlformats.org/officeDocument/2006/relationships/image" Target="../media/image119.png"/><Relationship Id="rId4" Type="http://schemas.openxmlformats.org/officeDocument/2006/relationships/image" Target="../media/image57.png"/><Relationship Id="rId9" Type="http://schemas.openxmlformats.org/officeDocument/2006/relationships/image" Target="../media/image1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oleObject" Target="../embeddings/oleObject46.bin"/><Relationship Id="rId18" Type="http://schemas.openxmlformats.org/officeDocument/2006/relationships/image" Target="../media/image45.wmf"/><Relationship Id="rId3" Type="http://schemas.openxmlformats.org/officeDocument/2006/relationships/oleObject" Target="../embeddings/oleObject41.bin"/><Relationship Id="rId21" Type="http://schemas.openxmlformats.org/officeDocument/2006/relationships/image" Target="../media/image58.png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42.wmf"/><Relationship Id="rId1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4.wmf"/><Relationship Id="rId20" Type="http://schemas.openxmlformats.org/officeDocument/2006/relationships/image" Target="../media/image46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42.bin"/><Relationship Id="rId15" Type="http://schemas.openxmlformats.org/officeDocument/2006/relationships/oleObject" Target="../embeddings/oleObject47.bin"/><Relationship Id="rId10" Type="http://schemas.openxmlformats.org/officeDocument/2006/relationships/image" Target="../media/image41.wmf"/><Relationship Id="rId19" Type="http://schemas.openxmlformats.org/officeDocument/2006/relationships/oleObject" Target="../embeddings/oleObject49.bin"/><Relationship Id="rId4" Type="http://schemas.openxmlformats.org/officeDocument/2006/relationships/image" Target="../media/image38.wmf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43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13" Type="http://schemas.openxmlformats.org/officeDocument/2006/relationships/oleObject" Target="../embeddings/oleObject55.bin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12" Type="http://schemas.openxmlformats.org/officeDocument/2006/relationships/image" Target="../media/image5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8.wmf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51.bin"/><Relationship Id="rId15" Type="http://schemas.openxmlformats.org/officeDocument/2006/relationships/image" Target="../media/image58.png"/><Relationship Id="rId10" Type="http://schemas.openxmlformats.org/officeDocument/2006/relationships/image" Target="../media/image50.wmf"/><Relationship Id="rId4" Type="http://schemas.openxmlformats.org/officeDocument/2006/relationships/image" Target="../media/image47.wmf"/><Relationship Id="rId9" Type="http://schemas.openxmlformats.org/officeDocument/2006/relationships/oleObject" Target="../embeddings/oleObject53.bin"/><Relationship Id="rId14" Type="http://schemas.openxmlformats.org/officeDocument/2006/relationships/image" Target="../media/image5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8.png"/><Relationship Id="rId4" Type="http://schemas.openxmlformats.org/officeDocument/2006/relationships/image" Target="../media/image53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3" Type="http://schemas.openxmlformats.org/officeDocument/2006/relationships/image" Target="../media/image58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8.png"/><Relationship Id="rId7" Type="http://schemas.openxmlformats.org/officeDocument/2006/relationships/image" Target="../media/image8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62.bin"/><Relationship Id="rId18" Type="http://schemas.openxmlformats.org/officeDocument/2006/relationships/image" Target="../media/image61.wmf"/><Relationship Id="rId26" Type="http://schemas.openxmlformats.org/officeDocument/2006/relationships/image" Target="../media/image65.wmf"/><Relationship Id="rId39" Type="http://schemas.openxmlformats.org/officeDocument/2006/relationships/oleObject" Target="../embeddings/oleObject76.bin"/><Relationship Id="rId3" Type="http://schemas.openxmlformats.org/officeDocument/2006/relationships/oleObject" Target="../embeddings/oleObject57.bin"/><Relationship Id="rId21" Type="http://schemas.openxmlformats.org/officeDocument/2006/relationships/oleObject" Target="../embeddings/oleObject66.bin"/><Relationship Id="rId34" Type="http://schemas.openxmlformats.org/officeDocument/2006/relationships/image" Target="../media/image68.wmf"/><Relationship Id="rId42" Type="http://schemas.openxmlformats.org/officeDocument/2006/relationships/image" Target="../media/image72.wmf"/><Relationship Id="rId47" Type="http://schemas.openxmlformats.org/officeDocument/2006/relationships/oleObject" Target="../embeddings/oleObject80.bin"/><Relationship Id="rId50" Type="http://schemas.openxmlformats.org/officeDocument/2006/relationships/image" Target="../media/image124.png"/><Relationship Id="rId7" Type="http://schemas.openxmlformats.org/officeDocument/2006/relationships/oleObject" Target="../embeddings/oleObject59.bin"/><Relationship Id="rId12" Type="http://schemas.openxmlformats.org/officeDocument/2006/relationships/image" Target="../media/image58.wmf"/><Relationship Id="rId17" Type="http://schemas.openxmlformats.org/officeDocument/2006/relationships/oleObject" Target="../embeddings/oleObject64.bin"/><Relationship Id="rId25" Type="http://schemas.openxmlformats.org/officeDocument/2006/relationships/oleObject" Target="../embeddings/oleObject68.bin"/><Relationship Id="rId33" Type="http://schemas.openxmlformats.org/officeDocument/2006/relationships/oleObject" Target="../embeddings/oleObject73.bin"/><Relationship Id="rId38" Type="http://schemas.openxmlformats.org/officeDocument/2006/relationships/image" Target="../media/image70.wmf"/><Relationship Id="rId46" Type="http://schemas.openxmlformats.org/officeDocument/2006/relationships/image" Target="../media/image74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0.wmf"/><Relationship Id="rId20" Type="http://schemas.openxmlformats.org/officeDocument/2006/relationships/image" Target="../media/image62.wmf"/><Relationship Id="rId29" Type="http://schemas.openxmlformats.org/officeDocument/2006/relationships/oleObject" Target="../embeddings/oleObject70.bin"/><Relationship Id="rId41" Type="http://schemas.openxmlformats.org/officeDocument/2006/relationships/oleObject" Target="../embeddings/oleObject77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55.wmf"/><Relationship Id="rId11" Type="http://schemas.openxmlformats.org/officeDocument/2006/relationships/oleObject" Target="../embeddings/oleObject61.bin"/><Relationship Id="rId24" Type="http://schemas.openxmlformats.org/officeDocument/2006/relationships/image" Target="../media/image64.wmf"/><Relationship Id="rId32" Type="http://schemas.openxmlformats.org/officeDocument/2006/relationships/image" Target="../media/image67.wmf"/><Relationship Id="rId37" Type="http://schemas.openxmlformats.org/officeDocument/2006/relationships/oleObject" Target="../embeddings/oleObject75.bin"/><Relationship Id="rId40" Type="http://schemas.openxmlformats.org/officeDocument/2006/relationships/image" Target="../media/image71.wmf"/><Relationship Id="rId45" Type="http://schemas.openxmlformats.org/officeDocument/2006/relationships/oleObject" Target="../embeddings/oleObject79.bin"/><Relationship Id="rId5" Type="http://schemas.openxmlformats.org/officeDocument/2006/relationships/oleObject" Target="../embeddings/oleObject58.bin"/><Relationship Id="rId15" Type="http://schemas.openxmlformats.org/officeDocument/2006/relationships/oleObject" Target="../embeddings/oleObject63.bin"/><Relationship Id="rId23" Type="http://schemas.openxmlformats.org/officeDocument/2006/relationships/oleObject" Target="../embeddings/oleObject67.bin"/><Relationship Id="rId28" Type="http://schemas.openxmlformats.org/officeDocument/2006/relationships/image" Target="../media/image66.wmf"/><Relationship Id="rId36" Type="http://schemas.openxmlformats.org/officeDocument/2006/relationships/image" Target="../media/image69.wmf"/><Relationship Id="rId49" Type="http://schemas.openxmlformats.org/officeDocument/2006/relationships/image" Target="../media/image123.png"/><Relationship Id="rId10" Type="http://schemas.openxmlformats.org/officeDocument/2006/relationships/image" Target="../media/image57.wmf"/><Relationship Id="rId19" Type="http://schemas.openxmlformats.org/officeDocument/2006/relationships/oleObject" Target="../embeddings/oleObject65.bin"/><Relationship Id="rId31" Type="http://schemas.openxmlformats.org/officeDocument/2006/relationships/oleObject" Target="../embeddings/oleObject72.bin"/><Relationship Id="rId44" Type="http://schemas.openxmlformats.org/officeDocument/2006/relationships/image" Target="../media/image73.wmf"/><Relationship Id="rId4" Type="http://schemas.openxmlformats.org/officeDocument/2006/relationships/image" Target="../media/image54.wmf"/><Relationship Id="rId9" Type="http://schemas.openxmlformats.org/officeDocument/2006/relationships/oleObject" Target="../embeddings/oleObject60.bin"/><Relationship Id="rId14" Type="http://schemas.openxmlformats.org/officeDocument/2006/relationships/image" Target="../media/image59.wmf"/><Relationship Id="rId22" Type="http://schemas.openxmlformats.org/officeDocument/2006/relationships/image" Target="../media/image63.wmf"/><Relationship Id="rId27" Type="http://schemas.openxmlformats.org/officeDocument/2006/relationships/oleObject" Target="../embeddings/oleObject69.bin"/><Relationship Id="rId30" Type="http://schemas.openxmlformats.org/officeDocument/2006/relationships/oleObject" Target="../embeddings/oleObject71.bin"/><Relationship Id="rId35" Type="http://schemas.openxmlformats.org/officeDocument/2006/relationships/oleObject" Target="../embeddings/oleObject74.bin"/><Relationship Id="rId43" Type="http://schemas.openxmlformats.org/officeDocument/2006/relationships/oleObject" Target="../embeddings/oleObject78.bin"/><Relationship Id="rId48" Type="http://schemas.openxmlformats.org/officeDocument/2006/relationships/image" Target="../media/image75.wmf"/><Relationship Id="rId8" Type="http://schemas.openxmlformats.org/officeDocument/2006/relationships/image" Target="../media/image56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124.png"/><Relationship Id="rId7" Type="http://schemas.openxmlformats.org/officeDocument/2006/relationships/image" Target="../media/image135.png"/><Relationship Id="rId12" Type="http://schemas.openxmlformats.org/officeDocument/2006/relationships/image" Target="../media/image92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11" Type="http://schemas.openxmlformats.org/officeDocument/2006/relationships/image" Target="../media/image91.png"/><Relationship Id="rId5" Type="http://schemas.openxmlformats.org/officeDocument/2006/relationships/image" Target="../media/image133.png"/><Relationship Id="rId10" Type="http://schemas.openxmlformats.org/officeDocument/2006/relationships/image" Target="../media/image90.png"/><Relationship Id="rId4" Type="http://schemas.openxmlformats.org/officeDocument/2006/relationships/image" Target="../media/image132.png"/><Relationship Id="rId9" Type="http://schemas.openxmlformats.org/officeDocument/2006/relationships/image" Target="../media/image8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139.png"/><Relationship Id="rId3" Type="http://schemas.openxmlformats.org/officeDocument/2006/relationships/image" Target="../media/image124.png"/><Relationship Id="rId7" Type="http://schemas.openxmlformats.org/officeDocument/2006/relationships/image" Target="../media/image135.png"/><Relationship Id="rId12" Type="http://schemas.openxmlformats.org/officeDocument/2006/relationships/image" Target="../media/image13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11" Type="http://schemas.openxmlformats.org/officeDocument/2006/relationships/image" Target="../media/image137.png"/><Relationship Id="rId5" Type="http://schemas.openxmlformats.org/officeDocument/2006/relationships/image" Target="../media/image133.png"/><Relationship Id="rId10" Type="http://schemas.openxmlformats.org/officeDocument/2006/relationships/image" Target="../media/image136.png"/><Relationship Id="rId4" Type="http://schemas.openxmlformats.org/officeDocument/2006/relationships/image" Target="../media/image132.png"/><Relationship Id="rId9" Type="http://schemas.openxmlformats.org/officeDocument/2006/relationships/image" Target="../media/image94.png"/><Relationship Id="rId14" Type="http://schemas.openxmlformats.org/officeDocument/2006/relationships/image" Target="../media/image1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24.png"/><Relationship Id="rId7" Type="http://schemas.openxmlformats.org/officeDocument/2006/relationships/image" Target="../media/image135.png"/><Relationship Id="rId12" Type="http://schemas.openxmlformats.org/officeDocument/2006/relationships/image" Target="../media/image145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11" Type="http://schemas.openxmlformats.org/officeDocument/2006/relationships/image" Target="../media/image144.png"/><Relationship Id="rId5" Type="http://schemas.openxmlformats.org/officeDocument/2006/relationships/image" Target="../media/image133.png"/><Relationship Id="rId10" Type="http://schemas.openxmlformats.org/officeDocument/2006/relationships/image" Target="../media/image143.png"/><Relationship Id="rId4" Type="http://schemas.openxmlformats.org/officeDocument/2006/relationships/image" Target="../media/image132.png"/><Relationship Id="rId9" Type="http://schemas.openxmlformats.org/officeDocument/2006/relationships/image" Target="../media/image14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23.png"/><Relationship Id="rId7" Type="http://schemas.openxmlformats.org/officeDocument/2006/relationships/image" Target="../media/image134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11" Type="http://schemas.openxmlformats.org/officeDocument/2006/relationships/image" Target="../media/image149.png"/><Relationship Id="rId5" Type="http://schemas.openxmlformats.org/officeDocument/2006/relationships/image" Target="../media/image132.png"/><Relationship Id="rId10" Type="http://schemas.openxmlformats.org/officeDocument/2006/relationships/image" Target="../media/image148.png"/><Relationship Id="rId4" Type="http://schemas.openxmlformats.org/officeDocument/2006/relationships/image" Target="../media/image124.png"/><Relationship Id="rId9" Type="http://schemas.openxmlformats.org/officeDocument/2006/relationships/image" Target="../media/image14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3" Type="http://schemas.openxmlformats.org/officeDocument/2006/relationships/image" Target="../media/image159.png"/><Relationship Id="rId18" Type="http://schemas.openxmlformats.org/officeDocument/2006/relationships/image" Target="../media/image164.png"/><Relationship Id="rId3" Type="http://schemas.openxmlformats.org/officeDocument/2006/relationships/image" Target="../media/image124.png"/><Relationship Id="rId7" Type="http://schemas.openxmlformats.org/officeDocument/2006/relationships/image" Target="../media/image153.png"/><Relationship Id="rId12" Type="http://schemas.openxmlformats.org/officeDocument/2006/relationships/image" Target="../media/image158.png"/><Relationship Id="rId17" Type="http://schemas.openxmlformats.org/officeDocument/2006/relationships/image" Target="../media/image163.png"/><Relationship Id="rId2" Type="http://schemas.openxmlformats.org/officeDocument/2006/relationships/image" Target="../media/image123.png"/><Relationship Id="rId16" Type="http://schemas.openxmlformats.org/officeDocument/2006/relationships/image" Target="../media/image162.png"/><Relationship Id="rId20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11" Type="http://schemas.openxmlformats.org/officeDocument/2006/relationships/image" Target="../media/image157.png"/><Relationship Id="rId5" Type="http://schemas.openxmlformats.org/officeDocument/2006/relationships/image" Target="../media/image151.png"/><Relationship Id="rId15" Type="http://schemas.openxmlformats.org/officeDocument/2006/relationships/image" Target="../media/image161.png"/><Relationship Id="rId10" Type="http://schemas.openxmlformats.org/officeDocument/2006/relationships/image" Target="../media/image156.png"/><Relationship Id="rId19" Type="http://schemas.openxmlformats.org/officeDocument/2006/relationships/image" Target="../media/image165.png"/><Relationship Id="rId4" Type="http://schemas.openxmlformats.org/officeDocument/2006/relationships/image" Target="../media/image150.png"/><Relationship Id="rId9" Type="http://schemas.openxmlformats.org/officeDocument/2006/relationships/image" Target="../media/image155.png"/><Relationship Id="rId14" Type="http://schemas.openxmlformats.org/officeDocument/2006/relationships/image" Target="../media/image16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13" Type="http://schemas.openxmlformats.org/officeDocument/2006/relationships/image" Target="../media/image79.wmf"/><Relationship Id="rId18" Type="http://schemas.openxmlformats.org/officeDocument/2006/relationships/image" Target="../media/image178.png"/><Relationship Id="rId3" Type="http://schemas.openxmlformats.org/officeDocument/2006/relationships/image" Target="../media/image175.png"/><Relationship Id="rId21" Type="http://schemas.openxmlformats.org/officeDocument/2006/relationships/oleObject" Target="../embeddings/oleObject88.bin"/><Relationship Id="rId7" Type="http://schemas.openxmlformats.org/officeDocument/2006/relationships/image" Target="../media/image76.wmf"/><Relationship Id="rId12" Type="http://schemas.openxmlformats.org/officeDocument/2006/relationships/oleObject" Target="../embeddings/oleObject84.bin"/><Relationship Id="rId17" Type="http://schemas.openxmlformats.org/officeDocument/2006/relationships/image" Target="../media/image81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86.bin"/><Relationship Id="rId20" Type="http://schemas.openxmlformats.org/officeDocument/2006/relationships/image" Target="../media/image82.wmf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81.bin"/><Relationship Id="rId11" Type="http://schemas.openxmlformats.org/officeDocument/2006/relationships/image" Target="../media/image78.wmf"/><Relationship Id="rId5" Type="http://schemas.openxmlformats.org/officeDocument/2006/relationships/image" Target="../media/image177.png"/><Relationship Id="rId15" Type="http://schemas.openxmlformats.org/officeDocument/2006/relationships/image" Target="../media/image80.wmf"/><Relationship Id="rId10" Type="http://schemas.openxmlformats.org/officeDocument/2006/relationships/oleObject" Target="../embeddings/oleObject83.bin"/><Relationship Id="rId19" Type="http://schemas.openxmlformats.org/officeDocument/2006/relationships/oleObject" Target="../embeddings/oleObject87.bin"/><Relationship Id="rId4" Type="http://schemas.openxmlformats.org/officeDocument/2006/relationships/image" Target="../media/image176.png"/><Relationship Id="rId9" Type="http://schemas.openxmlformats.org/officeDocument/2006/relationships/image" Target="../media/image77.wmf"/><Relationship Id="rId14" Type="http://schemas.openxmlformats.org/officeDocument/2006/relationships/oleObject" Target="../embeddings/oleObject85.bin"/><Relationship Id="rId22" Type="http://schemas.openxmlformats.org/officeDocument/2006/relationships/image" Target="../media/image83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image" Target="../media/image177.png"/><Relationship Id="rId7" Type="http://schemas.openxmlformats.org/officeDocument/2006/relationships/image" Target="../media/image182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4" Type="http://schemas.openxmlformats.org/officeDocument/2006/relationships/image" Target="../media/image17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3" Type="http://schemas.openxmlformats.org/officeDocument/2006/relationships/image" Target="../media/image176.png"/><Relationship Id="rId7" Type="http://schemas.openxmlformats.org/officeDocument/2006/relationships/image" Target="../media/image187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6.png"/><Relationship Id="rId11" Type="http://schemas.openxmlformats.org/officeDocument/2006/relationships/image" Target="../media/image191.png"/><Relationship Id="rId5" Type="http://schemas.openxmlformats.org/officeDocument/2006/relationships/image" Target="../media/image185.png"/><Relationship Id="rId10" Type="http://schemas.openxmlformats.org/officeDocument/2006/relationships/image" Target="../media/image190.png"/><Relationship Id="rId4" Type="http://schemas.openxmlformats.org/officeDocument/2006/relationships/image" Target="../media/image177.png"/><Relationship Id="rId9" Type="http://schemas.openxmlformats.org/officeDocument/2006/relationships/image" Target="../media/image18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/><Relationship Id="rId3" Type="http://schemas.openxmlformats.org/officeDocument/2006/relationships/image" Target="../media/image177.png"/><Relationship Id="rId7" Type="http://schemas.openxmlformats.org/officeDocument/2006/relationships/image" Target="../media/image194.png"/><Relationship Id="rId12" Type="http://schemas.openxmlformats.org/officeDocument/2006/relationships/image" Target="../media/image199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3.png"/><Relationship Id="rId11" Type="http://schemas.openxmlformats.org/officeDocument/2006/relationships/image" Target="../media/image198.png"/><Relationship Id="rId5" Type="http://schemas.openxmlformats.org/officeDocument/2006/relationships/image" Target="../media/image192.png"/><Relationship Id="rId10" Type="http://schemas.openxmlformats.org/officeDocument/2006/relationships/image" Target="../media/image197.png"/><Relationship Id="rId4" Type="http://schemas.openxmlformats.org/officeDocument/2006/relationships/image" Target="../media/image185.png"/><Relationship Id="rId9" Type="http://schemas.openxmlformats.org/officeDocument/2006/relationships/image" Target="../media/image19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13" Type="http://schemas.openxmlformats.org/officeDocument/2006/relationships/image" Target="../media/image207.png"/><Relationship Id="rId3" Type="http://schemas.openxmlformats.org/officeDocument/2006/relationships/image" Target="../media/image177.png"/><Relationship Id="rId7" Type="http://schemas.openxmlformats.org/officeDocument/2006/relationships/image" Target="../media/image201.png"/><Relationship Id="rId12" Type="http://schemas.openxmlformats.org/officeDocument/2006/relationships/image" Target="../media/image206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205.png"/><Relationship Id="rId5" Type="http://schemas.openxmlformats.org/officeDocument/2006/relationships/image" Target="../media/image199.png"/><Relationship Id="rId10" Type="http://schemas.openxmlformats.org/officeDocument/2006/relationships/image" Target="../media/image204.png"/><Relationship Id="rId4" Type="http://schemas.openxmlformats.org/officeDocument/2006/relationships/image" Target="../media/image185.png"/><Relationship Id="rId9" Type="http://schemas.openxmlformats.org/officeDocument/2006/relationships/image" Target="../media/image203.png"/><Relationship Id="rId14" Type="http://schemas.openxmlformats.org/officeDocument/2006/relationships/image" Target="../media/image20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3" Type="http://schemas.openxmlformats.org/officeDocument/2006/relationships/image" Target="../media/image176.png"/><Relationship Id="rId7" Type="http://schemas.openxmlformats.org/officeDocument/2006/relationships/image" Target="../media/image211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185.png"/><Relationship Id="rId4" Type="http://schemas.openxmlformats.org/officeDocument/2006/relationships/image" Target="../media/image177.png"/><Relationship Id="rId9" Type="http://schemas.openxmlformats.org/officeDocument/2006/relationships/image" Target="../media/image21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13" Type="http://schemas.openxmlformats.org/officeDocument/2006/relationships/image" Target="../media/image221.png"/><Relationship Id="rId3" Type="http://schemas.openxmlformats.org/officeDocument/2006/relationships/image" Target="../media/image176.png"/><Relationship Id="rId7" Type="http://schemas.openxmlformats.org/officeDocument/2006/relationships/image" Target="../media/image215.png"/><Relationship Id="rId12" Type="http://schemas.openxmlformats.org/officeDocument/2006/relationships/image" Target="../media/image22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4.png"/><Relationship Id="rId11" Type="http://schemas.openxmlformats.org/officeDocument/2006/relationships/image" Target="../media/image219.png"/><Relationship Id="rId5" Type="http://schemas.openxmlformats.org/officeDocument/2006/relationships/image" Target="../media/image185.png"/><Relationship Id="rId10" Type="http://schemas.openxmlformats.org/officeDocument/2006/relationships/image" Target="../media/image218.png"/><Relationship Id="rId4" Type="http://schemas.openxmlformats.org/officeDocument/2006/relationships/image" Target="../media/image177.png"/><Relationship Id="rId9" Type="http://schemas.openxmlformats.org/officeDocument/2006/relationships/image" Target="../media/image217.png"/><Relationship Id="rId14" Type="http://schemas.openxmlformats.org/officeDocument/2006/relationships/image" Target="../media/image22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13" Type="http://schemas.openxmlformats.org/officeDocument/2006/relationships/image" Target="../media/image228.png"/><Relationship Id="rId3" Type="http://schemas.openxmlformats.org/officeDocument/2006/relationships/image" Target="../media/image176.png"/><Relationship Id="rId7" Type="http://schemas.openxmlformats.org/officeDocument/2006/relationships/image" Target="../media/image215.png"/><Relationship Id="rId12" Type="http://schemas.openxmlformats.org/officeDocument/2006/relationships/image" Target="../media/image227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4.png"/><Relationship Id="rId11" Type="http://schemas.openxmlformats.org/officeDocument/2006/relationships/image" Target="../media/image226.png"/><Relationship Id="rId5" Type="http://schemas.openxmlformats.org/officeDocument/2006/relationships/image" Target="../media/image185.png"/><Relationship Id="rId10" Type="http://schemas.openxmlformats.org/officeDocument/2006/relationships/image" Target="../media/image225.png"/><Relationship Id="rId4" Type="http://schemas.openxmlformats.org/officeDocument/2006/relationships/image" Target="../media/image177.png"/><Relationship Id="rId9" Type="http://schemas.openxmlformats.org/officeDocument/2006/relationships/image" Target="../media/image22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png"/><Relationship Id="rId3" Type="http://schemas.openxmlformats.org/officeDocument/2006/relationships/image" Target="../media/image230.png"/><Relationship Id="rId7" Type="http://schemas.openxmlformats.org/officeDocument/2006/relationships/image" Target="../media/image234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3.png"/><Relationship Id="rId11" Type="http://schemas.openxmlformats.org/officeDocument/2006/relationships/image" Target="../media/image238.png"/><Relationship Id="rId5" Type="http://schemas.openxmlformats.org/officeDocument/2006/relationships/image" Target="../media/image232.png"/><Relationship Id="rId10" Type="http://schemas.openxmlformats.org/officeDocument/2006/relationships/image" Target="../media/image237.png"/><Relationship Id="rId4" Type="http://schemas.openxmlformats.org/officeDocument/2006/relationships/image" Target="../media/image231.png"/><Relationship Id="rId9" Type="http://schemas.openxmlformats.org/officeDocument/2006/relationships/image" Target="../media/image23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3" Type="http://schemas.openxmlformats.org/officeDocument/2006/relationships/image" Target="../media/image230.png"/><Relationship Id="rId7" Type="http://schemas.openxmlformats.org/officeDocument/2006/relationships/image" Target="../media/image234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3.png"/><Relationship Id="rId11" Type="http://schemas.openxmlformats.org/officeDocument/2006/relationships/image" Target="../media/image241.png"/><Relationship Id="rId5" Type="http://schemas.openxmlformats.org/officeDocument/2006/relationships/image" Target="../media/image232.png"/><Relationship Id="rId10" Type="http://schemas.openxmlformats.org/officeDocument/2006/relationships/image" Target="../media/image237.png"/><Relationship Id="rId4" Type="http://schemas.openxmlformats.org/officeDocument/2006/relationships/image" Target="../media/image231.png"/><Relationship Id="rId9" Type="http://schemas.openxmlformats.org/officeDocument/2006/relationships/image" Target="../media/image2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png"/><Relationship Id="rId13" Type="http://schemas.openxmlformats.org/officeDocument/2006/relationships/image" Target="../media/image247.png"/><Relationship Id="rId3" Type="http://schemas.openxmlformats.org/officeDocument/2006/relationships/image" Target="../media/image229.png"/><Relationship Id="rId7" Type="http://schemas.openxmlformats.org/officeDocument/2006/relationships/image" Target="../media/image233.png"/><Relationship Id="rId12" Type="http://schemas.openxmlformats.org/officeDocument/2006/relationships/image" Target="../media/image246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2.png"/><Relationship Id="rId11" Type="http://schemas.openxmlformats.org/officeDocument/2006/relationships/image" Target="../media/image245.png"/><Relationship Id="rId5" Type="http://schemas.openxmlformats.org/officeDocument/2006/relationships/image" Target="../media/image231.png"/><Relationship Id="rId10" Type="http://schemas.openxmlformats.org/officeDocument/2006/relationships/image" Target="../media/image244.png"/><Relationship Id="rId4" Type="http://schemas.openxmlformats.org/officeDocument/2006/relationships/image" Target="../media/image230.png"/><Relationship Id="rId9" Type="http://schemas.openxmlformats.org/officeDocument/2006/relationships/image" Target="../media/image243.png"/><Relationship Id="rId14" Type="http://schemas.openxmlformats.org/officeDocument/2006/relationships/image" Target="../media/image24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png"/><Relationship Id="rId13" Type="http://schemas.openxmlformats.org/officeDocument/2006/relationships/image" Target="../media/image253.png"/><Relationship Id="rId3" Type="http://schemas.openxmlformats.org/officeDocument/2006/relationships/image" Target="../media/image229.png"/><Relationship Id="rId7" Type="http://schemas.openxmlformats.org/officeDocument/2006/relationships/image" Target="../media/image233.png"/><Relationship Id="rId12" Type="http://schemas.openxmlformats.org/officeDocument/2006/relationships/image" Target="../media/image252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2.png"/><Relationship Id="rId11" Type="http://schemas.openxmlformats.org/officeDocument/2006/relationships/image" Target="../media/image251.png"/><Relationship Id="rId5" Type="http://schemas.openxmlformats.org/officeDocument/2006/relationships/image" Target="../media/image231.png"/><Relationship Id="rId10" Type="http://schemas.openxmlformats.org/officeDocument/2006/relationships/image" Target="../media/image244.png"/><Relationship Id="rId4" Type="http://schemas.openxmlformats.org/officeDocument/2006/relationships/image" Target="../media/image230.png"/><Relationship Id="rId9" Type="http://schemas.openxmlformats.org/officeDocument/2006/relationships/image" Target="../media/image250.png"/><Relationship Id="rId14" Type="http://schemas.openxmlformats.org/officeDocument/2006/relationships/image" Target="../media/image25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png"/><Relationship Id="rId13" Type="http://schemas.openxmlformats.org/officeDocument/2006/relationships/image" Target="../media/image260.png"/><Relationship Id="rId18" Type="http://schemas.openxmlformats.org/officeDocument/2006/relationships/image" Target="../media/image265.png"/><Relationship Id="rId3" Type="http://schemas.openxmlformats.org/officeDocument/2006/relationships/image" Target="../media/image229.png"/><Relationship Id="rId7" Type="http://schemas.openxmlformats.org/officeDocument/2006/relationships/image" Target="../media/image233.png"/><Relationship Id="rId12" Type="http://schemas.openxmlformats.org/officeDocument/2006/relationships/image" Target="../media/image259.png"/><Relationship Id="rId17" Type="http://schemas.openxmlformats.org/officeDocument/2006/relationships/image" Target="../media/image264.png"/><Relationship Id="rId2" Type="http://schemas.openxmlformats.org/officeDocument/2006/relationships/image" Target="../media/image255.png"/><Relationship Id="rId16" Type="http://schemas.openxmlformats.org/officeDocument/2006/relationships/image" Target="../media/image2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2.png"/><Relationship Id="rId11" Type="http://schemas.openxmlformats.org/officeDocument/2006/relationships/image" Target="../media/image258.png"/><Relationship Id="rId5" Type="http://schemas.openxmlformats.org/officeDocument/2006/relationships/image" Target="../media/image231.png"/><Relationship Id="rId15" Type="http://schemas.openxmlformats.org/officeDocument/2006/relationships/image" Target="../media/image262.png"/><Relationship Id="rId10" Type="http://schemas.openxmlformats.org/officeDocument/2006/relationships/image" Target="../media/image257.png"/><Relationship Id="rId4" Type="http://schemas.openxmlformats.org/officeDocument/2006/relationships/image" Target="../media/image230.png"/><Relationship Id="rId9" Type="http://schemas.openxmlformats.org/officeDocument/2006/relationships/image" Target="../media/image256.png"/><Relationship Id="rId14" Type="http://schemas.openxmlformats.org/officeDocument/2006/relationships/image" Target="../media/image26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png"/><Relationship Id="rId3" Type="http://schemas.openxmlformats.org/officeDocument/2006/relationships/image" Target="../media/image268.png"/><Relationship Id="rId7" Type="http://schemas.openxmlformats.org/officeDocument/2006/relationships/image" Target="../media/image272.png"/><Relationship Id="rId12" Type="http://schemas.openxmlformats.org/officeDocument/2006/relationships/image" Target="../media/image277.png"/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1.png"/><Relationship Id="rId11" Type="http://schemas.openxmlformats.org/officeDocument/2006/relationships/image" Target="../media/image276.png"/><Relationship Id="rId5" Type="http://schemas.openxmlformats.org/officeDocument/2006/relationships/image" Target="../media/image270.png"/><Relationship Id="rId10" Type="http://schemas.openxmlformats.org/officeDocument/2006/relationships/image" Target="../media/image275.png"/><Relationship Id="rId4" Type="http://schemas.openxmlformats.org/officeDocument/2006/relationships/image" Target="../media/image269.png"/><Relationship Id="rId9" Type="http://schemas.openxmlformats.org/officeDocument/2006/relationships/image" Target="../media/image27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4.png"/><Relationship Id="rId3" Type="http://schemas.openxmlformats.org/officeDocument/2006/relationships/image" Target="../media/image279.png"/><Relationship Id="rId7" Type="http://schemas.openxmlformats.org/officeDocument/2006/relationships/image" Target="../media/image283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2.png"/><Relationship Id="rId11" Type="http://schemas.openxmlformats.org/officeDocument/2006/relationships/image" Target="../media/image170.png"/><Relationship Id="rId5" Type="http://schemas.openxmlformats.org/officeDocument/2006/relationships/image" Target="../media/image281.png"/><Relationship Id="rId10" Type="http://schemas.openxmlformats.org/officeDocument/2006/relationships/image" Target="../media/image169.png"/><Relationship Id="rId4" Type="http://schemas.openxmlformats.org/officeDocument/2006/relationships/image" Target="../media/image280.png"/><Relationship Id="rId9" Type="http://schemas.openxmlformats.org/officeDocument/2006/relationships/image" Target="../media/image16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.png"/><Relationship Id="rId3" Type="http://schemas.openxmlformats.org/officeDocument/2006/relationships/image" Target="../media/image286.png"/><Relationship Id="rId7" Type="http://schemas.openxmlformats.org/officeDocument/2006/relationships/image" Target="../media/image290.png"/><Relationship Id="rId12" Type="http://schemas.openxmlformats.org/officeDocument/2006/relationships/image" Target="../media/image295.png"/><Relationship Id="rId2" Type="http://schemas.openxmlformats.org/officeDocument/2006/relationships/image" Target="../media/image16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9.png"/><Relationship Id="rId11" Type="http://schemas.openxmlformats.org/officeDocument/2006/relationships/image" Target="../media/image294.png"/><Relationship Id="rId5" Type="http://schemas.openxmlformats.org/officeDocument/2006/relationships/image" Target="../media/image288.png"/><Relationship Id="rId10" Type="http://schemas.openxmlformats.org/officeDocument/2006/relationships/image" Target="../media/image293.png"/><Relationship Id="rId4" Type="http://schemas.openxmlformats.org/officeDocument/2006/relationships/image" Target="../media/image287.png"/><Relationship Id="rId9" Type="http://schemas.openxmlformats.org/officeDocument/2006/relationships/image" Target="../media/image29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0.png"/><Relationship Id="rId3" Type="http://schemas.openxmlformats.org/officeDocument/2006/relationships/image" Target="../media/image297.png"/><Relationship Id="rId7" Type="http://schemas.openxmlformats.org/officeDocument/2006/relationships/image" Target="../media/image301.png"/><Relationship Id="rId2" Type="http://schemas.openxmlformats.org/officeDocument/2006/relationships/image" Target="../media/image16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png"/><Relationship Id="rId5" Type="http://schemas.openxmlformats.org/officeDocument/2006/relationships/image" Target="../media/image299.png"/><Relationship Id="rId4" Type="http://schemas.openxmlformats.org/officeDocument/2006/relationships/image" Target="../media/image298.png"/><Relationship Id="rId9" Type="http://schemas.openxmlformats.org/officeDocument/2006/relationships/image" Target="../media/image170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0.png"/><Relationship Id="rId7" Type="http://schemas.openxmlformats.org/officeDocument/2006/relationships/image" Target="../media/image296.png"/><Relationship Id="rId2" Type="http://schemas.openxmlformats.org/officeDocument/2006/relationships/image" Target="../media/image17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5.png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3.png"/><Relationship Id="rId7" Type="http://schemas.openxmlformats.org/officeDocument/2006/relationships/image" Target="../media/image307.png"/><Relationship Id="rId2" Type="http://schemas.openxmlformats.org/officeDocument/2006/relationships/image" Target="../media/image3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6.png"/><Relationship Id="rId5" Type="http://schemas.openxmlformats.org/officeDocument/2006/relationships/image" Target="../media/image305.png"/><Relationship Id="rId4" Type="http://schemas.openxmlformats.org/officeDocument/2006/relationships/image" Target="../media/image304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4.png"/><Relationship Id="rId3" Type="http://schemas.openxmlformats.org/officeDocument/2006/relationships/image" Target="../media/image309.png"/><Relationship Id="rId7" Type="http://schemas.openxmlformats.org/officeDocument/2006/relationships/image" Target="../media/image313.png"/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2.png"/><Relationship Id="rId5" Type="http://schemas.openxmlformats.org/officeDocument/2006/relationships/image" Target="../media/image311.png"/><Relationship Id="rId4" Type="http://schemas.openxmlformats.org/officeDocument/2006/relationships/image" Target="../media/image310.png"/><Relationship Id="rId9" Type="http://schemas.openxmlformats.org/officeDocument/2006/relationships/image" Target="../media/image31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3" Type="http://schemas.openxmlformats.org/officeDocument/2006/relationships/image" Target="../media/image309.png"/><Relationship Id="rId7" Type="http://schemas.openxmlformats.org/officeDocument/2006/relationships/image" Target="../media/image319.png"/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8.png"/><Relationship Id="rId5" Type="http://schemas.openxmlformats.org/officeDocument/2006/relationships/image" Target="../media/image317.png"/><Relationship Id="rId4" Type="http://schemas.openxmlformats.org/officeDocument/2006/relationships/image" Target="../media/image316.png"/><Relationship Id="rId9" Type="http://schemas.openxmlformats.org/officeDocument/2006/relationships/image" Target="../media/image32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png"/><Relationship Id="rId3" Type="http://schemas.openxmlformats.org/officeDocument/2006/relationships/image" Target="../media/image309.png"/><Relationship Id="rId7" Type="http://schemas.openxmlformats.org/officeDocument/2006/relationships/image" Target="../media/image325.png"/><Relationship Id="rId12" Type="http://schemas.openxmlformats.org/officeDocument/2006/relationships/image" Target="../media/image330.png"/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4.png"/><Relationship Id="rId11" Type="http://schemas.openxmlformats.org/officeDocument/2006/relationships/image" Target="../media/image329.png"/><Relationship Id="rId5" Type="http://schemas.openxmlformats.org/officeDocument/2006/relationships/image" Target="../media/image323.png"/><Relationship Id="rId10" Type="http://schemas.openxmlformats.org/officeDocument/2006/relationships/image" Target="../media/image328.png"/><Relationship Id="rId4" Type="http://schemas.openxmlformats.org/officeDocument/2006/relationships/image" Target="../media/image322.png"/><Relationship Id="rId9" Type="http://schemas.openxmlformats.org/officeDocument/2006/relationships/image" Target="../media/image32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png"/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png"/><Relationship Id="rId13" Type="http://schemas.openxmlformats.org/officeDocument/2006/relationships/image" Target="../media/image342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12" Type="http://schemas.openxmlformats.org/officeDocument/2006/relationships/image" Target="../media/image341.png"/><Relationship Id="rId2" Type="http://schemas.openxmlformats.org/officeDocument/2006/relationships/image" Target="../media/image331.png"/><Relationship Id="rId16" Type="http://schemas.openxmlformats.org/officeDocument/2006/relationships/image" Target="../media/image3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5.png"/><Relationship Id="rId11" Type="http://schemas.openxmlformats.org/officeDocument/2006/relationships/image" Target="../media/image340.png"/><Relationship Id="rId5" Type="http://schemas.openxmlformats.org/officeDocument/2006/relationships/image" Target="../media/image334.png"/><Relationship Id="rId15" Type="http://schemas.openxmlformats.org/officeDocument/2006/relationships/image" Target="../media/image344.png"/><Relationship Id="rId10" Type="http://schemas.openxmlformats.org/officeDocument/2006/relationships/image" Target="../media/image339.png"/><Relationship Id="rId4" Type="http://schemas.openxmlformats.org/officeDocument/2006/relationships/image" Target="../media/image333.png"/><Relationship Id="rId9" Type="http://schemas.openxmlformats.org/officeDocument/2006/relationships/image" Target="../media/image338.png"/><Relationship Id="rId14" Type="http://schemas.openxmlformats.org/officeDocument/2006/relationships/image" Target="../media/image34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png"/><Relationship Id="rId13" Type="http://schemas.openxmlformats.org/officeDocument/2006/relationships/image" Target="../media/image348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12" Type="http://schemas.openxmlformats.org/officeDocument/2006/relationships/image" Target="../media/image347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5.png"/><Relationship Id="rId11" Type="http://schemas.openxmlformats.org/officeDocument/2006/relationships/image" Target="../media/image340.png"/><Relationship Id="rId5" Type="http://schemas.openxmlformats.org/officeDocument/2006/relationships/image" Target="../media/image334.png"/><Relationship Id="rId15" Type="http://schemas.openxmlformats.org/officeDocument/2006/relationships/image" Target="../media/image350.png"/><Relationship Id="rId10" Type="http://schemas.openxmlformats.org/officeDocument/2006/relationships/image" Target="../media/image346.png"/><Relationship Id="rId4" Type="http://schemas.openxmlformats.org/officeDocument/2006/relationships/image" Target="../media/image333.png"/><Relationship Id="rId9" Type="http://schemas.openxmlformats.org/officeDocument/2006/relationships/image" Target="../media/image338.png"/><Relationship Id="rId14" Type="http://schemas.openxmlformats.org/officeDocument/2006/relationships/image" Target="../media/image34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1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5.png"/><Relationship Id="rId5" Type="http://schemas.openxmlformats.org/officeDocument/2006/relationships/image" Target="../media/image334.png"/><Relationship Id="rId4" Type="http://schemas.openxmlformats.org/officeDocument/2006/relationships/image" Target="../media/image33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2.png"/><Relationship Id="rId13" Type="http://schemas.openxmlformats.org/officeDocument/2006/relationships/image" Target="../media/image357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12" Type="http://schemas.openxmlformats.org/officeDocument/2006/relationships/image" Target="../media/image356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5.png"/><Relationship Id="rId11" Type="http://schemas.openxmlformats.org/officeDocument/2006/relationships/image" Target="../media/image355.png"/><Relationship Id="rId5" Type="http://schemas.openxmlformats.org/officeDocument/2006/relationships/image" Target="../media/image334.png"/><Relationship Id="rId10" Type="http://schemas.openxmlformats.org/officeDocument/2006/relationships/image" Target="../media/image354.png"/><Relationship Id="rId4" Type="http://schemas.openxmlformats.org/officeDocument/2006/relationships/image" Target="../media/image333.png"/><Relationship Id="rId9" Type="http://schemas.openxmlformats.org/officeDocument/2006/relationships/image" Target="../media/image353.png"/><Relationship Id="rId14" Type="http://schemas.openxmlformats.org/officeDocument/2006/relationships/image" Target="../media/image358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9.png"/><Relationship Id="rId13" Type="http://schemas.openxmlformats.org/officeDocument/2006/relationships/image" Target="../media/image364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12" Type="http://schemas.openxmlformats.org/officeDocument/2006/relationships/image" Target="../media/image363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5.png"/><Relationship Id="rId11" Type="http://schemas.openxmlformats.org/officeDocument/2006/relationships/image" Target="../media/image362.png"/><Relationship Id="rId5" Type="http://schemas.openxmlformats.org/officeDocument/2006/relationships/image" Target="../media/image334.png"/><Relationship Id="rId10" Type="http://schemas.openxmlformats.org/officeDocument/2006/relationships/image" Target="../media/image361.png"/><Relationship Id="rId4" Type="http://schemas.openxmlformats.org/officeDocument/2006/relationships/image" Target="../media/image333.png"/><Relationship Id="rId9" Type="http://schemas.openxmlformats.org/officeDocument/2006/relationships/image" Target="../media/image360.png"/><Relationship Id="rId14" Type="http://schemas.openxmlformats.org/officeDocument/2006/relationships/image" Target="../media/image365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9.png"/><Relationship Id="rId13" Type="http://schemas.openxmlformats.org/officeDocument/2006/relationships/image" Target="../media/image367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12" Type="http://schemas.openxmlformats.org/officeDocument/2006/relationships/image" Target="../media/image363.png"/><Relationship Id="rId2" Type="http://schemas.openxmlformats.org/officeDocument/2006/relationships/image" Target="../media/image331.png"/><Relationship Id="rId16" Type="http://schemas.openxmlformats.org/officeDocument/2006/relationships/image" Target="../media/image3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5.png"/><Relationship Id="rId11" Type="http://schemas.openxmlformats.org/officeDocument/2006/relationships/image" Target="../media/image362.png"/><Relationship Id="rId5" Type="http://schemas.openxmlformats.org/officeDocument/2006/relationships/image" Target="../media/image334.png"/><Relationship Id="rId15" Type="http://schemas.openxmlformats.org/officeDocument/2006/relationships/image" Target="../media/image369.png"/><Relationship Id="rId10" Type="http://schemas.openxmlformats.org/officeDocument/2006/relationships/image" Target="../media/image366.png"/><Relationship Id="rId4" Type="http://schemas.openxmlformats.org/officeDocument/2006/relationships/image" Target="../media/image333.png"/><Relationship Id="rId9" Type="http://schemas.openxmlformats.org/officeDocument/2006/relationships/image" Target="../media/image360.png"/><Relationship Id="rId14" Type="http://schemas.openxmlformats.org/officeDocument/2006/relationships/image" Target="../media/image368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9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5.png"/><Relationship Id="rId5" Type="http://schemas.openxmlformats.org/officeDocument/2006/relationships/image" Target="../media/image334.png"/><Relationship Id="rId10" Type="http://schemas.openxmlformats.org/officeDocument/2006/relationships/hyperlink" Target="https://en.wikipedia.org/wiki/Britney_Gallivan" TargetMode="External"/><Relationship Id="rId4" Type="http://schemas.openxmlformats.org/officeDocument/2006/relationships/image" Target="../media/image333.png"/><Relationship Id="rId9" Type="http://schemas.openxmlformats.org/officeDocument/2006/relationships/image" Target="../media/image3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78877" y="2276872"/>
            <a:ext cx="566853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Sequences and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Series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3DA6-E47F-4E10-80A0-614716C6A3BB}"/>
              </a:ext>
            </a:extLst>
          </p:cNvPr>
          <p:cNvSpPr txBox="1"/>
          <p:nvPr/>
        </p:nvSpPr>
        <p:spPr>
          <a:xfrm>
            <a:off x="2238307" y="4733991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68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Prior Knowledge Check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14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700808"/>
                <a:ext cx="4176464" cy="4752528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Write down the next three terms of each sequence:</a:t>
                </a:r>
              </a:p>
              <a:p>
                <a:pPr marL="514350" indent="-514350">
                  <a:buAutoNum type="arabicParenR"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2, 7, 12, 17</a:t>
                </a:r>
              </a:p>
              <a:p>
                <a:pPr marL="342900" indent="-342900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11, 8, 5, 2</a:t>
                </a:r>
              </a:p>
              <a:p>
                <a:pPr marL="342900" indent="-342900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-15, -9, -3, 3</a:t>
                </a:r>
              </a:p>
              <a:p>
                <a:pPr marL="342900" indent="-342900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3, 6, 12, 24</a:t>
                </a:r>
              </a:p>
              <a:p>
                <a:pPr marL="342900" indent="-342900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 −1, 4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Content Placeholder 1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700808"/>
                <a:ext cx="4176464" cy="4752528"/>
              </a:xfrm>
              <a:blipFill>
                <a:blip r:embed="rId2"/>
                <a:stretch>
                  <a:fillRect l="-1752" t="-21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14"/>
              <p:cNvSpPr txBox="1">
                <a:spLocks/>
              </p:cNvSpPr>
              <p:nvPr/>
            </p:nvSpPr>
            <p:spPr>
              <a:xfrm>
                <a:off x="4716016" y="1700808"/>
                <a:ext cx="4176464" cy="475252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2) Solve, giving your answers to 3sf:</a:t>
                </a: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0.2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=0.0035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=78732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Content Placeholder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1700808"/>
                <a:ext cx="4176464" cy="4752528"/>
              </a:xfrm>
              <a:prstGeom prst="rect">
                <a:avLst/>
              </a:prstGeom>
              <a:blipFill>
                <a:blip r:embed="rId3"/>
                <a:stretch>
                  <a:fillRect l="-1314" t="-11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215493" y="2697872"/>
                <a:ext cx="9954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22, 27, 32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5493" y="2697872"/>
                <a:ext cx="995465" cy="276999"/>
              </a:xfrm>
              <a:prstGeom prst="rect">
                <a:avLst/>
              </a:prstGeom>
              <a:blipFill>
                <a:blip r:embed="rId4"/>
                <a:stretch>
                  <a:fillRect l="-4878" r="-548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984716" y="3076696"/>
                <a:ext cx="11301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−1, −4, −7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4716" y="3076696"/>
                <a:ext cx="1130118" cy="276999"/>
              </a:xfrm>
              <a:prstGeom prst="rect">
                <a:avLst/>
              </a:prstGeom>
              <a:blipFill>
                <a:blip r:embed="rId5"/>
                <a:stretch>
                  <a:fillRect l="-1081" r="-432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433208" y="3446811"/>
                <a:ext cx="8672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9, 15, 21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3208" y="3446811"/>
                <a:ext cx="867225" cy="276999"/>
              </a:xfrm>
              <a:prstGeom prst="rect">
                <a:avLst/>
              </a:prstGeom>
              <a:blipFill>
                <a:blip r:embed="rId6"/>
                <a:stretch>
                  <a:fillRect l="-5634" r="-7042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237265" y="3843051"/>
                <a:ext cx="11237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48, 96, 192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265" y="3843051"/>
                <a:ext cx="1123706" cy="276999"/>
              </a:xfrm>
              <a:prstGeom prst="rect">
                <a:avLst/>
              </a:prstGeom>
              <a:blipFill>
                <a:blip r:embed="rId7"/>
                <a:stretch>
                  <a:fillRect l="-4348" r="-5435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980362" y="4213165"/>
                <a:ext cx="929293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den>
                      </m:f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0362" y="4213165"/>
                <a:ext cx="929293" cy="404726"/>
              </a:xfrm>
              <a:prstGeom prst="rect">
                <a:avLst/>
              </a:prstGeom>
              <a:blipFill>
                <a:blip r:embed="rId8"/>
                <a:stretch>
                  <a:fillRect l="-3947" r="-3947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228556" y="4879370"/>
                <a:ext cx="146995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16, 64, −256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556" y="4879370"/>
                <a:ext cx="1469954" cy="276999"/>
              </a:xfrm>
              <a:prstGeom prst="rect">
                <a:avLst/>
              </a:prstGeom>
              <a:blipFill>
                <a:blip r:embed="rId9"/>
                <a:stretch>
                  <a:fillRect l="-830" r="-3734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404316" y="2445325"/>
            <a:ext cx="48090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5.64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22177" y="2806730"/>
            <a:ext cx="64527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3.51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91995" y="3263930"/>
            <a:ext cx="64527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9.00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81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34050" y="2314192"/>
            <a:ext cx="541526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Section </a:t>
            </a:r>
            <a:r>
              <a:rPr lang="en-US" sz="72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3</a:t>
            </a:r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190232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use the formula for an arithmetic sequence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An arithmetic sequence is a sequence which increases or decreases by the same value each time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first term in an arithmetic sequence is denoted by ‘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’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common difference is denoted by ‘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’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t="-782" r="-6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39952" y="2132856"/>
                <a:ext cx="1867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2132856"/>
                <a:ext cx="186781" cy="276999"/>
              </a:xfrm>
              <a:prstGeom prst="rect">
                <a:avLst/>
              </a:prstGeom>
              <a:blipFill>
                <a:blip r:embed="rId3"/>
                <a:stretch>
                  <a:fillRect l="-19355" r="-129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88024" y="2132856"/>
                <a:ext cx="6028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2132856"/>
                <a:ext cx="602857" cy="276999"/>
              </a:xfrm>
              <a:prstGeom prst="rect">
                <a:avLst/>
              </a:prstGeom>
              <a:blipFill>
                <a:blip r:embed="rId4"/>
                <a:stretch>
                  <a:fillRect l="-5051" r="-8081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580112" y="2132856"/>
                <a:ext cx="731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132856"/>
                <a:ext cx="731098" cy="276999"/>
              </a:xfrm>
              <a:prstGeom prst="rect">
                <a:avLst/>
              </a:prstGeom>
              <a:blipFill>
                <a:blip r:embed="rId5"/>
                <a:stretch>
                  <a:fillRect l="-4167" r="-666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44208" y="2132856"/>
                <a:ext cx="731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2132856"/>
                <a:ext cx="731098" cy="276999"/>
              </a:xfrm>
              <a:prstGeom prst="rect">
                <a:avLst/>
              </a:prstGeom>
              <a:blipFill>
                <a:blip r:embed="rId6"/>
                <a:stretch>
                  <a:fillRect l="-4167" r="-666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923928" y="1484784"/>
                <a:ext cx="56502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𝑡𝑒𝑟𝑚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1484784"/>
                <a:ext cx="565026" cy="553998"/>
              </a:xfrm>
              <a:prstGeom prst="rect">
                <a:avLst/>
              </a:prstGeom>
              <a:blipFill>
                <a:blip r:embed="rId7"/>
                <a:stretch>
                  <a:fillRect l="-8696" r="-8696"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788024" y="1484784"/>
                <a:ext cx="56502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𝑡𝑒𝑟𝑚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1484784"/>
                <a:ext cx="565026" cy="553998"/>
              </a:xfrm>
              <a:prstGeom prst="rect">
                <a:avLst/>
              </a:prstGeom>
              <a:blipFill>
                <a:blip r:embed="rId8"/>
                <a:stretch>
                  <a:fillRect l="-7527" r="-8602"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652120" y="1484784"/>
                <a:ext cx="56502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𝑡𝑒𝑟𝑚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1484784"/>
                <a:ext cx="565026" cy="553998"/>
              </a:xfrm>
              <a:prstGeom prst="rect">
                <a:avLst/>
              </a:prstGeom>
              <a:blipFill>
                <a:blip r:embed="rId9"/>
                <a:stretch>
                  <a:fillRect l="-7527" r="-8602"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516216" y="1484784"/>
                <a:ext cx="56502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𝑡𝑒𝑟𝑚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1484784"/>
                <a:ext cx="565026" cy="553998"/>
              </a:xfrm>
              <a:prstGeom prst="rect">
                <a:avLst/>
              </a:prstGeom>
              <a:blipFill>
                <a:blip r:embed="rId10"/>
                <a:stretch>
                  <a:fillRect l="-8602" r="-7527"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596336" y="2132856"/>
                <a:ext cx="13362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2132856"/>
                <a:ext cx="1336200" cy="276999"/>
              </a:xfrm>
              <a:prstGeom prst="rect">
                <a:avLst/>
              </a:prstGeom>
              <a:blipFill>
                <a:blip r:embed="rId11"/>
                <a:stretch>
                  <a:fillRect l="-2283" t="-2222" r="-3653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028384" y="1484784"/>
                <a:ext cx="56502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𝑛𝑡h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𝑡𝑒𝑟𝑚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384" y="1484784"/>
                <a:ext cx="565026" cy="553998"/>
              </a:xfrm>
              <a:prstGeom prst="rect">
                <a:avLst/>
              </a:prstGeom>
              <a:blipFill>
                <a:blip r:embed="rId12"/>
                <a:stretch>
                  <a:fillRect l="-8602" r="-7527"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>
            <a:off x="7236296" y="1772816"/>
            <a:ext cx="50405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23928" y="2708920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You need to be able to use the formula above in problem solving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blipFill>
                <a:blip r:embed="rId13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575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62276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the formula for an arithmetic sequence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An arithmetic sequence is generated as follows: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6, 20, 34, 48, 72…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Find the nth term</a:t>
            </a: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Find the first term in the sequence that exceeds 200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blipFill>
                <a:blip r:embed="rId2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139952" y="1484784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484784"/>
                <a:ext cx="1935658" cy="276999"/>
              </a:xfrm>
              <a:prstGeom prst="rect">
                <a:avLst/>
              </a:prstGeom>
              <a:blipFill>
                <a:blip r:embed="rId3"/>
                <a:stretch>
                  <a:fillRect l="-314" t="-4444" r="-1258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259632" y="5805264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5805264"/>
                <a:ext cx="616387" cy="276999"/>
              </a:xfrm>
              <a:prstGeom prst="rect">
                <a:avLst/>
              </a:prstGeom>
              <a:blipFill>
                <a:blip r:embed="rId4"/>
                <a:stretch>
                  <a:fillRect l="-4950" r="-7921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67744" y="5805264"/>
                <a:ext cx="7511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5805264"/>
                <a:ext cx="751103" cy="276999"/>
              </a:xfrm>
              <a:prstGeom prst="rect">
                <a:avLst/>
              </a:prstGeom>
              <a:blipFill>
                <a:blip r:embed="rId5"/>
                <a:stretch>
                  <a:fillRect l="-7317" r="-813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67544" y="5229200"/>
                <a:ext cx="324035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A good starting point is to </a:t>
                </a:r>
                <a:r>
                  <a:rPr lang="en-US" sz="1400" dirty="0" err="1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summarise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229200"/>
                <a:ext cx="3240359" cy="523220"/>
              </a:xfrm>
              <a:prstGeom prst="rect">
                <a:avLst/>
              </a:prstGeom>
              <a:blipFill>
                <a:blip r:embed="rId6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139952" y="1988840"/>
                <a:ext cx="244827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=(6)+(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−1)(14)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988840"/>
                <a:ext cx="2448272" cy="276999"/>
              </a:xfrm>
              <a:prstGeom prst="rect">
                <a:avLst/>
              </a:prstGeom>
              <a:blipFill>
                <a:blip r:embed="rId7"/>
                <a:stretch>
                  <a:fillRect t="-2174" r="-1741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211960" y="2492896"/>
                <a:ext cx="187220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=6+14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492896"/>
                <a:ext cx="1872208" cy="276999"/>
              </a:xfrm>
              <a:prstGeom prst="rect">
                <a:avLst/>
              </a:prstGeom>
              <a:blipFill>
                <a:blip r:embed="rId8"/>
                <a:stretch>
                  <a:fillRect l="-3257" r="-4235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067944" y="2996952"/>
                <a:ext cx="165618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2996952"/>
                <a:ext cx="1656184" cy="276999"/>
              </a:xfrm>
              <a:prstGeom prst="rect">
                <a:avLst/>
              </a:prstGeom>
              <a:blipFill>
                <a:blip r:embed="rId9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16"/>
          <p:cNvSpPr/>
          <p:nvPr/>
        </p:nvSpPr>
        <p:spPr>
          <a:xfrm>
            <a:off x="6444208" y="1628800"/>
            <a:ext cx="288032" cy="504056"/>
          </a:xfrm>
          <a:prstGeom prst="arc">
            <a:avLst>
              <a:gd name="adj1" fmla="val 16200000"/>
              <a:gd name="adj2" fmla="val 531944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6444208" y="2132856"/>
            <a:ext cx="288032" cy="504056"/>
          </a:xfrm>
          <a:prstGeom prst="arc">
            <a:avLst>
              <a:gd name="adj1" fmla="val 16200000"/>
              <a:gd name="adj2" fmla="val 531944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6012160" y="2636912"/>
            <a:ext cx="288032" cy="504056"/>
          </a:xfrm>
          <a:prstGeom prst="arc">
            <a:avLst>
              <a:gd name="adj1" fmla="val 16200000"/>
              <a:gd name="adj2" fmla="val 531944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588224" y="1700808"/>
                <a:ext cx="15841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1700808"/>
                <a:ext cx="1584176" cy="307777"/>
              </a:xfrm>
              <a:prstGeom prst="rect">
                <a:avLst/>
              </a:prstGeom>
              <a:blipFill>
                <a:blip r:embed="rId10"/>
                <a:stretch>
                  <a:fillRect t="-4000" b="-2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6660232" y="2204864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Expand bracket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00192" y="2708920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979712" y="4005064"/>
                <a:ext cx="165618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4005064"/>
                <a:ext cx="1656184" cy="246221"/>
              </a:xfrm>
              <a:prstGeom prst="rect">
                <a:avLst/>
              </a:prstGeom>
              <a:blipFill>
                <a:blip r:embed="rId11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900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15" grpId="0"/>
      <p:bldP spid="23" grpId="0"/>
      <p:bldP spid="24" grpId="0"/>
      <p:bldP spid="25" grpId="0"/>
      <p:bldP spid="17" grpId="0" animBg="1"/>
      <p:bldP spid="26" grpId="0" animBg="1"/>
      <p:bldP spid="27" grpId="0" animBg="1"/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62276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the formula for an arithmetic sequence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An arithmetic sequence is generated as follows: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6, 20, 34, 48, 72…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Find the nth term</a:t>
            </a: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Find the first term in the sequence that exceeds 200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blipFill>
                <a:blip r:embed="rId2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979712" y="4005064"/>
                <a:ext cx="165618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4005064"/>
                <a:ext cx="1656184" cy="246221"/>
              </a:xfrm>
              <a:prstGeom prst="rect">
                <a:avLst/>
              </a:prstGeom>
              <a:blipFill>
                <a:blip r:embed="rId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283968" y="1556792"/>
                <a:ext cx="165618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−8&gt;200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1556792"/>
                <a:ext cx="1656184" cy="276999"/>
              </a:xfrm>
              <a:prstGeom prst="rect">
                <a:avLst/>
              </a:prstGeom>
              <a:blipFill>
                <a:blip r:embed="rId4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467544" y="5229200"/>
            <a:ext cx="32403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We want to know when the sequence first generates a term above 200…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716016" y="2132856"/>
                <a:ext cx="122413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&gt;208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2132856"/>
                <a:ext cx="1224136" cy="276999"/>
              </a:xfrm>
              <a:prstGeom prst="rect">
                <a:avLst/>
              </a:prstGeom>
              <a:blipFill>
                <a:blip r:embed="rId5"/>
                <a:stretch>
                  <a:fillRect l="-500" r="-1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004048" y="2708920"/>
                <a:ext cx="14401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&gt;14.857…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2708920"/>
                <a:ext cx="1440160" cy="276999"/>
              </a:xfrm>
              <a:prstGeom prst="rect">
                <a:avLst/>
              </a:prstGeom>
              <a:blipFill>
                <a:blip r:embed="rId6"/>
                <a:stretch>
                  <a:fillRect l="-424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>
            <a:off x="5796136" y="1700808"/>
            <a:ext cx="288032" cy="504056"/>
          </a:xfrm>
          <a:prstGeom prst="arc">
            <a:avLst>
              <a:gd name="adj1" fmla="val 16200000"/>
              <a:gd name="adj2" fmla="val 531944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6012160" y="1772816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Add 8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Arc 37"/>
          <p:cNvSpPr/>
          <p:nvPr/>
        </p:nvSpPr>
        <p:spPr>
          <a:xfrm>
            <a:off x="6372200" y="2276872"/>
            <a:ext cx="288032" cy="504056"/>
          </a:xfrm>
          <a:prstGeom prst="arc">
            <a:avLst>
              <a:gd name="adj1" fmla="val 16200000"/>
              <a:gd name="adj2" fmla="val 531944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6588224" y="2348880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Divide by 14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779912" y="328498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Since n has to be an integer, the first term to exceed 200 will be the 15</a:t>
            </a:r>
            <a:r>
              <a:rPr lang="en-US" sz="1400" baseline="300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one!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73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 animBg="1"/>
      <p:bldP spid="37" grpId="0"/>
      <p:bldP spid="38" grpId="0" animBg="1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62276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the formula for an arithmetic sequence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An arithmetic sequence is generated as follows: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101, 94, 87, 80, 73…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Find the nth term</a:t>
            </a: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Find the first term in the sequence that is negative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blipFill>
                <a:blip r:embed="rId2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139952" y="1484784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484784"/>
                <a:ext cx="1935658" cy="276999"/>
              </a:xfrm>
              <a:prstGeom prst="rect">
                <a:avLst/>
              </a:prstGeom>
              <a:blipFill>
                <a:blip r:embed="rId3"/>
                <a:stretch>
                  <a:fillRect l="-314" t="-4444" r="-1258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043608" y="5805264"/>
                <a:ext cx="8728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5805264"/>
                <a:ext cx="872868" cy="276999"/>
              </a:xfrm>
              <a:prstGeom prst="rect">
                <a:avLst/>
              </a:prstGeom>
              <a:blipFill>
                <a:blip r:embed="rId4"/>
                <a:stretch>
                  <a:fillRect l="-3497" r="-699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67744" y="5805264"/>
                <a:ext cx="7959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5805264"/>
                <a:ext cx="795987" cy="276999"/>
              </a:xfrm>
              <a:prstGeom prst="rect">
                <a:avLst/>
              </a:prstGeom>
              <a:blipFill>
                <a:blip r:embed="rId5"/>
                <a:stretch>
                  <a:fillRect l="-6870" r="-687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67544" y="5229200"/>
                <a:ext cx="324035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A good starting point is to </a:t>
                </a:r>
                <a:r>
                  <a:rPr lang="en-US" sz="1400" dirty="0" err="1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summarise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229200"/>
                <a:ext cx="3240359" cy="523220"/>
              </a:xfrm>
              <a:prstGeom prst="rect">
                <a:avLst/>
              </a:prstGeom>
              <a:blipFill>
                <a:blip r:embed="rId6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139952" y="1988840"/>
                <a:ext cx="273630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=(101)+(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−1)(−7)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988840"/>
                <a:ext cx="2736304" cy="276999"/>
              </a:xfrm>
              <a:prstGeom prst="rect">
                <a:avLst/>
              </a:prstGeom>
              <a:blipFill>
                <a:blip r:embed="rId7"/>
                <a:stretch>
                  <a:fillRect t="-2174" r="-1782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211960" y="2492896"/>
                <a:ext cx="187220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=101−7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492896"/>
                <a:ext cx="1872208" cy="276999"/>
              </a:xfrm>
              <a:prstGeom prst="rect">
                <a:avLst/>
              </a:prstGeom>
              <a:blipFill>
                <a:blip r:embed="rId8"/>
                <a:stretch>
                  <a:fillRect l="-3257" r="-4235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067944" y="2996952"/>
                <a:ext cx="18002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=108−7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2996952"/>
                <a:ext cx="1800200" cy="276999"/>
              </a:xfrm>
              <a:prstGeom prst="rect">
                <a:avLst/>
              </a:prstGeom>
              <a:blipFill>
                <a:blip r:embed="rId9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16"/>
          <p:cNvSpPr/>
          <p:nvPr/>
        </p:nvSpPr>
        <p:spPr>
          <a:xfrm>
            <a:off x="6804248" y="1628800"/>
            <a:ext cx="288032" cy="504056"/>
          </a:xfrm>
          <a:prstGeom prst="arc">
            <a:avLst>
              <a:gd name="adj1" fmla="val 16200000"/>
              <a:gd name="adj2" fmla="val 531944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6804248" y="2132856"/>
            <a:ext cx="288032" cy="504056"/>
          </a:xfrm>
          <a:prstGeom prst="arc">
            <a:avLst>
              <a:gd name="adj1" fmla="val 16200000"/>
              <a:gd name="adj2" fmla="val 531944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6012160" y="2636912"/>
            <a:ext cx="288032" cy="504056"/>
          </a:xfrm>
          <a:prstGeom prst="arc">
            <a:avLst>
              <a:gd name="adj1" fmla="val 16200000"/>
              <a:gd name="adj2" fmla="val 531944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948264" y="1700808"/>
                <a:ext cx="15841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1700808"/>
                <a:ext cx="1584176" cy="307777"/>
              </a:xfrm>
              <a:prstGeom prst="rect">
                <a:avLst/>
              </a:prstGeom>
              <a:blipFill>
                <a:blip r:embed="rId10"/>
                <a:stretch>
                  <a:fillRect t="-4000" b="-2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7020272" y="2204864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Expand bracket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00192" y="2708920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979712" y="4005064"/>
                <a:ext cx="165618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=108−7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4005064"/>
                <a:ext cx="1656184" cy="246221"/>
              </a:xfrm>
              <a:prstGeom prst="rect">
                <a:avLst/>
              </a:prstGeom>
              <a:blipFill>
                <a:blip r:embed="rId11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796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15" grpId="0"/>
      <p:bldP spid="23" grpId="0"/>
      <p:bldP spid="24" grpId="0"/>
      <p:bldP spid="25" grpId="0"/>
      <p:bldP spid="17" grpId="0" animBg="1"/>
      <p:bldP spid="26" grpId="0" animBg="1"/>
      <p:bldP spid="27" grpId="0" animBg="1"/>
      <p:bldP spid="28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62276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the formula for an arithmetic sequence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An arithmetic sequence is generated as follows: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101, 94, 87, 80, 73…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Find the nth term</a:t>
            </a: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Find the first term in the sequence that exceeds 200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blipFill>
                <a:blip r:embed="rId2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979712" y="4005064"/>
                <a:ext cx="165618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=108−7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4005064"/>
                <a:ext cx="1656184" cy="246221"/>
              </a:xfrm>
              <a:prstGeom prst="rect">
                <a:avLst/>
              </a:prstGeom>
              <a:blipFill>
                <a:blip r:embed="rId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283968" y="1556792"/>
                <a:ext cx="165618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108−7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1556792"/>
                <a:ext cx="1656184" cy="276999"/>
              </a:xfrm>
              <a:prstGeom prst="rect">
                <a:avLst/>
              </a:prstGeom>
              <a:blipFill>
                <a:blip r:embed="rId4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467544" y="5229200"/>
            <a:ext cx="32403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We want to know when the sequence first generates a term below 0…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860032" y="2132856"/>
                <a:ext cx="136815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&lt;−108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2132856"/>
                <a:ext cx="1368152" cy="276999"/>
              </a:xfrm>
              <a:prstGeom prst="rect">
                <a:avLst/>
              </a:prstGeom>
              <a:blipFill>
                <a:blip r:embed="rId5"/>
                <a:stretch>
                  <a:fillRect r="-311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076056" y="2708920"/>
                <a:ext cx="14401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&gt;15.42…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708920"/>
                <a:ext cx="1440160" cy="276999"/>
              </a:xfrm>
              <a:prstGeom prst="rect">
                <a:avLst/>
              </a:prstGeom>
              <a:blipFill>
                <a:blip r:embed="rId6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>
            <a:off x="6228184" y="1700808"/>
            <a:ext cx="288032" cy="504056"/>
          </a:xfrm>
          <a:prstGeom prst="arc">
            <a:avLst>
              <a:gd name="adj1" fmla="val 16200000"/>
              <a:gd name="adj2" fmla="val 531944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6516216" y="1772816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Subtract 108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Arc 37"/>
          <p:cNvSpPr/>
          <p:nvPr/>
        </p:nvSpPr>
        <p:spPr>
          <a:xfrm>
            <a:off x="6372200" y="2276872"/>
            <a:ext cx="288032" cy="504056"/>
          </a:xfrm>
          <a:prstGeom prst="arc">
            <a:avLst>
              <a:gd name="adj1" fmla="val 16200000"/>
              <a:gd name="adj2" fmla="val 531944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6407696" y="2132856"/>
            <a:ext cx="27363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Divide by -7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(remember this flips the inequality sign)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779912" y="3284984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Since n has to be an integer, the first term to be negative will be the 16</a:t>
            </a:r>
            <a:r>
              <a:rPr lang="en-US" sz="1400" baseline="300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one!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79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 animBg="1"/>
      <p:bldP spid="37" grpId="0"/>
      <p:bldP spid="38" grpId="0" animBg="1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use the formula for an arithmetic sequence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 sequence is generated by the formula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+(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−1)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, where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constants to be found.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find the values of the constants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l="-168" t="-782" r="-3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blipFill>
                <a:blip r:embed="rId3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292080" y="1412776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1412776"/>
                <a:ext cx="1935658" cy="276999"/>
              </a:xfrm>
              <a:prstGeom prst="rect">
                <a:avLst/>
              </a:prstGeom>
              <a:blipFill>
                <a:blip r:embed="rId4"/>
                <a:stretch>
                  <a:fillRect l="-314" t="-2222" r="-1258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139952" y="2420888"/>
                <a:ext cx="17658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+(3−1)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2420888"/>
                <a:ext cx="1765804" cy="276999"/>
              </a:xfrm>
              <a:prstGeom prst="rect">
                <a:avLst/>
              </a:prstGeom>
              <a:blipFill>
                <a:blip r:embed="rId5"/>
                <a:stretch>
                  <a:fillRect l="-2759" t="-2174" r="-241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139952" y="2924944"/>
                <a:ext cx="116070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2924944"/>
                <a:ext cx="1160702" cy="276999"/>
              </a:xfrm>
              <a:prstGeom prst="rect">
                <a:avLst/>
              </a:prstGeom>
              <a:blipFill>
                <a:blip r:embed="rId6"/>
                <a:stretch>
                  <a:fillRect l="-4712" r="-4188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948264" y="2420888"/>
                <a:ext cx="188526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20=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+(8−1)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2420888"/>
                <a:ext cx="1885260" cy="276999"/>
              </a:xfrm>
              <a:prstGeom prst="rect">
                <a:avLst/>
              </a:prstGeom>
              <a:blipFill>
                <a:blip r:embed="rId7"/>
                <a:stretch>
                  <a:fillRect l="-2589" t="-2174" r="-258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948264" y="2924944"/>
                <a:ext cx="12889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20=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2924944"/>
                <a:ext cx="1288943" cy="276999"/>
              </a:xfrm>
              <a:prstGeom prst="rect">
                <a:avLst/>
              </a:prstGeom>
              <a:blipFill>
                <a:blip r:embed="rId8"/>
                <a:stretch>
                  <a:fillRect l="-4265" r="-3791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>
            <a:off x="5364088" y="1844824"/>
            <a:ext cx="648072" cy="504056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139952" y="1844824"/>
                <a:ext cx="156735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844824"/>
                <a:ext cx="1567352" cy="276999"/>
              </a:xfrm>
              <a:prstGeom prst="rect">
                <a:avLst/>
              </a:prstGeom>
              <a:blipFill>
                <a:blip r:embed="rId9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948264" y="1844824"/>
                <a:ext cx="16523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1844824"/>
                <a:ext cx="1652312" cy="276999"/>
              </a:xfrm>
              <a:prstGeom prst="rect">
                <a:avLst/>
              </a:prstGeom>
              <a:blipFill>
                <a:blip r:embed="rId10"/>
                <a:stretch>
                  <a:fillRect l="-369"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>
            <a:off x="6588224" y="1844824"/>
            <a:ext cx="648072" cy="504056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779912" y="2924944"/>
            <a:ext cx="352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1)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88224" y="2924944"/>
            <a:ext cx="385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2)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36096" y="3501008"/>
            <a:ext cx="1696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2) – 1)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868144" y="4005064"/>
                <a:ext cx="8793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15=5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4005064"/>
                <a:ext cx="879343" cy="276999"/>
              </a:xfrm>
              <a:prstGeom prst="rect">
                <a:avLst/>
              </a:prstGeom>
              <a:blipFill>
                <a:blip r:embed="rId11"/>
                <a:stretch>
                  <a:fillRect l="-6250" r="-6250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012160" y="4437112"/>
                <a:ext cx="6228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4437112"/>
                <a:ext cx="622863" cy="276999"/>
              </a:xfrm>
              <a:prstGeom prst="rect">
                <a:avLst/>
              </a:prstGeom>
              <a:blipFill>
                <a:blip r:embed="rId12"/>
                <a:stretch>
                  <a:fillRect l="-7843" r="-8824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24128" y="5373216"/>
                <a:ext cx="116070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5373216"/>
                <a:ext cx="1160702" cy="276999"/>
              </a:xfrm>
              <a:prstGeom prst="rect">
                <a:avLst/>
              </a:prstGeom>
              <a:blipFill>
                <a:blip r:embed="rId13"/>
                <a:stretch>
                  <a:fillRect l="-4737" r="-4737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652120" y="4869160"/>
                <a:ext cx="12961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Now find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4869160"/>
                <a:ext cx="1296144" cy="338554"/>
              </a:xfrm>
              <a:prstGeom prst="rect">
                <a:avLst/>
              </a:prstGeom>
              <a:blipFill>
                <a:blip r:embed="rId14"/>
                <a:stretch>
                  <a:fillRect t="-3636" b="-2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724128" y="5805264"/>
                <a:ext cx="13409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+2(3)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5805264"/>
                <a:ext cx="1340945" cy="276999"/>
              </a:xfrm>
              <a:prstGeom prst="rect">
                <a:avLst/>
              </a:prstGeom>
              <a:blipFill>
                <a:blip r:embed="rId15"/>
                <a:stretch>
                  <a:fillRect l="-4091" t="-2174" r="-636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508104" y="6237312"/>
                <a:ext cx="86409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6237312"/>
                <a:ext cx="864096" cy="276999"/>
              </a:xfrm>
              <a:prstGeom prst="rect">
                <a:avLst/>
              </a:prstGeom>
              <a:blipFill>
                <a:blip r:embed="rId16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6660232" y="4149080"/>
            <a:ext cx="288032" cy="432048"/>
          </a:xfrm>
          <a:prstGeom prst="arc">
            <a:avLst>
              <a:gd name="adj1" fmla="val 16200000"/>
              <a:gd name="adj2" fmla="val 531944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6876256" y="4077072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Divide by 3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Arc 30"/>
          <p:cNvSpPr/>
          <p:nvPr/>
        </p:nvSpPr>
        <p:spPr>
          <a:xfrm>
            <a:off x="6948264" y="5517232"/>
            <a:ext cx="288032" cy="432048"/>
          </a:xfrm>
          <a:prstGeom prst="arc">
            <a:avLst>
              <a:gd name="adj1" fmla="val 16200000"/>
              <a:gd name="adj2" fmla="val 531944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31"/>
          <p:cNvSpPr/>
          <p:nvPr/>
        </p:nvSpPr>
        <p:spPr>
          <a:xfrm>
            <a:off x="6948264" y="5949280"/>
            <a:ext cx="288032" cy="432048"/>
          </a:xfrm>
          <a:prstGeom prst="arc">
            <a:avLst>
              <a:gd name="adj1" fmla="val 16200000"/>
              <a:gd name="adj2" fmla="val 531944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164288" y="5517232"/>
                <a:ext cx="12596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=3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5517232"/>
                <a:ext cx="1259632" cy="307777"/>
              </a:xfrm>
              <a:prstGeom prst="rect">
                <a:avLst/>
              </a:prstGeom>
              <a:blipFill>
                <a:blip r:embed="rId17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7164288" y="6021288"/>
            <a:ext cx="12596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Calculate a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75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3" grpId="0"/>
      <p:bldP spid="16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  <p:bldP spid="30" grpId="0"/>
      <p:bldP spid="31" grpId="0" animBg="1"/>
      <p:bldP spid="32" grpId="0" animBg="1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34050" y="2314192"/>
            <a:ext cx="541526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Section </a:t>
            </a:r>
            <a:r>
              <a:rPr lang="en-US" sz="72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3</a:t>
            </a:r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41994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62276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solve problems involving an arithmetic series, which is the sum of a set of numbers in an arithmetic sequence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5, 7, 9, 11 </a:t>
            </a: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 Arithmetic sequence</a:t>
            </a: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5+7+9+11  Arithmetic series</a:t>
            </a: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blipFill>
                <a:blip r:embed="rId2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002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4191000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altLang="en-US" sz="1600" b="1" u="sng">
                <a:latin typeface="Comic Sans MS" pitchFamily="66" charset="0"/>
              </a:rPr>
              <a:t>The Sum of an Arithmetic Series</a:t>
            </a:r>
          </a:p>
          <a:p>
            <a:pPr marL="0" indent="0" eaLnBrk="1" hangingPunct="1">
              <a:buFontTx/>
              <a:buNone/>
            </a:pPr>
            <a:endParaRPr lang="en-GB" altLang="en-US" sz="1600">
              <a:latin typeface="Comic Sans MS" pitchFamily="66" charset="0"/>
            </a:endParaRPr>
          </a:p>
          <a:p>
            <a:pPr marL="0" indent="0" eaLnBrk="1" hangingPunct="1">
              <a:buFontTx/>
              <a:buNone/>
            </a:pPr>
            <a:r>
              <a:rPr lang="en-GB" altLang="en-US" sz="1600">
                <a:latin typeface="Comic Sans MS" pitchFamily="66" charset="0"/>
              </a:rPr>
              <a:t>You need to be able to work out the sum of numbers in an arithmetic sequence.</a:t>
            </a:r>
          </a:p>
          <a:p>
            <a:pPr marL="0" indent="0" eaLnBrk="1" hangingPunct="1">
              <a:buFontTx/>
              <a:buNone/>
            </a:pPr>
            <a:endParaRPr lang="en-GB" altLang="en-US" sz="1600">
              <a:latin typeface="Comic Sans MS" pitchFamily="66" charset="0"/>
            </a:endParaRPr>
          </a:p>
          <a:p>
            <a:pPr marL="0" indent="0" eaLnBrk="1" hangingPunct="1">
              <a:buFontTx/>
              <a:buNone/>
            </a:pPr>
            <a:r>
              <a:rPr lang="en-GB" altLang="en-US" sz="1600">
                <a:latin typeface="Comic Sans MS" pitchFamily="66" charset="0"/>
              </a:rPr>
              <a:t>Add up the numbers from 1-100!</a:t>
            </a:r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304800" y="3571875"/>
          <a:ext cx="3644900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2" name="Equation" r:id="rId3" imgW="2031118" imgH="177723" progId="Equation.DSMT4">
                  <p:embed/>
                </p:oleObj>
              </mc:Choice>
              <mc:Fallback>
                <p:oleObj name="Equation" r:id="rId3" imgW="2031118" imgH="177723" progId="Equation.DSMT4">
                  <p:embed/>
                  <p:pic>
                    <p:nvPicPr>
                      <p:cNvPr id="2560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571875"/>
                        <a:ext cx="3644900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304800" y="4105275"/>
          <a:ext cx="3644900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3" name="Equation" r:id="rId5" imgW="2031118" imgH="177723" progId="Equation.DSMT4">
                  <p:embed/>
                </p:oleObj>
              </mc:Choice>
              <mc:Fallback>
                <p:oleObj name="Equation" r:id="rId5" imgW="2031118" imgH="177723" progId="Equation.DSMT4">
                  <p:embed/>
                  <p:pic>
                    <p:nvPicPr>
                      <p:cNvPr id="2560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105275"/>
                        <a:ext cx="3644900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152400" y="4638675"/>
          <a:ext cx="3849688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" name="Equation" r:id="rId7" imgW="2145369" imgH="177723" progId="Equation.DSMT4">
                  <p:embed/>
                </p:oleObj>
              </mc:Choice>
              <mc:Fallback>
                <p:oleObj name="Equation" r:id="rId7" imgW="2145369" imgH="177723" progId="Equation.DSMT4">
                  <p:embed/>
                  <p:pic>
                    <p:nvPicPr>
                      <p:cNvPr id="2560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4638675"/>
                        <a:ext cx="3849688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8" name="Object 8"/>
          <p:cNvGraphicFramePr>
            <a:graphicFrameLocks noChangeAspect="1"/>
          </p:cNvGraphicFramePr>
          <p:nvPr/>
        </p:nvGraphicFramePr>
        <p:xfrm>
          <a:off x="152400" y="5181600"/>
          <a:ext cx="1617663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5" name="Equation" r:id="rId9" imgW="901309" imgH="177723" progId="Equation.DSMT4">
                  <p:embed/>
                </p:oleObj>
              </mc:Choice>
              <mc:Fallback>
                <p:oleObj name="Equation" r:id="rId9" imgW="901309" imgH="177723" progId="Equation.DSMT4">
                  <p:embed/>
                  <p:pic>
                    <p:nvPicPr>
                      <p:cNvPr id="2560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5181600"/>
                        <a:ext cx="1617663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9" name="Object 9"/>
          <p:cNvGraphicFramePr>
            <a:graphicFrameLocks noChangeAspect="1"/>
          </p:cNvGraphicFramePr>
          <p:nvPr/>
        </p:nvGraphicFramePr>
        <p:xfrm>
          <a:off x="304800" y="5715000"/>
          <a:ext cx="20288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6" name="Equation" r:id="rId11" imgW="1129810" imgH="203112" progId="Equation.DSMT4">
                  <p:embed/>
                </p:oleObj>
              </mc:Choice>
              <mc:Fallback>
                <p:oleObj name="Equation" r:id="rId11" imgW="1129810" imgH="203112" progId="Equation.DSMT4">
                  <p:embed/>
                  <p:pic>
                    <p:nvPicPr>
                      <p:cNvPr id="2560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715000"/>
                        <a:ext cx="2028825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0" name="Object 10"/>
          <p:cNvGraphicFramePr>
            <a:graphicFrameLocks noChangeAspect="1"/>
          </p:cNvGraphicFramePr>
          <p:nvPr/>
        </p:nvGraphicFramePr>
        <p:xfrm>
          <a:off x="304800" y="6172200"/>
          <a:ext cx="1071563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" name="Equation" r:id="rId13" imgW="596641" imgH="177723" progId="Equation.DSMT4">
                  <p:embed/>
                </p:oleObj>
              </mc:Choice>
              <mc:Fallback>
                <p:oleObj name="Equation" r:id="rId13" imgW="596641" imgH="177723" progId="Equation.DSMT4">
                  <p:embed/>
                  <p:pic>
                    <p:nvPicPr>
                      <p:cNvPr id="2561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6172200"/>
                        <a:ext cx="1071563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1" name="Arc 11"/>
          <p:cNvSpPr>
            <a:spLocks/>
          </p:cNvSpPr>
          <p:nvPr/>
        </p:nvSpPr>
        <p:spPr bwMode="auto">
          <a:xfrm>
            <a:off x="4191000" y="3724275"/>
            <a:ext cx="228600" cy="533400"/>
          </a:xfrm>
          <a:custGeom>
            <a:avLst/>
            <a:gdLst>
              <a:gd name="T0" fmla="*/ 16356 w 21748"/>
              <a:gd name="T1" fmla="*/ 0 h 43200"/>
              <a:gd name="T2" fmla="*/ 0 w 21748"/>
              <a:gd name="T3" fmla="*/ 6585860 h 43200"/>
              <a:gd name="T4" fmla="*/ 16356 w 21748"/>
              <a:gd name="T5" fmla="*/ 329300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48" h="43200" fill="none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</a:path>
              <a:path w="21748" h="43200" stroke="0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  <a:lnTo>
                  <a:pt x="148" y="21600"/>
                </a:lnTo>
                <a:lnTo>
                  <a:pt x="147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12" name="Arc 12"/>
          <p:cNvSpPr>
            <a:spLocks/>
          </p:cNvSpPr>
          <p:nvPr/>
        </p:nvSpPr>
        <p:spPr bwMode="auto">
          <a:xfrm>
            <a:off x="4191000" y="4257675"/>
            <a:ext cx="228600" cy="533400"/>
          </a:xfrm>
          <a:custGeom>
            <a:avLst/>
            <a:gdLst>
              <a:gd name="T0" fmla="*/ 16356 w 21748"/>
              <a:gd name="T1" fmla="*/ 0 h 43200"/>
              <a:gd name="T2" fmla="*/ 0 w 21748"/>
              <a:gd name="T3" fmla="*/ 6585860 h 43200"/>
              <a:gd name="T4" fmla="*/ 16356 w 21748"/>
              <a:gd name="T5" fmla="*/ 329300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48" h="43200" fill="none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</a:path>
              <a:path w="21748" h="43200" stroke="0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  <a:lnTo>
                  <a:pt x="148" y="21600"/>
                </a:lnTo>
                <a:lnTo>
                  <a:pt x="147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13" name="Arc 13"/>
          <p:cNvSpPr>
            <a:spLocks/>
          </p:cNvSpPr>
          <p:nvPr/>
        </p:nvSpPr>
        <p:spPr bwMode="auto">
          <a:xfrm>
            <a:off x="4191000" y="4791075"/>
            <a:ext cx="228600" cy="533400"/>
          </a:xfrm>
          <a:custGeom>
            <a:avLst/>
            <a:gdLst>
              <a:gd name="T0" fmla="*/ 16356 w 21748"/>
              <a:gd name="T1" fmla="*/ 0 h 43200"/>
              <a:gd name="T2" fmla="*/ 0 w 21748"/>
              <a:gd name="T3" fmla="*/ 6585860 h 43200"/>
              <a:gd name="T4" fmla="*/ 16356 w 21748"/>
              <a:gd name="T5" fmla="*/ 329300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48" h="43200" fill="none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</a:path>
              <a:path w="21748" h="43200" stroke="0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  <a:lnTo>
                  <a:pt x="148" y="21600"/>
                </a:lnTo>
                <a:lnTo>
                  <a:pt x="147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14" name="Arc 14"/>
          <p:cNvSpPr>
            <a:spLocks/>
          </p:cNvSpPr>
          <p:nvPr/>
        </p:nvSpPr>
        <p:spPr bwMode="auto">
          <a:xfrm>
            <a:off x="4191000" y="5334000"/>
            <a:ext cx="228600" cy="533400"/>
          </a:xfrm>
          <a:custGeom>
            <a:avLst/>
            <a:gdLst>
              <a:gd name="T0" fmla="*/ 16356 w 21748"/>
              <a:gd name="T1" fmla="*/ 0 h 43200"/>
              <a:gd name="T2" fmla="*/ 0 w 21748"/>
              <a:gd name="T3" fmla="*/ 6585860 h 43200"/>
              <a:gd name="T4" fmla="*/ 16356 w 21748"/>
              <a:gd name="T5" fmla="*/ 329300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48" h="43200" fill="none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</a:path>
              <a:path w="21748" h="43200" stroke="0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  <a:lnTo>
                  <a:pt x="148" y="21600"/>
                </a:lnTo>
                <a:lnTo>
                  <a:pt x="147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15" name="Arc 15"/>
          <p:cNvSpPr>
            <a:spLocks/>
          </p:cNvSpPr>
          <p:nvPr/>
        </p:nvSpPr>
        <p:spPr bwMode="auto">
          <a:xfrm>
            <a:off x="4191000" y="5867400"/>
            <a:ext cx="228600" cy="533400"/>
          </a:xfrm>
          <a:custGeom>
            <a:avLst/>
            <a:gdLst>
              <a:gd name="T0" fmla="*/ 16356 w 21748"/>
              <a:gd name="T1" fmla="*/ 0 h 43200"/>
              <a:gd name="T2" fmla="*/ 0 w 21748"/>
              <a:gd name="T3" fmla="*/ 6585860 h 43200"/>
              <a:gd name="T4" fmla="*/ 16356 w 21748"/>
              <a:gd name="T5" fmla="*/ 329300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48" h="43200" fill="none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</a:path>
              <a:path w="21748" h="43200" stroke="0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  <a:lnTo>
                  <a:pt x="148" y="21600"/>
                </a:lnTo>
                <a:lnTo>
                  <a:pt x="147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4419600" y="3724275"/>
            <a:ext cx="2057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Write out the same sequence backwards</a:t>
            </a:r>
          </a:p>
        </p:txBody>
      </p:sp>
      <p:sp>
        <p:nvSpPr>
          <p:cNvPr id="25617" name="Text Box 17"/>
          <p:cNvSpPr txBox="1">
            <a:spLocks noChangeArrowheads="1"/>
          </p:cNvSpPr>
          <p:nvPr/>
        </p:nvSpPr>
        <p:spPr bwMode="auto">
          <a:xfrm>
            <a:off x="4419600" y="4257675"/>
            <a:ext cx="2057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Add both sequences together</a:t>
            </a:r>
          </a:p>
        </p:txBody>
      </p:sp>
      <p:sp>
        <p:nvSpPr>
          <p:cNvPr id="25618" name="Text Box 18"/>
          <p:cNvSpPr txBox="1">
            <a:spLocks noChangeArrowheads="1"/>
          </p:cNvSpPr>
          <p:nvPr/>
        </p:nvSpPr>
        <p:spPr bwMode="auto">
          <a:xfrm>
            <a:off x="4419600" y="4800600"/>
            <a:ext cx="2057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We have 100 lots of 101</a:t>
            </a:r>
          </a:p>
        </p:txBody>
      </p:sp>
      <p:sp>
        <p:nvSpPr>
          <p:cNvPr id="25619" name="Text Box 19"/>
          <p:cNvSpPr txBox="1">
            <a:spLocks noChangeArrowheads="1"/>
          </p:cNvSpPr>
          <p:nvPr/>
        </p:nvSpPr>
        <p:spPr bwMode="auto">
          <a:xfrm>
            <a:off x="4419600" y="5334000"/>
            <a:ext cx="2057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Halve that to get the actual total</a:t>
            </a:r>
          </a:p>
        </p:txBody>
      </p:sp>
      <p:sp>
        <p:nvSpPr>
          <p:cNvPr id="25620" name="Text Box 20"/>
          <p:cNvSpPr txBox="1">
            <a:spLocks noChangeArrowheads="1"/>
          </p:cNvSpPr>
          <p:nvPr/>
        </p:nvSpPr>
        <p:spPr bwMode="auto">
          <a:xfrm>
            <a:off x="5715000" y="1600200"/>
            <a:ext cx="2819400" cy="1323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>
                <a:latin typeface="Comic Sans MS" pitchFamily="66" charset="0"/>
              </a:rPr>
              <a:t>This method was discovered by Carl Friedrich Gauss (1777-1855) while he was still in Primary School!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blipFill>
                <a:blip r:embed="rId15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608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1" grpId="0" animBg="1"/>
      <p:bldP spid="25612" grpId="0" animBg="1"/>
      <p:bldP spid="25613" grpId="0" animBg="1"/>
      <p:bldP spid="25614" grpId="0" animBg="1"/>
      <p:bldP spid="25615" grpId="0" animBg="1"/>
      <p:bldP spid="25616" grpId="0"/>
      <p:bldP spid="25617" grpId="0"/>
      <p:bldP spid="25618" grpId="0"/>
      <p:bldP spid="25619" grpId="0"/>
      <p:bldP spid="256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839200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altLang="en-US" sz="1600" b="1" u="sng">
                <a:latin typeface="Comic Sans MS" pitchFamily="66" charset="0"/>
              </a:rPr>
              <a:t>The Sum of an Arithmetic Series</a:t>
            </a:r>
            <a:endParaRPr lang="en-GB" altLang="en-US" sz="1600">
              <a:latin typeface="Comic Sans MS" pitchFamily="66" charset="0"/>
            </a:endParaRPr>
          </a:p>
          <a:p>
            <a:pPr marL="0" indent="0" eaLnBrk="1" hangingPunct="1">
              <a:buFontTx/>
              <a:buNone/>
            </a:pPr>
            <a:r>
              <a:rPr lang="en-GB" altLang="en-US" sz="1600">
                <a:latin typeface="Comic Sans MS" pitchFamily="66" charset="0"/>
              </a:rPr>
              <a:t>As a general rule:</a:t>
            </a:r>
          </a:p>
          <a:p>
            <a:pPr marL="0" indent="0" eaLnBrk="1" hangingPunct="1">
              <a:buFontTx/>
              <a:buNone/>
            </a:pPr>
            <a:endParaRPr lang="en-GB" altLang="en-US" sz="1600">
              <a:latin typeface="Comic Sans MS" pitchFamily="66" charset="0"/>
            </a:endParaRPr>
          </a:p>
        </p:txBody>
      </p:sp>
      <p:graphicFrame>
        <p:nvGraphicFramePr>
          <p:cNvPr id="26645" name="Object 21"/>
          <p:cNvGraphicFramePr>
            <a:graphicFrameLocks noChangeAspect="1"/>
          </p:cNvGraphicFramePr>
          <p:nvPr/>
        </p:nvGraphicFramePr>
        <p:xfrm>
          <a:off x="152400" y="2362200"/>
          <a:ext cx="5524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8" name="Equation" r:id="rId3" imgW="317362" imgH="228501" progId="Equation.DSMT4">
                  <p:embed/>
                </p:oleObj>
              </mc:Choice>
              <mc:Fallback>
                <p:oleObj name="Equation" r:id="rId3" imgW="317362" imgH="228501" progId="Equation.DSMT4">
                  <p:embed/>
                  <p:pic>
                    <p:nvPicPr>
                      <p:cNvPr id="26645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362200"/>
                        <a:ext cx="552450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6" name="Object 22"/>
          <p:cNvGraphicFramePr>
            <a:graphicFrameLocks noChangeAspect="1"/>
          </p:cNvGraphicFramePr>
          <p:nvPr/>
        </p:nvGraphicFramePr>
        <p:xfrm>
          <a:off x="796925" y="2420938"/>
          <a:ext cx="220663" cy="24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9" name="Equation" r:id="rId5" imgW="126835" imgH="139518" progId="Equation.DSMT4">
                  <p:embed/>
                </p:oleObj>
              </mc:Choice>
              <mc:Fallback>
                <p:oleObj name="Equation" r:id="rId5" imgW="126835" imgH="139518" progId="Equation.DSMT4">
                  <p:embed/>
                  <p:pic>
                    <p:nvPicPr>
                      <p:cNvPr id="26646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2420938"/>
                        <a:ext cx="220663" cy="24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7" name="Object 23"/>
          <p:cNvGraphicFramePr>
            <a:graphicFrameLocks noChangeAspect="1"/>
          </p:cNvGraphicFramePr>
          <p:nvPr/>
        </p:nvGraphicFramePr>
        <p:xfrm>
          <a:off x="1066800" y="2362200"/>
          <a:ext cx="103505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0" name="Equation" r:id="rId7" imgW="596641" imgH="203112" progId="Equation.DSMT4">
                  <p:embed/>
                </p:oleObj>
              </mc:Choice>
              <mc:Fallback>
                <p:oleObj name="Equation" r:id="rId7" imgW="596641" imgH="203112" progId="Equation.DSMT4">
                  <p:embed/>
                  <p:pic>
                    <p:nvPicPr>
                      <p:cNvPr id="26647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362200"/>
                        <a:ext cx="103505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8" name="Object 24"/>
          <p:cNvGraphicFramePr>
            <a:graphicFrameLocks noChangeAspect="1"/>
          </p:cNvGraphicFramePr>
          <p:nvPr/>
        </p:nvGraphicFramePr>
        <p:xfrm>
          <a:off x="2133600" y="2362200"/>
          <a:ext cx="118903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1" name="Equation" r:id="rId9" imgW="685800" imgH="203200" progId="Equation.DSMT4">
                  <p:embed/>
                </p:oleObj>
              </mc:Choice>
              <mc:Fallback>
                <p:oleObj name="Equation" r:id="rId9" imgW="685800" imgH="203200" progId="Equation.DSMT4">
                  <p:embed/>
                  <p:pic>
                    <p:nvPicPr>
                      <p:cNvPr id="26648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362200"/>
                        <a:ext cx="1189038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9" name="Object 25"/>
          <p:cNvGraphicFramePr>
            <a:graphicFrameLocks noChangeAspect="1"/>
          </p:cNvGraphicFramePr>
          <p:nvPr/>
        </p:nvGraphicFramePr>
        <p:xfrm>
          <a:off x="3352800" y="2362200"/>
          <a:ext cx="1166813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2" name="Equation" r:id="rId11" imgW="672808" imgH="203112" progId="Equation.DSMT4">
                  <p:embed/>
                </p:oleObj>
              </mc:Choice>
              <mc:Fallback>
                <p:oleObj name="Equation" r:id="rId11" imgW="672808" imgH="203112" progId="Equation.DSMT4">
                  <p:embed/>
                  <p:pic>
                    <p:nvPicPr>
                      <p:cNvPr id="26649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2362200"/>
                        <a:ext cx="1166813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50" name="Text Box 26"/>
          <p:cNvSpPr txBox="1">
            <a:spLocks noChangeArrowheads="1"/>
          </p:cNvSpPr>
          <p:nvPr/>
        </p:nvSpPr>
        <p:spPr bwMode="auto">
          <a:xfrm>
            <a:off x="4495800" y="23622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/>
              <a:t>…, …, …</a:t>
            </a:r>
          </a:p>
        </p:txBody>
      </p:sp>
      <p:graphicFrame>
        <p:nvGraphicFramePr>
          <p:cNvPr id="26651" name="Object 27"/>
          <p:cNvGraphicFramePr>
            <a:graphicFrameLocks noChangeAspect="1"/>
          </p:cNvGraphicFramePr>
          <p:nvPr/>
        </p:nvGraphicFramePr>
        <p:xfrm>
          <a:off x="5562600" y="2362200"/>
          <a:ext cx="17399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3" name="Equation" r:id="rId13" imgW="1002865" imgH="203112" progId="Equation.DSMT4">
                  <p:embed/>
                </p:oleObj>
              </mc:Choice>
              <mc:Fallback>
                <p:oleObj name="Equation" r:id="rId13" imgW="1002865" imgH="203112" progId="Equation.DSMT4">
                  <p:embed/>
                  <p:pic>
                    <p:nvPicPr>
                      <p:cNvPr id="26651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362200"/>
                        <a:ext cx="17399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2" name="Object 28"/>
          <p:cNvGraphicFramePr>
            <a:graphicFrameLocks noChangeAspect="1"/>
          </p:cNvGraphicFramePr>
          <p:nvPr/>
        </p:nvGraphicFramePr>
        <p:xfrm>
          <a:off x="7315200" y="2362200"/>
          <a:ext cx="1673225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4" name="Equation" r:id="rId15" imgW="965200" imgH="203200" progId="Equation.DSMT4">
                  <p:embed/>
                </p:oleObj>
              </mc:Choice>
              <mc:Fallback>
                <p:oleObj name="Equation" r:id="rId15" imgW="965200" imgH="203200" progId="Equation.DSMT4">
                  <p:embed/>
                  <p:pic>
                    <p:nvPicPr>
                      <p:cNvPr id="26652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2362200"/>
                        <a:ext cx="1673225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3" name="Object 29"/>
          <p:cNvGraphicFramePr>
            <a:graphicFrameLocks noChangeAspect="1"/>
          </p:cNvGraphicFramePr>
          <p:nvPr/>
        </p:nvGraphicFramePr>
        <p:xfrm>
          <a:off x="152400" y="2895600"/>
          <a:ext cx="5524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5" name="Equation" r:id="rId17" imgW="317362" imgH="228501" progId="Equation.DSMT4">
                  <p:embed/>
                </p:oleObj>
              </mc:Choice>
              <mc:Fallback>
                <p:oleObj name="Equation" r:id="rId17" imgW="317362" imgH="228501" progId="Equation.DSMT4">
                  <p:embed/>
                  <p:pic>
                    <p:nvPicPr>
                      <p:cNvPr id="26653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895600"/>
                        <a:ext cx="552450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4" name="Object 30"/>
          <p:cNvGraphicFramePr>
            <a:graphicFrameLocks noChangeAspect="1"/>
          </p:cNvGraphicFramePr>
          <p:nvPr/>
        </p:nvGraphicFramePr>
        <p:xfrm>
          <a:off x="762000" y="2895600"/>
          <a:ext cx="1431925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6" name="Equation" r:id="rId19" imgW="825500" imgH="203200" progId="Equation.DSMT4">
                  <p:embed/>
                </p:oleObj>
              </mc:Choice>
              <mc:Fallback>
                <p:oleObj name="Equation" r:id="rId19" imgW="825500" imgH="203200" progId="Equation.DSMT4">
                  <p:embed/>
                  <p:pic>
                    <p:nvPicPr>
                      <p:cNvPr id="26654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895600"/>
                        <a:ext cx="1431925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5" name="Object 31"/>
          <p:cNvGraphicFramePr>
            <a:graphicFrameLocks noChangeAspect="1"/>
          </p:cNvGraphicFramePr>
          <p:nvPr/>
        </p:nvGraphicFramePr>
        <p:xfrm>
          <a:off x="2209800" y="2895600"/>
          <a:ext cx="17399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7" name="Equation" r:id="rId21" imgW="1002865" imgH="203112" progId="Equation.DSMT4">
                  <p:embed/>
                </p:oleObj>
              </mc:Choice>
              <mc:Fallback>
                <p:oleObj name="Equation" r:id="rId21" imgW="1002865" imgH="203112" progId="Equation.DSMT4">
                  <p:embed/>
                  <p:pic>
                    <p:nvPicPr>
                      <p:cNvPr id="26655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895600"/>
                        <a:ext cx="17399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56" name="Text Box 32"/>
          <p:cNvSpPr txBox="1">
            <a:spLocks noChangeArrowheads="1"/>
          </p:cNvSpPr>
          <p:nvPr/>
        </p:nvSpPr>
        <p:spPr bwMode="auto">
          <a:xfrm>
            <a:off x="3886200" y="2895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/>
              <a:t>…, …, …</a:t>
            </a:r>
          </a:p>
        </p:txBody>
      </p:sp>
      <p:graphicFrame>
        <p:nvGraphicFramePr>
          <p:cNvPr id="26657" name="Object 33"/>
          <p:cNvGraphicFramePr>
            <a:graphicFrameLocks noChangeAspect="1"/>
          </p:cNvGraphicFramePr>
          <p:nvPr/>
        </p:nvGraphicFramePr>
        <p:xfrm>
          <a:off x="4953000" y="2895600"/>
          <a:ext cx="1166813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8" name="Equation" r:id="rId23" imgW="672808" imgH="203112" progId="Equation.DSMT4">
                  <p:embed/>
                </p:oleObj>
              </mc:Choice>
              <mc:Fallback>
                <p:oleObj name="Equation" r:id="rId23" imgW="672808" imgH="203112" progId="Equation.DSMT4">
                  <p:embed/>
                  <p:pic>
                    <p:nvPicPr>
                      <p:cNvPr id="26657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895600"/>
                        <a:ext cx="1166813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8" name="Object 34"/>
          <p:cNvGraphicFramePr>
            <a:graphicFrameLocks noChangeAspect="1"/>
          </p:cNvGraphicFramePr>
          <p:nvPr/>
        </p:nvGraphicFramePr>
        <p:xfrm>
          <a:off x="6096000" y="2895600"/>
          <a:ext cx="118903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9" name="Equation" r:id="rId25" imgW="685800" imgH="203200" progId="Equation.DSMT4">
                  <p:embed/>
                </p:oleObj>
              </mc:Choice>
              <mc:Fallback>
                <p:oleObj name="Equation" r:id="rId25" imgW="685800" imgH="203200" progId="Equation.DSMT4">
                  <p:embed/>
                  <p:pic>
                    <p:nvPicPr>
                      <p:cNvPr id="26658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2895600"/>
                        <a:ext cx="1189038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9" name="Object 35"/>
          <p:cNvGraphicFramePr>
            <a:graphicFrameLocks noChangeAspect="1"/>
          </p:cNvGraphicFramePr>
          <p:nvPr/>
        </p:nvGraphicFramePr>
        <p:xfrm>
          <a:off x="7239000" y="2895600"/>
          <a:ext cx="103505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0" name="Equation" r:id="rId27" imgW="596641" imgH="203112" progId="Equation.DSMT4">
                  <p:embed/>
                </p:oleObj>
              </mc:Choice>
              <mc:Fallback>
                <p:oleObj name="Equation" r:id="rId27" imgW="596641" imgH="203112" progId="Equation.DSMT4">
                  <p:embed/>
                  <p:pic>
                    <p:nvPicPr>
                      <p:cNvPr id="26659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2895600"/>
                        <a:ext cx="103505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60" name="Object 36"/>
          <p:cNvGraphicFramePr>
            <a:graphicFrameLocks noChangeAspect="1"/>
          </p:cNvGraphicFramePr>
          <p:nvPr/>
        </p:nvGraphicFramePr>
        <p:xfrm>
          <a:off x="8296275" y="2932113"/>
          <a:ext cx="4413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" name="Equation" r:id="rId29" imgW="253780" imgH="152268" progId="Equation.DSMT4">
                  <p:embed/>
                </p:oleObj>
              </mc:Choice>
              <mc:Fallback>
                <p:oleObj name="Equation" r:id="rId29" imgW="253780" imgH="152268" progId="Equation.DSMT4">
                  <p:embed/>
                  <p:pic>
                    <p:nvPicPr>
                      <p:cNvPr id="2666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6275" y="2932113"/>
                        <a:ext cx="441325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62" name="Oval 38"/>
          <p:cNvSpPr>
            <a:spLocks noChangeArrowheads="1"/>
          </p:cNvSpPr>
          <p:nvPr/>
        </p:nvSpPr>
        <p:spPr bwMode="auto">
          <a:xfrm>
            <a:off x="609600" y="2362200"/>
            <a:ext cx="457200" cy="3810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63" name="Oval 39"/>
          <p:cNvSpPr>
            <a:spLocks noChangeArrowheads="1"/>
          </p:cNvSpPr>
          <p:nvPr/>
        </p:nvSpPr>
        <p:spPr bwMode="auto">
          <a:xfrm>
            <a:off x="762000" y="2819400"/>
            <a:ext cx="1524000" cy="5334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65" name="Oval 41"/>
          <p:cNvSpPr>
            <a:spLocks noChangeArrowheads="1"/>
          </p:cNvSpPr>
          <p:nvPr/>
        </p:nvSpPr>
        <p:spPr bwMode="auto">
          <a:xfrm>
            <a:off x="2438400" y="2819400"/>
            <a:ext cx="1524000" cy="5334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66" name="Oval 42"/>
          <p:cNvSpPr>
            <a:spLocks noChangeArrowheads="1"/>
          </p:cNvSpPr>
          <p:nvPr/>
        </p:nvSpPr>
        <p:spPr bwMode="auto">
          <a:xfrm>
            <a:off x="1219200" y="2362200"/>
            <a:ext cx="914400" cy="3810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26667" name="Object 43"/>
          <p:cNvGraphicFramePr>
            <a:graphicFrameLocks noChangeAspect="1"/>
          </p:cNvGraphicFramePr>
          <p:nvPr/>
        </p:nvGraphicFramePr>
        <p:xfrm>
          <a:off x="0" y="4419600"/>
          <a:ext cx="68421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2" name="Equation" r:id="rId31" imgW="393529" imgH="228501" progId="Equation.DSMT4">
                  <p:embed/>
                </p:oleObj>
              </mc:Choice>
              <mc:Fallback>
                <p:oleObj name="Equation" r:id="rId31" imgW="393529" imgH="228501" progId="Equation.DSMT4">
                  <p:embed/>
                  <p:pic>
                    <p:nvPicPr>
                      <p:cNvPr id="26667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419600"/>
                        <a:ext cx="684213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671" name="Group 47"/>
          <p:cNvGrpSpPr>
            <a:grpSpLocks/>
          </p:cNvGrpSpPr>
          <p:nvPr/>
        </p:nvGrpSpPr>
        <p:grpSpPr bwMode="auto">
          <a:xfrm>
            <a:off x="762000" y="3429000"/>
            <a:ext cx="1901825" cy="355600"/>
            <a:chOff x="576" y="2208"/>
            <a:chExt cx="1198" cy="224"/>
          </a:xfrm>
        </p:grpSpPr>
        <p:graphicFrame>
          <p:nvGraphicFramePr>
            <p:cNvPr id="23616" name="Object 44"/>
            <p:cNvGraphicFramePr>
              <a:graphicFrameLocks noChangeAspect="1"/>
            </p:cNvGraphicFramePr>
            <p:nvPr/>
          </p:nvGraphicFramePr>
          <p:xfrm>
            <a:off x="576" y="2239"/>
            <a:ext cx="139" cy="1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3" name="Equation" r:id="rId33" imgW="126835" imgH="139518" progId="Equation.DSMT4">
                    <p:embed/>
                  </p:oleObj>
                </mc:Choice>
                <mc:Fallback>
                  <p:oleObj name="Equation" r:id="rId33" imgW="126835" imgH="139518" progId="Equation.DSMT4">
                    <p:embed/>
                    <p:pic>
                      <p:nvPicPr>
                        <p:cNvPr id="23616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2239"/>
                          <a:ext cx="139" cy="1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617" name="Object 46"/>
            <p:cNvGraphicFramePr>
              <a:graphicFrameLocks noChangeAspect="1"/>
            </p:cNvGraphicFramePr>
            <p:nvPr/>
          </p:nvGraphicFramePr>
          <p:xfrm>
            <a:off x="720" y="2208"/>
            <a:ext cx="1054" cy="2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04" name="Equation" r:id="rId35" imgW="965200" imgH="203200" progId="Equation.DSMT4">
                    <p:embed/>
                  </p:oleObj>
                </mc:Choice>
                <mc:Fallback>
                  <p:oleObj name="Equation" r:id="rId35" imgW="965200" imgH="203200" progId="Equation.DSMT4">
                    <p:embed/>
                    <p:pic>
                      <p:nvPicPr>
                        <p:cNvPr id="23617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" y="2208"/>
                          <a:ext cx="1054" cy="2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6674" name="Object 50"/>
          <p:cNvGraphicFramePr>
            <a:graphicFrameLocks noChangeAspect="1"/>
          </p:cNvGraphicFramePr>
          <p:nvPr/>
        </p:nvGraphicFramePr>
        <p:xfrm>
          <a:off x="762000" y="3810000"/>
          <a:ext cx="160813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5" name="Equation" r:id="rId37" imgW="926698" imgH="203112" progId="Equation.DSMT4">
                  <p:embed/>
                </p:oleObj>
              </mc:Choice>
              <mc:Fallback>
                <p:oleObj name="Equation" r:id="rId37" imgW="926698" imgH="203112" progId="Equation.DSMT4">
                  <p:embed/>
                  <p:pic>
                    <p:nvPicPr>
                      <p:cNvPr id="26674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810000"/>
                        <a:ext cx="1608138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76" name="Object 52"/>
          <p:cNvGraphicFramePr>
            <a:graphicFrameLocks noChangeAspect="1"/>
          </p:cNvGraphicFramePr>
          <p:nvPr/>
        </p:nvGraphicFramePr>
        <p:xfrm>
          <a:off x="3200400" y="3429000"/>
          <a:ext cx="617538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6" name="Equation" r:id="rId39" imgW="355138" imgH="177569" progId="Equation.DSMT4">
                  <p:embed/>
                </p:oleObj>
              </mc:Choice>
              <mc:Fallback>
                <p:oleObj name="Equation" r:id="rId39" imgW="355138" imgH="177569" progId="Equation.DSMT4">
                  <p:embed/>
                  <p:pic>
                    <p:nvPicPr>
                      <p:cNvPr id="26676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429000"/>
                        <a:ext cx="617538" cy="31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77" name="Object 53"/>
          <p:cNvGraphicFramePr>
            <a:graphicFrameLocks noChangeAspect="1"/>
          </p:cNvGraphicFramePr>
          <p:nvPr/>
        </p:nvGraphicFramePr>
        <p:xfrm>
          <a:off x="3778250" y="3429000"/>
          <a:ext cx="1738313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7" name="Equation" r:id="rId41" imgW="1002865" imgH="203112" progId="Equation.DSMT4">
                  <p:embed/>
                </p:oleObj>
              </mc:Choice>
              <mc:Fallback>
                <p:oleObj name="Equation" r:id="rId41" imgW="1002865" imgH="203112" progId="Equation.DSMT4">
                  <p:embed/>
                  <p:pic>
                    <p:nvPicPr>
                      <p:cNvPr id="26677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0" y="3429000"/>
                        <a:ext cx="1738313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78" name="Object 54"/>
          <p:cNvGraphicFramePr>
            <a:graphicFrameLocks noChangeAspect="1"/>
          </p:cNvGraphicFramePr>
          <p:nvPr/>
        </p:nvGraphicFramePr>
        <p:xfrm>
          <a:off x="2971800" y="3810000"/>
          <a:ext cx="2049463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8" name="Equation" r:id="rId43" imgW="1180588" imgH="203112" progId="Equation.DSMT4">
                  <p:embed/>
                </p:oleObj>
              </mc:Choice>
              <mc:Fallback>
                <p:oleObj name="Equation" r:id="rId43" imgW="1180588" imgH="203112" progId="Equation.DSMT4">
                  <p:embed/>
                  <p:pic>
                    <p:nvPicPr>
                      <p:cNvPr id="26678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810000"/>
                        <a:ext cx="2049463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79" name="Object 55"/>
          <p:cNvGraphicFramePr>
            <a:graphicFrameLocks noChangeAspect="1"/>
          </p:cNvGraphicFramePr>
          <p:nvPr/>
        </p:nvGraphicFramePr>
        <p:xfrm>
          <a:off x="2971800" y="4191000"/>
          <a:ext cx="2025650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9" name="Equation" r:id="rId45" imgW="1167893" imgH="177723" progId="Equation.DSMT4">
                  <p:embed/>
                </p:oleObj>
              </mc:Choice>
              <mc:Fallback>
                <p:oleObj name="Equation" r:id="rId45" imgW="1167893" imgH="177723" progId="Equation.DSMT4">
                  <p:embed/>
                  <p:pic>
                    <p:nvPicPr>
                      <p:cNvPr id="26679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191000"/>
                        <a:ext cx="2025650" cy="31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80" name="Object 56"/>
          <p:cNvGraphicFramePr>
            <a:graphicFrameLocks noChangeAspect="1"/>
          </p:cNvGraphicFramePr>
          <p:nvPr/>
        </p:nvGraphicFramePr>
        <p:xfrm>
          <a:off x="2971800" y="4572000"/>
          <a:ext cx="1476375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0" name="Equation" r:id="rId47" imgW="850531" imgH="177723" progId="Equation.DSMT4">
                  <p:embed/>
                </p:oleObj>
              </mc:Choice>
              <mc:Fallback>
                <p:oleObj name="Equation" r:id="rId47" imgW="850531" imgH="177723" progId="Equation.DSMT4">
                  <p:embed/>
                  <p:pic>
                    <p:nvPicPr>
                      <p:cNvPr id="2668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572000"/>
                        <a:ext cx="1476375" cy="31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81" name="Object 57"/>
          <p:cNvGraphicFramePr>
            <a:graphicFrameLocks noChangeAspect="1"/>
          </p:cNvGraphicFramePr>
          <p:nvPr/>
        </p:nvGraphicFramePr>
        <p:xfrm>
          <a:off x="2971800" y="4953000"/>
          <a:ext cx="1608138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1" name="Equation" r:id="rId49" imgW="926698" imgH="203112" progId="Equation.DSMT4">
                  <p:embed/>
                </p:oleObj>
              </mc:Choice>
              <mc:Fallback>
                <p:oleObj name="Equation" r:id="rId49" imgW="926698" imgH="203112" progId="Equation.DSMT4">
                  <p:embed/>
                  <p:pic>
                    <p:nvPicPr>
                      <p:cNvPr id="26681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953000"/>
                        <a:ext cx="1608138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82" name="Arc 58"/>
          <p:cNvSpPr>
            <a:spLocks/>
          </p:cNvSpPr>
          <p:nvPr/>
        </p:nvSpPr>
        <p:spPr bwMode="auto">
          <a:xfrm>
            <a:off x="5562600" y="3581400"/>
            <a:ext cx="228600" cy="381000"/>
          </a:xfrm>
          <a:custGeom>
            <a:avLst/>
            <a:gdLst>
              <a:gd name="T0" fmla="*/ 0 w 21600"/>
              <a:gd name="T1" fmla="*/ 0 h 43145"/>
              <a:gd name="T2" fmla="*/ 172043 w 21600"/>
              <a:gd name="T3" fmla="*/ 3364492 h 43145"/>
              <a:gd name="T4" fmla="*/ 0 w 21600"/>
              <a:gd name="T5" fmla="*/ 1684392 h 4314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4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933"/>
                  <a:pt x="12840" y="42339"/>
                  <a:pt x="1536" y="43145"/>
                </a:cubicBezTo>
              </a:path>
              <a:path w="21600" h="4314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933"/>
                  <a:pt x="12840" y="42339"/>
                  <a:pt x="1536" y="4314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83" name="Arc 59"/>
          <p:cNvSpPr>
            <a:spLocks/>
          </p:cNvSpPr>
          <p:nvPr/>
        </p:nvSpPr>
        <p:spPr bwMode="auto">
          <a:xfrm>
            <a:off x="5562600" y="3962400"/>
            <a:ext cx="228600" cy="381000"/>
          </a:xfrm>
          <a:custGeom>
            <a:avLst/>
            <a:gdLst>
              <a:gd name="T0" fmla="*/ 0 w 21600"/>
              <a:gd name="T1" fmla="*/ 0 h 43145"/>
              <a:gd name="T2" fmla="*/ 172043 w 21600"/>
              <a:gd name="T3" fmla="*/ 3364492 h 43145"/>
              <a:gd name="T4" fmla="*/ 0 w 21600"/>
              <a:gd name="T5" fmla="*/ 1684392 h 4314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4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933"/>
                  <a:pt x="12840" y="42339"/>
                  <a:pt x="1536" y="43145"/>
                </a:cubicBezTo>
              </a:path>
              <a:path w="21600" h="4314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933"/>
                  <a:pt x="12840" y="42339"/>
                  <a:pt x="1536" y="4314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84" name="Arc 60"/>
          <p:cNvSpPr>
            <a:spLocks/>
          </p:cNvSpPr>
          <p:nvPr/>
        </p:nvSpPr>
        <p:spPr bwMode="auto">
          <a:xfrm>
            <a:off x="5562600" y="4343400"/>
            <a:ext cx="228600" cy="381000"/>
          </a:xfrm>
          <a:custGeom>
            <a:avLst/>
            <a:gdLst>
              <a:gd name="T0" fmla="*/ 0 w 21600"/>
              <a:gd name="T1" fmla="*/ 0 h 43145"/>
              <a:gd name="T2" fmla="*/ 172043 w 21600"/>
              <a:gd name="T3" fmla="*/ 3364492 h 43145"/>
              <a:gd name="T4" fmla="*/ 0 w 21600"/>
              <a:gd name="T5" fmla="*/ 1684392 h 4314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4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933"/>
                  <a:pt x="12840" y="42339"/>
                  <a:pt x="1536" y="43145"/>
                </a:cubicBezTo>
              </a:path>
              <a:path w="21600" h="4314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933"/>
                  <a:pt x="12840" y="42339"/>
                  <a:pt x="1536" y="4314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85" name="Arc 61"/>
          <p:cNvSpPr>
            <a:spLocks/>
          </p:cNvSpPr>
          <p:nvPr/>
        </p:nvSpPr>
        <p:spPr bwMode="auto">
          <a:xfrm>
            <a:off x="5562600" y="4724400"/>
            <a:ext cx="228600" cy="381000"/>
          </a:xfrm>
          <a:custGeom>
            <a:avLst/>
            <a:gdLst>
              <a:gd name="T0" fmla="*/ 0 w 21600"/>
              <a:gd name="T1" fmla="*/ 0 h 43145"/>
              <a:gd name="T2" fmla="*/ 172043 w 21600"/>
              <a:gd name="T3" fmla="*/ 3364492 h 43145"/>
              <a:gd name="T4" fmla="*/ 0 w 21600"/>
              <a:gd name="T5" fmla="*/ 1684392 h 4314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4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933"/>
                  <a:pt x="12840" y="42339"/>
                  <a:pt x="1536" y="43145"/>
                </a:cubicBezTo>
              </a:path>
              <a:path w="21600" h="4314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933"/>
                  <a:pt x="12840" y="42339"/>
                  <a:pt x="1536" y="4314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86" name="Text Box 62"/>
          <p:cNvSpPr txBox="1">
            <a:spLocks noChangeArrowheads="1"/>
          </p:cNvSpPr>
          <p:nvPr/>
        </p:nvSpPr>
        <p:spPr bwMode="auto">
          <a:xfrm>
            <a:off x="5791200" y="35814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Group the a’s</a:t>
            </a:r>
          </a:p>
        </p:txBody>
      </p:sp>
      <p:sp>
        <p:nvSpPr>
          <p:cNvPr id="26687" name="Text Box 63"/>
          <p:cNvSpPr txBox="1">
            <a:spLocks noChangeArrowheads="1"/>
          </p:cNvSpPr>
          <p:nvPr/>
        </p:nvSpPr>
        <p:spPr bwMode="auto">
          <a:xfrm>
            <a:off x="5791200" y="3886200"/>
            <a:ext cx="1295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Multiply out the bracket</a:t>
            </a:r>
          </a:p>
        </p:txBody>
      </p:sp>
      <p:sp>
        <p:nvSpPr>
          <p:cNvPr id="26688" name="Text Box 64"/>
          <p:cNvSpPr txBox="1">
            <a:spLocks noChangeArrowheads="1"/>
          </p:cNvSpPr>
          <p:nvPr/>
        </p:nvSpPr>
        <p:spPr bwMode="auto">
          <a:xfrm>
            <a:off x="5791200" y="44196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Group the d’s</a:t>
            </a:r>
          </a:p>
        </p:txBody>
      </p:sp>
      <p:sp>
        <p:nvSpPr>
          <p:cNvPr id="26689" name="Text Box 65"/>
          <p:cNvSpPr txBox="1">
            <a:spLocks noChangeArrowheads="1"/>
          </p:cNvSpPr>
          <p:nvPr/>
        </p:nvSpPr>
        <p:spPr bwMode="auto">
          <a:xfrm>
            <a:off x="5791200" y="4724400"/>
            <a:ext cx="1295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Factorise the 2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nd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part</a:t>
            </a:r>
          </a:p>
        </p:txBody>
      </p:sp>
      <p:sp>
        <p:nvSpPr>
          <p:cNvPr id="26690" name="Oval 66"/>
          <p:cNvSpPr>
            <a:spLocks noChangeArrowheads="1"/>
          </p:cNvSpPr>
          <p:nvPr/>
        </p:nvSpPr>
        <p:spPr bwMode="auto">
          <a:xfrm>
            <a:off x="609600" y="3733800"/>
            <a:ext cx="1905000" cy="5334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691" name="Oval 67"/>
          <p:cNvSpPr>
            <a:spLocks noChangeArrowheads="1"/>
          </p:cNvSpPr>
          <p:nvPr/>
        </p:nvSpPr>
        <p:spPr bwMode="auto">
          <a:xfrm>
            <a:off x="2819400" y="4876800"/>
            <a:ext cx="1905000" cy="5334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26692" name="Object 68"/>
          <p:cNvGraphicFramePr>
            <a:graphicFrameLocks noChangeAspect="1"/>
          </p:cNvGraphicFramePr>
          <p:nvPr/>
        </p:nvGraphicFramePr>
        <p:xfrm>
          <a:off x="762000" y="4419600"/>
          <a:ext cx="1387475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2" name="Equation" r:id="rId51" imgW="799753" imgH="203112" progId="Equation.DSMT4">
                  <p:embed/>
                </p:oleObj>
              </mc:Choice>
              <mc:Fallback>
                <p:oleObj name="Equation" r:id="rId51" imgW="799753" imgH="203112" progId="Equation.DSMT4">
                  <p:embed/>
                  <p:pic>
                    <p:nvPicPr>
                      <p:cNvPr id="26692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419600"/>
                        <a:ext cx="1387475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93" name="Object 69"/>
          <p:cNvGraphicFramePr>
            <a:graphicFrameLocks noChangeAspect="1"/>
          </p:cNvGraphicFramePr>
          <p:nvPr/>
        </p:nvGraphicFramePr>
        <p:xfrm>
          <a:off x="2209800" y="4419600"/>
          <a:ext cx="1628775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3" name="Equation" r:id="rId53" imgW="939392" imgH="203112" progId="Equation.DSMT4">
                  <p:embed/>
                </p:oleObj>
              </mc:Choice>
              <mc:Fallback>
                <p:oleObj name="Equation" r:id="rId53" imgW="939392" imgH="203112" progId="Equation.DSMT4">
                  <p:embed/>
                  <p:pic>
                    <p:nvPicPr>
                      <p:cNvPr id="26693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419600"/>
                        <a:ext cx="1628775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95" name="Object 71"/>
          <p:cNvGraphicFramePr>
            <a:graphicFrameLocks noChangeAspect="1"/>
          </p:cNvGraphicFramePr>
          <p:nvPr/>
        </p:nvGraphicFramePr>
        <p:xfrm>
          <a:off x="4876800" y="4419600"/>
          <a:ext cx="1628775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4" name="Equation" r:id="rId55" imgW="939392" imgH="203112" progId="Equation.DSMT4">
                  <p:embed/>
                </p:oleObj>
              </mc:Choice>
              <mc:Fallback>
                <p:oleObj name="Equation" r:id="rId55" imgW="939392" imgH="203112" progId="Equation.DSMT4">
                  <p:embed/>
                  <p:pic>
                    <p:nvPicPr>
                      <p:cNvPr id="26695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419600"/>
                        <a:ext cx="1628775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96" name="Object 72"/>
          <p:cNvGraphicFramePr>
            <a:graphicFrameLocks noChangeAspect="1"/>
          </p:cNvGraphicFramePr>
          <p:nvPr/>
        </p:nvGraphicFramePr>
        <p:xfrm>
          <a:off x="6553200" y="4419600"/>
          <a:ext cx="1628775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5" name="Equation" r:id="rId57" imgW="939392" imgH="203112" progId="Equation.DSMT4">
                  <p:embed/>
                </p:oleObj>
              </mc:Choice>
              <mc:Fallback>
                <p:oleObj name="Equation" r:id="rId57" imgW="939392" imgH="203112" progId="Equation.DSMT4">
                  <p:embed/>
                  <p:pic>
                    <p:nvPicPr>
                      <p:cNvPr id="26696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4419600"/>
                        <a:ext cx="1628775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97" name="Text Box 73"/>
          <p:cNvSpPr txBox="1">
            <a:spLocks noChangeArrowheads="1"/>
          </p:cNvSpPr>
          <p:nvPr/>
        </p:nvSpPr>
        <p:spPr bwMode="auto">
          <a:xfrm>
            <a:off x="3810000" y="4419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/>
              <a:t>…, …, …</a:t>
            </a:r>
          </a:p>
        </p:txBody>
      </p:sp>
      <p:graphicFrame>
        <p:nvGraphicFramePr>
          <p:cNvPr id="26698" name="Object 74"/>
          <p:cNvGraphicFramePr>
            <a:graphicFrameLocks noChangeAspect="1"/>
          </p:cNvGraphicFramePr>
          <p:nvPr/>
        </p:nvGraphicFramePr>
        <p:xfrm>
          <a:off x="0" y="5029200"/>
          <a:ext cx="68421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6" name="Equation" r:id="rId58" imgW="393529" imgH="228501" progId="Equation.DSMT4">
                  <p:embed/>
                </p:oleObj>
              </mc:Choice>
              <mc:Fallback>
                <p:oleObj name="Equation" r:id="rId58" imgW="393529" imgH="228501" progId="Equation.DSMT4">
                  <p:embed/>
                  <p:pic>
                    <p:nvPicPr>
                      <p:cNvPr id="26698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029200"/>
                        <a:ext cx="684213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99" name="Object 75"/>
          <p:cNvGraphicFramePr>
            <a:graphicFrameLocks noChangeAspect="1"/>
          </p:cNvGraphicFramePr>
          <p:nvPr/>
        </p:nvGraphicFramePr>
        <p:xfrm>
          <a:off x="762000" y="4953000"/>
          <a:ext cx="1739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7" name="Equation" r:id="rId59" imgW="1002865" imgH="253890" progId="Equation.DSMT4">
                  <p:embed/>
                </p:oleObj>
              </mc:Choice>
              <mc:Fallback>
                <p:oleObj name="Equation" r:id="rId59" imgW="1002865" imgH="253890" progId="Equation.DSMT4">
                  <p:embed/>
                  <p:pic>
                    <p:nvPicPr>
                      <p:cNvPr id="26699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953000"/>
                        <a:ext cx="17399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00" name="Object 76"/>
          <p:cNvGraphicFramePr>
            <a:graphicFrameLocks noChangeAspect="1"/>
          </p:cNvGraphicFramePr>
          <p:nvPr/>
        </p:nvGraphicFramePr>
        <p:xfrm>
          <a:off x="152400" y="5638800"/>
          <a:ext cx="5524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8" name="Equation" r:id="rId61" imgW="317362" imgH="228501" progId="Equation.DSMT4">
                  <p:embed/>
                </p:oleObj>
              </mc:Choice>
              <mc:Fallback>
                <p:oleObj name="Equation" r:id="rId61" imgW="317362" imgH="228501" progId="Equation.DSMT4">
                  <p:embed/>
                  <p:pic>
                    <p:nvPicPr>
                      <p:cNvPr id="2670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5638800"/>
                        <a:ext cx="552450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01" name="Object 77"/>
          <p:cNvGraphicFramePr>
            <a:graphicFrameLocks noChangeAspect="1"/>
          </p:cNvGraphicFramePr>
          <p:nvPr/>
        </p:nvGraphicFramePr>
        <p:xfrm>
          <a:off x="838200" y="5410200"/>
          <a:ext cx="17621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9" name="Equation" r:id="rId63" imgW="1016000" imgH="393700" progId="Equation.DSMT4">
                  <p:embed/>
                </p:oleObj>
              </mc:Choice>
              <mc:Fallback>
                <p:oleObj name="Equation" r:id="rId63" imgW="1016000" imgH="393700" progId="Equation.DSMT4">
                  <p:embed/>
                  <p:pic>
                    <p:nvPicPr>
                      <p:cNvPr id="26701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410200"/>
                        <a:ext cx="1762125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702" name="Rectangle 78"/>
          <p:cNvSpPr>
            <a:spLocks noChangeArrowheads="1"/>
          </p:cNvSpPr>
          <p:nvPr/>
        </p:nvSpPr>
        <p:spPr bwMode="auto">
          <a:xfrm>
            <a:off x="76200" y="5486400"/>
            <a:ext cx="2590800" cy="685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6704" name="Line 80"/>
          <p:cNvSpPr>
            <a:spLocks noChangeShapeType="1"/>
          </p:cNvSpPr>
          <p:nvPr/>
        </p:nvSpPr>
        <p:spPr bwMode="auto">
          <a:xfrm flipH="1">
            <a:off x="2667000" y="5181600"/>
            <a:ext cx="685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705" name="Text Box 81"/>
          <p:cNvSpPr txBox="1">
            <a:spLocks noChangeArrowheads="1"/>
          </p:cNvSpPr>
          <p:nvPr/>
        </p:nvSpPr>
        <p:spPr bwMode="auto">
          <a:xfrm>
            <a:off x="3429000" y="4953000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>
                <a:solidFill>
                  <a:srgbClr val="FF0000"/>
                </a:solidFill>
                <a:latin typeface="Comic Sans MS" pitchFamily="66" charset="0"/>
              </a:rPr>
              <a:t>There are ‘n lots of 2a + (n-1)d’</a:t>
            </a:r>
          </a:p>
        </p:txBody>
      </p:sp>
      <p:sp>
        <p:nvSpPr>
          <p:cNvPr id="26706" name="Line 82"/>
          <p:cNvSpPr>
            <a:spLocks noChangeShapeType="1"/>
          </p:cNvSpPr>
          <p:nvPr/>
        </p:nvSpPr>
        <p:spPr bwMode="auto">
          <a:xfrm flipH="1">
            <a:off x="2743200" y="5791200"/>
            <a:ext cx="685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707" name="Text Box 83"/>
          <p:cNvSpPr txBox="1">
            <a:spLocks noChangeArrowheads="1"/>
          </p:cNvSpPr>
          <p:nvPr/>
        </p:nvSpPr>
        <p:spPr bwMode="auto">
          <a:xfrm>
            <a:off x="3505200" y="55626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>
                <a:solidFill>
                  <a:srgbClr val="FF0000"/>
                </a:solidFill>
                <a:latin typeface="Comic Sans MS" pitchFamily="66" charset="0"/>
              </a:rPr>
              <a:t>Divide by 2</a:t>
            </a:r>
          </a:p>
        </p:txBody>
      </p:sp>
      <p:graphicFrame>
        <p:nvGraphicFramePr>
          <p:cNvPr id="26708" name="Object 84"/>
          <p:cNvGraphicFramePr>
            <a:graphicFrameLocks noChangeAspect="1"/>
          </p:cNvGraphicFramePr>
          <p:nvPr/>
        </p:nvGraphicFramePr>
        <p:xfrm>
          <a:off x="152400" y="6397625"/>
          <a:ext cx="55245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0" name="Equation" r:id="rId65" imgW="317362" imgH="228501" progId="Equation.DSMT4">
                  <p:embed/>
                </p:oleObj>
              </mc:Choice>
              <mc:Fallback>
                <p:oleObj name="Equation" r:id="rId65" imgW="317362" imgH="228501" progId="Equation.DSMT4">
                  <p:embed/>
                  <p:pic>
                    <p:nvPicPr>
                      <p:cNvPr id="26708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397625"/>
                        <a:ext cx="552450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09" name="Object 85"/>
          <p:cNvGraphicFramePr>
            <a:graphicFrameLocks noChangeAspect="1"/>
          </p:cNvGraphicFramePr>
          <p:nvPr/>
        </p:nvGraphicFramePr>
        <p:xfrm>
          <a:off x="838200" y="6169025"/>
          <a:ext cx="99060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1" name="Equation" r:id="rId66" imgW="571252" imgH="393529" progId="Equation.DSMT4">
                  <p:embed/>
                </p:oleObj>
              </mc:Choice>
              <mc:Fallback>
                <p:oleObj name="Equation" r:id="rId66" imgW="571252" imgH="393529" progId="Equation.DSMT4">
                  <p:embed/>
                  <p:pic>
                    <p:nvPicPr>
                      <p:cNvPr id="26709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6169025"/>
                        <a:ext cx="990600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710" name="Line 86"/>
          <p:cNvSpPr>
            <a:spLocks noChangeShapeType="1"/>
          </p:cNvSpPr>
          <p:nvPr/>
        </p:nvSpPr>
        <p:spPr bwMode="auto">
          <a:xfrm flipH="1">
            <a:off x="2895600" y="6553200"/>
            <a:ext cx="685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711" name="Text Box 87"/>
          <p:cNvSpPr txBox="1">
            <a:spLocks noChangeArrowheads="1"/>
          </p:cNvSpPr>
          <p:nvPr/>
        </p:nvSpPr>
        <p:spPr bwMode="auto">
          <a:xfrm>
            <a:off x="3657600" y="6324600"/>
            <a:ext cx="3810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>
                <a:solidFill>
                  <a:srgbClr val="FF0000"/>
                </a:solidFill>
                <a:latin typeface="Comic Sans MS" pitchFamily="66" charset="0"/>
              </a:rPr>
              <a:t>If L is the last term in the series</a:t>
            </a:r>
          </a:p>
        </p:txBody>
      </p:sp>
      <p:sp>
        <p:nvSpPr>
          <p:cNvPr id="26712" name="Rectangle 88"/>
          <p:cNvSpPr>
            <a:spLocks noChangeArrowheads="1"/>
          </p:cNvSpPr>
          <p:nvPr/>
        </p:nvSpPr>
        <p:spPr bwMode="auto">
          <a:xfrm>
            <a:off x="76200" y="6172200"/>
            <a:ext cx="2590800" cy="685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blipFill>
                <a:blip r:embed="rId68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5580112" y="1196752"/>
            <a:ext cx="2880320" cy="64633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You might be asked to prove this on your exam!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04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6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6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6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266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6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26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26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26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2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26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26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2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26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2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2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 nodeType="clickPar">
                      <p:stCondLst>
                        <p:cond delay="indefinite"/>
                      </p:stCondLst>
                      <p:childTnLst>
                        <p:par>
                          <p:cTn id="1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26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26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26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26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26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 nodeType="clickPar">
                      <p:stCondLst>
                        <p:cond delay="indefinite"/>
                      </p:stCondLst>
                      <p:childTnLst>
                        <p:par>
                          <p:cTn id="1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26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 nodeType="clickPar">
                      <p:stCondLst>
                        <p:cond delay="indefinite"/>
                      </p:stCondLst>
                      <p:childTnLst>
                        <p:par>
                          <p:cTn id="2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26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 nodeType="clickPar">
                      <p:stCondLst>
                        <p:cond delay="indefinite"/>
                      </p:stCondLst>
                      <p:childTnLst>
                        <p:par>
                          <p:cTn id="2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8" dur="500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1" dur="500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4" dur="500"/>
                                        <p:tgtEl>
                                          <p:spTgt spid="266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7" dur="500"/>
                                        <p:tgtEl>
                                          <p:spTgt spid="266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0" dur="500"/>
                                        <p:tgtEl>
                                          <p:spTgt spid="266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3" dur="500"/>
                                        <p:tgtEl>
                                          <p:spTgt spid="266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6" dur="500"/>
                                        <p:tgtEl>
                                          <p:spTgt spid="266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9" dur="500"/>
                                        <p:tgtEl>
                                          <p:spTgt spid="266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2" dur="500"/>
                                        <p:tgtEl>
                                          <p:spTgt spid="266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5" dur="500"/>
                                        <p:tgtEl>
                                          <p:spTgt spid="266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8" dur="500"/>
                                        <p:tgtEl>
                                          <p:spTgt spid="266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1" dur="500"/>
                                        <p:tgtEl>
                                          <p:spTgt spid="266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4" dur="500"/>
                                        <p:tgtEl>
                                          <p:spTgt spid="266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7" dur="500"/>
                                        <p:tgtEl>
                                          <p:spTgt spid="266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0" dur="500"/>
                                        <p:tgtEl>
                                          <p:spTgt spid="26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3" dur="500"/>
                                        <p:tgtEl>
                                          <p:spTgt spid="266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6" dur="500"/>
                                        <p:tgtEl>
                                          <p:spTgt spid="266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9" dur="500"/>
                                        <p:tgtEl>
                                          <p:spTgt spid="266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 nodeType="clickPar">
                      <p:stCondLst>
                        <p:cond delay="indefinite"/>
                      </p:stCondLst>
                      <p:childTnLst>
                        <p:par>
                          <p:cTn id="2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5" dur="500"/>
                                        <p:tgtEl>
                                          <p:spTgt spid="26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 nodeType="clickPar">
                      <p:stCondLst>
                        <p:cond delay="indefinite"/>
                      </p:stCondLst>
                      <p:childTnLst>
                        <p:par>
                          <p:cTn id="2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0" dur="500"/>
                                        <p:tgtEl>
                                          <p:spTgt spid="26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 nodeType="clickPar">
                      <p:stCondLst>
                        <p:cond delay="indefinite"/>
                      </p:stCondLst>
                      <p:childTnLst>
                        <p:par>
                          <p:cTn id="2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5" dur="500"/>
                                        <p:tgtEl>
                                          <p:spTgt spid="26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 nodeType="clickPar">
                      <p:stCondLst>
                        <p:cond delay="indefinite"/>
                      </p:stCondLst>
                      <p:childTnLst>
                        <p:par>
                          <p:cTn id="2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0" dur="500"/>
                                        <p:tgtEl>
                                          <p:spTgt spid="26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 nodeType="clickPar">
                      <p:stCondLst>
                        <p:cond delay="indefinite"/>
                      </p:stCondLst>
                      <p:childTnLst>
                        <p:par>
                          <p:cTn id="2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5" dur="500"/>
                                        <p:tgtEl>
                                          <p:spTgt spid="26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 nodeType="clickPar">
                      <p:stCondLst>
                        <p:cond delay="indefinite"/>
                      </p:stCondLst>
                      <p:childTnLst>
                        <p:par>
                          <p:cTn id="2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0" dur="500"/>
                                        <p:tgtEl>
                                          <p:spTgt spid="26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 nodeType="clickPar">
                      <p:stCondLst>
                        <p:cond delay="indefinite"/>
                      </p:stCondLst>
                      <p:childTnLst>
                        <p:par>
                          <p:cTn id="2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5" dur="500"/>
                                        <p:tgtEl>
                                          <p:spTgt spid="26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 nodeType="clickPar">
                      <p:stCondLst>
                        <p:cond delay="indefinite"/>
                      </p:stCondLst>
                      <p:childTnLst>
                        <p:par>
                          <p:cTn id="2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0" dur="500"/>
                                        <p:tgtEl>
                                          <p:spTgt spid="26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 nodeType="clickPar">
                      <p:stCondLst>
                        <p:cond delay="indefinite"/>
                      </p:stCondLst>
                      <p:childTnLst>
                        <p:par>
                          <p:cTn id="3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5" dur="500"/>
                                        <p:tgtEl>
                                          <p:spTgt spid="26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 nodeType="clickPar">
                      <p:stCondLst>
                        <p:cond delay="indefinite"/>
                      </p:stCondLst>
                      <p:childTnLst>
                        <p:par>
                          <p:cTn id="3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0" dur="500"/>
                                        <p:tgtEl>
                                          <p:spTgt spid="26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 nodeType="clickPar">
                      <p:stCondLst>
                        <p:cond delay="indefinite"/>
                      </p:stCondLst>
                      <p:childTnLst>
                        <p:par>
                          <p:cTn id="3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5" dur="500"/>
                                        <p:tgtEl>
                                          <p:spTgt spid="26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8" dur="500"/>
                                        <p:tgtEl>
                                          <p:spTgt spid="26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 nodeType="clickPar">
                      <p:stCondLst>
                        <p:cond delay="indefinite"/>
                      </p:stCondLst>
                      <p:childTnLst>
                        <p:par>
                          <p:cTn id="3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3" dur="500"/>
                                        <p:tgtEl>
                                          <p:spTgt spid="26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 nodeType="clickPar">
                      <p:stCondLst>
                        <p:cond delay="indefinite"/>
                      </p:stCondLst>
                      <p:childTnLst>
                        <p:par>
                          <p:cTn id="3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8" dur="500"/>
                                        <p:tgtEl>
                                          <p:spTgt spid="26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 nodeType="clickPar">
                      <p:stCondLst>
                        <p:cond delay="indefinite"/>
                      </p:stCondLst>
                      <p:childTnLst>
                        <p:par>
                          <p:cTn id="3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3" dur="500"/>
                                        <p:tgtEl>
                                          <p:spTgt spid="26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 nodeType="clickPar">
                      <p:stCondLst>
                        <p:cond delay="indefinite"/>
                      </p:stCondLst>
                      <p:childTnLst>
                        <p:par>
                          <p:cTn id="3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8" dur="500"/>
                                        <p:tgtEl>
                                          <p:spTgt spid="26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1" dur="500"/>
                                        <p:tgtEl>
                                          <p:spTgt spid="26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 nodeType="clickPar">
                      <p:stCondLst>
                        <p:cond delay="indefinite"/>
                      </p:stCondLst>
                      <p:childTnLst>
                        <p:par>
                          <p:cTn id="3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6" dur="500"/>
                                        <p:tgtEl>
                                          <p:spTgt spid="26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50" grpId="0"/>
      <p:bldP spid="26656" grpId="0"/>
      <p:bldP spid="26662" grpId="0" animBg="1"/>
      <p:bldP spid="26662" grpId="1" animBg="1"/>
      <p:bldP spid="26663" grpId="0" animBg="1"/>
      <p:bldP spid="26663" grpId="1" animBg="1"/>
      <p:bldP spid="26665" grpId="0" animBg="1"/>
      <p:bldP spid="26666" grpId="0" animBg="1"/>
      <p:bldP spid="26682" grpId="0" animBg="1"/>
      <p:bldP spid="26682" grpId="1" animBg="1"/>
      <p:bldP spid="26683" grpId="0" animBg="1"/>
      <p:bldP spid="26683" grpId="1" animBg="1"/>
      <p:bldP spid="26684" grpId="0" animBg="1"/>
      <p:bldP spid="26684" grpId="1" animBg="1"/>
      <p:bldP spid="26685" grpId="0" animBg="1"/>
      <p:bldP spid="26685" grpId="1" animBg="1"/>
      <p:bldP spid="26686" grpId="0"/>
      <p:bldP spid="26686" grpId="1"/>
      <p:bldP spid="26687" grpId="0"/>
      <p:bldP spid="26687" grpId="1"/>
      <p:bldP spid="26688" grpId="0"/>
      <p:bldP spid="26688" grpId="1"/>
      <p:bldP spid="26689" grpId="0"/>
      <p:bldP spid="26689" grpId="1"/>
      <p:bldP spid="26690" grpId="0" animBg="1"/>
      <p:bldP spid="26690" grpId="1" animBg="1"/>
      <p:bldP spid="26691" grpId="0" animBg="1"/>
      <p:bldP spid="26691" grpId="1" animBg="1"/>
      <p:bldP spid="26697" grpId="0"/>
      <p:bldP spid="26702" grpId="0" animBg="1"/>
      <p:bldP spid="26704" grpId="0" animBg="1"/>
      <p:bldP spid="26706" grpId="0" animBg="1"/>
      <p:bldP spid="26707" grpId="0"/>
      <p:bldP spid="26710" grpId="0" animBg="1"/>
      <p:bldP spid="26711" grpId="0"/>
      <p:bldP spid="2671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problems involving an arithmetic series, which is the sum of a set of numbers in an arithmetic sequence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sum of the first 50 terms of the arithmetic series: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32+27+22+17+12+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t="-782" r="-1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778737" y="0"/>
                <a:ext cx="2365263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737" y="0"/>
                <a:ext cx="2365263" cy="4725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blipFill>
                <a:blip r:embed="rId4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139952" y="1484784"/>
                <a:ext cx="2365263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484784"/>
                <a:ext cx="2365263" cy="4725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19672" y="4653136"/>
                <a:ext cx="7446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653136"/>
                <a:ext cx="744627" cy="276999"/>
              </a:xfrm>
              <a:prstGeom prst="rect">
                <a:avLst/>
              </a:prstGeom>
              <a:blipFill>
                <a:blip r:embed="rId7"/>
                <a:stretch>
                  <a:fillRect l="-4098" r="-7377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5013176"/>
                <a:ext cx="7959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5013176"/>
                <a:ext cx="795987" cy="276999"/>
              </a:xfrm>
              <a:prstGeom prst="rect">
                <a:avLst/>
              </a:prstGeom>
              <a:blipFill>
                <a:blip r:embed="rId8"/>
                <a:stretch>
                  <a:fillRect l="-6923" r="-7692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619672" y="5373216"/>
                <a:ext cx="7477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5373216"/>
                <a:ext cx="747769" cy="276999"/>
              </a:xfrm>
              <a:prstGeom prst="rect">
                <a:avLst/>
              </a:prstGeom>
              <a:blipFill>
                <a:blip r:embed="rId9"/>
                <a:stretch>
                  <a:fillRect l="-4098" r="-8197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139952" y="2204864"/>
                <a:ext cx="3464859" cy="525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(50)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2(32)+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50−1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(−5)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2204864"/>
                <a:ext cx="3464859" cy="52578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139952" y="2996952"/>
                <a:ext cx="12734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=−4525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2996952"/>
                <a:ext cx="1273490" cy="276999"/>
              </a:xfrm>
              <a:prstGeom prst="rect">
                <a:avLst/>
              </a:prstGeom>
              <a:blipFill>
                <a:blip r:embed="rId11"/>
                <a:stretch>
                  <a:fillRect l="-3828" r="-4306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1"/>
          <p:cNvSpPr>
            <a:spLocks/>
          </p:cNvSpPr>
          <p:nvPr/>
        </p:nvSpPr>
        <p:spPr bwMode="auto">
          <a:xfrm>
            <a:off x="7596336" y="1772816"/>
            <a:ext cx="144016" cy="749424"/>
          </a:xfrm>
          <a:custGeom>
            <a:avLst/>
            <a:gdLst>
              <a:gd name="T0" fmla="*/ 16356 w 21748"/>
              <a:gd name="T1" fmla="*/ 0 h 43200"/>
              <a:gd name="T2" fmla="*/ 0 w 21748"/>
              <a:gd name="T3" fmla="*/ 6585860 h 43200"/>
              <a:gd name="T4" fmla="*/ 16356 w 21748"/>
              <a:gd name="T5" fmla="*/ 329300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48" h="43200" fill="none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</a:path>
              <a:path w="21748" h="43200" stroke="0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  <a:lnTo>
                  <a:pt x="148" y="21600"/>
                </a:lnTo>
                <a:lnTo>
                  <a:pt x="147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7668344" y="1988840"/>
            <a:ext cx="13681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16" name="Arc 11"/>
          <p:cNvSpPr>
            <a:spLocks/>
          </p:cNvSpPr>
          <p:nvPr/>
        </p:nvSpPr>
        <p:spPr bwMode="auto">
          <a:xfrm>
            <a:off x="7596336" y="2564904"/>
            <a:ext cx="144016" cy="576064"/>
          </a:xfrm>
          <a:custGeom>
            <a:avLst/>
            <a:gdLst>
              <a:gd name="T0" fmla="*/ 16356 w 21748"/>
              <a:gd name="T1" fmla="*/ 0 h 43200"/>
              <a:gd name="T2" fmla="*/ 0 w 21748"/>
              <a:gd name="T3" fmla="*/ 6585860 h 43200"/>
              <a:gd name="T4" fmla="*/ 16356 w 21748"/>
              <a:gd name="T5" fmla="*/ 329300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48" h="43200" fill="none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</a:path>
              <a:path w="21748" h="43200" stroke="0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  <a:lnTo>
                  <a:pt x="148" y="21600"/>
                </a:lnTo>
                <a:lnTo>
                  <a:pt x="147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7668344" y="2708920"/>
            <a:ext cx="10801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</p:spTree>
    <p:extLst>
      <p:ext uri="{BB962C8B-B14F-4D97-AF65-F5344CB8AC3E}">
        <p14:creationId xmlns:p14="http://schemas.microsoft.com/office/powerpoint/2010/main" val="335450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problems involving an arithmetic series, which is the sum of a set of numbers in an arithmetic sequence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smallest number of terms required for the sum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4+9+14+19+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… to exceed 2000.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t="-782" r="-1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778737" y="0"/>
                <a:ext cx="2365263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737" y="0"/>
                <a:ext cx="2365263" cy="4725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blipFill>
                <a:blip r:embed="rId4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139952" y="2060848"/>
                <a:ext cx="2365263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2060848"/>
                <a:ext cx="2365263" cy="4725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19672" y="4005064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005064"/>
                <a:ext cx="616387" cy="276999"/>
              </a:xfrm>
              <a:prstGeom prst="rect">
                <a:avLst/>
              </a:prstGeom>
              <a:blipFill>
                <a:blip r:embed="rId7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4365104"/>
                <a:ext cx="6228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365104"/>
                <a:ext cx="622863" cy="276999"/>
              </a:xfrm>
              <a:prstGeom prst="rect">
                <a:avLst/>
              </a:prstGeom>
              <a:blipFill>
                <a:blip r:embed="rId8"/>
                <a:stretch>
                  <a:fillRect l="-8824" r="-9804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619672" y="4725144"/>
                <a:ext cx="5249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725144"/>
                <a:ext cx="524952" cy="276999"/>
              </a:xfrm>
              <a:prstGeom prst="rect">
                <a:avLst/>
              </a:prstGeom>
              <a:blipFill>
                <a:blip r:embed="rId9"/>
                <a:stretch>
                  <a:fillRect l="-5814" r="-9302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779912" y="2708920"/>
                <a:ext cx="3168352" cy="4725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000=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2(4)+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(5)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2708920"/>
                <a:ext cx="3168352" cy="4725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1"/>
          <p:cNvSpPr>
            <a:spLocks/>
          </p:cNvSpPr>
          <p:nvPr/>
        </p:nvSpPr>
        <p:spPr bwMode="auto">
          <a:xfrm>
            <a:off x="6876256" y="2276872"/>
            <a:ext cx="144016" cy="648072"/>
          </a:xfrm>
          <a:custGeom>
            <a:avLst/>
            <a:gdLst>
              <a:gd name="T0" fmla="*/ 16356 w 21748"/>
              <a:gd name="T1" fmla="*/ 0 h 43200"/>
              <a:gd name="T2" fmla="*/ 0 w 21748"/>
              <a:gd name="T3" fmla="*/ 6585860 h 43200"/>
              <a:gd name="T4" fmla="*/ 16356 w 21748"/>
              <a:gd name="T5" fmla="*/ 329300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48" h="43200" fill="none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</a:path>
              <a:path w="21748" h="43200" stroke="0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  <a:lnTo>
                  <a:pt x="148" y="21600"/>
                </a:lnTo>
                <a:lnTo>
                  <a:pt x="147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6948264" y="2492896"/>
            <a:ext cx="13681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16" name="Arc 11"/>
          <p:cNvSpPr>
            <a:spLocks/>
          </p:cNvSpPr>
          <p:nvPr/>
        </p:nvSpPr>
        <p:spPr bwMode="auto">
          <a:xfrm>
            <a:off x="6876256" y="2924944"/>
            <a:ext cx="144016" cy="648072"/>
          </a:xfrm>
          <a:custGeom>
            <a:avLst/>
            <a:gdLst>
              <a:gd name="T0" fmla="*/ 16356 w 21748"/>
              <a:gd name="T1" fmla="*/ 0 h 43200"/>
              <a:gd name="T2" fmla="*/ 0 w 21748"/>
              <a:gd name="T3" fmla="*/ 6585860 h 43200"/>
              <a:gd name="T4" fmla="*/ 16356 w 21748"/>
              <a:gd name="T5" fmla="*/ 329300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48" h="43200" fill="none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</a:path>
              <a:path w="21748" h="43200" stroke="0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  <a:lnTo>
                  <a:pt x="148" y="21600"/>
                </a:lnTo>
                <a:lnTo>
                  <a:pt x="147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6876256" y="2996952"/>
            <a:ext cx="1512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Multiply both sides by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475656" y="5157192"/>
                <a:ext cx="117237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&gt;2000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5157192"/>
                <a:ext cx="1172373" cy="276999"/>
              </a:xfrm>
              <a:prstGeom prst="rect">
                <a:avLst/>
              </a:prstGeom>
              <a:blipFill>
                <a:blip r:embed="rId11"/>
                <a:stretch>
                  <a:fillRect l="-1042" r="-2083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4572000" y="1412776"/>
            <a:ext cx="3600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</a:rPr>
              <a:t>Find the number of terms required for the sequence to sum to exactly 2000</a:t>
            </a:r>
            <a:endParaRPr lang="en-GB" alt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707904" y="3429000"/>
                <a:ext cx="32403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000=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2(4)+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(5)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3429000"/>
                <a:ext cx="3240360" cy="276999"/>
              </a:xfrm>
              <a:prstGeom prst="rect">
                <a:avLst/>
              </a:prstGeom>
              <a:blipFill>
                <a:blip r:embed="rId12"/>
                <a:stretch>
                  <a:fillRect t="-4444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779912" y="4005064"/>
                <a:ext cx="201622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000=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3+5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4005064"/>
                <a:ext cx="2016224" cy="276999"/>
              </a:xfrm>
              <a:prstGeom prst="rect">
                <a:avLst/>
              </a:prstGeom>
              <a:blipFill>
                <a:blip r:embed="rId13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707904" y="4581128"/>
                <a:ext cx="208823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000=3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4581128"/>
                <a:ext cx="2088232" cy="276999"/>
              </a:xfrm>
              <a:prstGeom prst="rect">
                <a:avLst/>
              </a:prstGeom>
              <a:blipFill>
                <a:blip r:embed="rId14"/>
                <a:stretch>
                  <a:fillRect t="-4348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211960" y="5157192"/>
                <a:ext cx="223224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−4000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5157192"/>
                <a:ext cx="2232248" cy="276999"/>
              </a:xfrm>
              <a:prstGeom prst="rect">
                <a:avLst/>
              </a:prstGeom>
              <a:blipFill>
                <a:blip r:embed="rId15"/>
                <a:stretch>
                  <a:fillRect l="-1093" t="-4444" r="-1093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11"/>
          <p:cNvSpPr>
            <a:spLocks/>
          </p:cNvSpPr>
          <p:nvPr/>
        </p:nvSpPr>
        <p:spPr bwMode="auto">
          <a:xfrm>
            <a:off x="6876256" y="3573016"/>
            <a:ext cx="144016" cy="576064"/>
          </a:xfrm>
          <a:custGeom>
            <a:avLst/>
            <a:gdLst>
              <a:gd name="T0" fmla="*/ 16356 w 21748"/>
              <a:gd name="T1" fmla="*/ 0 h 43200"/>
              <a:gd name="T2" fmla="*/ 0 w 21748"/>
              <a:gd name="T3" fmla="*/ 6585860 h 43200"/>
              <a:gd name="T4" fmla="*/ 16356 w 21748"/>
              <a:gd name="T5" fmla="*/ 329300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48" h="43200" fill="none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</a:path>
              <a:path w="21748" h="43200" stroke="0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  <a:lnTo>
                  <a:pt x="148" y="21600"/>
                </a:lnTo>
                <a:lnTo>
                  <a:pt x="147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" name="Arc 11"/>
          <p:cNvSpPr>
            <a:spLocks/>
          </p:cNvSpPr>
          <p:nvPr/>
        </p:nvSpPr>
        <p:spPr bwMode="auto">
          <a:xfrm>
            <a:off x="5724128" y="4149080"/>
            <a:ext cx="144016" cy="576064"/>
          </a:xfrm>
          <a:custGeom>
            <a:avLst/>
            <a:gdLst>
              <a:gd name="T0" fmla="*/ 16356 w 21748"/>
              <a:gd name="T1" fmla="*/ 0 h 43200"/>
              <a:gd name="T2" fmla="*/ 0 w 21748"/>
              <a:gd name="T3" fmla="*/ 6585860 h 43200"/>
              <a:gd name="T4" fmla="*/ 16356 w 21748"/>
              <a:gd name="T5" fmla="*/ 329300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48" h="43200" fill="none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</a:path>
              <a:path w="21748" h="43200" stroke="0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  <a:lnTo>
                  <a:pt x="148" y="21600"/>
                </a:lnTo>
                <a:lnTo>
                  <a:pt x="147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" name="Arc 11"/>
          <p:cNvSpPr>
            <a:spLocks/>
          </p:cNvSpPr>
          <p:nvPr/>
        </p:nvSpPr>
        <p:spPr bwMode="auto">
          <a:xfrm>
            <a:off x="6444208" y="4725144"/>
            <a:ext cx="144016" cy="576064"/>
          </a:xfrm>
          <a:custGeom>
            <a:avLst/>
            <a:gdLst>
              <a:gd name="T0" fmla="*/ 16356 w 21748"/>
              <a:gd name="T1" fmla="*/ 0 h 43200"/>
              <a:gd name="T2" fmla="*/ 0 w 21748"/>
              <a:gd name="T3" fmla="*/ 6585860 h 43200"/>
              <a:gd name="T4" fmla="*/ 16356 w 21748"/>
              <a:gd name="T5" fmla="*/ 329300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48" h="43200" fill="none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</a:path>
              <a:path w="21748" h="43200" stroke="0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  <a:lnTo>
                  <a:pt x="148" y="21600"/>
                </a:lnTo>
                <a:lnTo>
                  <a:pt x="147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" name="Text Box 16"/>
          <p:cNvSpPr txBox="1">
            <a:spLocks noChangeArrowheads="1"/>
          </p:cNvSpPr>
          <p:nvPr/>
        </p:nvSpPr>
        <p:spPr bwMode="auto">
          <a:xfrm>
            <a:off x="4067944" y="5733256"/>
            <a:ext cx="468052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At this point we can try factorising, although the quadratic formula will probably be easier!</a:t>
            </a:r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6948264" y="3573016"/>
            <a:ext cx="21957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Simplify the inner part of the large bracket</a:t>
            </a:r>
          </a:p>
        </p:txBody>
      </p:sp>
      <p:sp>
        <p:nvSpPr>
          <p:cNvPr id="30" name="Text Box 16"/>
          <p:cNvSpPr txBox="1">
            <a:spLocks noChangeArrowheads="1"/>
          </p:cNvSpPr>
          <p:nvPr/>
        </p:nvSpPr>
        <p:spPr bwMode="auto">
          <a:xfrm>
            <a:off x="5868144" y="4221088"/>
            <a:ext cx="15121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Expand bracket</a:t>
            </a:r>
          </a:p>
        </p:txBody>
      </p:sp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6588224" y="4869160"/>
            <a:ext cx="15121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Subtract 4000</a:t>
            </a:r>
          </a:p>
        </p:txBody>
      </p:sp>
    </p:spTree>
    <p:extLst>
      <p:ext uri="{BB962C8B-B14F-4D97-AF65-F5344CB8AC3E}">
        <p14:creationId xmlns:p14="http://schemas.microsoft.com/office/powerpoint/2010/main" val="401865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4" grpId="0" animBg="1"/>
      <p:bldP spid="15" grpId="0"/>
      <p:bldP spid="16" grpId="0" animBg="1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solve problems involving an arithmetic series, which is the sum of a set of numbers in an arithmetic sequence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smallest number of terms required for the sum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4+9+14+19+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… to exceed 2000.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t="-782" r="-1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778737" y="0"/>
                <a:ext cx="2365263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737" y="0"/>
                <a:ext cx="2365263" cy="4725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1" y="1730"/>
                <a:ext cx="1935658" cy="276999"/>
              </a:xfrm>
              <a:prstGeom prst="rect">
                <a:avLst/>
              </a:prstGeom>
              <a:blipFill>
                <a:blip r:embed="rId4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220072" y="1484784"/>
                <a:ext cx="223224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−4000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1484784"/>
                <a:ext cx="2232248" cy="276999"/>
              </a:xfrm>
              <a:prstGeom prst="rect">
                <a:avLst/>
              </a:prstGeom>
              <a:blipFill>
                <a:blip r:embed="rId6"/>
                <a:stretch>
                  <a:fillRect l="-820" t="-4444" r="-136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11"/>
          <p:cNvSpPr>
            <a:spLocks/>
          </p:cNvSpPr>
          <p:nvPr/>
        </p:nvSpPr>
        <p:spPr bwMode="auto">
          <a:xfrm>
            <a:off x="7164288" y="2780928"/>
            <a:ext cx="144016" cy="792088"/>
          </a:xfrm>
          <a:custGeom>
            <a:avLst/>
            <a:gdLst>
              <a:gd name="T0" fmla="*/ 16356 w 21748"/>
              <a:gd name="T1" fmla="*/ 0 h 43200"/>
              <a:gd name="T2" fmla="*/ 0 w 21748"/>
              <a:gd name="T3" fmla="*/ 6585860 h 43200"/>
              <a:gd name="T4" fmla="*/ 16356 w 21748"/>
              <a:gd name="T5" fmla="*/ 329300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48" h="43200" fill="none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</a:path>
              <a:path w="21748" h="43200" stroke="0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  <a:lnTo>
                  <a:pt x="148" y="21600"/>
                </a:lnTo>
                <a:lnTo>
                  <a:pt x="147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16"/>
              <p:cNvSpPr txBox="1">
                <a:spLocks noChangeArrowheads="1"/>
              </p:cNvSpPr>
              <p:nvPr/>
            </p:nvSpPr>
            <p:spPr bwMode="auto">
              <a:xfrm>
                <a:off x="4067944" y="4941168"/>
                <a:ext cx="4392488" cy="7386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GB" alt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has to be a positive integer, the first value that will cause the sum of the sequence to be greater than 2000 will be the 28</a:t>
                </a:r>
                <a:r>
                  <a:rPr lang="en-GB" altLang="en-US" sz="1400" baseline="30000" dirty="0">
                    <a:solidFill>
                      <a:srgbClr val="FF0000"/>
                    </a:solidFill>
                    <a:latin typeface="Comic Sans MS" pitchFamily="66" charset="0"/>
                  </a:rPr>
                  <a:t>th</a:t>
                </a:r>
                <a:r>
                  <a:rPr lang="en-GB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term.</a:t>
                </a:r>
              </a:p>
            </p:txBody>
          </p:sp>
        </mc:Choice>
        <mc:Fallback xmlns="">
          <p:sp>
            <p:nvSpPr>
              <p:cNvPr id="31" name="Text 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67944" y="4941168"/>
                <a:ext cx="4392488" cy="738664"/>
              </a:xfrm>
              <a:prstGeom prst="rect">
                <a:avLst/>
              </a:prstGeom>
              <a:blipFill>
                <a:blip r:embed="rId7"/>
                <a:stretch>
                  <a:fillRect t="-1653" b="-743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95936" y="2564904"/>
                <a:ext cx="1869743" cy="5270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2564904"/>
                <a:ext cx="1869743" cy="5270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148064" y="1988840"/>
                <a:ext cx="5470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1988840"/>
                <a:ext cx="547009" cy="246221"/>
              </a:xfrm>
              <a:prstGeom prst="rect">
                <a:avLst/>
              </a:prstGeom>
              <a:blipFill>
                <a:blip r:embed="rId9"/>
                <a:stretch>
                  <a:fillRect l="-4444" r="-7778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868144" y="1988840"/>
                <a:ext cx="5470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1988840"/>
                <a:ext cx="547009" cy="246221"/>
              </a:xfrm>
              <a:prstGeom prst="rect">
                <a:avLst/>
              </a:prstGeom>
              <a:blipFill>
                <a:blip r:embed="rId10"/>
                <a:stretch>
                  <a:fillRect l="-8989" r="-7865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588224" y="1988840"/>
                <a:ext cx="10246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=−4000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1988840"/>
                <a:ext cx="1024639" cy="246221"/>
              </a:xfrm>
              <a:prstGeom prst="rect">
                <a:avLst/>
              </a:prstGeom>
              <a:blipFill>
                <a:blip r:embed="rId11"/>
                <a:stretch>
                  <a:fillRect l="-2381" r="-297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995936" y="3429000"/>
                <a:ext cx="2979342" cy="5774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−(3)±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(3)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−4(5)(−4000)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2(5)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3429000"/>
                <a:ext cx="2979342" cy="57746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995936" y="4365104"/>
                <a:ext cx="19749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=27.99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−28.59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4365104"/>
                <a:ext cx="1974900" cy="246221"/>
              </a:xfrm>
              <a:prstGeom prst="rect">
                <a:avLst/>
              </a:prstGeom>
              <a:blipFill>
                <a:blip r:embed="rId13"/>
                <a:stretch>
                  <a:fillRect l="-1238" r="-2167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11"/>
          <p:cNvSpPr>
            <a:spLocks/>
          </p:cNvSpPr>
          <p:nvPr/>
        </p:nvSpPr>
        <p:spPr bwMode="auto">
          <a:xfrm>
            <a:off x="7164288" y="3645024"/>
            <a:ext cx="144016" cy="792088"/>
          </a:xfrm>
          <a:custGeom>
            <a:avLst/>
            <a:gdLst>
              <a:gd name="T0" fmla="*/ 16356 w 21748"/>
              <a:gd name="T1" fmla="*/ 0 h 43200"/>
              <a:gd name="T2" fmla="*/ 0 w 21748"/>
              <a:gd name="T3" fmla="*/ 6585860 h 43200"/>
              <a:gd name="T4" fmla="*/ 16356 w 21748"/>
              <a:gd name="T5" fmla="*/ 329300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48" h="43200" fill="none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</a:path>
              <a:path w="21748" h="43200" stroke="0" extrusionOk="0">
                <a:moveTo>
                  <a:pt x="147" y="0"/>
                </a:moveTo>
                <a:cubicBezTo>
                  <a:pt x="12077" y="0"/>
                  <a:pt x="21748" y="9670"/>
                  <a:pt x="21748" y="21600"/>
                </a:cubicBezTo>
                <a:cubicBezTo>
                  <a:pt x="21748" y="33529"/>
                  <a:pt x="12077" y="43200"/>
                  <a:pt x="148" y="43200"/>
                </a:cubicBezTo>
                <a:cubicBezTo>
                  <a:pt x="98" y="43200"/>
                  <a:pt x="49" y="43199"/>
                  <a:pt x="-1" y="43199"/>
                </a:cubicBezTo>
                <a:lnTo>
                  <a:pt x="148" y="21600"/>
                </a:lnTo>
                <a:lnTo>
                  <a:pt x="147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" name="Text Box 16"/>
          <p:cNvSpPr txBox="1">
            <a:spLocks noChangeArrowheads="1"/>
          </p:cNvSpPr>
          <p:nvPr/>
        </p:nvSpPr>
        <p:spPr bwMode="auto">
          <a:xfrm>
            <a:off x="7308304" y="2996952"/>
            <a:ext cx="12586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39" name="Text Box 16"/>
          <p:cNvSpPr txBox="1">
            <a:spLocks noChangeArrowheads="1"/>
          </p:cNvSpPr>
          <p:nvPr/>
        </p:nvSpPr>
        <p:spPr bwMode="auto">
          <a:xfrm>
            <a:off x="7236296" y="3861048"/>
            <a:ext cx="12586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</p:spTree>
    <p:extLst>
      <p:ext uri="{BB962C8B-B14F-4D97-AF65-F5344CB8AC3E}">
        <p14:creationId xmlns:p14="http://schemas.microsoft.com/office/powerpoint/2010/main" val="106829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 animBg="1"/>
      <p:bldP spid="31" grpId="0"/>
      <p:bldP spid="13" grpId="0"/>
      <p:bldP spid="32" grpId="0"/>
      <p:bldP spid="33" grpId="0"/>
      <p:bldP spid="34" grpId="0"/>
      <p:bldP spid="35" grpId="0"/>
      <p:bldP spid="36" grpId="0"/>
      <p:bldP spid="37" grpId="0" animBg="1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34050" y="2314192"/>
            <a:ext cx="541526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Section </a:t>
            </a:r>
            <a:r>
              <a:rPr lang="en-US" sz="72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3</a:t>
            </a:r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857444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477964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Geometric sequences are formed by multiplying a starting value by a common ratio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 eaLnBrk="1" hangingPunct="1">
              <a:buFontTx/>
              <a:buNone/>
            </a:pPr>
            <a:endParaRPr lang="en-GB" altLang="en-US" sz="1600" dirty="0">
              <a:latin typeface="Comic Sans MS" pitchFamily="66" charset="0"/>
            </a:endParaRPr>
          </a:p>
          <a:p>
            <a:pPr marL="0" indent="0" algn="ctr" eaLnBrk="1" hangingPunct="1">
              <a:buFontTx/>
              <a:buNone/>
            </a:pPr>
            <a:r>
              <a:rPr lang="en-GB" altLang="en-US" sz="1600" dirty="0">
                <a:latin typeface="Comic Sans MS" pitchFamily="66" charset="0"/>
              </a:rPr>
              <a:t>a,       </a:t>
            </a:r>
            <a:r>
              <a:rPr lang="en-GB" altLang="en-US" sz="1600" dirty="0" err="1">
                <a:latin typeface="Comic Sans MS" pitchFamily="66" charset="0"/>
              </a:rPr>
              <a:t>ar</a:t>
            </a:r>
            <a:r>
              <a:rPr lang="en-GB" altLang="en-US" sz="1600" dirty="0">
                <a:latin typeface="Comic Sans MS" pitchFamily="66" charset="0"/>
              </a:rPr>
              <a:t>,       ar</a:t>
            </a:r>
            <a:r>
              <a:rPr lang="en-GB" altLang="en-US" sz="1600" baseline="30000" dirty="0">
                <a:latin typeface="Comic Sans MS" pitchFamily="66" charset="0"/>
              </a:rPr>
              <a:t>2</a:t>
            </a:r>
            <a:r>
              <a:rPr lang="en-GB" altLang="en-US" sz="1600" dirty="0">
                <a:latin typeface="Comic Sans MS" pitchFamily="66" charset="0"/>
              </a:rPr>
              <a:t>,       ar</a:t>
            </a:r>
            <a:r>
              <a:rPr lang="en-GB" altLang="en-US" sz="1600" baseline="30000" dirty="0">
                <a:latin typeface="Comic Sans MS" pitchFamily="66" charset="0"/>
              </a:rPr>
              <a:t>3</a:t>
            </a:r>
            <a:r>
              <a:rPr lang="en-GB" altLang="en-US" sz="1600" dirty="0">
                <a:latin typeface="Comic Sans MS" pitchFamily="66" charset="0"/>
              </a:rPr>
              <a:t>,       …,        ar</a:t>
            </a:r>
            <a:r>
              <a:rPr lang="en-GB" altLang="en-US" sz="1600" baseline="30000" dirty="0">
                <a:latin typeface="Comic Sans MS" pitchFamily="66" charset="0"/>
              </a:rPr>
              <a:t>n-1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5867400" y="1600200"/>
            <a:ext cx="2514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="1" u="sng">
                <a:latin typeface="Comic Sans MS" pitchFamily="66" charset="0"/>
              </a:rPr>
              <a:t>Example Questions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235595" y="3203451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1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st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Term</a:t>
            </a:r>
          </a:p>
        </p:txBody>
      </p:sp>
      <p:sp>
        <p:nvSpPr>
          <p:cNvPr id="11289" name="Text Box 25"/>
          <p:cNvSpPr txBox="1">
            <a:spLocks noChangeArrowheads="1"/>
          </p:cNvSpPr>
          <p:nvPr/>
        </p:nvSpPr>
        <p:spPr bwMode="auto">
          <a:xfrm>
            <a:off x="8801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nd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 Term</a:t>
            </a:r>
          </a:p>
        </p:txBody>
      </p:sp>
      <p:sp>
        <p:nvSpPr>
          <p:cNvPr id="11290" name="Text Box 26"/>
          <p:cNvSpPr txBox="1">
            <a:spLocks noChangeArrowheads="1"/>
          </p:cNvSpPr>
          <p:nvPr/>
        </p:nvSpPr>
        <p:spPr bwMode="auto">
          <a:xfrm>
            <a:off x="15659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3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rd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 Term</a:t>
            </a:r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23279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4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 Term</a:t>
            </a:r>
          </a:p>
        </p:txBody>
      </p:sp>
      <p:sp>
        <p:nvSpPr>
          <p:cNvPr id="11292" name="Text Box 28"/>
          <p:cNvSpPr txBox="1">
            <a:spLocks noChangeArrowheads="1"/>
          </p:cNvSpPr>
          <p:nvPr/>
        </p:nvSpPr>
        <p:spPr bwMode="auto">
          <a:xfrm>
            <a:off x="38519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n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Term</a:t>
            </a:r>
          </a:p>
        </p:txBody>
      </p:sp>
      <p:sp>
        <p:nvSpPr>
          <p:cNvPr id="11294" name="Line 30"/>
          <p:cNvSpPr>
            <a:spLocks noChangeShapeType="1"/>
          </p:cNvSpPr>
          <p:nvPr/>
        </p:nvSpPr>
        <p:spPr bwMode="auto">
          <a:xfrm flipV="1">
            <a:off x="6515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95" name="Line 31"/>
          <p:cNvSpPr>
            <a:spLocks noChangeShapeType="1"/>
          </p:cNvSpPr>
          <p:nvPr/>
        </p:nvSpPr>
        <p:spPr bwMode="auto">
          <a:xfrm flipV="1">
            <a:off x="13373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96" name="Line 32"/>
          <p:cNvSpPr>
            <a:spLocks noChangeShapeType="1"/>
          </p:cNvSpPr>
          <p:nvPr/>
        </p:nvSpPr>
        <p:spPr bwMode="auto">
          <a:xfrm flipV="1">
            <a:off x="20231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98" name="Line 34"/>
          <p:cNvSpPr>
            <a:spLocks noChangeShapeType="1"/>
          </p:cNvSpPr>
          <p:nvPr/>
        </p:nvSpPr>
        <p:spPr bwMode="auto">
          <a:xfrm flipV="1">
            <a:off x="27851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99" name="Line 35"/>
          <p:cNvSpPr>
            <a:spLocks noChangeShapeType="1"/>
          </p:cNvSpPr>
          <p:nvPr/>
        </p:nvSpPr>
        <p:spPr bwMode="auto">
          <a:xfrm flipV="1">
            <a:off x="42329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300" name="Text Box 36"/>
          <p:cNvSpPr txBox="1">
            <a:spLocks noChangeArrowheads="1"/>
          </p:cNvSpPr>
          <p:nvPr/>
        </p:nvSpPr>
        <p:spPr bwMode="auto">
          <a:xfrm>
            <a:off x="5181600" y="1981200"/>
            <a:ext cx="3733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Find the nth and 10</a:t>
            </a:r>
            <a:r>
              <a:rPr lang="en-GB" altLang="en-US" sz="1400" baseline="30000">
                <a:latin typeface="Comic Sans MS" pitchFamily="66" charset="0"/>
              </a:rPr>
              <a:t>th</a:t>
            </a:r>
            <a:r>
              <a:rPr lang="en-GB" altLang="en-US" sz="1400">
                <a:latin typeface="Comic Sans MS" pitchFamily="66" charset="0"/>
              </a:rPr>
              <a:t> terms of the following sequences…</a:t>
            </a:r>
          </a:p>
        </p:txBody>
      </p:sp>
      <p:sp>
        <p:nvSpPr>
          <p:cNvPr id="11301" name="Text Box 37"/>
          <p:cNvSpPr txBox="1">
            <a:spLocks noChangeArrowheads="1"/>
          </p:cNvSpPr>
          <p:nvPr/>
        </p:nvSpPr>
        <p:spPr bwMode="auto">
          <a:xfrm>
            <a:off x="5562600" y="2667000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a)</a:t>
            </a:r>
          </a:p>
        </p:txBody>
      </p:sp>
      <p:sp>
        <p:nvSpPr>
          <p:cNvPr id="11302" name="Text Box 38"/>
          <p:cNvSpPr txBox="1">
            <a:spLocks noChangeArrowheads="1"/>
          </p:cNvSpPr>
          <p:nvPr/>
        </p:nvSpPr>
        <p:spPr bwMode="auto">
          <a:xfrm>
            <a:off x="5943600" y="2667000"/>
            <a:ext cx="2286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3, 6, 12, 24…</a:t>
            </a:r>
          </a:p>
        </p:txBody>
      </p:sp>
      <p:sp>
        <p:nvSpPr>
          <p:cNvPr id="11303" name="Text Box 39"/>
          <p:cNvSpPr txBox="1">
            <a:spLocks noChangeArrowheads="1"/>
          </p:cNvSpPr>
          <p:nvPr/>
        </p:nvSpPr>
        <p:spPr bwMode="auto">
          <a:xfrm>
            <a:off x="5638800" y="3048000"/>
            <a:ext cx="1143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First Term</a:t>
            </a:r>
          </a:p>
        </p:txBody>
      </p:sp>
      <p:sp>
        <p:nvSpPr>
          <p:cNvPr id="11304" name="Text Box 40"/>
          <p:cNvSpPr txBox="1">
            <a:spLocks noChangeArrowheads="1"/>
          </p:cNvSpPr>
          <p:nvPr/>
        </p:nvSpPr>
        <p:spPr bwMode="auto">
          <a:xfrm>
            <a:off x="5638800" y="3429000"/>
            <a:ext cx="1371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Common Ratio</a:t>
            </a:r>
          </a:p>
        </p:txBody>
      </p:sp>
      <p:sp>
        <p:nvSpPr>
          <p:cNvPr id="11305" name="Text Box 41"/>
          <p:cNvSpPr txBox="1">
            <a:spLocks noChangeArrowheads="1"/>
          </p:cNvSpPr>
          <p:nvPr/>
        </p:nvSpPr>
        <p:spPr bwMode="auto">
          <a:xfrm>
            <a:off x="6629400" y="3048000"/>
            <a:ext cx="533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= 3</a:t>
            </a:r>
          </a:p>
        </p:txBody>
      </p:sp>
      <p:sp>
        <p:nvSpPr>
          <p:cNvPr id="11306" name="Text Box 42"/>
          <p:cNvSpPr txBox="1">
            <a:spLocks noChangeArrowheads="1"/>
          </p:cNvSpPr>
          <p:nvPr/>
        </p:nvSpPr>
        <p:spPr bwMode="auto">
          <a:xfrm>
            <a:off x="6858000" y="3429000"/>
            <a:ext cx="533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= 2</a:t>
            </a:r>
          </a:p>
        </p:txBody>
      </p:sp>
      <p:sp>
        <p:nvSpPr>
          <p:cNvPr id="11307" name="Text Box 43"/>
          <p:cNvSpPr txBox="1">
            <a:spLocks noChangeArrowheads="1"/>
          </p:cNvSpPr>
          <p:nvPr/>
        </p:nvSpPr>
        <p:spPr bwMode="auto">
          <a:xfrm>
            <a:off x="5638800" y="3810000"/>
            <a:ext cx="1371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Nth Term</a:t>
            </a:r>
          </a:p>
        </p:txBody>
      </p:sp>
      <p:sp>
        <p:nvSpPr>
          <p:cNvPr id="11308" name="Text Box 44"/>
          <p:cNvSpPr txBox="1">
            <a:spLocks noChangeArrowheads="1"/>
          </p:cNvSpPr>
          <p:nvPr/>
        </p:nvSpPr>
        <p:spPr bwMode="auto">
          <a:xfrm>
            <a:off x="6629400" y="3810000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= 3 x 2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n-1</a:t>
            </a:r>
          </a:p>
        </p:txBody>
      </p:sp>
      <p:sp>
        <p:nvSpPr>
          <p:cNvPr id="11309" name="Text Box 45"/>
          <p:cNvSpPr txBox="1">
            <a:spLocks noChangeArrowheads="1"/>
          </p:cNvSpPr>
          <p:nvPr/>
        </p:nvSpPr>
        <p:spPr bwMode="auto">
          <a:xfrm>
            <a:off x="5638800" y="4648200"/>
            <a:ext cx="1371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10th Term</a:t>
            </a:r>
          </a:p>
        </p:txBody>
      </p:sp>
      <p:sp>
        <p:nvSpPr>
          <p:cNvPr id="11310" name="Text Box 46"/>
          <p:cNvSpPr txBox="1">
            <a:spLocks noChangeArrowheads="1"/>
          </p:cNvSpPr>
          <p:nvPr/>
        </p:nvSpPr>
        <p:spPr bwMode="auto">
          <a:xfrm>
            <a:off x="6629400" y="4648200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= 3 x 2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9</a:t>
            </a:r>
          </a:p>
        </p:txBody>
      </p:sp>
      <p:sp>
        <p:nvSpPr>
          <p:cNvPr id="11311" name="Text Box 47"/>
          <p:cNvSpPr txBox="1">
            <a:spLocks noChangeArrowheads="1"/>
          </p:cNvSpPr>
          <p:nvPr/>
        </p:nvSpPr>
        <p:spPr bwMode="auto">
          <a:xfrm>
            <a:off x="6629400" y="5029200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= 1536</a:t>
            </a:r>
            <a:endParaRPr lang="en-GB" altLang="en-US" sz="1400" baseline="3000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9512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203984" cy="276999"/>
              </a:xfrm>
              <a:prstGeom prst="rect">
                <a:avLst/>
              </a:prstGeom>
              <a:blipFill>
                <a:blip r:embed="rId2"/>
                <a:stretch>
                  <a:fillRect l="-2525" t="-4348" r="-1515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115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1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/>
      <p:bldP spid="11284" grpId="0"/>
      <p:bldP spid="11289" grpId="0"/>
      <p:bldP spid="11290" grpId="0"/>
      <p:bldP spid="11291" grpId="0"/>
      <p:bldP spid="11292" grpId="0"/>
      <p:bldP spid="11294" grpId="0" animBg="1"/>
      <p:bldP spid="11295" grpId="0" animBg="1"/>
      <p:bldP spid="11296" grpId="0" animBg="1"/>
      <p:bldP spid="11298" grpId="0" animBg="1"/>
      <p:bldP spid="11299" grpId="0" animBg="1"/>
      <p:bldP spid="11300" grpId="0"/>
      <p:bldP spid="11301" grpId="0"/>
      <p:bldP spid="11302" grpId="0"/>
      <p:bldP spid="11303" grpId="0"/>
      <p:bldP spid="11304" grpId="0"/>
      <p:bldP spid="11305" grpId="0"/>
      <p:bldP spid="11306" grpId="0"/>
      <p:bldP spid="11307" grpId="0"/>
      <p:bldP spid="11308" grpId="0"/>
      <p:bldP spid="11309" grpId="0"/>
      <p:bldP spid="11310" grpId="0"/>
      <p:bldP spid="11311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867400" y="1600200"/>
            <a:ext cx="2514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="1" u="sng">
                <a:latin typeface="Comic Sans MS" pitchFamily="66" charset="0"/>
              </a:rPr>
              <a:t>Example Questions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5181600" y="1981200"/>
            <a:ext cx="3733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Find the nth and 10</a:t>
            </a:r>
            <a:r>
              <a:rPr lang="en-GB" altLang="en-US" sz="1400" baseline="30000">
                <a:latin typeface="Comic Sans MS" pitchFamily="66" charset="0"/>
              </a:rPr>
              <a:t>th</a:t>
            </a:r>
            <a:r>
              <a:rPr lang="en-GB" altLang="en-US" sz="1400">
                <a:latin typeface="Comic Sans MS" pitchFamily="66" charset="0"/>
              </a:rPr>
              <a:t> terms of the following sequences…</a:t>
            </a:r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5562600" y="2667000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b)</a:t>
            </a: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5943600" y="2667000"/>
            <a:ext cx="2286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40, -20, 10, -5…</a:t>
            </a:r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5638800" y="3048000"/>
            <a:ext cx="1143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First Term</a:t>
            </a:r>
          </a:p>
        </p:txBody>
      </p:sp>
      <p:sp>
        <p:nvSpPr>
          <p:cNvPr id="12309" name="Text Box 21"/>
          <p:cNvSpPr txBox="1">
            <a:spLocks noChangeArrowheads="1"/>
          </p:cNvSpPr>
          <p:nvPr/>
        </p:nvSpPr>
        <p:spPr bwMode="auto">
          <a:xfrm>
            <a:off x="5638800" y="3429000"/>
            <a:ext cx="1371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Common Ratio</a:t>
            </a:r>
          </a:p>
        </p:txBody>
      </p:sp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6629400" y="3048000"/>
            <a:ext cx="685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= 40</a:t>
            </a:r>
          </a:p>
        </p:txBody>
      </p:sp>
      <p:sp>
        <p:nvSpPr>
          <p:cNvPr id="12311" name="Text Box 23"/>
          <p:cNvSpPr txBox="1">
            <a:spLocks noChangeArrowheads="1"/>
          </p:cNvSpPr>
          <p:nvPr/>
        </p:nvSpPr>
        <p:spPr bwMode="auto">
          <a:xfrm>
            <a:off x="6858000" y="3429000"/>
            <a:ext cx="762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= -0.5</a:t>
            </a:r>
          </a:p>
        </p:txBody>
      </p:sp>
      <p:sp>
        <p:nvSpPr>
          <p:cNvPr id="12312" name="Text Box 24"/>
          <p:cNvSpPr txBox="1">
            <a:spLocks noChangeArrowheads="1"/>
          </p:cNvSpPr>
          <p:nvPr/>
        </p:nvSpPr>
        <p:spPr bwMode="auto">
          <a:xfrm>
            <a:off x="5638800" y="3810000"/>
            <a:ext cx="1371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Nth Term</a:t>
            </a:r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6629400" y="3810000"/>
            <a:ext cx="1524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= 40 x (-0.5)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n-1</a:t>
            </a:r>
          </a:p>
        </p:txBody>
      </p:sp>
      <p:sp>
        <p:nvSpPr>
          <p:cNvPr id="12314" name="Text Box 26"/>
          <p:cNvSpPr txBox="1">
            <a:spLocks noChangeArrowheads="1"/>
          </p:cNvSpPr>
          <p:nvPr/>
        </p:nvSpPr>
        <p:spPr bwMode="auto">
          <a:xfrm>
            <a:off x="5638800" y="4648200"/>
            <a:ext cx="1371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10th Term</a:t>
            </a:r>
          </a:p>
        </p:txBody>
      </p:sp>
      <p:sp>
        <p:nvSpPr>
          <p:cNvPr id="12315" name="Text Box 27"/>
          <p:cNvSpPr txBox="1">
            <a:spLocks noChangeArrowheads="1"/>
          </p:cNvSpPr>
          <p:nvPr/>
        </p:nvSpPr>
        <p:spPr bwMode="auto">
          <a:xfrm>
            <a:off x="6629400" y="46482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= 40 x (-0.5)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9</a:t>
            </a:r>
          </a:p>
        </p:txBody>
      </p:sp>
      <p:sp>
        <p:nvSpPr>
          <p:cNvPr id="12316" name="Text Box 28"/>
          <p:cNvSpPr txBox="1">
            <a:spLocks noChangeArrowheads="1"/>
          </p:cNvSpPr>
          <p:nvPr/>
        </p:nvSpPr>
        <p:spPr bwMode="auto">
          <a:xfrm>
            <a:off x="6629400" y="5029200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= -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5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/</a:t>
            </a:r>
            <a:r>
              <a:rPr lang="en-GB" altLang="en-US" sz="1400" baseline="-25000">
                <a:solidFill>
                  <a:srgbClr val="FF0000"/>
                </a:solidFill>
                <a:latin typeface="Comic Sans MS" pitchFamily="66" charset="0"/>
              </a:rPr>
              <a:t>64</a:t>
            </a: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>
          <a:xfrm>
            <a:off x="152400" y="1600200"/>
            <a:ext cx="477964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>
                <a:latin typeface="Comic Sans MS" panose="030F0702030302020204" pitchFamily="66" charset="0"/>
              </a:rPr>
              <a:t>Geometric sequences are formed by multiplying a starting value by a common ratio</a:t>
            </a:r>
            <a:endParaRPr lang="en-US" sz="1600">
              <a:latin typeface="Comic Sans MS" panose="030F0702030302020204" pitchFamily="66" charset="0"/>
            </a:endParaRPr>
          </a:p>
          <a:p>
            <a:pPr marL="0" indent="0" algn="ctr">
              <a:buFontTx/>
              <a:buNone/>
            </a:pPr>
            <a:endParaRPr lang="en-GB" altLang="en-US" sz="1600">
              <a:latin typeface="Comic Sans MS" pitchFamily="66" charset="0"/>
            </a:endParaRPr>
          </a:p>
          <a:p>
            <a:pPr marL="0" indent="0" algn="ctr">
              <a:buFontTx/>
              <a:buNone/>
            </a:pPr>
            <a:r>
              <a:rPr lang="en-GB" altLang="en-US" sz="1600">
                <a:latin typeface="Comic Sans MS" pitchFamily="66" charset="0"/>
              </a:rPr>
              <a:t>a,       ar,       ar</a:t>
            </a:r>
            <a:r>
              <a:rPr lang="en-GB" altLang="en-US" sz="1600" baseline="30000">
                <a:latin typeface="Comic Sans MS" pitchFamily="66" charset="0"/>
              </a:rPr>
              <a:t>2</a:t>
            </a:r>
            <a:r>
              <a:rPr lang="en-GB" altLang="en-US" sz="1600">
                <a:latin typeface="Comic Sans MS" pitchFamily="66" charset="0"/>
              </a:rPr>
              <a:t>,       ar</a:t>
            </a:r>
            <a:r>
              <a:rPr lang="en-GB" altLang="en-US" sz="1600" baseline="30000">
                <a:latin typeface="Comic Sans MS" pitchFamily="66" charset="0"/>
              </a:rPr>
              <a:t>3</a:t>
            </a:r>
            <a:r>
              <a:rPr lang="en-GB" altLang="en-US" sz="1600">
                <a:latin typeface="Comic Sans MS" pitchFamily="66" charset="0"/>
              </a:rPr>
              <a:t>,       …,        ar</a:t>
            </a:r>
            <a:r>
              <a:rPr lang="en-GB" altLang="en-US" sz="1600" baseline="30000">
                <a:latin typeface="Comic Sans MS" pitchFamily="66" charset="0"/>
              </a:rPr>
              <a:t>n-1</a:t>
            </a:r>
            <a:endParaRPr lang="en-GB" altLang="en-US" sz="1600" baseline="30000" dirty="0">
              <a:latin typeface="Comic Sans MS" pitchFamily="66" charset="0"/>
            </a:endParaRPr>
          </a:p>
        </p:txBody>
      </p:sp>
      <p:sp>
        <p:nvSpPr>
          <p:cNvPr id="36" name="Text Box 20"/>
          <p:cNvSpPr txBox="1">
            <a:spLocks noChangeArrowheads="1"/>
          </p:cNvSpPr>
          <p:nvPr/>
        </p:nvSpPr>
        <p:spPr bwMode="auto">
          <a:xfrm>
            <a:off x="235595" y="3203451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1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st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Term</a:t>
            </a:r>
          </a:p>
        </p:txBody>
      </p:sp>
      <p:sp>
        <p:nvSpPr>
          <p:cNvPr id="37" name="Text Box 25"/>
          <p:cNvSpPr txBox="1">
            <a:spLocks noChangeArrowheads="1"/>
          </p:cNvSpPr>
          <p:nvPr/>
        </p:nvSpPr>
        <p:spPr bwMode="auto">
          <a:xfrm>
            <a:off x="8801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nd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 Term</a:t>
            </a:r>
          </a:p>
        </p:txBody>
      </p:sp>
      <p:sp>
        <p:nvSpPr>
          <p:cNvPr id="38" name="Text Box 26"/>
          <p:cNvSpPr txBox="1">
            <a:spLocks noChangeArrowheads="1"/>
          </p:cNvSpPr>
          <p:nvPr/>
        </p:nvSpPr>
        <p:spPr bwMode="auto">
          <a:xfrm>
            <a:off x="15659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3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rd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 Term</a:t>
            </a:r>
          </a:p>
        </p:txBody>
      </p:sp>
      <p:sp>
        <p:nvSpPr>
          <p:cNvPr id="39" name="Text Box 27"/>
          <p:cNvSpPr txBox="1">
            <a:spLocks noChangeArrowheads="1"/>
          </p:cNvSpPr>
          <p:nvPr/>
        </p:nvSpPr>
        <p:spPr bwMode="auto">
          <a:xfrm>
            <a:off x="23279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4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 Term</a:t>
            </a:r>
          </a:p>
        </p:txBody>
      </p:sp>
      <p:sp>
        <p:nvSpPr>
          <p:cNvPr id="40" name="Text Box 28"/>
          <p:cNvSpPr txBox="1">
            <a:spLocks noChangeArrowheads="1"/>
          </p:cNvSpPr>
          <p:nvPr/>
        </p:nvSpPr>
        <p:spPr bwMode="auto">
          <a:xfrm>
            <a:off x="38519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n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Term</a:t>
            </a:r>
          </a:p>
        </p:txBody>
      </p:sp>
      <p:sp>
        <p:nvSpPr>
          <p:cNvPr id="41" name="Line 30"/>
          <p:cNvSpPr>
            <a:spLocks noChangeShapeType="1"/>
          </p:cNvSpPr>
          <p:nvPr/>
        </p:nvSpPr>
        <p:spPr bwMode="auto">
          <a:xfrm flipV="1">
            <a:off x="6515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2" name="Line 31"/>
          <p:cNvSpPr>
            <a:spLocks noChangeShapeType="1"/>
          </p:cNvSpPr>
          <p:nvPr/>
        </p:nvSpPr>
        <p:spPr bwMode="auto">
          <a:xfrm flipV="1">
            <a:off x="13373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" name="Line 32"/>
          <p:cNvSpPr>
            <a:spLocks noChangeShapeType="1"/>
          </p:cNvSpPr>
          <p:nvPr/>
        </p:nvSpPr>
        <p:spPr bwMode="auto">
          <a:xfrm flipV="1">
            <a:off x="20231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" name="Line 34"/>
          <p:cNvSpPr>
            <a:spLocks noChangeShapeType="1"/>
          </p:cNvSpPr>
          <p:nvPr/>
        </p:nvSpPr>
        <p:spPr bwMode="auto">
          <a:xfrm flipV="1">
            <a:off x="27851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" name="Line 35"/>
          <p:cNvSpPr>
            <a:spLocks noChangeShapeType="1"/>
          </p:cNvSpPr>
          <p:nvPr/>
        </p:nvSpPr>
        <p:spPr bwMode="auto">
          <a:xfrm flipV="1">
            <a:off x="42329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79512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203984" cy="276999"/>
              </a:xfrm>
              <a:prstGeom prst="rect">
                <a:avLst/>
              </a:prstGeom>
              <a:blipFill>
                <a:blip r:embed="rId2"/>
                <a:stretch>
                  <a:fillRect l="-2525" t="-4348" r="-1515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92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6" grpId="0"/>
      <p:bldP spid="12307" grpId="0"/>
      <p:bldP spid="12308" grpId="0"/>
      <p:bldP spid="12309" grpId="0"/>
      <p:bldP spid="12310" grpId="0"/>
      <p:bldP spid="12311" grpId="0"/>
      <p:bldP spid="12312" grpId="0"/>
      <p:bldP spid="12313" grpId="0"/>
      <p:bldP spid="12314" grpId="0"/>
      <p:bldP spid="12315" grpId="0"/>
      <p:bldP spid="123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5867400" y="1600200"/>
            <a:ext cx="2514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="1" u="sng">
                <a:latin typeface="Comic Sans MS" pitchFamily="66" charset="0"/>
              </a:rPr>
              <a:t>Example Questions</a:t>
            </a:r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5181600" y="1981200"/>
            <a:ext cx="37338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The second term of a Geometric sequence is 4, and the 4</a:t>
            </a:r>
            <a:r>
              <a:rPr lang="en-GB" altLang="en-US" sz="1400" baseline="30000">
                <a:latin typeface="Comic Sans MS" pitchFamily="66" charset="0"/>
              </a:rPr>
              <a:t>th</a:t>
            </a:r>
            <a:r>
              <a:rPr lang="en-GB" altLang="en-US" sz="1400">
                <a:latin typeface="Comic Sans MS" pitchFamily="66" charset="0"/>
              </a:rPr>
              <a:t> term is 8. Find the values of the common ratio and the first term</a:t>
            </a:r>
          </a:p>
        </p:txBody>
      </p:sp>
      <p:sp>
        <p:nvSpPr>
          <p:cNvPr id="13341" name="Text Box 29"/>
          <p:cNvSpPr txBox="1">
            <a:spLocks noChangeArrowheads="1"/>
          </p:cNvSpPr>
          <p:nvPr/>
        </p:nvSpPr>
        <p:spPr bwMode="auto">
          <a:xfrm>
            <a:off x="5391150" y="3124200"/>
            <a:ext cx="1219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4</a:t>
            </a:r>
            <a:r>
              <a:rPr lang="en-GB" altLang="en-US" sz="1400" baseline="30000">
                <a:latin typeface="Comic Sans MS" pitchFamily="66" charset="0"/>
              </a:rPr>
              <a:t>th</a:t>
            </a:r>
            <a:r>
              <a:rPr lang="en-GB" altLang="en-US" sz="1400">
                <a:latin typeface="Comic Sans MS" pitchFamily="66" charset="0"/>
              </a:rPr>
              <a:t> Term </a:t>
            </a:r>
            <a:r>
              <a:rPr lang="en-GB" altLang="en-US" sz="1400">
                <a:latin typeface="Comic Sans MS" pitchFamily="66" charset="0"/>
                <a:sym typeface="Wingdings" pitchFamily="2" charset="2"/>
              </a:rPr>
              <a:t></a:t>
            </a:r>
            <a:endParaRPr lang="en-GB" altLang="en-US" sz="1400">
              <a:latin typeface="Comic Sans MS" pitchFamily="66" charset="0"/>
            </a:endParaRPr>
          </a:p>
        </p:txBody>
      </p:sp>
      <p:sp>
        <p:nvSpPr>
          <p:cNvPr id="13344" name="Text Box 32"/>
          <p:cNvSpPr txBox="1">
            <a:spLocks noChangeArrowheads="1"/>
          </p:cNvSpPr>
          <p:nvPr/>
        </p:nvSpPr>
        <p:spPr bwMode="auto">
          <a:xfrm>
            <a:off x="5391150" y="2743200"/>
            <a:ext cx="1219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2</a:t>
            </a:r>
            <a:r>
              <a:rPr lang="en-GB" altLang="en-US" sz="1400" baseline="30000">
                <a:latin typeface="Comic Sans MS" pitchFamily="66" charset="0"/>
              </a:rPr>
              <a:t>nd</a:t>
            </a:r>
            <a:r>
              <a:rPr lang="en-GB" altLang="en-US" sz="1400">
                <a:latin typeface="Comic Sans MS" pitchFamily="66" charset="0"/>
              </a:rPr>
              <a:t> Term </a:t>
            </a:r>
            <a:r>
              <a:rPr lang="en-GB" altLang="en-US" sz="1400">
                <a:latin typeface="Comic Sans MS" pitchFamily="66" charset="0"/>
                <a:sym typeface="Wingdings" pitchFamily="2" charset="2"/>
              </a:rPr>
              <a:t></a:t>
            </a:r>
            <a:endParaRPr lang="en-GB" altLang="en-US" sz="1400">
              <a:latin typeface="Comic Sans MS" pitchFamily="66" charset="0"/>
            </a:endParaRPr>
          </a:p>
        </p:txBody>
      </p:sp>
      <p:sp>
        <p:nvSpPr>
          <p:cNvPr id="13347" name="Text Box 35"/>
          <p:cNvSpPr txBox="1">
            <a:spLocks noChangeArrowheads="1"/>
          </p:cNvSpPr>
          <p:nvPr/>
        </p:nvSpPr>
        <p:spPr bwMode="auto">
          <a:xfrm>
            <a:off x="5010150" y="2743200"/>
            <a:ext cx="307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1600" b="1">
                <a:solidFill>
                  <a:srgbClr val="FF00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13348" name="Text Box 36"/>
          <p:cNvSpPr txBox="1">
            <a:spLocks noChangeArrowheads="1"/>
          </p:cNvSpPr>
          <p:nvPr/>
        </p:nvSpPr>
        <p:spPr bwMode="auto">
          <a:xfrm>
            <a:off x="5010150" y="3124200"/>
            <a:ext cx="307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1600" b="1">
                <a:solidFill>
                  <a:srgbClr val="FF0000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13349" name="Text Box 37"/>
          <p:cNvSpPr txBox="1">
            <a:spLocks noChangeArrowheads="1"/>
          </p:cNvSpPr>
          <p:nvPr/>
        </p:nvSpPr>
        <p:spPr bwMode="auto">
          <a:xfrm>
            <a:off x="5029200" y="3581400"/>
            <a:ext cx="1143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1600" b="1">
                <a:solidFill>
                  <a:srgbClr val="FF0000"/>
                </a:solidFill>
                <a:latin typeface="Comic Sans MS" pitchFamily="66" charset="0"/>
              </a:rPr>
              <a:t>2 ÷ 1 </a:t>
            </a:r>
            <a:r>
              <a:rPr lang="en-GB" altLang="en-US" sz="1600" b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</a:t>
            </a:r>
            <a:endParaRPr lang="en-GB" altLang="en-US" sz="1600" b="1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354" name="Line 42"/>
          <p:cNvSpPr>
            <a:spLocks noChangeShapeType="1"/>
          </p:cNvSpPr>
          <p:nvPr/>
        </p:nvSpPr>
        <p:spPr bwMode="auto">
          <a:xfrm>
            <a:off x="5105400" y="4343400"/>
            <a:ext cx="381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13361" name="Object 49"/>
          <p:cNvGraphicFramePr>
            <a:graphicFrameLocks noChangeAspect="1"/>
          </p:cNvGraphicFramePr>
          <p:nvPr/>
        </p:nvGraphicFramePr>
        <p:xfrm>
          <a:off x="6610350" y="2743200"/>
          <a:ext cx="7620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1" name="Equation" r:id="rId3" imgW="418918" imgH="177723" progId="Equation.DSMT4">
                  <p:embed/>
                </p:oleObj>
              </mc:Choice>
              <mc:Fallback>
                <p:oleObj name="Equation" r:id="rId3" imgW="418918" imgH="177723" progId="Equation.DSMT4">
                  <p:embed/>
                  <p:pic>
                    <p:nvPicPr>
                      <p:cNvPr id="13361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0350" y="2743200"/>
                        <a:ext cx="7620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62" name="Object 50"/>
          <p:cNvGraphicFramePr>
            <a:graphicFrameLocks noChangeAspect="1"/>
          </p:cNvGraphicFramePr>
          <p:nvPr/>
        </p:nvGraphicFramePr>
        <p:xfrm>
          <a:off x="6610350" y="3048000"/>
          <a:ext cx="854075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2" name="Equation" r:id="rId5" imgW="469696" imgH="203112" progId="Equation.DSMT4">
                  <p:embed/>
                </p:oleObj>
              </mc:Choice>
              <mc:Fallback>
                <p:oleObj name="Equation" r:id="rId5" imgW="469696" imgH="203112" progId="Equation.DSMT4">
                  <p:embed/>
                  <p:pic>
                    <p:nvPicPr>
                      <p:cNvPr id="13362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0350" y="3048000"/>
                        <a:ext cx="854075" cy="369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63" name="Object 51"/>
          <p:cNvGraphicFramePr>
            <a:graphicFrameLocks noChangeAspect="1"/>
          </p:cNvGraphicFramePr>
          <p:nvPr/>
        </p:nvGraphicFramePr>
        <p:xfrm>
          <a:off x="6705600" y="3505200"/>
          <a:ext cx="738188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3" name="Equation" r:id="rId7" imgW="406224" imgH="190417" progId="Equation.DSMT4">
                  <p:embed/>
                </p:oleObj>
              </mc:Choice>
              <mc:Fallback>
                <p:oleObj name="Equation" r:id="rId7" imgW="406224" imgH="190417" progId="Equation.DSMT4">
                  <p:embed/>
                  <p:pic>
                    <p:nvPicPr>
                      <p:cNvPr id="13363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505200"/>
                        <a:ext cx="738188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64" name="Object 52"/>
          <p:cNvGraphicFramePr>
            <a:graphicFrameLocks noChangeAspect="1"/>
          </p:cNvGraphicFramePr>
          <p:nvPr/>
        </p:nvGraphicFramePr>
        <p:xfrm>
          <a:off x="6705600" y="3886200"/>
          <a:ext cx="830263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4" name="Equation" r:id="rId9" imgW="457002" imgH="215806" progId="Equation.DSMT4">
                  <p:embed/>
                </p:oleObj>
              </mc:Choice>
              <mc:Fallback>
                <p:oleObj name="Equation" r:id="rId9" imgW="457002" imgH="215806" progId="Equation.DSMT4">
                  <p:embed/>
                  <p:pic>
                    <p:nvPicPr>
                      <p:cNvPr id="13364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886200"/>
                        <a:ext cx="830263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65" name="Object 53"/>
          <p:cNvGraphicFramePr>
            <a:graphicFrameLocks noChangeAspect="1"/>
          </p:cNvGraphicFramePr>
          <p:nvPr/>
        </p:nvGraphicFramePr>
        <p:xfrm>
          <a:off x="6705600" y="4419600"/>
          <a:ext cx="7620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5" name="Equation" r:id="rId11" imgW="418918" imgH="177723" progId="Equation.DSMT4">
                  <p:embed/>
                </p:oleObj>
              </mc:Choice>
              <mc:Fallback>
                <p:oleObj name="Equation" r:id="rId11" imgW="418918" imgH="177723" progId="Equation.DSMT4">
                  <p:embed/>
                  <p:pic>
                    <p:nvPicPr>
                      <p:cNvPr id="13365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4419600"/>
                        <a:ext cx="7620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66" name="Object 54"/>
          <p:cNvGraphicFramePr>
            <a:graphicFrameLocks noChangeAspect="1"/>
          </p:cNvGraphicFramePr>
          <p:nvPr/>
        </p:nvGraphicFramePr>
        <p:xfrm>
          <a:off x="6477000" y="4724400"/>
          <a:ext cx="992188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6" name="Equation" r:id="rId13" imgW="545626" imgH="215713" progId="Equation.DSMT4">
                  <p:embed/>
                </p:oleObj>
              </mc:Choice>
              <mc:Fallback>
                <p:oleObj name="Equation" r:id="rId13" imgW="545626" imgH="215713" progId="Equation.DSMT4">
                  <p:embed/>
                  <p:pic>
                    <p:nvPicPr>
                      <p:cNvPr id="13366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4724400"/>
                        <a:ext cx="992188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67" name="Object 55"/>
          <p:cNvGraphicFramePr>
            <a:graphicFrameLocks noChangeAspect="1"/>
          </p:cNvGraphicFramePr>
          <p:nvPr/>
        </p:nvGraphicFramePr>
        <p:xfrm>
          <a:off x="6858000" y="5105400"/>
          <a:ext cx="900113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7" name="Equation" r:id="rId15" imgW="495085" imgH="418918" progId="Equation.DSMT4">
                  <p:embed/>
                </p:oleObj>
              </mc:Choice>
              <mc:Fallback>
                <p:oleObj name="Equation" r:id="rId15" imgW="495085" imgH="418918" progId="Equation.DSMT4">
                  <p:embed/>
                  <p:pic>
                    <p:nvPicPr>
                      <p:cNvPr id="13367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5105400"/>
                        <a:ext cx="900113" cy="763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68" name="Object 56"/>
          <p:cNvGraphicFramePr>
            <a:graphicFrameLocks noChangeAspect="1"/>
          </p:cNvGraphicFramePr>
          <p:nvPr/>
        </p:nvGraphicFramePr>
        <p:xfrm>
          <a:off x="6858000" y="5867400"/>
          <a:ext cx="1038225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8" name="Equation" r:id="rId17" imgW="571252" imgH="431613" progId="Equation.DSMT4">
                  <p:embed/>
                </p:oleObj>
              </mc:Choice>
              <mc:Fallback>
                <p:oleObj name="Equation" r:id="rId17" imgW="571252" imgH="431613" progId="Equation.DSMT4">
                  <p:embed/>
                  <p:pic>
                    <p:nvPicPr>
                      <p:cNvPr id="13368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5867400"/>
                        <a:ext cx="1038225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69" name="Object 57"/>
          <p:cNvGraphicFramePr>
            <a:graphicFrameLocks noChangeAspect="1"/>
          </p:cNvGraphicFramePr>
          <p:nvPr/>
        </p:nvGraphicFramePr>
        <p:xfrm>
          <a:off x="8229600" y="6096000"/>
          <a:ext cx="78422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" name="Equation" r:id="rId19" imgW="431613" imgH="215806" progId="Equation.DSMT4">
                  <p:embed/>
                </p:oleObj>
              </mc:Choice>
              <mc:Fallback>
                <p:oleObj name="Equation" r:id="rId19" imgW="431613" imgH="215806" progId="Equation.DSMT4">
                  <p:embed/>
                  <p:pic>
                    <p:nvPicPr>
                      <p:cNvPr id="13369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600" y="6096000"/>
                        <a:ext cx="784225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70" name="Arc 58"/>
          <p:cNvSpPr>
            <a:spLocks/>
          </p:cNvSpPr>
          <p:nvPr/>
        </p:nvSpPr>
        <p:spPr bwMode="auto">
          <a:xfrm>
            <a:off x="7696200" y="3733800"/>
            <a:ext cx="228600" cy="381000"/>
          </a:xfrm>
          <a:custGeom>
            <a:avLst/>
            <a:gdLst>
              <a:gd name="T0" fmla="*/ 187811 w 21762"/>
              <a:gd name="T1" fmla="*/ 0 h 43200"/>
              <a:gd name="T2" fmla="*/ 0 w 21762"/>
              <a:gd name="T3" fmla="*/ 29634471 h 43200"/>
              <a:gd name="T4" fmla="*/ 187811 w 21762"/>
              <a:gd name="T5" fmla="*/ 1481758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62" h="43200" fill="none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</a:path>
              <a:path w="21762" h="43200" stroke="0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  <a:lnTo>
                  <a:pt x="162" y="21600"/>
                </a:lnTo>
                <a:lnTo>
                  <a:pt x="16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72" name="Arc 60"/>
          <p:cNvSpPr>
            <a:spLocks/>
          </p:cNvSpPr>
          <p:nvPr/>
        </p:nvSpPr>
        <p:spPr bwMode="auto">
          <a:xfrm>
            <a:off x="7620000" y="4572000"/>
            <a:ext cx="228600" cy="381000"/>
          </a:xfrm>
          <a:custGeom>
            <a:avLst/>
            <a:gdLst>
              <a:gd name="T0" fmla="*/ 187811 w 21762"/>
              <a:gd name="T1" fmla="*/ 0 h 43200"/>
              <a:gd name="T2" fmla="*/ 0 w 21762"/>
              <a:gd name="T3" fmla="*/ 29634471 h 43200"/>
              <a:gd name="T4" fmla="*/ 187811 w 21762"/>
              <a:gd name="T5" fmla="*/ 1481758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62" h="43200" fill="none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</a:path>
              <a:path w="21762" h="43200" stroke="0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  <a:lnTo>
                  <a:pt x="162" y="21600"/>
                </a:lnTo>
                <a:lnTo>
                  <a:pt x="16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73" name="Arc 61"/>
          <p:cNvSpPr>
            <a:spLocks/>
          </p:cNvSpPr>
          <p:nvPr/>
        </p:nvSpPr>
        <p:spPr bwMode="auto">
          <a:xfrm>
            <a:off x="7772400" y="4953000"/>
            <a:ext cx="228600" cy="533400"/>
          </a:xfrm>
          <a:custGeom>
            <a:avLst/>
            <a:gdLst>
              <a:gd name="T0" fmla="*/ 187811 w 21762"/>
              <a:gd name="T1" fmla="*/ 0 h 43200"/>
              <a:gd name="T2" fmla="*/ 0 w 21762"/>
              <a:gd name="T3" fmla="*/ 81317077 h 43200"/>
              <a:gd name="T4" fmla="*/ 187811 w 21762"/>
              <a:gd name="T5" fmla="*/ 40659452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62" h="43200" fill="none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</a:path>
              <a:path w="21762" h="43200" stroke="0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  <a:lnTo>
                  <a:pt x="162" y="21600"/>
                </a:lnTo>
                <a:lnTo>
                  <a:pt x="16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74" name="Arc 62"/>
          <p:cNvSpPr>
            <a:spLocks/>
          </p:cNvSpPr>
          <p:nvPr/>
        </p:nvSpPr>
        <p:spPr bwMode="auto">
          <a:xfrm>
            <a:off x="7924800" y="5486400"/>
            <a:ext cx="228600" cy="762000"/>
          </a:xfrm>
          <a:custGeom>
            <a:avLst/>
            <a:gdLst>
              <a:gd name="T0" fmla="*/ 187811 w 21762"/>
              <a:gd name="T1" fmla="*/ 0 h 43200"/>
              <a:gd name="T2" fmla="*/ 0 w 21762"/>
              <a:gd name="T3" fmla="*/ 237075768 h 43200"/>
              <a:gd name="T4" fmla="*/ 187811 w 21762"/>
              <a:gd name="T5" fmla="*/ 118540689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62" h="43200" fill="none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</a:path>
              <a:path w="21762" h="43200" stroke="0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  <a:lnTo>
                  <a:pt x="162" y="21600"/>
                </a:lnTo>
                <a:lnTo>
                  <a:pt x="16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75" name="Text Box 63"/>
          <p:cNvSpPr txBox="1">
            <a:spLocks noChangeArrowheads="1"/>
          </p:cNvSpPr>
          <p:nvPr/>
        </p:nvSpPr>
        <p:spPr bwMode="auto">
          <a:xfrm>
            <a:off x="7848600" y="3657600"/>
            <a:ext cx="914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Square root</a:t>
            </a:r>
          </a:p>
        </p:txBody>
      </p:sp>
      <p:sp>
        <p:nvSpPr>
          <p:cNvPr id="13376" name="Text Box 64"/>
          <p:cNvSpPr txBox="1">
            <a:spLocks noChangeArrowheads="1"/>
          </p:cNvSpPr>
          <p:nvPr/>
        </p:nvSpPr>
        <p:spPr bwMode="auto">
          <a:xfrm>
            <a:off x="7696200" y="45720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Sub r into 1</a:t>
            </a:r>
          </a:p>
        </p:txBody>
      </p:sp>
      <p:sp>
        <p:nvSpPr>
          <p:cNvPr id="13377" name="Text Box 65"/>
          <p:cNvSpPr txBox="1">
            <a:spLocks noChangeArrowheads="1"/>
          </p:cNvSpPr>
          <p:nvPr/>
        </p:nvSpPr>
        <p:spPr bwMode="auto">
          <a:xfrm>
            <a:off x="7924800" y="4876800"/>
            <a:ext cx="1066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Divide by √2</a:t>
            </a:r>
          </a:p>
        </p:txBody>
      </p:sp>
      <p:sp>
        <p:nvSpPr>
          <p:cNvPr id="13378" name="Text Box 66"/>
          <p:cNvSpPr txBox="1">
            <a:spLocks noChangeArrowheads="1"/>
          </p:cNvSpPr>
          <p:nvPr/>
        </p:nvSpPr>
        <p:spPr bwMode="auto">
          <a:xfrm>
            <a:off x="8077200" y="5638800"/>
            <a:ext cx="1219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Rationalise</a:t>
            </a: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>
          <a:xfrm>
            <a:off x="152400" y="1600200"/>
            <a:ext cx="477964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>
                <a:latin typeface="Comic Sans MS" panose="030F0702030302020204" pitchFamily="66" charset="0"/>
              </a:rPr>
              <a:t>Geometric sequences are formed by multiplying a starting value by a common ratio</a:t>
            </a:r>
            <a:endParaRPr lang="en-US" sz="1600">
              <a:latin typeface="Comic Sans MS" panose="030F0702030302020204" pitchFamily="66" charset="0"/>
            </a:endParaRPr>
          </a:p>
          <a:p>
            <a:pPr marL="0" indent="0" algn="ctr">
              <a:buFontTx/>
              <a:buNone/>
            </a:pPr>
            <a:endParaRPr lang="en-GB" altLang="en-US" sz="1600">
              <a:latin typeface="Comic Sans MS" pitchFamily="66" charset="0"/>
            </a:endParaRPr>
          </a:p>
          <a:p>
            <a:pPr marL="0" indent="0" algn="ctr">
              <a:buFontTx/>
              <a:buNone/>
            </a:pPr>
            <a:r>
              <a:rPr lang="en-GB" altLang="en-US" sz="1600">
                <a:latin typeface="Comic Sans MS" pitchFamily="66" charset="0"/>
              </a:rPr>
              <a:t>a,       ar,       ar</a:t>
            </a:r>
            <a:r>
              <a:rPr lang="en-GB" altLang="en-US" sz="1600" baseline="30000">
                <a:latin typeface="Comic Sans MS" pitchFamily="66" charset="0"/>
              </a:rPr>
              <a:t>2</a:t>
            </a:r>
            <a:r>
              <a:rPr lang="en-GB" altLang="en-US" sz="1600">
                <a:latin typeface="Comic Sans MS" pitchFamily="66" charset="0"/>
              </a:rPr>
              <a:t>,       ar</a:t>
            </a:r>
            <a:r>
              <a:rPr lang="en-GB" altLang="en-US" sz="1600" baseline="30000">
                <a:latin typeface="Comic Sans MS" pitchFamily="66" charset="0"/>
              </a:rPr>
              <a:t>3</a:t>
            </a:r>
            <a:r>
              <a:rPr lang="en-GB" altLang="en-US" sz="1600">
                <a:latin typeface="Comic Sans MS" pitchFamily="66" charset="0"/>
              </a:rPr>
              <a:t>,       …,        ar</a:t>
            </a:r>
            <a:r>
              <a:rPr lang="en-GB" altLang="en-US" sz="1600" baseline="30000">
                <a:latin typeface="Comic Sans MS" pitchFamily="66" charset="0"/>
              </a:rPr>
              <a:t>n-1</a:t>
            </a:r>
            <a:endParaRPr lang="en-GB" altLang="en-US" sz="1600" baseline="30000" dirty="0">
              <a:latin typeface="Comic Sans MS" pitchFamily="66" charset="0"/>
            </a:endParaRPr>
          </a:p>
        </p:txBody>
      </p:sp>
      <p:sp>
        <p:nvSpPr>
          <p:cNvPr id="46" name="Text Box 20"/>
          <p:cNvSpPr txBox="1">
            <a:spLocks noChangeArrowheads="1"/>
          </p:cNvSpPr>
          <p:nvPr/>
        </p:nvSpPr>
        <p:spPr bwMode="auto">
          <a:xfrm>
            <a:off x="235595" y="3203451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1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st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Term</a:t>
            </a:r>
          </a:p>
        </p:txBody>
      </p:sp>
      <p:sp>
        <p:nvSpPr>
          <p:cNvPr id="47" name="Text Box 25"/>
          <p:cNvSpPr txBox="1">
            <a:spLocks noChangeArrowheads="1"/>
          </p:cNvSpPr>
          <p:nvPr/>
        </p:nvSpPr>
        <p:spPr bwMode="auto">
          <a:xfrm>
            <a:off x="8801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nd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 Term</a:t>
            </a:r>
          </a:p>
        </p:txBody>
      </p:sp>
      <p:sp>
        <p:nvSpPr>
          <p:cNvPr id="48" name="Text Box 26"/>
          <p:cNvSpPr txBox="1">
            <a:spLocks noChangeArrowheads="1"/>
          </p:cNvSpPr>
          <p:nvPr/>
        </p:nvSpPr>
        <p:spPr bwMode="auto">
          <a:xfrm>
            <a:off x="15659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3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rd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 Term</a:t>
            </a:r>
          </a:p>
        </p:txBody>
      </p:sp>
      <p:sp>
        <p:nvSpPr>
          <p:cNvPr id="49" name="Text Box 27"/>
          <p:cNvSpPr txBox="1">
            <a:spLocks noChangeArrowheads="1"/>
          </p:cNvSpPr>
          <p:nvPr/>
        </p:nvSpPr>
        <p:spPr bwMode="auto">
          <a:xfrm>
            <a:off x="23279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4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 Term</a:t>
            </a:r>
          </a:p>
        </p:txBody>
      </p:sp>
      <p:sp>
        <p:nvSpPr>
          <p:cNvPr id="50" name="Text Box 28"/>
          <p:cNvSpPr txBox="1">
            <a:spLocks noChangeArrowheads="1"/>
          </p:cNvSpPr>
          <p:nvPr/>
        </p:nvSpPr>
        <p:spPr bwMode="auto">
          <a:xfrm>
            <a:off x="38519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n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Term</a:t>
            </a:r>
          </a:p>
        </p:txBody>
      </p:sp>
      <p:sp>
        <p:nvSpPr>
          <p:cNvPr id="51" name="Line 30"/>
          <p:cNvSpPr>
            <a:spLocks noChangeShapeType="1"/>
          </p:cNvSpPr>
          <p:nvPr/>
        </p:nvSpPr>
        <p:spPr bwMode="auto">
          <a:xfrm flipV="1">
            <a:off x="6515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" name="Line 31"/>
          <p:cNvSpPr>
            <a:spLocks noChangeShapeType="1"/>
          </p:cNvSpPr>
          <p:nvPr/>
        </p:nvSpPr>
        <p:spPr bwMode="auto">
          <a:xfrm flipV="1">
            <a:off x="13373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3" name="Line 32"/>
          <p:cNvSpPr>
            <a:spLocks noChangeShapeType="1"/>
          </p:cNvSpPr>
          <p:nvPr/>
        </p:nvSpPr>
        <p:spPr bwMode="auto">
          <a:xfrm flipV="1">
            <a:off x="20231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4" name="Line 34"/>
          <p:cNvSpPr>
            <a:spLocks noChangeShapeType="1"/>
          </p:cNvSpPr>
          <p:nvPr/>
        </p:nvSpPr>
        <p:spPr bwMode="auto">
          <a:xfrm flipV="1">
            <a:off x="27851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" name="Line 35"/>
          <p:cNvSpPr>
            <a:spLocks noChangeShapeType="1"/>
          </p:cNvSpPr>
          <p:nvPr/>
        </p:nvSpPr>
        <p:spPr bwMode="auto">
          <a:xfrm flipV="1">
            <a:off x="42329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79512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203984" cy="276999"/>
              </a:xfrm>
              <a:prstGeom prst="rect">
                <a:avLst/>
              </a:prstGeom>
              <a:blipFill>
                <a:blip r:embed="rId21"/>
                <a:stretch>
                  <a:fillRect l="-2525" t="-4348" r="-1515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228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7" dur="500"/>
                                        <p:tgtEl>
                                          <p:spTgt spid="13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3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3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3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3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3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3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13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9" grpId="0"/>
      <p:bldP spid="13341" grpId="0"/>
      <p:bldP spid="13344" grpId="0"/>
      <p:bldP spid="13347" grpId="0"/>
      <p:bldP spid="13348" grpId="0"/>
      <p:bldP spid="13349" grpId="0"/>
      <p:bldP spid="13354" grpId="0" animBg="1"/>
      <p:bldP spid="13370" grpId="0" animBg="1"/>
      <p:bldP spid="13372" grpId="0" animBg="1"/>
      <p:bldP spid="13373" grpId="0" animBg="1"/>
      <p:bldP spid="13374" grpId="0" animBg="1"/>
      <p:bldP spid="13375" grpId="0"/>
      <p:bldP spid="13376" grpId="0"/>
      <p:bldP spid="13377" grpId="0"/>
      <p:bldP spid="1337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5867400" y="1600200"/>
            <a:ext cx="2514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="1" u="sng">
                <a:latin typeface="Comic Sans MS" pitchFamily="66" charset="0"/>
              </a:rPr>
              <a:t>Example Questions</a:t>
            </a:r>
          </a:p>
        </p:txBody>
      </p:sp>
      <p:sp>
        <p:nvSpPr>
          <p:cNvPr id="11280" name="Text Box 17"/>
          <p:cNvSpPr txBox="1">
            <a:spLocks noChangeArrowheads="1"/>
          </p:cNvSpPr>
          <p:nvPr/>
        </p:nvSpPr>
        <p:spPr bwMode="auto">
          <a:xfrm>
            <a:off x="5029200" y="1981200"/>
            <a:ext cx="396240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The numbers 3, x, and (x + 6) form the first three terms of a positive geometric sequence. Calculate the 15</a:t>
            </a:r>
            <a:r>
              <a:rPr lang="en-GB" altLang="en-US" sz="1400" baseline="30000">
                <a:latin typeface="Comic Sans MS" pitchFamily="66" charset="0"/>
              </a:rPr>
              <a:t>th</a:t>
            </a:r>
            <a:r>
              <a:rPr lang="en-GB" altLang="en-US" sz="1400">
                <a:latin typeface="Comic Sans MS" pitchFamily="66" charset="0"/>
              </a:rPr>
              <a:t> term of the sequence</a:t>
            </a:r>
          </a:p>
        </p:txBody>
      </p:sp>
      <p:graphicFrame>
        <p:nvGraphicFramePr>
          <p:cNvPr id="14378" name="Object 42"/>
          <p:cNvGraphicFramePr>
            <a:graphicFrameLocks noChangeAspect="1"/>
          </p:cNvGraphicFramePr>
          <p:nvPr/>
        </p:nvGraphicFramePr>
        <p:xfrm>
          <a:off x="5181600" y="3048000"/>
          <a:ext cx="838200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6" name="Equation" r:id="rId3" imgW="520474" imgH="431613" progId="Equation.DSMT4">
                  <p:embed/>
                </p:oleObj>
              </mc:Choice>
              <mc:Fallback>
                <p:oleObj name="Equation" r:id="rId3" imgW="520474" imgH="431613" progId="Equation.DSMT4">
                  <p:embed/>
                  <p:pic>
                    <p:nvPicPr>
                      <p:cNvPr id="14378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3048000"/>
                        <a:ext cx="838200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79" name="Object 43"/>
          <p:cNvGraphicFramePr>
            <a:graphicFrameLocks noChangeAspect="1"/>
          </p:cNvGraphicFramePr>
          <p:nvPr/>
        </p:nvGraphicFramePr>
        <p:xfrm>
          <a:off x="6553200" y="3048000"/>
          <a:ext cx="981075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7" name="Equation" r:id="rId5" imgW="609336" imgH="393529" progId="Equation.DSMT4">
                  <p:embed/>
                </p:oleObj>
              </mc:Choice>
              <mc:Fallback>
                <p:oleObj name="Equation" r:id="rId5" imgW="609336" imgH="393529" progId="Equation.DSMT4">
                  <p:embed/>
                  <p:pic>
                    <p:nvPicPr>
                      <p:cNvPr id="14379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3048000"/>
                        <a:ext cx="981075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80" name="Line 44"/>
          <p:cNvSpPr>
            <a:spLocks noChangeShapeType="1"/>
          </p:cNvSpPr>
          <p:nvPr/>
        </p:nvSpPr>
        <p:spPr bwMode="auto">
          <a:xfrm>
            <a:off x="6096000" y="3352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14381" name="Object 45"/>
          <p:cNvGraphicFramePr>
            <a:graphicFrameLocks noChangeAspect="1"/>
          </p:cNvGraphicFramePr>
          <p:nvPr/>
        </p:nvGraphicFramePr>
        <p:xfrm>
          <a:off x="6324600" y="3962400"/>
          <a:ext cx="122713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8" name="Equation" r:id="rId7" imgW="761669" imgH="203112" progId="Equation.DSMT4">
                  <p:embed/>
                </p:oleObj>
              </mc:Choice>
              <mc:Fallback>
                <p:oleObj name="Equation" r:id="rId7" imgW="761669" imgH="203112" progId="Equation.DSMT4">
                  <p:embed/>
                  <p:pic>
                    <p:nvPicPr>
                      <p:cNvPr id="14381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3962400"/>
                        <a:ext cx="122713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82" name="Object 46"/>
          <p:cNvGraphicFramePr>
            <a:graphicFrameLocks noChangeAspect="1"/>
          </p:cNvGraphicFramePr>
          <p:nvPr/>
        </p:nvGraphicFramePr>
        <p:xfrm>
          <a:off x="6019800" y="4572000"/>
          <a:ext cx="15557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9" name="Equation" r:id="rId9" imgW="965200" imgH="203200" progId="Equation.DSMT4">
                  <p:embed/>
                </p:oleObj>
              </mc:Choice>
              <mc:Fallback>
                <p:oleObj name="Equation" r:id="rId9" imgW="965200" imgH="203200" progId="Equation.DSMT4">
                  <p:embed/>
                  <p:pic>
                    <p:nvPicPr>
                      <p:cNvPr id="14382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4572000"/>
                        <a:ext cx="1555750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83" name="Object 47"/>
          <p:cNvGraphicFramePr>
            <a:graphicFrameLocks noChangeAspect="1"/>
          </p:cNvGraphicFramePr>
          <p:nvPr/>
        </p:nvGraphicFramePr>
        <p:xfrm>
          <a:off x="5867400" y="5181600"/>
          <a:ext cx="170021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0" name="Equation" r:id="rId11" imgW="1054100" imgH="203200" progId="Equation.DSMT4">
                  <p:embed/>
                </p:oleObj>
              </mc:Choice>
              <mc:Fallback>
                <p:oleObj name="Equation" r:id="rId11" imgW="1054100" imgH="203200" progId="Equation.DSMT4">
                  <p:embed/>
                  <p:pic>
                    <p:nvPicPr>
                      <p:cNvPr id="14383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5181600"/>
                        <a:ext cx="1700213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84" name="Object 48"/>
          <p:cNvGraphicFramePr>
            <a:graphicFrameLocks noChangeAspect="1"/>
          </p:cNvGraphicFramePr>
          <p:nvPr/>
        </p:nvGraphicFramePr>
        <p:xfrm>
          <a:off x="6934200" y="5791200"/>
          <a:ext cx="573088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1" name="Equation" r:id="rId13" imgW="355138" imgH="177569" progId="Equation.DSMT4">
                  <p:embed/>
                </p:oleObj>
              </mc:Choice>
              <mc:Fallback>
                <p:oleObj name="Equation" r:id="rId13" imgW="355138" imgH="177569" progId="Equation.DSMT4">
                  <p:embed/>
                  <p:pic>
                    <p:nvPicPr>
                      <p:cNvPr id="14384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5791200"/>
                        <a:ext cx="573088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85" name="Arc 49"/>
          <p:cNvSpPr>
            <a:spLocks/>
          </p:cNvSpPr>
          <p:nvPr/>
        </p:nvSpPr>
        <p:spPr bwMode="auto">
          <a:xfrm>
            <a:off x="7696200" y="4114800"/>
            <a:ext cx="304800" cy="609600"/>
          </a:xfrm>
          <a:custGeom>
            <a:avLst/>
            <a:gdLst>
              <a:gd name="T0" fmla="*/ 0 w 21600"/>
              <a:gd name="T1" fmla="*/ 0 h 43192"/>
              <a:gd name="T2" fmla="*/ 1680210 w 21600"/>
              <a:gd name="T3" fmla="*/ 121430635 h 43192"/>
              <a:gd name="T4" fmla="*/ 0 w 21600"/>
              <a:gd name="T5" fmla="*/ 60726474 h 431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96"/>
                  <a:pt x="12289" y="42867"/>
                  <a:pt x="597" y="43191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96"/>
                  <a:pt x="12289" y="42867"/>
                  <a:pt x="597" y="43191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86" name="Arc 50"/>
          <p:cNvSpPr>
            <a:spLocks/>
          </p:cNvSpPr>
          <p:nvPr/>
        </p:nvSpPr>
        <p:spPr bwMode="auto">
          <a:xfrm>
            <a:off x="7696200" y="4724400"/>
            <a:ext cx="304800" cy="609600"/>
          </a:xfrm>
          <a:custGeom>
            <a:avLst/>
            <a:gdLst>
              <a:gd name="T0" fmla="*/ 0 w 21600"/>
              <a:gd name="T1" fmla="*/ 0 h 43192"/>
              <a:gd name="T2" fmla="*/ 1680210 w 21600"/>
              <a:gd name="T3" fmla="*/ 121430635 h 43192"/>
              <a:gd name="T4" fmla="*/ 0 w 21600"/>
              <a:gd name="T5" fmla="*/ 60726474 h 431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96"/>
                  <a:pt x="12289" y="42867"/>
                  <a:pt x="597" y="43191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96"/>
                  <a:pt x="12289" y="42867"/>
                  <a:pt x="597" y="43191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87" name="Arc 51"/>
          <p:cNvSpPr>
            <a:spLocks/>
          </p:cNvSpPr>
          <p:nvPr/>
        </p:nvSpPr>
        <p:spPr bwMode="auto">
          <a:xfrm>
            <a:off x="7696200" y="5334000"/>
            <a:ext cx="304800" cy="609600"/>
          </a:xfrm>
          <a:custGeom>
            <a:avLst/>
            <a:gdLst>
              <a:gd name="T0" fmla="*/ 0 w 21600"/>
              <a:gd name="T1" fmla="*/ 0 h 43192"/>
              <a:gd name="T2" fmla="*/ 1680210 w 21600"/>
              <a:gd name="T3" fmla="*/ 121430635 h 43192"/>
              <a:gd name="T4" fmla="*/ 0 w 21600"/>
              <a:gd name="T5" fmla="*/ 60726474 h 431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96"/>
                  <a:pt x="12289" y="42867"/>
                  <a:pt x="597" y="43191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96"/>
                  <a:pt x="12289" y="42867"/>
                  <a:pt x="597" y="43191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88" name="Arc 52"/>
          <p:cNvSpPr>
            <a:spLocks/>
          </p:cNvSpPr>
          <p:nvPr/>
        </p:nvSpPr>
        <p:spPr bwMode="auto">
          <a:xfrm>
            <a:off x="7696200" y="3352800"/>
            <a:ext cx="304800" cy="762000"/>
          </a:xfrm>
          <a:custGeom>
            <a:avLst/>
            <a:gdLst>
              <a:gd name="T0" fmla="*/ 0 w 21600"/>
              <a:gd name="T1" fmla="*/ 0 h 43192"/>
              <a:gd name="T2" fmla="*/ 1680210 w 21600"/>
              <a:gd name="T3" fmla="*/ 237169201 h 43192"/>
              <a:gd name="T4" fmla="*/ 0 w 21600"/>
              <a:gd name="T5" fmla="*/ 118606697 h 431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96"/>
                  <a:pt x="12289" y="42867"/>
                  <a:pt x="597" y="43191"/>
                </a:cubicBezTo>
              </a:path>
              <a:path w="21600" h="43192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96"/>
                  <a:pt x="12289" y="42867"/>
                  <a:pt x="597" y="43191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89" name="Text Box 53"/>
          <p:cNvSpPr txBox="1">
            <a:spLocks noChangeArrowheads="1"/>
          </p:cNvSpPr>
          <p:nvPr/>
        </p:nvSpPr>
        <p:spPr bwMode="auto">
          <a:xfrm>
            <a:off x="7924800" y="3352800"/>
            <a:ext cx="12192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Cross Multiply by 3 and x</a:t>
            </a:r>
          </a:p>
        </p:txBody>
      </p:sp>
      <p:sp>
        <p:nvSpPr>
          <p:cNvPr id="14390" name="Text Box 54"/>
          <p:cNvSpPr txBox="1">
            <a:spLocks noChangeArrowheads="1"/>
          </p:cNvSpPr>
          <p:nvPr/>
        </p:nvSpPr>
        <p:spPr bwMode="auto">
          <a:xfrm>
            <a:off x="7924800" y="4191000"/>
            <a:ext cx="10668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Set equal to 0</a:t>
            </a:r>
          </a:p>
        </p:txBody>
      </p:sp>
      <p:sp>
        <p:nvSpPr>
          <p:cNvPr id="14391" name="Text Box 55"/>
          <p:cNvSpPr txBox="1">
            <a:spLocks noChangeArrowheads="1"/>
          </p:cNvSpPr>
          <p:nvPr/>
        </p:nvSpPr>
        <p:spPr bwMode="auto">
          <a:xfrm>
            <a:off x="7924800" y="4800600"/>
            <a:ext cx="1066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Factorise</a:t>
            </a:r>
          </a:p>
        </p:txBody>
      </p:sp>
      <p:sp>
        <p:nvSpPr>
          <p:cNvPr id="14392" name="Text Box 56"/>
          <p:cNvSpPr txBox="1">
            <a:spLocks noChangeArrowheads="1"/>
          </p:cNvSpPr>
          <p:nvPr/>
        </p:nvSpPr>
        <p:spPr bwMode="auto">
          <a:xfrm>
            <a:off x="7924800" y="5410200"/>
            <a:ext cx="1219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x has to be positive</a:t>
            </a: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>
          <a:xfrm>
            <a:off x="152400" y="1600200"/>
            <a:ext cx="477964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>
                <a:latin typeface="Comic Sans MS" panose="030F0702030302020204" pitchFamily="66" charset="0"/>
              </a:rPr>
              <a:t>Geometric sequences are formed by multiplying a starting value by a common ratio</a:t>
            </a:r>
            <a:endParaRPr lang="en-US" sz="1600">
              <a:latin typeface="Comic Sans MS" panose="030F0702030302020204" pitchFamily="66" charset="0"/>
            </a:endParaRPr>
          </a:p>
          <a:p>
            <a:pPr marL="0" indent="0" algn="ctr">
              <a:buFontTx/>
              <a:buNone/>
            </a:pPr>
            <a:endParaRPr lang="en-GB" altLang="en-US" sz="1600">
              <a:latin typeface="Comic Sans MS" pitchFamily="66" charset="0"/>
            </a:endParaRPr>
          </a:p>
          <a:p>
            <a:pPr marL="0" indent="0" algn="ctr">
              <a:buFontTx/>
              <a:buNone/>
            </a:pPr>
            <a:r>
              <a:rPr lang="en-GB" altLang="en-US" sz="1600">
                <a:latin typeface="Comic Sans MS" pitchFamily="66" charset="0"/>
              </a:rPr>
              <a:t>a,       ar,       ar</a:t>
            </a:r>
            <a:r>
              <a:rPr lang="en-GB" altLang="en-US" sz="1600" baseline="30000">
                <a:latin typeface="Comic Sans MS" pitchFamily="66" charset="0"/>
              </a:rPr>
              <a:t>2</a:t>
            </a:r>
            <a:r>
              <a:rPr lang="en-GB" altLang="en-US" sz="1600">
                <a:latin typeface="Comic Sans MS" pitchFamily="66" charset="0"/>
              </a:rPr>
              <a:t>,       ar</a:t>
            </a:r>
            <a:r>
              <a:rPr lang="en-GB" altLang="en-US" sz="1600" baseline="30000">
                <a:latin typeface="Comic Sans MS" pitchFamily="66" charset="0"/>
              </a:rPr>
              <a:t>3</a:t>
            </a:r>
            <a:r>
              <a:rPr lang="en-GB" altLang="en-US" sz="1600">
                <a:latin typeface="Comic Sans MS" pitchFamily="66" charset="0"/>
              </a:rPr>
              <a:t>,       …,        ar</a:t>
            </a:r>
            <a:r>
              <a:rPr lang="en-GB" altLang="en-US" sz="1600" baseline="30000">
                <a:latin typeface="Comic Sans MS" pitchFamily="66" charset="0"/>
              </a:rPr>
              <a:t>n-1</a:t>
            </a:r>
            <a:endParaRPr lang="en-GB" altLang="en-US" sz="1600" baseline="30000" dirty="0">
              <a:latin typeface="Comic Sans MS" pitchFamily="66" charset="0"/>
            </a:endParaRPr>
          </a:p>
        </p:txBody>
      </p:sp>
      <p:sp>
        <p:nvSpPr>
          <p:cNvPr id="38" name="Text Box 20"/>
          <p:cNvSpPr txBox="1">
            <a:spLocks noChangeArrowheads="1"/>
          </p:cNvSpPr>
          <p:nvPr/>
        </p:nvSpPr>
        <p:spPr bwMode="auto">
          <a:xfrm>
            <a:off x="235595" y="3203451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1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st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Term</a:t>
            </a:r>
          </a:p>
        </p:txBody>
      </p:sp>
      <p:sp>
        <p:nvSpPr>
          <p:cNvPr id="39" name="Text Box 25"/>
          <p:cNvSpPr txBox="1">
            <a:spLocks noChangeArrowheads="1"/>
          </p:cNvSpPr>
          <p:nvPr/>
        </p:nvSpPr>
        <p:spPr bwMode="auto">
          <a:xfrm>
            <a:off x="8801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nd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 Term</a:t>
            </a:r>
          </a:p>
        </p:txBody>
      </p:sp>
      <p:sp>
        <p:nvSpPr>
          <p:cNvPr id="40" name="Text Box 26"/>
          <p:cNvSpPr txBox="1">
            <a:spLocks noChangeArrowheads="1"/>
          </p:cNvSpPr>
          <p:nvPr/>
        </p:nvSpPr>
        <p:spPr bwMode="auto">
          <a:xfrm>
            <a:off x="15659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3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rd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 Term</a:t>
            </a:r>
          </a:p>
        </p:txBody>
      </p:sp>
      <p:sp>
        <p:nvSpPr>
          <p:cNvPr id="41" name="Text Box 27"/>
          <p:cNvSpPr txBox="1">
            <a:spLocks noChangeArrowheads="1"/>
          </p:cNvSpPr>
          <p:nvPr/>
        </p:nvSpPr>
        <p:spPr bwMode="auto">
          <a:xfrm>
            <a:off x="23279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4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 Term</a:t>
            </a:r>
          </a:p>
        </p:txBody>
      </p:sp>
      <p:sp>
        <p:nvSpPr>
          <p:cNvPr id="42" name="Text Box 28"/>
          <p:cNvSpPr txBox="1">
            <a:spLocks noChangeArrowheads="1"/>
          </p:cNvSpPr>
          <p:nvPr/>
        </p:nvSpPr>
        <p:spPr bwMode="auto">
          <a:xfrm>
            <a:off x="38519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n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Term</a:t>
            </a:r>
          </a:p>
        </p:txBody>
      </p:sp>
      <p:sp>
        <p:nvSpPr>
          <p:cNvPr id="43" name="Line 30"/>
          <p:cNvSpPr>
            <a:spLocks noChangeShapeType="1"/>
          </p:cNvSpPr>
          <p:nvPr/>
        </p:nvSpPr>
        <p:spPr bwMode="auto">
          <a:xfrm flipV="1">
            <a:off x="6515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" name="Line 31"/>
          <p:cNvSpPr>
            <a:spLocks noChangeShapeType="1"/>
          </p:cNvSpPr>
          <p:nvPr/>
        </p:nvSpPr>
        <p:spPr bwMode="auto">
          <a:xfrm flipV="1">
            <a:off x="13373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" name="Line 32"/>
          <p:cNvSpPr>
            <a:spLocks noChangeShapeType="1"/>
          </p:cNvSpPr>
          <p:nvPr/>
        </p:nvSpPr>
        <p:spPr bwMode="auto">
          <a:xfrm flipV="1">
            <a:off x="20231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" name="Line 34"/>
          <p:cNvSpPr>
            <a:spLocks noChangeShapeType="1"/>
          </p:cNvSpPr>
          <p:nvPr/>
        </p:nvSpPr>
        <p:spPr bwMode="auto">
          <a:xfrm flipV="1">
            <a:off x="27851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" name="Line 35"/>
          <p:cNvSpPr>
            <a:spLocks noChangeShapeType="1"/>
          </p:cNvSpPr>
          <p:nvPr/>
        </p:nvSpPr>
        <p:spPr bwMode="auto">
          <a:xfrm flipV="1">
            <a:off x="42329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79512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203984" cy="276999"/>
              </a:xfrm>
              <a:prstGeom prst="rect">
                <a:avLst/>
              </a:prstGeom>
              <a:blipFill>
                <a:blip r:embed="rId15"/>
                <a:stretch>
                  <a:fillRect l="-2525" t="-4348" r="-1515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681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4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4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80" grpId="0" animBg="1"/>
      <p:bldP spid="14385" grpId="0" animBg="1"/>
      <p:bldP spid="14386" grpId="0" animBg="1"/>
      <p:bldP spid="14387" grpId="0" animBg="1"/>
      <p:bldP spid="14388" grpId="0" animBg="1"/>
      <p:bldP spid="14389" grpId="0"/>
      <p:bldP spid="14390" grpId="0"/>
      <p:bldP spid="14391" grpId="0"/>
      <p:bldP spid="1439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5867400" y="1600200"/>
            <a:ext cx="2514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 b="1" u="sng">
                <a:latin typeface="Comic Sans MS" pitchFamily="66" charset="0"/>
              </a:rPr>
              <a:t>Example Questions</a:t>
            </a:r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5029200" y="1981200"/>
            <a:ext cx="39624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latin typeface="Comic Sans MS" pitchFamily="66" charset="0"/>
              </a:rPr>
              <a:t>The numbers 3, x, and (x + 6) form the first three terms of a positive geometric sequence. Calculate the 15</a:t>
            </a:r>
            <a:r>
              <a:rPr lang="en-GB" altLang="en-US" sz="1400" baseline="30000">
                <a:latin typeface="Comic Sans MS" pitchFamily="66" charset="0"/>
              </a:rPr>
              <a:t>th</a:t>
            </a:r>
            <a:r>
              <a:rPr lang="en-GB" altLang="en-US" sz="1400">
                <a:latin typeface="Comic Sans MS" pitchFamily="66" charset="0"/>
              </a:rPr>
              <a:t> term of the sequence</a:t>
            </a:r>
          </a:p>
        </p:txBody>
      </p:sp>
      <p:graphicFrame>
        <p:nvGraphicFramePr>
          <p:cNvPr id="16405" name="Object 21"/>
          <p:cNvGraphicFramePr>
            <a:graphicFrameLocks noChangeAspect="1"/>
          </p:cNvGraphicFramePr>
          <p:nvPr/>
        </p:nvGraphicFramePr>
        <p:xfrm>
          <a:off x="5257800" y="2971800"/>
          <a:ext cx="19240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5" name="Equation" r:id="rId3" imgW="1193800" imgH="203200" progId="Equation.DSMT4">
                  <p:embed/>
                </p:oleObj>
              </mc:Choice>
              <mc:Fallback>
                <p:oleObj name="Equation" r:id="rId3" imgW="1193800" imgH="203200" progId="Equation.DSMT4">
                  <p:embed/>
                  <p:pic>
                    <p:nvPicPr>
                      <p:cNvPr id="16405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971800"/>
                        <a:ext cx="1924050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5181600" y="3352800"/>
            <a:ext cx="1371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First term = 3</a:t>
            </a:r>
          </a:p>
        </p:txBody>
      </p:sp>
      <p:sp>
        <p:nvSpPr>
          <p:cNvPr id="16417" name="Text Box 33"/>
          <p:cNvSpPr txBox="1">
            <a:spLocks noChangeArrowheads="1"/>
          </p:cNvSpPr>
          <p:nvPr/>
        </p:nvSpPr>
        <p:spPr bwMode="auto">
          <a:xfrm>
            <a:off x="5181600" y="3810000"/>
            <a:ext cx="1676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Common Ratio = 2</a:t>
            </a:r>
          </a:p>
        </p:txBody>
      </p:sp>
      <p:sp>
        <p:nvSpPr>
          <p:cNvPr id="16418" name="Text Box 34"/>
          <p:cNvSpPr txBox="1">
            <a:spLocks noChangeArrowheads="1"/>
          </p:cNvSpPr>
          <p:nvPr/>
        </p:nvSpPr>
        <p:spPr bwMode="auto">
          <a:xfrm>
            <a:off x="5181600" y="4267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Nth term = 3 x 2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n-1</a:t>
            </a:r>
          </a:p>
        </p:txBody>
      </p:sp>
      <p:sp>
        <p:nvSpPr>
          <p:cNvPr id="16419" name="Text Box 35"/>
          <p:cNvSpPr txBox="1">
            <a:spLocks noChangeArrowheads="1"/>
          </p:cNvSpPr>
          <p:nvPr/>
        </p:nvSpPr>
        <p:spPr bwMode="auto">
          <a:xfrm>
            <a:off x="5181600" y="48006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15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Term = 3 x 2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14</a:t>
            </a:r>
          </a:p>
        </p:txBody>
      </p:sp>
      <p:sp>
        <p:nvSpPr>
          <p:cNvPr id="16420" name="Text Box 36"/>
          <p:cNvSpPr txBox="1">
            <a:spLocks noChangeArrowheads="1"/>
          </p:cNvSpPr>
          <p:nvPr/>
        </p:nvSpPr>
        <p:spPr bwMode="auto">
          <a:xfrm>
            <a:off x="5181600" y="52578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15</a:t>
            </a:r>
            <a:r>
              <a:rPr lang="en-GB" altLang="en-US" sz="1400" baseline="30000" dirty="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 Term = 49,152</a:t>
            </a:r>
            <a:endParaRPr lang="en-GB" altLang="en-US" sz="1400" baseline="30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152400" y="1600200"/>
            <a:ext cx="477964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>
                <a:latin typeface="Comic Sans MS" panose="030F0702030302020204" pitchFamily="66" charset="0"/>
              </a:rPr>
              <a:t>Geometric sequences are formed by multiplying a starting value by a common ratio</a:t>
            </a:r>
            <a:endParaRPr lang="en-US" sz="1600">
              <a:latin typeface="Comic Sans MS" panose="030F0702030302020204" pitchFamily="66" charset="0"/>
            </a:endParaRPr>
          </a:p>
          <a:p>
            <a:pPr marL="0" indent="0" algn="ctr">
              <a:buFontTx/>
              <a:buNone/>
            </a:pPr>
            <a:endParaRPr lang="en-GB" altLang="en-US" sz="1600">
              <a:latin typeface="Comic Sans MS" pitchFamily="66" charset="0"/>
            </a:endParaRPr>
          </a:p>
          <a:p>
            <a:pPr marL="0" indent="0" algn="ctr">
              <a:buFontTx/>
              <a:buNone/>
            </a:pPr>
            <a:r>
              <a:rPr lang="en-GB" altLang="en-US" sz="1600">
                <a:latin typeface="Comic Sans MS" pitchFamily="66" charset="0"/>
              </a:rPr>
              <a:t>a,       ar,       ar</a:t>
            </a:r>
            <a:r>
              <a:rPr lang="en-GB" altLang="en-US" sz="1600" baseline="30000">
                <a:latin typeface="Comic Sans MS" pitchFamily="66" charset="0"/>
              </a:rPr>
              <a:t>2</a:t>
            </a:r>
            <a:r>
              <a:rPr lang="en-GB" altLang="en-US" sz="1600">
                <a:latin typeface="Comic Sans MS" pitchFamily="66" charset="0"/>
              </a:rPr>
              <a:t>,       ar</a:t>
            </a:r>
            <a:r>
              <a:rPr lang="en-GB" altLang="en-US" sz="1600" baseline="30000">
                <a:latin typeface="Comic Sans MS" pitchFamily="66" charset="0"/>
              </a:rPr>
              <a:t>3</a:t>
            </a:r>
            <a:r>
              <a:rPr lang="en-GB" altLang="en-US" sz="1600">
                <a:latin typeface="Comic Sans MS" pitchFamily="66" charset="0"/>
              </a:rPr>
              <a:t>,       …,        ar</a:t>
            </a:r>
            <a:r>
              <a:rPr lang="en-GB" altLang="en-US" sz="1600" baseline="30000">
                <a:latin typeface="Comic Sans MS" pitchFamily="66" charset="0"/>
              </a:rPr>
              <a:t>n-1</a:t>
            </a:r>
            <a:endParaRPr lang="en-GB" altLang="en-US" sz="1600" baseline="30000" dirty="0">
              <a:latin typeface="Comic Sans MS" pitchFamily="66" charset="0"/>
            </a:endParaRPr>
          </a:p>
        </p:txBody>
      </p:sp>
      <p:sp>
        <p:nvSpPr>
          <p:cNvPr id="29" name="Text Box 20"/>
          <p:cNvSpPr txBox="1">
            <a:spLocks noChangeArrowheads="1"/>
          </p:cNvSpPr>
          <p:nvPr/>
        </p:nvSpPr>
        <p:spPr bwMode="auto">
          <a:xfrm>
            <a:off x="235595" y="3203451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1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st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Term</a:t>
            </a:r>
          </a:p>
        </p:txBody>
      </p:sp>
      <p:sp>
        <p:nvSpPr>
          <p:cNvPr id="30" name="Text Box 25"/>
          <p:cNvSpPr txBox="1">
            <a:spLocks noChangeArrowheads="1"/>
          </p:cNvSpPr>
          <p:nvPr/>
        </p:nvSpPr>
        <p:spPr bwMode="auto">
          <a:xfrm>
            <a:off x="8801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nd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 Term</a:t>
            </a:r>
          </a:p>
        </p:txBody>
      </p:sp>
      <p:sp>
        <p:nvSpPr>
          <p:cNvPr id="31" name="Text Box 26"/>
          <p:cNvSpPr txBox="1">
            <a:spLocks noChangeArrowheads="1"/>
          </p:cNvSpPr>
          <p:nvPr/>
        </p:nvSpPr>
        <p:spPr bwMode="auto">
          <a:xfrm>
            <a:off x="15659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3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rd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 Term</a:t>
            </a:r>
          </a:p>
        </p:txBody>
      </p:sp>
      <p:sp>
        <p:nvSpPr>
          <p:cNvPr id="32" name="Text Box 27"/>
          <p:cNvSpPr txBox="1">
            <a:spLocks noChangeArrowheads="1"/>
          </p:cNvSpPr>
          <p:nvPr/>
        </p:nvSpPr>
        <p:spPr bwMode="auto">
          <a:xfrm>
            <a:off x="23279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4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 Term</a:t>
            </a:r>
          </a:p>
        </p:txBody>
      </p:sp>
      <p:sp>
        <p:nvSpPr>
          <p:cNvPr id="33" name="Text Box 28"/>
          <p:cNvSpPr txBox="1">
            <a:spLocks noChangeArrowheads="1"/>
          </p:cNvSpPr>
          <p:nvPr/>
        </p:nvSpPr>
        <p:spPr bwMode="auto">
          <a:xfrm>
            <a:off x="3851920" y="3212976"/>
            <a:ext cx="838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n</a:t>
            </a:r>
            <a:r>
              <a:rPr lang="en-GB" altLang="en-US" sz="1400" baseline="3000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 Term</a:t>
            </a:r>
          </a:p>
        </p:txBody>
      </p:sp>
      <p:sp>
        <p:nvSpPr>
          <p:cNvPr id="34" name="Line 30"/>
          <p:cNvSpPr>
            <a:spLocks noChangeShapeType="1"/>
          </p:cNvSpPr>
          <p:nvPr/>
        </p:nvSpPr>
        <p:spPr bwMode="auto">
          <a:xfrm flipV="1">
            <a:off x="6515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" name="Line 31"/>
          <p:cNvSpPr>
            <a:spLocks noChangeShapeType="1"/>
          </p:cNvSpPr>
          <p:nvPr/>
        </p:nvSpPr>
        <p:spPr bwMode="auto">
          <a:xfrm flipV="1">
            <a:off x="13373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" name="Line 32"/>
          <p:cNvSpPr>
            <a:spLocks noChangeShapeType="1"/>
          </p:cNvSpPr>
          <p:nvPr/>
        </p:nvSpPr>
        <p:spPr bwMode="auto">
          <a:xfrm flipV="1">
            <a:off x="20231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" name="Line 34"/>
          <p:cNvSpPr>
            <a:spLocks noChangeShapeType="1"/>
          </p:cNvSpPr>
          <p:nvPr/>
        </p:nvSpPr>
        <p:spPr bwMode="auto">
          <a:xfrm flipV="1">
            <a:off x="27851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" name="Line 35"/>
          <p:cNvSpPr>
            <a:spLocks noChangeShapeType="1"/>
          </p:cNvSpPr>
          <p:nvPr/>
        </p:nvSpPr>
        <p:spPr bwMode="auto">
          <a:xfrm flipV="1">
            <a:off x="4232920" y="2831976"/>
            <a:ext cx="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79512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203984" cy="276999"/>
              </a:xfrm>
              <a:prstGeom prst="rect">
                <a:avLst/>
              </a:prstGeom>
              <a:blipFill>
                <a:blip r:embed="rId5"/>
                <a:stretch>
                  <a:fillRect l="-2525" t="-4348" r="-1515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044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13" grpId="0"/>
      <p:bldP spid="16417" grpId="0"/>
      <p:bldP spid="16418" grpId="0"/>
      <p:bldP spid="16419" grpId="0"/>
      <p:bldP spid="164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627512" cy="45259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Geometric sequences are formed by multiplying a starting value by a common ratio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What is the first term to exceed 1 million in the sequence: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3, 6, 12, 24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28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627512" cy="4525963"/>
              </a:xfrm>
              <a:prstGeom prst="rect">
                <a:avLst/>
              </a:prstGeom>
              <a:blipFill>
                <a:blip r:embed="rId2"/>
                <a:stretch>
                  <a:fillRect t="-809" r="-1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79512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203984" cy="276999"/>
              </a:xfrm>
              <a:prstGeom prst="rect">
                <a:avLst/>
              </a:prstGeom>
              <a:blipFill>
                <a:blip r:embed="rId3"/>
                <a:stretch>
                  <a:fillRect l="-2525" t="-4348" r="-1515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652120" y="1412776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1412776"/>
                <a:ext cx="1203984" cy="276999"/>
              </a:xfrm>
              <a:prstGeom prst="rect">
                <a:avLst/>
              </a:prstGeom>
              <a:blipFill>
                <a:blip r:embed="rId4"/>
                <a:stretch>
                  <a:fillRect l="-2525" t="-4444" r="-1515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004048" y="1988840"/>
                <a:ext cx="211718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000000=3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988840"/>
                <a:ext cx="2117183" cy="276999"/>
              </a:xfrm>
              <a:prstGeom prst="rect">
                <a:avLst/>
              </a:prstGeom>
              <a:blipFill>
                <a:blip r:embed="rId5"/>
                <a:stretch>
                  <a:fillRect l="-2305" t="-4348" r="-576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004048" y="2492896"/>
                <a:ext cx="1721240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1000000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2492896"/>
                <a:ext cx="1721240" cy="5186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355976" y="3140968"/>
                <a:ext cx="2897332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1000000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3140968"/>
                <a:ext cx="2897332" cy="6223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355976" y="4005064"/>
                <a:ext cx="3289618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1000000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4005064"/>
                <a:ext cx="3289618" cy="6223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355976" y="4797152"/>
                <a:ext cx="2448272" cy="7566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𝑙𝑜𝑔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1000000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𝑙𝑜𝑔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4797152"/>
                <a:ext cx="2448272" cy="75668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923928" y="5733256"/>
                <a:ext cx="2520280" cy="7566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𝑙𝑜𝑔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1000000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𝑙𝑜𝑔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5733256"/>
                <a:ext cx="2520280" cy="75668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58"/>
          <p:cNvSpPr>
            <a:spLocks/>
          </p:cNvSpPr>
          <p:nvPr/>
        </p:nvSpPr>
        <p:spPr bwMode="auto">
          <a:xfrm>
            <a:off x="7236296" y="1556792"/>
            <a:ext cx="144016" cy="576064"/>
          </a:xfrm>
          <a:custGeom>
            <a:avLst/>
            <a:gdLst>
              <a:gd name="T0" fmla="*/ 187811 w 21762"/>
              <a:gd name="T1" fmla="*/ 0 h 43200"/>
              <a:gd name="T2" fmla="*/ 0 w 21762"/>
              <a:gd name="T3" fmla="*/ 29634471 h 43200"/>
              <a:gd name="T4" fmla="*/ 187811 w 21762"/>
              <a:gd name="T5" fmla="*/ 1481758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62" h="43200" fill="none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</a:path>
              <a:path w="21762" h="43200" stroke="0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  <a:lnTo>
                  <a:pt x="162" y="21600"/>
                </a:lnTo>
                <a:lnTo>
                  <a:pt x="16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" name="Text Box 63"/>
          <p:cNvSpPr txBox="1">
            <a:spLocks noChangeArrowheads="1"/>
          </p:cNvSpPr>
          <p:nvPr/>
        </p:nvSpPr>
        <p:spPr bwMode="auto">
          <a:xfrm>
            <a:off x="7308304" y="1628800"/>
            <a:ext cx="13681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46" name="Arc 58"/>
          <p:cNvSpPr>
            <a:spLocks/>
          </p:cNvSpPr>
          <p:nvPr/>
        </p:nvSpPr>
        <p:spPr bwMode="auto">
          <a:xfrm>
            <a:off x="7164288" y="2132856"/>
            <a:ext cx="144016" cy="576064"/>
          </a:xfrm>
          <a:custGeom>
            <a:avLst/>
            <a:gdLst>
              <a:gd name="T0" fmla="*/ 187811 w 21762"/>
              <a:gd name="T1" fmla="*/ 0 h 43200"/>
              <a:gd name="T2" fmla="*/ 0 w 21762"/>
              <a:gd name="T3" fmla="*/ 29634471 h 43200"/>
              <a:gd name="T4" fmla="*/ 187811 w 21762"/>
              <a:gd name="T5" fmla="*/ 1481758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62" h="43200" fill="none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</a:path>
              <a:path w="21762" h="43200" stroke="0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  <a:lnTo>
                  <a:pt x="162" y="21600"/>
                </a:lnTo>
                <a:lnTo>
                  <a:pt x="16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" name="Arc 58"/>
          <p:cNvSpPr>
            <a:spLocks/>
          </p:cNvSpPr>
          <p:nvPr/>
        </p:nvSpPr>
        <p:spPr bwMode="auto">
          <a:xfrm>
            <a:off x="7308304" y="2780928"/>
            <a:ext cx="144016" cy="648072"/>
          </a:xfrm>
          <a:custGeom>
            <a:avLst/>
            <a:gdLst>
              <a:gd name="T0" fmla="*/ 187811 w 21762"/>
              <a:gd name="T1" fmla="*/ 0 h 43200"/>
              <a:gd name="T2" fmla="*/ 0 w 21762"/>
              <a:gd name="T3" fmla="*/ 29634471 h 43200"/>
              <a:gd name="T4" fmla="*/ 187811 w 21762"/>
              <a:gd name="T5" fmla="*/ 1481758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62" h="43200" fill="none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</a:path>
              <a:path w="21762" h="43200" stroke="0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  <a:lnTo>
                  <a:pt x="162" y="21600"/>
                </a:lnTo>
                <a:lnTo>
                  <a:pt x="16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8" name="Arc 58"/>
          <p:cNvSpPr>
            <a:spLocks/>
          </p:cNvSpPr>
          <p:nvPr/>
        </p:nvSpPr>
        <p:spPr bwMode="auto">
          <a:xfrm>
            <a:off x="7668344" y="3501008"/>
            <a:ext cx="144016" cy="792088"/>
          </a:xfrm>
          <a:custGeom>
            <a:avLst/>
            <a:gdLst>
              <a:gd name="T0" fmla="*/ 187811 w 21762"/>
              <a:gd name="T1" fmla="*/ 0 h 43200"/>
              <a:gd name="T2" fmla="*/ 0 w 21762"/>
              <a:gd name="T3" fmla="*/ 29634471 h 43200"/>
              <a:gd name="T4" fmla="*/ 187811 w 21762"/>
              <a:gd name="T5" fmla="*/ 1481758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62" h="43200" fill="none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</a:path>
              <a:path w="21762" h="43200" stroke="0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  <a:lnTo>
                  <a:pt x="162" y="21600"/>
                </a:lnTo>
                <a:lnTo>
                  <a:pt x="16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9" name="Arc 58"/>
          <p:cNvSpPr>
            <a:spLocks/>
          </p:cNvSpPr>
          <p:nvPr/>
        </p:nvSpPr>
        <p:spPr bwMode="auto">
          <a:xfrm>
            <a:off x="7668344" y="4365104"/>
            <a:ext cx="144016" cy="792088"/>
          </a:xfrm>
          <a:custGeom>
            <a:avLst/>
            <a:gdLst>
              <a:gd name="T0" fmla="*/ 187811 w 21762"/>
              <a:gd name="T1" fmla="*/ 0 h 43200"/>
              <a:gd name="T2" fmla="*/ 0 w 21762"/>
              <a:gd name="T3" fmla="*/ 29634471 h 43200"/>
              <a:gd name="T4" fmla="*/ 187811 w 21762"/>
              <a:gd name="T5" fmla="*/ 1481758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62" h="43200" fill="none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</a:path>
              <a:path w="21762" h="43200" stroke="0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  <a:lnTo>
                  <a:pt x="162" y="21600"/>
                </a:lnTo>
                <a:lnTo>
                  <a:pt x="16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0" name="Arc 58"/>
          <p:cNvSpPr>
            <a:spLocks/>
          </p:cNvSpPr>
          <p:nvPr/>
        </p:nvSpPr>
        <p:spPr bwMode="auto">
          <a:xfrm>
            <a:off x="6876256" y="5301208"/>
            <a:ext cx="144016" cy="936104"/>
          </a:xfrm>
          <a:custGeom>
            <a:avLst/>
            <a:gdLst>
              <a:gd name="T0" fmla="*/ 187811 w 21762"/>
              <a:gd name="T1" fmla="*/ 0 h 43200"/>
              <a:gd name="T2" fmla="*/ 0 w 21762"/>
              <a:gd name="T3" fmla="*/ 29634471 h 43200"/>
              <a:gd name="T4" fmla="*/ 187811 w 21762"/>
              <a:gd name="T5" fmla="*/ 1481758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62" h="43200" fill="none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</a:path>
              <a:path w="21762" h="43200" stroke="0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  <a:lnTo>
                  <a:pt x="162" y="21600"/>
                </a:lnTo>
                <a:lnTo>
                  <a:pt x="16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" name="Text Box 63"/>
          <p:cNvSpPr txBox="1">
            <a:spLocks noChangeArrowheads="1"/>
          </p:cNvSpPr>
          <p:nvPr/>
        </p:nvSpPr>
        <p:spPr bwMode="auto">
          <a:xfrm>
            <a:off x="7236296" y="2276872"/>
            <a:ext cx="13681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Divide by 3</a:t>
            </a:r>
          </a:p>
        </p:txBody>
      </p:sp>
      <p:sp>
        <p:nvSpPr>
          <p:cNvPr id="52" name="Text Box 63"/>
          <p:cNvSpPr txBox="1">
            <a:spLocks noChangeArrowheads="1"/>
          </p:cNvSpPr>
          <p:nvPr/>
        </p:nvSpPr>
        <p:spPr bwMode="auto">
          <a:xfrm>
            <a:off x="7380312" y="2852936"/>
            <a:ext cx="13681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Take logs of both sides</a:t>
            </a:r>
          </a:p>
        </p:txBody>
      </p:sp>
      <p:sp>
        <p:nvSpPr>
          <p:cNvPr id="53" name="Text Box 63"/>
          <p:cNvSpPr txBox="1">
            <a:spLocks noChangeArrowheads="1"/>
          </p:cNvSpPr>
          <p:nvPr/>
        </p:nvSpPr>
        <p:spPr bwMode="auto">
          <a:xfrm>
            <a:off x="7668344" y="3645024"/>
            <a:ext cx="13681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Use the power law</a:t>
            </a:r>
          </a:p>
        </p:txBody>
      </p:sp>
      <p:sp>
        <p:nvSpPr>
          <p:cNvPr id="54" name="Text Box 63"/>
          <p:cNvSpPr txBox="1">
            <a:spLocks noChangeArrowheads="1"/>
          </p:cNvSpPr>
          <p:nvPr/>
        </p:nvSpPr>
        <p:spPr bwMode="auto">
          <a:xfrm>
            <a:off x="7740352" y="4437112"/>
            <a:ext cx="11166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Divide by log 2</a:t>
            </a:r>
          </a:p>
        </p:txBody>
      </p:sp>
      <p:sp>
        <p:nvSpPr>
          <p:cNvPr id="55" name="Text Box 63"/>
          <p:cNvSpPr txBox="1">
            <a:spLocks noChangeArrowheads="1"/>
          </p:cNvSpPr>
          <p:nvPr/>
        </p:nvSpPr>
        <p:spPr bwMode="auto">
          <a:xfrm>
            <a:off x="6876256" y="5589240"/>
            <a:ext cx="86409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Add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619672" y="4149080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149080"/>
                <a:ext cx="616387" cy="276999"/>
              </a:xfrm>
              <a:prstGeom prst="rect">
                <a:avLst/>
              </a:prstGeom>
              <a:blipFill>
                <a:blip r:embed="rId11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1619672" y="4509120"/>
                <a:ext cx="5965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509120"/>
                <a:ext cx="596574" cy="276999"/>
              </a:xfrm>
              <a:prstGeom prst="rect">
                <a:avLst/>
              </a:prstGeom>
              <a:blipFill>
                <a:blip r:embed="rId12"/>
                <a:stretch>
                  <a:fillRect l="-5102" r="-816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87624" y="4869160"/>
                <a:ext cx="15064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&gt;1000000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869160"/>
                <a:ext cx="1506438" cy="276999"/>
              </a:xfrm>
              <a:prstGeom prst="rect">
                <a:avLst/>
              </a:prstGeom>
              <a:blipFill>
                <a:blip r:embed="rId13"/>
                <a:stretch>
                  <a:fillRect l="-2024" r="-3644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94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41" grpId="0"/>
      <p:bldP spid="42" grpId="0"/>
      <p:bldP spid="43" grpId="0"/>
      <p:bldP spid="44" grpId="0" animBg="1"/>
      <p:bldP spid="45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627512" cy="45259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Geometric sequences are formed by multiplying a starting value by a common ratio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What is the first term to exceed 1 million in the sequence:</a:t>
                </a: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3, 6, 12, 24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28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627512" cy="4525963"/>
              </a:xfrm>
              <a:prstGeom prst="rect">
                <a:avLst/>
              </a:prstGeom>
              <a:blipFill>
                <a:blip r:embed="rId2"/>
                <a:stretch>
                  <a:fillRect t="-809" r="-1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79512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6632"/>
                <a:ext cx="1203984" cy="276999"/>
              </a:xfrm>
              <a:prstGeom prst="rect">
                <a:avLst/>
              </a:prstGeom>
              <a:blipFill>
                <a:blip r:embed="rId3"/>
                <a:stretch>
                  <a:fillRect l="-2525" t="-4348" r="-1515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572000" y="1484784"/>
                <a:ext cx="2520280" cy="7566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𝑙𝑜𝑔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1000000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𝑙𝑜𝑔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484784"/>
                <a:ext cx="2520280" cy="7566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58"/>
          <p:cNvSpPr>
            <a:spLocks/>
          </p:cNvSpPr>
          <p:nvPr/>
        </p:nvSpPr>
        <p:spPr bwMode="auto">
          <a:xfrm>
            <a:off x="7092280" y="1988840"/>
            <a:ext cx="216024" cy="792088"/>
          </a:xfrm>
          <a:custGeom>
            <a:avLst/>
            <a:gdLst>
              <a:gd name="T0" fmla="*/ 187811 w 21762"/>
              <a:gd name="T1" fmla="*/ 0 h 43200"/>
              <a:gd name="T2" fmla="*/ 0 w 21762"/>
              <a:gd name="T3" fmla="*/ 29634471 h 43200"/>
              <a:gd name="T4" fmla="*/ 187811 w 21762"/>
              <a:gd name="T5" fmla="*/ 1481758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762" h="43200" fill="none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</a:path>
              <a:path w="21762" h="43200" stroke="0" extrusionOk="0">
                <a:moveTo>
                  <a:pt x="161" y="0"/>
                </a:moveTo>
                <a:cubicBezTo>
                  <a:pt x="12091" y="0"/>
                  <a:pt x="21762" y="9670"/>
                  <a:pt x="21762" y="21600"/>
                </a:cubicBezTo>
                <a:cubicBezTo>
                  <a:pt x="21762" y="33529"/>
                  <a:pt x="12091" y="43200"/>
                  <a:pt x="162" y="43200"/>
                </a:cubicBezTo>
                <a:cubicBezTo>
                  <a:pt x="107" y="43200"/>
                  <a:pt x="53" y="43199"/>
                  <a:pt x="-1" y="43199"/>
                </a:cubicBezTo>
                <a:lnTo>
                  <a:pt x="162" y="21600"/>
                </a:lnTo>
                <a:lnTo>
                  <a:pt x="16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5" name="Text Box 63"/>
          <p:cNvSpPr txBox="1">
            <a:spLocks noChangeArrowheads="1"/>
          </p:cNvSpPr>
          <p:nvPr/>
        </p:nvSpPr>
        <p:spPr bwMode="auto">
          <a:xfrm>
            <a:off x="7308304" y="2204864"/>
            <a:ext cx="10081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619672" y="4149080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149080"/>
                <a:ext cx="616387" cy="276999"/>
              </a:xfrm>
              <a:prstGeom prst="rect">
                <a:avLst/>
              </a:prstGeom>
              <a:blipFill>
                <a:blip r:embed="rId5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1619672" y="4509120"/>
                <a:ext cx="5965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509120"/>
                <a:ext cx="596574" cy="276999"/>
              </a:xfrm>
              <a:prstGeom prst="rect">
                <a:avLst/>
              </a:prstGeom>
              <a:blipFill>
                <a:blip r:embed="rId6"/>
                <a:stretch>
                  <a:fillRect l="-5102" r="-816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187624" y="4869160"/>
                <a:ext cx="15064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&gt;1000000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869160"/>
                <a:ext cx="1506438" cy="276999"/>
              </a:xfrm>
              <a:prstGeom prst="rect">
                <a:avLst/>
              </a:prstGeom>
              <a:blipFill>
                <a:blip r:embed="rId7"/>
                <a:stretch>
                  <a:fillRect l="-2024" r="-3644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868144" y="2636912"/>
                <a:ext cx="122413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19.35=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2636912"/>
                <a:ext cx="1224136" cy="276999"/>
              </a:xfrm>
              <a:prstGeom prst="rect">
                <a:avLst/>
              </a:prstGeom>
              <a:blipFill>
                <a:blip r:embed="rId8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 Box 63"/>
          <p:cNvSpPr txBox="1">
            <a:spLocks noChangeArrowheads="1"/>
          </p:cNvSpPr>
          <p:nvPr/>
        </p:nvSpPr>
        <p:spPr bwMode="auto">
          <a:xfrm>
            <a:off x="5004048" y="3212976"/>
            <a:ext cx="273630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So the first term to exceed 1 million will be the 20</a:t>
            </a:r>
            <a:r>
              <a:rPr lang="en-GB" altLang="en-US" sz="1400" baseline="30000" dirty="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 term!</a:t>
            </a:r>
          </a:p>
        </p:txBody>
      </p:sp>
    </p:spTree>
    <p:extLst>
      <p:ext uri="{BB962C8B-B14F-4D97-AF65-F5344CB8AC3E}">
        <p14:creationId xmlns:p14="http://schemas.microsoft.com/office/powerpoint/2010/main" val="286347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5" grpId="0"/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34050" y="2314192"/>
            <a:ext cx="541526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Section </a:t>
            </a:r>
            <a:r>
              <a:rPr lang="en-US" sz="72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3</a:t>
            </a:r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9892887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771528" cy="4800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GB" altLang="en-US" sz="1600" b="1" dirty="0">
                <a:latin typeface="Comic Sans MS" pitchFamily="66" charset="0"/>
              </a:rPr>
              <a:t>You need to be able to work out the sum of a Geometric Series</a:t>
            </a:r>
            <a:endParaRPr lang="en-GB" altLang="en-US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aphicFrame>
        <p:nvGraphicFramePr>
          <p:cNvPr id="20516" name="Object 36"/>
          <p:cNvGraphicFramePr>
            <a:graphicFrameLocks noChangeAspect="1"/>
          </p:cNvGraphicFramePr>
          <p:nvPr/>
        </p:nvGraphicFramePr>
        <p:xfrm>
          <a:off x="1428750" y="2447925"/>
          <a:ext cx="6858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14" name="Equation" r:id="rId3" imgW="431613" imgH="228501" progId="Equation.DSMT4">
                  <p:embed/>
                </p:oleObj>
              </mc:Choice>
              <mc:Fallback>
                <p:oleObj name="Equation" r:id="rId3" imgW="431613" imgH="228501" progId="Equation.DSMT4">
                  <p:embed/>
                  <p:pic>
                    <p:nvPicPr>
                      <p:cNvPr id="20516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0" y="2447925"/>
                        <a:ext cx="68580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7" name="Object 37"/>
          <p:cNvGraphicFramePr>
            <a:graphicFrameLocks noChangeAspect="1"/>
          </p:cNvGraphicFramePr>
          <p:nvPr/>
        </p:nvGraphicFramePr>
        <p:xfrm>
          <a:off x="2190750" y="2524125"/>
          <a:ext cx="503238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15" name="Equation" r:id="rId5" imgW="317225" imgH="152268" progId="Equation.DSMT4">
                  <p:embed/>
                </p:oleObj>
              </mc:Choice>
              <mc:Fallback>
                <p:oleObj name="Equation" r:id="rId5" imgW="317225" imgH="152268" progId="Equation.DSMT4">
                  <p:embed/>
                  <p:pic>
                    <p:nvPicPr>
                      <p:cNvPr id="20517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2524125"/>
                        <a:ext cx="503238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8" name="Object 38"/>
          <p:cNvGraphicFramePr>
            <a:graphicFrameLocks noChangeAspect="1"/>
          </p:cNvGraphicFramePr>
          <p:nvPr/>
        </p:nvGraphicFramePr>
        <p:xfrm>
          <a:off x="2724150" y="2438400"/>
          <a:ext cx="58420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16" name="Equation" r:id="rId7" imgW="368140" imgH="203112" progId="Equation.DSMT4">
                  <p:embed/>
                </p:oleObj>
              </mc:Choice>
              <mc:Fallback>
                <p:oleObj name="Equation" r:id="rId7" imgW="368140" imgH="203112" progId="Equation.DSMT4">
                  <p:embed/>
                  <p:pic>
                    <p:nvPicPr>
                      <p:cNvPr id="20518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4150" y="2438400"/>
                        <a:ext cx="584200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9" name="Object 39"/>
          <p:cNvGraphicFramePr>
            <a:graphicFrameLocks noChangeAspect="1"/>
          </p:cNvGraphicFramePr>
          <p:nvPr/>
        </p:nvGraphicFramePr>
        <p:xfrm>
          <a:off x="3333750" y="2438400"/>
          <a:ext cx="58420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17" name="Equation" r:id="rId9" imgW="368140" imgH="203112" progId="Equation.DSMT4">
                  <p:embed/>
                </p:oleObj>
              </mc:Choice>
              <mc:Fallback>
                <p:oleObj name="Equation" r:id="rId9" imgW="368140" imgH="203112" progId="Equation.DSMT4">
                  <p:embed/>
                  <p:pic>
                    <p:nvPicPr>
                      <p:cNvPr id="20519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50" y="2438400"/>
                        <a:ext cx="584200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0" name="Object 40"/>
          <p:cNvGraphicFramePr>
            <a:graphicFrameLocks noChangeAspect="1"/>
          </p:cNvGraphicFramePr>
          <p:nvPr/>
        </p:nvGraphicFramePr>
        <p:xfrm>
          <a:off x="3943350" y="2438400"/>
          <a:ext cx="58420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18" name="Equation" r:id="rId11" imgW="368140" imgH="203112" progId="Equation.DSMT4">
                  <p:embed/>
                </p:oleObj>
              </mc:Choice>
              <mc:Fallback>
                <p:oleObj name="Equation" r:id="rId11" imgW="368140" imgH="203112" progId="Equation.DSMT4">
                  <p:embed/>
                  <p:pic>
                    <p:nvPicPr>
                      <p:cNvPr id="2052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3350" y="2438400"/>
                        <a:ext cx="584200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1" name="Object 41"/>
          <p:cNvGraphicFramePr>
            <a:graphicFrameLocks noChangeAspect="1"/>
          </p:cNvGraphicFramePr>
          <p:nvPr/>
        </p:nvGraphicFramePr>
        <p:xfrm>
          <a:off x="4629150" y="2514600"/>
          <a:ext cx="4445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19" name="Equation" r:id="rId13" imgW="279279" imgH="152334" progId="Equation.DSMT4">
                  <p:embed/>
                </p:oleObj>
              </mc:Choice>
              <mc:Fallback>
                <p:oleObj name="Equation" r:id="rId13" imgW="279279" imgH="152334" progId="Equation.DSMT4">
                  <p:embed/>
                  <p:pic>
                    <p:nvPicPr>
                      <p:cNvPr id="20521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9150" y="2514600"/>
                        <a:ext cx="4445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2" name="Object 42"/>
          <p:cNvGraphicFramePr>
            <a:graphicFrameLocks noChangeAspect="1"/>
          </p:cNvGraphicFramePr>
          <p:nvPr/>
        </p:nvGraphicFramePr>
        <p:xfrm>
          <a:off x="5162550" y="2514600"/>
          <a:ext cx="4445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0" name="Equation" r:id="rId15" imgW="279279" imgH="152334" progId="Equation.DSMT4">
                  <p:embed/>
                </p:oleObj>
              </mc:Choice>
              <mc:Fallback>
                <p:oleObj name="Equation" r:id="rId15" imgW="279279" imgH="152334" progId="Equation.DSMT4">
                  <p:embed/>
                  <p:pic>
                    <p:nvPicPr>
                      <p:cNvPr id="20522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2550" y="2514600"/>
                        <a:ext cx="4445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3" name="Object 43"/>
          <p:cNvGraphicFramePr>
            <a:graphicFrameLocks noChangeAspect="1"/>
          </p:cNvGraphicFramePr>
          <p:nvPr/>
        </p:nvGraphicFramePr>
        <p:xfrm>
          <a:off x="5695950" y="2438400"/>
          <a:ext cx="76835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1" name="Equation" r:id="rId17" imgW="482391" imgH="203112" progId="Equation.DSMT4">
                  <p:embed/>
                </p:oleObj>
              </mc:Choice>
              <mc:Fallback>
                <p:oleObj name="Equation" r:id="rId17" imgW="482391" imgH="203112" progId="Equation.DSMT4">
                  <p:embed/>
                  <p:pic>
                    <p:nvPicPr>
                      <p:cNvPr id="20523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5950" y="2438400"/>
                        <a:ext cx="768350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4" name="Object 44"/>
          <p:cNvGraphicFramePr>
            <a:graphicFrameLocks noChangeAspect="1"/>
          </p:cNvGraphicFramePr>
          <p:nvPr/>
        </p:nvGraphicFramePr>
        <p:xfrm>
          <a:off x="6477000" y="2438400"/>
          <a:ext cx="728663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2" name="Equation" r:id="rId19" imgW="457002" imgH="203112" progId="Equation.DSMT4">
                  <p:embed/>
                </p:oleObj>
              </mc:Choice>
              <mc:Fallback>
                <p:oleObj name="Equation" r:id="rId19" imgW="457002" imgH="203112" progId="Equation.DSMT4">
                  <p:embed/>
                  <p:pic>
                    <p:nvPicPr>
                      <p:cNvPr id="20524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2438400"/>
                        <a:ext cx="728663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5" name="Object 45"/>
          <p:cNvGraphicFramePr>
            <a:graphicFrameLocks noChangeAspect="1"/>
          </p:cNvGraphicFramePr>
          <p:nvPr/>
        </p:nvGraphicFramePr>
        <p:xfrm>
          <a:off x="1295400" y="2971800"/>
          <a:ext cx="8667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3" name="Equation" r:id="rId21" imgW="545863" imgH="228501" progId="Equation.DSMT4">
                  <p:embed/>
                </p:oleObj>
              </mc:Choice>
              <mc:Fallback>
                <p:oleObj name="Equation" r:id="rId21" imgW="545863" imgH="228501" progId="Equation.DSMT4">
                  <p:embed/>
                  <p:pic>
                    <p:nvPicPr>
                      <p:cNvPr id="20525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971800"/>
                        <a:ext cx="8667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7" name="Object 47"/>
          <p:cNvGraphicFramePr>
            <a:graphicFrameLocks noChangeAspect="1"/>
          </p:cNvGraphicFramePr>
          <p:nvPr/>
        </p:nvGraphicFramePr>
        <p:xfrm>
          <a:off x="2209800" y="2971800"/>
          <a:ext cx="58420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4" name="Equation" r:id="rId23" imgW="368140" imgH="203112" progId="Equation.DSMT4">
                  <p:embed/>
                </p:oleObj>
              </mc:Choice>
              <mc:Fallback>
                <p:oleObj name="Equation" r:id="rId23" imgW="368140" imgH="203112" progId="Equation.DSMT4">
                  <p:embed/>
                  <p:pic>
                    <p:nvPicPr>
                      <p:cNvPr id="20527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971800"/>
                        <a:ext cx="584200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8" name="Object 48"/>
          <p:cNvGraphicFramePr>
            <a:graphicFrameLocks noChangeAspect="1"/>
          </p:cNvGraphicFramePr>
          <p:nvPr/>
        </p:nvGraphicFramePr>
        <p:xfrm>
          <a:off x="2819400" y="2971800"/>
          <a:ext cx="58420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5" name="Equation" r:id="rId25" imgW="368140" imgH="203112" progId="Equation.DSMT4">
                  <p:embed/>
                </p:oleObj>
              </mc:Choice>
              <mc:Fallback>
                <p:oleObj name="Equation" r:id="rId25" imgW="368140" imgH="203112" progId="Equation.DSMT4">
                  <p:embed/>
                  <p:pic>
                    <p:nvPicPr>
                      <p:cNvPr id="20528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971800"/>
                        <a:ext cx="584200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9" name="Object 49"/>
          <p:cNvGraphicFramePr>
            <a:graphicFrameLocks noChangeAspect="1"/>
          </p:cNvGraphicFramePr>
          <p:nvPr/>
        </p:nvGraphicFramePr>
        <p:xfrm>
          <a:off x="3429000" y="2971800"/>
          <a:ext cx="58420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6" name="Equation" r:id="rId27" imgW="368140" imgH="203112" progId="Equation.DSMT4">
                  <p:embed/>
                </p:oleObj>
              </mc:Choice>
              <mc:Fallback>
                <p:oleObj name="Equation" r:id="rId27" imgW="368140" imgH="203112" progId="Equation.DSMT4">
                  <p:embed/>
                  <p:pic>
                    <p:nvPicPr>
                      <p:cNvPr id="20529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971800"/>
                        <a:ext cx="584200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0" name="Object 50"/>
          <p:cNvGraphicFramePr>
            <a:graphicFrameLocks noChangeAspect="1"/>
          </p:cNvGraphicFramePr>
          <p:nvPr/>
        </p:nvGraphicFramePr>
        <p:xfrm>
          <a:off x="4648200" y="3048000"/>
          <a:ext cx="4445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7" name="Equation" r:id="rId29" imgW="279279" imgH="152334" progId="Equation.DSMT4">
                  <p:embed/>
                </p:oleObj>
              </mc:Choice>
              <mc:Fallback>
                <p:oleObj name="Equation" r:id="rId29" imgW="279279" imgH="152334" progId="Equation.DSMT4">
                  <p:embed/>
                  <p:pic>
                    <p:nvPicPr>
                      <p:cNvPr id="2053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3048000"/>
                        <a:ext cx="4445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1" name="Object 51"/>
          <p:cNvGraphicFramePr>
            <a:graphicFrameLocks noChangeAspect="1"/>
          </p:cNvGraphicFramePr>
          <p:nvPr/>
        </p:nvGraphicFramePr>
        <p:xfrm>
          <a:off x="5181600" y="3048000"/>
          <a:ext cx="4445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8" name="Equation" r:id="rId30" imgW="279279" imgH="152334" progId="Equation.DSMT4">
                  <p:embed/>
                </p:oleObj>
              </mc:Choice>
              <mc:Fallback>
                <p:oleObj name="Equation" r:id="rId30" imgW="279279" imgH="152334" progId="Equation.DSMT4">
                  <p:embed/>
                  <p:pic>
                    <p:nvPicPr>
                      <p:cNvPr id="20531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3048000"/>
                        <a:ext cx="4445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2" name="Object 52"/>
          <p:cNvGraphicFramePr>
            <a:graphicFrameLocks noChangeAspect="1"/>
          </p:cNvGraphicFramePr>
          <p:nvPr/>
        </p:nvGraphicFramePr>
        <p:xfrm>
          <a:off x="4038600" y="2971800"/>
          <a:ext cx="585788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29" name="Equation" r:id="rId31" imgW="368140" imgH="203112" progId="Equation.DSMT4">
                  <p:embed/>
                </p:oleObj>
              </mc:Choice>
              <mc:Fallback>
                <p:oleObj name="Equation" r:id="rId31" imgW="368140" imgH="203112" progId="Equation.DSMT4">
                  <p:embed/>
                  <p:pic>
                    <p:nvPicPr>
                      <p:cNvPr id="20532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971800"/>
                        <a:ext cx="585788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3" name="Object 53"/>
          <p:cNvGraphicFramePr>
            <a:graphicFrameLocks noChangeAspect="1"/>
          </p:cNvGraphicFramePr>
          <p:nvPr/>
        </p:nvGraphicFramePr>
        <p:xfrm>
          <a:off x="5715000" y="2971800"/>
          <a:ext cx="728663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0" name="Equation" r:id="rId33" imgW="457002" imgH="203112" progId="Equation.DSMT4">
                  <p:embed/>
                </p:oleObj>
              </mc:Choice>
              <mc:Fallback>
                <p:oleObj name="Equation" r:id="rId33" imgW="457002" imgH="203112" progId="Equation.DSMT4">
                  <p:embed/>
                  <p:pic>
                    <p:nvPicPr>
                      <p:cNvPr id="20533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2971800"/>
                        <a:ext cx="728663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4" name="Object 54"/>
          <p:cNvGraphicFramePr>
            <a:graphicFrameLocks noChangeAspect="1"/>
          </p:cNvGraphicFramePr>
          <p:nvPr/>
        </p:nvGraphicFramePr>
        <p:xfrm>
          <a:off x="6477000" y="2971800"/>
          <a:ext cx="608013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1" name="Equation" r:id="rId35" imgW="380835" imgH="203112" progId="Equation.DSMT4">
                  <p:embed/>
                </p:oleObj>
              </mc:Choice>
              <mc:Fallback>
                <p:oleObj name="Equation" r:id="rId35" imgW="380835" imgH="203112" progId="Equation.DSMT4">
                  <p:embed/>
                  <p:pic>
                    <p:nvPicPr>
                      <p:cNvPr id="20534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2971800"/>
                        <a:ext cx="608013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5" name="Text Box 55"/>
          <p:cNvSpPr txBox="1">
            <a:spLocks noChangeArrowheads="1"/>
          </p:cNvSpPr>
          <p:nvPr/>
        </p:nvSpPr>
        <p:spPr bwMode="auto">
          <a:xfrm>
            <a:off x="990600" y="24384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>
                <a:solidFill>
                  <a:srgbClr val="FF00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20536" name="Text Box 56"/>
          <p:cNvSpPr txBox="1">
            <a:spLocks noChangeArrowheads="1"/>
          </p:cNvSpPr>
          <p:nvPr/>
        </p:nvSpPr>
        <p:spPr bwMode="auto">
          <a:xfrm>
            <a:off x="990600" y="29718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>
                <a:solidFill>
                  <a:srgbClr val="FF0000"/>
                </a:solidFill>
                <a:latin typeface="Comic Sans MS" pitchFamily="66" charset="0"/>
              </a:rPr>
              <a:t>2</a:t>
            </a:r>
          </a:p>
        </p:txBody>
      </p:sp>
      <p:graphicFrame>
        <p:nvGraphicFramePr>
          <p:cNvPr id="20537" name="Object 57"/>
          <p:cNvGraphicFramePr>
            <a:graphicFrameLocks noChangeAspect="1"/>
          </p:cNvGraphicFramePr>
          <p:nvPr/>
        </p:nvGraphicFramePr>
        <p:xfrm>
          <a:off x="914400" y="3581400"/>
          <a:ext cx="103028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2" name="Equation" r:id="rId37" imgW="647700" imgH="228600" progId="Equation.DSMT4">
                  <p:embed/>
                </p:oleObj>
              </mc:Choice>
              <mc:Fallback>
                <p:oleObj name="Equation" r:id="rId37" imgW="647700" imgH="228600" progId="Equation.DSMT4">
                  <p:embed/>
                  <p:pic>
                    <p:nvPicPr>
                      <p:cNvPr id="20537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581400"/>
                        <a:ext cx="1030288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8" name="Object 58"/>
          <p:cNvGraphicFramePr>
            <a:graphicFrameLocks noChangeAspect="1"/>
          </p:cNvGraphicFramePr>
          <p:nvPr/>
        </p:nvGraphicFramePr>
        <p:xfrm>
          <a:off x="2057400" y="3581400"/>
          <a:ext cx="727075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3" name="Equation" r:id="rId39" imgW="457002" imgH="203112" progId="Equation.DSMT4">
                  <p:embed/>
                </p:oleObj>
              </mc:Choice>
              <mc:Fallback>
                <p:oleObj name="Equation" r:id="rId39" imgW="457002" imgH="203112" progId="Equation.DSMT4">
                  <p:embed/>
                  <p:pic>
                    <p:nvPicPr>
                      <p:cNvPr id="20538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581400"/>
                        <a:ext cx="727075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9" name="Line 59"/>
          <p:cNvSpPr>
            <a:spLocks noChangeShapeType="1"/>
          </p:cNvSpPr>
          <p:nvPr/>
        </p:nvSpPr>
        <p:spPr bwMode="auto">
          <a:xfrm flipV="1">
            <a:off x="2438400" y="2438400"/>
            <a:ext cx="304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40" name="Line 60"/>
          <p:cNvSpPr>
            <a:spLocks noChangeShapeType="1"/>
          </p:cNvSpPr>
          <p:nvPr/>
        </p:nvSpPr>
        <p:spPr bwMode="auto">
          <a:xfrm flipV="1">
            <a:off x="1905000" y="2971800"/>
            <a:ext cx="304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41" name="Line 61"/>
          <p:cNvSpPr>
            <a:spLocks noChangeShapeType="1"/>
          </p:cNvSpPr>
          <p:nvPr/>
        </p:nvSpPr>
        <p:spPr bwMode="auto">
          <a:xfrm flipV="1">
            <a:off x="2438400" y="2971800"/>
            <a:ext cx="304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42" name="Line 62"/>
          <p:cNvSpPr>
            <a:spLocks noChangeShapeType="1"/>
          </p:cNvSpPr>
          <p:nvPr/>
        </p:nvSpPr>
        <p:spPr bwMode="auto">
          <a:xfrm flipV="1">
            <a:off x="2971800" y="2438400"/>
            <a:ext cx="304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43" name="Line 63"/>
          <p:cNvSpPr>
            <a:spLocks noChangeShapeType="1"/>
          </p:cNvSpPr>
          <p:nvPr/>
        </p:nvSpPr>
        <p:spPr bwMode="auto">
          <a:xfrm flipV="1">
            <a:off x="3048000" y="2971800"/>
            <a:ext cx="304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44" name="Line 64"/>
          <p:cNvSpPr>
            <a:spLocks noChangeShapeType="1"/>
          </p:cNvSpPr>
          <p:nvPr/>
        </p:nvSpPr>
        <p:spPr bwMode="auto">
          <a:xfrm flipV="1">
            <a:off x="3581400" y="2438400"/>
            <a:ext cx="304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45" name="Line 65"/>
          <p:cNvSpPr>
            <a:spLocks noChangeShapeType="1"/>
          </p:cNvSpPr>
          <p:nvPr/>
        </p:nvSpPr>
        <p:spPr bwMode="auto">
          <a:xfrm flipV="1">
            <a:off x="4191000" y="2438400"/>
            <a:ext cx="304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46" name="Line 66"/>
          <p:cNvSpPr>
            <a:spLocks noChangeShapeType="1"/>
          </p:cNvSpPr>
          <p:nvPr/>
        </p:nvSpPr>
        <p:spPr bwMode="auto">
          <a:xfrm flipV="1">
            <a:off x="3657600" y="2971800"/>
            <a:ext cx="304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47" name="Line 67"/>
          <p:cNvSpPr>
            <a:spLocks noChangeShapeType="1"/>
          </p:cNvSpPr>
          <p:nvPr/>
        </p:nvSpPr>
        <p:spPr bwMode="auto">
          <a:xfrm flipV="1">
            <a:off x="4267200" y="2971800"/>
            <a:ext cx="304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48" name="Line 68"/>
          <p:cNvSpPr>
            <a:spLocks noChangeShapeType="1"/>
          </p:cNvSpPr>
          <p:nvPr/>
        </p:nvSpPr>
        <p:spPr bwMode="auto">
          <a:xfrm flipV="1">
            <a:off x="6019800" y="2438400"/>
            <a:ext cx="304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49" name="Line 69"/>
          <p:cNvSpPr>
            <a:spLocks noChangeShapeType="1"/>
          </p:cNvSpPr>
          <p:nvPr/>
        </p:nvSpPr>
        <p:spPr bwMode="auto">
          <a:xfrm flipV="1">
            <a:off x="6781800" y="2438400"/>
            <a:ext cx="304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50" name="Line 70"/>
          <p:cNvSpPr>
            <a:spLocks noChangeShapeType="1"/>
          </p:cNvSpPr>
          <p:nvPr/>
        </p:nvSpPr>
        <p:spPr bwMode="auto">
          <a:xfrm flipV="1">
            <a:off x="6096000" y="2971800"/>
            <a:ext cx="304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20551" name="Object 71"/>
          <p:cNvGraphicFramePr>
            <a:graphicFrameLocks noChangeAspect="1"/>
          </p:cNvGraphicFramePr>
          <p:nvPr/>
        </p:nvGraphicFramePr>
        <p:xfrm>
          <a:off x="914400" y="4114800"/>
          <a:ext cx="10699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4" name="Equation" r:id="rId41" imgW="672808" imgH="228501" progId="Equation.DSMT4">
                  <p:embed/>
                </p:oleObj>
              </mc:Choice>
              <mc:Fallback>
                <p:oleObj name="Equation" r:id="rId41" imgW="672808" imgH="228501" progId="Equation.DSMT4">
                  <p:embed/>
                  <p:pic>
                    <p:nvPicPr>
                      <p:cNvPr id="20551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114800"/>
                        <a:ext cx="10699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2" name="Object 72"/>
          <p:cNvGraphicFramePr>
            <a:graphicFrameLocks noChangeAspect="1"/>
          </p:cNvGraphicFramePr>
          <p:nvPr/>
        </p:nvGraphicFramePr>
        <p:xfrm>
          <a:off x="2057400" y="4114800"/>
          <a:ext cx="868363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5" name="Equation" r:id="rId43" imgW="545863" imgH="228501" progId="Equation.DSMT4">
                  <p:embed/>
                </p:oleObj>
              </mc:Choice>
              <mc:Fallback>
                <p:oleObj name="Equation" r:id="rId43" imgW="545863" imgH="228501" progId="Equation.DSMT4">
                  <p:embed/>
                  <p:pic>
                    <p:nvPicPr>
                      <p:cNvPr id="20552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114800"/>
                        <a:ext cx="868363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3" name="Object 73"/>
          <p:cNvGraphicFramePr>
            <a:graphicFrameLocks noChangeAspect="1"/>
          </p:cNvGraphicFramePr>
          <p:nvPr/>
        </p:nvGraphicFramePr>
        <p:xfrm>
          <a:off x="1447800" y="4800600"/>
          <a:ext cx="5048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6" name="Equation" r:id="rId45" imgW="317362" imgH="228501" progId="Equation.DSMT4">
                  <p:embed/>
                </p:oleObj>
              </mc:Choice>
              <mc:Fallback>
                <p:oleObj name="Equation" r:id="rId45" imgW="317362" imgH="228501" progId="Equation.DSMT4">
                  <p:embed/>
                  <p:pic>
                    <p:nvPicPr>
                      <p:cNvPr id="20553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800600"/>
                        <a:ext cx="50482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4" name="Object 74"/>
          <p:cNvGraphicFramePr>
            <a:graphicFrameLocks noChangeAspect="1"/>
          </p:cNvGraphicFramePr>
          <p:nvPr/>
        </p:nvGraphicFramePr>
        <p:xfrm>
          <a:off x="2057400" y="4648200"/>
          <a:ext cx="909638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7" name="Equation" r:id="rId47" imgW="571252" imgH="444307" progId="Equation.DSMT4">
                  <p:embed/>
                </p:oleObj>
              </mc:Choice>
              <mc:Fallback>
                <p:oleObj name="Equation" r:id="rId47" imgW="571252" imgH="444307" progId="Equation.DSMT4">
                  <p:embed/>
                  <p:pic>
                    <p:nvPicPr>
                      <p:cNvPr id="20554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648200"/>
                        <a:ext cx="909638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5" name="Rectangle 75"/>
          <p:cNvSpPr>
            <a:spLocks noChangeArrowheads="1"/>
          </p:cNvSpPr>
          <p:nvPr/>
        </p:nvSpPr>
        <p:spPr bwMode="auto">
          <a:xfrm>
            <a:off x="1371600" y="4572000"/>
            <a:ext cx="1676400" cy="838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56" name="Arc 76"/>
          <p:cNvSpPr>
            <a:spLocks/>
          </p:cNvSpPr>
          <p:nvPr/>
        </p:nvSpPr>
        <p:spPr bwMode="auto">
          <a:xfrm>
            <a:off x="7391400" y="2667000"/>
            <a:ext cx="228600" cy="533400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57" name="Arc 77"/>
          <p:cNvSpPr>
            <a:spLocks/>
          </p:cNvSpPr>
          <p:nvPr/>
        </p:nvSpPr>
        <p:spPr bwMode="auto">
          <a:xfrm>
            <a:off x="3048000" y="3733800"/>
            <a:ext cx="228600" cy="533400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58" name="Arc 78"/>
          <p:cNvSpPr>
            <a:spLocks/>
          </p:cNvSpPr>
          <p:nvPr/>
        </p:nvSpPr>
        <p:spPr bwMode="auto">
          <a:xfrm>
            <a:off x="3276600" y="4419600"/>
            <a:ext cx="228600" cy="533400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59" name="Text Box 79"/>
          <p:cNvSpPr txBox="1">
            <a:spLocks noChangeArrowheads="1"/>
          </p:cNvSpPr>
          <p:nvPr/>
        </p:nvSpPr>
        <p:spPr bwMode="auto">
          <a:xfrm>
            <a:off x="7620000" y="2667000"/>
            <a:ext cx="11430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Multiply all terms by r</a:t>
            </a:r>
          </a:p>
        </p:txBody>
      </p:sp>
      <p:sp>
        <p:nvSpPr>
          <p:cNvPr id="20560" name="Text Box 80"/>
          <p:cNvSpPr txBox="1">
            <a:spLocks noChangeArrowheads="1"/>
          </p:cNvSpPr>
          <p:nvPr/>
        </p:nvSpPr>
        <p:spPr bwMode="auto">
          <a:xfrm>
            <a:off x="3352800" y="3733800"/>
            <a:ext cx="11430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Factorise both sides</a:t>
            </a:r>
          </a:p>
        </p:txBody>
      </p:sp>
      <p:sp>
        <p:nvSpPr>
          <p:cNvPr id="20561" name="Text Box 81"/>
          <p:cNvSpPr txBox="1">
            <a:spLocks noChangeArrowheads="1"/>
          </p:cNvSpPr>
          <p:nvPr/>
        </p:nvSpPr>
        <p:spPr bwMode="auto">
          <a:xfrm>
            <a:off x="0" y="35814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>
                <a:solidFill>
                  <a:srgbClr val="FF0000"/>
                </a:solidFill>
                <a:latin typeface="Comic Sans MS" pitchFamily="66" charset="0"/>
              </a:rPr>
              <a:t>1  -  2</a:t>
            </a:r>
          </a:p>
        </p:txBody>
      </p:sp>
      <p:sp>
        <p:nvSpPr>
          <p:cNvPr id="20562" name="Text Box 82"/>
          <p:cNvSpPr txBox="1">
            <a:spLocks noChangeArrowheads="1"/>
          </p:cNvSpPr>
          <p:nvPr/>
        </p:nvSpPr>
        <p:spPr bwMode="auto">
          <a:xfrm>
            <a:off x="3429000" y="4419600"/>
            <a:ext cx="11430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>
                <a:solidFill>
                  <a:srgbClr val="FF0000"/>
                </a:solidFill>
                <a:latin typeface="Comic Sans MS" pitchFamily="66" charset="0"/>
              </a:rPr>
              <a:t>Divide by (1 - r)</a:t>
            </a:r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blipFill>
                <a:blip r:embed="rId49"/>
                <a:stretch>
                  <a:fillRect l="-2538" t="-4348" r="-152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5508104" y="4221088"/>
            <a:ext cx="2880320" cy="64633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You might be asked to prove this on your exam!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40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0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0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0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0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0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0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20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20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20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20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20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20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20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20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20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20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20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 nodeType="clickPar">
                      <p:stCondLst>
                        <p:cond delay="indefinite"/>
                      </p:stCondLst>
                      <p:childTnLst>
                        <p:par>
                          <p:cTn id="1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20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Par">
                      <p:stCondLst>
                        <p:cond delay="indefinite"/>
                      </p:stCondLst>
                      <p:childTnLst>
                        <p:par>
                          <p:cTn id="1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20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 nodeType="clickPar">
                      <p:stCondLst>
                        <p:cond delay="indefinite"/>
                      </p:stCondLst>
                      <p:childTnLst>
                        <p:par>
                          <p:cTn id="1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20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 nodeType="clickPar">
                      <p:stCondLst>
                        <p:cond delay="indefinite"/>
                      </p:stCondLst>
                      <p:childTnLst>
                        <p:par>
                          <p:cTn id="1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20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 nodeType="clickPar">
                      <p:stCondLst>
                        <p:cond delay="indefinite"/>
                      </p:stCondLst>
                      <p:childTnLst>
                        <p:par>
                          <p:cTn id="1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20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 nodeType="clickPar">
                      <p:stCondLst>
                        <p:cond delay="indefinite"/>
                      </p:stCondLst>
                      <p:childTnLst>
                        <p:par>
                          <p:cTn id="2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20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 nodeType="clickPar">
                      <p:stCondLst>
                        <p:cond delay="indefinite"/>
                      </p:stCondLst>
                      <p:childTnLst>
                        <p:par>
                          <p:cTn id="2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20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 nodeType="clickPar">
                      <p:stCondLst>
                        <p:cond delay="indefinite"/>
                      </p:stCondLst>
                      <p:childTnLst>
                        <p:par>
                          <p:cTn id="2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20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 nodeType="clickPar">
                      <p:stCondLst>
                        <p:cond delay="indefinite"/>
                      </p:stCondLst>
                      <p:childTnLst>
                        <p:par>
                          <p:cTn id="2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20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 nodeType="clickPar">
                      <p:stCondLst>
                        <p:cond delay="indefinite"/>
                      </p:stCondLst>
                      <p:childTnLst>
                        <p:par>
                          <p:cTn id="2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20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 nodeType="clickPar">
                      <p:stCondLst>
                        <p:cond delay="indefinite"/>
                      </p:stCondLst>
                      <p:childTnLst>
                        <p:par>
                          <p:cTn id="2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20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5" grpId="0"/>
      <p:bldP spid="20536" grpId="0"/>
      <p:bldP spid="20539" grpId="0" animBg="1"/>
      <p:bldP spid="20540" grpId="0" animBg="1"/>
      <p:bldP spid="20541" grpId="0" animBg="1"/>
      <p:bldP spid="20542" grpId="0" animBg="1"/>
      <p:bldP spid="20543" grpId="0" animBg="1"/>
      <p:bldP spid="20544" grpId="0" animBg="1"/>
      <p:bldP spid="20545" grpId="0" animBg="1"/>
      <p:bldP spid="20546" grpId="0" animBg="1"/>
      <p:bldP spid="20547" grpId="0" animBg="1"/>
      <p:bldP spid="20548" grpId="0" animBg="1"/>
      <p:bldP spid="20549" grpId="0" animBg="1"/>
      <p:bldP spid="20550" grpId="0" animBg="1"/>
      <p:bldP spid="20555" grpId="0" animBg="1"/>
      <p:bldP spid="20556" grpId="0" animBg="1"/>
      <p:bldP spid="20557" grpId="0" animBg="1"/>
      <p:bldP spid="20558" grpId="0" animBg="1"/>
      <p:bldP spid="20559" grpId="0"/>
      <p:bldP spid="20560" grpId="0"/>
      <p:bldP spid="20561" grpId="0"/>
      <p:bldP spid="20562" grpId="0"/>
      <p:bldP spid="57" grpId="0"/>
      <p:bldP spid="5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blipFill>
                <a:blip r:embed="rId2"/>
                <a:stretch>
                  <a:fillRect l="-2538" t="-4348" r="-152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771528" cy="4800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Tx/>
                  <a:buNone/>
                </a:pPr>
                <a:r>
                  <a:rPr lang="en-GB" altLang="en-US" sz="1600" b="1" dirty="0">
                    <a:latin typeface="Comic Sans MS" pitchFamily="66" charset="0"/>
                  </a:rPr>
                  <a:t>You need to be able to work out the sum of a Geometric Series</a:t>
                </a: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Find the sum of the following Geometric Series:</a:t>
                </a:r>
              </a:p>
              <a:p>
                <a:pPr marL="0" indent="0" algn="ctr">
                  <a:buFontTx/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2+6+18+54</m:t>
                    </m:r>
                  </m:oMath>
                </a14:m>
                <a:r>
                  <a:rPr lang="en-US" altLang="en-US" sz="1600" dirty="0">
                    <a:latin typeface="Comic Sans MS" pitchFamily="66" charset="0"/>
                  </a:rPr>
                  <a:t>… (for 10 terms)</a:t>
                </a:r>
              </a:p>
            </p:txBody>
          </p:sp>
        </mc:Choice>
        <mc:Fallback xmlns="">
          <p:sp>
            <p:nvSpPr>
              <p:cNvPr id="58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771528" cy="4800600"/>
              </a:xfrm>
              <a:prstGeom prst="rect">
                <a:avLst/>
              </a:prstGeom>
              <a:blipFill>
                <a:blip r:embed="rId4"/>
                <a:stretch>
                  <a:fillRect t="-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619672" y="4149080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149080"/>
                <a:ext cx="616387" cy="276999"/>
              </a:xfrm>
              <a:prstGeom prst="rect">
                <a:avLst/>
              </a:prstGeom>
              <a:blipFill>
                <a:blip r:embed="rId5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1619672" y="4509120"/>
                <a:ext cx="5965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509120"/>
                <a:ext cx="596574" cy="276999"/>
              </a:xfrm>
              <a:prstGeom prst="rect">
                <a:avLst/>
              </a:prstGeom>
              <a:blipFill>
                <a:blip r:embed="rId6"/>
                <a:stretch>
                  <a:fillRect l="-5102" r="-816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1547664" y="4869160"/>
                <a:ext cx="86409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4869160"/>
                <a:ext cx="864096" cy="276999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427984" y="1628800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1628800"/>
                <a:ext cx="1558567" cy="5866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427984" y="2564904"/>
                <a:ext cx="2024337" cy="6049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(3)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(3)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(1−(3))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2564904"/>
                <a:ext cx="2024337" cy="60497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427984" y="3501008"/>
                <a:ext cx="12286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=59048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3501008"/>
                <a:ext cx="1228606" cy="276999"/>
              </a:xfrm>
              <a:prstGeom prst="rect">
                <a:avLst/>
              </a:prstGeom>
              <a:blipFill>
                <a:blip r:embed="rId10"/>
                <a:stretch>
                  <a:fillRect l="-3960" r="-4455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Arc 76"/>
          <p:cNvSpPr>
            <a:spLocks/>
          </p:cNvSpPr>
          <p:nvPr/>
        </p:nvSpPr>
        <p:spPr bwMode="auto">
          <a:xfrm>
            <a:off x="6660232" y="1916832"/>
            <a:ext cx="144016" cy="965448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6" name="Text Box 79"/>
          <p:cNvSpPr txBox="1">
            <a:spLocks noChangeArrowheads="1"/>
          </p:cNvSpPr>
          <p:nvPr/>
        </p:nvSpPr>
        <p:spPr bwMode="auto">
          <a:xfrm>
            <a:off x="6732240" y="2204864"/>
            <a:ext cx="138268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67" name="Arc 76"/>
          <p:cNvSpPr>
            <a:spLocks/>
          </p:cNvSpPr>
          <p:nvPr/>
        </p:nvSpPr>
        <p:spPr bwMode="auto">
          <a:xfrm>
            <a:off x="6660232" y="2924944"/>
            <a:ext cx="144016" cy="720080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" name="Text Box 79"/>
          <p:cNvSpPr txBox="1">
            <a:spLocks noChangeArrowheads="1"/>
          </p:cNvSpPr>
          <p:nvPr/>
        </p:nvSpPr>
        <p:spPr bwMode="auto">
          <a:xfrm>
            <a:off x="6804248" y="3068960"/>
            <a:ext cx="9361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</p:spTree>
    <p:extLst>
      <p:ext uri="{BB962C8B-B14F-4D97-AF65-F5344CB8AC3E}">
        <p14:creationId xmlns:p14="http://schemas.microsoft.com/office/powerpoint/2010/main" val="428748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2" grpId="0"/>
      <p:bldP spid="63" grpId="0"/>
      <p:bldP spid="64" grpId="0"/>
      <p:bldP spid="65" grpId="0" animBg="1"/>
      <p:bldP spid="66" grpId="0"/>
      <p:bldP spid="67" grpId="0" animBg="1"/>
      <p:bldP spid="6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blipFill>
                <a:blip r:embed="rId2"/>
                <a:stretch>
                  <a:fillRect l="-2538" t="-4348" r="-152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771528" cy="4800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Tx/>
                  <a:buNone/>
                </a:pPr>
                <a:r>
                  <a:rPr lang="en-GB" altLang="en-US" sz="1600" b="1" dirty="0">
                    <a:latin typeface="Comic Sans MS" pitchFamily="66" charset="0"/>
                  </a:rPr>
                  <a:t>You need to be able to work out the sum of a Geometric Series</a:t>
                </a: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Find the sum of the following Geometric Series:</a:t>
                </a:r>
              </a:p>
              <a:p>
                <a:pPr marL="0" indent="0" algn="ctr">
                  <a:buFontTx/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1024−512+256−128+</m:t>
                    </m:r>
                  </m:oMath>
                </a14:m>
                <a:r>
                  <a:rPr lang="en-US" altLang="en-US" sz="1600" dirty="0">
                    <a:latin typeface="Comic Sans MS" pitchFamily="66" charset="0"/>
                  </a:rPr>
                  <a:t>……</a:t>
                </a:r>
                <a14:m>
                  <m:oMath xmlns:m="http://schemas.openxmlformats.org/officeDocument/2006/math"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alt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771528" cy="4800600"/>
              </a:xfrm>
              <a:prstGeom prst="rect">
                <a:avLst/>
              </a:prstGeom>
              <a:blipFill>
                <a:blip r:embed="rId4"/>
                <a:stretch>
                  <a:fillRect t="-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619672" y="4005064"/>
                <a:ext cx="10011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=1024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005064"/>
                <a:ext cx="1001108" cy="276999"/>
              </a:xfrm>
              <a:prstGeom prst="rect">
                <a:avLst/>
              </a:prstGeom>
              <a:blipFill>
                <a:blip r:embed="rId5"/>
                <a:stretch>
                  <a:fillRect l="-3049" r="-548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19672" y="4365104"/>
                <a:ext cx="808170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365104"/>
                <a:ext cx="808170" cy="5186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475656" y="5013176"/>
                <a:ext cx="86409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5013176"/>
                <a:ext cx="864096" cy="276999"/>
              </a:xfrm>
              <a:prstGeom prst="rect">
                <a:avLst/>
              </a:prstGeom>
              <a:blipFill>
                <a:blip r:embed="rId7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Box 63"/>
          <p:cNvSpPr txBox="1">
            <a:spLocks noChangeArrowheads="1"/>
          </p:cNvSpPr>
          <p:nvPr/>
        </p:nvSpPr>
        <p:spPr bwMode="auto">
          <a:xfrm>
            <a:off x="107504" y="5373216"/>
            <a:ext cx="388843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</a:rPr>
              <a:t>Since we do not know how many terms there are, we will need to calculate this first</a:t>
            </a:r>
          </a:p>
          <a:p>
            <a:pPr algn="ctr" eaLnBrk="1" hangingPunct="1">
              <a:spcBef>
                <a:spcPct val="50000"/>
              </a:spcBef>
            </a:pPr>
            <a:endParaRPr lang="en-US" alt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We can use the nth term formula to do this…</a:t>
            </a:r>
            <a:endParaRPr lang="en-GB" alt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932040" y="155679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1556792"/>
                <a:ext cx="1203984" cy="276999"/>
              </a:xfrm>
              <a:prstGeom prst="rect">
                <a:avLst/>
              </a:prstGeom>
              <a:blipFill>
                <a:blip r:embed="rId8"/>
                <a:stretch>
                  <a:fillRect l="-2525" t="-4348" r="-1515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76056" y="1988840"/>
                <a:ext cx="1979644" cy="6764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=1024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1988840"/>
                <a:ext cx="1979644" cy="67646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716016" y="2852936"/>
                <a:ext cx="1812932" cy="6764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1024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2852936"/>
                <a:ext cx="1812932" cy="67646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067944" y="3717032"/>
                <a:ext cx="2835905" cy="6764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1024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717032"/>
                <a:ext cx="2835905" cy="67646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067944" y="4581128"/>
                <a:ext cx="3228191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1024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4581128"/>
                <a:ext cx="3228191" cy="62235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 Box 63"/>
          <p:cNvSpPr txBox="1">
            <a:spLocks noChangeArrowheads="1"/>
          </p:cNvSpPr>
          <p:nvPr/>
        </p:nvSpPr>
        <p:spPr bwMode="auto">
          <a:xfrm>
            <a:off x="4427984" y="5445224"/>
            <a:ext cx="446449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</a:rPr>
              <a:t>What is the problem here?</a:t>
            </a:r>
          </a:p>
          <a:p>
            <a:pPr algn="ctr" eaLnBrk="1" hangingPunct="1"/>
            <a:endParaRPr lang="en-US" alt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 eaLnBrk="1" hangingPunct="1"/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</a:t>
            </a:r>
            <a:r>
              <a:rPr lang="en-US" altLang="en-US" sz="1400" u="sng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We cannot calculate the log of a negative value</a:t>
            </a: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, so we need to find a way around this…</a:t>
            </a:r>
            <a:endParaRPr lang="en-GB" alt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Arc 76"/>
          <p:cNvSpPr>
            <a:spLocks/>
          </p:cNvSpPr>
          <p:nvPr/>
        </p:nvSpPr>
        <p:spPr bwMode="auto">
          <a:xfrm>
            <a:off x="7164288" y="1700808"/>
            <a:ext cx="144016" cy="648072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" name="Text Box 79"/>
          <p:cNvSpPr txBox="1">
            <a:spLocks noChangeArrowheads="1"/>
          </p:cNvSpPr>
          <p:nvPr/>
        </p:nvSpPr>
        <p:spPr bwMode="auto">
          <a:xfrm>
            <a:off x="7164288" y="1844824"/>
            <a:ext cx="15121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23" name="Arc 76"/>
          <p:cNvSpPr>
            <a:spLocks/>
          </p:cNvSpPr>
          <p:nvPr/>
        </p:nvSpPr>
        <p:spPr bwMode="auto">
          <a:xfrm>
            <a:off x="6876256" y="2492896"/>
            <a:ext cx="144016" cy="648072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" name="Arc 76"/>
          <p:cNvSpPr>
            <a:spLocks/>
          </p:cNvSpPr>
          <p:nvPr/>
        </p:nvSpPr>
        <p:spPr bwMode="auto">
          <a:xfrm>
            <a:off x="7020272" y="3284984"/>
            <a:ext cx="144016" cy="648072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" name="Arc 76"/>
          <p:cNvSpPr>
            <a:spLocks/>
          </p:cNvSpPr>
          <p:nvPr/>
        </p:nvSpPr>
        <p:spPr bwMode="auto">
          <a:xfrm>
            <a:off x="7380312" y="4077072"/>
            <a:ext cx="144016" cy="648072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" name="Text Box 79"/>
          <p:cNvSpPr txBox="1">
            <a:spLocks noChangeArrowheads="1"/>
          </p:cNvSpPr>
          <p:nvPr/>
        </p:nvSpPr>
        <p:spPr bwMode="auto">
          <a:xfrm>
            <a:off x="6948264" y="2636912"/>
            <a:ext cx="15121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Divide by 1024</a:t>
            </a:r>
          </a:p>
        </p:txBody>
      </p:sp>
      <p:sp>
        <p:nvSpPr>
          <p:cNvPr id="27" name="Text Box 79"/>
          <p:cNvSpPr txBox="1">
            <a:spLocks noChangeArrowheads="1"/>
          </p:cNvSpPr>
          <p:nvPr/>
        </p:nvSpPr>
        <p:spPr bwMode="auto">
          <a:xfrm>
            <a:off x="7020272" y="3356992"/>
            <a:ext cx="15121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Take logs of both sides</a:t>
            </a:r>
          </a:p>
        </p:txBody>
      </p:sp>
      <p:sp>
        <p:nvSpPr>
          <p:cNvPr id="28" name="Text Box 79"/>
          <p:cNvSpPr txBox="1">
            <a:spLocks noChangeArrowheads="1"/>
          </p:cNvSpPr>
          <p:nvPr/>
        </p:nvSpPr>
        <p:spPr bwMode="auto">
          <a:xfrm>
            <a:off x="7452320" y="4077072"/>
            <a:ext cx="13681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Use the power law</a:t>
            </a:r>
          </a:p>
        </p:txBody>
      </p:sp>
    </p:spTree>
    <p:extLst>
      <p:ext uri="{BB962C8B-B14F-4D97-AF65-F5344CB8AC3E}">
        <p14:creationId xmlns:p14="http://schemas.microsoft.com/office/powerpoint/2010/main" val="251497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7" grpId="0"/>
      <p:bldP spid="18" grpId="0"/>
      <p:bldP spid="19" grpId="0"/>
      <p:bldP spid="21" grpId="0" animBg="1"/>
      <p:bldP spid="22" grpId="0"/>
      <p:bldP spid="23" grpId="0" animBg="1"/>
      <p:bldP spid="24" grpId="0" animBg="1"/>
      <p:bldP spid="25" grpId="0" animBg="1"/>
      <p:bldP spid="26" grpId="0"/>
      <p:bldP spid="27" grpId="0"/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blipFill>
                <a:blip r:embed="rId2"/>
                <a:stretch>
                  <a:fillRect l="-2538" t="-4348" r="-152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771528" cy="4800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Tx/>
                  <a:buNone/>
                </a:pPr>
                <a:r>
                  <a:rPr lang="en-GB" altLang="en-US" sz="1600" b="1" dirty="0">
                    <a:latin typeface="Comic Sans MS" pitchFamily="66" charset="0"/>
                  </a:rPr>
                  <a:t>You need to be able to work out the sum of a Geometric Series</a:t>
                </a: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Find the sum of the following Geometric Series:</a:t>
                </a:r>
              </a:p>
              <a:p>
                <a:pPr marL="0" indent="0" algn="ctr">
                  <a:buFontTx/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1024−512+256−128+</m:t>
                    </m:r>
                  </m:oMath>
                </a14:m>
                <a:r>
                  <a:rPr lang="en-US" altLang="en-US" sz="1600" dirty="0">
                    <a:latin typeface="Comic Sans MS" pitchFamily="66" charset="0"/>
                  </a:rPr>
                  <a:t>……</a:t>
                </a:r>
                <a14:m>
                  <m:oMath xmlns:m="http://schemas.openxmlformats.org/officeDocument/2006/math"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alt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771528" cy="4800600"/>
              </a:xfrm>
              <a:prstGeom prst="rect">
                <a:avLst/>
              </a:prstGeom>
              <a:blipFill>
                <a:blip r:embed="rId4"/>
                <a:stretch>
                  <a:fillRect t="-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619672" y="4005064"/>
                <a:ext cx="10011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=1024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005064"/>
                <a:ext cx="1001108" cy="276999"/>
              </a:xfrm>
              <a:prstGeom prst="rect">
                <a:avLst/>
              </a:prstGeom>
              <a:blipFill>
                <a:blip r:embed="rId5"/>
                <a:stretch>
                  <a:fillRect l="-3049" r="-548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19672" y="4365104"/>
                <a:ext cx="808170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365104"/>
                <a:ext cx="808170" cy="5186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475656" y="5013176"/>
                <a:ext cx="86409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5013176"/>
                <a:ext cx="864096" cy="276999"/>
              </a:xfrm>
              <a:prstGeom prst="rect">
                <a:avLst/>
              </a:prstGeom>
              <a:blipFill>
                <a:blip r:embed="rId7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63"/>
              <p:cNvSpPr txBox="1">
                <a:spLocks noChangeArrowheads="1"/>
              </p:cNvSpPr>
              <p:nvPr/>
            </p:nvSpPr>
            <p:spPr bwMode="auto">
              <a:xfrm>
                <a:off x="3923928" y="1412776"/>
                <a:ext cx="5112568" cy="14932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US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The problem is that </a:t>
                </a:r>
                <a14:m>
                  <m:oMath xmlns:m="http://schemas.openxmlformats.org/officeDocument/2006/math">
                    <m:r>
                      <a:rPr lang="en-US" alt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is negative</a:t>
                </a:r>
              </a:p>
              <a:p>
                <a:pPr algn="ctr" eaLnBrk="1" hangingPunct="1"/>
                <a:endParaRPr lang="en-US" alt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 eaLnBrk="1" hangingPunct="1">
                  <a:buFont typeface="Wingdings" panose="05000000000000000000" pitchFamily="2" charset="2"/>
                  <a:buChar char="à"/>
                </a:pPr>
                <a:r>
                  <a:rPr lang="en-US" alt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If we used the positive value for </a:t>
                </a:r>
                <a14:m>
                  <m:oMath xmlns:m="http://schemas.openxmlformats.org/officeDocument/2006/math">
                    <m:r>
                      <a:rPr lang="en-US" alt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𝑟</m:t>
                    </m:r>
                  </m:oMath>
                </a14:m>
                <a:r>
                  <a:rPr lang="en-US" alt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though, it would not affect the number of terms</a:t>
                </a:r>
              </a:p>
              <a:p>
                <a:pPr marL="285750" indent="-285750" algn="ctr" eaLnBrk="1" hangingPunct="1">
                  <a:buFont typeface="Wingdings" panose="05000000000000000000" pitchFamily="2" charset="2"/>
                  <a:buChar char="à"/>
                </a:pPr>
                <a:endParaRPr lang="en-US" altLang="en-US" sz="1400" dirty="0">
                  <a:solidFill>
                    <a:srgbClr val="FF0000"/>
                  </a:solidFill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285750" indent="-285750" algn="ctr" eaLnBrk="1" hangingPunct="1">
                  <a:buFont typeface="Wingdings" panose="05000000000000000000" pitchFamily="2" charset="2"/>
                  <a:buChar char="à"/>
                </a:pPr>
                <a:r>
                  <a:rPr lang="en-US" alt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So we can find the number of terms using </a:t>
                </a:r>
                <a14:m>
                  <m:oMath xmlns:m="http://schemas.openxmlformats.org/officeDocument/2006/math">
                    <m:r>
                      <a:rPr lang="en-US" alt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𝑟</m:t>
                    </m:r>
                    <m:r>
                      <a:rPr lang="en-US" alt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den>
                    </m:f>
                  </m:oMath>
                </a14:m>
                <a:endParaRPr lang="en-GB" alt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 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23928" y="1412776"/>
                <a:ext cx="5112568" cy="1493294"/>
              </a:xfrm>
              <a:prstGeom prst="rect">
                <a:avLst/>
              </a:prstGeom>
              <a:blipFill>
                <a:blip r:embed="rId8"/>
                <a:stretch>
                  <a:fillRect t="-816" r="-4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139952" y="3140968"/>
                <a:ext cx="9337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140968"/>
                <a:ext cx="933782" cy="215444"/>
              </a:xfrm>
              <a:prstGeom prst="rect">
                <a:avLst/>
              </a:prstGeom>
              <a:blipFill>
                <a:blip r:embed="rId9"/>
                <a:stretch>
                  <a:fillRect l="-1961" r="-1307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139952" y="3429000"/>
                <a:ext cx="1607878" cy="5261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=1024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429000"/>
                <a:ext cx="1607878" cy="52610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851920" y="4077072"/>
                <a:ext cx="1512168" cy="5261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1024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4077072"/>
                <a:ext cx="1512168" cy="52610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491880" y="4797152"/>
                <a:ext cx="2039725" cy="526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1024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4797152"/>
                <a:ext cx="2039725" cy="52610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491880" y="5517232"/>
                <a:ext cx="2342116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1024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5517232"/>
                <a:ext cx="2342116" cy="484043"/>
              </a:xfrm>
              <a:prstGeom prst="rect">
                <a:avLst/>
              </a:prstGeom>
              <a:blipFill>
                <a:blip r:embed="rId13"/>
                <a:stretch>
                  <a:fillRect l="-23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76"/>
          <p:cNvSpPr>
            <a:spLocks/>
          </p:cNvSpPr>
          <p:nvPr/>
        </p:nvSpPr>
        <p:spPr bwMode="auto">
          <a:xfrm>
            <a:off x="5724128" y="3212976"/>
            <a:ext cx="144016" cy="504056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Box 79"/>
              <p:cNvSpPr txBox="1">
                <a:spLocks noChangeArrowheads="1"/>
              </p:cNvSpPr>
              <p:nvPr/>
            </p:nvSpPr>
            <p:spPr bwMode="auto">
              <a:xfrm>
                <a:off x="5796136" y="3140968"/>
                <a:ext cx="2376264" cy="396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values, using </a:t>
                </a:r>
                <a14:m>
                  <m:oMath xmlns:m="http://schemas.openxmlformats.org/officeDocument/2006/math">
                    <m:r>
                      <a:rPr lang="en-US" alt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alt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Text 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6136" y="3140968"/>
                <a:ext cx="2376264" cy="396519"/>
              </a:xfrm>
              <a:prstGeom prst="rect">
                <a:avLst/>
              </a:prstGeom>
              <a:blipFill>
                <a:blip r:embed="rId14"/>
                <a:stretch>
                  <a:fillRect b="-461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 Box 79"/>
          <p:cNvSpPr txBox="1">
            <a:spLocks noChangeArrowheads="1"/>
          </p:cNvSpPr>
          <p:nvPr/>
        </p:nvSpPr>
        <p:spPr bwMode="auto">
          <a:xfrm>
            <a:off x="5796136" y="3933056"/>
            <a:ext cx="15121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Divide by 1024</a:t>
            </a:r>
          </a:p>
        </p:txBody>
      </p:sp>
      <p:sp>
        <p:nvSpPr>
          <p:cNvPr id="43" name="Arc 76"/>
          <p:cNvSpPr>
            <a:spLocks/>
          </p:cNvSpPr>
          <p:nvPr/>
        </p:nvSpPr>
        <p:spPr bwMode="auto">
          <a:xfrm>
            <a:off x="5724128" y="3861048"/>
            <a:ext cx="144016" cy="504056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" name="Arc 76"/>
          <p:cNvSpPr>
            <a:spLocks/>
          </p:cNvSpPr>
          <p:nvPr/>
        </p:nvSpPr>
        <p:spPr bwMode="auto">
          <a:xfrm>
            <a:off x="5724128" y="4581128"/>
            <a:ext cx="144016" cy="504056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" name="Arc 76"/>
          <p:cNvSpPr>
            <a:spLocks/>
          </p:cNvSpPr>
          <p:nvPr/>
        </p:nvSpPr>
        <p:spPr bwMode="auto">
          <a:xfrm>
            <a:off x="5868144" y="5229200"/>
            <a:ext cx="144016" cy="504056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" name="Text Box 79"/>
          <p:cNvSpPr txBox="1">
            <a:spLocks noChangeArrowheads="1"/>
          </p:cNvSpPr>
          <p:nvPr/>
        </p:nvSpPr>
        <p:spPr bwMode="auto">
          <a:xfrm>
            <a:off x="5724128" y="4653136"/>
            <a:ext cx="237626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Take logs of both sides</a:t>
            </a:r>
          </a:p>
        </p:txBody>
      </p:sp>
      <p:sp>
        <p:nvSpPr>
          <p:cNvPr id="47" name="Text Box 79"/>
          <p:cNvSpPr txBox="1">
            <a:spLocks noChangeArrowheads="1"/>
          </p:cNvSpPr>
          <p:nvPr/>
        </p:nvSpPr>
        <p:spPr bwMode="auto">
          <a:xfrm>
            <a:off x="5940152" y="5301208"/>
            <a:ext cx="17918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Use the power law</a:t>
            </a:r>
          </a:p>
        </p:txBody>
      </p:sp>
    </p:spTree>
    <p:extLst>
      <p:ext uri="{BB962C8B-B14F-4D97-AF65-F5344CB8AC3E}">
        <p14:creationId xmlns:p14="http://schemas.microsoft.com/office/powerpoint/2010/main" val="418757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 animBg="1"/>
      <p:bldP spid="36" grpId="0"/>
      <p:bldP spid="40" grpId="0"/>
      <p:bldP spid="43" grpId="0" animBg="1"/>
      <p:bldP spid="44" grpId="0" animBg="1"/>
      <p:bldP spid="45" grpId="0" animBg="1"/>
      <p:bldP spid="46" grpId="0"/>
      <p:bldP spid="4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blipFill>
                <a:blip r:embed="rId2"/>
                <a:stretch>
                  <a:fillRect l="-2538" t="-4348" r="-152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771528" cy="4800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Tx/>
                  <a:buNone/>
                </a:pPr>
                <a:r>
                  <a:rPr lang="en-GB" altLang="en-US" sz="1600" b="1" dirty="0">
                    <a:latin typeface="Comic Sans MS" pitchFamily="66" charset="0"/>
                  </a:rPr>
                  <a:t>You need to be able to work out the sum of a Geometric Series</a:t>
                </a: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Find the sum of the following Geometric Series:</a:t>
                </a:r>
              </a:p>
              <a:p>
                <a:pPr marL="0" indent="0" algn="ctr">
                  <a:buFontTx/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1024−512+256−128+</m:t>
                    </m:r>
                  </m:oMath>
                </a14:m>
                <a:r>
                  <a:rPr lang="en-US" altLang="en-US" sz="1600" dirty="0">
                    <a:latin typeface="Comic Sans MS" pitchFamily="66" charset="0"/>
                  </a:rPr>
                  <a:t>……</a:t>
                </a:r>
                <a14:m>
                  <m:oMath xmlns:m="http://schemas.openxmlformats.org/officeDocument/2006/math"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alt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771528" cy="4800600"/>
              </a:xfrm>
              <a:prstGeom prst="rect">
                <a:avLst/>
              </a:prstGeom>
              <a:blipFill>
                <a:blip r:embed="rId4"/>
                <a:stretch>
                  <a:fillRect t="-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619672" y="4005064"/>
                <a:ext cx="10011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=1024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005064"/>
                <a:ext cx="1001108" cy="276999"/>
              </a:xfrm>
              <a:prstGeom prst="rect">
                <a:avLst/>
              </a:prstGeom>
              <a:blipFill>
                <a:blip r:embed="rId5"/>
                <a:stretch>
                  <a:fillRect l="-3049" r="-548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19672" y="4365104"/>
                <a:ext cx="808170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365104"/>
                <a:ext cx="808170" cy="5186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475656" y="5013176"/>
                <a:ext cx="86409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5013176"/>
                <a:ext cx="864096" cy="276999"/>
              </a:xfrm>
              <a:prstGeom prst="rect">
                <a:avLst/>
              </a:prstGeom>
              <a:blipFill>
                <a:blip r:embed="rId7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211960" y="1484784"/>
                <a:ext cx="2342116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1024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484784"/>
                <a:ext cx="2342116" cy="484043"/>
              </a:xfrm>
              <a:prstGeom prst="rect">
                <a:avLst/>
              </a:prstGeom>
              <a:blipFill>
                <a:blip r:embed="rId8"/>
                <a:stretch>
                  <a:fillRect l="-23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76"/>
          <p:cNvSpPr>
            <a:spLocks/>
          </p:cNvSpPr>
          <p:nvPr/>
        </p:nvSpPr>
        <p:spPr bwMode="auto">
          <a:xfrm>
            <a:off x="6588224" y="1772816"/>
            <a:ext cx="144016" cy="576064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 Box 79"/>
              <p:cNvSpPr txBox="1">
                <a:spLocks noChangeArrowheads="1"/>
              </p:cNvSpPr>
              <p:nvPr/>
            </p:nvSpPr>
            <p:spPr bwMode="auto">
              <a:xfrm>
                <a:off x="6660232" y="1844824"/>
                <a:ext cx="2020730" cy="4147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Divide both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sz="1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alt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</m:t>
                    </m:r>
                    <m:d>
                      <m:dPr>
                        <m:ctrlP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GB" alt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Text 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60232" y="1844824"/>
                <a:ext cx="2020730" cy="414729"/>
              </a:xfrm>
              <a:prstGeom prst="rect">
                <a:avLst/>
              </a:prstGeom>
              <a:blipFill>
                <a:blip r:embed="rId9"/>
                <a:stretch>
                  <a:fillRect b="-147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932040" y="2276872"/>
                <a:ext cx="89274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10=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2276872"/>
                <a:ext cx="892745" cy="215444"/>
              </a:xfrm>
              <a:prstGeom prst="rect">
                <a:avLst/>
              </a:prstGeom>
              <a:blipFill>
                <a:blip r:embed="rId10"/>
                <a:stretch>
                  <a:fillRect l="-4082" r="-340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932040" y="2852936"/>
                <a:ext cx="57894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11=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2852936"/>
                <a:ext cx="578941" cy="215444"/>
              </a:xfrm>
              <a:prstGeom prst="rect">
                <a:avLst/>
              </a:prstGeom>
              <a:blipFill>
                <a:blip r:embed="rId11"/>
                <a:stretch>
                  <a:fillRect l="-6316" r="-421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76"/>
          <p:cNvSpPr>
            <a:spLocks/>
          </p:cNvSpPr>
          <p:nvPr/>
        </p:nvSpPr>
        <p:spPr bwMode="auto">
          <a:xfrm>
            <a:off x="5868144" y="2420888"/>
            <a:ext cx="144016" cy="576064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" name="Text Box 79"/>
          <p:cNvSpPr txBox="1">
            <a:spLocks noChangeArrowheads="1"/>
          </p:cNvSpPr>
          <p:nvPr/>
        </p:nvSpPr>
        <p:spPr bwMode="auto">
          <a:xfrm>
            <a:off x="5940152" y="2564904"/>
            <a:ext cx="72008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</a:rPr>
              <a:t>Add 1</a:t>
            </a:r>
            <a:endParaRPr lang="en-GB" alt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547664" y="5013176"/>
                <a:ext cx="86409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5013176"/>
                <a:ext cx="864096" cy="276999"/>
              </a:xfrm>
              <a:prstGeom prst="rect">
                <a:avLst/>
              </a:prstGeom>
              <a:blipFill>
                <a:blip r:embed="rId12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563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5" grpId="0" animBg="1"/>
      <p:bldP spid="47" grpId="0"/>
      <p:bldP spid="24" grpId="0"/>
      <p:bldP spid="25" grpId="0"/>
      <p:bldP spid="26" grpId="0" animBg="1"/>
      <p:bldP spid="27" grpId="0"/>
      <p:bldP spid="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547664" y="5013176"/>
                <a:ext cx="86409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5013176"/>
                <a:ext cx="864096" cy="276999"/>
              </a:xfrm>
              <a:prstGeom prst="rect">
                <a:avLst/>
              </a:prstGeom>
              <a:blipFill>
                <a:blip r:embed="rId2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blipFill>
                <a:blip r:embed="rId3"/>
                <a:stretch>
                  <a:fillRect l="-2538" t="-4348" r="-152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771528" cy="4800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Tx/>
                  <a:buNone/>
                </a:pPr>
                <a:r>
                  <a:rPr lang="en-GB" altLang="en-US" sz="1600" b="1" dirty="0">
                    <a:latin typeface="Comic Sans MS" pitchFamily="66" charset="0"/>
                  </a:rPr>
                  <a:t>You need to be able to work out the sum of a Geometric Series</a:t>
                </a: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Find the sum of the following Geometric Series:</a:t>
                </a:r>
              </a:p>
              <a:p>
                <a:pPr marL="0" indent="0" algn="ctr">
                  <a:buFontTx/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1024−512+256−128+</m:t>
                    </m:r>
                  </m:oMath>
                </a14:m>
                <a:r>
                  <a:rPr lang="en-US" altLang="en-US" sz="1600" dirty="0">
                    <a:latin typeface="Comic Sans MS" pitchFamily="66" charset="0"/>
                  </a:rPr>
                  <a:t>……</a:t>
                </a:r>
                <a14:m>
                  <m:oMath xmlns:m="http://schemas.openxmlformats.org/officeDocument/2006/math">
                    <m:r>
                      <a:rPr lang="en-US" altLang="en-US" sz="1600" b="0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alt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771528" cy="4800600"/>
              </a:xfrm>
              <a:prstGeom prst="rect">
                <a:avLst/>
              </a:prstGeom>
              <a:blipFill>
                <a:blip r:embed="rId5"/>
                <a:stretch>
                  <a:fillRect t="-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619672" y="4005064"/>
                <a:ext cx="10011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=1024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005064"/>
                <a:ext cx="1001108" cy="276999"/>
              </a:xfrm>
              <a:prstGeom prst="rect">
                <a:avLst/>
              </a:prstGeom>
              <a:blipFill>
                <a:blip r:embed="rId6"/>
                <a:stretch>
                  <a:fillRect l="-3049" r="-548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19672" y="4365104"/>
                <a:ext cx="808170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365104"/>
                <a:ext cx="808170" cy="5186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995936" y="1556792"/>
                <a:ext cx="1387880" cy="521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1556792"/>
                <a:ext cx="1387880" cy="52155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995936" y="2276872"/>
                <a:ext cx="2457276" cy="11417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(1024)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2276872"/>
                <a:ext cx="2457276" cy="11417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995936" y="3645024"/>
                <a:ext cx="8646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=683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3645024"/>
                <a:ext cx="864660" cy="246221"/>
              </a:xfrm>
              <a:prstGeom prst="rect">
                <a:avLst/>
              </a:prstGeom>
              <a:blipFill>
                <a:blip r:embed="rId10"/>
                <a:stretch>
                  <a:fillRect l="-5674" r="-4255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76"/>
          <p:cNvSpPr>
            <a:spLocks/>
          </p:cNvSpPr>
          <p:nvPr/>
        </p:nvSpPr>
        <p:spPr bwMode="auto">
          <a:xfrm>
            <a:off x="6588224" y="1844824"/>
            <a:ext cx="144016" cy="936104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79"/>
              <p:cNvSpPr txBox="1">
                <a:spLocks noChangeArrowheads="1"/>
              </p:cNvSpPr>
              <p:nvPr/>
            </p:nvSpPr>
            <p:spPr bwMode="auto">
              <a:xfrm>
                <a:off x="6660232" y="1844824"/>
                <a:ext cx="2380770" cy="9541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values (we </a:t>
                </a:r>
                <a:r>
                  <a:rPr lang="en-US" altLang="en-US" sz="1400" u="sng" dirty="0">
                    <a:solidFill>
                      <a:srgbClr val="FF0000"/>
                    </a:solidFill>
                    <a:latin typeface="Comic Sans MS" pitchFamily="66" charset="0"/>
                  </a:rPr>
                  <a:t>must</a:t>
                </a:r>
                <a:r>
                  <a:rPr lang="en-US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use the negative value of </a:t>
                </a:r>
                <a14:m>
                  <m:oMath xmlns:m="http://schemas.openxmlformats.org/officeDocument/2006/math">
                    <m:r>
                      <a:rPr lang="en-US" alt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this time, as it will affect the sum of the terms)</a:t>
                </a:r>
                <a:endParaRPr lang="en-GB" alt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 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60232" y="1844824"/>
                <a:ext cx="2380770" cy="954107"/>
              </a:xfrm>
              <a:prstGeom prst="rect">
                <a:avLst/>
              </a:prstGeom>
              <a:blipFill>
                <a:blip r:embed="rId11"/>
                <a:stretch>
                  <a:fillRect l="-769" t="-1282" r="-2821" b="-576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76"/>
          <p:cNvSpPr>
            <a:spLocks/>
          </p:cNvSpPr>
          <p:nvPr/>
        </p:nvSpPr>
        <p:spPr bwMode="auto">
          <a:xfrm>
            <a:off x="6588224" y="2852936"/>
            <a:ext cx="144016" cy="936104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" name="Text Box 79"/>
          <p:cNvSpPr txBox="1">
            <a:spLocks noChangeArrowheads="1"/>
          </p:cNvSpPr>
          <p:nvPr/>
        </p:nvSpPr>
        <p:spPr bwMode="auto">
          <a:xfrm>
            <a:off x="6732240" y="3212976"/>
            <a:ext cx="9361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alt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46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 animBg="1"/>
      <p:bldP spid="22" grpId="0"/>
      <p:bldP spid="23" grpId="0" animBg="1"/>
      <p:bldP spid="2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blipFill>
                <a:blip r:embed="rId2"/>
                <a:stretch>
                  <a:fillRect l="-2538" t="-4348" r="-152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771528" cy="4800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Tx/>
                  <a:buNone/>
                </a:pPr>
                <a:r>
                  <a:rPr lang="en-GB" altLang="en-US" sz="1600" b="1" dirty="0">
                    <a:latin typeface="Comic Sans MS" pitchFamily="66" charset="0"/>
                  </a:rPr>
                  <a:t>You need to be able to work out the sum of a Geometric Series</a:t>
                </a:r>
                <a:endParaRPr lang="en-GB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r>
                  <a:rPr lang="en-US" altLang="en-US" sz="1600" dirty="0">
                    <a:latin typeface="Comic Sans MS" pitchFamily="66" charset="0"/>
                  </a:rPr>
                  <a:t>Find the least value of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sz="1600" dirty="0">
                    <a:latin typeface="Comic Sans MS" pitchFamily="66" charset="0"/>
                  </a:rPr>
                  <a:t> such that the sum of the following series exceeds 2,000,000:</a:t>
                </a:r>
              </a:p>
              <a:p>
                <a:pPr marL="0" indent="0" algn="ctr">
                  <a:buFontTx/>
                  <a:buNone/>
                </a:pPr>
                <a:endParaRPr lang="en-US" alt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600" b="0" i="1" smtClean="0">
                          <a:latin typeface="Cambria Math" panose="02040503050406030204" pitchFamily="18" charset="0"/>
                        </a:rPr>
                        <m:t>1+2+4+8…</m:t>
                      </m:r>
                    </m:oMath>
                  </m:oMathPara>
                </a14:m>
                <a:endParaRPr lang="en-US" alt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771528" cy="4800600"/>
              </a:xfrm>
              <a:prstGeom prst="rect">
                <a:avLst/>
              </a:prstGeom>
              <a:blipFill>
                <a:blip r:embed="rId4"/>
                <a:stretch>
                  <a:fillRect t="-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475656" y="5013176"/>
                <a:ext cx="86409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5013176"/>
                <a:ext cx="864096" cy="276999"/>
              </a:xfrm>
              <a:prstGeom prst="rect">
                <a:avLst/>
              </a:prstGeom>
              <a:blipFill>
                <a:blip r:embed="rId5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19672" y="4005064"/>
                <a:ext cx="6163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005064"/>
                <a:ext cx="616386" cy="276999"/>
              </a:xfrm>
              <a:prstGeom prst="rect">
                <a:avLst/>
              </a:prstGeom>
              <a:blipFill>
                <a:blip r:embed="rId6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19672" y="4509120"/>
                <a:ext cx="5965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4509120"/>
                <a:ext cx="596574" cy="276999"/>
              </a:xfrm>
              <a:prstGeom prst="rect">
                <a:avLst/>
              </a:prstGeom>
              <a:blipFill>
                <a:blip r:embed="rId7"/>
                <a:stretch>
                  <a:fillRect l="-5102" r="-816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403648" y="5517232"/>
                <a:ext cx="172819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&gt;2000000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5517232"/>
                <a:ext cx="1728192" cy="276999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1340768"/>
                <a:ext cx="1387880" cy="521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40768"/>
                <a:ext cx="1387880" cy="52155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95936" y="2060848"/>
                <a:ext cx="2316596" cy="521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000000=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(1)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(2)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(1−2)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2060848"/>
                <a:ext cx="2316596" cy="52155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995936" y="2780928"/>
                <a:ext cx="2032864" cy="4762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000000=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(2)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2780928"/>
                <a:ext cx="2032864" cy="47628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51920" y="3501008"/>
                <a:ext cx="201644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000000=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1−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(2)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3501008"/>
                <a:ext cx="2016449" cy="246221"/>
              </a:xfrm>
              <a:prstGeom prst="rect">
                <a:avLst/>
              </a:prstGeom>
              <a:blipFill>
                <a:blip r:embed="rId12"/>
                <a:stretch>
                  <a:fillRect l="-302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572000" y="4077072"/>
                <a:ext cx="133376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=2000001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077072"/>
                <a:ext cx="1333763" cy="246221"/>
              </a:xfrm>
              <a:prstGeom prst="rect">
                <a:avLst/>
              </a:prstGeom>
              <a:blipFill>
                <a:blip r:embed="rId13"/>
                <a:stretch>
                  <a:fillRect l="-2740" r="-2283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067944" y="4581128"/>
                <a:ext cx="2349747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2000001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4581128"/>
                <a:ext cx="2349747" cy="246221"/>
              </a:xfrm>
              <a:prstGeom prst="rect">
                <a:avLst/>
              </a:prstGeom>
              <a:blipFill>
                <a:blip r:embed="rId14"/>
                <a:stretch>
                  <a:fillRect l="-1036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067944" y="5085184"/>
                <a:ext cx="2349747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𝑛𝑙𝑜𝑔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𝑙𝑜𝑔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2000001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5085184"/>
                <a:ext cx="2349747" cy="246221"/>
              </a:xfrm>
              <a:prstGeom prst="rect">
                <a:avLst/>
              </a:prstGeom>
              <a:blipFill>
                <a:blip r:embed="rId15"/>
                <a:stretch>
                  <a:fillRect l="-1036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572000" y="5517232"/>
                <a:ext cx="1944216" cy="5211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𝑙𝑜𝑔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2000001</m:t>
                              </m:r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𝑙𝑜𝑔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517232"/>
                <a:ext cx="1944216" cy="52110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716016" y="6237312"/>
                <a:ext cx="79208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0.9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6237312"/>
                <a:ext cx="792088" cy="246221"/>
              </a:xfrm>
              <a:prstGeom prst="rect">
                <a:avLst/>
              </a:prstGeom>
              <a:blipFill>
                <a:blip r:embed="rId17"/>
                <a:stretch>
                  <a:fillRect l="-5385" r="-6154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76"/>
          <p:cNvSpPr>
            <a:spLocks/>
          </p:cNvSpPr>
          <p:nvPr/>
        </p:nvSpPr>
        <p:spPr bwMode="auto">
          <a:xfrm>
            <a:off x="6444208" y="1628800"/>
            <a:ext cx="144016" cy="720080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" name="Text Box 79"/>
          <p:cNvSpPr txBox="1">
            <a:spLocks noChangeArrowheads="1"/>
          </p:cNvSpPr>
          <p:nvPr/>
        </p:nvSpPr>
        <p:spPr bwMode="auto">
          <a:xfrm>
            <a:off x="6444208" y="1844824"/>
            <a:ext cx="158417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alt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3" name="Arc 76"/>
          <p:cNvSpPr>
            <a:spLocks/>
          </p:cNvSpPr>
          <p:nvPr/>
        </p:nvSpPr>
        <p:spPr bwMode="auto">
          <a:xfrm>
            <a:off x="6372200" y="2348880"/>
            <a:ext cx="144016" cy="720080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" name="Arc 76"/>
          <p:cNvSpPr>
            <a:spLocks/>
          </p:cNvSpPr>
          <p:nvPr/>
        </p:nvSpPr>
        <p:spPr bwMode="auto">
          <a:xfrm>
            <a:off x="6156176" y="3068960"/>
            <a:ext cx="144016" cy="576064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" name="Arc 76"/>
          <p:cNvSpPr>
            <a:spLocks/>
          </p:cNvSpPr>
          <p:nvPr/>
        </p:nvSpPr>
        <p:spPr bwMode="auto">
          <a:xfrm>
            <a:off x="6012160" y="3645024"/>
            <a:ext cx="144016" cy="576064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" name="Arc 76"/>
          <p:cNvSpPr>
            <a:spLocks/>
          </p:cNvSpPr>
          <p:nvPr/>
        </p:nvSpPr>
        <p:spPr bwMode="auto">
          <a:xfrm>
            <a:off x="6372200" y="4221088"/>
            <a:ext cx="144016" cy="504056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" name="Arc 76"/>
          <p:cNvSpPr>
            <a:spLocks/>
          </p:cNvSpPr>
          <p:nvPr/>
        </p:nvSpPr>
        <p:spPr bwMode="auto">
          <a:xfrm>
            <a:off x="6444208" y="4725144"/>
            <a:ext cx="144016" cy="504056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" name="Arc 76"/>
          <p:cNvSpPr>
            <a:spLocks/>
          </p:cNvSpPr>
          <p:nvPr/>
        </p:nvSpPr>
        <p:spPr bwMode="auto">
          <a:xfrm>
            <a:off x="6444208" y="5301208"/>
            <a:ext cx="144016" cy="504056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Arc 76"/>
          <p:cNvSpPr>
            <a:spLocks/>
          </p:cNvSpPr>
          <p:nvPr/>
        </p:nvSpPr>
        <p:spPr bwMode="auto">
          <a:xfrm>
            <a:off x="6444208" y="5877272"/>
            <a:ext cx="144016" cy="504056"/>
          </a:xfrm>
          <a:custGeom>
            <a:avLst/>
            <a:gdLst>
              <a:gd name="T0" fmla="*/ 0 w 21600"/>
              <a:gd name="T1" fmla="*/ 0 h 43175"/>
              <a:gd name="T2" fmla="*/ 1219761 w 21600"/>
              <a:gd name="T3" fmla="*/ 81413111 h 43175"/>
              <a:gd name="T4" fmla="*/ 0 w 21600"/>
              <a:gd name="T5" fmla="*/ 40730066 h 4317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</a:path>
              <a:path w="21600" h="4317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29"/>
                  <a:pt x="12545" y="42626"/>
                  <a:pt x="1029" y="4317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" name="Text Box 79"/>
          <p:cNvSpPr txBox="1">
            <a:spLocks noChangeArrowheads="1"/>
          </p:cNvSpPr>
          <p:nvPr/>
        </p:nvSpPr>
        <p:spPr bwMode="auto">
          <a:xfrm>
            <a:off x="6372200" y="2420888"/>
            <a:ext cx="158417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</a:rPr>
              <a:t>Simplify right side</a:t>
            </a:r>
            <a:endParaRPr lang="en-GB" alt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2" name="Text Box 79"/>
          <p:cNvSpPr txBox="1">
            <a:spLocks noChangeArrowheads="1"/>
          </p:cNvSpPr>
          <p:nvPr/>
        </p:nvSpPr>
        <p:spPr bwMode="auto">
          <a:xfrm>
            <a:off x="6156176" y="3212976"/>
            <a:ext cx="158417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</a:rPr>
              <a:t>Multiply by -1</a:t>
            </a:r>
            <a:endParaRPr lang="en-GB" alt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79"/>
              <p:cNvSpPr txBox="1">
                <a:spLocks noChangeArrowheads="1"/>
              </p:cNvSpPr>
              <p:nvPr/>
            </p:nvSpPr>
            <p:spPr bwMode="auto">
              <a:xfrm>
                <a:off x="5868144" y="3717032"/>
                <a:ext cx="2592288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Add 2000000, 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GB" alt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Text 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8144" y="3717032"/>
                <a:ext cx="2592288" cy="307777"/>
              </a:xfrm>
              <a:prstGeom prst="rect">
                <a:avLst/>
              </a:prstGeom>
              <a:blipFill>
                <a:blip r:embed="rId18"/>
                <a:stretch>
                  <a:fillRect t="-4000" b="-20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 Box 79"/>
          <p:cNvSpPr txBox="1">
            <a:spLocks noChangeArrowheads="1"/>
          </p:cNvSpPr>
          <p:nvPr/>
        </p:nvSpPr>
        <p:spPr bwMode="auto">
          <a:xfrm>
            <a:off x="6372200" y="4293096"/>
            <a:ext cx="23042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</a:rPr>
              <a:t>Take logs of both sides</a:t>
            </a:r>
            <a:endParaRPr lang="en-GB" alt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5" name="Text Box 79"/>
          <p:cNvSpPr txBox="1">
            <a:spLocks noChangeArrowheads="1"/>
          </p:cNvSpPr>
          <p:nvPr/>
        </p:nvSpPr>
        <p:spPr bwMode="auto">
          <a:xfrm>
            <a:off x="6444208" y="4797152"/>
            <a:ext cx="198072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</a:rPr>
              <a:t>Use the power law</a:t>
            </a:r>
            <a:endParaRPr lang="en-GB" alt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Box 79"/>
              <p:cNvSpPr txBox="1">
                <a:spLocks noChangeArrowheads="1"/>
              </p:cNvSpPr>
              <p:nvPr/>
            </p:nvSpPr>
            <p:spPr bwMode="auto">
              <a:xfrm>
                <a:off x="6516216" y="5373216"/>
                <a:ext cx="1584176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alt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𝑙𝑜𝑔</m:t>
                    </m:r>
                    <m:d>
                      <m:dPr>
                        <m:ctrlP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en-GB" alt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Text 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6216" y="5373216"/>
                <a:ext cx="1584176" cy="307777"/>
              </a:xfrm>
              <a:prstGeom prst="rect">
                <a:avLst/>
              </a:prstGeom>
              <a:blipFill>
                <a:blip r:embed="rId19"/>
                <a:stretch>
                  <a:fillRect t="-1961" b="-1960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 Box 79"/>
          <p:cNvSpPr txBox="1">
            <a:spLocks noChangeArrowheads="1"/>
          </p:cNvSpPr>
          <p:nvPr/>
        </p:nvSpPr>
        <p:spPr bwMode="auto">
          <a:xfrm>
            <a:off x="6588224" y="5949280"/>
            <a:ext cx="9361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alt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79"/>
              <p:cNvSpPr txBox="1">
                <a:spLocks noChangeArrowheads="1"/>
              </p:cNvSpPr>
              <p:nvPr/>
            </p:nvSpPr>
            <p:spPr bwMode="auto">
              <a:xfrm>
                <a:off x="107504" y="6093296"/>
                <a:ext cx="4032448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So the smallest value of </a:t>
                </a:r>
                <a14:m>
                  <m:oMath xmlns:m="http://schemas.openxmlformats.org/officeDocument/2006/math">
                    <m:r>
                      <a:rPr lang="en-US" alt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that will cause the sum of the sequence to exceed 2000000 is 21</a:t>
                </a:r>
                <a:endParaRPr lang="en-GB" alt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8" name="Text 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504" y="6093296"/>
                <a:ext cx="4032448" cy="523220"/>
              </a:xfrm>
              <a:prstGeom prst="rect">
                <a:avLst/>
              </a:prstGeom>
              <a:blipFill>
                <a:blip r:embed="rId20"/>
                <a:stretch>
                  <a:fillRect t="-2353" r="-303" b="-1176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453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34050" y="2314192"/>
            <a:ext cx="541526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Section </a:t>
            </a:r>
            <a:r>
              <a:rPr lang="en-US" sz="72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3</a:t>
            </a:r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4466905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763688" y="2924944"/>
                <a:ext cx="1096710" cy="5782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2924944"/>
                <a:ext cx="1096710" cy="5782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62276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calculate the sum to infinity of a Geometric Series, and understand when this is possible</a:t>
            </a: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blipFill>
                <a:blip r:embed="rId4"/>
                <a:stretch>
                  <a:fillRect l="-2538" t="-4348" r="-152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855891"/>
              </p:ext>
            </p:extLst>
          </p:nvPr>
        </p:nvGraphicFramePr>
        <p:xfrm>
          <a:off x="304800" y="3733800"/>
          <a:ext cx="280035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8" name="Equation" r:id="rId6" imgW="1866090" imgH="393529" progId="Equation.DSMT4">
                  <p:embed/>
                </p:oleObj>
              </mc:Choice>
              <mc:Fallback>
                <p:oleObj name="Equation" r:id="rId6" imgW="1866090" imgH="393529" progId="Equation.DSMT4">
                  <p:embed/>
                  <p:pic>
                    <p:nvPicPr>
                      <p:cNvPr id="297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733800"/>
                        <a:ext cx="2800350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4327232"/>
              </p:ext>
            </p:extLst>
          </p:nvPr>
        </p:nvGraphicFramePr>
        <p:xfrm>
          <a:off x="304800" y="4495800"/>
          <a:ext cx="2724150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9" name="Equation" r:id="rId8" imgW="1816100" imgH="203200" progId="Equation.DSMT4">
                  <p:embed/>
                </p:oleObj>
              </mc:Choice>
              <mc:Fallback>
                <p:oleObj name="Equation" r:id="rId8" imgW="1816100" imgH="203200" progId="Equation.DSMT4">
                  <p:embed/>
                  <p:pic>
                    <p:nvPicPr>
                      <p:cNvPr id="2970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495800"/>
                        <a:ext cx="2724150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9176948"/>
              </p:ext>
            </p:extLst>
          </p:nvPr>
        </p:nvGraphicFramePr>
        <p:xfrm>
          <a:off x="304800" y="5029200"/>
          <a:ext cx="76200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0" name="Equation" r:id="rId10" imgW="508000" imgH="228600" progId="Equation.DSMT4">
                  <p:embed/>
                </p:oleObj>
              </mc:Choice>
              <mc:Fallback>
                <p:oleObj name="Equation" r:id="rId10" imgW="508000" imgH="228600" progId="Equation.DSMT4">
                  <p:embed/>
                  <p:pic>
                    <p:nvPicPr>
                      <p:cNvPr id="2970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029200"/>
                        <a:ext cx="762000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3457616"/>
              </p:ext>
            </p:extLst>
          </p:nvPr>
        </p:nvGraphicFramePr>
        <p:xfrm>
          <a:off x="304800" y="5410200"/>
          <a:ext cx="89535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1" name="Equation" r:id="rId12" imgW="596900" imgH="228600" progId="Equation.DSMT4">
                  <p:embed/>
                </p:oleObj>
              </mc:Choice>
              <mc:Fallback>
                <p:oleObj name="Equation" r:id="rId12" imgW="596900" imgH="228600" progId="Equation.DSMT4">
                  <p:embed/>
                  <p:pic>
                    <p:nvPicPr>
                      <p:cNvPr id="2970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410200"/>
                        <a:ext cx="895350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074657"/>
              </p:ext>
            </p:extLst>
          </p:nvPr>
        </p:nvGraphicFramePr>
        <p:xfrm>
          <a:off x="304800" y="5791200"/>
          <a:ext cx="100965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2" name="Equation" r:id="rId14" imgW="672808" imgH="228501" progId="Equation.DSMT4">
                  <p:embed/>
                </p:oleObj>
              </mc:Choice>
              <mc:Fallback>
                <p:oleObj name="Equation" r:id="rId14" imgW="672808" imgH="228501" progId="Equation.DSMT4">
                  <p:embed/>
                  <p:pic>
                    <p:nvPicPr>
                      <p:cNvPr id="2970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791200"/>
                        <a:ext cx="1009650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311773"/>
              </p:ext>
            </p:extLst>
          </p:nvPr>
        </p:nvGraphicFramePr>
        <p:xfrm>
          <a:off x="304800" y="6172200"/>
          <a:ext cx="129540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3" name="Equation" r:id="rId16" imgW="863225" imgH="228501" progId="Equation.DSMT4">
                  <p:embed/>
                </p:oleObj>
              </mc:Choice>
              <mc:Fallback>
                <p:oleObj name="Equation" r:id="rId16" imgW="863225" imgH="228501" progId="Equation.DSMT4">
                  <p:embed/>
                  <p:pic>
                    <p:nvPicPr>
                      <p:cNvPr id="2970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6172200"/>
                        <a:ext cx="1295400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Arc 13"/>
          <p:cNvSpPr>
            <a:spLocks/>
          </p:cNvSpPr>
          <p:nvPr/>
        </p:nvSpPr>
        <p:spPr bwMode="auto">
          <a:xfrm>
            <a:off x="3276600" y="3276600"/>
            <a:ext cx="228600" cy="838200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315774542 h 43185"/>
              <a:gd name="T4" fmla="*/ 0 w 21600"/>
              <a:gd name="T5" fmla="*/ 157942268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" name="Arc 14"/>
          <p:cNvSpPr>
            <a:spLocks/>
          </p:cNvSpPr>
          <p:nvPr/>
        </p:nvSpPr>
        <p:spPr bwMode="auto">
          <a:xfrm>
            <a:off x="3276600" y="4114800"/>
            <a:ext cx="228600" cy="533400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81375410 h 43185"/>
              <a:gd name="T4" fmla="*/ 0 w 21600"/>
              <a:gd name="T5" fmla="*/ 40701897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3429000" y="3429000"/>
            <a:ext cx="1143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>
                <a:solidFill>
                  <a:srgbClr val="FF0000"/>
                </a:solidFill>
                <a:latin typeface="Comic Sans MS" pitchFamily="66" charset="0"/>
              </a:rPr>
              <a:t>First 4 terms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3429000" y="4114800"/>
            <a:ext cx="1143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>
                <a:solidFill>
                  <a:srgbClr val="FF0000"/>
                </a:solidFill>
                <a:latin typeface="Comic Sans MS" pitchFamily="66" charset="0"/>
              </a:rPr>
              <a:t>As Decimals</a:t>
            </a: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1295400" y="5029200"/>
            <a:ext cx="1981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>
                <a:solidFill>
                  <a:srgbClr val="FF0000"/>
                </a:solidFill>
                <a:latin typeface="Comic Sans MS" pitchFamily="66" charset="0"/>
              </a:rPr>
              <a:t>Sum of 1</a:t>
            </a:r>
            <a:r>
              <a:rPr lang="en-GB" altLang="en-US" sz="1600" baseline="30000">
                <a:solidFill>
                  <a:srgbClr val="FF0000"/>
                </a:solidFill>
                <a:latin typeface="Comic Sans MS" pitchFamily="66" charset="0"/>
              </a:rPr>
              <a:t>st</a:t>
            </a:r>
            <a:r>
              <a:rPr lang="en-GB" altLang="en-US" sz="1600">
                <a:solidFill>
                  <a:srgbClr val="FF0000"/>
                </a:solidFill>
                <a:latin typeface="Comic Sans MS" pitchFamily="66" charset="0"/>
              </a:rPr>
              <a:t> term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524000" y="5410200"/>
            <a:ext cx="2667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>
                <a:solidFill>
                  <a:srgbClr val="FF0000"/>
                </a:solidFill>
                <a:latin typeface="Comic Sans MS" pitchFamily="66" charset="0"/>
              </a:rPr>
              <a:t>Sum of 1</a:t>
            </a:r>
            <a:r>
              <a:rPr lang="en-GB" altLang="en-US" sz="1600" baseline="30000">
                <a:solidFill>
                  <a:srgbClr val="FF0000"/>
                </a:solidFill>
                <a:latin typeface="Comic Sans MS" pitchFamily="66" charset="0"/>
              </a:rPr>
              <a:t>st</a:t>
            </a:r>
            <a:r>
              <a:rPr lang="en-GB" altLang="en-US" sz="1600">
                <a:solidFill>
                  <a:srgbClr val="FF0000"/>
                </a:solidFill>
                <a:latin typeface="Comic Sans MS" pitchFamily="66" charset="0"/>
              </a:rPr>
              <a:t> and 2</a:t>
            </a:r>
            <a:r>
              <a:rPr lang="en-GB" altLang="en-US" sz="1600" baseline="30000">
                <a:solidFill>
                  <a:srgbClr val="FF0000"/>
                </a:solidFill>
                <a:latin typeface="Comic Sans MS" pitchFamily="66" charset="0"/>
              </a:rPr>
              <a:t>nd</a:t>
            </a:r>
            <a:r>
              <a:rPr lang="en-GB" altLang="en-US" sz="1600">
                <a:solidFill>
                  <a:srgbClr val="FF0000"/>
                </a:solidFill>
                <a:latin typeface="Comic Sans MS" pitchFamily="66" charset="0"/>
              </a:rPr>
              <a:t> terms</a:t>
            </a: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1600200" y="5791200"/>
            <a:ext cx="2514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>
                <a:solidFill>
                  <a:srgbClr val="FF0000"/>
                </a:solidFill>
                <a:latin typeface="Comic Sans MS" pitchFamily="66" charset="0"/>
              </a:rPr>
              <a:t>Sum of 1</a:t>
            </a:r>
            <a:r>
              <a:rPr lang="en-GB" altLang="en-US" sz="1600" baseline="30000">
                <a:solidFill>
                  <a:srgbClr val="FF0000"/>
                </a:solidFill>
                <a:latin typeface="Comic Sans MS" pitchFamily="66" charset="0"/>
              </a:rPr>
              <a:t>st</a:t>
            </a:r>
            <a:r>
              <a:rPr lang="en-GB" altLang="en-US" sz="1600">
                <a:solidFill>
                  <a:srgbClr val="FF0000"/>
                </a:solidFill>
                <a:latin typeface="Comic Sans MS" pitchFamily="66" charset="0"/>
              </a:rPr>
              <a:t> to 3</a:t>
            </a:r>
            <a:r>
              <a:rPr lang="en-GB" altLang="en-US" sz="1600" baseline="30000">
                <a:solidFill>
                  <a:srgbClr val="FF0000"/>
                </a:solidFill>
                <a:latin typeface="Comic Sans MS" pitchFamily="66" charset="0"/>
              </a:rPr>
              <a:t>rd</a:t>
            </a:r>
            <a:r>
              <a:rPr lang="en-GB" altLang="en-US" sz="1600">
                <a:solidFill>
                  <a:srgbClr val="FF0000"/>
                </a:solidFill>
                <a:latin typeface="Comic Sans MS" pitchFamily="66" charset="0"/>
              </a:rPr>
              <a:t> terms</a:t>
            </a:r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1752600" y="6172200"/>
            <a:ext cx="2514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600">
                <a:solidFill>
                  <a:srgbClr val="FF0000"/>
                </a:solidFill>
                <a:latin typeface="Comic Sans MS" pitchFamily="66" charset="0"/>
              </a:rPr>
              <a:t>Sum of 1</a:t>
            </a:r>
            <a:r>
              <a:rPr lang="en-GB" altLang="en-US" sz="1600" baseline="30000">
                <a:solidFill>
                  <a:srgbClr val="FF0000"/>
                </a:solidFill>
                <a:latin typeface="Comic Sans MS" pitchFamily="66" charset="0"/>
              </a:rPr>
              <a:t>st</a:t>
            </a:r>
            <a:r>
              <a:rPr lang="en-GB" altLang="en-US" sz="1600">
                <a:solidFill>
                  <a:srgbClr val="FF0000"/>
                </a:solidFill>
                <a:latin typeface="Comic Sans MS" pitchFamily="66" charset="0"/>
              </a:rPr>
              <a:t> to 4</a:t>
            </a:r>
            <a:r>
              <a:rPr lang="en-GB" altLang="en-US" sz="1600" baseline="30000">
                <a:solidFill>
                  <a:srgbClr val="FF0000"/>
                </a:solidFill>
                <a:latin typeface="Comic Sans MS" pitchFamily="66" charset="0"/>
              </a:rPr>
              <a:t>th</a:t>
            </a:r>
            <a:r>
              <a:rPr lang="en-GB" altLang="en-US" sz="1600">
                <a:solidFill>
                  <a:srgbClr val="FF0000"/>
                </a:solidFill>
                <a:latin typeface="Comic Sans MS" pitchFamily="66" charset="0"/>
              </a:rPr>
              <a:t> terms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22"/>
              <p:cNvSpPr txBox="1">
                <a:spLocks noChangeArrowheads="1"/>
              </p:cNvSpPr>
              <p:nvPr/>
            </p:nvSpPr>
            <p:spPr bwMode="auto">
              <a:xfrm>
                <a:off x="5508104" y="2286000"/>
                <a:ext cx="2592288" cy="6568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en-US" dirty="0">
                    <a:latin typeface="Comic Sans MS" pitchFamily="66" charset="0"/>
                  </a:rPr>
                  <a:t>This sequence CONVERGES to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0.</m:t>
                    </m:r>
                    <m:acc>
                      <m:accPr>
                        <m:chr m:val="̇"/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acc>
                  </m:oMath>
                </a14:m>
                <a:endParaRPr lang="en-GB" alt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 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08104" y="2286000"/>
                <a:ext cx="2592288" cy="656846"/>
              </a:xfrm>
              <a:prstGeom prst="rect">
                <a:avLst/>
              </a:prstGeom>
              <a:blipFill>
                <a:blip r:embed="rId18"/>
                <a:stretch>
                  <a:fillRect t="-3704" b="-1481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3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0861295"/>
              </p:ext>
            </p:extLst>
          </p:nvPr>
        </p:nvGraphicFramePr>
        <p:xfrm>
          <a:off x="6400800" y="3352800"/>
          <a:ext cx="752475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4" name="Equation" r:id="rId19" imgW="444307" imgH="393529" progId="Equation.DSMT4">
                  <p:embed/>
                </p:oleObj>
              </mc:Choice>
              <mc:Fallback>
                <p:oleObj name="Equation" r:id="rId19" imgW="444307" imgH="393529" progId="Equation.DSMT4">
                  <p:embed/>
                  <p:pic>
                    <p:nvPicPr>
                      <p:cNvPr id="2972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3352800"/>
                        <a:ext cx="752475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Line 25"/>
          <p:cNvSpPr>
            <a:spLocks noChangeShapeType="1"/>
          </p:cNvSpPr>
          <p:nvPr/>
        </p:nvSpPr>
        <p:spPr bwMode="auto">
          <a:xfrm>
            <a:off x="5562600" y="3657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" name="Text Box 26"/>
          <p:cNvSpPr txBox="1">
            <a:spLocks noChangeArrowheads="1"/>
          </p:cNvSpPr>
          <p:nvPr/>
        </p:nvSpPr>
        <p:spPr bwMode="auto">
          <a:xfrm>
            <a:off x="5562600" y="4267200"/>
            <a:ext cx="25908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>
                <a:latin typeface="Comic Sans MS" pitchFamily="66" charset="0"/>
              </a:rPr>
              <a:t>A Sequence will converge if the common ratio, r is between -1 and 1.</a:t>
            </a:r>
          </a:p>
        </p:txBody>
      </p:sp>
      <p:graphicFrame>
        <p:nvGraphicFramePr>
          <p:cNvPr id="26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4002795"/>
              </p:ext>
            </p:extLst>
          </p:nvPr>
        </p:nvGraphicFramePr>
        <p:xfrm>
          <a:off x="6248400" y="5562600"/>
          <a:ext cx="12319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5" name="Equation" r:id="rId21" imgW="609336" imgH="165028" progId="Equation.DSMT4">
                  <p:embed/>
                </p:oleObj>
              </mc:Choice>
              <mc:Fallback>
                <p:oleObj name="Equation" r:id="rId21" imgW="609336" imgH="165028" progId="Equation.DSMT4">
                  <p:embed/>
                  <p:pic>
                    <p:nvPicPr>
                      <p:cNvPr id="29723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5562600"/>
                        <a:ext cx="12319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992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 animBg="1"/>
      <p:bldP spid="2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62276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calculate the sum to infinity of a Geometric Series, and understand when this is possible</a:t>
            </a: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blipFill>
                <a:blip r:embed="rId2"/>
                <a:stretch>
                  <a:fillRect l="-2538" t="-4348" r="-152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33400" y="3124200"/>
                <a:ext cx="1583767" cy="6050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1−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124200"/>
                <a:ext cx="1583767" cy="6050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648200" y="1752600"/>
                <a:ext cx="4343400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Think about what happens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/>
                      </a:rPr>
                      <m:t>−1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𝑟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&lt;1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n increases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→∞)</m:t>
                    </m:r>
                  </m:oMath>
                </a14:m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If we have a value like this which we keep increasing the power of, the value becomes increasingly small and tends towards 0…</a:t>
                </a:r>
              </a:p>
              <a:p>
                <a:pPr marL="285750" indent="-285750" algn="ctr">
                  <a:buFont typeface="Wingdings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For example, if r = 0.5 and we keep increasing n…</a:t>
                </a: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1752600"/>
                <a:ext cx="4343400" cy="1815882"/>
              </a:xfrm>
              <a:prstGeom prst="rect">
                <a:avLst/>
              </a:prstGeom>
              <a:blipFill>
                <a:blip r:embed="rId5"/>
                <a:stretch>
                  <a:fillRect l="-140" t="-673" r="-1404" b="-26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5864696" y="3717032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0.5</a:t>
            </a:r>
            <a:r>
              <a:rPr lang="en-US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26696" y="3717032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endParaRPr lang="en-US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236296" y="3717032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0.5</a:t>
            </a:r>
            <a:endParaRPr lang="en-US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64696" y="4174232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0.5</a:t>
            </a:r>
            <a:r>
              <a:rPr lang="en-US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26696" y="4174232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endParaRPr lang="en-US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36296" y="4174232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0.25</a:t>
            </a:r>
            <a:endParaRPr lang="en-US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64696" y="4631432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0.5</a:t>
            </a:r>
            <a:r>
              <a:rPr lang="en-US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26696" y="4631432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endParaRPr lang="en-US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36296" y="4631432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0.125</a:t>
            </a:r>
            <a:endParaRPr lang="en-US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864696" y="5088632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0.5</a:t>
            </a:r>
            <a:r>
              <a:rPr lang="en-US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26696" y="5088632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endParaRPr lang="en-US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236296" y="5088632"/>
            <a:ext cx="9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0.0625</a:t>
            </a:r>
            <a:endParaRPr lang="en-US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864696" y="5850632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0.5</a:t>
            </a:r>
            <a:r>
              <a:rPr lang="en-US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10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626696" y="5850632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endParaRPr lang="en-US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36296" y="5850632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0.00097…</a:t>
            </a:r>
            <a:endParaRPr lang="en-US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33400" y="4114800"/>
                <a:ext cx="1480918" cy="6050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1−0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1−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114800"/>
                <a:ext cx="1480918" cy="6050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33400" y="5105400"/>
                <a:ext cx="1350563" cy="5488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1−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5105400"/>
                <a:ext cx="1350563" cy="5488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24"/>
          <p:cNvSpPr>
            <a:spLocks/>
          </p:cNvSpPr>
          <p:nvPr/>
        </p:nvSpPr>
        <p:spPr bwMode="auto">
          <a:xfrm>
            <a:off x="2133600" y="3505200"/>
            <a:ext cx="228600" cy="914400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8" name="Text Box 25"/>
          <p:cNvSpPr txBox="1">
            <a:spLocks noChangeArrowheads="1"/>
          </p:cNvSpPr>
          <p:nvPr/>
        </p:nvSpPr>
        <p:spPr bwMode="auto">
          <a:xfrm>
            <a:off x="2286000" y="3352800"/>
            <a:ext cx="228600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For the conditions stated to the right, </a:t>
            </a:r>
            <a:r>
              <a:rPr lang="en-GB" altLang="en-US" sz="1400" dirty="0" err="1">
                <a:solidFill>
                  <a:srgbClr val="FF0000"/>
                </a:solidFill>
                <a:latin typeface="Comic Sans MS" pitchFamily="66" charset="0"/>
              </a:rPr>
              <a:t>r</a:t>
            </a:r>
            <a:r>
              <a:rPr lang="en-GB" altLang="en-US" sz="1400" baseline="30000" dirty="0" err="1">
                <a:solidFill>
                  <a:srgbClr val="FF0000"/>
                </a:solidFill>
                <a:latin typeface="Comic Sans MS" pitchFamily="66" charset="0"/>
              </a:rPr>
              <a:t>n</a:t>
            </a: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 will tend towards 0 as the sequence continues to infinity</a:t>
            </a:r>
          </a:p>
        </p:txBody>
      </p:sp>
      <p:sp>
        <p:nvSpPr>
          <p:cNvPr id="49" name="Arc 24"/>
          <p:cNvSpPr>
            <a:spLocks/>
          </p:cNvSpPr>
          <p:nvPr/>
        </p:nvSpPr>
        <p:spPr bwMode="auto">
          <a:xfrm>
            <a:off x="2133600" y="4419600"/>
            <a:ext cx="228600" cy="914400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2286000" y="4724400"/>
            <a:ext cx="9906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51" name="Text Box 25"/>
          <p:cNvSpPr txBox="1">
            <a:spLocks noChangeArrowheads="1"/>
          </p:cNvSpPr>
          <p:nvPr/>
        </p:nvSpPr>
        <p:spPr bwMode="auto">
          <a:xfrm>
            <a:off x="533400" y="6172200"/>
            <a:ext cx="4038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This formula calculates the sum to infinity of a sequence, if -1 &lt; r &lt;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 Box 25"/>
              <p:cNvSpPr txBox="1">
                <a:spLocks noChangeArrowheads="1"/>
              </p:cNvSpPr>
              <p:nvPr/>
            </p:nvSpPr>
            <p:spPr bwMode="auto">
              <a:xfrm>
                <a:off x="5148064" y="6309320"/>
                <a:ext cx="3528392" cy="33855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  <a:ex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en-US" sz="1600" dirty="0">
                    <a:solidFill>
                      <a:srgbClr val="FF0000"/>
                    </a:solidFill>
                    <a:latin typeface="Comic Sans MS" pitchFamily="66" charset="0"/>
                  </a:rPr>
                  <a:t>So if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−1&lt;</m:t>
                    </m:r>
                    <m:r>
                      <a:rPr lang="en-US" alt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GB" altLang="en-US" sz="1600" dirty="0">
                    <a:solidFill>
                      <a:srgbClr val="FF0000"/>
                    </a:solidFill>
                    <a:latin typeface="Comic Sans MS" pitchFamily="66" charset="0"/>
                  </a:rPr>
                  <a:t>, as </a:t>
                </a:r>
                <a14:m>
                  <m:oMath xmlns:m="http://schemas.openxmlformats.org/officeDocument/2006/math">
                    <m:r>
                      <a:rPr lang="en-US" alt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altLang="en-US" sz="1600" dirty="0">
                    <a:solidFill>
                      <a:srgbClr val="FF0000"/>
                    </a:solidFill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GB" alt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altLang="en-US" sz="16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 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48064" y="6309320"/>
                <a:ext cx="3528392" cy="338554"/>
              </a:xfrm>
              <a:prstGeom prst="rect">
                <a:avLst/>
              </a:prstGeom>
              <a:blipFill>
                <a:blip r:embed="rId8"/>
                <a:stretch>
                  <a:fillRect b="-18333"/>
                </a:stretch>
              </a:blipFill>
              <a:ln w="25400">
                <a:solidFill>
                  <a:schemeClr val="tx1"/>
                </a:solidFill>
              </a:ln>
              <a:effectLst/>
              <a:ex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272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 animBg="1"/>
      <p:bldP spid="48" grpId="0"/>
      <p:bldP spid="49" grpId="0" animBg="1"/>
      <p:bldP spid="50" grpId="0"/>
      <p:bldP spid="51" grpId="0"/>
      <p:bldP spid="5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sum to infinity of a Geometric Series, and understand when this is possible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For the following series: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16+8+4+2…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sum of the first 10 terms</a:t>
                </a: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sum to infinity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l="-504" t="-782" r="-3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blipFill>
                <a:blip r:embed="rId3"/>
                <a:stretch>
                  <a:fillRect l="-2538" t="-4348" r="-152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396908" y="786788"/>
                <a:ext cx="1333698" cy="564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908" y="786788"/>
                <a:ext cx="1333698" cy="5648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211960" y="1484784"/>
                <a:ext cx="1387880" cy="521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484784"/>
                <a:ext cx="1387880" cy="5215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211960" y="2276872"/>
                <a:ext cx="1726627" cy="5377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0.5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(1−0.5)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276872"/>
                <a:ext cx="1726627" cy="5377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211960" y="3140968"/>
                <a:ext cx="136159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=31.96875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3140968"/>
                <a:ext cx="1361591" cy="246221"/>
              </a:xfrm>
              <a:prstGeom prst="rect">
                <a:avLst/>
              </a:prstGeom>
              <a:blipFill>
                <a:blip r:embed="rId8"/>
                <a:stretch>
                  <a:fillRect l="-3139" r="-2691" b="-97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067944" y="3933056"/>
                <a:ext cx="1206549" cy="5124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933056"/>
                <a:ext cx="1206549" cy="512448"/>
              </a:xfrm>
              <a:prstGeom prst="rect">
                <a:avLst/>
              </a:prstGeom>
              <a:blipFill>
                <a:blip r:embed="rId9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067944" y="4653136"/>
                <a:ext cx="1373581" cy="554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1−0.5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4653136"/>
                <a:ext cx="1373581" cy="55496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4067944" y="5517232"/>
                <a:ext cx="97302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5517232"/>
                <a:ext cx="973023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24"/>
          <p:cNvSpPr>
            <a:spLocks/>
          </p:cNvSpPr>
          <p:nvPr/>
        </p:nvSpPr>
        <p:spPr bwMode="auto">
          <a:xfrm>
            <a:off x="6084168" y="1772816"/>
            <a:ext cx="144016" cy="770384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0" name="Text Box 25"/>
          <p:cNvSpPr txBox="1">
            <a:spLocks noChangeArrowheads="1"/>
          </p:cNvSpPr>
          <p:nvPr/>
        </p:nvSpPr>
        <p:spPr bwMode="auto">
          <a:xfrm>
            <a:off x="6156176" y="1988840"/>
            <a:ext cx="142264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61" name="Arc 24"/>
          <p:cNvSpPr>
            <a:spLocks/>
          </p:cNvSpPr>
          <p:nvPr/>
        </p:nvSpPr>
        <p:spPr bwMode="auto">
          <a:xfrm>
            <a:off x="6012160" y="2564904"/>
            <a:ext cx="144016" cy="720080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2" name="Arc 24"/>
          <p:cNvSpPr>
            <a:spLocks/>
          </p:cNvSpPr>
          <p:nvPr/>
        </p:nvSpPr>
        <p:spPr bwMode="auto">
          <a:xfrm>
            <a:off x="5508104" y="4221088"/>
            <a:ext cx="144016" cy="720080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3" name="Arc 24"/>
          <p:cNvSpPr>
            <a:spLocks/>
          </p:cNvSpPr>
          <p:nvPr/>
        </p:nvSpPr>
        <p:spPr bwMode="auto">
          <a:xfrm>
            <a:off x="5436096" y="4941168"/>
            <a:ext cx="144016" cy="720080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4" name="Text Box 25"/>
          <p:cNvSpPr txBox="1">
            <a:spLocks noChangeArrowheads="1"/>
          </p:cNvSpPr>
          <p:nvPr/>
        </p:nvSpPr>
        <p:spPr bwMode="auto">
          <a:xfrm>
            <a:off x="6156176" y="2780928"/>
            <a:ext cx="10081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65" name="Text Box 25"/>
          <p:cNvSpPr txBox="1">
            <a:spLocks noChangeArrowheads="1"/>
          </p:cNvSpPr>
          <p:nvPr/>
        </p:nvSpPr>
        <p:spPr bwMode="auto">
          <a:xfrm>
            <a:off x="5652120" y="4365104"/>
            <a:ext cx="129614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68" name="Text Box 25"/>
          <p:cNvSpPr txBox="1">
            <a:spLocks noChangeArrowheads="1"/>
          </p:cNvSpPr>
          <p:nvPr/>
        </p:nvSpPr>
        <p:spPr bwMode="auto">
          <a:xfrm>
            <a:off x="5508104" y="5085184"/>
            <a:ext cx="10081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</p:spTree>
    <p:extLst>
      <p:ext uri="{BB962C8B-B14F-4D97-AF65-F5344CB8AC3E}">
        <p14:creationId xmlns:p14="http://schemas.microsoft.com/office/powerpoint/2010/main" val="255537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8" grpId="0"/>
      <p:bldP spid="59" grpId="0" animBg="1"/>
      <p:bldP spid="60" grpId="0"/>
      <p:bldP spid="61" grpId="0" animBg="1"/>
      <p:bldP spid="62" grpId="0" animBg="1"/>
      <p:bldP spid="63" grpId="0" animBg="1"/>
      <p:bldP spid="64" grpId="0"/>
      <p:bldP spid="65" grpId="0"/>
      <p:bldP spid="6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62276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calculate the sum to infinity of a Geometric Series, and understand when this is possible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The fourth term of a geometric series is 1.08 and the seventh is 0.23328.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Show that the series is convergent</a:t>
            </a:r>
          </a:p>
          <a:p>
            <a:pPr marL="342900" indent="-342900" algn="ctr">
              <a:buAutoNum type="alphaLcParenR"/>
            </a:pPr>
            <a:endParaRPr lang="en-US" sz="16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Calculate the sum to infinity of the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blipFill>
                <a:blip r:embed="rId2"/>
                <a:stretch>
                  <a:fillRect l="-2538" t="-4348" r="-152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396908" y="786788"/>
                <a:ext cx="1333698" cy="564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908" y="786788"/>
                <a:ext cx="1333698" cy="5648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796136" y="1772816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1772816"/>
                <a:ext cx="1203984" cy="276999"/>
              </a:xfrm>
              <a:prstGeom prst="rect">
                <a:avLst/>
              </a:prstGeom>
              <a:blipFill>
                <a:blip r:embed="rId5"/>
                <a:stretch>
                  <a:fillRect l="-2538" t="-4444" r="-1523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572000" y="2852936"/>
                <a:ext cx="114858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.08=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852936"/>
                <a:ext cx="1148583" cy="276999"/>
              </a:xfrm>
              <a:prstGeom prst="rect">
                <a:avLst/>
              </a:prstGeom>
              <a:blipFill>
                <a:blip r:embed="rId6"/>
                <a:stretch>
                  <a:fillRect l="-4255" t="-4444" r="-159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660232" y="2852936"/>
                <a:ext cx="15333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.23328=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2852936"/>
                <a:ext cx="1533305" cy="276999"/>
              </a:xfrm>
              <a:prstGeom prst="rect">
                <a:avLst/>
              </a:prstGeom>
              <a:blipFill>
                <a:blip r:embed="rId7"/>
                <a:stretch>
                  <a:fillRect l="-3586" t="-4444" r="-1195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>
            <a:off x="5364088" y="2132856"/>
            <a:ext cx="792088" cy="57606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588224" y="2132856"/>
            <a:ext cx="792088" cy="57606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499992" y="2132856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 fourth term is 1.08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020272" y="2132856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 seventh term is 0.23328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39952" y="2852936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1)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28184" y="2852936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2)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283968" y="4005064"/>
                <a:ext cx="1533305" cy="5557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0.23328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1.08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4005064"/>
                <a:ext cx="1533305" cy="55579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5868144" y="342900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2) ÷ 1)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499992" y="4941168"/>
                <a:ext cx="12149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0.216=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4941168"/>
                <a:ext cx="1214950" cy="276999"/>
              </a:xfrm>
              <a:prstGeom prst="rect">
                <a:avLst/>
              </a:prstGeom>
              <a:blipFill>
                <a:blip r:embed="rId9"/>
                <a:stretch>
                  <a:fillRect l="-1005" t="-444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572000" y="5589240"/>
                <a:ext cx="12149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0.6=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589240"/>
                <a:ext cx="1214950" cy="276999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24"/>
          <p:cNvSpPr>
            <a:spLocks/>
          </p:cNvSpPr>
          <p:nvPr/>
        </p:nvSpPr>
        <p:spPr bwMode="auto">
          <a:xfrm>
            <a:off x="5940152" y="4365104"/>
            <a:ext cx="144016" cy="720080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" name="Text Box 25"/>
          <p:cNvSpPr txBox="1">
            <a:spLocks noChangeArrowheads="1"/>
          </p:cNvSpPr>
          <p:nvPr/>
        </p:nvSpPr>
        <p:spPr bwMode="auto">
          <a:xfrm>
            <a:off x="6012160" y="4509120"/>
            <a:ext cx="10081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39" name="Arc 24"/>
          <p:cNvSpPr>
            <a:spLocks/>
          </p:cNvSpPr>
          <p:nvPr/>
        </p:nvSpPr>
        <p:spPr bwMode="auto">
          <a:xfrm>
            <a:off x="5868144" y="5085184"/>
            <a:ext cx="144016" cy="648072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" name="Text Box 25"/>
          <p:cNvSpPr txBox="1">
            <a:spLocks noChangeArrowheads="1"/>
          </p:cNvSpPr>
          <p:nvPr/>
        </p:nvSpPr>
        <p:spPr bwMode="auto">
          <a:xfrm>
            <a:off x="6012160" y="5229200"/>
            <a:ext cx="10081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Cube root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Box 25"/>
              <p:cNvSpPr txBox="1">
                <a:spLocks noChangeArrowheads="1"/>
              </p:cNvSpPr>
              <p:nvPr/>
            </p:nvSpPr>
            <p:spPr bwMode="auto">
              <a:xfrm>
                <a:off x="5004048" y="6021288"/>
                <a:ext cx="3168352" cy="646331"/>
              </a:xfrm>
              <a:prstGeom prst="rect">
                <a:avLst/>
              </a:prstGeom>
              <a:noFill/>
              <a:ln w="25400">
                <a:noFill/>
              </a:ln>
              <a:effectLst/>
              <a:ex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en-US" dirty="0">
                    <a:solidFill>
                      <a:srgbClr val="FF0000"/>
                    </a:solidFill>
                    <a:latin typeface="Comic Sans MS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−1&lt;</m:t>
                    </m:r>
                    <m:r>
                      <a:rPr lang="en-US" alt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GB" altLang="en-US" dirty="0">
                    <a:solidFill>
                      <a:srgbClr val="FF0000"/>
                    </a:solidFill>
                    <a:latin typeface="Comic Sans MS" pitchFamily="66" charset="0"/>
                  </a:rPr>
                  <a:t>, the series is convergent</a:t>
                </a:r>
              </a:p>
            </p:txBody>
          </p:sp>
        </mc:Choice>
        <mc:Fallback xmlns="">
          <p:sp>
            <p:nvSpPr>
              <p:cNvPr id="41" name="Text 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4048" y="6021288"/>
                <a:ext cx="3168352" cy="646331"/>
              </a:xfrm>
              <a:prstGeom prst="rect">
                <a:avLst/>
              </a:prstGeom>
              <a:blipFill>
                <a:blip r:embed="rId11"/>
                <a:stretch>
                  <a:fillRect t="-4717" b="-15094"/>
                </a:stretch>
              </a:blipFill>
              <a:ln w="25400"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547664" y="5517232"/>
                <a:ext cx="12149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=0.6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5517232"/>
                <a:ext cx="1214950" cy="276999"/>
              </a:xfrm>
              <a:prstGeom prst="rect">
                <a:avLst/>
              </a:prstGeom>
              <a:blipFill>
                <a:blip r:embed="rId12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604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10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 animBg="1"/>
      <p:bldP spid="38" grpId="0"/>
      <p:bldP spid="39" grpId="0" animBg="1"/>
      <p:bldP spid="40" grpId="0"/>
      <p:bldP spid="41" grpId="0"/>
      <p:bldP spid="4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62276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calculate the sum to infinity of a Geometric Series, and understand when this is possible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The fourth term of a geometric series is 1.08 and the seventh is 0.23328.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Show that the series is convergent</a:t>
            </a:r>
          </a:p>
          <a:p>
            <a:pPr marL="342900" indent="-342900" algn="ctr">
              <a:buAutoNum type="alphaLcParenR"/>
            </a:pPr>
            <a:endParaRPr lang="en-US" sz="16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Calculate the sum to infinity of the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blipFill>
                <a:blip r:embed="rId2"/>
                <a:stretch>
                  <a:fillRect l="-2538" t="-4348" r="-152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396908" y="786788"/>
                <a:ext cx="1333698" cy="564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908" y="786788"/>
                <a:ext cx="1333698" cy="5648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547664" y="5517232"/>
                <a:ext cx="12149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=0.6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5517232"/>
                <a:ext cx="1214950" cy="276999"/>
              </a:xfrm>
              <a:prstGeom prst="rect">
                <a:avLst/>
              </a:prstGeom>
              <a:blipFill>
                <a:blip r:embed="rId5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355976" y="2276872"/>
                <a:ext cx="114858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.08=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2276872"/>
                <a:ext cx="1148583" cy="276999"/>
              </a:xfrm>
              <a:prstGeom prst="rect">
                <a:avLst/>
              </a:prstGeom>
              <a:blipFill>
                <a:blip r:embed="rId6"/>
                <a:stretch>
                  <a:fillRect l="-4787" t="-4444" r="-159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355976" y="2780928"/>
                <a:ext cx="15252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.08=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(0.6)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2780928"/>
                <a:ext cx="1525226" cy="276999"/>
              </a:xfrm>
              <a:prstGeom prst="rect">
                <a:avLst/>
              </a:prstGeom>
              <a:blipFill>
                <a:blip r:embed="rId7"/>
                <a:stretch>
                  <a:fillRect l="-3600" t="-4348" r="-1200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644008" y="3284984"/>
                <a:ext cx="68839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3284984"/>
                <a:ext cx="688395" cy="276999"/>
              </a:xfrm>
              <a:prstGeom prst="rect">
                <a:avLst/>
              </a:prstGeom>
              <a:blipFill>
                <a:blip r:embed="rId8"/>
                <a:stretch>
                  <a:fillRect l="-2655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427984" y="4077072"/>
                <a:ext cx="1333698" cy="564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4077072"/>
                <a:ext cx="1333698" cy="5648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427984" y="4797152"/>
                <a:ext cx="1524200" cy="618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1−0.6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4797152"/>
                <a:ext cx="1524200" cy="61831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427984" y="5661248"/>
                <a:ext cx="12484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12.5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5661248"/>
                <a:ext cx="1248483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24"/>
          <p:cNvSpPr>
            <a:spLocks/>
          </p:cNvSpPr>
          <p:nvPr/>
        </p:nvSpPr>
        <p:spPr bwMode="auto">
          <a:xfrm>
            <a:off x="6012160" y="4437112"/>
            <a:ext cx="144016" cy="720080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6084168" y="4581128"/>
            <a:ext cx="136815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51" name="Arc 24"/>
          <p:cNvSpPr>
            <a:spLocks/>
          </p:cNvSpPr>
          <p:nvPr/>
        </p:nvSpPr>
        <p:spPr bwMode="auto">
          <a:xfrm>
            <a:off x="5940152" y="5157192"/>
            <a:ext cx="144016" cy="720080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" name="Text Box 25"/>
          <p:cNvSpPr txBox="1">
            <a:spLocks noChangeArrowheads="1"/>
          </p:cNvSpPr>
          <p:nvPr/>
        </p:nvSpPr>
        <p:spPr bwMode="auto">
          <a:xfrm>
            <a:off x="6012160" y="5301208"/>
            <a:ext cx="10081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53" name="Arc 24"/>
          <p:cNvSpPr>
            <a:spLocks/>
          </p:cNvSpPr>
          <p:nvPr/>
        </p:nvSpPr>
        <p:spPr bwMode="auto">
          <a:xfrm>
            <a:off x="5940152" y="2420888"/>
            <a:ext cx="144016" cy="504056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4" name="Arc 24"/>
          <p:cNvSpPr>
            <a:spLocks/>
          </p:cNvSpPr>
          <p:nvPr/>
        </p:nvSpPr>
        <p:spPr bwMode="auto">
          <a:xfrm>
            <a:off x="5868144" y="2924944"/>
            <a:ext cx="144016" cy="504056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 Box 25"/>
              <p:cNvSpPr txBox="1">
                <a:spLocks noChangeArrowheads="1"/>
              </p:cNvSpPr>
              <p:nvPr/>
            </p:nvSpPr>
            <p:spPr bwMode="auto">
              <a:xfrm>
                <a:off x="4139952" y="1628800"/>
                <a:ext cx="4608512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600" dirty="0">
                    <a:solidFill>
                      <a:srgbClr val="FF0000"/>
                    </a:solidFill>
                    <a:latin typeface="Comic Sans MS" pitchFamily="66" charset="0"/>
                  </a:rPr>
                  <a:t>We need to calculate </a:t>
                </a:r>
                <a14:m>
                  <m:oMath xmlns:m="http://schemas.openxmlformats.org/officeDocument/2006/math">
                    <m:r>
                      <a:rPr lang="en-US" alt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altLang="en-US" sz="1600" dirty="0">
                    <a:solidFill>
                      <a:srgbClr val="FF0000"/>
                    </a:solidFill>
                    <a:latin typeface="Comic Sans MS" pitchFamily="66" charset="0"/>
                  </a:rPr>
                  <a:t>, and can use an equation from the previous part</a:t>
                </a:r>
                <a:endParaRPr lang="en-GB" altLang="en-US" sz="16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6" name="Text 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39952" y="1628800"/>
                <a:ext cx="4608512" cy="584775"/>
              </a:xfrm>
              <a:prstGeom prst="rect">
                <a:avLst/>
              </a:prstGeom>
              <a:blipFill>
                <a:blip r:embed="rId12"/>
                <a:stretch>
                  <a:fillRect t="-2083" b="-1354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 Box 25"/>
              <p:cNvSpPr txBox="1">
                <a:spLocks noChangeArrowheads="1"/>
              </p:cNvSpPr>
              <p:nvPr/>
            </p:nvSpPr>
            <p:spPr bwMode="auto">
              <a:xfrm>
                <a:off x="6012160" y="2492896"/>
                <a:ext cx="1008112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GB" alt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GB" alt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7" name="Text 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12160" y="2492896"/>
                <a:ext cx="1008112" cy="307777"/>
              </a:xfrm>
              <a:prstGeom prst="rect">
                <a:avLst/>
              </a:prstGeom>
              <a:blipFill>
                <a:blip r:embed="rId13"/>
                <a:stretch>
                  <a:fillRect t="-4000" b="-20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 Box 25"/>
              <p:cNvSpPr txBox="1">
                <a:spLocks noChangeArrowheads="1"/>
              </p:cNvSpPr>
              <p:nvPr/>
            </p:nvSpPr>
            <p:spPr bwMode="auto">
              <a:xfrm>
                <a:off x="5940152" y="3068960"/>
                <a:ext cx="1584176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alt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(0.6)</m:t>
                        </m:r>
                      </m:e>
                      <m:sup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alt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Text 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0152" y="3068960"/>
                <a:ext cx="1584176" cy="307777"/>
              </a:xfrm>
              <a:prstGeom prst="rect">
                <a:avLst/>
              </a:prstGeom>
              <a:blipFill>
                <a:blip r:embed="rId14"/>
                <a:stretch>
                  <a:fillRect t="-1961" b="-1960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354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3" grpId="0"/>
      <p:bldP spid="44" grpId="0"/>
      <p:bldP spid="45" grpId="0"/>
      <p:bldP spid="47" grpId="0"/>
      <p:bldP spid="48" grpId="0"/>
      <p:bldP spid="49" grpId="0" animBg="1"/>
      <p:bldP spid="50" grpId="0"/>
      <p:bldP spid="51" grpId="0" animBg="1"/>
      <p:bldP spid="52" grpId="0"/>
      <p:bldP spid="53" grpId="0" animBg="1"/>
      <p:bldP spid="54" grpId="0" animBg="1"/>
      <p:bldP spid="56" grpId="0"/>
      <p:bldP spid="57" grpId="0"/>
      <p:bldP spid="5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sum to infinity of a Geometric Series, and understand when this is possible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For a geometric series with first term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and common ratio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possible values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Given that all terms in the series are positive, find the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l="-504" t="-782" r="-3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blipFill>
                <a:blip r:embed="rId3"/>
                <a:stretch>
                  <a:fillRect l="-2538" t="-4348" r="-152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396908" y="786788"/>
                <a:ext cx="1333698" cy="564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908" y="786788"/>
                <a:ext cx="1333698" cy="5648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283968" y="1844824"/>
                <a:ext cx="1387880" cy="521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1844824"/>
                <a:ext cx="1387880" cy="5215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283968" y="2636912"/>
                <a:ext cx="1387880" cy="5367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2636912"/>
                <a:ext cx="1387880" cy="5367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139952" y="3717032"/>
                <a:ext cx="1296144" cy="512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717032"/>
                <a:ext cx="1296144" cy="512448"/>
              </a:xfrm>
              <a:prstGeom prst="rect">
                <a:avLst/>
              </a:prstGeom>
              <a:blipFill>
                <a:blip r:embed="rId8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150969" y="4382028"/>
                <a:ext cx="1296144" cy="512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969" y="4382028"/>
                <a:ext cx="1296144" cy="512448"/>
              </a:xfrm>
              <a:prstGeom prst="rect">
                <a:avLst/>
              </a:prstGeom>
              <a:blipFill>
                <a:blip r:embed="rId9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24"/>
          <p:cNvSpPr>
            <a:spLocks/>
          </p:cNvSpPr>
          <p:nvPr/>
        </p:nvSpPr>
        <p:spPr bwMode="auto">
          <a:xfrm>
            <a:off x="5796136" y="2204864"/>
            <a:ext cx="144016" cy="720080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" name="Text Box 25"/>
          <p:cNvSpPr txBox="1">
            <a:spLocks noChangeArrowheads="1"/>
          </p:cNvSpPr>
          <p:nvPr/>
        </p:nvSpPr>
        <p:spPr bwMode="auto">
          <a:xfrm>
            <a:off x="5940152" y="2276872"/>
            <a:ext cx="266429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Sub in values – the sum of the first 4 terms is 15</a:t>
            </a:r>
          </a:p>
        </p:txBody>
      </p:sp>
      <p:sp>
        <p:nvSpPr>
          <p:cNvPr id="33" name="Arc 24"/>
          <p:cNvSpPr>
            <a:spLocks/>
          </p:cNvSpPr>
          <p:nvPr/>
        </p:nvSpPr>
        <p:spPr bwMode="auto">
          <a:xfrm>
            <a:off x="5436096" y="4005064"/>
            <a:ext cx="144016" cy="720080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" name="Text Box 25"/>
          <p:cNvSpPr txBox="1">
            <a:spLocks noChangeArrowheads="1"/>
          </p:cNvSpPr>
          <p:nvPr/>
        </p:nvSpPr>
        <p:spPr bwMode="auto">
          <a:xfrm>
            <a:off x="5508104" y="4149080"/>
            <a:ext cx="244827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1400" dirty="0">
                <a:solidFill>
                  <a:srgbClr val="FF0000"/>
                </a:solidFill>
                <a:latin typeface="Comic Sans MS" pitchFamily="66" charset="0"/>
              </a:rPr>
              <a:t>Sub in values – the sum to infinity is 16</a:t>
            </a:r>
          </a:p>
        </p:txBody>
      </p:sp>
    </p:spTree>
    <p:extLst>
      <p:ext uri="{BB962C8B-B14F-4D97-AF65-F5344CB8AC3E}">
        <p14:creationId xmlns:p14="http://schemas.microsoft.com/office/powerpoint/2010/main" val="259386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8" grpId="0"/>
      <p:bldP spid="30" grpId="0"/>
      <p:bldP spid="31" grpId="0" animBg="1"/>
      <p:bldP spid="32" grpId="0"/>
      <p:bldP spid="33" grpId="0" animBg="1"/>
      <p:bldP spid="3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sum to infinity of a Geometric Series, and understand when this is possible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For a geometric series with first term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and common ratio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possible values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Given that all terms in the series are positive, find the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l="-504" t="-782" r="-3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blipFill>
                <a:blip r:embed="rId3"/>
                <a:stretch>
                  <a:fillRect l="-2538" t="-4348" r="-152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396908" y="786788"/>
                <a:ext cx="1333698" cy="564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908" y="786788"/>
                <a:ext cx="1333698" cy="5648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95536" y="5589240"/>
                <a:ext cx="1387880" cy="5367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589240"/>
                <a:ext cx="1387880" cy="5367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990729" y="5622291"/>
                <a:ext cx="1296144" cy="512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0729" y="5622291"/>
                <a:ext cx="1296144" cy="512448"/>
              </a:xfrm>
              <a:prstGeom prst="rect">
                <a:avLst/>
              </a:prstGeom>
              <a:blipFill>
                <a:blip r:embed="rId7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211960" y="1700808"/>
                <a:ext cx="1387880" cy="5367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700808"/>
                <a:ext cx="1387880" cy="5367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139952" y="2564904"/>
                <a:ext cx="165618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5=16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2564904"/>
                <a:ext cx="1656184" cy="246221"/>
              </a:xfrm>
              <a:prstGeom prst="rect">
                <a:avLst/>
              </a:prstGeom>
              <a:blipFill>
                <a:blip r:embed="rId9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2123728" y="5589240"/>
            <a:ext cx="1080120" cy="5760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716016" y="2564904"/>
            <a:ext cx="288032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4716016" y="1700808"/>
            <a:ext cx="144016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4860032" y="1988840"/>
            <a:ext cx="576064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923928" y="3068960"/>
                <a:ext cx="1728192" cy="46602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1−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3068960"/>
                <a:ext cx="1728192" cy="4660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139952" y="3717032"/>
                <a:ext cx="1008112" cy="46762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717032"/>
                <a:ext cx="1008112" cy="4676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211960" y="4365104"/>
                <a:ext cx="1080120" cy="46762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=±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4365104"/>
                <a:ext cx="1080120" cy="4676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4"/>
          <p:cNvSpPr>
            <a:spLocks/>
          </p:cNvSpPr>
          <p:nvPr/>
        </p:nvSpPr>
        <p:spPr bwMode="auto">
          <a:xfrm>
            <a:off x="5796136" y="1988840"/>
            <a:ext cx="144016" cy="720080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25"/>
              <p:cNvSpPr txBox="1">
                <a:spLocks noChangeArrowheads="1"/>
              </p:cNvSpPr>
              <p:nvPr/>
            </p:nvSpPr>
            <p:spPr bwMode="auto">
              <a:xfrm>
                <a:off x="5868144" y="1988840"/>
                <a:ext cx="2736304" cy="5949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It is possible to replace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GB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using the other relationship</a:t>
                </a:r>
              </a:p>
            </p:txBody>
          </p:sp>
        </mc:Choice>
        <mc:Fallback xmlns="">
          <p:sp>
            <p:nvSpPr>
              <p:cNvPr id="29" name="Text 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8144" y="1988840"/>
                <a:ext cx="2736304" cy="594906"/>
              </a:xfrm>
              <a:prstGeom prst="rect">
                <a:avLst/>
              </a:prstGeom>
              <a:blipFill>
                <a:blip r:embed="rId13"/>
                <a:stretch>
                  <a:fillRect b="-918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24"/>
          <p:cNvSpPr>
            <a:spLocks/>
          </p:cNvSpPr>
          <p:nvPr/>
        </p:nvSpPr>
        <p:spPr bwMode="auto">
          <a:xfrm>
            <a:off x="5724128" y="2708920"/>
            <a:ext cx="144016" cy="648072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" name="Arc 24"/>
          <p:cNvSpPr>
            <a:spLocks/>
          </p:cNvSpPr>
          <p:nvPr/>
        </p:nvSpPr>
        <p:spPr bwMode="auto">
          <a:xfrm>
            <a:off x="5436096" y="3356992"/>
            <a:ext cx="144016" cy="648072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7" name="Arc 24"/>
          <p:cNvSpPr>
            <a:spLocks/>
          </p:cNvSpPr>
          <p:nvPr/>
        </p:nvSpPr>
        <p:spPr bwMode="auto">
          <a:xfrm>
            <a:off x="5364088" y="4005064"/>
            <a:ext cx="144016" cy="648072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" name="Text Box 25"/>
          <p:cNvSpPr txBox="1">
            <a:spLocks noChangeArrowheads="1"/>
          </p:cNvSpPr>
          <p:nvPr/>
        </p:nvSpPr>
        <p:spPr bwMode="auto">
          <a:xfrm>
            <a:off x="5796136" y="2852936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</a:rPr>
              <a:t>Divide by 16</a:t>
            </a:r>
            <a:endParaRPr lang="en-GB" alt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 Box 25"/>
              <p:cNvSpPr txBox="1">
                <a:spLocks noChangeArrowheads="1"/>
              </p:cNvSpPr>
              <p:nvPr/>
            </p:nvSpPr>
            <p:spPr bwMode="auto">
              <a:xfrm>
                <a:off x="5580112" y="3429000"/>
                <a:ext cx="1872208" cy="4013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GB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, subtract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US" alt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endParaRPr lang="en-GB" alt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9" name="Text 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0112" y="3429000"/>
                <a:ext cx="1872208" cy="401392"/>
              </a:xfrm>
              <a:prstGeom prst="rect">
                <a:avLst/>
              </a:prstGeom>
              <a:blipFill>
                <a:blip r:embed="rId14"/>
                <a:stretch>
                  <a:fillRect b="-30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 Box 25"/>
          <p:cNvSpPr txBox="1">
            <a:spLocks noChangeArrowheads="1"/>
          </p:cNvSpPr>
          <p:nvPr/>
        </p:nvSpPr>
        <p:spPr bwMode="auto">
          <a:xfrm>
            <a:off x="5436096" y="4221088"/>
            <a:ext cx="208823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</a:rPr>
              <a:t>Take the fourth root</a:t>
            </a:r>
            <a:endParaRPr lang="en-GB" alt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56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7" grpId="0" animBg="1"/>
      <p:bldP spid="7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/>
      <p:bldP spid="23" grpId="0"/>
      <p:bldP spid="25" grpId="0"/>
      <p:bldP spid="27" grpId="0" animBg="1"/>
      <p:bldP spid="29" grpId="0"/>
      <p:bldP spid="35" grpId="0" animBg="1"/>
      <p:bldP spid="36" grpId="0" animBg="1"/>
      <p:bldP spid="37" grpId="0" animBg="1"/>
      <p:bldP spid="38" grpId="0"/>
      <p:bldP spid="39" grpId="0"/>
      <p:bldP spid="4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calculate the sum to infinity of a Geometric Series, and understand when this is possible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For a geometric series with first term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and common ratio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possible values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Given that all terms in the series are positive, find the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l="-504" t="-782" r="-3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16632"/>
                <a:ext cx="1203984" cy="276999"/>
              </a:xfrm>
              <a:prstGeom prst="rect">
                <a:avLst/>
              </a:prstGeom>
              <a:blipFill>
                <a:blip r:embed="rId3"/>
                <a:stretch>
                  <a:fillRect l="-2538" t="-4348" r="-1523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116632"/>
                <a:ext cx="1558567" cy="586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396908" y="786788"/>
                <a:ext cx="1333698" cy="564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908" y="786788"/>
                <a:ext cx="1333698" cy="5648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95536" y="5589240"/>
                <a:ext cx="1387880" cy="5367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589240"/>
                <a:ext cx="1387880" cy="5367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990729" y="5622291"/>
                <a:ext cx="1296144" cy="512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0729" y="5622291"/>
                <a:ext cx="1296144" cy="512448"/>
              </a:xfrm>
              <a:prstGeom prst="rect">
                <a:avLst/>
              </a:prstGeom>
              <a:blipFill>
                <a:blip r:embed="rId7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547664" y="4221088"/>
                <a:ext cx="1080120" cy="46762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4221088"/>
                <a:ext cx="1080120" cy="4676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139952" y="1700808"/>
                <a:ext cx="1296144" cy="5124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700808"/>
                <a:ext cx="1296144" cy="512448"/>
              </a:xfrm>
              <a:prstGeom prst="rect">
                <a:avLst/>
              </a:prstGeom>
              <a:blipFill>
                <a:blip r:embed="rId9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067944" y="2420888"/>
                <a:ext cx="1656184" cy="718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2420888"/>
                <a:ext cx="1656184" cy="718466"/>
              </a:xfrm>
              <a:prstGeom prst="rect">
                <a:avLst/>
              </a:prstGeom>
              <a:blipFill>
                <a:blip r:embed="rId10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211960" y="3284984"/>
                <a:ext cx="1008112" cy="514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0.5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3284984"/>
                <a:ext cx="1008112" cy="514051"/>
              </a:xfrm>
              <a:prstGeom prst="rect">
                <a:avLst/>
              </a:prstGeom>
              <a:blipFill>
                <a:blip r:embed="rId11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211960" y="4005064"/>
                <a:ext cx="100811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4005064"/>
                <a:ext cx="1008112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24"/>
          <p:cNvSpPr>
            <a:spLocks/>
          </p:cNvSpPr>
          <p:nvPr/>
        </p:nvSpPr>
        <p:spPr bwMode="auto">
          <a:xfrm>
            <a:off x="5652120" y="2060848"/>
            <a:ext cx="144016" cy="648072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 Box 25"/>
              <p:cNvSpPr txBox="1">
                <a:spLocks noChangeArrowheads="1"/>
              </p:cNvSpPr>
              <p:nvPr/>
            </p:nvSpPr>
            <p:spPr bwMode="auto">
              <a:xfrm>
                <a:off x="5796136" y="2204864"/>
                <a:ext cx="2664296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the positive value of </a:t>
                </a:r>
                <a14:m>
                  <m:oMath xmlns:m="http://schemas.openxmlformats.org/officeDocument/2006/math">
                    <m:r>
                      <a:rPr lang="en-US" alt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GB" alt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2" name="Text 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6136" y="2204864"/>
                <a:ext cx="2664296" cy="307777"/>
              </a:xfrm>
              <a:prstGeom prst="rect">
                <a:avLst/>
              </a:prstGeom>
              <a:blipFill>
                <a:blip r:embed="rId13"/>
                <a:stretch>
                  <a:fillRect t="-4000" b="-20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24"/>
          <p:cNvSpPr>
            <a:spLocks/>
          </p:cNvSpPr>
          <p:nvPr/>
        </p:nvSpPr>
        <p:spPr bwMode="auto">
          <a:xfrm>
            <a:off x="5652120" y="2852936"/>
            <a:ext cx="144016" cy="648072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" name="Arc 24"/>
          <p:cNvSpPr>
            <a:spLocks/>
          </p:cNvSpPr>
          <p:nvPr/>
        </p:nvSpPr>
        <p:spPr bwMode="auto">
          <a:xfrm>
            <a:off x="5292080" y="3573016"/>
            <a:ext cx="144016" cy="648072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" name="Text Box 25"/>
          <p:cNvSpPr txBox="1">
            <a:spLocks noChangeArrowheads="1"/>
          </p:cNvSpPr>
          <p:nvPr/>
        </p:nvSpPr>
        <p:spPr bwMode="auto">
          <a:xfrm>
            <a:off x="5796136" y="2996952"/>
            <a:ext cx="208823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</a:rPr>
              <a:t>Calculate denominator</a:t>
            </a:r>
            <a:endParaRPr lang="en-GB" alt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7" name="Text Box 25"/>
          <p:cNvSpPr txBox="1">
            <a:spLocks noChangeArrowheads="1"/>
          </p:cNvSpPr>
          <p:nvPr/>
        </p:nvSpPr>
        <p:spPr bwMode="auto">
          <a:xfrm>
            <a:off x="5364088" y="3717032"/>
            <a:ext cx="158417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  <a:latin typeface="Comic Sans MS" pitchFamily="66" charset="0"/>
              </a:rPr>
              <a:t>Multiply by 0.5</a:t>
            </a:r>
            <a:endParaRPr lang="en-GB" altLang="en-US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69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41" grpId="0" animBg="1"/>
      <p:bldP spid="42" grpId="0"/>
      <p:bldP spid="43" grpId="0" animBg="1"/>
      <p:bldP spid="44" grpId="0" animBg="1"/>
      <p:bldP spid="45" grpId="0"/>
      <p:bldP spid="4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34050" y="2314192"/>
            <a:ext cx="541526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Section </a:t>
            </a:r>
            <a:r>
              <a:rPr lang="en-US" sz="72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3</a:t>
            </a:r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7274262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84784"/>
            <a:ext cx="3622765" cy="46921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understand series questions where the Greek Sigma notation is used (for both arithmetic and Geometric series)</a:t>
            </a: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204" y="7640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4" y="7640"/>
                <a:ext cx="1203984" cy="276999"/>
              </a:xfrm>
              <a:prstGeom prst="rect">
                <a:avLst/>
              </a:prstGeom>
              <a:blipFill>
                <a:blip r:embed="rId2"/>
                <a:stretch>
                  <a:fillRect l="-2525" t="-4348" r="-1515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404664"/>
                <a:ext cx="1666071" cy="5866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4664"/>
                <a:ext cx="1666071" cy="586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47664" y="0"/>
                <a:ext cx="1368152" cy="564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0"/>
                <a:ext cx="1368152" cy="5648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88024" y="0"/>
                <a:ext cx="2365263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0"/>
                <a:ext cx="2365263" cy="4725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233742" y="55612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742" y="55612"/>
                <a:ext cx="1935658" cy="276999"/>
              </a:xfrm>
              <a:prstGeom prst="rect">
                <a:avLst/>
              </a:prstGeom>
              <a:blipFill>
                <a:blip r:embed="rId6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851920" y="3140968"/>
                <a:ext cx="1601977" cy="10415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d>
                            <m:d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3140968"/>
                <a:ext cx="1601977" cy="104156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 flipV="1">
            <a:off x="4860032" y="4005064"/>
            <a:ext cx="504056" cy="100811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419872" y="4293096"/>
            <a:ext cx="576064" cy="792088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211960" y="2492896"/>
            <a:ext cx="504056" cy="64807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572000" y="5085184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This is the nth term formula for the series we are summing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547664" y="5157192"/>
                <a:ext cx="259228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is the value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we use to find the first term</a:t>
                </a:r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5157192"/>
                <a:ext cx="2592288" cy="923330"/>
              </a:xfrm>
              <a:prstGeom prst="rect">
                <a:avLst/>
              </a:prstGeom>
              <a:blipFill>
                <a:blip r:embed="rId9"/>
                <a:stretch>
                  <a:fillRect t="-3311" b="-105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067944" y="1772816"/>
                <a:ext cx="259228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is the value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we use to find the last term</a:t>
                </a:r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772816"/>
                <a:ext cx="2592288" cy="923330"/>
              </a:xfrm>
              <a:prstGeom prst="rect">
                <a:avLst/>
              </a:prstGeom>
              <a:blipFill>
                <a:blip r:embed="rId10"/>
                <a:stretch>
                  <a:fillRect l="-1878" t="-3311" r="-4460" b="-105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>
            <a:off x="2699792" y="3573016"/>
            <a:ext cx="1080120" cy="144016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9512" y="3212976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The Greek letter ‘capital sigma’ means ‘sum of’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08104" y="3501008"/>
                <a:ext cx="29266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1+1+3+5+7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3501008"/>
                <a:ext cx="2926699" cy="369332"/>
              </a:xfrm>
              <a:prstGeom prst="rect">
                <a:avLst/>
              </a:prstGeom>
              <a:blipFill>
                <a:blip r:embed="rId11"/>
                <a:stretch>
                  <a:fillRect l="-625" r="-2083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240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20" grpId="0"/>
      <p:bldP spid="21" grpId="0"/>
      <p:bldP spid="24" grpId="0"/>
      <p:bldP spid="2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84784"/>
            <a:ext cx="3622765" cy="46921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understand series questions where the Greek Sigma notation is used (for both arithmetic and Geometric series)</a:t>
            </a: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204" y="7640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4" y="7640"/>
                <a:ext cx="1203984" cy="276999"/>
              </a:xfrm>
              <a:prstGeom prst="rect">
                <a:avLst/>
              </a:prstGeom>
              <a:blipFill>
                <a:blip r:embed="rId2"/>
                <a:stretch>
                  <a:fillRect l="-2525" t="-4348" r="-1515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404664"/>
                <a:ext cx="1666071" cy="5866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4664"/>
                <a:ext cx="1666071" cy="586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47664" y="0"/>
                <a:ext cx="1368152" cy="564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0"/>
                <a:ext cx="1368152" cy="5648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88024" y="0"/>
                <a:ext cx="2365263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0"/>
                <a:ext cx="2365263" cy="4725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233742" y="55612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742" y="55612"/>
                <a:ext cx="1935658" cy="276999"/>
              </a:xfrm>
              <a:prstGeom prst="rect">
                <a:avLst/>
              </a:prstGeom>
              <a:blipFill>
                <a:blip r:embed="rId6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851920" y="3140968"/>
                <a:ext cx="1578253" cy="10381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=3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d>
                            <m:d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3140968"/>
                <a:ext cx="1578253" cy="10381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 flipV="1">
            <a:off x="4860032" y="4005064"/>
            <a:ext cx="504056" cy="100811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419872" y="4293096"/>
            <a:ext cx="576064" cy="792088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211960" y="2492896"/>
            <a:ext cx="504056" cy="64807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572000" y="5085184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This is the nth term formula for the series we are summing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259632" y="5157192"/>
                <a:ext cx="31683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is the value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we use to find the first term</a:t>
                </a:r>
              </a:p>
              <a:p>
                <a:pPr algn="ctr"/>
                <a:endParaRPr lang="en-US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It does not have to be 1!</a:t>
                </a:r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5157192"/>
                <a:ext cx="3168352" cy="1200329"/>
              </a:xfrm>
              <a:prstGeom prst="rect">
                <a:avLst/>
              </a:prstGeom>
              <a:blipFill>
                <a:blip r:embed="rId9"/>
                <a:stretch>
                  <a:fillRect l="-578" t="-2538" r="-385" b="-76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067944" y="1772816"/>
                <a:ext cx="259228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is the value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we use to find the last term</a:t>
                </a:r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772816"/>
                <a:ext cx="2592288" cy="923330"/>
              </a:xfrm>
              <a:prstGeom prst="rect">
                <a:avLst/>
              </a:prstGeom>
              <a:blipFill>
                <a:blip r:embed="rId10"/>
                <a:stretch>
                  <a:fillRect l="-1878" t="-3311" r="-4460" b="-105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>
            <a:off x="2699792" y="3573016"/>
            <a:ext cx="1080120" cy="144016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9512" y="3212976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The Greek letter ‘capital sigma’ means ‘sum of’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08104" y="3501008"/>
                <a:ext cx="31809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=40+80+160+320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3501008"/>
                <a:ext cx="3180999" cy="369332"/>
              </a:xfrm>
              <a:prstGeom prst="rect">
                <a:avLst/>
              </a:prstGeom>
              <a:blipFill>
                <a:blip r:embed="rId11"/>
                <a:stretch>
                  <a:fillRect l="-576" r="-2111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629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20" grpId="0"/>
      <p:bldP spid="21" grpId="0"/>
      <p:bldP spid="24" grpId="0"/>
      <p:bldP spid="2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84784"/>
                <a:ext cx="3622765" cy="469217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understand series questions where the Greek Sigma notation is used (for both arithmetic and Geometric series)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Calculate the following: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e>
                      </m:nary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=5+9+13+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…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+ 81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84784"/>
                <a:ext cx="3622765" cy="4692178"/>
              </a:xfrm>
              <a:blipFill>
                <a:blip r:embed="rId2"/>
                <a:stretch>
                  <a:fillRect l="-168" t="-780" r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204" y="7640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4" y="7640"/>
                <a:ext cx="1203984" cy="276999"/>
              </a:xfrm>
              <a:prstGeom prst="rect">
                <a:avLst/>
              </a:prstGeom>
              <a:blipFill>
                <a:blip r:embed="rId3"/>
                <a:stretch>
                  <a:fillRect l="-2525" t="-4348" r="-1515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404664"/>
                <a:ext cx="1666071" cy="5866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4664"/>
                <a:ext cx="1666071" cy="586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47664" y="0"/>
                <a:ext cx="1368152" cy="564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0"/>
                <a:ext cx="1368152" cy="5648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88024" y="0"/>
                <a:ext cx="2365263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0"/>
                <a:ext cx="2365263" cy="4725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233742" y="55612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742" y="55612"/>
                <a:ext cx="1935658" cy="276999"/>
              </a:xfrm>
              <a:prstGeom prst="rect">
                <a:avLst/>
              </a:prstGeom>
              <a:blipFill>
                <a:blip r:embed="rId7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267744" y="5877272"/>
                <a:ext cx="86409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5877272"/>
                <a:ext cx="864096" cy="246221"/>
              </a:xfrm>
              <a:prstGeom prst="rect">
                <a:avLst/>
              </a:prstGeom>
              <a:blipFill>
                <a:blip r:embed="rId9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27584" y="5877272"/>
                <a:ext cx="5470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5877272"/>
                <a:ext cx="547008" cy="246221"/>
              </a:xfrm>
              <a:prstGeom prst="rect">
                <a:avLst/>
              </a:prstGeom>
              <a:blipFill>
                <a:blip r:embed="rId10"/>
                <a:stretch>
                  <a:fillRect l="-5618" r="-898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619672" y="5877272"/>
                <a:ext cx="55335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5877272"/>
                <a:ext cx="553357" cy="246221"/>
              </a:xfrm>
              <a:prstGeom prst="rect">
                <a:avLst/>
              </a:prstGeom>
              <a:blipFill>
                <a:blip r:embed="rId11"/>
                <a:stretch>
                  <a:fillRect l="-8889" r="-7778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067944" y="2060848"/>
                <a:ext cx="2365263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2060848"/>
                <a:ext cx="2365263" cy="4725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067944" y="2852936"/>
                <a:ext cx="2971134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2(5)+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20−1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(4)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2852936"/>
                <a:ext cx="2971134" cy="51860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067944" y="3789040"/>
                <a:ext cx="9721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=860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789040"/>
                <a:ext cx="972126" cy="276999"/>
              </a:xfrm>
              <a:prstGeom prst="rect">
                <a:avLst/>
              </a:prstGeom>
              <a:blipFill>
                <a:blip r:embed="rId14"/>
                <a:stretch>
                  <a:fillRect l="-5000" r="-5625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7164288" y="256490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Arc 24"/>
          <p:cNvSpPr>
            <a:spLocks/>
          </p:cNvSpPr>
          <p:nvPr/>
        </p:nvSpPr>
        <p:spPr bwMode="auto">
          <a:xfrm>
            <a:off x="7092280" y="2348880"/>
            <a:ext cx="144016" cy="792088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" name="Arc 24"/>
          <p:cNvSpPr>
            <a:spLocks/>
          </p:cNvSpPr>
          <p:nvPr/>
        </p:nvSpPr>
        <p:spPr bwMode="auto">
          <a:xfrm>
            <a:off x="7092280" y="3140968"/>
            <a:ext cx="144016" cy="792088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7236296" y="3284984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499992" y="1340768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Remember to consider whether the sequence is arithmetic or geometric…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7504" y="4509120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It can help to write a few terms of the sequence out first…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00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 animBg="1"/>
      <p:bldP spid="34" grpId="0"/>
      <p:bldP spid="35" grpId="0"/>
      <p:bldP spid="3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84784"/>
                <a:ext cx="3622765" cy="469217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understand series questions where the Greek Sigma notation is used (for both arithmetic and Geometric series)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value of: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(5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=5+15+45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84784"/>
                <a:ext cx="3622765" cy="4692178"/>
              </a:xfrm>
              <a:blipFill>
                <a:blip r:embed="rId2"/>
                <a:stretch>
                  <a:fillRect l="-168" t="-780" r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204" y="7640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4" y="7640"/>
                <a:ext cx="1203984" cy="276999"/>
              </a:xfrm>
              <a:prstGeom prst="rect">
                <a:avLst/>
              </a:prstGeom>
              <a:blipFill>
                <a:blip r:embed="rId3"/>
                <a:stretch>
                  <a:fillRect l="-2525" t="-4348" r="-1515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404664"/>
                <a:ext cx="1666071" cy="5866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4664"/>
                <a:ext cx="1666071" cy="586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47664" y="0"/>
                <a:ext cx="1368152" cy="564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0"/>
                <a:ext cx="1368152" cy="5648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88024" y="0"/>
                <a:ext cx="2365263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0"/>
                <a:ext cx="2365263" cy="4725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233742" y="55612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742" y="55612"/>
                <a:ext cx="1935658" cy="276999"/>
              </a:xfrm>
              <a:prstGeom prst="rect">
                <a:avLst/>
              </a:prstGeom>
              <a:blipFill>
                <a:blip r:embed="rId7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267744" y="5877272"/>
                <a:ext cx="86409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5877272"/>
                <a:ext cx="864096" cy="246221"/>
              </a:xfrm>
              <a:prstGeom prst="rect">
                <a:avLst/>
              </a:prstGeom>
              <a:blipFill>
                <a:blip r:embed="rId9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27584" y="5877272"/>
                <a:ext cx="5470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5877272"/>
                <a:ext cx="547008" cy="246221"/>
              </a:xfrm>
              <a:prstGeom prst="rect">
                <a:avLst/>
              </a:prstGeom>
              <a:blipFill>
                <a:blip r:embed="rId10"/>
                <a:stretch>
                  <a:fillRect l="-5618" r="-898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619672" y="5877272"/>
                <a:ext cx="53046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5877272"/>
                <a:ext cx="530466" cy="246221"/>
              </a:xfrm>
              <a:prstGeom prst="rect">
                <a:avLst/>
              </a:prstGeom>
              <a:blipFill>
                <a:blip r:embed="rId11"/>
                <a:stretch>
                  <a:fillRect l="-5747" r="-6897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107504" y="4509120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It can help to write a few terms of the sequence out first…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211960" y="1556792"/>
                <a:ext cx="1666071" cy="5866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556792"/>
                <a:ext cx="1666071" cy="5866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283968" y="2492896"/>
                <a:ext cx="1666071" cy="6043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(1−3)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2492896"/>
                <a:ext cx="1666071" cy="60439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139952" y="3429000"/>
                <a:ext cx="181008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=1328600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429000"/>
                <a:ext cx="1810087" cy="276999"/>
              </a:xfrm>
              <a:prstGeom prst="rect">
                <a:avLst/>
              </a:prstGeom>
              <a:blipFill>
                <a:blip r:embed="rId1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24"/>
          <p:cNvSpPr>
            <a:spLocks/>
          </p:cNvSpPr>
          <p:nvPr/>
        </p:nvSpPr>
        <p:spPr bwMode="auto">
          <a:xfrm>
            <a:off x="6084168" y="1916832"/>
            <a:ext cx="144016" cy="864096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6228184" y="2132856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Arc 24"/>
          <p:cNvSpPr>
            <a:spLocks/>
          </p:cNvSpPr>
          <p:nvPr/>
        </p:nvSpPr>
        <p:spPr bwMode="auto">
          <a:xfrm>
            <a:off x="6084168" y="2780928"/>
            <a:ext cx="144016" cy="792088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6156176" y="2996952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96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7" grpId="0"/>
      <p:bldP spid="36" grpId="0"/>
      <p:bldP spid="24" grpId="0"/>
      <p:bldP spid="25" grpId="0"/>
      <p:bldP spid="37" grpId="0"/>
      <p:bldP spid="38" grpId="0" animBg="1"/>
      <p:bldP spid="39" grpId="0"/>
      <p:bldP spid="40" grpId="0" animBg="1"/>
      <p:bldP spid="4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84784"/>
                <a:ext cx="3622765" cy="469217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be able to understand series questions where the Greek Sigma notation is used (for both arithmetic and Geometric series)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value of: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=6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(5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84784"/>
                <a:ext cx="3622765" cy="4692178"/>
              </a:xfrm>
              <a:blipFill>
                <a:blip r:embed="rId2"/>
                <a:stretch>
                  <a:fillRect l="-168" t="-780" r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204" y="7640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4" y="7640"/>
                <a:ext cx="1203984" cy="276999"/>
              </a:xfrm>
              <a:prstGeom prst="rect">
                <a:avLst/>
              </a:prstGeom>
              <a:blipFill>
                <a:blip r:embed="rId3"/>
                <a:stretch>
                  <a:fillRect l="-2525" t="-4348" r="-1515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404664"/>
                <a:ext cx="1666071" cy="5866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4664"/>
                <a:ext cx="1666071" cy="586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47664" y="0"/>
                <a:ext cx="1368152" cy="564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0"/>
                <a:ext cx="1368152" cy="5648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88024" y="0"/>
                <a:ext cx="2365263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0"/>
                <a:ext cx="2365263" cy="4725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233742" y="55612"/>
                <a:ext cx="1935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742" y="55612"/>
                <a:ext cx="1935658" cy="276999"/>
              </a:xfrm>
              <a:prstGeom prst="rect">
                <a:avLst/>
              </a:prstGeom>
              <a:blipFill>
                <a:blip r:embed="rId7"/>
                <a:stretch>
                  <a:fillRect l="-315" t="-2174" r="-15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32" y="476672"/>
                <a:ext cx="1492268" cy="4725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107504" y="4509120"/>
            <a:ext cx="35283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The sum of the 6</a:t>
            </a:r>
            <a:r>
              <a:rPr lang="en-US" sz="16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th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to the 15</a:t>
            </a:r>
            <a:r>
              <a:rPr lang="en-US" sz="16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th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terms will be equal to:</a:t>
            </a:r>
          </a:p>
          <a:p>
            <a:pPr algn="ctr"/>
            <a:endParaRPr lang="en-US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The sum of the first 15 terms</a:t>
            </a:r>
          </a:p>
          <a:p>
            <a:pPr algn="ctr"/>
            <a:endParaRPr lang="en-US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</a:t>
            </a:r>
          </a:p>
          <a:p>
            <a:pPr algn="ctr"/>
            <a:endParaRPr lang="en-US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The sum of the first 5 terms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292080" y="1340768"/>
                <a:ext cx="1666071" cy="7829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(5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1340768"/>
                <a:ext cx="1666071" cy="7829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211960" y="2276872"/>
                <a:ext cx="3744416" cy="7829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(5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(5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276872"/>
                <a:ext cx="3744416" cy="78290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995936" y="3356992"/>
                <a:ext cx="1558568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3356992"/>
                <a:ext cx="1558568" cy="5866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923928" y="4149080"/>
                <a:ext cx="1717971" cy="6088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4149080"/>
                <a:ext cx="1717971" cy="60888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923928" y="5013176"/>
                <a:ext cx="16916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35872265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5013176"/>
                <a:ext cx="1691682" cy="276999"/>
              </a:xfrm>
              <a:prstGeom prst="rect">
                <a:avLst/>
              </a:prstGeom>
              <a:blipFill>
                <a:blip r:embed="rId13"/>
                <a:stretch>
                  <a:fillRect l="-2888" r="-3610"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236296" y="3356992"/>
                <a:ext cx="1558568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296" y="3356992"/>
                <a:ext cx="1558568" cy="5866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164288" y="4149080"/>
                <a:ext cx="1532664" cy="6088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4149080"/>
                <a:ext cx="1532664" cy="60888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164288" y="5013176"/>
                <a:ext cx="9580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605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5013176"/>
                <a:ext cx="958019" cy="276999"/>
              </a:xfrm>
              <a:prstGeom prst="rect">
                <a:avLst/>
              </a:prstGeom>
              <a:blipFill>
                <a:blip r:embed="rId16"/>
                <a:stretch>
                  <a:fillRect l="-5096" r="-6369"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220072" y="5877272"/>
                <a:ext cx="19765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35872265−605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5877272"/>
                <a:ext cx="1976503" cy="276999"/>
              </a:xfrm>
              <a:prstGeom prst="rect">
                <a:avLst/>
              </a:prstGeom>
              <a:blipFill>
                <a:blip r:embed="rId17"/>
                <a:stretch>
                  <a:fillRect l="-615" r="-2462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580112" y="6309320"/>
                <a:ext cx="13160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35871660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6309320"/>
                <a:ext cx="1316066" cy="276999"/>
              </a:xfrm>
              <a:prstGeom prst="rect">
                <a:avLst/>
              </a:prstGeom>
              <a:blipFill>
                <a:blip r:embed="rId18"/>
                <a:stretch>
                  <a:fillRect l="-1389" r="-4630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24"/>
          <p:cNvSpPr>
            <a:spLocks/>
          </p:cNvSpPr>
          <p:nvPr/>
        </p:nvSpPr>
        <p:spPr bwMode="auto">
          <a:xfrm>
            <a:off x="7740352" y="1844824"/>
            <a:ext cx="144016" cy="792088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7740352" y="1916832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Write as a subtraction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04048" y="5445224"/>
            <a:ext cx="2528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Now we can subtract…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79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2" grpId="0"/>
      <p:bldP spid="11" grpId="0"/>
      <p:bldP spid="31" grpId="0"/>
      <p:bldP spid="32" grpId="0"/>
      <p:bldP spid="33" grpId="0"/>
      <p:bldP spid="34" grpId="0"/>
      <p:bldP spid="35" grpId="0"/>
      <p:bldP spid="42" grpId="0"/>
      <p:bldP spid="43" grpId="0"/>
      <p:bldP spid="44" grpId="0" animBg="1"/>
      <p:bldP spid="45" grpId="0"/>
      <p:bldP spid="5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34050" y="2314192"/>
            <a:ext cx="541526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Section </a:t>
            </a:r>
            <a:r>
              <a:rPr lang="en-US" sz="72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3</a:t>
            </a:r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42118889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understand and be able to use the notation for sequences generated by recurrence relationships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In a recurrence relationship, each term is defined as a function of the current/previous term: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l="-336" t="-782" r="-1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403648" y="4221088"/>
            <a:ext cx="144016" cy="64807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55576" y="494116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next term…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2267744" y="4221088"/>
            <a:ext cx="144016" cy="648072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63688" y="4941168"/>
            <a:ext cx="1440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…is a function of the previous term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21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understand and be able to use the notation for sequences generated by recurrence relationships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first four terms of the following sequences: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t="-7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004048" y="1484784"/>
                <a:ext cx="24207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m:rPr>
                          <m:nor/>
                        </m:rPr>
                        <a:rPr lang="en-US" dirty="0">
                          <a:latin typeface="Comic Sans MS" panose="030F0702030302020204" pitchFamily="66" charset="0"/>
                        </a:rPr>
                        <m:t>,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484784"/>
                <a:ext cx="2420791" cy="276999"/>
              </a:xfrm>
              <a:prstGeom prst="rect">
                <a:avLst/>
              </a:prstGeom>
              <a:blipFill>
                <a:blip r:embed="rId3"/>
                <a:stretch>
                  <a:fillRect l="-756" r="-1511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292080" y="2564904"/>
                <a:ext cx="1811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2564904"/>
                <a:ext cx="181139" cy="276999"/>
              </a:xfrm>
              <a:prstGeom prst="rect">
                <a:avLst/>
              </a:prstGeom>
              <a:blipFill>
                <a:blip r:embed="rId4"/>
                <a:stretch>
                  <a:fillRect l="-30000" r="-30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96136" y="2564904"/>
                <a:ext cx="3093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2564904"/>
                <a:ext cx="309380" cy="276999"/>
              </a:xfrm>
              <a:prstGeom prst="rect">
                <a:avLst/>
              </a:prstGeom>
              <a:blipFill>
                <a:blip r:embed="rId5"/>
                <a:stretch>
                  <a:fillRect l="-19608" r="-1568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3923928" y="1916832"/>
            <a:ext cx="4536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‘To get the next term, add 4 to the current term.’ ‘The first term is 7’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372200" y="2564904"/>
                <a:ext cx="3093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2564904"/>
                <a:ext cx="309380" cy="276999"/>
              </a:xfrm>
              <a:prstGeom prst="rect">
                <a:avLst/>
              </a:prstGeom>
              <a:blipFill>
                <a:blip r:embed="rId6"/>
                <a:stretch>
                  <a:fillRect l="-19608" r="-1764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48264" y="2564904"/>
                <a:ext cx="3093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2564904"/>
                <a:ext cx="309380" cy="276999"/>
              </a:xfrm>
              <a:prstGeom prst="rect">
                <a:avLst/>
              </a:prstGeom>
              <a:blipFill>
                <a:blip r:embed="rId7"/>
                <a:stretch>
                  <a:fillRect l="-19608" r="-1568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004048" y="3573016"/>
                <a:ext cx="24207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m:rPr>
                          <m:nor/>
                        </m:rPr>
                        <a:rPr lang="en-US" dirty="0">
                          <a:latin typeface="Comic Sans MS" panose="030F0702030302020204" pitchFamily="66" charset="0"/>
                        </a:rPr>
                        <m:t>,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3573016"/>
                <a:ext cx="2420791" cy="276999"/>
              </a:xfrm>
              <a:prstGeom prst="rect">
                <a:avLst/>
              </a:prstGeom>
              <a:blipFill>
                <a:blip r:embed="rId8"/>
                <a:stretch>
                  <a:fillRect l="-756" r="-1763" b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292080" y="4653136"/>
                <a:ext cx="1811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4653136"/>
                <a:ext cx="181139" cy="276999"/>
              </a:xfrm>
              <a:prstGeom prst="rect">
                <a:avLst/>
              </a:prstGeom>
              <a:blipFill>
                <a:blip r:embed="rId9"/>
                <a:stretch>
                  <a:fillRect l="-33333" r="-300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868144" y="4653136"/>
                <a:ext cx="1811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4653136"/>
                <a:ext cx="181139" cy="276999"/>
              </a:xfrm>
              <a:prstGeom prst="rect">
                <a:avLst/>
              </a:prstGeom>
              <a:blipFill>
                <a:blip r:embed="rId10"/>
                <a:stretch>
                  <a:fillRect l="-34483" r="-31034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3923928" y="4005064"/>
            <a:ext cx="4536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‘To get the next term, add 4 to the current term.’ ‘The first term is 5’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72200" y="4653136"/>
                <a:ext cx="3093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4653136"/>
                <a:ext cx="309380" cy="276999"/>
              </a:xfrm>
              <a:prstGeom prst="rect">
                <a:avLst/>
              </a:prstGeom>
              <a:blipFill>
                <a:blip r:embed="rId11"/>
                <a:stretch>
                  <a:fillRect l="-17647" r="-17647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948264" y="4653136"/>
                <a:ext cx="3093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4653136"/>
                <a:ext cx="309380" cy="276999"/>
              </a:xfrm>
              <a:prstGeom prst="rect">
                <a:avLst/>
              </a:prstGeom>
              <a:blipFill>
                <a:blip r:embed="rId12"/>
                <a:stretch>
                  <a:fillRect l="-19608" r="-15686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779912" y="5373216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With recurrence relationships you need to know the relationship as well as a starting value!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54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understand and be able to use the notation for sequences generated by recurrence relationships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the first five terms generated by the following sequence: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t="-782" r="-16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965576" y="1484784"/>
                <a:ext cx="24977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m:rPr>
                          <m:nor/>
                        </m:rPr>
                        <a:rPr lang="en-US" dirty="0">
                          <a:latin typeface="Comic Sans MS" panose="030F0702030302020204" pitchFamily="66" charset="0"/>
                        </a:rPr>
                        <m:t>,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5576" y="1484784"/>
                <a:ext cx="2497735" cy="276999"/>
              </a:xfrm>
              <a:prstGeom prst="rect">
                <a:avLst/>
              </a:prstGeom>
              <a:blipFill>
                <a:blip r:embed="rId3"/>
                <a:stretch>
                  <a:fillRect l="-1956" r="-244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076056" y="2564904"/>
                <a:ext cx="1811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564904"/>
                <a:ext cx="181139" cy="276999"/>
              </a:xfrm>
              <a:prstGeom prst="rect">
                <a:avLst/>
              </a:prstGeom>
              <a:blipFill>
                <a:blip r:embed="rId4"/>
                <a:stretch>
                  <a:fillRect l="-34483" r="-3103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580112" y="2564904"/>
                <a:ext cx="1811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564904"/>
                <a:ext cx="181139" cy="276999"/>
              </a:xfrm>
              <a:prstGeom prst="rect">
                <a:avLst/>
              </a:prstGeom>
              <a:blipFill>
                <a:blip r:embed="rId5"/>
                <a:stretch>
                  <a:fillRect l="-30000" r="-30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3923928" y="1916832"/>
            <a:ext cx="4536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‘To get the next term, multiply the current term by 2, and then add 3. The first term is 2’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012160" y="2564904"/>
                <a:ext cx="3093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2564904"/>
                <a:ext cx="309380" cy="276999"/>
              </a:xfrm>
              <a:prstGeom prst="rect">
                <a:avLst/>
              </a:prstGeom>
              <a:blipFill>
                <a:blip r:embed="rId6"/>
                <a:stretch>
                  <a:fillRect l="-17647" r="-1764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588224" y="2564904"/>
                <a:ext cx="3093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2564904"/>
                <a:ext cx="309380" cy="276999"/>
              </a:xfrm>
              <a:prstGeom prst="rect">
                <a:avLst/>
              </a:prstGeom>
              <a:blipFill>
                <a:blip r:embed="rId7"/>
                <a:stretch>
                  <a:fillRect l="-20000" r="-18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164288" y="2564904"/>
                <a:ext cx="3093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77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2564904"/>
                <a:ext cx="309380" cy="276999"/>
              </a:xfrm>
              <a:prstGeom prst="rect">
                <a:avLst/>
              </a:prstGeom>
              <a:blipFill>
                <a:blip r:embed="rId8"/>
                <a:stretch>
                  <a:fillRect l="-17647" r="-1764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6106" y="4896716"/>
            <a:ext cx="7934325" cy="97155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106" y="6107473"/>
            <a:ext cx="2095500" cy="447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07124" y="6283061"/>
            <a:ext cx="2362200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4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62" y="2033597"/>
            <a:ext cx="8758438" cy="2396836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3260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understand and be able to use the notation for sequences generated by recurrence relationships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… is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−1,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</a:rPr>
                  <a:t>Show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4679089"/>
              </a:xfrm>
              <a:blipFill>
                <a:blip r:embed="rId2"/>
                <a:stretch>
                  <a:fillRect l="-672" t="-782" r="-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11960" y="1484784"/>
                <a:ext cx="7316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484784"/>
                <a:ext cx="731611" cy="276999"/>
              </a:xfrm>
              <a:prstGeom prst="rect">
                <a:avLst/>
              </a:prstGeom>
              <a:blipFill>
                <a:blip r:embed="rId3"/>
                <a:stretch>
                  <a:fillRect l="-3333" r="-5833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11960" y="2286000"/>
                <a:ext cx="159194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286000"/>
                <a:ext cx="1591940" cy="276999"/>
              </a:xfrm>
              <a:prstGeom prst="rect">
                <a:avLst/>
              </a:prstGeom>
              <a:blipFill>
                <a:blip r:embed="rId4"/>
                <a:stretch>
                  <a:fillRect t="-2222" r="-766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211960" y="2852936"/>
                <a:ext cx="151216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852936"/>
                <a:ext cx="1512168" cy="276999"/>
              </a:xfrm>
              <a:prstGeom prst="rect">
                <a:avLst/>
              </a:prstGeom>
              <a:blipFill>
                <a:blip r:embed="rId5"/>
                <a:stretch>
                  <a:fillRect t="-2222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127252" y="3403600"/>
                <a:ext cx="151216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7252" y="3403600"/>
                <a:ext cx="1512168" cy="276999"/>
              </a:xfrm>
              <a:prstGeom prst="rect">
                <a:avLst/>
              </a:prstGeom>
              <a:blipFill>
                <a:blip r:embed="rId6"/>
                <a:stretch>
                  <a:fillRect t="-2174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250060" y="4254500"/>
                <a:ext cx="159194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0060" y="4254500"/>
                <a:ext cx="1591940" cy="276999"/>
              </a:xfrm>
              <a:prstGeom prst="rect">
                <a:avLst/>
              </a:prstGeom>
              <a:blipFill>
                <a:blip r:embed="rId7"/>
                <a:stretch>
                  <a:fillRect t="-2222" r="-1149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250060" y="4821436"/>
                <a:ext cx="208724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  <m:r>
                                <m:rPr>
                                  <m:nor/>
                                </m:rPr>
                                <a:rPr lang="en-US" dirty="0">
                                  <a:latin typeface="Comic Sans MS" panose="030F0702030302020204" pitchFamily="66" charset="0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0060" y="4821436"/>
                <a:ext cx="2087240" cy="276999"/>
              </a:xfrm>
              <a:prstGeom prst="rect">
                <a:avLst/>
              </a:prstGeom>
              <a:blipFill>
                <a:blip r:embed="rId8"/>
                <a:stretch>
                  <a:fillRect t="-2222" r="-292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292352" y="5397500"/>
                <a:ext cx="227354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+1−1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2352" y="5397500"/>
                <a:ext cx="2273548" cy="276999"/>
              </a:xfrm>
              <a:prstGeom prst="rect">
                <a:avLst/>
              </a:prstGeom>
              <a:blipFill>
                <a:blip r:embed="rId9"/>
                <a:stretch>
                  <a:fillRect l="-1340" t="-2174" r="-2413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03452" y="5981700"/>
                <a:ext cx="163854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452" y="5981700"/>
                <a:ext cx="1638548" cy="276999"/>
              </a:xfrm>
              <a:prstGeom prst="rect">
                <a:avLst/>
              </a:prstGeom>
              <a:blipFill>
                <a:blip r:embed="rId10"/>
                <a:stretch>
                  <a:fillRect t="-2174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835028" y="1878732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Use the relationship to find the second term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0900" y="3759200"/>
            <a:ext cx="1562100" cy="3175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254500" y="2247900"/>
            <a:ext cx="1600200" cy="3556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3784228" y="3847232"/>
            <a:ext cx="453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Use the relationship to find the third term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67200" y="4241800"/>
            <a:ext cx="1600200" cy="3556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24"/>
          <p:cNvSpPr>
            <a:spLocks/>
          </p:cNvSpPr>
          <p:nvPr/>
        </p:nvSpPr>
        <p:spPr bwMode="auto">
          <a:xfrm>
            <a:off x="5959624" y="2441724"/>
            <a:ext cx="161776" cy="555476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858024" y="2526432"/>
                <a:ext cx="15841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8024" y="2526432"/>
                <a:ext cx="1584176" cy="338554"/>
              </a:xfrm>
              <a:prstGeom prst="rect">
                <a:avLst/>
              </a:prstGeom>
              <a:blipFill>
                <a:blip r:embed="rId11"/>
                <a:stretch>
                  <a:fillRect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24"/>
          <p:cNvSpPr>
            <a:spLocks/>
          </p:cNvSpPr>
          <p:nvPr/>
        </p:nvSpPr>
        <p:spPr bwMode="auto">
          <a:xfrm>
            <a:off x="5769124" y="3013224"/>
            <a:ext cx="161776" cy="555476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5908824" y="3110632"/>
            <a:ext cx="987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Arc 24"/>
          <p:cNvSpPr>
            <a:spLocks/>
          </p:cNvSpPr>
          <p:nvPr/>
        </p:nvSpPr>
        <p:spPr bwMode="auto">
          <a:xfrm>
            <a:off x="6315224" y="4384824"/>
            <a:ext cx="161776" cy="555476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213624" y="4469532"/>
                <a:ext cx="15841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624" y="4469532"/>
                <a:ext cx="1584176" cy="338554"/>
              </a:xfrm>
              <a:prstGeom prst="rect">
                <a:avLst/>
              </a:prstGeom>
              <a:blipFill>
                <a:blip r:embed="rId12"/>
                <a:stretch>
                  <a:fillRect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24"/>
          <p:cNvSpPr>
            <a:spLocks/>
          </p:cNvSpPr>
          <p:nvPr/>
        </p:nvSpPr>
        <p:spPr bwMode="auto">
          <a:xfrm>
            <a:off x="6581924" y="4994424"/>
            <a:ext cx="161776" cy="555476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6721624" y="5091832"/>
            <a:ext cx="1685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bracket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Arc 24"/>
          <p:cNvSpPr>
            <a:spLocks/>
          </p:cNvSpPr>
          <p:nvPr/>
        </p:nvSpPr>
        <p:spPr bwMode="auto">
          <a:xfrm>
            <a:off x="6569224" y="5578624"/>
            <a:ext cx="161776" cy="555476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6708924" y="5676032"/>
            <a:ext cx="987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63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6" grpId="0" animBg="1"/>
      <p:bldP spid="6" grpId="1" animBg="1"/>
      <p:bldP spid="6" grpId="2" animBg="1"/>
      <p:bldP spid="6" grpId="3" animBg="1"/>
      <p:bldP spid="29" grpId="0" animBg="1"/>
      <p:bldP spid="29" grpId="1" animBg="1"/>
      <p:bldP spid="30" grpId="0"/>
      <p:bldP spid="31" grpId="0" animBg="1"/>
      <p:bldP spid="31" grpId="1" animBg="1"/>
      <p:bldP spid="32" grpId="0" animBg="1"/>
      <p:bldP spid="33" grpId="0"/>
      <p:bldP spid="34" grpId="0" animBg="1"/>
      <p:bldP spid="35" grpId="0"/>
      <p:bldP spid="36" grpId="0" animBg="1"/>
      <p:bldP spid="37" grpId="0"/>
      <p:bldP spid="38" grpId="0" animBg="1"/>
      <p:bldP spid="39" grpId="0"/>
      <p:bldP spid="40" grpId="0" animBg="1"/>
      <p:bldP spid="4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502992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understand and be able to use the notation for sequences generated by recurrence relationships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… is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−1,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Given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find the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5029927"/>
              </a:xfrm>
              <a:blipFill>
                <a:blip r:embed="rId2"/>
                <a:stretch>
                  <a:fillRect l="-672" t="-727" r="-8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91852" y="4991100"/>
                <a:ext cx="151216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52" y="4991100"/>
                <a:ext cx="1512168" cy="276999"/>
              </a:xfrm>
              <a:prstGeom prst="rect">
                <a:avLst/>
              </a:prstGeom>
              <a:blipFill>
                <a:blip r:embed="rId3"/>
                <a:stretch>
                  <a:fillRect t="-2222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777752" y="5003800"/>
                <a:ext cx="163854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7752" y="5003800"/>
                <a:ext cx="1638548" cy="276999"/>
              </a:xfrm>
              <a:prstGeom prst="rect">
                <a:avLst/>
              </a:prstGeom>
              <a:blipFill>
                <a:blip r:embed="rId4"/>
                <a:stretch>
                  <a:fillRect t="-2222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54252" y="1498600"/>
                <a:ext cx="151216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252" y="1498600"/>
                <a:ext cx="1512168" cy="276999"/>
              </a:xfrm>
              <a:prstGeom prst="rect">
                <a:avLst/>
              </a:prstGeom>
              <a:blipFill>
                <a:blip r:embed="rId5"/>
                <a:stretch>
                  <a:fillRect t="-2222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305052" y="1968500"/>
                <a:ext cx="151216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052" y="1968500"/>
                <a:ext cx="1512168" cy="276999"/>
              </a:xfrm>
              <a:prstGeom prst="rect">
                <a:avLst/>
              </a:prstGeom>
              <a:blipFill>
                <a:blip r:embed="rId6"/>
                <a:stretch>
                  <a:fillRect t="-2222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82852" y="2463800"/>
                <a:ext cx="199414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+1)(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852" y="2463800"/>
                <a:ext cx="1994148" cy="276999"/>
              </a:xfrm>
              <a:prstGeom prst="rect">
                <a:avLst/>
              </a:prstGeom>
              <a:blipFill>
                <a:blip r:embed="rId7"/>
                <a:stretch>
                  <a:fillRect l="-915" r="-2134" b="-347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559052" y="3022600"/>
                <a:ext cx="301014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dirty="0">
                    <a:latin typeface="Comic Sans MS" panose="030F0702030302020204" pitchFamily="66" charset="0"/>
                  </a:rPr>
                  <a:t> so therefore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052" y="3022600"/>
                <a:ext cx="3010148" cy="276999"/>
              </a:xfrm>
              <a:prstGeom prst="rect">
                <a:avLst/>
              </a:prstGeom>
              <a:blipFill>
                <a:blip r:embed="rId8"/>
                <a:stretch>
                  <a:fillRect l="-2834" t="-26667" b="-5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24"/>
          <p:cNvSpPr>
            <a:spLocks/>
          </p:cNvSpPr>
          <p:nvPr/>
        </p:nvSpPr>
        <p:spPr bwMode="auto">
          <a:xfrm>
            <a:off x="5737192" y="1628502"/>
            <a:ext cx="132385" cy="481511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763681" y="1678072"/>
                <a:ext cx="16857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681" y="1678072"/>
                <a:ext cx="1685776" cy="338554"/>
              </a:xfrm>
              <a:prstGeom prst="rect">
                <a:avLst/>
              </a:prstGeom>
              <a:blipFill>
                <a:blip r:embed="rId9"/>
                <a:stretch>
                  <a:fillRect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24"/>
          <p:cNvSpPr>
            <a:spLocks/>
          </p:cNvSpPr>
          <p:nvPr/>
        </p:nvSpPr>
        <p:spPr bwMode="auto">
          <a:xfrm>
            <a:off x="6481775" y="2155371"/>
            <a:ext cx="132385" cy="481511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Arc 24"/>
          <p:cNvSpPr>
            <a:spLocks/>
          </p:cNvSpPr>
          <p:nvPr/>
        </p:nvSpPr>
        <p:spPr bwMode="auto">
          <a:xfrm>
            <a:off x="7505032" y="2725782"/>
            <a:ext cx="132385" cy="481511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351509" y="2170107"/>
            <a:ext cx="1685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74917" y="2649077"/>
            <a:ext cx="1503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answer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68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2" grpId="0"/>
      <p:bldP spid="43" grpId="0"/>
      <p:bldP spid="44" grpId="0"/>
      <p:bldP spid="11" grpId="0" animBg="1"/>
      <p:bldP spid="12" grpId="0"/>
      <p:bldP spid="13" grpId="0" animBg="1"/>
      <p:bldP spid="14" grpId="0" animBg="1"/>
      <p:bldP spid="16" grpId="0"/>
      <p:bldP spid="1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037916"/>
            <a:ext cx="7522737" cy="264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9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502992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understand and be able to use the notation for sequences generated by recurrence relationships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… is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−1,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c) Find: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5029927"/>
              </a:xfrm>
              <a:blipFill>
                <a:blip r:embed="rId2"/>
                <a:stretch>
                  <a:fillRect l="-672" t="-727" r="-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840240" y="4839139"/>
                <a:ext cx="565155" cy="6908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200</m:t>
                          </m:r>
                        </m:sup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0240" y="4839139"/>
                <a:ext cx="565155" cy="6908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810717" y="1455277"/>
            <a:ext cx="50981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You are being asked to find the sum of the first 200 terms of this sequence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Remember that at this point we do not know whether it is arithmetic or geometric (or neither), so we should generate the first few terms and see what happens…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32450" y="3034937"/>
                <a:ext cx="8842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450" y="3034937"/>
                <a:ext cx="884281" cy="276999"/>
              </a:xfrm>
              <a:prstGeom prst="rect">
                <a:avLst/>
              </a:prstGeom>
              <a:blipFill>
                <a:blip r:embed="rId4"/>
                <a:stretch>
                  <a:fillRect l="-3448" r="-5517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128096" y="3483428"/>
                <a:ext cx="7111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096" y="3483428"/>
                <a:ext cx="711156" cy="276999"/>
              </a:xfrm>
              <a:prstGeom prst="rect">
                <a:avLst/>
              </a:prstGeom>
              <a:blipFill>
                <a:blip r:embed="rId5"/>
                <a:stretch>
                  <a:fillRect l="-5128" r="-7692" b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23743" y="3923211"/>
                <a:ext cx="8896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743" y="3923211"/>
                <a:ext cx="889603" cy="276999"/>
              </a:xfrm>
              <a:prstGeom prst="rect">
                <a:avLst/>
              </a:prstGeom>
              <a:blipFill>
                <a:blip r:embed="rId6"/>
                <a:stretch>
                  <a:fillRect l="-3425" r="-6164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119389" y="4362994"/>
                <a:ext cx="7164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9389" y="4362994"/>
                <a:ext cx="716478" cy="276999"/>
              </a:xfrm>
              <a:prstGeom prst="rect">
                <a:avLst/>
              </a:prstGeom>
              <a:blipFill>
                <a:blip r:embed="rId7"/>
                <a:stretch>
                  <a:fillRect l="-4274" r="-769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4"/>
          <p:cNvSpPr>
            <a:spLocks/>
          </p:cNvSpPr>
          <p:nvPr/>
        </p:nvSpPr>
        <p:spPr bwMode="auto">
          <a:xfrm>
            <a:off x="5075340" y="3204754"/>
            <a:ext cx="149803" cy="435429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5062641" y="3258678"/>
            <a:ext cx="2783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and then subtract 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Arc 24"/>
          <p:cNvSpPr>
            <a:spLocks/>
          </p:cNvSpPr>
          <p:nvPr/>
        </p:nvSpPr>
        <p:spPr bwMode="auto">
          <a:xfrm>
            <a:off x="5105820" y="3635829"/>
            <a:ext cx="149803" cy="435429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" name="Arc 24"/>
          <p:cNvSpPr>
            <a:spLocks/>
          </p:cNvSpPr>
          <p:nvPr/>
        </p:nvSpPr>
        <p:spPr bwMode="auto">
          <a:xfrm>
            <a:off x="5118883" y="4101738"/>
            <a:ext cx="149803" cy="435429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5058287" y="3698461"/>
            <a:ext cx="2783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and then subtract 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88767" y="4146953"/>
            <a:ext cx="2783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and then subtract 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23632" y="4921289"/>
            <a:ext cx="515040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This is not geometric or arithmetic, so we cannot use their formulae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However, every pair of term sum to -1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For 200 terms, there will be 100 pairs, so the sum will be -100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39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5" grpId="0"/>
      <p:bldP spid="21" grpId="0"/>
      <p:bldP spid="22" grpId="0"/>
      <p:bldP spid="23" grpId="0"/>
      <p:bldP spid="24" grpId="0" animBg="1"/>
      <p:bldP spid="25" grpId="0"/>
      <p:bldP spid="27" grpId="0" animBg="1"/>
      <p:bldP spid="29" grpId="0" animBg="1"/>
      <p:bldP spid="30" grpId="0"/>
      <p:bldP spid="3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629" y="1497873"/>
                <a:ext cx="3622765" cy="502992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understand and be able to use the notation for sequences generated by recurrence relationships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… is defined by: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−1,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d) Find the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199</m:t>
                        </m:r>
                      </m:sub>
                    </m:sSub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629" y="1497873"/>
                <a:ext cx="3622765" cy="5029927"/>
              </a:xfrm>
              <a:blipFill>
                <a:blip r:embed="rId2"/>
                <a:stretch>
                  <a:fillRect l="-672" t="-727" r="-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49867" y="1528354"/>
                <a:ext cx="8842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867" y="1528354"/>
                <a:ext cx="884281" cy="276999"/>
              </a:xfrm>
              <a:prstGeom prst="rect">
                <a:avLst/>
              </a:prstGeom>
              <a:blipFill>
                <a:blip r:embed="rId3"/>
                <a:stretch>
                  <a:fillRect l="-3448" r="-5517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145513" y="1976845"/>
                <a:ext cx="7111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513" y="1976845"/>
                <a:ext cx="711156" cy="276999"/>
              </a:xfrm>
              <a:prstGeom prst="rect">
                <a:avLst/>
              </a:prstGeom>
              <a:blipFill>
                <a:blip r:embed="rId4"/>
                <a:stretch>
                  <a:fillRect l="-5128" r="-7692" b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41160" y="2416628"/>
                <a:ext cx="8896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1160" y="2416628"/>
                <a:ext cx="889603" cy="276999"/>
              </a:xfrm>
              <a:prstGeom prst="rect">
                <a:avLst/>
              </a:prstGeom>
              <a:blipFill>
                <a:blip r:embed="rId5"/>
                <a:stretch>
                  <a:fillRect l="-3425" r="-6164" b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136806" y="2856411"/>
                <a:ext cx="7164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806" y="2856411"/>
                <a:ext cx="716478" cy="276999"/>
              </a:xfrm>
              <a:prstGeom prst="rect">
                <a:avLst/>
              </a:prstGeom>
              <a:blipFill>
                <a:blip r:embed="rId6"/>
                <a:stretch>
                  <a:fillRect l="-4274" r="-769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4"/>
          <p:cNvSpPr>
            <a:spLocks/>
          </p:cNvSpPr>
          <p:nvPr/>
        </p:nvSpPr>
        <p:spPr bwMode="auto">
          <a:xfrm>
            <a:off x="5092757" y="1698171"/>
            <a:ext cx="149803" cy="435429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5080058" y="1752095"/>
            <a:ext cx="2783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and then subtract 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Arc 24"/>
          <p:cNvSpPr>
            <a:spLocks/>
          </p:cNvSpPr>
          <p:nvPr/>
        </p:nvSpPr>
        <p:spPr bwMode="auto">
          <a:xfrm>
            <a:off x="5123237" y="2129246"/>
            <a:ext cx="149803" cy="435429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" name="Arc 24"/>
          <p:cNvSpPr>
            <a:spLocks/>
          </p:cNvSpPr>
          <p:nvPr/>
        </p:nvSpPr>
        <p:spPr bwMode="auto">
          <a:xfrm>
            <a:off x="5136300" y="2595155"/>
            <a:ext cx="149803" cy="435429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5075704" y="2191878"/>
            <a:ext cx="2783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and then subtract 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06184" y="2640370"/>
            <a:ext cx="2783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and then subtract 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594490" y="3388580"/>
                <a:ext cx="323451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Every ‘odd’ term is equal to -1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Therefore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199</m:t>
                        </m:r>
                      </m:sub>
                    </m:sSub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=−1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4490" y="3388580"/>
                <a:ext cx="3234517" cy="738664"/>
              </a:xfrm>
              <a:prstGeom prst="rect">
                <a:avLst/>
              </a:prstGeom>
              <a:blipFill>
                <a:blip r:embed="rId7"/>
                <a:stretch>
                  <a:fillRect t="-1653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142740" y="1547223"/>
            <a:ext cx="908231" cy="3175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147094" y="2439851"/>
            <a:ext cx="908231" cy="3175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97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  <p:bldP spid="22" grpId="0"/>
      <p:bldP spid="23" grpId="0"/>
      <p:bldP spid="24" grpId="0" animBg="1"/>
      <p:bldP spid="25" grpId="0"/>
      <p:bldP spid="27" grpId="0" animBg="1"/>
      <p:bldP spid="29" grpId="0" animBg="1"/>
      <p:bldP spid="30" grpId="0"/>
      <p:bldP spid="31" grpId="0"/>
      <p:bldP spid="19" grpId="0" animBg="1"/>
      <p:bldP spid="2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34050" y="2314192"/>
            <a:ext cx="541526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Section </a:t>
            </a:r>
            <a:r>
              <a:rPr lang="en-US" sz="72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3</a:t>
            </a:r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28718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62276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recognize whether a recurrence relationship generates an increasing, decreasing, or periodic sequence</a:t>
            </a: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4504" y="2778033"/>
                <a:ext cx="37446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A sequence is </a:t>
                </a:r>
                <a:r>
                  <a:rPr lang="en-US" sz="1600" u="sng" dirty="0">
                    <a:latin typeface="Comic Sans MS" panose="030F0702030302020204" pitchFamily="66" charset="0"/>
                  </a:rPr>
                  <a:t>increasing</a:t>
                </a:r>
                <a:r>
                  <a:rPr lang="en-US" sz="1600" dirty="0">
                    <a:latin typeface="Comic Sans MS" panose="030F0702030302020204" pitchFamily="66" charset="0"/>
                  </a:rPr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04" y="2778033"/>
                <a:ext cx="3744684" cy="584775"/>
              </a:xfrm>
              <a:prstGeom prst="rect">
                <a:avLst/>
              </a:prstGeom>
              <a:blipFill>
                <a:blip r:embed="rId2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8859" y="3679370"/>
                <a:ext cx="37446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A sequence is </a:t>
                </a:r>
                <a:r>
                  <a:rPr lang="en-US" sz="1600" u="sng" dirty="0">
                    <a:latin typeface="Comic Sans MS" panose="030F0702030302020204" pitchFamily="66" charset="0"/>
                  </a:rPr>
                  <a:t>decreasing</a:t>
                </a:r>
                <a:r>
                  <a:rPr lang="en-US" sz="1600" dirty="0">
                    <a:latin typeface="Comic Sans MS" panose="030F0702030302020204" pitchFamily="66" charset="0"/>
                  </a:rPr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59" y="3679370"/>
                <a:ext cx="3744684" cy="584775"/>
              </a:xfrm>
              <a:prstGeom prst="rect">
                <a:avLst/>
              </a:prstGeom>
              <a:blipFill>
                <a:blip r:embed="rId3"/>
                <a:stretch>
                  <a:fillRect l="-814" t="-2105" b="-1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13213" y="4502331"/>
            <a:ext cx="3744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 panose="030F0702030302020204" pitchFamily="66" charset="0"/>
              </a:rPr>
              <a:t>A sequence is </a:t>
            </a:r>
            <a:r>
              <a:rPr lang="en-US" sz="1600" u="sng" dirty="0">
                <a:latin typeface="Comic Sans MS" panose="030F0702030302020204" pitchFamily="66" charset="0"/>
              </a:rPr>
              <a:t>periodic</a:t>
            </a:r>
            <a:r>
              <a:rPr lang="en-US" sz="1600" dirty="0">
                <a:latin typeface="Comic Sans MS" panose="030F0702030302020204" pitchFamily="66" charset="0"/>
              </a:rPr>
              <a:t> if the terms repeat in a cycle</a:t>
            </a:r>
          </a:p>
          <a:p>
            <a:pPr algn="ctr"/>
            <a:endParaRPr lang="en-US" sz="1600" dirty="0">
              <a:latin typeface="Comic Sans MS" panose="030F0702030302020204" pitchFamily="66" charset="0"/>
            </a:endParaRPr>
          </a:p>
          <a:p>
            <a:pPr algn="ctr"/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 The number of terms in the repeating pattern is known as the </a:t>
            </a:r>
            <a:r>
              <a:rPr lang="en-US" sz="1600" u="sng" dirty="0">
                <a:latin typeface="Comic Sans MS" panose="030F0702030302020204" pitchFamily="66" charset="0"/>
                <a:sym typeface="Wingdings" panose="05000000000000000000" pitchFamily="2" charset="2"/>
              </a:rPr>
              <a:t>period/order</a:t>
            </a: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 of the sequence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305671" y="1539641"/>
                <a:ext cx="4225771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Comic Sans MS" panose="030F0702030302020204" pitchFamily="66" charset="0"/>
                  </a:rPr>
                  <a:t>For the following relationship, state whether the sequence is increasing, decreasing, or periodic:</a:t>
                </a:r>
              </a:p>
              <a:p>
                <a:pPr algn="ctr"/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671" y="1539641"/>
                <a:ext cx="4225771" cy="1169551"/>
              </a:xfrm>
              <a:prstGeom prst="rect">
                <a:avLst/>
              </a:prstGeom>
              <a:blipFill>
                <a:blip r:embed="rId4"/>
                <a:stretch>
                  <a:fillRect t="-1047" b="-47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922667" y="3289176"/>
                <a:ext cx="55508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667" y="3289176"/>
                <a:ext cx="555088" cy="215444"/>
              </a:xfrm>
              <a:prstGeom prst="rect">
                <a:avLst/>
              </a:prstGeom>
              <a:blipFill>
                <a:blip r:embed="rId5"/>
                <a:stretch>
                  <a:fillRect l="-4396" r="-6593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23137" y="3281777"/>
                <a:ext cx="65447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3137" y="3281777"/>
                <a:ext cx="654475" cy="215444"/>
              </a:xfrm>
              <a:prstGeom prst="rect">
                <a:avLst/>
              </a:prstGeom>
              <a:blipFill>
                <a:blip r:embed="rId6"/>
                <a:stretch>
                  <a:fillRect l="-4673" r="-6542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575394" y="3272900"/>
                <a:ext cx="6586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5394" y="3272900"/>
                <a:ext cx="658642" cy="215444"/>
              </a:xfrm>
              <a:prstGeom prst="rect">
                <a:avLst/>
              </a:prstGeom>
              <a:blipFill>
                <a:blip r:embed="rId7"/>
                <a:stretch>
                  <a:fillRect l="-3704" r="-5556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418772" y="3264022"/>
                <a:ext cx="6586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8772" y="3264022"/>
                <a:ext cx="658642" cy="215444"/>
              </a:xfrm>
              <a:prstGeom prst="rect">
                <a:avLst/>
              </a:prstGeom>
              <a:blipFill>
                <a:blip r:embed="rId8"/>
                <a:stretch>
                  <a:fillRect l="-3704" r="-5556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421080" y="2818025"/>
            <a:ext cx="4225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Generate the first few terms…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23426" y="3723547"/>
                <a:ext cx="42257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sequence will be </a:t>
                </a:r>
                <a:r>
                  <a:rPr lang="en-US" sz="14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increasing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 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426" y="3723547"/>
                <a:ext cx="4225771" cy="523220"/>
              </a:xfrm>
              <a:prstGeom prst="rect">
                <a:avLst/>
              </a:prstGeom>
              <a:blipFill>
                <a:blip r:embed="rId9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977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62276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recognize whether a recurrence relationship generates an increasing, decreasing, or periodic sequence</a:t>
            </a: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4504" y="2778033"/>
                <a:ext cx="37446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A sequence is </a:t>
                </a:r>
                <a:r>
                  <a:rPr lang="en-US" sz="1600" u="sng" dirty="0">
                    <a:latin typeface="Comic Sans MS" panose="030F0702030302020204" pitchFamily="66" charset="0"/>
                  </a:rPr>
                  <a:t>increasing</a:t>
                </a:r>
                <a:r>
                  <a:rPr lang="en-US" sz="1600" dirty="0">
                    <a:latin typeface="Comic Sans MS" panose="030F0702030302020204" pitchFamily="66" charset="0"/>
                  </a:rPr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04" y="2778033"/>
                <a:ext cx="3744684" cy="584775"/>
              </a:xfrm>
              <a:prstGeom prst="rect">
                <a:avLst/>
              </a:prstGeom>
              <a:blipFill>
                <a:blip r:embed="rId2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8859" y="3679370"/>
                <a:ext cx="37446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A sequence is </a:t>
                </a:r>
                <a:r>
                  <a:rPr lang="en-US" sz="1600" u="sng" dirty="0">
                    <a:latin typeface="Comic Sans MS" panose="030F0702030302020204" pitchFamily="66" charset="0"/>
                  </a:rPr>
                  <a:t>decreasing</a:t>
                </a:r>
                <a:r>
                  <a:rPr lang="en-US" sz="1600" dirty="0">
                    <a:latin typeface="Comic Sans MS" panose="030F0702030302020204" pitchFamily="66" charset="0"/>
                  </a:rPr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59" y="3679370"/>
                <a:ext cx="3744684" cy="584775"/>
              </a:xfrm>
              <a:prstGeom prst="rect">
                <a:avLst/>
              </a:prstGeom>
              <a:blipFill>
                <a:blip r:embed="rId3"/>
                <a:stretch>
                  <a:fillRect l="-814" t="-2105" b="-1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13213" y="4502331"/>
            <a:ext cx="3744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 panose="030F0702030302020204" pitchFamily="66" charset="0"/>
              </a:rPr>
              <a:t>A sequence is </a:t>
            </a:r>
            <a:r>
              <a:rPr lang="en-US" sz="1600" u="sng" dirty="0">
                <a:latin typeface="Comic Sans MS" panose="030F0702030302020204" pitchFamily="66" charset="0"/>
              </a:rPr>
              <a:t>periodic</a:t>
            </a:r>
            <a:r>
              <a:rPr lang="en-US" sz="1600" dirty="0">
                <a:latin typeface="Comic Sans MS" panose="030F0702030302020204" pitchFamily="66" charset="0"/>
              </a:rPr>
              <a:t> if the terms repeat in a cycle</a:t>
            </a:r>
          </a:p>
          <a:p>
            <a:pPr algn="ctr"/>
            <a:endParaRPr lang="en-US" sz="1600" dirty="0">
              <a:latin typeface="Comic Sans MS" panose="030F0702030302020204" pitchFamily="66" charset="0"/>
            </a:endParaRPr>
          </a:p>
          <a:p>
            <a:pPr algn="ctr"/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 The number of terms in the repeating pattern is known as the </a:t>
            </a:r>
            <a:r>
              <a:rPr lang="en-US" sz="1600" u="sng" dirty="0">
                <a:latin typeface="Comic Sans MS" panose="030F0702030302020204" pitchFamily="66" charset="0"/>
                <a:sym typeface="Wingdings" panose="05000000000000000000" pitchFamily="2" charset="2"/>
              </a:rPr>
              <a:t>period/order</a:t>
            </a: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 of the sequence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305671" y="1539641"/>
                <a:ext cx="4225771" cy="1277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Comic Sans MS" panose="030F0702030302020204" pitchFamily="66" charset="0"/>
                  </a:rPr>
                  <a:t>For the following relationship, state whether the sequence is increasing, decreasing, or periodic:</a:t>
                </a:r>
              </a:p>
              <a:p>
                <a:pPr algn="ctr"/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671" y="1539641"/>
                <a:ext cx="4225771" cy="1277850"/>
              </a:xfrm>
              <a:prstGeom prst="rect">
                <a:avLst/>
              </a:prstGeom>
              <a:blipFill>
                <a:blip r:embed="rId4"/>
                <a:stretch>
                  <a:fillRect t="-9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940422" y="3200399"/>
                <a:ext cx="555087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422" y="3200399"/>
                <a:ext cx="555087" cy="403316"/>
              </a:xfrm>
              <a:prstGeom prst="rect">
                <a:avLst/>
              </a:prstGeom>
              <a:blipFill>
                <a:blip r:embed="rId5"/>
                <a:stretch>
                  <a:fillRect l="-3297" r="-6593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40892" y="3193000"/>
                <a:ext cx="559256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0892" y="3193000"/>
                <a:ext cx="559256" cy="403316"/>
              </a:xfrm>
              <a:prstGeom prst="rect">
                <a:avLst/>
              </a:prstGeom>
              <a:blipFill>
                <a:blip r:embed="rId6"/>
                <a:stretch>
                  <a:fillRect l="-4396" r="-7692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593149" y="3184123"/>
                <a:ext cx="658642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149" y="3184123"/>
                <a:ext cx="658642" cy="404726"/>
              </a:xfrm>
              <a:prstGeom prst="rect">
                <a:avLst/>
              </a:prstGeom>
              <a:blipFill>
                <a:blip r:embed="rId7"/>
                <a:stretch>
                  <a:fillRect l="-3704" r="-5556"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436527" y="3175245"/>
                <a:ext cx="758028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6527" y="3175245"/>
                <a:ext cx="758028" cy="404726"/>
              </a:xfrm>
              <a:prstGeom prst="rect">
                <a:avLst/>
              </a:prstGeom>
              <a:blipFill>
                <a:blip r:embed="rId8"/>
                <a:stretch>
                  <a:fillRect l="-3226" r="-4839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421080" y="2818025"/>
            <a:ext cx="4225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Generate the first few terms…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23426" y="3723547"/>
                <a:ext cx="42257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sequence will be </a:t>
                </a:r>
                <a:r>
                  <a:rPr lang="en-US" sz="14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decreasing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 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426" y="3723547"/>
                <a:ext cx="4225771" cy="523220"/>
              </a:xfrm>
              <a:prstGeom prst="rect">
                <a:avLst/>
              </a:prstGeom>
              <a:blipFill>
                <a:blip r:embed="rId9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923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62276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recognize whether a recurrence relationship generates an increasing, decreasing, or periodic sequence</a:t>
            </a: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4504" y="2778033"/>
                <a:ext cx="37446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A sequence is </a:t>
                </a:r>
                <a:r>
                  <a:rPr lang="en-US" sz="1600" u="sng" dirty="0">
                    <a:latin typeface="Comic Sans MS" panose="030F0702030302020204" pitchFamily="66" charset="0"/>
                  </a:rPr>
                  <a:t>increasing</a:t>
                </a:r>
                <a:r>
                  <a:rPr lang="en-US" sz="1600" dirty="0">
                    <a:latin typeface="Comic Sans MS" panose="030F0702030302020204" pitchFamily="66" charset="0"/>
                  </a:rPr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04" y="2778033"/>
                <a:ext cx="3744684" cy="584775"/>
              </a:xfrm>
              <a:prstGeom prst="rect">
                <a:avLst/>
              </a:prstGeom>
              <a:blipFill>
                <a:blip r:embed="rId2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8859" y="3679370"/>
                <a:ext cx="37446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A sequence is </a:t>
                </a:r>
                <a:r>
                  <a:rPr lang="en-US" sz="1600" u="sng" dirty="0">
                    <a:latin typeface="Comic Sans MS" panose="030F0702030302020204" pitchFamily="66" charset="0"/>
                  </a:rPr>
                  <a:t>decreasing</a:t>
                </a:r>
                <a:r>
                  <a:rPr lang="en-US" sz="1600" dirty="0">
                    <a:latin typeface="Comic Sans MS" panose="030F0702030302020204" pitchFamily="66" charset="0"/>
                  </a:rPr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59" y="3679370"/>
                <a:ext cx="3744684" cy="584775"/>
              </a:xfrm>
              <a:prstGeom prst="rect">
                <a:avLst/>
              </a:prstGeom>
              <a:blipFill>
                <a:blip r:embed="rId3"/>
                <a:stretch>
                  <a:fillRect l="-814" t="-2105" b="-1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13213" y="4502331"/>
            <a:ext cx="3744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 panose="030F0702030302020204" pitchFamily="66" charset="0"/>
              </a:rPr>
              <a:t>A sequence is </a:t>
            </a:r>
            <a:r>
              <a:rPr lang="en-US" sz="1600" u="sng" dirty="0">
                <a:latin typeface="Comic Sans MS" panose="030F0702030302020204" pitchFamily="66" charset="0"/>
              </a:rPr>
              <a:t>periodic</a:t>
            </a:r>
            <a:r>
              <a:rPr lang="en-US" sz="1600" dirty="0">
                <a:latin typeface="Comic Sans MS" panose="030F0702030302020204" pitchFamily="66" charset="0"/>
              </a:rPr>
              <a:t> if the terms repeat in a cycle</a:t>
            </a:r>
          </a:p>
          <a:p>
            <a:pPr algn="ctr"/>
            <a:endParaRPr lang="en-US" sz="1600" dirty="0">
              <a:latin typeface="Comic Sans MS" panose="030F0702030302020204" pitchFamily="66" charset="0"/>
            </a:endParaRPr>
          </a:p>
          <a:p>
            <a:pPr algn="ctr"/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 The number of terms in the repeating pattern is known as the </a:t>
            </a:r>
            <a:r>
              <a:rPr lang="en-US" sz="1600" u="sng" dirty="0">
                <a:latin typeface="Comic Sans MS" panose="030F0702030302020204" pitchFamily="66" charset="0"/>
                <a:sym typeface="Wingdings" panose="05000000000000000000" pitchFamily="2" charset="2"/>
              </a:rPr>
              <a:t>period/order</a:t>
            </a: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 of the sequence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305671" y="1539641"/>
                <a:ext cx="4225771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Comic Sans MS" panose="030F0702030302020204" pitchFamily="66" charset="0"/>
                  </a:rPr>
                  <a:t>For the following relationship, state whether the sequence is increasing, decreasing, or periodic:</a:t>
                </a:r>
              </a:p>
              <a:p>
                <a:pPr algn="ctr"/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⁡(90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671" y="1539641"/>
                <a:ext cx="4225771" cy="1169551"/>
              </a:xfrm>
              <a:prstGeom prst="rect">
                <a:avLst/>
              </a:prstGeom>
              <a:blipFill>
                <a:blip r:embed="rId4"/>
                <a:stretch>
                  <a:fillRect t="-1047" b="-2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12810" y="3296192"/>
                <a:ext cx="55508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2810" y="3296192"/>
                <a:ext cx="555088" cy="215444"/>
              </a:xfrm>
              <a:prstGeom prst="rect">
                <a:avLst/>
              </a:prstGeom>
              <a:blipFill>
                <a:blip r:embed="rId5"/>
                <a:stretch>
                  <a:fillRect l="-4396" r="-6593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82652" y="3297501"/>
                <a:ext cx="5592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652" y="3297501"/>
                <a:ext cx="559256" cy="215444"/>
              </a:xfrm>
              <a:prstGeom prst="rect">
                <a:avLst/>
              </a:prstGeom>
              <a:blipFill>
                <a:blip r:embed="rId6"/>
                <a:stretch>
                  <a:fillRect l="-4396" r="-7692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234611" y="3288625"/>
                <a:ext cx="6939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4611" y="3288625"/>
                <a:ext cx="693908" cy="215444"/>
              </a:xfrm>
              <a:prstGeom prst="rect">
                <a:avLst/>
              </a:prstGeom>
              <a:blipFill>
                <a:blip r:embed="rId7"/>
                <a:stretch>
                  <a:fillRect l="-3509" r="-5263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08321" y="3288455"/>
                <a:ext cx="5592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8321" y="3288455"/>
                <a:ext cx="559256" cy="215444"/>
              </a:xfrm>
              <a:prstGeom prst="rect">
                <a:avLst/>
              </a:prstGeom>
              <a:blipFill>
                <a:blip r:embed="rId8"/>
                <a:stretch>
                  <a:fillRect l="-4396" r="-7692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421080" y="2818025"/>
            <a:ext cx="4225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Generate the first few terms…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23426" y="3723547"/>
            <a:ext cx="4225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sequence will be </a:t>
            </a:r>
            <a:r>
              <a:rPr lang="en-US" sz="14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periodic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with an order of 4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624812" y="3293147"/>
                <a:ext cx="5592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4812" y="3293147"/>
                <a:ext cx="559256" cy="215444"/>
              </a:xfrm>
              <a:prstGeom prst="rect">
                <a:avLst/>
              </a:prstGeom>
              <a:blipFill>
                <a:blip r:embed="rId9"/>
                <a:stretch>
                  <a:fillRect l="-4396" r="-7692" b="-13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215811" y="3292980"/>
                <a:ext cx="5592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5811" y="3292980"/>
                <a:ext cx="559256" cy="215444"/>
              </a:xfrm>
              <a:prstGeom prst="rect">
                <a:avLst/>
              </a:prstGeom>
              <a:blipFill>
                <a:blip r:embed="rId10"/>
                <a:stretch>
                  <a:fillRect l="-4396" r="-7692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832766" y="3284101"/>
                <a:ext cx="6939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2766" y="3284101"/>
                <a:ext cx="693908" cy="215444"/>
              </a:xfrm>
              <a:prstGeom prst="rect">
                <a:avLst/>
              </a:prstGeom>
              <a:blipFill>
                <a:blip r:embed="rId11"/>
                <a:stretch>
                  <a:fillRect l="-3509" r="-5263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584744" y="3275394"/>
                <a:ext cx="55925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4744" y="3275394"/>
                <a:ext cx="559256" cy="215444"/>
              </a:xfrm>
              <a:prstGeom prst="rect">
                <a:avLst/>
              </a:prstGeom>
              <a:blipFill>
                <a:blip r:embed="rId12"/>
                <a:stretch>
                  <a:fillRect l="-3261" r="-6522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3903254" y="3274422"/>
            <a:ext cx="2697843" cy="3102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6598557" y="3271520"/>
            <a:ext cx="2545443" cy="3175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05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62276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recognize whether a recurrence relationship generates an increasing, decreasing, or periodic sequence</a:t>
            </a: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4504" y="2778033"/>
                <a:ext cx="37446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A sequence is </a:t>
                </a:r>
                <a:r>
                  <a:rPr lang="en-US" sz="1600" u="sng" dirty="0">
                    <a:latin typeface="Comic Sans MS" panose="030F0702030302020204" pitchFamily="66" charset="0"/>
                  </a:rPr>
                  <a:t>increasing</a:t>
                </a:r>
                <a:r>
                  <a:rPr lang="en-US" sz="1600" dirty="0">
                    <a:latin typeface="Comic Sans MS" panose="030F0702030302020204" pitchFamily="66" charset="0"/>
                  </a:rPr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04" y="2778033"/>
                <a:ext cx="3744684" cy="584775"/>
              </a:xfrm>
              <a:prstGeom prst="rect">
                <a:avLst/>
              </a:prstGeom>
              <a:blipFill>
                <a:blip r:embed="rId2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8859" y="3679370"/>
                <a:ext cx="374468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A sequence is </a:t>
                </a:r>
                <a:r>
                  <a:rPr lang="en-US" sz="1600" u="sng" dirty="0">
                    <a:latin typeface="Comic Sans MS" panose="030F0702030302020204" pitchFamily="66" charset="0"/>
                  </a:rPr>
                  <a:t>decreasing</a:t>
                </a:r>
                <a:r>
                  <a:rPr lang="en-US" sz="1600" dirty="0">
                    <a:latin typeface="Comic Sans MS" panose="030F0702030302020204" pitchFamily="66" charset="0"/>
                  </a:rPr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59" y="3679370"/>
                <a:ext cx="3744684" cy="584775"/>
              </a:xfrm>
              <a:prstGeom prst="rect">
                <a:avLst/>
              </a:prstGeom>
              <a:blipFill>
                <a:blip r:embed="rId3"/>
                <a:stretch>
                  <a:fillRect l="-814" t="-2105" b="-1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13213" y="4502331"/>
            <a:ext cx="3744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 panose="030F0702030302020204" pitchFamily="66" charset="0"/>
              </a:rPr>
              <a:t>A sequence is </a:t>
            </a:r>
            <a:r>
              <a:rPr lang="en-US" sz="1600" u="sng" dirty="0">
                <a:latin typeface="Comic Sans MS" panose="030F0702030302020204" pitchFamily="66" charset="0"/>
              </a:rPr>
              <a:t>periodic</a:t>
            </a:r>
            <a:r>
              <a:rPr lang="en-US" sz="1600" dirty="0">
                <a:latin typeface="Comic Sans MS" panose="030F0702030302020204" pitchFamily="66" charset="0"/>
              </a:rPr>
              <a:t> if the terms repeat in a cycle</a:t>
            </a:r>
          </a:p>
          <a:p>
            <a:pPr algn="ctr"/>
            <a:endParaRPr lang="en-US" sz="1600" dirty="0">
              <a:latin typeface="Comic Sans MS" panose="030F0702030302020204" pitchFamily="66" charset="0"/>
            </a:endParaRPr>
          </a:p>
          <a:p>
            <a:pPr algn="ctr"/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 The number of terms in the repeating pattern is known as the </a:t>
            </a:r>
            <a:r>
              <a:rPr lang="en-US" sz="1600" u="sng" dirty="0">
                <a:latin typeface="Comic Sans MS" panose="030F0702030302020204" pitchFamily="66" charset="0"/>
                <a:sym typeface="Wingdings" panose="05000000000000000000" pitchFamily="2" charset="2"/>
              </a:rPr>
              <a:t>period/order</a:t>
            </a: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 of the sequence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9546" y="3586154"/>
            <a:ext cx="3453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Note that some sequences will not be any of these!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43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34050" y="2314192"/>
            <a:ext cx="541526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Section </a:t>
            </a:r>
            <a:r>
              <a:rPr lang="en-US" sz="72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3</a:t>
            </a:r>
            <a:r>
              <a:rPr lang="en-US" sz="7200" b="1" cap="none" spc="0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acifico" panose="02000000000000000000" pitchFamily="2" charset="0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68765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98852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your knowledge of sequences to model situations given in context</a:t>
            </a:r>
          </a:p>
          <a:p>
            <a:pPr marL="0" indent="0" algn="ctr">
              <a:buNone/>
            </a:pPr>
            <a:endParaRPr lang="en-US" sz="16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Bruce starts a new company. He estimates that in Year 1 his profits will be £20000, and he predicts that his profits will increase by £5000 per year from that point on. He then models that once his annual profits reach £100000, they will then remain constant.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Calculate the profit for Bruce’s business in the first 20 years</a:t>
            </a:r>
          </a:p>
          <a:p>
            <a:pPr marL="342900" indent="-342900" algn="ctr">
              <a:buAutoNum type="alphaLcParenR"/>
            </a:pP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204" y="7640"/>
                <a:ext cx="9337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4" y="7640"/>
                <a:ext cx="933782" cy="215444"/>
              </a:xfrm>
              <a:prstGeom prst="rect">
                <a:avLst/>
              </a:prstGeom>
              <a:blipFill>
                <a:blip r:embed="rId2"/>
                <a:stretch>
                  <a:fillRect l="-1961" r="-1307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174172" y="300161"/>
                <a:ext cx="1666071" cy="4563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4172" y="300161"/>
                <a:ext cx="1666071" cy="456343"/>
              </a:xfrm>
              <a:prstGeom prst="rect">
                <a:avLst/>
              </a:prstGeom>
              <a:blipFill>
                <a:blip r:embed="rId3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16738" y="0"/>
                <a:ext cx="1368152" cy="459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6738" y="0"/>
                <a:ext cx="1368152" cy="459869"/>
              </a:xfrm>
              <a:prstGeom prst="rect">
                <a:avLst/>
              </a:prstGeom>
              <a:blipFill>
                <a:blip r:embed="rId4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658881" y="0"/>
                <a:ext cx="1836400" cy="367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8881" y="0"/>
                <a:ext cx="1836400" cy="367537"/>
              </a:xfrm>
              <a:prstGeom prst="rect">
                <a:avLst/>
              </a:prstGeom>
              <a:blipFill>
                <a:blip r:embed="rId5"/>
                <a:stretch>
                  <a:fillRect l="-1656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90794" y="64321"/>
                <a:ext cx="14667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794" y="64321"/>
                <a:ext cx="1466747" cy="215444"/>
              </a:xfrm>
              <a:prstGeom prst="rect">
                <a:avLst/>
              </a:prstGeom>
              <a:blipFill>
                <a:blip r:embed="rId6"/>
                <a:stretch>
                  <a:fillRect l="-1245" r="-207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939115" y="346044"/>
                <a:ext cx="1120435" cy="367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9115" y="346044"/>
                <a:ext cx="1120435" cy="367537"/>
              </a:xfrm>
              <a:prstGeom prst="rect">
                <a:avLst/>
              </a:prstGeom>
              <a:blipFill>
                <a:blip r:embed="rId7"/>
                <a:stretch>
                  <a:fillRect l="-3261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21942" y="5345372"/>
            <a:ext cx="37197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will need to find out when his profits reach £100000 per year, since at this point the pattern changes…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It starts as an arithmetic series…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336742" y="1549153"/>
                <a:ext cx="10022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=20000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742" y="1549153"/>
                <a:ext cx="1002262" cy="246221"/>
              </a:xfrm>
              <a:prstGeom prst="rect">
                <a:avLst/>
              </a:prstGeom>
              <a:blipFill>
                <a:blip r:embed="rId8"/>
                <a:stretch>
                  <a:fillRect l="-1818" r="-363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527829" y="1550633"/>
                <a:ext cx="8947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=5000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7829" y="1550633"/>
                <a:ext cx="894797" cy="246221"/>
              </a:xfrm>
              <a:prstGeom prst="rect">
                <a:avLst/>
              </a:prstGeom>
              <a:blipFill>
                <a:blip r:embed="rId9"/>
                <a:stretch>
                  <a:fillRect l="-5442" r="-408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969824" y="1534357"/>
                <a:ext cx="50937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9824" y="1534357"/>
                <a:ext cx="509370" cy="246221"/>
              </a:xfrm>
              <a:prstGeom prst="rect">
                <a:avLst/>
              </a:prstGeom>
              <a:blipFill>
                <a:blip r:embed="rId10"/>
                <a:stretch>
                  <a:fillRect l="-4762" r="-8333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594629" y="1543236"/>
                <a:ext cx="12231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=100000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4629" y="1543236"/>
                <a:ext cx="1223155" cy="246221"/>
              </a:xfrm>
              <a:prstGeom prst="rect">
                <a:avLst/>
              </a:prstGeom>
              <a:blipFill>
                <a:blip r:embed="rId11"/>
                <a:stretch>
                  <a:fillRect l="-2000" r="-3000" b="-97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768371" y="2140259"/>
                <a:ext cx="16786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8371" y="2140259"/>
                <a:ext cx="1678665" cy="246221"/>
              </a:xfrm>
              <a:prstGeom prst="rect">
                <a:avLst/>
              </a:prstGeom>
              <a:blipFill>
                <a:blip r:embed="rId12"/>
                <a:stretch>
                  <a:fillRect l="-1087" r="-1812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99334" y="2647766"/>
                <a:ext cx="29163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100000=20000+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5000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334" y="2647766"/>
                <a:ext cx="2916376" cy="246221"/>
              </a:xfrm>
              <a:prstGeom prst="rect">
                <a:avLst/>
              </a:prstGeom>
              <a:blipFill>
                <a:blip r:embed="rId13"/>
                <a:stretch>
                  <a:fillRect l="-1044" r="-835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425102" y="3146395"/>
                <a:ext cx="198842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80000=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5000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5102" y="3146395"/>
                <a:ext cx="1988428" cy="246221"/>
              </a:xfrm>
              <a:prstGeom prst="rect">
                <a:avLst/>
              </a:prstGeom>
              <a:blipFill>
                <a:blip r:embed="rId14"/>
                <a:stretch>
                  <a:fillRect l="-2147" r="-1840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772811" y="3636147"/>
                <a:ext cx="102143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16=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811" y="3636147"/>
                <a:ext cx="1021433" cy="246221"/>
              </a:xfrm>
              <a:prstGeom prst="rect">
                <a:avLst/>
              </a:prstGeom>
              <a:blipFill>
                <a:blip r:embed="rId15"/>
                <a:stretch>
                  <a:fillRect l="-4192" r="-3593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774291" y="4161408"/>
                <a:ext cx="6625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17=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291" y="4161408"/>
                <a:ext cx="662553" cy="246221"/>
              </a:xfrm>
              <a:prstGeom prst="rect">
                <a:avLst/>
              </a:prstGeom>
              <a:blipFill>
                <a:blip r:embed="rId16"/>
                <a:stretch>
                  <a:fillRect l="-6422" r="-367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4"/>
          <p:cNvSpPr>
            <a:spLocks/>
          </p:cNvSpPr>
          <p:nvPr/>
        </p:nvSpPr>
        <p:spPr bwMode="auto">
          <a:xfrm>
            <a:off x="7252482" y="2333898"/>
            <a:ext cx="149803" cy="435429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7422663" y="2370405"/>
            <a:ext cx="1277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Arc 24"/>
          <p:cNvSpPr>
            <a:spLocks/>
          </p:cNvSpPr>
          <p:nvPr/>
        </p:nvSpPr>
        <p:spPr bwMode="auto">
          <a:xfrm>
            <a:off x="7230711" y="2782389"/>
            <a:ext cx="149803" cy="435429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Arc 24"/>
          <p:cNvSpPr>
            <a:spLocks/>
          </p:cNvSpPr>
          <p:nvPr/>
        </p:nvSpPr>
        <p:spPr bwMode="auto">
          <a:xfrm>
            <a:off x="6425168" y="3291841"/>
            <a:ext cx="149803" cy="435429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" name="Arc 24"/>
          <p:cNvSpPr>
            <a:spLocks/>
          </p:cNvSpPr>
          <p:nvPr/>
        </p:nvSpPr>
        <p:spPr bwMode="auto">
          <a:xfrm>
            <a:off x="5832985" y="3823063"/>
            <a:ext cx="149803" cy="435429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7292034" y="2849376"/>
            <a:ext cx="1695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20000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30034" y="3332701"/>
            <a:ext cx="1490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5000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972686" y="3863923"/>
            <a:ext cx="6719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Add 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267199" y="4752197"/>
            <a:ext cx="45284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the first 17 terms follow the pattern stated in the question…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The total money earned will therefore be the sum of these first 17 terms, plus £300000 extra for Years 18, 19 and 20.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82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22" grpId="0"/>
      <p:bldP spid="23" grpId="0"/>
      <p:bldP spid="24" grpId="0"/>
      <p:bldP spid="25" grpId="0"/>
      <p:bldP spid="26" grpId="0"/>
      <p:bldP spid="27" grpId="0" animBg="1"/>
      <p:bldP spid="28" grpId="0"/>
      <p:bldP spid="29" grpId="0" animBg="1"/>
      <p:bldP spid="30" grpId="0" animBg="1"/>
      <p:bldP spid="31" grpId="0" animBg="1"/>
      <p:bldP spid="32" grpId="0"/>
      <p:bldP spid="33" grpId="0"/>
      <p:bldP spid="3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98852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your knowledge of sequences to model situations given in context</a:t>
            </a:r>
          </a:p>
          <a:p>
            <a:pPr marL="0" indent="0" algn="ctr">
              <a:buNone/>
            </a:pPr>
            <a:endParaRPr lang="en-US" sz="16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Bruce starts a new company. He estimates that in Year 1 his profits will be £20000, and he predicts that his profits will increase by £5000 per year from that point on. He then models that once his annual profits reach £100000, they will then remain constant.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Calculate the profit for Bruce’s business in the first 20 years</a:t>
            </a:r>
          </a:p>
          <a:p>
            <a:pPr marL="342900" indent="-342900" algn="ctr">
              <a:buAutoNum type="alphaLcParenR"/>
            </a:pP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204" y="7640"/>
                <a:ext cx="9337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4" y="7640"/>
                <a:ext cx="933782" cy="215444"/>
              </a:xfrm>
              <a:prstGeom prst="rect">
                <a:avLst/>
              </a:prstGeom>
              <a:blipFill>
                <a:blip r:embed="rId2"/>
                <a:stretch>
                  <a:fillRect l="-1961" r="-1307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174172" y="300161"/>
                <a:ext cx="1666071" cy="4563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4172" y="300161"/>
                <a:ext cx="1666071" cy="456343"/>
              </a:xfrm>
              <a:prstGeom prst="rect">
                <a:avLst/>
              </a:prstGeom>
              <a:blipFill>
                <a:blip r:embed="rId3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16738" y="0"/>
                <a:ext cx="1368152" cy="459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6738" y="0"/>
                <a:ext cx="1368152" cy="459869"/>
              </a:xfrm>
              <a:prstGeom prst="rect">
                <a:avLst/>
              </a:prstGeom>
              <a:blipFill>
                <a:blip r:embed="rId4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658881" y="0"/>
                <a:ext cx="1836400" cy="367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8881" y="0"/>
                <a:ext cx="1836400" cy="367537"/>
              </a:xfrm>
              <a:prstGeom prst="rect">
                <a:avLst/>
              </a:prstGeom>
              <a:blipFill>
                <a:blip r:embed="rId5"/>
                <a:stretch>
                  <a:fillRect l="-1656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90794" y="64321"/>
                <a:ext cx="14667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794" y="64321"/>
                <a:ext cx="1466747" cy="215444"/>
              </a:xfrm>
              <a:prstGeom prst="rect">
                <a:avLst/>
              </a:prstGeom>
              <a:blipFill>
                <a:blip r:embed="rId6"/>
                <a:stretch>
                  <a:fillRect l="-1245" r="-207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939115" y="346044"/>
                <a:ext cx="1120435" cy="367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9115" y="346044"/>
                <a:ext cx="1120435" cy="367537"/>
              </a:xfrm>
              <a:prstGeom prst="rect">
                <a:avLst/>
              </a:prstGeom>
              <a:blipFill>
                <a:blip r:embed="rId7"/>
                <a:stretch>
                  <a:fillRect l="-3261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336742" y="1549153"/>
                <a:ext cx="10022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=20000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742" y="1549153"/>
                <a:ext cx="1002262" cy="246221"/>
              </a:xfrm>
              <a:prstGeom prst="rect">
                <a:avLst/>
              </a:prstGeom>
              <a:blipFill>
                <a:blip r:embed="rId8"/>
                <a:stretch>
                  <a:fillRect l="-1818" r="-363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527829" y="1550633"/>
                <a:ext cx="89479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=5000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7829" y="1550633"/>
                <a:ext cx="894797" cy="246221"/>
              </a:xfrm>
              <a:prstGeom prst="rect">
                <a:avLst/>
              </a:prstGeom>
              <a:blipFill>
                <a:blip r:embed="rId9"/>
                <a:stretch>
                  <a:fillRect l="-5442" r="-408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969824" y="1534357"/>
                <a:ext cx="66255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9824" y="1534357"/>
                <a:ext cx="662554" cy="246221"/>
              </a:xfrm>
              <a:prstGeom prst="rect">
                <a:avLst/>
              </a:prstGeom>
              <a:blipFill>
                <a:blip r:embed="rId10"/>
                <a:stretch>
                  <a:fillRect l="-3670" r="-5505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594629" y="1543236"/>
                <a:ext cx="12231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=100000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4629" y="1543236"/>
                <a:ext cx="1223155" cy="246221"/>
              </a:xfrm>
              <a:prstGeom prst="rect">
                <a:avLst/>
              </a:prstGeom>
              <a:blipFill>
                <a:blip r:embed="rId11"/>
                <a:stretch>
                  <a:fillRect l="-2000" r="-3000" b="-97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282902" y="5345372"/>
            <a:ext cx="3719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First 17 terms, then add £300000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413554" y="2264228"/>
                <a:ext cx="1836400" cy="367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554" y="2264228"/>
                <a:ext cx="1836400" cy="367537"/>
              </a:xfrm>
              <a:prstGeom prst="rect">
                <a:avLst/>
              </a:prstGeom>
              <a:blipFill>
                <a:blip r:embed="rId12"/>
                <a:stretch>
                  <a:fillRect l="-1661"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400491" y="2886890"/>
                <a:ext cx="2850909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2(20000)+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17−1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5000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0491" y="2886890"/>
                <a:ext cx="2850909" cy="403316"/>
              </a:xfrm>
              <a:prstGeom prst="rect">
                <a:avLst/>
              </a:prstGeom>
              <a:blipFill>
                <a:blip r:embed="rId13"/>
                <a:stretch>
                  <a:fillRect l="-1068" t="-1515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413554" y="3587930"/>
                <a:ext cx="115153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=1020000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554" y="3587930"/>
                <a:ext cx="1151534" cy="215444"/>
              </a:xfrm>
              <a:prstGeom prst="rect">
                <a:avLst/>
              </a:prstGeom>
              <a:blipFill>
                <a:blip r:embed="rId14"/>
                <a:stretch>
                  <a:fillRect l="-3175" r="-2646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417909" y="4193175"/>
                <a:ext cx="115153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=1320000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7909" y="4193175"/>
                <a:ext cx="1151534" cy="215444"/>
              </a:xfrm>
              <a:prstGeom prst="rect">
                <a:avLst/>
              </a:prstGeom>
              <a:blipFill>
                <a:blip r:embed="rId15"/>
                <a:stretch>
                  <a:fillRect l="-3175" r="-2646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4"/>
          <p:cNvSpPr>
            <a:spLocks/>
          </p:cNvSpPr>
          <p:nvPr/>
        </p:nvSpPr>
        <p:spPr bwMode="auto">
          <a:xfrm>
            <a:off x="7243774" y="2499360"/>
            <a:ext cx="123677" cy="592183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7096091" y="2522802"/>
            <a:ext cx="1238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Arc 24"/>
          <p:cNvSpPr>
            <a:spLocks/>
          </p:cNvSpPr>
          <p:nvPr/>
        </p:nvSpPr>
        <p:spPr bwMode="auto">
          <a:xfrm>
            <a:off x="7256837" y="3069771"/>
            <a:ext cx="123677" cy="592183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" name="Arc 24"/>
          <p:cNvSpPr>
            <a:spLocks/>
          </p:cNvSpPr>
          <p:nvPr/>
        </p:nvSpPr>
        <p:spPr bwMode="auto">
          <a:xfrm>
            <a:off x="5597854" y="3701143"/>
            <a:ext cx="123677" cy="592183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7370412" y="3206426"/>
            <a:ext cx="937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45818" y="3711523"/>
            <a:ext cx="2060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Add on the extra £300000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12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 animBg="1"/>
      <p:bldP spid="22" grpId="0"/>
      <p:bldP spid="23" grpId="0" animBg="1"/>
      <p:bldP spid="24" grpId="0" animBg="1"/>
      <p:bldP spid="25" grpId="0"/>
      <p:bldP spid="2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98852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your knowledge of sequences to model situations given in context</a:t>
            </a:r>
          </a:p>
          <a:p>
            <a:pPr marL="0" indent="0" algn="ctr">
              <a:buNone/>
            </a:pPr>
            <a:endParaRPr lang="en-US" sz="16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Bruce starts a new company. He estimates that in Year 1 his profits will be £20000, and he predicts that his profits will increase by £5000 per year from that point on. He then models that once his annual profits reach £100000, they will then remain constant.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Calculate the profit for Bruce’s business in the first 20 years</a:t>
            </a:r>
          </a:p>
          <a:p>
            <a:pPr marL="342900" indent="-342900" algn="ctr">
              <a:buAutoNum type="alphaLcParenR"/>
            </a:pPr>
            <a:endParaRPr lang="en-US" sz="16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State a reason why this model might not be suitable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204" y="7640"/>
                <a:ext cx="9337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4" y="7640"/>
                <a:ext cx="933782" cy="215444"/>
              </a:xfrm>
              <a:prstGeom prst="rect">
                <a:avLst/>
              </a:prstGeom>
              <a:blipFill>
                <a:blip r:embed="rId2"/>
                <a:stretch>
                  <a:fillRect l="-1961" r="-1307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174172" y="300161"/>
                <a:ext cx="1666071" cy="4563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4172" y="300161"/>
                <a:ext cx="1666071" cy="456343"/>
              </a:xfrm>
              <a:prstGeom prst="rect">
                <a:avLst/>
              </a:prstGeom>
              <a:blipFill>
                <a:blip r:embed="rId3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16738" y="0"/>
                <a:ext cx="1368152" cy="459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6738" y="0"/>
                <a:ext cx="1368152" cy="459869"/>
              </a:xfrm>
              <a:prstGeom prst="rect">
                <a:avLst/>
              </a:prstGeom>
              <a:blipFill>
                <a:blip r:embed="rId4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658881" y="0"/>
                <a:ext cx="1836400" cy="367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8881" y="0"/>
                <a:ext cx="1836400" cy="367537"/>
              </a:xfrm>
              <a:prstGeom prst="rect">
                <a:avLst/>
              </a:prstGeom>
              <a:blipFill>
                <a:blip r:embed="rId5"/>
                <a:stretch>
                  <a:fillRect l="-1656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90794" y="64321"/>
                <a:ext cx="14667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794" y="64321"/>
                <a:ext cx="1466747" cy="215444"/>
              </a:xfrm>
              <a:prstGeom prst="rect">
                <a:avLst/>
              </a:prstGeom>
              <a:blipFill>
                <a:blip r:embed="rId6"/>
                <a:stretch>
                  <a:fillRect l="-1245" r="-207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939115" y="346044"/>
                <a:ext cx="1120435" cy="367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9115" y="346044"/>
                <a:ext cx="1120435" cy="367537"/>
              </a:xfrm>
              <a:prstGeom prst="rect">
                <a:avLst/>
              </a:prstGeom>
              <a:blipFill>
                <a:blip r:embed="rId7"/>
                <a:stretch>
                  <a:fillRect l="-3261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552789" y="5177243"/>
                <a:ext cx="115153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=1320000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789" y="5177243"/>
                <a:ext cx="1151534" cy="215444"/>
              </a:xfrm>
              <a:prstGeom prst="rect">
                <a:avLst/>
              </a:prstGeom>
              <a:blipFill>
                <a:blip r:embed="rId8"/>
                <a:stretch>
                  <a:fillRect l="-3175" r="-2646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602099" y="1423133"/>
            <a:ext cx="4089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A possible reason would be that it is unlikely that Bruce’s profits will increase by the exact same amount every year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66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98852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your knowledge of sequences to model situations given in context</a:t>
            </a:r>
          </a:p>
          <a:p>
            <a:pPr marL="0" indent="0" algn="ctr">
              <a:buNone/>
            </a:pPr>
            <a:endParaRPr lang="en-US" sz="16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Bruce starts a new company. He estimates that in Year 1 his profits will be £20000, and he predicts that his profits will increase by £5000 per year from that point on. He then models that once his annual profits reach £100000, they will then remain constant.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Bruce’s financial advisor says that it is more likely that his profits would increase by 5% per year. Using this model instead, calculate the profits that Bruce will make in the first 20 years.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204" y="7640"/>
                <a:ext cx="9337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4" y="7640"/>
                <a:ext cx="933782" cy="215444"/>
              </a:xfrm>
              <a:prstGeom prst="rect">
                <a:avLst/>
              </a:prstGeom>
              <a:blipFill>
                <a:blip r:embed="rId2"/>
                <a:stretch>
                  <a:fillRect l="-1961" r="-1307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174172" y="300161"/>
                <a:ext cx="1666071" cy="4563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4172" y="300161"/>
                <a:ext cx="1666071" cy="456343"/>
              </a:xfrm>
              <a:prstGeom prst="rect">
                <a:avLst/>
              </a:prstGeom>
              <a:blipFill>
                <a:blip r:embed="rId3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16738" y="0"/>
                <a:ext cx="1368152" cy="459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6738" y="0"/>
                <a:ext cx="1368152" cy="459869"/>
              </a:xfrm>
              <a:prstGeom prst="rect">
                <a:avLst/>
              </a:prstGeom>
              <a:blipFill>
                <a:blip r:embed="rId4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658881" y="0"/>
                <a:ext cx="1836400" cy="367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8881" y="0"/>
                <a:ext cx="1836400" cy="367537"/>
              </a:xfrm>
              <a:prstGeom prst="rect">
                <a:avLst/>
              </a:prstGeom>
              <a:blipFill>
                <a:blip r:embed="rId5"/>
                <a:stretch>
                  <a:fillRect l="-1656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90794" y="64321"/>
                <a:ext cx="14667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794" y="64321"/>
                <a:ext cx="1466747" cy="215444"/>
              </a:xfrm>
              <a:prstGeom prst="rect">
                <a:avLst/>
              </a:prstGeom>
              <a:blipFill>
                <a:blip r:embed="rId6"/>
                <a:stretch>
                  <a:fillRect l="-1245" r="-207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939115" y="346044"/>
                <a:ext cx="1120435" cy="367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9115" y="346044"/>
                <a:ext cx="1120435" cy="367537"/>
              </a:xfrm>
              <a:prstGeom prst="rect">
                <a:avLst/>
              </a:prstGeom>
              <a:blipFill>
                <a:blip r:embed="rId7"/>
                <a:stretch>
                  <a:fillRect l="-3261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700727" y="1549153"/>
                <a:ext cx="10022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=20000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0727" y="1549153"/>
                <a:ext cx="1002262" cy="246221"/>
              </a:xfrm>
              <a:prstGeom prst="rect">
                <a:avLst/>
              </a:prstGeom>
              <a:blipFill>
                <a:blip r:embed="rId8"/>
                <a:stretch>
                  <a:fillRect l="-1818" r="-363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891814" y="1550633"/>
                <a:ext cx="79977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=1.05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1814" y="1550633"/>
                <a:ext cx="799771" cy="246221"/>
              </a:xfrm>
              <a:prstGeom prst="rect">
                <a:avLst/>
              </a:prstGeom>
              <a:blipFill>
                <a:blip r:embed="rId9"/>
                <a:stretch>
                  <a:fillRect l="-3817" r="-5344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747883" y="1534357"/>
                <a:ext cx="66255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7883" y="1534357"/>
                <a:ext cx="662554" cy="246221"/>
              </a:xfrm>
              <a:prstGeom prst="rect">
                <a:avLst/>
              </a:prstGeom>
              <a:blipFill>
                <a:blip r:embed="rId10"/>
                <a:stretch>
                  <a:fillRect l="-4587" r="-4587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958614" y="1543236"/>
                <a:ext cx="59766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8614" y="1543236"/>
                <a:ext cx="597664" cy="246221"/>
              </a:xfrm>
              <a:prstGeom prst="rect">
                <a:avLst/>
              </a:prstGeom>
              <a:blipFill>
                <a:blip r:embed="rId11"/>
                <a:stretch>
                  <a:fillRect l="-8163" r="-7143" b="-97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381551" y="3044842"/>
                <a:ext cx="2454254" cy="53777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20000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1.05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20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(1−1.05)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551" y="3044842"/>
                <a:ext cx="2454254" cy="53777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-129700" y="6054814"/>
            <a:ext cx="49857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Increasing by 5% is calculated by multiplying by 1.05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1.05 is therefore the common ratio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372674" y="2290239"/>
                <a:ext cx="1666071" cy="521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2674" y="2290239"/>
                <a:ext cx="1666071" cy="52155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081190" y="3925210"/>
                <a:ext cx="245425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=£661319.08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190" y="3925210"/>
                <a:ext cx="2454254" cy="246221"/>
              </a:xfrm>
              <a:prstGeom prst="rect">
                <a:avLst/>
              </a:prstGeom>
              <a:blipFill>
                <a:blip r:embed="rId1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4"/>
          <p:cNvSpPr>
            <a:spLocks/>
          </p:cNvSpPr>
          <p:nvPr/>
        </p:nvSpPr>
        <p:spPr bwMode="auto">
          <a:xfrm>
            <a:off x="6875097" y="2634766"/>
            <a:ext cx="123677" cy="592183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6988672" y="2771421"/>
            <a:ext cx="937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Arc 24"/>
          <p:cNvSpPr>
            <a:spLocks/>
          </p:cNvSpPr>
          <p:nvPr/>
        </p:nvSpPr>
        <p:spPr bwMode="auto">
          <a:xfrm>
            <a:off x="6761167" y="3355337"/>
            <a:ext cx="123677" cy="592183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6874742" y="3491992"/>
            <a:ext cx="937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82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9" grpId="0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98852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your knowledge of sequences to model situations given in context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A piece of A4 paper is folded in half repeatedly. The thickness of the sheet is 0.5mm.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Work out the thickness after 4 folds</a:t>
            </a: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Work out the thickness after 20 folds</a:t>
            </a: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State one reason why this might be an unrealistic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204" y="7640"/>
                <a:ext cx="9337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4" y="7640"/>
                <a:ext cx="933782" cy="215444"/>
              </a:xfrm>
              <a:prstGeom prst="rect">
                <a:avLst/>
              </a:prstGeom>
              <a:blipFill>
                <a:blip r:embed="rId2"/>
                <a:stretch>
                  <a:fillRect l="-1961" r="-1307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174172" y="300161"/>
                <a:ext cx="1666071" cy="4563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4172" y="300161"/>
                <a:ext cx="1666071" cy="456343"/>
              </a:xfrm>
              <a:prstGeom prst="rect">
                <a:avLst/>
              </a:prstGeom>
              <a:blipFill>
                <a:blip r:embed="rId3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16738" y="0"/>
                <a:ext cx="1368152" cy="459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6738" y="0"/>
                <a:ext cx="1368152" cy="459869"/>
              </a:xfrm>
              <a:prstGeom prst="rect">
                <a:avLst/>
              </a:prstGeom>
              <a:blipFill>
                <a:blip r:embed="rId4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658881" y="0"/>
                <a:ext cx="1836400" cy="367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8881" y="0"/>
                <a:ext cx="1836400" cy="367537"/>
              </a:xfrm>
              <a:prstGeom prst="rect">
                <a:avLst/>
              </a:prstGeom>
              <a:blipFill>
                <a:blip r:embed="rId5"/>
                <a:stretch>
                  <a:fillRect l="-1656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90794" y="64321"/>
                <a:ext cx="14667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794" y="64321"/>
                <a:ext cx="1466747" cy="215444"/>
              </a:xfrm>
              <a:prstGeom prst="rect">
                <a:avLst/>
              </a:prstGeom>
              <a:blipFill>
                <a:blip r:embed="rId6"/>
                <a:stretch>
                  <a:fillRect l="-1245" r="-207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939115" y="346044"/>
                <a:ext cx="1120435" cy="367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9115" y="346044"/>
                <a:ext cx="1120435" cy="367537"/>
              </a:xfrm>
              <a:prstGeom prst="rect">
                <a:avLst/>
              </a:prstGeom>
              <a:blipFill>
                <a:blip r:embed="rId7"/>
                <a:stretch>
                  <a:fillRect l="-3261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331855" y="5480047"/>
            <a:ext cx="37089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Each fold will double the thickness of the sheet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The starting thickness is 0.5mm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057778" y="1523027"/>
                <a:ext cx="7025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7778" y="1523027"/>
                <a:ext cx="702500" cy="246221"/>
              </a:xfrm>
              <a:prstGeom prst="rect">
                <a:avLst/>
              </a:prstGeom>
              <a:blipFill>
                <a:blip r:embed="rId8"/>
                <a:stretch>
                  <a:fillRect l="-4348" r="-6957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013733" y="1515799"/>
                <a:ext cx="5304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733" y="1515799"/>
                <a:ext cx="530465" cy="246221"/>
              </a:xfrm>
              <a:prstGeom prst="rect">
                <a:avLst/>
              </a:prstGeom>
              <a:blipFill>
                <a:blip r:embed="rId9"/>
                <a:stretch>
                  <a:fillRect l="-5747" r="-6897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625962" y="1499523"/>
                <a:ext cx="54874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962" y="1499523"/>
                <a:ext cx="548740" cy="246221"/>
              </a:xfrm>
              <a:prstGeom prst="rect">
                <a:avLst/>
              </a:prstGeom>
              <a:blipFill>
                <a:blip r:embed="rId10"/>
                <a:stretch>
                  <a:fillRect l="-5556" r="-7778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801859" y="1508402"/>
                <a:ext cx="6147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1859" y="1508402"/>
                <a:ext cx="614719" cy="246221"/>
              </a:xfrm>
              <a:prstGeom prst="rect">
                <a:avLst/>
              </a:prstGeom>
              <a:blipFill>
                <a:blip r:embed="rId11"/>
                <a:stretch>
                  <a:fillRect l="-4950" r="-5941" b="-97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684582" y="2948390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4582" y="2948390"/>
                <a:ext cx="1203984" cy="276999"/>
              </a:xfrm>
              <a:prstGeom prst="rect">
                <a:avLst/>
              </a:prstGeom>
              <a:blipFill>
                <a:blip r:embed="rId12"/>
                <a:stretch>
                  <a:fillRect l="-2525" t="-4444" r="-1515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706353" y="3449133"/>
                <a:ext cx="1560877" cy="2800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=0.5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353" y="3449133"/>
                <a:ext cx="1560877" cy="280077"/>
              </a:xfrm>
              <a:prstGeom prst="rect">
                <a:avLst/>
              </a:prstGeom>
              <a:blipFill>
                <a:blip r:embed="rId13"/>
                <a:stretch>
                  <a:fillRect l="-1563" t="-4348" r="-1563" b="-347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701999" y="4036962"/>
                <a:ext cx="7369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1999" y="4036962"/>
                <a:ext cx="736997" cy="276999"/>
              </a:xfrm>
              <a:prstGeom prst="rect">
                <a:avLst/>
              </a:prstGeom>
              <a:blipFill>
                <a:blip r:embed="rId14"/>
                <a:stretch>
                  <a:fillRect l="-4132" r="-7438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616390" y="1892381"/>
            <a:ext cx="4110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Be careful here. If we include the start width, then after 4 folds, we will be on the 5</a:t>
            </a:r>
            <a:r>
              <a:rPr lang="en-US" sz="14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th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value in the sequence…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Arc 24"/>
          <p:cNvSpPr>
            <a:spLocks/>
          </p:cNvSpPr>
          <p:nvPr/>
        </p:nvSpPr>
        <p:spPr bwMode="auto">
          <a:xfrm>
            <a:off x="6369070" y="3123038"/>
            <a:ext cx="111629" cy="516807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6447133" y="3215305"/>
            <a:ext cx="13119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Arc 24"/>
          <p:cNvSpPr>
            <a:spLocks/>
          </p:cNvSpPr>
          <p:nvPr/>
        </p:nvSpPr>
        <p:spPr bwMode="auto">
          <a:xfrm>
            <a:off x="6379427" y="3648300"/>
            <a:ext cx="111629" cy="516807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6457491" y="3758323"/>
            <a:ext cx="999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54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4" grpId="0"/>
      <p:bldP spid="45" grpId="0"/>
      <p:bldP spid="46" grpId="0"/>
      <p:bldP spid="11" grpId="0"/>
      <p:bldP spid="47" grpId="0" animBg="1"/>
      <p:bldP spid="48" grpId="0"/>
      <p:bldP spid="49" grpId="0" animBg="1"/>
      <p:bldP spid="5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98852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your knowledge of sequences to model situations given in context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A piece of A4 paper is folded in half repeatedly. The thickness of the sheet is 0.5mm.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Work out the thickness after 4 folds</a:t>
            </a: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Work out the thickness after 20 folds</a:t>
            </a: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State one reason why this might be an unrealistic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204" y="7640"/>
                <a:ext cx="9337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4" y="7640"/>
                <a:ext cx="933782" cy="215444"/>
              </a:xfrm>
              <a:prstGeom prst="rect">
                <a:avLst/>
              </a:prstGeom>
              <a:blipFill>
                <a:blip r:embed="rId2"/>
                <a:stretch>
                  <a:fillRect l="-1961" r="-1307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174172" y="300161"/>
                <a:ext cx="1666071" cy="4563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4172" y="300161"/>
                <a:ext cx="1666071" cy="456343"/>
              </a:xfrm>
              <a:prstGeom prst="rect">
                <a:avLst/>
              </a:prstGeom>
              <a:blipFill>
                <a:blip r:embed="rId3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16738" y="0"/>
                <a:ext cx="1368152" cy="459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6738" y="0"/>
                <a:ext cx="1368152" cy="459869"/>
              </a:xfrm>
              <a:prstGeom prst="rect">
                <a:avLst/>
              </a:prstGeom>
              <a:blipFill>
                <a:blip r:embed="rId4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658881" y="0"/>
                <a:ext cx="1836400" cy="367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8881" y="0"/>
                <a:ext cx="1836400" cy="367537"/>
              </a:xfrm>
              <a:prstGeom prst="rect">
                <a:avLst/>
              </a:prstGeom>
              <a:blipFill>
                <a:blip r:embed="rId5"/>
                <a:stretch>
                  <a:fillRect l="-1656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90794" y="64321"/>
                <a:ext cx="14667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794" y="64321"/>
                <a:ext cx="1466747" cy="215444"/>
              </a:xfrm>
              <a:prstGeom prst="rect">
                <a:avLst/>
              </a:prstGeom>
              <a:blipFill>
                <a:blip r:embed="rId6"/>
                <a:stretch>
                  <a:fillRect l="-1245" r="-207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939115" y="346044"/>
                <a:ext cx="1120435" cy="367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9115" y="346044"/>
                <a:ext cx="1120435" cy="367537"/>
              </a:xfrm>
              <a:prstGeom prst="rect">
                <a:avLst/>
              </a:prstGeom>
              <a:blipFill>
                <a:blip r:embed="rId7"/>
                <a:stretch>
                  <a:fillRect l="-3261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331855" y="5480047"/>
            <a:ext cx="37089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Each fold will double the thickness of the sheet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The starting thickness is 0.5mm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057778" y="1523027"/>
                <a:ext cx="7025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7778" y="1523027"/>
                <a:ext cx="702500" cy="246221"/>
              </a:xfrm>
              <a:prstGeom prst="rect">
                <a:avLst/>
              </a:prstGeom>
              <a:blipFill>
                <a:blip r:embed="rId8"/>
                <a:stretch>
                  <a:fillRect l="-4348" r="-6957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013733" y="1515799"/>
                <a:ext cx="53046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733" y="1515799"/>
                <a:ext cx="530465" cy="246221"/>
              </a:xfrm>
              <a:prstGeom prst="rect">
                <a:avLst/>
              </a:prstGeom>
              <a:blipFill>
                <a:blip r:embed="rId9"/>
                <a:stretch>
                  <a:fillRect l="-5747" r="-6897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625962" y="1499523"/>
                <a:ext cx="66255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962" y="1499523"/>
                <a:ext cx="662554" cy="246221"/>
              </a:xfrm>
              <a:prstGeom prst="rect">
                <a:avLst/>
              </a:prstGeom>
              <a:blipFill>
                <a:blip r:embed="rId10"/>
                <a:stretch>
                  <a:fillRect l="-4587" r="-4587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801859" y="1508402"/>
                <a:ext cx="61471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1859" y="1508402"/>
                <a:ext cx="614719" cy="246221"/>
              </a:xfrm>
              <a:prstGeom prst="rect">
                <a:avLst/>
              </a:prstGeom>
              <a:blipFill>
                <a:blip r:embed="rId11"/>
                <a:stretch>
                  <a:fillRect l="-4950" r="-5941" b="-97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684582" y="2948390"/>
                <a:ext cx="1203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4582" y="2948390"/>
                <a:ext cx="1203984" cy="276999"/>
              </a:xfrm>
              <a:prstGeom prst="rect">
                <a:avLst/>
              </a:prstGeom>
              <a:blipFill>
                <a:blip r:embed="rId12"/>
                <a:stretch>
                  <a:fillRect l="-2525" t="-4444" r="-1515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706353" y="3449133"/>
                <a:ext cx="16586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=0.5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21−1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353" y="3449133"/>
                <a:ext cx="1658659" cy="276999"/>
              </a:xfrm>
              <a:prstGeom prst="rect">
                <a:avLst/>
              </a:prstGeom>
              <a:blipFill>
                <a:blip r:embed="rId13"/>
                <a:stretch>
                  <a:fillRect l="-1471" t="-4444" r="-1471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701999" y="4036962"/>
                <a:ext cx="142628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=524288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1999" y="4036962"/>
                <a:ext cx="1426288" cy="276999"/>
              </a:xfrm>
              <a:prstGeom prst="rect">
                <a:avLst/>
              </a:prstGeom>
              <a:blipFill>
                <a:blip r:embed="rId14"/>
                <a:stretch>
                  <a:fillRect l="-427" r="-2564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616390" y="1892381"/>
            <a:ext cx="4110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Be careful here. If we include the start width, then after 20 folds, we will be on the 21</a:t>
            </a:r>
            <a:r>
              <a:rPr lang="en-US" sz="14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st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value in the sequence…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Arc 24"/>
          <p:cNvSpPr>
            <a:spLocks/>
          </p:cNvSpPr>
          <p:nvPr/>
        </p:nvSpPr>
        <p:spPr bwMode="auto">
          <a:xfrm>
            <a:off x="6369070" y="3123038"/>
            <a:ext cx="111629" cy="516807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6447133" y="3215305"/>
            <a:ext cx="13119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Arc 24"/>
          <p:cNvSpPr>
            <a:spLocks/>
          </p:cNvSpPr>
          <p:nvPr/>
        </p:nvSpPr>
        <p:spPr bwMode="auto">
          <a:xfrm>
            <a:off x="6379427" y="3648300"/>
            <a:ext cx="111629" cy="516807"/>
          </a:xfrm>
          <a:custGeom>
            <a:avLst/>
            <a:gdLst>
              <a:gd name="T0" fmla="*/ 0 w 21600"/>
              <a:gd name="T1" fmla="*/ 0 h 43185"/>
              <a:gd name="T2" fmla="*/ 964935 w 21600"/>
              <a:gd name="T3" fmla="*/ 172952408 h 43185"/>
              <a:gd name="T4" fmla="*/ 0 w 21600"/>
              <a:gd name="T5" fmla="*/ 86506210 h 43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8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</a:path>
              <a:path w="21600" h="4318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212"/>
                  <a:pt x="12418" y="42747"/>
                  <a:pt x="813" y="43184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6457491" y="3758323"/>
            <a:ext cx="999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651131" y="4050025"/>
                <a:ext cx="5730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1131" y="4050025"/>
                <a:ext cx="573042" cy="276999"/>
              </a:xfrm>
              <a:prstGeom prst="rect">
                <a:avLst/>
              </a:prstGeom>
              <a:blipFill>
                <a:blip r:embed="rId15"/>
                <a:stretch>
                  <a:fillRect l="-9574" r="-8511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054696" y="4528996"/>
                <a:ext cx="13056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=524.288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4696" y="4528996"/>
                <a:ext cx="1305614" cy="276999"/>
              </a:xfrm>
              <a:prstGeom prst="rect">
                <a:avLst/>
              </a:prstGeom>
              <a:blipFill>
                <a:blip r:embed="rId16"/>
                <a:stretch>
                  <a:fillRect l="-1402" r="-420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735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4" grpId="0"/>
      <p:bldP spid="45" grpId="0"/>
      <p:bldP spid="46" grpId="0"/>
      <p:bldP spid="11" grpId="0"/>
      <p:bldP spid="47" grpId="0" animBg="1"/>
      <p:bldP spid="48" grpId="0"/>
      <p:bldP spid="49" grpId="0" animBg="1"/>
      <p:bldP spid="50" grpId="0"/>
      <p:bldP spid="25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Sequences and Series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1497873"/>
            <a:ext cx="3988525" cy="46790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be able to use your knowledge of sequences to model situations given in context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A piece of A4 paper is folded in half repeatedly. The thickness of the sheet is 0.5mm.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Work out the thickness after 4 folds</a:t>
            </a: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Work out the thickness after 20 folds</a:t>
            </a:r>
          </a:p>
          <a:p>
            <a:pPr marL="342900" indent="-342900" algn="ctr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State one reason why this might be an unrealistic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3I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204" y="7640"/>
                <a:ext cx="9337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4" y="7640"/>
                <a:ext cx="933782" cy="215444"/>
              </a:xfrm>
              <a:prstGeom prst="rect">
                <a:avLst/>
              </a:prstGeom>
              <a:blipFill>
                <a:blip r:embed="rId2"/>
                <a:stretch>
                  <a:fillRect l="-1961" r="-1307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174172" y="300161"/>
                <a:ext cx="1666071" cy="4563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4172" y="300161"/>
                <a:ext cx="1666071" cy="456343"/>
              </a:xfrm>
              <a:prstGeom prst="rect">
                <a:avLst/>
              </a:prstGeom>
              <a:blipFill>
                <a:blip r:embed="rId3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16738" y="0"/>
                <a:ext cx="1368152" cy="459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6738" y="0"/>
                <a:ext cx="1368152" cy="459869"/>
              </a:xfrm>
              <a:prstGeom prst="rect">
                <a:avLst/>
              </a:prstGeom>
              <a:blipFill>
                <a:blip r:embed="rId4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658881" y="0"/>
                <a:ext cx="1836400" cy="367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8881" y="0"/>
                <a:ext cx="1836400" cy="367537"/>
              </a:xfrm>
              <a:prstGeom prst="rect">
                <a:avLst/>
              </a:prstGeom>
              <a:blipFill>
                <a:blip r:embed="rId5"/>
                <a:stretch>
                  <a:fillRect l="-1656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90794" y="64321"/>
                <a:ext cx="14667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−1)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794" y="64321"/>
                <a:ext cx="1466747" cy="215444"/>
              </a:xfrm>
              <a:prstGeom prst="rect">
                <a:avLst/>
              </a:prstGeom>
              <a:blipFill>
                <a:blip r:embed="rId6"/>
                <a:stretch>
                  <a:fillRect l="-1245" r="-207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939115" y="346044"/>
                <a:ext cx="1120435" cy="367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9115" y="346044"/>
                <a:ext cx="1120435" cy="367537"/>
              </a:xfrm>
              <a:prstGeom prst="rect">
                <a:avLst/>
              </a:prstGeom>
              <a:blipFill>
                <a:blip r:embed="rId7"/>
                <a:stretch>
                  <a:fillRect l="-3261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57601" y="5654483"/>
            <a:ext cx="4110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It is not possible to fold the piece of paper beyond a certain amount, so the model is unrealistic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651131" y="4050025"/>
                <a:ext cx="5730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1131" y="4050025"/>
                <a:ext cx="573042" cy="276999"/>
              </a:xfrm>
              <a:prstGeom prst="rect">
                <a:avLst/>
              </a:prstGeom>
              <a:blipFill>
                <a:blip r:embed="rId8"/>
                <a:stretch>
                  <a:fillRect l="-9574" r="-8511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694673" y="4616082"/>
                <a:ext cx="10683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524.288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4673" y="4616082"/>
                <a:ext cx="1068369" cy="276999"/>
              </a:xfrm>
              <a:prstGeom prst="rect">
                <a:avLst/>
              </a:prstGeom>
              <a:blipFill>
                <a:blip r:embed="rId9"/>
                <a:stretch>
                  <a:fillRect l="-5143" r="-514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hlinkClick r:id="rId10"/>
          </p:cNvPr>
          <p:cNvSpPr txBox="1"/>
          <p:nvPr/>
        </p:nvSpPr>
        <p:spPr>
          <a:xfrm>
            <a:off x="4868091" y="2769326"/>
            <a:ext cx="3405051" cy="954107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00FF"/>
                </a:solidFill>
                <a:latin typeface="Comic Sans MS" panose="030F0702030302020204" pitchFamily="66" charset="0"/>
              </a:rPr>
              <a:t>PAPER FOLDING THEOREM</a:t>
            </a:r>
            <a:endParaRPr lang="en-GB" sz="28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66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1219</TotalTime>
  <Words>5102</Words>
  <Application>Microsoft Office PowerPoint</Application>
  <PresentationFormat>On-screen Show (4:3)</PresentationFormat>
  <Paragraphs>1253</Paragraphs>
  <Slides>70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80" baseType="lpstr">
      <vt:lpstr>Arial</vt:lpstr>
      <vt:lpstr>Arial Black</vt:lpstr>
      <vt:lpstr>Calibri</vt:lpstr>
      <vt:lpstr>Calibri Light</vt:lpstr>
      <vt:lpstr>Cambria Math</vt:lpstr>
      <vt:lpstr>Comic Sans MS</vt:lpstr>
      <vt:lpstr>Pacifico</vt:lpstr>
      <vt:lpstr>Wingdings</vt:lpstr>
      <vt:lpstr>Office Theme</vt:lpstr>
      <vt:lpstr>Equation</vt:lpstr>
      <vt:lpstr>PowerPoint Presentation</vt:lpstr>
      <vt:lpstr>Prior Knowledge Check</vt:lpstr>
      <vt:lpstr>PowerPoint Presentation</vt:lpstr>
      <vt:lpstr>Sequences and Series</vt:lpstr>
      <vt:lpstr>Sequences and Series</vt:lpstr>
      <vt:lpstr>Sequences and Series</vt:lpstr>
      <vt:lpstr>Sequences and Series</vt:lpstr>
      <vt:lpstr>Sequences and Series</vt:lpstr>
      <vt:lpstr>Sequences and Series</vt:lpstr>
      <vt:lpstr>PowerPoint Presentation</vt:lpstr>
      <vt:lpstr>Sequences and Series</vt:lpstr>
      <vt:lpstr>Sequences and Series</vt:lpstr>
      <vt:lpstr>Sequences and Series</vt:lpstr>
      <vt:lpstr>Sequences and Series</vt:lpstr>
      <vt:lpstr>Sequences and Series</vt:lpstr>
      <vt:lpstr>Sequences and Series</vt:lpstr>
      <vt:lpstr>PowerPoint Presentation</vt:lpstr>
      <vt:lpstr>Sequences and Series</vt:lpstr>
      <vt:lpstr>Sequences and Series</vt:lpstr>
      <vt:lpstr>Sequences and Series</vt:lpstr>
      <vt:lpstr>Sequences and Series</vt:lpstr>
      <vt:lpstr>Sequences and Series</vt:lpstr>
      <vt:lpstr>Sequences and Series</vt:lpstr>
      <vt:lpstr>Sequences and Series</vt:lpstr>
      <vt:lpstr>PowerPoint Presentation</vt:lpstr>
      <vt:lpstr>Sequences and Series</vt:lpstr>
      <vt:lpstr>Sequences and Series</vt:lpstr>
      <vt:lpstr>Sequences and Series</vt:lpstr>
      <vt:lpstr>Sequences and Series</vt:lpstr>
      <vt:lpstr>Sequences and Series</vt:lpstr>
      <vt:lpstr>Sequences and Series</vt:lpstr>
      <vt:lpstr>Sequences and Series</vt:lpstr>
      <vt:lpstr>PowerPoint Presentation</vt:lpstr>
      <vt:lpstr>Sequences and Series</vt:lpstr>
      <vt:lpstr>Sequences and Series</vt:lpstr>
      <vt:lpstr>Sequences and Series</vt:lpstr>
      <vt:lpstr>Sequences and Series</vt:lpstr>
      <vt:lpstr>Sequences and Series</vt:lpstr>
      <vt:lpstr>Sequences and Series</vt:lpstr>
      <vt:lpstr>Sequences and Series</vt:lpstr>
      <vt:lpstr>Sequences and Series</vt:lpstr>
      <vt:lpstr>PowerPoint Presentation</vt:lpstr>
      <vt:lpstr>Sequences and Series</vt:lpstr>
      <vt:lpstr>Sequences and Series</vt:lpstr>
      <vt:lpstr>Sequences and Series</vt:lpstr>
      <vt:lpstr>Sequences and Series</vt:lpstr>
      <vt:lpstr>Sequences and Series</vt:lpstr>
      <vt:lpstr>PowerPoint Presentation</vt:lpstr>
      <vt:lpstr>Sequences and Series</vt:lpstr>
      <vt:lpstr>Sequences and Series</vt:lpstr>
      <vt:lpstr>Sequences and Series</vt:lpstr>
      <vt:lpstr>PowerPoint Presentation</vt:lpstr>
      <vt:lpstr>Sequences and Series</vt:lpstr>
      <vt:lpstr>Sequences and Series</vt:lpstr>
      <vt:lpstr>PowerPoint Presentation</vt:lpstr>
      <vt:lpstr>Sequences and Series</vt:lpstr>
      <vt:lpstr>Sequences and Series</vt:lpstr>
      <vt:lpstr>PowerPoint Presentation</vt:lpstr>
      <vt:lpstr>Sequences and Series</vt:lpstr>
      <vt:lpstr>Sequences and Series</vt:lpstr>
      <vt:lpstr>Sequences and Series</vt:lpstr>
      <vt:lpstr>Sequences and Series</vt:lpstr>
      <vt:lpstr>PowerPoint Presentation</vt:lpstr>
      <vt:lpstr>Sequences and Series</vt:lpstr>
      <vt:lpstr>Sequences and Series</vt:lpstr>
      <vt:lpstr>Sequences and Series</vt:lpstr>
      <vt:lpstr>Sequences and Series</vt:lpstr>
      <vt:lpstr>Sequences and Series</vt:lpstr>
      <vt:lpstr>Sequences and Series</vt:lpstr>
      <vt:lpstr>Sequences and Series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VMUSER</dc:creator>
  <cp:lastModifiedBy>Charles Adegboro</cp:lastModifiedBy>
  <cp:revision>238</cp:revision>
  <dcterms:created xsi:type="dcterms:W3CDTF">2018-04-30T00:32:33Z</dcterms:created>
  <dcterms:modified xsi:type="dcterms:W3CDTF">2019-02-13T17:13:26Z</dcterms:modified>
</cp:coreProperties>
</file>